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Default Rate with income &lt;1.2 * Installment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Non Defaulters</c:v>
                </c:pt>
                <c:pt idx="1">
                  <c:v>Defaulters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509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7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79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2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5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9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4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7EE3-5006-48C5-914C-984FB745FBC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127876-2DC1-4DB6-A61D-5AE4EF8C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8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9607"/>
            <a:ext cx="9144000" cy="1216468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Policy – IDIDI Bank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29923"/>
          </a:xfrm>
        </p:spPr>
        <p:txBody>
          <a:bodyPr/>
          <a:lstStyle/>
          <a:p>
            <a:pPr algn="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By Mayank Shah </a:t>
            </a:r>
          </a:p>
          <a:p>
            <a:pPr algn="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Jigsaw Academy</a:t>
            </a:r>
          </a:p>
        </p:txBody>
      </p:sp>
    </p:spTree>
    <p:extLst>
      <p:ext uri="{BB962C8B-B14F-4D97-AF65-F5344CB8AC3E}">
        <p14:creationId xmlns:p14="http://schemas.microsoft.com/office/powerpoint/2010/main" val="8626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438" y="354287"/>
            <a:ext cx="8911687" cy="829936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Decision Tree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4167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smtClean="0"/>
              <a:t>The Decision Tree was performed on </a:t>
            </a:r>
          </a:p>
          <a:p>
            <a:pPr marL="0" indent="0">
              <a:buNone/>
            </a:pPr>
            <a:r>
              <a:rPr lang="en-IN" sz="2000" dirty="0" smtClean="0"/>
              <a:t>the Population of 10000 customers.</a:t>
            </a:r>
          </a:p>
          <a:p>
            <a:r>
              <a:rPr lang="en-IN" sz="2000" dirty="0" smtClean="0"/>
              <a:t>Amongst these customers 9500 are </a:t>
            </a:r>
          </a:p>
          <a:p>
            <a:pPr marL="0" indent="0">
              <a:buNone/>
            </a:pPr>
            <a:r>
              <a:rPr lang="en-IN" sz="2000" dirty="0" smtClean="0"/>
              <a:t>Non-Defaulter i.e. Good Customers </a:t>
            </a:r>
          </a:p>
          <a:p>
            <a:pPr marL="0" indent="0">
              <a:buNone/>
            </a:pPr>
            <a:r>
              <a:rPr lang="en-IN" sz="2000" dirty="0" smtClean="0"/>
              <a:t>and 500 are Defaulters i.e. Bad Customer.</a:t>
            </a:r>
          </a:p>
          <a:p>
            <a:r>
              <a:rPr lang="en-IN" sz="2000" dirty="0" smtClean="0"/>
              <a:t>The Root node with 10000 customers</a:t>
            </a:r>
          </a:p>
          <a:p>
            <a:pPr marL="0" indent="0">
              <a:buNone/>
            </a:pPr>
            <a:r>
              <a:rPr lang="en-IN" sz="2000" dirty="0" smtClean="0"/>
              <a:t>Are further splitted Based on attributes</a:t>
            </a:r>
          </a:p>
          <a:p>
            <a:pPr marL="0" indent="0">
              <a:buNone/>
            </a:pPr>
            <a:r>
              <a:rPr lang="en-IN" sz="2000" dirty="0" smtClean="0"/>
              <a:t> like Good,Bad,default on prior</a:t>
            </a:r>
          </a:p>
          <a:p>
            <a:pPr marL="0" indent="0">
              <a:buNone/>
            </a:pPr>
            <a:r>
              <a:rPr lang="en-IN" sz="2000" dirty="0" smtClean="0"/>
              <a:t>Loan,Income.</a:t>
            </a:r>
          </a:p>
          <a:p>
            <a:pPr marL="0" indent="0">
              <a:buNone/>
            </a:pPr>
            <a:r>
              <a:rPr lang="en-IN" sz="2000" dirty="0" smtClean="0"/>
              <a:t>Parent Node has :5% of Default Rate and 95%</a:t>
            </a:r>
          </a:p>
          <a:p>
            <a:pPr marL="0" indent="0">
              <a:buNone/>
            </a:pPr>
            <a:r>
              <a:rPr lang="en-IN" sz="2000" dirty="0" smtClean="0"/>
              <a:t>Non-default rate.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09" y="1825625"/>
            <a:ext cx="52011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884" y="431743"/>
            <a:ext cx="8911687" cy="128089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Node-Income &gt; 1.2 * Installment                Attribute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9059" cy="4351338"/>
          </a:xfrm>
        </p:spPr>
        <p:txBody>
          <a:bodyPr/>
          <a:lstStyle/>
          <a:p>
            <a:r>
              <a:rPr lang="en-IN" sz="1800" dirty="0" smtClean="0"/>
              <a:t>Based on the attribute :Income&gt;1.2*Installment</a:t>
            </a:r>
          </a:p>
          <a:p>
            <a:pPr marL="0" indent="0">
              <a:buNone/>
            </a:pPr>
            <a:r>
              <a:rPr lang="en-IN" sz="1800" dirty="0" smtClean="0"/>
              <a:t>the population is splitted into 2 nodes.</a:t>
            </a:r>
          </a:p>
          <a:p>
            <a:r>
              <a:rPr lang="en-IN" sz="1800" dirty="0" smtClean="0"/>
              <a:t>If Income is &gt;1.2*Installment than the Rate of</a:t>
            </a:r>
          </a:p>
          <a:p>
            <a:pPr marL="0" indent="0">
              <a:buNone/>
            </a:pPr>
            <a:r>
              <a:rPr lang="en-IN" sz="1800" dirty="0" smtClean="0"/>
              <a:t>Default reduces to 3.57% from 5%.</a:t>
            </a:r>
          </a:p>
          <a:p>
            <a:r>
              <a:rPr lang="en-IN" sz="1800" dirty="0" smtClean="0"/>
              <a:t>If Income is &lt;1.2*Installment than the </a:t>
            </a:r>
            <a:r>
              <a:rPr lang="en-IN" sz="1800" b="1" u="sng" dirty="0" smtClean="0">
                <a:solidFill>
                  <a:srgbClr val="FF0000"/>
                </a:solidFill>
              </a:rPr>
              <a:t>Rate of</a:t>
            </a:r>
          </a:p>
          <a:p>
            <a:pPr marL="0" indent="0">
              <a:buNone/>
            </a:pPr>
            <a:r>
              <a:rPr lang="en-IN" sz="1800" b="1" u="sng" dirty="0" smtClean="0">
                <a:solidFill>
                  <a:srgbClr val="FF0000"/>
                </a:solidFill>
              </a:rPr>
              <a:t>Default increases from 5% to 75%.</a:t>
            </a:r>
          </a:p>
          <a:p>
            <a:r>
              <a:rPr lang="en-IN" sz="1800" dirty="0" smtClean="0"/>
              <a:t>So, loans should only be provided to customers </a:t>
            </a:r>
          </a:p>
          <a:p>
            <a:pPr marL="0" indent="0">
              <a:buNone/>
            </a:pPr>
            <a:r>
              <a:rPr lang="en-IN" sz="1800" dirty="0" smtClean="0"/>
              <a:t>with Income &gt; 1.2 * Installments.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43" y="1712633"/>
            <a:ext cx="5627557" cy="44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003" y="597421"/>
            <a:ext cx="10704226" cy="871616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Income&gt;1.2*Installment &amp; # of Loans &lt; or &gt;2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56" y="1660733"/>
            <a:ext cx="10704226" cy="4351338"/>
          </a:xfrm>
        </p:spPr>
        <p:txBody>
          <a:bodyPr/>
          <a:lstStyle/>
          <a:p>
            <a:r>
              <a:rPr lang="en-IN" sz="1600" dirty="0" smtClean="0"/>
              <a:t>If Income&gt;1.2 * Installment and Number of other loans are &lt; 2</a:t>
            </a:r>
          </a:p>
          <a:p>
            <a:pPr marL="0" indent="0">
              <a:buNone/>
            </a:pPr>
            <a:r>
              <a:rPr lang="en-IN" sz="1600" dirty="0" smtClean="0"/>
              <a:t>than the default rate further reduces to 2.84% from 3.57%.</a:t>
            </a:r>
          </a:p>
          <a:p>
            <a:r>
              <a:rPr lang="en-IN" sz="1600" dirty="0" smtClean="0"/>
              <a:t>On other hand if Income &gt;1.2*Installment but Number </a:t>
            </a:r>
          </a:p>
          <a:p>
            <a:pPr marL="0" indent="0">
              <a:buNone/>
            </a:pPr>
            <a:r>
              <a:rPr lang="en-IN" sz="1600" dirty="0" smtClean="0"/>
              <a:t>of loans are &gt;=2 than the </a:t>
            </a:r>
            <a:r>
              <a:rPr lang="en-IN" sz="1600" b="1" u="sng" dirty="0" smtClean="0">
                <a:solidFill>
                  <a:srgbClr val="FF0000"/>
                </a:solidFill>
              </a:rPr>
              <a:t>default rate increases to 10% from 3.57%.</a:t>
            </a:r>
          </a:p>
          <a:p>
            <a:r>
              <a:rPr lang="en-IN" sz="1600" dirty="0" smtClean="0"/>
              <a:t>So Business rules can be made that loans will be provided </a:t>
            </a:r>
          </a:p>
          <a:p>
            <a:pPr marL="0" indent="0">
              <a:buNone/>
            </a:pPr>
            <a:r>
              <a:rPr lang="en-IN" sz="1600" dirty="0" smtClean="0"/>
              <a:t>only if  Income&gt;1.2*Installment and # of loans &lt; 2.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35" y="1660733"/>
            <a:ext cx="44857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586" y="565645"/>
            <a:ext cx="8911687" cy="128089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Income &gt;2.5 * Installments and #of loans&lt;2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91" y="2264342"/>
            <a:ext cx="8915400" cy="3777622"/>
          </a:xfrm>
        </p:spPr>
        <p:txBody>
          <a:bodyPr>
            <a:normAutofit/>
          </a:bodyPr>
          <a:lstStyle/>
          <a:p>
            <a:r>
              <a:rPr lang="en-IN" sz="1600" dirty="0" smtClean="0"/>
              <a:t>If Income &gt; 1.2 * Installment and &lt; 2.5 * Installment</a:t>
            </a:r>
          </a:p>
          <a:p>
            <a:pPr marL="0" indent="0">
              <a:buNone/>
            </a:pPr>
            <a:r>
              <a:rPr lang="en-IN" sz="1600" dirty="0" smtClean="0"/>
              <a:t>and number of loans &lt; 2 then the </a:t>
            </a:r>
            <a:r>
              <a:rPr lang="en-IN" sz="1600" b="1" u="sng" dirty="0" smtClean="0">
                <a:solidFill>
                  <a:srgbClr val="FF0000"/>
                </a:solidFill>
              </a:rPr>
              <a:t>default rate increases</a:t>
            </a:r>
          </a:p>
          <a:p>
            <a:pPr marL="0" indent="0">
              <a:buNone/>
            </a:pPr>
            <a:r>
              <a:rPr lang="en-IN" sz="1600" b="1" u="sng" dirty="0" smtClean="0">
                <a:solidFill>
                  <a:srgbClr val="FF0000"/>
                </a:solidFill>
              </a:rPr>
              <a:t>to 50%.</a:t>
            </a:r>
          </a:p>
          <a:p>
            <a:r>
              <a:rPr lang="en-IN" sz="1600" dirty="0" smtClean="0"/>
              <a:t>On other hand if </a:t>
            </a:r>
            <a:r>
              <a:rPr lang="en-IN" sz="1600" dirty="0"/>
              <a:t>Income </a:t>
            </a:r>
            <a:r>
              <a:rPr lang="en-IN" sz="1600" dirty="0" smtClean="0"/>
              <a:t>&gt; </a:t>
            </a:r>
            <a:r>
              <a:rPr lang="en-IN" sz="1600" dirty="0"/>
              <a:t>2.5 * Installment</a:t>
            </a:r>
          </a:p>
          <a:p>
            <a:pPr marL="0" indent="0">
              <a:buNone/>
            </a:pPr>
            <a:r>
              <a:rPr lang="en-IN" sz="1600" dirty="0"/>
              <a:t>and number of loans &lt; 2 then the </a:t>
            </a:r>
            <a:r>
              <a:rPr lang="en-IN" sz="1600" b="1" u="sng" dirty="0">
                <a:solidFill>
                  <a:srgbClr val="FF0000"/>
                </a:solidFill>
              </a:rPr>
              <a:t>default </a:t>
            </a:r>
            <a:r>
              <a:rPr lang="en-IN" sz="1600" b="1" u="sng" dirty="0" smtClean="0">
                <a:solidFill>
                  <a:srgbClr val="FF0000"/>
                </a:solidFill>
              </a:rPr>
              <a:t>rate</a:t>
            </a:r>
          </a:p>
          <a:p>
            <a:pPr marL="0" indent="0">
              <a:buNone/>
            </a:pPr>
            <a:r>
              <a:rPr lang="en-IN" sz="1600" b="1" u="sng" dirty="0" smtClean="0">
                <a:solidFill>
                  <a:srgbClr val="FF0000"/>
                </a:solidFill>
              </a:rPr>
              <a:t>Decreases to 0.6%.</a:t>
            </a:r>
          </a:p>
          <a:p>
            <a:r>
              <a:rPr lang="en-IN" sz="1600" dirty="0" smtClean="0"/>
              <a:t>So another rule can be made that to provide a</a:t>
            </a:r>
          </a:p>
          <a:p>
            <a:pPr marL="0" indent="0">
              <a:buNone/>
            </a:pPr>
            <a:r>
              <a:rPr lang="en-IN" sz="1600" dirty="0" smtClean="0"/>
              <a:t>loan the income should be &gt;2.5 * Installments and</a:t>
            </a:r>
          </a:p>
          <a:p>
            <a:pPr marL="0" indent="0">
              <a:buNone/>
            </a:pPr>
            <a:r>
              <a:rPr lang="en-IN" sz="1600" dirty="0" smtClean="0"/>
              <a:t>No. of loans be &lt;2.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84" y="1994345"/>
            <a:ext cx="4914286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003" y="570424"/>
            <a:ext cx="10515600" cy="66439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Defaulted on Prior Loan and has &gt;=2 loans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3987"/>
            <a:ext cx="10944069" cy="4632976"/>
          </a:xfrm>
        </p:spPr>
        <p:txBody>
          <a:bodyPr>
            <a:normAutofit/>
          </a:bodyPr>
          <a:lstStyle/>
          <a:p>
            <a:r>
              <a:rPr lang="en-IN" sz="1600" dirty="0" smtClean="0"/>
              <a:t>With Nos. of loans &gt;=2 the default rate is 10%</a:t>
            </a:r>
          </a:p>
          <a:p>
            <a:pPr marL="0" indent="0">
              <a:buNone/>
            </a:pPr>
            <a:r>
              <a:rPr lang="en-IN" sz="1600" dirty="0" smtClean="0"/>
              <a:t>Provided that the income &gt;1.2*Installments and </a:t>
            </a:r>
          </a:p>
          <a:p>
            <a:pPr marL="0" indent="0">
              <a:buNone/>
            </a:pPr>
            <a:r>
              <a:rPr lang="en-IN" sz="1600" dirty="0" smtClean="0"/>
              <a:t>along with it if the customer had defaulted </a:t>
            </a:r>
          </a:p>
          <a:p>
            <a:pPr marL="0" indent="0">
              <a:buNone/>
            </a:pPr>
            <a:r>
              <a:rPr lang="en-IN" sz="1600" dirty="0" smtClean="0"/>
              <a:t>On some prior loan then this </a:t>
            </a:r>
            <a:r>
              <a:rPr lang="en-IN" sz="1600" b="1" u="sng" dirty="0" smtClean="0">
                <a:solidFill>
                  <a:srgbClr val="FF0000"/>
                </a:solidFill>
              </a:rPr>
              <a:t>default rate will</a:t>
            </a:r>
          </a:p>
          <a:p>
            <a:pPr marL="0" indent="0">
              <a:buNone/>
            </a:pPr>
            <a:r>
              <a:rPr lang="en-IN" sz="1600" b="1" u="sng" dirty="0" smtClean="0">
                <a:solidFill>
                  <a:srgbClr val="FF0000"/>
                </a:solidFill>
              </a:rPr>
              <a:t>Reach upto 53%.</a:t>
            </a:r>
          </a:p>
          <a:p>
            <a:r>
              <a:rPr lang="en-IN" sz="1600" dirty="0" smtClean="0"/>
              <a:t>And if nos. of loans &gt;=2 with income &gt; 1.2*installments</a:t>
            </a:r>
          </a:p>
          <a:p>
            <a:pPr marL="0" indent="0">
              <a:buNone/>
            </a:pPr>
            <a:r>
              <a:rPr lang="en-IN" sz="1600" dirty="0" smtClean="0"/>
              <a:t>and if the customer has not defaulted on any prior loan</a:t>
            </a:r>
          </a:p>
          <a:p>
            <a:pPr marL="0" indent="0">
              <a:buNone/>
            </a:pPr>
            <a:r>
              <a:rPr lang="en-IN" sz="1600" dirty="0" smtClean="0"/>
              <a:t>This default rate drastically reduces to 2% from 10%.</a:t>
            </a:r>
          </a:p>
          <a:p>
            <a:r>
              <a:rPr lang="en-US" sz="1600" dirty="0" smtClean="0"/>
              <a:t>So rule can be made that if a customer has &gt;=2 loans,</a:t>
            </a:r>
          </a:p>
          <a:p>
            <a:pPr marL="0" indent="0">
              <a:buNone/>
            </a:pPr>
            <a:r>
              <a:rPr lang="en-US" sz="1600" dirty="0" smtClean="0"/>
              <a:t>Has defaulted on any prior loan with income </a:t>
            </a:r>
          </a:p>
          <a:p>
            <a:pPr marL="0" indent="0">
              <a:buNone/>
            </a:pPr>
            <a:r>
              <a:rPr lang="en-US" sz="1600" dirty="0" smtClean="0"/>
              <a:t> &gt;1.2 * Installments only than he or she may not be sanctioned </a:t>
            </a:r>
          </a:p>
          <a:p>
            <a:pPr marL="0" indent="0">
              <a:buNone/>
            </a:pPr>
            <a:r>
              <a:rPr lang="en-US" sz="1600" dirty="0" smtClean="0"/>
              <a:t>Loan.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358" y="1543988"/>
            <a:ext cx="4804910" cy="40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6" y="365125"/>
            <a:ext cx="10829144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Business Rules for Credit Policy-IDIDI Bank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Based on the analysis and reviewing decision tree following are the insights : </a:t>
            </a: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Don’t sanction </a:t>
            </a:r>
            <a:r>
              <a:rPr lang="en-US" sz="2000" dirty="0" smtClean="0"/>
              <a:t>a loan to people whose income is &lt; 1.2 * Installment.</a:t>
            </a:r>
            <a:r>
              <a:rPr lang="en-US" sz="3200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75912118"/>
              </p:ext>
            </p:extLst>
          </p:nvPr>
        </p:nvGraphicFramePr>
        <p:xfrm>
          <a:off x="3411095" y="3612629"/>
          <a:ext cx="5508052" cy="3418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60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35" y="365125"/>
            <a:ext cx="11017771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Business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Credit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Policy-IDIDI Bank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36" y="1825625"/>
            <a:ext cx="10799164" cy="4889968"/>
          </a:xfrm>
        </p:spPr>
        <p:txBody>
          <a:bodyPr/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Don’t sanction</a:t>
            </a:r>
            <a:r>
              <a:rPr lang="en-US" sz="2400" dirty="0" smtClean="0"/>
              <a:t> a loan to someone whose Income is &gt;1.2 *Installments but has &gt;= 2 number of loans and has defaulted on some prior loan.</a:t>
            </a:r>
          </a:p>
          <a:p>
            <a:r>
              <a:rPr lang="en-US" sz="2400" dirty="0" smtClean="0"/>
              <a:t>But people who have not defaulted on any prior loan and even if he/she has &gt;=2 loans and income&gt;1.2*Installment </a:t>
            </a:r>
            <a:r>
              <a:rPr lang="en-US" sz="2400" b="1" u="sng" dirty="0" smtClean="0">
                <a:solidFill>
                  <a:srgbClr val="FF0000"/>
                </a:solidFill>
              </a:rPr>
              <a:t>can be sanctioned loan.</a:t>
            </a:r>
          </a:p>
          <a:p>
            <a:r>
              <a:rPr lang="en-US" sz="2400" dirty="0"/>
              <a:t>If </a:t>
            </a:r>
            <a:r>
              <a:rPr lang="en-IN" sz="2400" dirty="0"/>
              <a:t>Income &gt; 1.2 * Installment and &lt; 2.5 * Installment and number of loans &lt; 2 then </a:t>
            </a:r>
            <a:r>
              <a:rPr lang="en-IN" sz="2400" b="1" u="sng" dirty="0">
                <a:solidFill>
                  <a:srgbClr val="FF0000"/>
                </a:solidFill>
              </a:rPr>
              <a:t>do not sanction loan.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/>
              <a:t>Whereas if Income &gt; 2.5 * Installment and number of loans &lt; 2 then </a:t>
            </a:r>
            <a:r>
              <a:rPr lang="en-IN" sz="2400" b="1" u="sng" dirty="0">
                <a:solidFill>
                  <a:srgbClr val="FF0000"/>
                </a:solidFill>
              </a:rPr>
              <a:t>loan can be sanctioned.</a:t>
            </a:r>
          </a:p>
          <a:p>
            <a:pPr marL="0" indent="0">
              <a:buNone/>
            </a:pPr>
            <a:endParaRPr lang="en-US" sz="18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4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66" y="2403787"/>
            <a:ext cx="10515600" cy="1325563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8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583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Credit Policy – IDIDI Bank</vt:lpstr>
      <vt:lpstr>                       Decision Tree</vt:lpstr>
      <vt:lpstr>Node-Income &gt; 1.2 * Installment                Attribute</vt:lpstr>
      <vt:lpstr>   Income&gt;1.2*Installment &amp; # of Loans &lt; or &gt;2</vt:lpstr>
      <vt:lpstr>   Income &gt;2.5 * Installments and #of loans&lt;2</vt:lpstr>
      <vt:lpstr>    Defaulted on Prior Loan and has &gt;=2 loans</vt:lpstr>
      <vt:lpstr>     Business Rules for Credit Policy-IDIDI Bank</vt:lpstr>
      <vt:lpstr>     Business Rules for Credit Policy-IDIDI Bank</vt:lpstr>
      <vt:lpstr>    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Jig11117</dc:creator>
  <cp:lastModifiedBy>Jig11117</cp:lastModifiedBy>
  <cp:revision>59</cp:revision>
  <dcterms:created xsi:type="dcterms:W3CDTF">2016-10-08T08:39:18Z</dcterms:created>
  <dcterms:modified xsi:type="dcterms:W3CDTF">2016-10-08T11:33:18Z</dcterms:modified>
</cp:coreProperties>
</file>