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ig11117\Graded%20Assignments\Topic%2011-Case%20Study%20Clustering%20&amp;%20Decision%20Trees\clustering\HTML_Outpu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ig11117\Graded%20Assignments\Topic%2011-Case%20Study%20Clustering%20&amp;%20Decision%20Trees\clustering\HTML_Outpu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Male Female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'Seg1 CLuster Profile'!$G$9:$H$9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'Seg1 CLuster Profile'!$G$10:$H$10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2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8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5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11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7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5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0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3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2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015B2A-87FD-44DE-9950-7551D4A42BC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E328-D0AA-45CB-9F44-79BC3B87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2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Card Customer Segmentation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smtClean="0"/>
              <a:t>			  							</a:t>
            </a:r>
            <a:r>
              <a:rPr lang="en-IN" dirty="0" smtClean="0"/>
              <a:t>               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Mayank Shah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	          Jigsaw Academy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6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92757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variables:Monthly Income,Number of times late:- 30-59,60-89,&gt;90 days</a:t>
            </a:r>
            <a:b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monthly income is lesser than population average montly income.</a:t>
            </a:r>
          </a:p>
          <a:p>
            <a:r>
              <a:rPr lang="en-IN" sz="2400" dirty="0" smtClean="0"/>
              <a:t>On an average,the people in this cluster have failed to pay for more than 6 months i.e .NPA Status =Yes = 54%.</a:t>
            </a:r>
          </a:p>
          <a:p>
            <a:r>
              <a:rPr lang="en-IN" sz="2400" dirty="0" smtClean="0"/>
              <a:t>Number of times 90 days late is the one of the biggest differentiator with an average of 3.</a:t>
            </a:r>
          </a:p>
          <a:p>
            <a:r>
              <a:rPr lang="en-IN" sz="2400" dirty="0" smtClean="0"/>
              <a:t>62% of average people are male.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9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7728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3 :Cluster 1 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variables:Monthly Income,Number of times late:- 30-59,60-89,&gt;90 days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With 40% of female in the cluster ,NPA Status Yes goes down to 6%.</a:t>
            </a:r>
          </a:p>
          <a:p>
            <a:r>
              <a:rPr lang="en-IN" sz="2400" dirty="0" smtClean="0"/>
              <a:t>Average monthly income is comparative larger than that of population.</a:t>
            </a:r>
          </a:p>
          <a:p>
            <a:r>
              <a:rPr lang="en-IN" sz="2400" dirty="0" smtClean="0"/>
              <a:t>Monthly income is the biggest differentiator.</a:t>
            </a:r>
          </a:p>
          <a:p>
            <a:r>
              <a:rPr lang="en-IN" sz="2400" dirty="0" smtClean="0"/>
              <a:t>Number of the times i.e. between 30-59,60-89 and &gt;90 late in this cluster is very less as compared to that of population.</a:t>
            </a:r>
          </a:p>
        </p:txBody>
      </p:sp>
    </p:spTree>
    <p:extLst>
      <p:ext uri="{BB962C8B-B14F-4D97-AF65-F5344CB8AC3E}">
        <p14:creationId xmlns:p14="http://schemas.microsoft.com/office/powerpoint/2010/main" val="39087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07747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3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variables:Monthly Income,Number of times late:- 30-59,60-89,&gt;90 days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monthlty income of cluster is similar to that of population.</a:t>
            </a:r>
          </a:p>
          <a:p>
            <a:r>
              <a:rPr lang="en-IN" sz="2400" dirty="0" smtClean="0"/>
              <a:t>NPA Status Yes =4% with 39% of  female in cluster.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60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2699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3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variables:Monthly Income,Number of times late:- 30-59,60-89,&gt;90 days</a:t>
            </a:r>
            <a:b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NPA Status Yes =4%</a:t>
            </a:r>
          </a:p>
          <a:p>
            <a:r>
              <a:rPr lang="en-IN" sz="2400" dirty="0" smtClean="0"/>
              <a:t>Average male = 61%</a:t>
            </a:r>
          </a:p>
          <a:p>
            <a:r>
              <a:rPr lang="en-IN" sz="2400" dirty="0" smtClean="0"/>
              <a:t>Average monthly income is close to population average monthly income.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8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93" y="407748"/>
            <a:ext cx="9404723" cy="1400530"/>
          </a:xfrm>
        </p:spPr>
        <p:txBody>
          <a:bodyPr/>
          <a:lstStyle/>
          <a:p>
            <a:r>
              <a:rPr lang="en-IN" dirty="0" smtClean="0"/>
              <a:t>					</a:t>
            </a: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Conclusion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37928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Total 3 segments of customers were made with 4 clusters each.</a:t>
            </a:r>
          </a:p>
          <a:p>
            <a:r>
              <a:rPr lang="en-IN" sz="2400" dirty="0" smtClean="0"/>
              <a:t>Customers with Higher salary with higher educational qulifications can be segmented as a Good customers who repay their payments.</a:t>
            </a:r>
          </a:p>
          <a:p>
            <a:r>
              <a:rPr lang="en-IN" sz="2400" dirty="0" smtClean="0"/>
              <a:t>Customers with Lower Salary and less educational qualifications can be segmented as a Bad Customers who default in repaying their payments.</a:t>
            </a:r>
          </a:p>
        </p:txBody>
      </p:sp>
    </p:spTree>
    <p:extLst>
      <p:ext uri="{BB962C8B-B14F-4D97-AF65-F5344CB8AC3E}">
        <p14:creationId xmlns:p14="http://schemas.microsoft.com/office/powerpoint/2010/main" val="34181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747" y="3975406"/>
            <a:ext cx="9404723" cy="1400530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				</a:t>
            </a:r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THANK </a:t>
            </a: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759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44" y="482698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 smtClean="0"/>
              <a:t>	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1 :Cluster 1 Profiling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Age and Monthly Income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44" y="1883228"/>
            <a:ext cx="10454104" cy="480508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Average age of the customer in this cluster is 54 years old, with approximately 62% male.</a:t>
            </a:r>
          </a:p>
          <a:p>
            <a:r>
              <a:rPr lang="en-IN" sz="2400" dirty="0" smtClean="0"/>
              <a:t>The Monthly Income of the customers in this cluster is quite higher than that of population.</a:t>
            </a:r>
          </a:p>
          <a:p>
            <a:r>
              <a:rPr lang="en-IN" sz="2400" dirty="0" smtClean="0"/>
              <a:t>Nearly 49% of customers are self employed along with 32% of customers with Post Graduation educational qualification.</a:t>
            </a:r>
          </a:p>
          <a:p>
            <a:r>
              <a:rPr lang="en-IN" sz="2400" dirty="0" smtClean="0"/>
              <a:t>Nearly 55% of customers are from Central and North Region.</a:t>
            </a:r>
          </a:p>
          <a:p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640118"/>
              </p:ext>
            </p:extLst>
          </p:nvPr>
        </p:nvGraphicFramePr>
        <p:xfrm>
          <a:off x="7764834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73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1" y="392758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1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Age and Monthly Income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4711" y="1992957"/>
            <a:ext cx="8947522" cy="452776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Average age of the customers in cluster is nearly same to the population, with </a:t>
            </a:r>
            <a:r>
              <a:rPr lang="en-US" sz="2400" dirty="0" smtClean="0"/>
              <a:t>high difference in average monthly income in cluster which is much greater than population.</a:t>
            </a:r>
          </a:p>
          <a:p>
            <a:r>
              <a:rPr lang="en-IN" sz="2400" dirty="0" smtClean="0"/>
              <a:t>62% of average customers are Male.</a:t>
            </a:r>
          </a:p>
          <a:p>
            <a:r>
              <a:rPr lang="en-IN" sz="2400" dirty="0" smtClean="0"/>
              <a:t>43% of people are self employed with 34% of total cluster with Professional educational qualifications.</a:t>
            </a:r>
          </a:p>
          <a:p>
            <a:r>
              <a:rPr lang="en-IN" sz="2400" dirty="0" smtClean="0"/>
              <a:t>Around 30% of customers are from Central Region.</a:t>
            </a:r>
          </a:p>
          <a:p>
            <a:endParaRPr lang="en-IN" sz="2400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684373"/>
              </p:ext>
            </p:extLst>
          </p:nvPr>
        </p:nvGraphicFramePr>
        <p:xfrm>
          <a:off x="5803692" y="3856220"/>
          <a:ext cx="42471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26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214" y="422738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1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Age and Monthly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214" y="2097888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Average age of the customer in cluster is around 65% which is much greater than population average age of 52% with similar monthly income.</a:t>
            </a:r>
          </a:p>
          <a:p>
            <a:r>
              <a:rPr lang="en-IN" sz="2400" dirty="0" smtClean="0"/>
              <a:t>There are 34% of people with Professional Educational Qualification and 43% self- employed.</a:t>
            </a:r>
          </a:p>
          <a:p>
            <a:r>
              <a:rPr lang="en-IN" sz="2400" dirty="0" smtClean="0"/>
              <a:t>Again the percentage of males are dominant i.e. 62%.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4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7728"/>
            <a:ext cx="9404723" cy="140053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1 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Age and Monthly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age and monthly income of cluster is less than population average.</a:t>
            </a:r>
          </a:p>
          <a:p>
            <a:r>
              <a:rPr lang="en-IN" sz="2400" dirty="0" smtClean="0"/>
              <a:t>No. of female customers are only 38%.</a:t>
            </a:r>
          </a:p>
          <a:p>
            <a:r>
              <a:rPr lang="en-IN" sz="2400" dirty="0" smtClean="0"/>
              <a:t>With Professional Educational Qualification of on an average 34% around 57% people do a job.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7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07748"/>
            <a:ext cx="9404723" cy="1400530"/>
          </a:xfrm>
        </p:spPr>
        <p:txBody>
          <a:bodyPr/>
          <a:lstStyle/>
          <a:p>
            <a:r>
              <a:rPr lang="en-IN" dirty="0" smtClean="0"/>
              <a:t>    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 2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:Cluster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Profiling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Income,debt ratio,no. of real estate loansand open credit lines</a:t>
            </a:r>
            <a:r>
              <a:rPr lang="en-IN" sz="2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monthly income of cluster is greater than population mean.</a:t>
            </a:r>
          </a:p>
          <a:p>
            <a:r>
              <a:rPr lang="en-IN" sz="2400" dirty="0" smtClean="0"/>
              <a:t>Average Debt Ratio of cluster is comparatively lower than population average.</a:t>
            </a:r>
          </a:p>
          <a:p>
            <a:r>
              <a:rPr lang="en-IN" sz="2400" dirty="0" smtClean="0"/>
              <a:t>Average number of male are dominant with 62%.</a:t>
            </a:r>
          </a:p>
          <a:p>
            <a:r>
              <a:rPr lang="en-IN" sz="2400" dirty="0" smtClean="0"/>
              <a:t>NPA Status :Yes is 6% in the cluster.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7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37728"/>
            <a:ext cx="9404723" cy="1400530"/>
          </a:xfrm>
        </p:spPr>
        <p:txBody>
          <a:bodyPr/>
          <a:lstStyle/>
          <a:p>
            <a:r>
              <a:rPr lang="en-IN" dirty="0" smtClean="0"/>
              <a:t>    Segmentation </a:t>
            </a:r>
            <a:r>
              <a:rPr lang="en-IN" dirty="0"/>
              <a:t>2 :Cluster 1 Profiling</a:t>
            </a:r>
            <a:br>
              <a:rPr lang="en-IN" dirty="0"/>
            </a:br>
            <a:r>
              <a:rPr lang="en-IN" dirty="0"/>
              <a:t>	</a:t>
            </a:r>
            <a:r>
              <a:rPr lang="en-IN" sz="2000" dirty="0"/>
              <a:t>Based on Income,debt ratio,no. of real estate loansand open credit lines.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Number of Open Credit Lines and Loans are greater in cluster than population average.</a:t>
            </a:r>
          </a:p>
          <a:p>
            <a:r>
              <a:rPr lang="en-IN" sz="2400" dirty="0" smtClean="0"/>
              <a:t>With mean 35% of debt ratio which is greater compared to population mean.</a:t>
            </a:r>
          </a:p>
          <a:p>
            <a:r>
              <a:rPr lang="en-IN" sz="2400" dirty="0" smtClean="0"/>
              <a:t>39% of average customers are female.</a:t>
            </a:r>
          </a:p>
          <a:p>
            <a:r>
              <a:rPr lang="en-IN" sz="2400" dirty="0" smtClean="0"/>
              <a:t>NPA Status Yes = 5%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9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62777"/>
            <a:ext cx="9404723" cy="1400530"/>
          </a:xfrm>
        </p:spPr>
        <p:txBody>
          <a:bodyPr/>
          <a:lstStyle/>
          <a:p>
            <a:r>
              <a:rPr lang="en-IN" dirty="0"/>
              <a:t>Segmentation 2 :Cluster </a:t>
            </a:r>
            <a:r>
              <a:rPr lang="en-IN" dirty="0" smtClean="0"/>
              <a:t>3 </a:t>
            </a:r>
            <a:r>
              <a:rPr lang="en-IN" dirty="0"/>
              <a:t>Profiling</a:t>
            </a:r>
            <a:br>
              <a:rPr lang="en-IN" dirty="0"/>
            </a:br>
            <a:r>
              <a:rPr lang="en-IN" dirty="0"/>
              <a:t>	</a:t>
            </a:r>
            <a:r>
              <a:rPr lang="en-IN" sz="2000" dirty="0"/>
              <a:t>Based on Income,debt ratio,no. of real estate loansand open credit lines</a:t>
            </a:r>
            <a:r>
              <a:rPr lang="en-IN" sz="4400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Average population and cluster monthly income are approximately similar.</a:t>
            </a:r>
          </a:p>
          <a:p>
            <a:r>
              <a:rPr lang="en-IN" sz="2400" dirty="0" smtClean="0"/>
              <a:t>The average debt ratio is also similar with only 4% of NPA Status =Yes.</a:t>
            </a:r>
          </a:p>
          <a:p>
            <a:r>
              <a:rPr lang="en-IN" sz="2400" dirty="0" smtClean="0"/>
              <a:t>Again 39% of average customers are women.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3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77767"/>
            <a:ext cx="9404723" cy="1400530"/>
          </a:xfrm>
        </p:spPr>
        <p:txBody>
          <a:bodyPr/>
          <a:lstStyle/>
          <a:p>
            <a:r>
              <a:rPr lang="en-IN" dirty="0" smtClean="0"/>
              <a:t>   Segmentation </a:t>
            </a:r>
            <a:r>
              <a:rPr lang="en-IN" dirty="0"/>
              <a:t>2 :Cluster </a:t>
            </a:r>
            <a:r>
              <a:rPr lang="en-IN" dirty="0" smtClean="0"/>
              <a:t>4 </a:t>
            </a:r>
            <a:r>
              <a:rPr lang="en-IN" dirty="0"/>
              <a:t>Profiling</a:t>
            </a:r>
            <a:br>
              <a:rPr lang="en-IN" dirty="0"/>
            </a:br>
            <a:r>
              <a:rPr lang="en-IN" dirty="0"/>
              <a:t>	</a:t>
            </a:r>
            <a:r>
              <a:rPr lang="en-IN" sz="2000" dirty="0" smtClean="0"/>
              <a:t>Based on Income,debt ratio,no. of real estate loansand open credit lines.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With 35% of average debt ratio in cluster which is greater than population average debt ratio, an average 10% of people have failed to pay for more than 6 months with their NPA status Yes, highest amongst all other clusters in this segment.</a:t>
            </a:r>
          </a:p>
          <a:p>
            <a:r>
              <a:rPr lang="en-IN" sz="2400" dirty="0" smtClean="0"/>
              <a:t>Average male are 62 % and average female are 38%.</a:t>
            </a:r>
          </a:p>
          <a:p>
            <a:r>
              <a:rPr lang="en-IN" sz="2400" dirty="0" smtClean="0"/>
              <a:t>Monthly income is a bit low compared to  population average monthly income.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08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726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 3</vt:lpstr>
      <vt:lpstr>Ion</vt:lpstr>
      <vt:lpstr>Credit Card Customer Segmentation</vt:lpstr>
      <vt:lpstr> Segmentation 1 :Cluster 1 Profiling                 Based on Age and Monthly Income</vt:lpstr>
      <vt:lpstr>Segmentation 1 :Cluster 2 Profiling                 Based on Age and Monthly Income</vt:lpstr>
      <vt:lpstr>Segmentation 1 :Cluster 3 Profiling                 Based on Age and Monthly Income</vt:lpstr>
      <vt:lpstr>Segmentation 1 :Cluster 4 Profiling                 Based on Age and Monthly Income</vt:lpstr>
      <vt:lpstr>     Segmentation 2 :Cluster 1 Profiling  Based on Income,debt ratio,no. of real estate loansand open credit lines.</vt:lpstr>
      <vt:lpstr>    Segmentation 2 :Cluster 1 Profiling  Based on Income,debt ratio,no. of real estate loansand open credit lines.</vt:lpstr>
      <vt:lpstr>Segmentation 2 :Cluster 3 Profiling  Based on Income,debt ratio,no. of real estate loansand open credit lines.</vt:lpstr>
      <vt:lpstr>   Segmentation 2 :Cluster 4 Profiling  Based on Income,debt ratio,no. of real estate loansand open credit lines.</vt:lpstr>
      <vt:lpstr>Segmentation 3 :Cluster 1 Profiling Based on variables:Monthly Income,Number of times late:- 30-59,60-89,&gt;90 days </vt:lpstr>
      <vt:lpstr>Segmentation 3 :Cluster 1 Profiling Based on variables:Monthly Income,Number of times late:- 30-59,60-89,&gt;90 days </vt:lpstr>
      <vt:lpstr>Segmentation 3 :Cluster 3 Profiling Based on variables:Monthly Income,Number of times late:- 30-59,60-89,&gt;90 days </vt:lpstr>
      <vt:lpstr>Segmentation 3 :Cluster 4 Profiling Based on variables:Monthly Income,Number of times late:- 30-59,60-89,&gt;90 days </vt:lpstr>
      <vt:lpstr>             Conclusion </vt:lpstr>
      <vt:lpstr>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Customer Segmentation</dc:title>
  <dc:creator>Jig11117</dc:creator>
  <cp:lastModifiedBy>Jig11117</cp:lastModifiedBy>
  <cp:revision>84</cp:revision>
  <dcterms:created xsi:type="dcterms:W3CDTF">2016-10-06T13:24:39Z</dcterms:created>
  <dcterms:modified xsi:type="dcterms:W3CDTF">2016-10-08T11:37:17Z</dcterms:modified>
</cp:coreProperties>
</file>