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localhost\Users\Jig11117\Graded%20Assignments\Topic%2013-Final%20Case%20Study\Solution\development_lift_chart_with_linech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localhost\Users\Jig11117\Graded%20Assignments\Topic%2013-Final%20Case%20Study\Solution\validation_lifft_chart_with_linecha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localhost\Users\Jig11117\Graded%20Assignments\Topic%2013-Final%20Case%20Study\Solution\Data%20Dictionary%20(Autosav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localhost\Users\Jig11117\Graded%20Assignments\Topic%2013-Final%20Case%20Study\Solution\Data%20Dictionary%20(Autosav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localhost\Users\Jig11117\Graded%20Assignments\Topic%2013-Final%20Case%20Study\Solution\Data%20Dictionary%20(Autosave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Lift-Gain Chart Development</a:t>
            </a:r>
          </a:p>
        </c:rich>
      </c:tx>
      <c:layout>
        <c:manualLayout>
          <c:xMode val="edge"/>
          <c:yMode val="edge"/>
          <c:x val="0.19211111111111112"/>
          <c:y val="2.7777777777777776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Chart!$G$1</c:f>
              <c:strCache>
                <c:ptCount val="1"/>
                <c:pt idx="0">
                  <c:v>Lift by random chance</c:v>
                </c:pt>
              </c:strCache>
            </c:strRef>
          </c:tx>
          <c:spPr>
            <a:ln w="22225" cap="rnd" cmpd="sng" algn="ctr">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val>
            <c:numRef>
              <c:f>Chart!$G$2:$G$11</c:f>
              <c:numCache>
                <c:formatCode>0%</c:formatCode>
                <c:ptCount val="10"/>
                <c:pt idx="0">
                  <c:v>0.10000000000000002</c:v>
                </c:pt>
                <c:pt idx="1">
                  <c:v>0.20000000000000004</c:v>
                </c:pt>
                <c:pt idx="2">
                  <c:v>0.3000000000000001</c:v>
                </c:pt>
                <c:pt idx="3">
                  <c:v>0.40000000000000008</c:v>
                </c:pt>
                <c:pt idx="4">
                  <c:v>0.50000000000000011</c:v>
                </c:pt>
                <c:pt idx="5">
                  <c:v>0.60000000000000009</c:v>
                </c:pt>
                <c:pt idx="6">
                  <c:v>0.70000000000000007</c:v>
                </c:pt>
                <c:pt idx="7">
                  <c:v>0.8</c:v>
                </c:pt>
                <c:pt idx="8">
                  <c:v>0.9</c:v>
                </c:pt>
                <c:pt idx="9">
                  <c:v>1</c:v>
                </c:pt>
              </c:numCache>
            </c:numRef>
          </c:val>
          <c:smooth val="0"/>
        </c:ser>
        <c:ser>
          <c:idx val="1"/>
          <c:order val="1"/>
          <c:tx>
            <c:strRef>
              <c:f>Chart!$H$1</c:f>
              <c:strCache>
                <c:ptCount val="1"/>
                <c:pt idx="0">
                  <c:v>Lift by Model</c:v>
                </c:pt>
              </c:strCache>
            </c:strRef>
          </c:tx>
          <c:spPr>
            <a:ln w="22225" cap="rnd" cmpd="sng" algn="ctr">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val>
            <c:numRef>
              <c:f>Chart!$H$2:$H$11</c:f>
              <c:numCache>
                <c:formatCode>0%</c:formatCode>
                <c:ptCount val="10"/>
                <c:pt idx="0">
                  <c:v>0.16442595995744269</c:v>
                </c:pt>
                <c:pt idx="1">
                  <c:v>0.30196343940419768</c:v>
                </c:pt>
                <c:pt idx="2">
                  <c:v>0.42837798626559631</c:v>
                </c:pt>
                <c:pt idx="3">
                  <c:v>0.54657123512912276</c:v>
                </c:pt>
                <c:pt idx="4">
                  <c:v>0.64977270529064701</c:v>
                </c:pt>
                <c:pt idx="5">
                  <c:v>0.73807911790308545</c:v>
                </c:pt>
                <c:pt idx="6">
                  <c:v>0.81951832865847762</c:v>
                </c:pt>
                <c:pt idx="7">
                  <c:v>0.89370345294515907</c:v>
                </c:pt>
                <c:pt idx="8">
                  <c:v>0.95376728890608375</c:v>
                </c:pt>
                <c:pt idx="9">
                  <c:v>1</c:v>
                </c:pt>
              </c:numCache>
            </c:numRef>
          </c:val>
          <c:smooth val="0"/>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423394304"/>
        <c:axId val="1423383424"/>
      </c:lineChart>
      <c:catAx>
        <c:axId val="1423394304"/>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23383424"/>
        <c:crosses val="autoZero"/>
        <c:auto val="1"/>
        <c:lblAlgn val="ctr"/>
        <c:lblOffset val="100"/>
        <c:noMultiLvlLbl val="0"/>
      </c:catAx>
      <c:valAx>
        <c:axId val="142338342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2339430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a:t>Liftchart:Validation</a:t>
            </a:r>
          </a:p>
        </c:rich>
      </c:tx>
      <c:layout/>
      <c:overlay val="0"/>
      <c:spPr>
        <a:noFill/>
        <a:ln>
          <a:noFill/>
        </a:ln>
        <a:effectLst/>
      </c:spPr>
      <c:txPr>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Sheet2!$G$1</c:f>
              <c:strCache>
                <c:ptCount val="1"/>
                <c:pt idx="0">
                  <c:v>Lift by random chance</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val>
            <c:numRef>
              <c:f>Sheet2!$G$2:$G$11</c:f>
              <c:numCache>
                <c:formatCode>0%</c:formatCode>
                <c:ptCount val="10"/>
                <c:pt idx="0">
                  <c:v>0.10000000000000002</c:v>
                </c:pt>
                <c:pt idx="1">
                  <c:v>0.20000000000000004</c:v>
                </c:pt>
                <c:pt idx="2">
                  <c:v>0.30000000000000004</c:v>
                </c:pt>
                <c:pt idx="3">
                  <c:v>0.40000000000000008</c:v>
                </c:pt>
                <c:pt idx="4">
                  <c:v>0.50000000000000011</c:v>
                </c:pt>
                <c:pt idx="5">
                  <c:v>0.60000000000000009</c:v>
                </c:pt>
                <c:pt idx="6">
                  <c:v>0.70000000000000007</c:v>
                </c:pt>
                <c:pt idx="7">
                  <c:v>0.8</c:v>
                </c:pt>
                <c:pt idx="8">
                  <c:v>0.9</c:v>
                </c:pt>
                <c:pt idx="9">
                  <c:v>1</c:v>
                </c:pt>
              </c:numCache>
            </c:numRef>
          </c:val>
          <c:smooth val="0"/>
        </c:ser>
        <c:ser>
          <c:idx val="1"/>
          <c:order val="1"/>
          <c:tx>
            <c:strRef>
              <c:f>Sheet2!$H$1</c:f>
              <c:strCache>
                <c:ptCount val="1"/>
                <c:pt idx="0">
                  <c:v>Lift by Model</c:v>
                </c:pt>
              </c:strCache>
            </c:strRef>
          </c:tx>
          <c:spPr>
            <a:ln w="19050" cap="rnd" cmpd="sng" algn="ctr">
              <a:solidFill>
                <a:schemeClr val="accent3">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val>
            <c:numRef>
              <c:f>Sheet2!$H$2:$H$11</c:f>
              <c:numCache>
                <c:formatCode>0%</c:formatCode>
                <c:ptCount val="10"/>
                <c:pt idx="0">
                  <c:v>0.15911652017128691</c:v>
                </c:pt>
                <c:pt idx="1">
                  <c:v>0.30200585981519046</c:v>
                </c:pt>
                <c:pt idx="2">
                  <c:v>0.43249943655623169</c:v>
                </c:pt>
                <c:pt idx="3">
                  <c:v>0.54586432274059049</c:v>
                </c:pt>
                <c:pt idx="4">
                  <c:v>0.64457967094883928</c:v>
                </c:pt>
                <c:pt idx="5">
                  <c:v>0.73766058147396885</c:v>
                </c:pt>
                <c:pt idx="6">
                  <c:v>0.81519044399368945</c:v>
                </c:pt>
                <c:pt idx="7">
                  <c:v>0.88077529862519721</c:v>
                </c:pt>
                <c:pt idx="8">
                  <c:v>0.94883930583727749</c:v>
                </c:pt>
                <c:pt idx="9">
                  <c:v>1</c:v>
                </c:pt>
              </c:numCache>
            </c:numRef>
          </c:val>
          <c:smooth val="0"/>
        </c:ser>
        <c:dLbls>
          <c:dLblPos val="ctr"/>
          <c:showLegendKey val="0"/>
          <c:showVal val="1"/>
          <c:showCatName val="0"/>
          <c:showSerName val="0"/>
          <c:showPercent val="0"/>
          <c:showBubbleSize val="0"/>
        </c:dLbls>
        <c:marker val="1"/>
        <c:smooth val="0"/>
        <c:axId val="1423385600"/>
        <c:axId val="1423396480"/>
      </c:lineChart>
      <c:catAx>
        <c:axId val="1423385600"/>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30" b="0" i="0" u="none" strike="noStrike" kern="1200" baseline="0">
                <a:solidFill>
                  <a:schemeClr val="dk1">
                    <a:lumMod val="65000"/>
                    <a:lumOff val="35000"/>
                  </a:schemeClr>
                </a:solidFill>
                <a:latin typeface="+mn-lt"/>
                <a:ea typeface="+mn-ea"/>
                <a:cs typeface="+mn-cs"/>
              </a:defRPr>
            </a:pPr>
            <a:endParaRPr lang="en-US"/>
          </a:p>
        </c:txPr>
        <c:crossAx val="1423396480"/>
        <c:crosses val="autoZero"/>
        <c:auto val="1"/>
        <c:lblAlgn val="ctr"/>
        <c:lblOffset val="100"/>
        <c:noMultiLvlLbl val="0"/>
      </c:catAx>
      <c:valAx>
        <c:axId val="1423396480"/>
        <c:scaling>
          <c:orientation val="minMax"/>
        </c:scaling>
        <c:delete val="1"/>
        <c:axPos val="l"/>
        <c:numFmt formatCode="0%" sourceLinked="1"/>
        <c:majorTickMark val="none"/>
        <c:minorTickMark val="none"/>
        <c:tickLblPos val="nextTo"/>
        <c:crossAx val="14233856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High vs Low Revenue</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HighRevenue_Mean</c:v>
                </c:pt>
              </c:strCache>
            </c:strRef>
          </c:tx>
          <c:spPr>
            <a:solidFill>
              <a:schemeClr val="accent1"/>
            </a:solidFill>
            <a:ln>
              <a:noFill/>
            </a:ln>
            <a:effectLst/>
          </c:spPr>
          <c:invertIfNegative val="0"/>
          <c:cat>
            <c:strRef>
              <c:f>(Sheet1!$A$7:$A$9,Sheet1!$A$15,Sheet1!$A$19)</c:f>
              <c:strCache>
                <c:ptCount val="5"/>
                <c:pt idx="0">
                  <c:v>mou_Mean</c:v>
                </c:pt>
                <c:pt idx="1">
                  <c:v>avgmou</c:v>
                </c:pt>
                <c:pt idx="2">
                  <c:v>ovrmou_Mean</c:v>
                </c:pt>
                <c:pt idx="3">
                  <c:v>mou_Range</c:v>
                </c:pt>
                <c:pt idx="4">
                  <c:v>adjmou</c:v>
                </c:pt>
              </c:strCache>
            </c:strRef>
          </c:cat>
          <c:val>
            <c:numRef>
              <c:f>(Sheet1!$B$7:$B$9,Sheet1!$B$15,Sheet1!$B$19)</c:f>
              <c:numCache>
                <c:formatCode>General</c:formatCode>
                <c:ptCount val="5"/>
                <c:pt idx="0">
                  <c:v>905.4457711</c:v>
                </c:pt>
                <c:pt idx="1">
                  <c:v>860.63234660000001</c:v>
                </c:pt>
                <c:pt idx="2">
                  <c:v>79.183313200000001</c:v>
                </c:pt>
                <c:pt idx="3">
                  <c:v>603.6787339</c:v>
                </c:pt>
                <c:pt idx="4">
                  <c:v>13348.54</c:v>
                </c:pt>
              </c:numCache>
            </c:numRef>
          </c:val>
        </c:ser>
        <c:ser>
          <c:idx val="1"/>
          <c:order val="1"/>
          <c:tx>
            <c:strRef>
              <c:f>Sheet1!$C$1</c:f>
              <c:strCache>
                <c:ptCount val="1"/>
                <c:pt idx="0">
                  <c:v>LowRevenue_ Mean</c:v>
                </c:pt>
              </c:strCache>
            </c:strRef>
          </c:tx>
          <c:spPr>
            <a:solidFill>
              <a:schemeClr val="accent2"/>
            </a:solidFill>
            <a:ln>
              <a:noFill/>
            </a:ln>
            <a:effectLst/>
          </c:spPr>
          <c:invertIfNegative val="0"/>
          <c:cat>
            <c:strRef>
              <c:f>(Sheet1!$A$7:$A$9,Sheet1!$A$15,Sheet1!$A$19)</c:f>
              <c:strCache>
                <c:ptCount val="5"/>
                <c:pt idx="0">
                  <c:v>mou_Mean</c:v>
                </c:pt>
                <c:pt idx="1">
                  <c:v>avgmou</c:v>
                </c:pt>
                <c:pt idx="2">
                  <c:v>ovrmou_Mean</c:v>
                </c:pt>
                <c:pt idx="3">
                  <c:v>mou_Range</c:v>
                </c:pt>
                <c:pt idx="4">
                  <c:v>adjmou</c:v>
                </c:pt>
              </c:strCache>
            </c:strRef>
          </c:cat>
          <c:val>
            <c:numRef>
              <c:f>(Sheet1!$C$7:$C$9,Sheet1!$C$15,Sheet1!$C$19)</c:f>
              <c:numCache>
                <c:formatCode>General</c:formatCode>
                <c:ptCount val="5"/>
                <c:pt idx="0">
                  <c:v>346.16482810000002</c:v>
                </c:pt>
                <c:pt idx="1">
                  <c:v>316.66467929999999</c:v>
                </c:pt>
                <c:pt idx="2">
                  <c:v>18.183301100000001</c:v>
                </c:pt>
                <c:pt idx="3">
                  <c:v>257.87806119999999</c:v>
                </c:pt>
                <c:pt idx="4">
                  <c:v>4790.8500000000004</c:v>
                </c:pt>
              </c:numCache>
            </c:numRef>
          </c:val>
        </c:ser>
        <c:dLbls>
          <c:showLegendKey val="0"/>
          <c:showVal val="0"/>
          <c:showCatName val="0"/>
          <c:showSerName val="0"/>
          <c:showPercent val="0"/>
          <c:showBubbleSize val="0"/>
        </c:dLbls>
        <c:gapWidth val="182"/>
        <c:axId val="1423386688"/>
        <c:axId val="1423395936"/>
      </c:barChart>
      <c:catAx>
        <c:axId val="1423386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395936"/>
        <c:crosses val="autoZero"/>
        <c:auto val="1"/>
        <c:lblAlgn val="ctr"/>
        <c:lblOffset val="100"/>
        <c:noMultiLvlLbl val="0"/>
      </c:catAx>
      <c:valAx>
        <c:axId val="14233959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386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Mean Dropped Voice Calls</a:t>
            </a:r>
            <a:endParaRPr lang="en-US" dirty="0"/>
          </a:p>
        </c:rich>
      </c:tx>
      <c:layout>
        <c:manualLayout>
          <c:xMode val="edge"/>
          <c:yMode val="edge"/>
          <c:x val="0.27315966754155729"/>
          <c:y val="2.314814814814814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Sheet1!$A$10</c:f>
              <c:strCache>
                <c:ptCount val="1"/>
                <c:pt idx="0">
                  <c:v>drop_vce_Mean</c:v>
                </c:pt>
              </c:strCache>
            </c:strRef>
          </c:tx>
          <c:dPt>
            <c:idx val="0"/>
            <c:bubble3D val="0"/>
            <c:spPr>
              <a:solidFill>
                <a:schemeClr val="accent6"/>
              </a:solidFill>
              <a:ln>
                <a:noFill/>
              </a:ln>
              <a:effectLst>
                <a:outerShdw blurRad="254000" sx="102000" sy="102000" algn="ctr" rotWithShape="0">
                  <a:prstClr val="black">
                    <a:alpha val="20000"/>
                  </a:prstClr>
                </a:outerShdw>
              </a:effectLst>
            </c:spPr>
          </c:dPt>
          <c:dPt>
            <c:idx val="1"/>
            <c:bubble3D val="0"/>
            <c:spPr>
              <a:solidFill>
                <a:schemeClr val="accent5"/>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Sheet1!$B$1:$C$1</c:f>
              <c:strCache>
                <c:ptCount val="2"/>
                <c:pt idx="0">
                  <c:v>HighRevenue_Mean</c:v>
                </c:pt>
                <c:pt idx="1">
                  <c:v>LowRevenue_ Mean</c:v>
                </c:pt>
              </c:strCache>
            </c:strRef>
          </c:cat>
          <c:val>
            <c:numRef>
              <c:f>Sheet1!$B$10:$C$10</c:f>
              <c:numCache>
                <c:formatCode>General</c:formatCode>
                <c:ptCount val="2"/>
                <c:pt idx="0">
                  <c:v>10.227141899999999</c:v>
                </c:pt>
                <c:pt idx="1">
                  <c:v>3.9363326999999999</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0" i="0" u="none" strike="noStrike" baseline="0">
                <a:effectLst/>
              </a:rPr>
              <a:t>Mean number of completed voice calls</a:t>
            </a:r>
            <a:r>
              <a:rPr lang="en-US" sz="1800" b="1" i="0" u="none" strike="noStrike" baseline="0"/>
              <a:t> </a:t>
            </a:r>
            <a:endParaRPr lang="en-US"/>
          </a:p>
        </c:rich>
      </c:tx>
      <c:layout>
        <c:manualLayout>
          <c:xMode val="edge"/>
          <c:yMode val="edge"/>
          <c:x val="0.15023600174978127"/>
          <c:y val="3.7037037037037035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Sheet1!$A$17</c:f>
              <c:strCache>
                <c:ptCount val="1"/>
                <c:pt idx="0">
                  <c:v>comp_vce_Mean</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Sheet1!$B$1:$C$1</c:f>
              <c:strCache>
                <c:ptCount val="2"/>
                <c:pt idx="0">
                  <c:v>HighRevenue_Mean</c:v>
                </c:pt>
                <c:pt idx="1">
                  <c:v>LowRevenue_ Mean</c:v>
                </c:pt>
              </c:strCache>
            </c:strRef>
          </c:cat>
          <c:val>
            <c:numRef>
              <c:f>Sheet1!$B$17:$C$17</c:f>
              <c:numCache>
                <c:formatCode>General</c:formatCode>
                <c:ptCount val="2"/>
                <c:pt idx="0">
                  <c:v>188.27024349999999</c:v>
                </c:pt>
                <c:pt idx="1">
                  <c:v>74.898165300000002</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336610-0BF8-450C-B776-11904085B3D4}"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CE85D-EC31-4D33-9B3C-3F1DC3094F4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26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336610-0BF8-450C-B776-11904085B3D4}"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CE85D-EC31-4D33-9B3C-3F1DC3094F4B}" type="slidenum">
              <a:rPr lang="en-US" smtClean="0"/>
              <a:t>‹#›</a:t>
            </a:fld>
            <a:endParaRPr lang="en-US"/>
          </a:p>
        </p:txBody>
      </p:sp>
    </p:spTree>
    <p:extLst>
      <p:ext uri="{BB962C8B-B14F-4D97-AF65-F5344CB8AC3E}">
        <p14:creationId xmlns:p14="http://schemas.microsoft.com/office/powerpoint/2010/main" val="390586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336610-0BF8-450C-B776-11904085B3D4}"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CE85D-EC31-4D33-9B3C-3F1DC3094F4B}" type="slidenum">
              <a:rPr lang="en-US" smtClean="0"/>
              <a:t>‹#›</a:t>
            </a:fld>
            <a:endParaRPr lang="en-US"/>
          </a:p>
        </p:txBody>
      </p:sp>
    </p:spTree>
    <p:extLst>
      <p:ext uri="{BB962C8B-B14F-4D97-AF65-F5344CB8AC3E}">
        <p14:creationId xmlns:p14="http://schemas.microsoft.com/office/powerpoint/2010/main" val="146168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336610-0BF8-450C-B776-11904085B3D4}"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CE85D-EC31-4D33-9B3C-3F1DC3094F4B}" type="slidenum">
              <a:rPr lang="en-US" smtClean="0"/>
              <a:t>‹#›</a:t>
            </a:fld>
            <a:endParaRPr lang="en-US"/>
          </a:p>
        </p:txBody>
      </p:sp>
    </p:spTree>
    <p:extLst>
      <p:ext uri="{BB962C8B-B14F-4D97-AF65-F5344CB8AC3E}">
        <p14:creationId xmlns:p14="http://schemas.microsoft.com/office/powerpoint/2010/main" val="243969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336610-0BF8-450C-B776-11904085B3D4}"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CE85D-EC31-4D33-9B3C-3F1DC3094F4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61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336610-0BF8-450C-B776-11904085B3D4}"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CE85D-EC31-4D33-9B3C-3F1DC3094F4B}" type="slidenum">
              <a:rPr lang="en-US" smtClean="0"/>
              <a:t>‹#›</a:t>
            </a:fld>
            <a:endParaRPr lang="en-US"/>
          </a:p>
        </p:txBody>
      </p:sp>
    </p:spTree>
    <p:extLst>
      <p:ext uri="{BB962C8B-B14F-4D97-AF65-F5344CB8AC3E}">
        <p14:creationId xmlns:p14="http://schemas.microsoft.com/office/powerpoint/2010/main" val="408594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336610-0BF8-450C-B776-11904085B3D4}" type="datetimeFigureOut">
              <a:rPr lang="en-US" smtClean="0"/>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CE85D-EC31-4D33-9B3C-3F1DC3094F4B}" type="slidenum">
              <a:rPr lang="en-US" smtClean="0"/>
              <a:t>‹#›</a:t>
            </a:fld>
            <a:endParaRPr lang="en-US"/>
          </a:p>
        </p:txBody>
      </p:sp>
    </p:spTree>
    <p:extLst>
      <p:ext uri="{BB962C8B-B14F-4D97-AF65-F5344CB8AC3E}">
        <p14:creationId xmlns:p14="http://schemas.microsoft.com/office/powerpoint/2010/main" val="151335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336610-0BF8-450C-B776-11904085B3D4}" type="datetimeFigureOut">
              <a:rPr lang="en-US" smtClean="0"/>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CE85D-EC31-4D33-9B3C-3F1DC3094F4B}" type="slidenum">
              <a:rPr lang="en-US" smtClean="0"/>
              <a:t>‹#›</a:t>
            </a:fld>
            <a:endParaRPr lang="en-US"/>
          </a:p>
        </p:txBody>
      </p:sp>
    </p:spTree>
    <p:extLst>
      <p:ext uri="{BB962C8B-B14F-4D97-AF65-F5344CB8AC3E}">
        <p14:creationId xmlns:p14="http://schemas.microsoft.com/office/powerpoint/2010/main" val="242064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336610-0BF8-450C-B776-11904085B3D4}" type="datetimeFigureOut">
              <a:rPr lang="en-US" smtClean="0"/>
              <a:t>10/16/2016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23CE85D-EC31-4D33-9B3C-3F1DC3094F4B}" type="slidenum">
              <a:rPr lang="en-US" smtClean="0"/>
              <a:t>‹#›</a:t>
            </a:fld>
            <a:endParaRPr lang="en-US"/>
          </a:p>
        </p:txBody>
      </p:sp>
    </p:spTree>
    <p:extLst>
      <p:ext uri="{BB962C8B-B14F-4D97-AF65-F5344CB8AC3E}">
        <p14:creationId xmlns:p14="http://schemas.microsoft.com/office/powerpoint/2010/main" val="302681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336610-0BF8-450C-B776-11904085B3D4}" type="datetimeFigureOut">
              <a:rPr lang="en-US" smtClean="0"/>
              <a:t>10/16/2016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3CE85D-EC31-4D33-9B3C-3F1DC3094F4B}" type="slidenum">
              <a:rPr lang="en-US" smtClean="0"/>
              <a:t>‹#›</a:t>
            </a:fld>
            <a:endParaRPr lang="en-US"/>
          </a:p>
        </p:txBody>
      </p:sp>
    </p:spTree>
    <p:extLst>
      <p:ext uri="{BB962C8B-B14F-4D97-AF65-F5344CB8AC3E}">
        <p14:creationId xmlns:p14="http://schemas.microsoft.com/office/powerpoint/2010/main" val="73603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336610-0BF8-450C-B776-11904085B3D4}"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CE85D-EC31-4D33-9B3C-3F1DC3094F4B}" type="slidenum">
              <a:rPr lang="en-US" smtClean="0"/>
              <a:t>‹#›</a:t>
            </a:fld>
            <a:endParaRPr lang="en-US"/>
          </a:p>
        </p:txBody>
      </p:sp>
    </p:spTree>
    <p:extLst>
      <p:ext uri="{BB962C8B-B14F-4D97-AF65-F5344CB8AC3E}">
        <p14:creationId xmlns:p14="http://schemas.microsoft.com/office/powerpoint/2010/main" val="414643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336610-0BF8-450C-B776-11904085B3D4}" type="datetimeFigureOut">
              <a:rPr lang="en-US" smtClean="0"/>
              <a:t>10/16/2016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3CE85D-EC31-4D33-9B3C-3F1DC3094F4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854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Mobicom </a:t>
            </a:r>
            <a:endParaRPr lang="en-US" dirty="0"/>
          </a:p>
        </p:txBody>
      </p:sp>
      <p:sp>
        <p:nvSpPr>
          <p:cNvPr id="3" name="Subtitle 2"/>
          <p:cNvSpPr>
            <a:spLocks noGrp="1"/>
          </p:cNvSpPr>
          <p:nvPr>
            <p:ph type="subTitle" idx="1"/>
          </p:nvPr>
        </p:nvSpPr>
        <p:spPr/>
        <p:txBody>
          <a:bodyPr/>
          <a:lstStyle/>
          <a:p>
            <a:r>
              <a:rPr lang="en-IN" dirty="0" smtClean="0"/>
              <a:t>Report on Increasing Churn Rates and Declining ARPU</a:t>
            </a:r>
            <a:endParaRPr lang="en-US" dirty="0"/>
          </a:p>
          <a:p>
            <a:r>
              <a:rPr lang="en-IN" dirty="0" smtClean="0"/>
              <a:t>-Mayank Shah</a:t>
            </a:r>
          </a:p>
          <a:p>
            <a:endParaRPr lang="en-IN" dirty="0" smtClean="0"/>
          </a:p>
        </p:txBody>
      </p:sp>
    </p:spTree>
    <p:extLst>
      <p:ext uri="{BB962C8B-B14F-4D97-AF65-F5344CB8AC3E}">
        <p14:creationId xmlns:p14="http://schemas.microsoft.com/office/powerpoint/2010/main" val="1973748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Confusion Matrix :Validation</a:t>
            </a:r>
            <a:endParaRPr lang="en-US" dirty="0"/>
          </a:p>
        </p:txBody>
      </p:sp>
      <p:graphicFrame>
        <p:nvGraphicFramePr>
          <p:cNvPr id="5" name="Content Placeholder 4"/>
          <p:cNvGraphicFramePr>
            <a:graphicFrameLocks noGrp="1"/>
          </p:cNvGraphicFramePr>
          <p:nvPr>
            <p:ph idx="1"/>
          </p:nvPr>
        </p:nvGraphicFramePr>
        <p:xfrm>
          <a:off x="838200" y="2732564"/>
          <a:ext cx="10515600" cy="2537460"/>
        </p:xfrm>
        <a:graphic>
          <a:graphicData uri="http://schemas.openxmlformats.org/drawingml/2006/table">
            <a:tbl>
              <a:tblPr/>
              <a:tblGrid>
                <a:gridCol w="2628900"/>
                <a:gridCol w="2628900"/>
                <a:gridCol w="2628900"/>
                <a:gridCol w="2628900"/>
              </a:tblGrid>
              <a:tr h="0">
                <a:tc gridSpan="4">
                  <a:txBody>
                    <a:bodyPr/>
                    <a:lstStyle/>
                    <a:p>
                      <a:pPr algn="ctr" fontAlgn="t"/>
                      <a:r>
                        <a:rPr lang="en-US">
                          <a:solidFill>
                            <a:srgbClr val="002288"/>
                          </a:solidFill>
                          <a:effectLst/>
                          <a:latin typeface="Verdana" panose="020B0604030504040204" pitchFamily="34" charset="0"/>
                        </a:rPr>
                        <a:t>Table of F_churn by I_churn</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b"/>
                      <a:r>
                        <a:rPr lang="en-US" b="1">
                          <a:solidFill>
                            <a:srgbClr val="002288"/>
                          </a:solidFill>
                          <a:effectLst/>
                          <a:latin typeface="Verdana" panose="020B0604030504040204" pitchFamily="34" charset="0"/>
                        </a:rPr>
                        <a:t>F_churn (From: churn)</a:t>
                      </a:r>
                    </a:p>
                  </a:txBody>
                  <a:tcPr marL="28575" marR="28575" marT="28575" marB="28575" anchor="b">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gridSpan="2">
                  <a:txBody>
                    <a:bodyPr/>
                    <a:lstStyle/>
                    <a:p>
                      <a:pPr algn="ctr" fontAlgn="b"/>
                      <a:r>
                        <a:rPr lang="en-US" b="1">
                          <a:solidFill>
                            <a:srgbClr val="002288"/>
                          </a:solidFill>
                          <a:effectLst/>
                          <a:latin typeface="Verdana" panose="020B0604030504040204" pitchFamily="34" charset="0"/>
                        </a:rPr>
                        <a:t>I_churn (Into: churn)</a:t>
                      </a:r>
                    </a:p>
                  </a:txBody>
                  <a:tcPr marL="28575" marR="28575" marT="28575" marB="28575" anchor="b">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rowSpan="2">
                  <a:txBody>
                    <a:bodyPr/>
                    <a:lstStyle/>
                    <a:p>
                      <a:pPr algn="ctr" fontAlgn="b"/>
                      <a:r>
                        <a:rPr lang="en-US" b="1">
                          <a:solidFill>
                            <a:srgbClr val="002288"/>
                          </a:solidFill>
                          <a:effectLst/>
                          <a:latin typeface="Verdana" panose="020B0604030504040204" pitchFamily="34" charset="0"/>
                        </a:rPr>
                        <a:t>Total</a:t>
                      </a:r>
                    </a:p>
                  </a:txBody>
                  <a:tcPr marL="28575" marR="28575" marT="28575" marB="28575" anchor="b">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0">
                <a:tc>
                  <a:txBody>
                    <a:bodyPr/>
                    <a:lstStyle/>
                    <a:p>
                      <a:pPr algn="ctr" fontAlgn="b"/>
                      <a:r>
                        <a:rPr lang="en-US" b="1">
                          <a:solidFill>
                            <a:srgbClr val="002288"/>
                          </a:solidFill>
                          <a:effectLst/>
                          <a:latin typeface="Verdana" panose="020B0604030504040204" pitchFamily="34" charset="0"/>
                        </a:rPr>
                        <a:t/>
                      </a:r>
                      <a:br>
                        <a:rPr lang="en-US" b="1">
                          <a:solidFill>
                            <a:srgbClr val="002288"/>
                          </a:solidFill>
                          <a:effectLst/>
                          <a:latin typeface="Verdana" panose="020B0604030504040204" pitchFamily="34" charset="0"/>
                        </a:rPr>
                      </a:br>
                      <a:r>
                        <a:rPr lang="en-US" b="1">
                          <a:solidFill>
                            <a:srgbClr val="002288"/>
                          </a:solidFill>
                          <a:effectLst/>
                          <a:latin typeface="Verdana" panose="020B0604030504040204" pitchFamily="34" charset="0"/>
                        </a:rPr>
                        <a:t>Frequency</a:t>
                      </a:r>
                    </a:p>
                  </a:txBody>
                  <a:tcPr marL="28575" marR="28575" marT="28575" marB="28575" anchor="b">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b"/>
                      <a:r>
                        <a:rPr lang="en-US" b="1">
                          <a:solidFill>
                            <a:srgbClr val="002288"/>
                          </a:solidFill>
                          <a:effectLst/>
                          <a:latin typeface="Verdana" panose="020B0604030504040204" pitchFamily="34" charset="0"/>
                        </a:rPr>
                        <a:t>0</a:t>
                      </a:r>
                    </a:p>
                  </a:txBody>
                  <a:tcPr marL="28575" marR="28575" marT="28575" marB="28575" anchor="b">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b"/>
                      <a:r>
                        <a:rPr lang="en-US" b="1">
                          <a:solidFill>
                            <a:srgbClr val="002288"/>
                          </a:solidFill>
                          <a:effectLst/>
                          <a:latin typeface="Verdana" panose="020B0604030504040204" pitchFamily="34" charset="0"/>
                        </a:rPr>
                        <a:t>1</a:t>
                      </a:r>
                    </a:p>
                  </a:txBody>
                  <a:tcPr marL="28575" marR="28575" marT="28575" marB="28575" anchor="b">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vMerge="1">
                  <a:txBody>
                    <a:bodyPr/>
                    <a:lstStyle/>
                    <a:p>
                      <a:endParaRPr lang="en-US"/>
                    </a:p>
                  </a:txBody>
                  <a:tcPr/>
                </a:tc>
              </a:tr>
              <a:tr h="0">
                <a:tc>
                  <a:txBody>
                    <a:bodyPr/>
                    <a:lstStyle/>
                    <a:p>
                      <a:pPr algn="r" fontAlgn="t"/>
                      <a:r>
                        <a:rPr lang="en-US" b="1">
                          <a:solidFill>
                            <a:srgbClr val="002288"/>
                          </a:solidFill>
                          <a:effectLst/>
                          <a:latin typeface="Verdana" panose="020B0604030504040204" pitchFamily="34" charset="0"/>
                        </a:rPr>
                        <a:t>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0000"/>
                          </a:solidFill>
                          <a:effectLst/>
                          <a:latin typeface="Verdana" panose="020B0604030504040204" pitchFamily="34" charset="0"/>
                        </a:rPr>
                        <a:t>32656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127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32783</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a:txBody>
                    <a:bodyPr/>
                    <a:lstStyle/>
                    <a:p>
                      <a:pPr algn="r" fontAlgn="t"/>
                      <a:r>
                        <a:rPr lang="en-US" b="1">
                          <a:solidFill>
                            <a:srgbClr val="002288"/>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0000"/>
                          </a:solidFill>
                          <a:effectLst/>
                          <a:latin typeface="Verdana" panose="020B0604030504040204" pitchFamily="34" charset="0"/>
                        </a:rPr>
                        <a:t>10245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94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10339</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a:txBody>
                    <a:bodyPr/>
                    <a:lstStyle/>
                    <a:p>
                      <a:pPr algn="r" fontAlgn="t"/>
                      <a:r>
                        <a:rPr lang="en-US" b="1">
                          <a:solidFill>
                            <a:srgbClr val="002288"/>
                          </a:solidFill>
                          <a:effectLst/>
                          <a:latin typeface="Verdana" panose="020B0604030504040204" pitchFamily="34" charset="0"/>
                        </a:rPr>
                        <a:t>Total</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B0B0B0"/>
                    </a:solidFill>
                  </a:tcPr>
                </a:tc>
                <a:tc>
                  <a:txBody>
                    <a:bodyPr/>
                    <a:lstStyle/>
                    <a:p>
                      <a:pPr algn="r" fontAlgn="t"/>
                      <a:r>
                        <a:rPr lang="en-US" b="1">
                          <a:solidFill>
                            <a:srgbClr val="002288"/>
                          </a:solidFill>
                          <a:effectLst/>
                          <a:latin typeface="Verdana" panose="020B0604030504040204" pitchFamily="34" charset="0"/>
                        </a:rPr>
                        <a:t>42901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B0B0B0"/>
                    </a:solidFill>
                  </a:tcPr>
                </a:tc>
                <a:tc>
                  <a:txBody>
                    <a:bodyPr/>
                    <a:lstStyle/>
                    <a:p>
                      <a:pPr algn="r" fontAlgn="t"/>
                      <a:r>
                        <a:rPr lang="en-US" b="1">
                          <a:solidFill>
                            <a:srgbClr val="002288"/>
                          </a:solidFill>
                          <a:effectLst/>
                          <a:latin typeface="Verdana" panose="020B0604030504040204" pitchFamily="34" charset="0"/>
                        </a:rPr>
                        <a:t>221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B0B0B0"/>
                    </a:solidFill>
                  </a:tcPr>
                </a:tc>
                <a:tc>
                  <a:txBody>
                    <a:bodyPr/>
                    <a:lstStyle/>
                    <a:p>
                      <a:pPr algn="r" fontAlgn="t"/>
                      <a:r>
                        <a:rPr lang="en-US" b="1" dirty="0">
                          <a:solidFill>
                            <a:srgbClr val="002288"/>
                          </a:solidFill>
                          <a:effectLst/>
                          <a:latin typeface="Verdana" panose="020B0604030504040204" pitchFamily="34" charset="0"/>
                        </a:rPr>
                        <a:t>43122</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B0B0B0"/>
                    </a:solidFill>
                  </a:tcPr>
                </a:tc>
              </a:tr>
            </a:tbl>
          </a:graphicData>
        </a:graphic>
      </p:graphicFrame>
    </p:spTree>
    <p:extLst>
      <p:ext uri="{BB962C8B-B14F-4D97-AF65-F5344CB8AC3E}">
        <p14:creationId xmlns:p14="http://schemas.microsoft.com/office/powerpoint/2010/main" val="91978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180" y="2508718"/>
            <a:ext cx="10515600" cy="1325563"/>
          </a:xfrm>
        </p:spPr>
        <p:txBody>
          <a:bodyPr>
            <a:normAutofit fontScale="90000"/>
          </a:bodyPr>
          <a:lstStyle/>
          <a:p>
            <a:r>
              <a:rPr lang="en-IN" b="1" u="sng" dirty="0"/>
              <a:t>Top Line Questions of Interest to Senior Management:</a:t>
            </a:r>
            <a:endParaRPr lang="en-US" dirty="0"/>
          </a:p>
        </p:txBody>
      </p:sp>
    </p:spTree>
    <p:extLst>
      <p:ext uri="{BB962C8B-B14F-4D97-AF65-F5344CB8AC3E}">
        <p14:creationId xmlns:p14="http://schemas.microsoft.com/office/powerpoint/2010/main" val="1596731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IN" sz="3200" dirty="0"/>
              <a:t> </a:t>
            </a:r>
            <a:r>
              <a:rPr lang="en-IN" sz="3200" dirty="0" smtClean="0"/>
              <a:t/>
            </a:r>
            <a:br>
              <a:rPr lang="en-IN" sz="3200" dirty="0" smtClean="0"/>
            </a:br>
            <a:r>
              <a:rPr lang="en-IN" sz="2800" b="1" dirty="0" smtClean="0"/>
              <a:t>1.What </a:t>
            </a:r>
            <a:r>
              <a:rPr lang="en-IN" sz="2800" b="1" dirty="0"/>
              <a:t>are the top five factors driving likelihood of churn at Mobicom?</a:t>
            </a:r>
            <a:r>
              <a:rPr lang="en-US" sz="2800" b="1" dirty="0"/>
              <a:t/>
            </a:r>
            <a:br>
              <a:rPr lang="en-US" sz="2800" b="1" dirty="0"/>
            </a:br>
            <a:endParaRPr lang="en-US" sz="3200" b="1" dirty="0"/>
          </a:p>
        </p:txBody>
      </p:sp>
      <p:sp>
        <p:nvSpPr>
          <p:cNvPr id="3" name="Content Placeholder 2"/>
          <p:cNvSpPr>
            <a:spLocks noGrp="1"/>
          </p:cNvSpPr>
          <p:nvPr>
            <p:ph idx="1"/>
          </p:nvPr>
        </p:nvSpPr>
        <p:spPr/>
        <p:txBody>
          <a:bodyPr>
            <a:normAutofit fontScale="85000" lnSpcReduction="20000"/>
          </a:bodyPr>
          <a:lstStyle/>
          <a:p>
            <a:r>
              <a:rPr lang="en-IN" sz="2400" dirty="0" smtClean="0"/>
              <a:t>Based on the Logistic Regression performed, whih was also validated, we found many positive and negative significant drivers of the churn at Mobicom.</a:t>
            </a:r>
          </a:p>
          <a:p>
            <a:pPr marL="571500" indent="-571500">
              <a:buFont typeface="+mj-lt"/>
              <a:buAutoNum type="romanUcPeriod"/>
            </a:pPr>
            <a:r>
              <a:rPr lang="en-IN" sz="2400" dirty="0" smtClean="0"/>
              <a:t>Number of the days(age) of current equipment(eqpdays): This has a positive corelation with the churn rate. So greater the age of equipment greater are the chances of Churn.</a:t>
            </a:r>
          </a:p>
          <a:p>
            <a:pPr marL="571500" indent="-571500">
              <a:buFont typeface="+mj-lt"/>
              <a:buAutoNum type="romanUcPeriod"/>
            </a:pPr>
            <a:r>
              <a:rPr lang="en-IN" sz="2400" dirty="0" smtClean="0"/>
              <a:t>Age1 : This has a negative corelation with the churn rate.  Henc lesser the age of first household member of the family greater are the chances of churn.</a:t>
            </a:r>
          </a:p>
          <a:p>
            <a:pPr marL="571500" indent="-571500">
              <a:buFont typeface="+mj-lt"/>
              <a:buAutoNum type="romanUcPeriod"/>
            </a:pPr>
            <a:r>
              <a:rPr lang="en-IN" sz="2400" dirty="0" smtClean="0"/>
              <a:t>Account spending Limit activated(aslflag_yes): If account spending limit is not activated than there are chances of greater churn. This factor has negative corelation with churn.</a:t>
            </a:r>
          </a:p>
          <a:p>
            <a:pPr marL="571500" indent="-571500">
              <a:buFont typeface="+mj-lt"/>
              <a:buAutoNum type="romanUcPeriod"/>
            </a:pPr>
            <a:r>
              <a:rPr lang="en-IN" sz="2400" dirty="0" smtClean="0"/>
              <a:t>Average Monthly Minutes of Usage(mou_Mean):This is the mean number of monthly minutes of usage. So lesser the average monthly minutes of usage greater are the chances of churn.</a:t>
            </a:r>
          </a:p>
          <a:p>
            <a:pPr marL="571500" indent="-571500">
              <a:buFont typeface="+mj-lt"/>
              <a:buAutoNum type="romanUcPeriod"/>
            </a:pPr>
            <a:r>
              <a:rPr lang="en-US" sz="2400" dirty="0"/>
              <a:t>Average monthly minutes of use over the life of the customer </a:t>
            </a:r>
            <a:r>
              <a:rPr lang="en-US" sz="2400" dirty="0" smtClean="0"/>
              <a:t>(avgmou): Lesser the average monthly minutes of use over the life of customer greater are the chances of churn.</a:t>
            </a:r>
            <a:endParaRPr lang="en-IN" sz="2400" dirty="0" smtClean="0"/>
          </a:p>
          <a:p>
            <a:pPr marL="571500" indent="-571500">
              <a:buFont typeface="+mj-lt"/>
              <a:buAutoNum type="romanUcPeriod"/>
            </a:pPr>
            <a:endParaRPr lang="en-IN" sz="2400" dirty="0" smtClean="0"/>
          </a:p>
          <a:p>
            <a:endParaRPr lang="en-US" sz="2400" dirty="0"/>
          </a:p>
        </p:txBody>
      </p:sp>
    </p:spTree>
    <p:extLst>
      <p:ext uri="{BB962C8B-B14F-4D97-AF65-F5344CB8AC3E}">
        <p14:creationId xmlns:p14="http://schemas.microsoft.com/office/powerpoint/2010/main" val="1282415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2700" b="1" dirty="0" smtClean="0"/>
              <a:t>2. </a:t>
            </a:r>
            <a:r>
              <a:rPr lang="en-IN" sz="2200" b="1" dirty="0"/>
              <a:t>Validation of survey findings. a) Whether “cost and billing” and “network and service quality” are important factors influencing churn behaviour.  b) Are data usage connectivity issues turning out to be costly? In other words, is it leading to churn? </a:t>
            </a:r>
            <a:r>
              <a:rPr lang="en-US" sz="2200" b="1" dirty="0"/>
              <a:t/>
            </a:r>
            <a:br>
              <a:rPr lang="en-US" sz="2200" b="1" dirty="0"/>
            </a:br>
            <a:endParaRPr lang="en-US" sz="2200" b="1" dirty="0"/>
          </a:p>
        </p:txBody>
      </p:sp>
      <p:sp>
        <p:nvSpPr>
          <p:cNvPr id="3" name="Content Placeholder 2"/>
          <p:cNvSpPr>
            <a:spLocks noGrp="1"/>
          </p:cNvSpPr>
          <p:nvPr>
            <p:ph idx="1"/>
          </p:nvPr>
        </p:nvSpPr>
        <p:spPr/>
        <p:txBody>
          <a:bodyPr>
            <a:normAutofit/>
          </a:bodyPr>
          <a:lstStyle/>
          <a:p>
            <a:r>
              <a:rPr lang="en-IN" sz="2000" dirty="0" smtClean="0"/>
              <a:t>Cost &amp; Billing : Billing adjusted Total Minutes of Usage over the life of customer (adjmou) and Billing adjusted total revenue over the life of the customer (adjrev) are significant factors in the churn model.</a:t>
            </a:r>
          </a:p>
          <a:p>
            <a:r>
              <a:rPr lang="en-IN" sz="2000" dirty="0"/>
              <a:t>Network &amp; Service Quality : Mean number of monthly minutes of   	usage,Range of number of minutes of use,Mean overage minutes 	of use,Mean number of completed voice calls, Average monthly 	minutes of use over the life of the customer are significant   	factors leading to churn associated with Network &amp; Service quality.</a:t>
            </a:r>
          </a:p>
          <a:p>
            <a:r>
              <a:rPr lang="en-IN" sz="2000" dirty="0" smtClean="0"/>
              <a:t>No variables associated with data usage and connectivity issues are significant in the model which leads to churn.</a:t>
            </a:r>
            <a:endParaRPr lang="en-IN" sz="2000" dirty="0"/>
          </a:p>
          <a:p>
            <a:pPr marL="457200" indent="-457200">
              <a:buFont typeface="+mj-lt"/>
              <a:buAutoNum type="alphaLcParenR"/>
            </a:pPr>
            <a:endParaRPr lang="en-IN" sz="2000" dirty="0" smtClean="0"/>
          </a:p>
          <a:p>
            <a:pPr marL="0" indent="0">
              <a:buNone/>
            </a:pPr>
            <a:endParaRPr lang="en-IN" sz="2000" dirty="0"/>
          </a:p>
          <a:p>
            <a:pPr marL="457200" indent="-457200">
              <a:buFont typeface="+mj-lt"/>
              <a:buAutoNum type="alphaUcPeriod"/>
            </a:pPr>
            <a:endParaRPr lang="en-US" sz="2000" dirty="0" smtClean="0"/>
          </a:p>
          <a:p>
            <a:pPr marL="0" indent="0">
              <a:buNone/>
            </a:pPr>
            <a:endParaRPr lang="en-IN" sz="2000" dirty="0" smtClean="0"/>
          </a:p>
        </p:txBody>
      </p:sp>
    </p:spTree>
    <p:extLst>
      <p:ext uri="{BB962C8B-B14F-4D97-AF65-F5344CB8AC3E}">
        <p14:creationId xmlns:p14="http://schemas.microsoft.com/office/powerpoint/2010/main" val="1924067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990"/>
          </a:xfrm>
        </p:spPr>
        <p:txBody>
          <a:bodyPr>
            <a:normAutofit fontScale="90000"/>
          </a:bodyPr>
          <a:lstStyle/>
          <a:p>
            <a:pPr lvl="0"/>
            <a:r>
              <a:rPr lang="en-IN" sz="3100" dirty="0" smtClean="0"/>
              <a:t/>
            </a:r>
            <a:br>
              <a:rPr lang="en-IN" sz="3100" dirty="0" smtClean="0"/>
            </a:br>
            <a:r>
              <a:rPr lang="en-IN" sz="3100" dirty="0" smtClean="0"/>
              <a:t/>
            </a:r>
            <a:br>
              <a:rPr lang="en-IN" sz="3100" dirty="0" smtClean="0"/>
            </a:br>
            <a:r>
              <a:rPr lang="en-IN" sz="3100" dirty="0"/>
              <a:t/>
            </a:r>
            <a:br>
              <a:rPr lang="en-IN" sz="3100" dirty="0"/>
            </a:br>
            <a:r>
              <a:rPr lang="en-IN" sz="3100" dirty="0" smtClean="0"/>
              <a:t/>
            </a:r>
            <a:br>
              <a:rPr lang="en-IN" sz="3100" dirty="0" smtClean="0"/>
            </a:br>
            <a:r>
              <a:rPr lang="en-IN" sz="3100" dirty="0"/>
              <a:t/>
            </a:r>
            <a:br>
              <a:rPr lang="en-IN" sz="3100" dirty="0"/>
            </a:br>
            <a:r>
              <a:rPr lang="en-IN" sz="3100" dirty="0" smtClean="0"/>
              <a:t/>
            </a:r>
            <a:br>
              <a:rPr lang="en-IN" sz="3100" dirty="0" smtClean="0"/>
            </a:br>
            <a:r>
              <a:rPr lang="en-IN" sz="3100" dirty="0"/>
              <a:t/>
            </a:r>
            <a:br>
              <a:rPr lang="en-IN" sz="3100" dirty="0"/>
            </a:br>
            <a:r>
              <a:rPr lang="en-IN" sz="3100" dirty="0" smtClean="0"/>
              <a:t/>
            </a:r>
            <a:br>
              <a:rPr lang="en-IN" sz="3100" dirty="0" smtClean="0"/>
            </a:br>
            <a:r>
              <a:rPr lang="en-IN" sz="3100" dirty="0"/>
              <a:t/>
            </a:r>
            <a:br>
              <a:rPr lang="en-IN" sz="3100" dirty="0"/>
            </a:br>
            <a:r>
              <a:rPr lang="en-IN" sz="3100" dirty="0" smtClean="0"/>
              <a:t/>
            </a:r>
            <a:br>
              <a:rPr lang="en-IN" sz="3100" dirty="0" smtClean="0"/>
            </a:br>
            <a:r>
              <a:rPr lang="en-IN" sz="3100" dirty="0"/>
              <a:t/>
            </a:r>
            <a:br>
              <a:rPr lang="en-IN" sz="3100" dirty="0"/>
            </a:br>
            <a:r>
              <a:rPr lang="en-IN" sz="3100" dirty="0" smtClean="0"/>
              <a:t/>
            </a:r>
            <a:br>
              <a:rPr lang="en-IN" sz="3100" dirty="0" smtClean="0"/>
            </a:br>
            <a:r>
              <a:rPr lang="en-IN" sz="3100" dirty="0"/>
              <a:t/>
            </a:r>
            <a:br>
              <a:rPr lang="en-IN" sz="3100" dirty="0"/>
            </a:br>
            <a:r>
              <a:rPr lang="en-IN" sz="3100" dirty="0" smtClean="0"/>
              <a:t/>
            </a:r>
            <a:br>
              <a:rPr lang="en-IN" sz="3100" dirty="0" smtClean="0"/>
            </a:br>
            <a:r>
              <a:rPr lang="en-IN" sz="3100" dirty="0"/>
              <a:t/>
            </a:r>
            <a:br>
              <a:rPr lang="en-IN" sz="3100" dirty="0"/>
            </a:br>
            <a:r>
              <a:rPr lang="en-IN" sz="3100" dirty="0" smtClean="0"/>
              <a:t/>
            </a:r>
            <a:br>
              <a:rPr lang="en-IN" sz="3100" dirty="0" smtClean="0"/>
            </a:br>
            <a:r>
              <a:rPr lang="en-IN" sz="3100" dirty="0"/>
              <a:t/>
            </a:r>
            <a:br>
              <a:rPr lang="en-IN" sz="3100" dirty="0"/>
            </a:br>
            <a:r>
              <a:rPr lang="en-IN" sz="3100" dirty="0" smtClean="0"/>
              <a:t/>
            </a:r>
            <a:br>
              <a:rPr lang="en-IN" sz="3100" dirty="0" smtClean="0"/>
            </a:br>
            <a:r>
              <a:rPr lang="en-IN" sz="3100" dirty="0"/>
              <a:t/>
            </a:r>
            <a:br>
              <a:rPr lang="en-IN" sz="3100" dirty="0"/>
            </a:br>
            <a:r>
              <a:rPr lang="en-IN" sz="3100" dirty="0" smtClean="0"/>
              <a:t/>
            </a:r>
            <a:br>
              <a:rPr lang="en-IN" sz="3100" dirty="0" smtClean="0"/>
            </a:br>
            <a:r>
              <a:rPr lang="en-IN" sz="3100" dirty="0"/>
              <a:t/>
            </a:r>
            <a:br>
              <a:rPr lang="en-IN" sz="3100" dirty="0"/>
            </a:br>
            <a:r>
              <a:rPr lang="en-US" sz="3100" dirty="0"/>
              <a:t>3.Would you recommend rate plan migration as a proactive retention strategy? </a:t>
            </a:r>
            <a:endParaRPr lang="en-US" dirty="0"/>
          </a:p>
        </p:txBody>
      </p:sp>
      <p:sp>
        <p:nvSpPr>
          <p:cNvPr id="3" name="Content Placeholder 2"/>
          <p:cNvSpPr>
            <a:spLocks noGrp="1"/>
          </p:cNvSpPr>
          <p:nvPr>
            <p:ph idx="1"/>
          </p:nvPr>
        </p:nvSpPr>
        <p:spPr/>
        <p:txBody>
          <a:bodyPr/>
          <a:lstStyle/>
          <a:p>
            <a:r>
              <a:rPr lang="en-IN" dirty="0" smtClean="0"/>
              <a:t>As compared to other significant variables rate plan migration from non-optimal to optimal plans is not significant and will not make much difference. Hence rate plan migration as a proactive retention strategy is not recommended as per the model prepared.</a:t>
            </a:r>
            <a:endParaRPr lang="en-US" dirty="0"/>
          </a:p>
        </p:txBody>
      </p:sp>
    </p:spTree>
    <p:extLst>
      <p:ext uri="{BB962C8B-B14F-4D97-AF65-F5344CB8AC3E}">
        <p14:creationId xmlns:p14="http://schemas.microsoft.com/office/powerpoint/2010/main" val="1691022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4873"/>
            <a:ext cx="10515600" cy="1274164"/>
          </a:xfrm>
        </p:spPr>
        <p:txBody>
          <a:bodyPr>
            <a:noAutofit/>
          </a:bodyPr>
          <a:lstStyle/>
          <a:p>
            <a:pPr lvl="0"/>
            <a:r>
              <a:rPr lang="en-IN" sz="2400" dirty="0" smtClean="0"/>
              <a:t/>
            </a:r>
            <a:br>
              <a:rPr lang="en-IN" sz="2400" dirty="0" smtClean="0"/>
            </a:br>
            <a:r>
              <a:rPr lang="en-IN" sz="2400" b="1" dirty="0" smtClean="0"/>
              <a:t>4.What </a:t>
            </a:r>
            <a:r>
              <a:rPr lang="en-IN" sz="2400" b="1" dirty="0"/>
              <a:t>would be your recommendation on how to use this churn model for prioritisation of customers for a proactive retention campaigns in the future?</a:t>
            </a:r>
            <a:r>
              <a:rPr lang="en-US" sz="3600" b="1" dirty="0"/>
              <a:t/>
            </a:r>
            <a:br>
              <a:rPr lang="en-US" sz="3600" b="1" dirty="0"/>
            </a:br>
            <a:endParaRPr lang="en-US" sz="3600" b="1" dirty="0"/>
          </a:p>
        </p:txBody>
      </p:sp>
      <p:sp>
        <p:nvSpPr>
          <p:cNvPr id="3" name="Content Placeholder 2"/>
          <p:cNvSpPr>
            <a:spLocks noGrp="1"/>
          </p:cNvSpPr>
          <p:nvPr>
            <p:ph idx="1"/>
          </p:nvPr>
        </p:nvSpPr>
        <p:spPr/>
        <p:txBody>
          <a:bodyPr>
            <a:normAutofit fontScale="92500" lnSpcReduction="20000"/>
          </a:bodyPr>
          <a:lstStyle/>
          <a:p>
            <a:r>
              <a:rPr lang="en-IN" sz="2000" dirty="0" smtClean="0"/>
              <a:t>Recommended Proactive Retention Campaigns in Future :</a:t>
            </a:r>
            <a:endParaRPr lang="en-US" sz="2000" dirty="0"/>
          </a:p>
          <a:p>
            <a:pPr marL="514350" indent="-514350">
              <a:buFont typeface="+mj-lt"/>
              <a:buAutoNum type="arabicPeriod"/>
            </a:pPr>
            <a:r>
              <a:rPr lang="en-IN" sz="2000" dirty="0" smtClean="0"/>
              <a:t>With increasing age of equipments the churn rate increases. The customer tends to buy new equipment in an around 380 days i.e. almost a year, which may lead to a churn.Hence Mobicom can offer a plans related to data usage and voice calls for customers buying new equipments,which may help retain the customers.</a:t>
            </a:r>
          </a:p>
          <a:p>
            <a:pPr marL="514350" indent="-514350">
              <a:buFont typeface="+mj-lt"/>
              <a:buAutoNum type="arabicPeriod"/>
            </a:pPr>
            <a:r>
              <a:rPr lang="en-IN" sz="2000" dirty="0" smtClean="0"/>
              <a:t>Age of the customer plays important role in the churn. So lesser the age more are the chances of churn and hence we can target customers with age lesser than 39 years and lesser age group by providing them offers to retain and reduce churn rate.</a:t>
            </a:r>
          </a:p>
          <a:p>
            <a:pPr marL="514350" indent="-514350">
              <a:buFont typeface="+mj-lt"/>
              <a:buAutoNum type="arabicPeriod"/>
            </a:pPr>
            <a:r>
              <a:rPr lang="en-IN" sz="2000" dirty="0" smtClean="0"/>
              <a:t>Customers with greater Minutes of usage should be classified and must be provided with some optimal plans.</a:t>
            </a:r>
          </a:p>
          <a:p>
            <a:pPr marL="514350" indent="-514350">
              <a:buFont typeface="+mj-lt"/>
              <a:buAutoNum type="arabicPeriod"/>
            </a:pPr>
            <a:r>
              <a:rPr lang="en-IN" sz="2000" dirty="0" smtClean="0"/>
              <a:t>People with Asian and Afro-American ethinicity tends to churn more as per the model and hence should be offered some optimal plans for retention.</a:t>
            </a:r>
          </a:p>
          <a:p>
            <a:pPr marL="514350" indent="-514350">
              <a:buFont typeface="+mj-lt"/>
              <a:buAutoNum type="arabicPeriod"/>
            </a:pPr>
            <a:r>
              <a:rPr lang="en-IN" sz="2000" dirty="0" smtClean="0"/>
              <a:t>Unique subscribers in the household tends to churn and hence some single family plans should be introduced.</a:t>
            </a:r>
          </a:p>
          <a:p>
            <a:pPr marL="0" indent="0">
              <a:buNone/>
            </a:pPr>
            <a:endParaRPr lang="en-IN" sz="2000" dirty="0" smtClean="0"/>
          </a:p>
          <a:p>
            <a:pPr marL="514350" indent="-514350">
              <a:buFont typeface="+mj-lt"/>
              <a:buAutoNum type="arabicPeriod"/>
            </a:pPr>
            <a:endParaRPr lang="en-IN" sz="2000" dirty="0" smtClean="0"/>
          </a:p>
        </p:txBody>
      </p:sp>
    </p:spTree>
    <p:extLst>
      <p:ext uri="{BB962C8B-B14F-4D97-AF65-F5344CB8AC3E}">
        <p14:creationId xmlns:p14="http://schemas.microsoft.com/office/powerpoint/2010/main" val="3446720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
            <a:ext cx="10058400" cy="1737360"/>
          </a:xfrm>
        </p:spPr>
        <p:txBody>
          <a:bodyPr>
            <a:noAutofit/>
          </a:bodyPr>
          <a:lstStyle/>
          <a:p>
            <a:pPr lvl="0"/>
            <a:r>
              <a:rPr lang="en-IN" sz="2000" b="1" dirty="0" smtClean="0"/>
              <a:t/>
            </a:r>
            <a:br>
              <a:rPr lang="en-IN" sz="2000" b="1" dirty="0" smtClean="0"/>
            </a:br>
            <a:r>
              <a:rPr lang="en-IN" sz="2000" b="1" dirty="0" smtClean="0"/>
              <a:t>5.</a:t>
            </a:r>
            <a:r>
              <a:rPr lang="en-IN" sz="2000" b="1" dirty="0"/>
              <a:t> What would be the target segments for proactive retention campaigns? Falling ARPU forecast is also a concern and therefore, Mobicom would like to save their high revenue customers besides managing churn. Given a budget constraint of a contact list of 20% of the subscriber pool, which subscribers should prioritized if “revenue saves” is </a:t>
            </a:r>
            <a:r>
              <a:rPr lang="en-IN" sz="2000" b="1" dirty="0" smtClean="0"/>
              <a:t>also a priority besides controlling churn</a:t>
            </a:r>
            <a:r>
              <a:rPr lang="en-IN" sz="2000" b="1" dirty="0"/>
              <a:t>. In other words, controlling churn is the primary objective and revenue saves is the secondary </a:t>
            </a:r>
            <a:r>
              <a:rPr lang="en-IN" sz="2000" b="1" dirty="0" smtClean="0"/>
              <a:t>objective</a:t>
            </a:r>
            <a:r>
              <a:rPr lang="en-IN" sz="2000" b="1" dirty="0"/>
              <a:t>.</a:t>
            </a:r>
            <a:r>
              <a:rPr lang="en-US" sz="2000" b="1" dirty="0"/>
              <a:t/>
            </a:r>
            <a:br>
              <a:rPr lang="en-US" sz="2000" b="1" dirty="0"/>
            </a:br>
            <a:endParaRPr lang="en-US" sz="2000" b="1" dirty="0"/>
          </a:p>
        </p:txBody>
      </p:sp>
      <p:sp>
        <p:nvSpPr>
          <p:cNvPr id="3" name="Content Placeholder 2"/>
          <p:cNvSpPr>
            <a:spLocks noGrp="1"/>
          </p:cNvSpPr>
          <p:nvPr>
            <p:ph idx="1"/>
          </p:nvPr>
        </p:nvSpPr>
        <p:spPr>
          <a:xfrm>
            <a:off x="1097279" y="1737361"/>
            <a:ext cx="10699979" cy="4498547"/>
          </a:xfrm>
        </p:spPr>
        <p:txBody>
          <a:bodyPr/>
          <a:lstStyle/>
          <a:p>
            <a:pPr>
              <a:buFont typeface="Arial" panose="020B0604020202020204" pitchFamily="34" charset="0"/>
              <a:buChar char="•"/>
            </a:pPr>
            <a:r>
              <a:rPr lang="en-IN" dirty="0" smtClean="0"/>
              <a:t>The target segments for proactive retention campaigns </a:t>
            </a:r>
          </a:p>
          <a:p>
            <a:pPr marL="0" indent="0">
              <a:buNone/>
            </a:pPr>
            <a:r>
              <a:rPr lang="en-IN" dirty="0" smtClean="0"/>
              <a:t>should be based on revenue details of the customers.</a:t>
            </a:r>
          </a:p>
          <a:p>
            <a:pPr>
              <a:buFont typeface="Arial" panose="020B0604020202020204" pitchFamily="34" charset="0"/>
              <a:buChar char="•"/>
            </a:pPr>
            <a:r>
              <a:rPr lang="en-IN" dirty="0" smtClean="0"/>
              <a:t>Customer segmentation based on Revenue :</a:t>
            </a:r>
          </a:p>
          <a:p>
            <a:pPr>
              <a:buFont typeface="Arial" panose="020B0604020202020204" pitchFamily="34" charset="0"/>
              <a:buChar char="•"/>
            </a:pPr>
            <a:r>
              <a:rPr lang="en-IN" dirty="0"/>
              <a:t>Customers with High revenue had a churn rate of 23% whereas customers with low revenue had a churn rate of 24.29%.</a:t>
            </a:r>
          </a:p>
          <a:p>
            <a:pPr>
              <a:buFont typeface="Arial" panose="020B0604020202020204" pitchFamily="34" charset="0"/>
              <a:buChar char="•"/>
            </a:pPr>
            <a:endParaRPr lang="en-IN" dirty="0" smtClean="0"/>
          </a:p>
          <a:p>
            <a:pPr marL="0" indent="0">
              <a:buNone/>
            </a:pPr>
            <a:endParaRPr lang="en-IN"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5484667"/>
              </p:ext>
            </p:extLst>
          </p:nvPr>
        </p:nvGraphicFramePr>
        <p:xfrm>
          <a:off x="8364510" y="1737361"/>
          <a:ext cx="3432748" cy="4206411"/>
        </p:xfrm>
        <a:graphic>
          <a:graphicData uri="http://schemas.openxmlformats.org/drawingml/2006/table">
            <a:tbl>
              <a:tblPr/>
              <a:tblGrid>
                <a:gridCol w="1716374"/>
                <a:gridCol w="1716374"/>
              </a:tblGrid>
              <a:tr h="263777">
                <a:tc gridSpan="2">
                  <a:txBody>
                    <a:bodyPr/>
                    <a:lstStyle/>
                    <a:p>
                      <a:pPr algn="ctr" fontAlgn="t"/>
                      <a:r>
                        <a:rPr lang="en-US" sz="1700" dirty="0">
                          <a:solidFill>
                            <a:srgbClr val="002288"/>
                          </a:solidFill>
                          <a:effectLst/>
                          <a:latin typeface="Verdana" panose="020B0604030504040204" pitchFamily="34" charset="0"/>
                        </a:rPr>
                        <a:t>Quantiles (definition 5)</a:t>
                      </a:r>
                    </a:p>
                  </a:txBody>
                  <a:tcPr marL="26676" marR="26676" marT="26676" marB="2667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r>
              <a:tr h="263777">
                <a:tc>
                  <a:txBody>
                    <a:bodyPr/>
                    <a:lstStyle/>
                    <a:p>
                      <a:pPr algn="l" fontAlgn="t"/>
                      <a:r>
                        <a:rPr lang="en-US" sz="1700">
                          <a:solidFill>
                            <a:srgbClr val="002288"/>
                          </a:solidFill>
                          <a:effectLst/>
                          <a:latin typeface="Verdana" panose="020B0604030504040204" pitchFamily="34" charset="0"/>
                        </a:rPr>
                        <a:t>Quantile</a:t>
                      </a:r>
                    </a:p>
                  </a:txBody>
                  <a:tcPr marL="26676" marR="26676" marT="26676" marB="2667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sz="1700">
                          <a:solidFill>
                            <a:srgbClr val="002288"/>
                          </a:solidFill>
                          <a:effectLst/>
                          <a:latin typeface="Verdana" panose="020B0604030504040204" pitchFamily="34" charset="0"/>
                        </a:rPr>
                        <a:t>Estimate</a:t>
                      </a:r>
                    </a:p>
                  </a:txBody>
                  <a:tcPr marL="26676" marR="26676" marT="26676" marB="2667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263777">
                <a:tc>
                  <a:txBody>
                    <a:bodyPr/>
                    <a:lstStyle/>
                    <a:p>
                      <a:pPr algn="l" fontAlgn="t"/>
                      <a:r>
                        <a:rPr lang="en-US" sz="1700">
                          <a:solidFill>
                            <a:srgbClr val="000000"/>
                          </a:solidFill>
                          <a:effectLst/>
                          <a:latin typeface="Verdana" panose="020B0604030504040204" pitchFamily="34" charset="0"/>
                        </a:rPr>
                        <a:t>100% Max </a:t>
                      </a:r>
                    </a:p>
                  </a:txBody>
                  <a:tcPr marL="26676" marR="26676" marT="26676" marB="2667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700">
                          <a:solidFill>
                            <a:srgbClr val="000000"/>
                          </a:solidFill>
                          <a:effectLst/>
                          <a:latin typeface="Verdana" panose="020B0604030504040204" pitchFamily="34" charset="0"/>
                        </a:rPr>
                        <a:t>244.77</a:t>
                      </a:r>
                    </a:p>
                  </a:txBody>
                  <a:tcPr marL="26676" marR="26676" marT="26676" marB="2667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63777">
                <a:tc>
                  <a:txBody>
                    <a:bodyPr/>
                    <a:lstStyle/>
                    <a:p>
                      <a:pPr algn="l" fontAlgn="t"/>
                      <a:r>
                        <a:rPr lang="en-US" sz="1700">
                          <a:solidFill>
                            <a:srgbClr val="000000"/>
                          </a:solidFill>
                          <a:effectLst/>
                          <a:latin typeface="Verdana" panose="020B0604030504040204" pitchFamily="34" charset="0"/>
                        </a:rPr>
                        <a:t>99% </a:t>
                      </a:r>
                    </a:p>
                  </a:txBody>
                  <a:tcPr marL="26676" marR="26676" marT="26676" marB="2667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700">
                          <a:solidFill>
                            <a:srgbClr val="000000"/>
                          </a:solidFill>
                          <a:effectLst/>
                          <a:latin typeface="Verdana" panose="020B0604030504040204" pitchFamily="34" charset="0"/>
                        </a:rPr>
                        <a:t>160.51</a:t>
                      </a:r>
                    </a:p>
                  </a:txBody>
                  <a:tcPr marL="26676" marR="26676" marT="26676" marB="2667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63777">
                <a:tc>
                  <a:txBody>
                    <a:bodyPr/>
                    <a:lstStyle/>
                    <a:p>
                      <a:pPr algn="l" fontAlgn="t"/>
                      <a:r>
                        <a:rPr lang="en-US" sz="1700">
                          <a:solidFill>
                            <a:srgbClr val="000000"/>
                          </a:solidFill>
                          <a:effectLst/>
                          <a:latin typeface="Verdana" panose="020B0604030504040204" pitchFamily="34" charset="0"/>
                        </a:rPr>
                        <a:t>95% </a:t>
                      </a:r>
                    </a:p>
                  </a:txBody>
                  <a:tcPr marL="26676" marR="26676" marT="26676" marB="2667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700">
                          <a:solidFill>
                            <a:srgbClr val="000000"/>
                          </a:solidFill>
                          <a:effectLst/>
                          <a:latin typeface="Verdana" panose="020B0604030504040204" pitchFamily="34" charset="0"/>
                        </a:rPr>
                        <a:t>111.86</a:t>
                      </a:r>
                    </a:p>
                  </a:txBody>
                  <a:tcPr marL="26676" marR="26676" marT="26676" marB="2667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63777">
                <a:tc>
                  <a:txBody>
                    <a:bodyPr/>
                    <a:lstStyle/>
                    <a:p>
                      <a:pPr algn="l" fontAlgn="t"/>
                      <a:r>
                        <a:rPr lang="en-US" sz="1700">
                          <a:solidFill>
                            <a:srgbClr val="000000"/>
                          </a:solidFill>
                          <a:effectLst/>
                          <a:latin typeface="Verdana" panose="020B0604030504040204" pitchFamily="34" charset="0"/>
                        </a:rPr>
                        <a:t>90% </a:t>
                      </a:r>
                    </a:p>
                  </a:txBody>
                  <a:tcPr marL="26676" marR="26676" marT="26676" marB="2667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700">
                          <a:solidFill>
                            <a:srgbClr val="000000"/>
                          </a:solidFill>
                          <a:effectLst/>
                          <a:latin typeface="Verdana" panose="020B0604030504040204" pitchFamily="34" charset="0"/>
                        </a:rPr>
                        <a:t>92.5</a:t>
                      </a:r>
                    </a:p>
                  </a:txBody>
                  <a:tcPr marL="26676" marR="26676" marT="26676" marB="2667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63777">
                <a:tc>
                  <a:txBody>
                    <a:bodyPr/>
                    <a:lstStyle/>
                    <a:p>
                      <a:pPr algn="l" fontAlgn="t"/>
                      <a:r>
                        <a:rPr lang="en-US" sz="1700" dirty="0">
                          <a:solidFill>
                            <a:srgbClr val="000000"/>
                          </a:solidFill>
                          <a:effectLst/>
                          <a:latin typeface="Verdana" panose="020B0604030504040204" pitchFamily="34" charset="0"/>
                        </a:rPr>
                        <a:t>75% Q3 </a:t>
                      </a:r>
                    </a:p>
                  </a:txBody>
                  <a:tcPr marL="26676" marR="26676" marT="26676" marB="2667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700">
                          <a:solidFill>
                            <a:srgbClr val="000000"/>
                          </a:solidFill>
                          <a:effectLst/>
                          <a:latin typeface="Verdana" panose="020B0604030504040204" pitchFamily="34" charset="0"/>
                        </a:rPr>
                        <a:t>66.78</a:t>
                      </a:r>
                    </a:p>
                  </a:txBody>
                  <a:tcPr marL="26676" marR="26676" marT="26676" marB="2667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457227">
                <a:tc>
                  <a:txBody>
                    <a:bodyPr/>
                    <a:lstStyle/>
                    <a:p>
                      <a:pPr algn="l" fontAlgn="t"/>
                      <a:r>
                        <a:rPr lang="en-US" sz="1700">
                          <a:solidFill>
                            <a:srgbClr val="000000"/>
                          </a:solidFill>
                          <a:effectLst/>
                          <a:latin typeface="Verdana" panose="020B0604030504040204" pitchFamily="34" charset="0"/>
                        </a:rPr>
                        <a:t>50% Median</a:t>
                      </a:r>
                    </a:p>
                  </a:txBody>
                  <a:tcPr marL="26676" marR="26676" marT="26676" marB="2667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700" dirty="0">
                          <a:solidFill>
                            <a:srgbClr val="000000"/>
                          </a:solidFill>
                          <a:effectLst/>
                          <a:latin typeface="Verdana" panose="020B0604030504040204" pitchFamily="34" charset="0"/>
                        </a:rPr>
                        <a:t>48.525</a:t>
                      </a:r>
                    </a:p>
                  </a:txBody>
                  <a:tcPr marL="26676" marR="26676" marT="26676" marB="2667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63777">
                <a:tc>
                  <a:txBody>
                    <a:bodyPr/>
                    <a:lstStyle/>
                    <a:p>
                      <a:pPr algn="l" fontAlgn="t"/>
                      <a:r>
                        <a:rPr lang="en-US" sz="1700">
                          <a:solidFill>
                            <a:srgbClr val="000000"/>
                          </a:solidFill>
                          <a:effectLst/>
                          <a:latin typeface="Verdana" panose="020B0604030504040204" pitchFamily="34" charset="0"/>
                        </a:rPr>
                        <a:t>25% Q1 </a:t>
                      </a:r>
                    </a:p>
                  </a:txBody>
                  <a:tcPr marL="26676" marR="26676" marT="26676" marB="2667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700">
                          <a:solidFill>
                            <a:srgbClr val="000000"/>
                          </a:solidFill>
                          <a:effectLst/>
                          <a:latin typeface="Verdana" panose="020B0604030504040204" pitchFamily="34" charset="0"/>
                        </a:rPr>
                        <a:t>35.13</a:t>
                      </a:r>
                    </a:p>
                  </a:txBody>
                  <a:tcPr marL="26676" marR="26676" marT="26676" marB="2667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63777">
                <a:tc>
                  <a:txBody>
                    <a:bodyPr/>
                    <a:lstStyle/>
                    <a:p>
                      <a:pPr algn="l" fontAlgn="t"/>
                      <a:r>
                        <a:rPr lang="en-US" sz="1700">
                          <a:solidFill>
                            <a:srgbClr val="000000"/>
                          </a:solidFill>
                          <a:effectLst/>
                          <a:latin typeface="Verdana" panose="020B0604030504040204" pitchFamily="34" charset="0"/>
                        </a:rPr>
                        <a:t>10% </a:t>
                      </a:r>
                    </a:p>
                  </a:txBody>
                  <a:tcPr marL="26676" marR="26676" marT="26676" marB="2667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700">
                          <a:solidFill>
                            <a:srgbClr val="000000"/>
                          </a:solidFill>
                          <a:effectLst/>
                          <a:latin typeface="Verdana" panose="020B0604030504040204" pitchFamily="34" charset="0"/>
                        </a:rPr>
                        <a:t>29.66</a:t>
                      </a:r>
                    </a:p>
                  </a:txBody>
                  <a:tcPr marL="26676" marR="26676" marT="26676" marB="2667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63777">
                <a:tc>
                  <a:txBody>
                    <a:bodyPr/>
                    <a:lstStyle/>
                    <a:p>
                      <a:pPr algn="l" fontAlgn="t"/>
                      <a:r>
                        <a:rPr lang="en-US" sz="1700">
                          <a:solidFill>
                            <a:srgbClr val="000000"/>
                          </a:solidFill>
                          <a:effectLst/>
                          <a:latin typeface="Verdana" panose="020B0604030504040204" pitchFamily="34" charset="0"/>
                        </a:rPr>
                        <a:t>5% </a:t>
                      </a:r>
                    </a:p>
                  </a:txBody>
                  <a:tcPr marL="26676" marR="26676" marT="26676" marB="2667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700">
                          <a:solidFill>
                            <a:srgbClr val="000000"/>
                          </a:solidFill>
                          <a:effectLst/>
                          <a:latin typeface="Verdana" panose="020B0604030504040204" pitchFamily="34" charset="0"/>
                        </a:rPr>
                        <a:t>19.91</a:t>
                      </a:r>
                    </a:p>
                  </a:txBody>
                  <a:tcPr marL="26676" marR="26676" marT="26676" marB="2667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63777">
                <a:tc>
                  <a:txBody>
                    <a:bodyPr/>
                    <a:lstStyle/>
                    <a:p>
                      <a:pPr algn="l" fontAlgn="t"/>
                      <a:r>
                        <a:rPr lang="en-US" sz="1700">
                          <a:solidFill>
                            <a:srgbClr val="000000"/>
                          </a:solidFill>
                          <a:effectLst/>
                          <a:latin typeface="Verdana" panose="020B0604030504040204" pitchFamily="34" charset="0"/>
                        </a:rPr>
                        <a:t>1% </a:t>
                      </a:r>
                    </a:p>
                  </a:txBody>
                  <a:tcPr marL="26676" marR="26676" marT="26676" marB="2667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700">
                          <a:solidFill>
                            <a:srgbClr val="000000"/>
                          </a:solidFill>
                          <a:effectLst/>
                          <a:latin typeface="Verdana" panose="020B0604030504040204" pitchFamily="34" charset="0"/>
                        </a:rPr>
                        <a:t>10.56</a:t>
                      </a:r>
                    </a:p>
                  </a:txBody>
                  <a:tcPr marL="26676" marR="26676" marT="26676" marB="2667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63777">
                <a:tc>
                  <a:txBody>
                    <a:bodyPr/>
                    <a:lstStyle/>
                    <a:p>
                      <a:pPr algn="l" fontAlgn="t"/>
                      <a:r>
                        <a:rPr lang="en-US" sz="1700">
                          <a:solidFill>
                            <a:srgbClr val="000000"/>
                          </a:solidFill>
                          <a:effectLst/>
                          <a:latin typeface="Verdana" panose="020B0604030504040204" pitchFamily="34" charset="0"/>
                        </a:rPr>
                        <a:t>0% Min </a:t>
                      </a:r>
                    </a:p>
                  </a:txBody>
                  <a:tcPr marL="26676" marR="26676" marT="26676" marB="2667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1700" dirty="0">
                          <a:solidFill>
                            <a:srgbClr val="000000"/>
                          </a:solidFill>
                          <a:effectLst/>
                          <a:latin typeface="Verdana" panose="020B0604030504040204" pitchFamily="34" charset="0"/>
                        </a:rPr>
                        <a:t>2</a:t>
                      </a:r>
                    </a:p>
                  </a:txBody>
                  <a:tcPr marL="26676" marR="26676" marT="26676" marB="2667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Tree>
    <p:extLst>
      <p:ext uri="{BB962C8B-B14F-4D97-AF65-F5344CB8AC3E}">
        <p14:creationId xmlns:p14="http://schemas.microsoft.com/office/powerpoint/2010/main" val="66840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High Revenue Customers</a:t>
            </a:r>
            <a:endParaRPr lang="en-US" dirty="0"/>
          </a:p>
        </p:txBody>
      </p:sp>
      <p:graphicFrame>
        <p:nvGraphicFramePr>
          <p:cNvPr id="4" name="Content Placeholder 3"/>
          <p:cNvGraphicFramePr>
            <a:graphicFrameLocks noGrp="1"/>
          </p:cNvGraphicFramePr>
          <p:nvPr>
            <p:ph idx="1"/>
          </p:nvPr>
        </p:nvGraphicFramePr>
        <p:xfrm>
          <a:off x="1096963" y="3057525"/>
          <a:ext cx="10058400" cy="1600200"/>
        </p:xfrm>
        <a:graphic>
          <a:graphicData uri="http://schemas.openxmlformats.org/drawingml/2006/table">
            <a:tbl>
              <a:tblPr/>
              <a:tblGrid>
                <a:gridCol w="2011680"/>
                <a:gridCol w="2011680"/>
                <a:gridCol w="2011680"/>
                <a:gridCol w="2011680"/>
                <a:gridCol w="2011680"/>
              </a:tblGrid>
              <a:tr h="0">
                <a:tc gridSpan="5">
                  <a:txBody>
                    <a:bodyPr/>
                    <a:lstStyle/>
                    <a:p>
                      <a:pPr algn="ctr" fontAlgn="t"/>
                      <a:r>
                        <a:rPr lang="en-US">
                          <a:solidFill>
                            <a:srgbClr val="002288"/>
                          </a:solidFill>
                          <a:effectLst/>
                          <a:latin typeface="Verdana" panose="020B0604030504040204" pitchFamily="34" charset="0"/>
                        </a:rPr>
                        <a:t>churn</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t"/>
                      <a:r>
                        <a:rPr lang="en-US">
                          <a:solidFill>
                            <a:srgbClr val="002288"/>
                          </a:solidFill>
                          <a:effectLst/>
                          <a:latin typeface="Verdana" panose="020B0604030504040204" pitchFamily="34" charset="0"/>
                        </a:rPr>
                        <a:t>churn</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Frequency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Percent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Cumulative Frequency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Cumulative Percent</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0">
                <a:tc>
                  <a:txBody>
                    <a:bodyPr/>
                    <a:lstStyle/>
                    <a:p>
                      <a:pPr algn="l" fontAlgn="t"/>
                      <a:r>
                        <a:rPr lang="en-US" b="1">
                          <a:solidFill>
                            <a:srgbClr val="002288"/>
                          </a:solidFill>
                          <a:effectLst/>
                          <a:latin typeface="Verdana" panose="020B0604030504040204" pitchFamily="34" charset="0"/>
                        </a:rPr>
                        <a:t>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0000"/>
                          </a:solidFill>
                          <a:effectLst/>
                          <a:latin typeface="Verdana" panose="020B0604030504040204" pitchFamily="34" charset="0"/>
                        </a:rPr>
                        <a:t>8295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77.00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8295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77.00</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a:txBody>
                    <a:bodyPr/>
                    <a:lstStyle/>
                    <a:p>
                      <a:pPr algn="l" fontAlgn="t"/>
                      <a:r>
                        <a:rPr lang="en-US" b="1">
                          <a:solidFill>
                            <a:srgbClr val="002288"/>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B0B0B0"/>
                    </a:solidFill>
                  </a:tcPr>
                </a:tc>
                <a:tc>
                  <a:txBody>
                    <a:bodyPr/>
                    <a:lstStyle/>
                    <a:p>
                      <a:pPr algn="r" fontAlgn="t"/>
                      <a:r>
                        <a:rPr lang="en-US">
                          <a:solidFill>
                            <a:srgbClr val="000000"/>
                          </a:solidFill>
                          <a:effectLst/>
                          <a:latin typeface="Verdana" panose="020B0604030504040204" pitchFamily="34" charset="0"/>
                        </a:rPr>
                        <a:t>2478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10773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100.00</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Tree>
    <p:extLst>
      <p:ext uri="{BB962C8B-B14F-4D97-AF65-F5344CB8AC3E}">
        <p14:creationId xmlns:p14="http://schemas.microsoft.com/office/powerpoint/2010/main" val="1466015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Low Revenue Customers</a:t>
            </a:r>
            <a:endParaRPr lang="en-US" dirty="0"/>
          </a:p>
        </p:txBody>
      </p:sp>
      <p:graphicFrame>
        <p:nvGraphicFramePr>
          <p:cNvPr id="4" name="Content Placeholder 3"/>
          <p:cNvGraphicFramePr>
            <a:graphicFrameLocks noGrp="1"/>
          </p:cNvGraphicFramePr>
          <p:nvPr>
            <p:ph idx="1"/>
          </p:nvPr>
        </p:nvGraphicFramePr>
        <p:xfrm>
          <a:off x="1096963" y="3057525"/>
          <a:ext cx="10058400" cy="1600200"/>
        </p:xfrm>
        <a:graphic>
          <a:graphicData uri="http://schemas.openxmlformats.org/drawingml/2006/table">
            <a:tbl>
              <a:tblPr/>
              <a:tblGrid>
                <a:gridCol w="2011680"/>
                <a:gridCol w="2011680"/>
                <a:gridCol w="2011680"/>
                <a:gridCol w="2011680"/>
                <a:gridCol w="2011680"/>
              </a:tblGrid>
              <a:tr h="0">
                <a:tc gridSpan="5">
                  <a:txBody>
                    <a:bodyPr/>
                    <a:lstStyle/>
                    <a:p>
                      <a:pPr algn="ctr" fontAlgn="t"/>
                      <a:r>
                        <a:rPr lang="en-US">
                          <a:solidFill>
                            <a:srgbClr val="002288"/>
                          </a:solidFill>
                          <a:effectLst/>
                          <a:latin typeface="Verdana" panose="020B0604030504040204" pitchFamily="34" charset="0"/>
                        </a:rPr>
                        <a:t>churn</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t"/>
                      <a:r>
                        <a:rPr lang="en-US">
                          <a:solidFill>
                            <a:srgbClr val="002288"/>
                          </a:solidFill>
                          <a:effectLst/>
                          <a:latin typeface="Verdana" panose="020B0604030504040204" pitchFamily="34" charset="0"/>
                        </a:rPr>
                        <a:t>churn</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Frequency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Percent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Cumulative Frequency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Cumulative Percent</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0">
                <a:tc>
                  <a:txBody>
                    <a:bodyPr/>
                    <a:lstStyle/>
                    <a:p>
                      <a:pPr algn="l" fontAlgn="t"/>
                      <a:r>
                        <a:rPr lang="en-US" b="1">
                          <a:solidFill>
                            <a:srgbClr val="002288"/>
                          </a:solidFill>
                          <a:effectLst/>
                          <a:latin typeface="Verdana" panose="020B0604030504040204" pitchFamily="34" charset="0"/>
                        </a:rPr>
                        <a:t>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0000"/>
                          </a:solidFill>
                          <a:effectLst/>
                          <a:latin typeface="Verdana" panose="020B0604030504040204" pitchFamily="34" charset="0"/>
                        </a:rPr>
                        <a:t>24483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75.71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24483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75.71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a:txBody>
                    <a:bodyPr/>
                    <a:lstStyle/>
                    <a:p>
                      <a:pPr algn="l" fontAlgn="t"/>
                      <a:r>
                        <a:rPr lang="en-US" b="1">
                          <a:solidFill>
                            <a:srgbClr val="002288"/>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B0B0B0"/>
                    </a:solidFill>
                  </a:tcPr>
                </a:tc>
                <a:tc>
                  <a:txBody>
                    <a:bodyPr/>
                    <a:lstStyle/>
                    <a:p>
                      <a:pPr algn="r" fontAlgn="t"/>
                      <a:r>
                        <a:rPr lang="en-US">
                          <a:solidFill>
                            <a:srgbClr val="000000"/>
                          </a:solidFill>
                          <a:effectLst/>
                          <a:latin typeface="Verdana" panose="020B0604030504040204" pitchFamily="34" charset="0"/>
                        </a:rPr>
                        <a:t>7857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24.29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32340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100.00</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Tree>
    <p:extLst>
      <p:ext uri="{BB962C8B-B14F-4D97-AF65-F5344CB8AC3E}">
        <p14:creationId xmlns:p14="http://schemas.microsoft.com/office/powerpoint/2010/main" val="399312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Proactive Retention Strategies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Compared low </a:t>
            </a:r>
            <a:r>
              <a:rPr lang="en-IN" dirty="0"/>
              <a:t>revenue </a:t>
            </a:r>
            <a:r>
              <a:rPr lang="en-IN" dirty="0" smtClean="0"/>
              <a:t>customers High revenue customers will have:</a:t>
            </a:r>
          </a:p>
          <a:p>
            <a:pPr marL="457200" indent="-457200">
              <a:buFont typeface="+mj-lt"/>
              <a:buAutoNum type="arabicPeriod"/>
            </a:pPr>
            <a:r>
              <a:rPr lang="en-IN" dirty="0" smtClean="0"/>
              <a:t> 3 times more </a:t>
            </a:r>
            <a:r>
              <a:rPr lang="en-IN" b="1" dirty="0" smtClean="0"/>
              <a:t>Average number of Monthly minutes of usage </a:t>
            </a:r>
          </a:p>
          <a:p>
            <a:pPr marL="457200" indent="-457200">
              <a:buFont typeface="+mj-lt"/>
              <a:buAutoNum type="arabicPeriod"/>
            </a:pPr>
            <a:r>
              <a:rPr lang="en-IN" dirty="0" smtClean="0"/>
              <a:t>3 times more </a:t>
            </a:r>
            <a:r>
              <a:rPr lang="en-US" b="1" dirty="0"/>
              <a:t>Average monthly minutes of use over the life of the customer</a:t>
            </a:r>
            <a:r>
              <a:rPr lang="en-US" dirty="0"/>
              <a:t> </a:t>
            </a:r>
          </a:p>
          <a:p>
            <a:pPr marL="457200" indent="-457200">
              <a:buFont typeface="+mj-lt"/>
              <a:buAutoNum type="arabicPeriod"/>
            </a:pPr>
            <a:r>
              <a:rPr lang="en-IN" dirty="0" smtClean="0"/>
              <a:t>4 times more </a:t>
            </a:r>
            <a:r>
              <a:rPr lang="en-US" b="1" dirty="0"/>
              <a:t>Mean overage minutes of use </a:t>
            </a:r>
            <a:endParaRPr lang="en-US" b="1" dirty="0" smtClean="0"/>
          </a:p>
          <a:p>
            <a:pPr marL="457200" indent="-457200">
              <a:buFont typeface="+mj-lt"/>
              <a:buAutoNum type="arabicPeriod"/>
            </a:pPr>
            <a:r>
              <a:rPr lang="en-IN" dirty="0" smtClean="0"/>
              <a:t>3 times more </a:t>
            </a:r>
            <a:r>
              <a:rPr lang="en-IN" b="1" dirty="0"/>
              <a:t>Billing adjusted total minutes of use over the life of the </a:t>
            </a:r>
            <a:r>
              <a:rPr lang="en-IN" b="1" dirty="0" smtClean="0"/>
              <a:t>customer</a:t>
            </a:r>
          </a:p>
          <a:p>
            <a:pPr marL="457200" indent="-457200">
              <a:buFont typeface="+mj-lt"/>
              <a:buAutoNum type="arabicPeriod"/>
            </a:pPr>
            <a:r>
              <a:rPr lang="en-IN" dirty="0" smtClean="0"/>
              <a:t>2 times more </a:t>
            </a:r>
            <a:r>
              <a:rPr lang="en-US" b="1" dirty="0"/>
              <a:t>Range of number of minutes of </a:t>
            </a:r>
            <a:r>
              <a:rPr lang="en-US" b="1" dirty="0" smtClean="0"/>
              <a:t>use.</a:t>
            </a:r>
            <a:endParaRPr lang="en-IN" b="1" dirty="0" smtClean="0"/>
          </a:p>
          <a:p>
            <a:pPr marL="457200" indent="-457200">
              <a:buFont typeface="+mj-lt"/>
              <a:buAutoNum type="arabicPeriod"/>
            </a:pPr>
            <a:endParaRPr lang="en-IN" b="1" dirty="0" smtClean="0"/>
          </a:p>
          <a:p>
            <a:pPr marL="0" indent="0">
              <a:buNone/>
            </a:pPr>
            <a:endParaRPr lang="en-US" dirty="0"/>
          </a:p>
        </p:txBody>
      </p:sp>
    </p:spTree>
    <p:extLst>
      <p:ext uri="{BB962C8B-B14F-4D97-AF65-F5344CB8AC3E}">
        <p14:creationId xmlns:p14="http://schemas.microsoft.com/office/powerpoint/2010/main" val="2402181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Definition-Analysis Agenda</a:t>
            </a:r>
            <a:br>
              <a:rPr lang="en-IN" dirty="0" smtClean="0"/>
            </a:br>
            <a:endParaRPr lang="en-US" dirty="0"/>
          </a:p>
        </p:txBody>
      </p:sp>
      <p:sp>
        <p:nvSpPr>
          <p:cNvPr id="3" name="Content Placeholder 2"/>
          <p:cNvSpPr>
            <a:spLocks noGrp="1"/>
          </p:cNvSpPr>
          <p:nvPr>
            <p:ph idx="1"/>
          </p:nvPr>
        </p:nvSpPr>
        <p:spPr/>
        <p:txBody>
          <a:bodyPr>
            <a:normAutofit/>
          </a:bodyPr>
          <a:lstStyle/>
          <a:p>
            <a:r>
              <a:rPr lang="en-IN" dirty="0" smtClean="0"/>
              <a:t>With recent results of Industry survey Reports released, the increase in Churn rates and declining ARPU has being reported, where Mobicom already has relatively high churn rates.</a:t>
            </a:r>
          </a:p>
          <a:p>
            <a:r>
              <a:rPr lang="en-IN" dirty="0" smtClean="0"/>
              <a:t>So, retaining customers reactively and other initiatives like targeted proactive usage enhancing marketing programs for Retention Strategies are to be positively carried out by Marketing head and Retention Manager.</a:t>
            </a:r>
          </a:p>
          <a:p>
            <a:r>
              <a:rPr lang="en-IN" dirty="0" smtClean="0"/>
              <a:t>With Business problems defined and solution and strategies in mind, we need a very strong analysis to be performed to identify the driving factors for the increasing churn rates and declining ARPU,so that these solution and strategies can be carried out effectively. We are already provided with data with categories like Cost &amp; Billing,Customer Care,Details of Call and Customer Demographics. The Target variable is Churn.</a:t>
            </a:r>
          </a:p>
          <a:p>
            <a:pPr marL="0" indent="0">
              <a:buNone/>
            </a:pPr>
            <a:endParaRPr lang="en-IN" dirty="0" smtClean="0"/>
          </a:p>
          <a:p>
            <a:endParaRPr lang="en-US" dirty="0"/>
          </a:p>
        </p:txBody>
      </p:sp>
    </p:spTree>
    <p:extLst>
      <p:ext uri="{BB962C8B-B14F-4D97-AF65-F5344CB8AC3E}">
        <p14:creationId xmlns:p14="http://schemas.microsoft.com/office/powerpoint/2010/main" val="2366759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r>
            <a:br>
              <a:rPr lang="en-IN"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6053316"/>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7475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Strategy 1</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a:t>So to reduce the churn rates and increase </a:t>
            </a:r>
            <a:r>
              <a:rPr lang="en-IN" dirty="0" smtClean="0"/>
              <a:t>ARPU,Retention </a:t>
            </a:r>
            <a:r>
              <a:rPr lang="en-IN" dirty="0"/>
              <a:t>and Marketing team should target these  High Revenue customers </a:t>
            </a:r>
            <a:r>
              <a:rPr lang="en-IN" dirty="0" smtClean="0"/>
              <a:t>with offers which includes :</a:t>
            </a:r>
          </a:p>
          <a:p>
            <a:pPr marL="457200" indent="-457200">
              <a:buFont typeface="+mj-lt"/>
              <a:buAutoNum type="arabicPeriod"/>
            </a:pPr>
            <a:r>
              <a:rPr lang="en-IN" dirty="0" smtClean="0"/>
              <a:t>Lower overage charges.</a:t>
            </a:r>
          </a:p>
          <a:p>
            <a:pPr marL="457200" indent="-457200">
              <a:buFont typeface="+mj-lt"/>
              <a:buAutoNum type="arabicPeriod"/>
            </a:pPr>
            <a:r>
              <a:rPr lang="en-IN" dirty="0" smtClean="0"/>
              <a:t>Quick Billing Adjustments with acknowledgement messages so </a:t>
            </a:r>
            <a:r>
              <a:rPr lang="en-IN" smtClean="0"/>
              <a:t>that </a:t>
            </a:r>
            <a:r>
              <a:rPr lang="en-IN" smtClean="0"/>
              <a:t>customers are </a:t>
            </a:r>
            <a:r>
              <a:rPr lang="en-IN" dirty="0" smtClean="0"/>
              <a:t>aware of the proactive  actions taken by Mobicom.</a:t>
            </a:r>
          </a:p>
          <a:p>
            <a:pPr marL="457200" indent="-457200">
              <a:buFont typeface="+mj-lt"/>
              <a:buAutoNum type="arabicPeriod"/>
            </a:pPr>
            <a:r>
              <a:rPr lang="en-IN" dirty="0" smtClean="0"/>
              <a:t>Value added services for higher minutes of usage i.e. more than 800 or 850</a:t>
            </a:r>
          </a:p>
          <a:p>
            <a:pPr marL="457200" indent="-457200">
              <a:buFont typeface="+mj-lt"/>
              <a:buAutoNum type="arabicPeriod"/>
            </a:pPr>
            <a:endParaRPr lang="en-IN"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545897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Strategy 2</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The average Dropped voice calls in High Revenue customers are also 3 times more than that of low revenue customers.</a:t>
            </a:r>
          </a:p>
          <a:p>
            <a:pPr>
              <a:buFont typeface="Arial" panose="020B0604020202020204" pitchFamily="34" charset="0"/>
              <a:buChar char="•"/>
            </a:pP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846449363"/>
              </p:ext>
            </p:extLst>
          </p:nvPr>
        </p:nvGraphicFramePr>
        <p:xfrm>
          <a:off x="3405265" y="2821899"/>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7454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Strategy 2</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More Dropped voice calls was also significant predictors for the churn rate in our Model. </a:t>
            </a:r>
          </a:p>
          <a:p>
            <a:pPr>
              <a:buFont typeface="Arial" panose="020B0604020202020204" pitchFamily="34" charset="0"/>
              <a:buChar char="•"/>
            </a:pPr>
            <a:r>
              <a:rPr lang="en-IN" dirty="0" smtClean="0"/>
              <a:t>Hence higher the dropped voice calls higher are the chances of churn rates. </a:t>
            </a:r>
          </a:p>
          <a:p>
            <a:pPr>
              <a:buFont typeface="Arial" panose="020B0604020202020204" pitchFamily="34" charset="0"/>
              <a:buChar char="•"/>
            </a:pPr>
            <a:r>
              <a:rPr lang="en-IN" dirty="0" smtClean="0"/>
              <a:t>Moreover, for every dropped voice calls Mobicom have to reimburse its customer by billing adjustments, thereby affecting ARPU.</a:t>
            </a:r>
          </a:p>
          <a:p>
            <a:pPr>
              <a:buFont typeface="Arial" panose="020B0604020202020204" pitchFamily="34" charset="0"/>
              <a:buChar char="•"/>
            </a:pPr>
            <a:r>
              <a:rPr lang="en-IN" dirty="0" smtClean="0"/>
              <a:t>Hence Mobicom’s Retention and Marketing team should classify such High Revenue customers who are facing higher average dropped voice calls and take corrective actions to solve this technical issue. Also, from our Analysis, we have found that around </a:t>
            </a:r>
            <a:r>
              <a:rPr lang="en-IN" b="1" dirty="0" smtClean="0"/>
              <a:t>7% </a:t>
            </a:r>
            <a:r>
              <a:rPr lang="en-IN" dirty="0" smtClean="0"/>
              <a:t> of these customers are </a:t>
            </a:r>
            <a:r>
              <a:rPr lang="en-US" dirty="0" smtClean="0"/>
              <a:t>of Afro-American Ethinicity. </a:t>
            </a:r>
            <a:endParaRPr lang="en-IN" dirty="0" smtClean="0"/>
          </a:p>
        </p:txBody>
      </p:sp>
    </p:spTree>
    <p:extLst>
      <p:ext uri="{BB962C8B-B14F-4D97-AF65-F5344CB8AC3E}">
        <p14:creationId xmlns:p14="http://schemas.microsoft.com/office/powerpoint/2010/main" val="2006659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Strategy 3</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High revenue customers has 2 times more </a:t>
            </a:r>
            <a:r>
              <a:rPr lang="en-US" dirty="0"/>
              <a:t>Mean number of completed voice calls</a:t>
            </a:r>
            <a:r>
              <a:rPr lang="en-US" dirty="0"/>
              <a:t> </a:t>
            </a:r>
            <a:r>
              <a:rPr lang="en-US" dirty="0" smtClean="0"/>
              <a:t>as compared to Low revenue customers.</a:t>
            </a:r>
          </a:p>
          <a:p>
            <a:pPr>
              <a:buFont typeface="Arial" panose="020B0604020202020204" pitchFamily="34" charset="0"/>
              <a:buChar char="•"/>
            </a:pPr>
            <a:r>
              <a:rPr lang="en-IN" dirty="0" smtClean="0"/>
              <a:t>Hence such customers should be provided with </a:t>
            </a:r>
          </a:p>
          <a:p>
            <a:pPr marL="0" indent="0">
              <a:buNone/>
            </a:pPr>
            <a:r>
              <a:rPr lang="en-IN" dirty="0" smtClean="0"/>
              <a:t>Offers related to  price of voice with some other VAS.</a:t>
            </a:r>
          </a:p>
          <a:p>
            <a:pPr>
              <a:buFont typeface="Arial" panose="020B0604020202020204" pitchFamily="34" charset="0"/>
              <a:buChar char="•"/>
            </a:pPr>
            <a:r>
              <a:rPr lang="en-IN" dirty="0" smtClean="0"/>
              <a:t>This will not only retain customers but also help in </a:t>
            </a:r>
          </a:p>
          <a:p>
            <a:pPr marL="0" indent="0">
              <a:buNone/>
            </a:pPr>
            <a:r>
              <a:rPr lang="en-IN" dirty="0" smtClean="0"/>
              <a:t>Generating revenue</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850305425"/>
              </p:ext>
            </p:extLst>
          </p:nvPr>
        </p:nvGraphicFramePr>
        <p:xfrm>
          <a:off x="6583680" y="2387184"/>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6082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Strategy 4</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High Revenue Customers are of an average age of 37 years old, with 300 days of current equipment age and average handset price of $118.</a:t>
            </a:r>
          </a:p>
          <a:p>
            <a:pPr>
              <a:buFont typeface="Arial" panose="020B0604020202020204" pitchFamily="34" charset="0"/>
              <a:buChar char="•"/>
            </a:pPr>
            <a:r>
              <a:rPr lang="en-IN" dirty="0" smtClean="0"/>
              <a:t>Such customers can be offered with extra data usage,as younger people i.e. below 37 years old tend to use more data.</a:t>
            </a:r>
          </a:p>
          <a:p>
            <a:pPr>
              <a:buFont typeface="Arial" panose="020B0604020202020204" pitchFamily="34" charset="0"/>
              <a:buChar char="•"/>
            </a:pPr>
            <a:r>
              <a:rPr lang="en-IN" dirty="0" smtClean="0"/>
              <a:t>Also most of the high revenue customers with average age of 37 years old are expected to travel foreign countries for business or holidays and so they can be offered with best international roaming plan with lower voice  rate/min and data /mb.</a:t>
            </a:r>
          </a:p>
          <a:p>
            <a:pPr>
              <a:buFont typeface="Arial" panose="020B0604020202020204" pitchFamily="34" charset="0"/>
              <a:buChar char="•"/>
            </a:pPr>
            <a:r>
              <a:rPr lang="en-IN" dirty="0" smtClean="0"/>
              <a:t>To retain such customers from churning due to age of equipment we can offer them free introductory data usage.</a:t>
            </a:r>
          </a:p>
          <a:p>
            <a:pPr>
              <a:buFont typeface="Arial" panose="020B0604020202020204" pitchFamily="34" charset="0"/>
              <a:buChar char="•"/>
            </a:pPr>
            <a:r>
              <a:rPr lang="en-IN" dirty="0" smtClean="0"/>
              <a:t>With all these strategies,easy payment options and flexible plans Mobicom can reduce its churn rate and increase ARPU.</a:t>
            </a:r>
            <a:endParaRPr lang="en-US" dirty="0"/>
          </a:p>
        </p:txBody>
      </p:sp>
    </p:spTree>
    <p:extLst>
      <p:ext uri="{BB962C8B-B14F-4D97-AF65-F5344CB8AC3E}">
        <p14:creationId xmlns:p14="http://schemas.microsoft.com/office/powerpoint/2010/main" val="1594954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Churn Rate</a:t>
            </a:r>
            <a:endParaRPr lang="en-US" dirty="0"/>
          </a:p>
        </p:txBody>
      </p:sp>
      <p:sp>
        <p:nvSpPr>
          <p:cNvPr id="3" name="Content Placeholder 2"/>
          <p:cNvSpPr>
            <a:spLocks noGrp="1"/>
          </p:cNvSpPr>
          <p:nvPr>
            <p:ph idx="1"/>
          </p:nvPr>
        </p:nvSpPr>
        <p:spPr/>
        <p:txBody>
          <a:bodyPr/>
          <a:lstStyle/>
          <a:p>
            <a:r>
              <a:rPr lang="en-IN" dirty="0" smtClean="0"/>
              <a:t>Based on the initial data exploration, we have found that around 24% customers have churned and rest 76% are not churned.</a:t>
            </a:r>
          </a:p>
          <a:p>
            <a:endParaRPr lang="en-US" dirty="0"/>
          </a:p>
        </p:txBody>
      </p:sp>
      <p:graphicFrame>
        <p:nvGraphicFramePr>
          <p:cNvPr id="4" name="Table 3"/>
          <p:cNvGraphicFramePr>
            <a:graphicFrameLocks noGrp="1"/>
          </p:cNvGraphicFramePr>
          <p:nvPr/>
        </p:nvGraphicFramePr>
        <p:xfrm>
          <a:off x="838200" y="3201194"/>
          <a:ext cx="10515600" cy="1600200"/>
        </p:xfrm>
        <a:graphic>
          <a:graphicData uri="http://schemas.openxmlformats.org/drawingml/2006/table">
            <a:tbl>
              <a:tblPr/>
              <a:tblGrid>
                <a:gridCol w="2103120"/>
                <a:gridCol w="2103120"/>
                <a:gridCol w="2103120"/>
                <a:gridCol w="2103120"/>
                <a:gridCol w="2103120"/>
              </a:tblGrid>
              <a:tr h="0">
                <a:tc gridSpan="5">
                  <a:txBody>
                    <a:bodyPr/>
                    <a:lstStyle/>
                    <a:p>
                      <a:pPr algn="ctr" fontAlgn="t"/>
                      <a:r>
                        <a:rPr lang="en-US">
                          <a:solidFill>
                            <a:srgbClr val="002288"/>
                          </a:solidFill>
                          <a:effectLst/>
                          <a:latin typeface="Verdana" panose="020B0604030504040204" pitchFamily="34" charset="0"/>
                        </a:rPr>
                        <a:t>churn</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t"/>
                      <a:r>
                        <a:rPr lang="en-US">
                          <a:solidFill>
                            <a:srgbClr val="002288"/>
                          </a:solidFill>
                          <a:effectLst/>
                          <a:latin typeface="Verdana" panose="020B0604030504040204" pitchFamily="34" charset="0"/>
                        </a:rPr>
                        <a:t>churn</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Frequency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Percent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Cumulative Frequency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Cumulative Percent</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0">
                <a:tc>
                  <a:txBody>
                    <a:bodyPr/>
                    <a:lstStyle/>
                    <a:p>
                      <a:pPr algn="l" fontAlgn="t"/>
                      <a:r>
                        <a:rPr lang="en-US" b="1">
                          <a:solidFill>
                            <a:srgbClr val="002288"/>
                          </a:solidFill>
                          <a:effectLst/>
                          <a:latin typeface="Verdana" panose="020B0604030504040204" pitchFamily="34" charset="0"/>
                        </a:rPr>
                        <a:t>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0000"/>
                          </a:solidFill>
                          <a:effectLst/>
                          <a:latin typeface="Verdana" panose="020B0604030504040204" pitchFamily="34" charset="0"/>
                        </a:rPr>
                        <a:t>50438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76.08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50438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76.08</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a:txBody>
                    <a:bodyPr/>
                    <a:lstStyle/>
                    <a:p>
                      <a:pPr algn="l" fontAlgn="t"/>
                      <a:r>
                        <a:rPr lang="en-US" b="1">
                          <a:solidFill>
                            <a:srgbClr val="002288"/>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B0B0B0"/>
                    </a:solidFill>
                  </a:tcPr>
                </a:tc>
                <a:tc>
                  <a:txBody>
                    <a:bodyPr/>
                    <a:lstStyle/>
                    <a:p>
                      <a:pPr algn="r" fontAlgn="t"/>
                      <a:r>
                        <a:rPr lang="en-US">
                          <a:solidFill>
                            <a:srgbClr val="000000"/>
                          </a:solidFill>
                          <a:effectLst/>
                          <a:latin typeface="Verdana" panose="020B0604030504040204" pitchFamily="34" charset="0"/>
                        </a:rPr>
                        <a:t>15859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23.92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66297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100.00</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Tree>
    <p:extLst>
      <p:ext uri="{BB962C8B-B14F-4D97-AF65-F5344CB8AC3E}">
        <p14:creationId xmlns:p14="http://schemas.microsoft.com/office/powerpoint/2010/main" val="1564583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Output-Logistic Regression:Development	</a:t>
            </a:r>
            <a:endParaRPr lang="en-US" dirty="0"/>
          </a:p>
        </p:txBody>
      </p:sp>
      <p:sp>
        <p:nvSpPr>
          <p:cNvPr id="5" name="Content Placeholder 4"/>
          <p:cNvSpPr>
            <a:spLocks noGrp="1"/>
          </p:cNvSpPr>
          <p:nvPr>
            <p:ph idx="1"/>
          </p:nvPr>
        </p:nvSpPr>
        <p:spPr>
          <a:xfrm>
            <a:off x="838200" y="1825625"/>
            <a:ext cx="10515600" cy="4830008"/>
          </a:xfrm>
        </p:spPr>
        <p:txBody>
          <a:bodyPr/>
          <a:lstStyle/>
          <a:p>
            <a:r>
              <a:rPr lang="en-IN" dirty="0" smtClean="0"/>
              <a:t>We performed Logistic Regression Model to find the possible drivers of the Churn Rates.</a:t>
            </a:r>
          </a:p>
          <a:p>
            <a:r>
              <a:rPr lang="en-IN" dirty="0" smtClean="0"/>
              <a:t>Following are some important statistics of Final Model :</a:t>
            </a:r>
          </a:p>
          <a:p>
            <a:r>
              <a:rPr lang="en-IN" dirty="0" smtClean="0"/>
              <a:t>Probability modeled was for ‘Churn’ =1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9013877"/>
              </p:ext>
            </p:extLst>
          </p:nvPr>
        </p:nvGraphicFramePr>
        <p:xfrm>
          <a:off x="3537679" y="5152201"/>
          <a:ext cx="4997970" cy="944452"/>
        </p:xfrm>
        <a:graphic>
          <a:graphicData uri="http://schemas.openxmlformats.org/drawingml/2006/table">
            <a:tbl>
              <a:tblPr/>
              <a:tblGrid>
                <a:gridCol w="4997970"/>
              </a:tblGrid>
              <a:tr h="338662">
                <a:tc>
                  <a:txBody>
                    <a:bodyPr/>
                    <a:lstStyle/>
                    <a:p>
                      <a:pPr algn="ctr" fontAlgn="t"/>
                      <a:r>
                        <a:rPr lang="en-US" dirty="0">
                          <a:solidFill>
                            <a:srgbClr val="002288"/>
                          </a:solidFill>
                          <a:effectLst/>
                          <a:latin typeface="Verdana" panose="020B0604030504040204" pitchFamily="34" charset="0"/>
                        </a:rPr>
                        <a:t>Model Convergence Status</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338662">
                <a:tc>
                  <a:txBody>
                    <a:bodyPr/>
                    <a:lstStyle/>
                    <a:p>
                      <a:pPr algn="l" fontAlgn="t"/>
                      <a:r>
                        <a:rPr lang="en-US" dirty="0">
                          <a:solidFill>
                            <a:srgbClr val="000000"/>
                          </a:solidFill>
                          <a:effectLst/>
                          <a:latin typeface="Verdana" panose="020B0604030504040204" pitchFamily="34" charset="0"/>
                        </a:rPr>
                        <a:t>Convergence criterion (GCONV=1e-008) satisfied.</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6" name="Rectangle 1"/>
          <p:cNvSpPr>
            <a:spLocks noChangeArrowheads="1"/>
          </p:cNvSpPr>
          <p:nvPr/>
        </p:nvSpPr>
        <p:spPr bwMode="auto">
          <a:xfrm>
            <a:off x="4477262" y="5496081"/>
            <a:ext cx="5794748" cy="88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179331" rIns="238050" bIns="179331"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2288"/>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2288"/>
                </a:solidFill>
                <a:effectLst/>
                <a:latin typeface="Verdana" panose="020B060403050404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00373993"/>
              </p:ext>
            </p:extLst>
          </p:nvPr>
        </p:nvGraphicFramePr>
        <p:xfrm>
          <a:off x="838200" y="3172619"/>
          <a:ext cx="10515600" cy="1657350"/>
        </p:xfrm>
        <a:graphic>
          <a:graphicData uri="http://schemas.openxmlformats.org/drawingml/2006/table">
            <a:tbl>
              <a:tblPr/>
              <a:tblGrid>
                <a:gridCol w="3505200"/>
                <a:gridCol w="3505200"/>
                <a:gridCol w="3505200"/>
              </a:tblGrid>
              <a:tr h="0">
                <a:tc gridSpan="3">
                  <a:txBody>
                    <a:bodyPr/>
                    <a:lstStyle/>
                    <a:p>
                      <a:pPr algn="ctr" fontAlgn="t"/>
                      <a:r>
                        <a:rPr lang="en-US">
                          <a:solidFill>
                            <a:srgbClr val="002288"/>
                          </a:solidFill>
                          <a:effectLst/>
                          <a:latin typeface="Verdana" panose="020B0604030504040204" pitchFamily="34" charset="0"/>
                        </a:rPr>
                        <a:t>Response Profile</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r>
              <a:tr h="0">
                <a:tc>
                  <a:txBody>
                    <a:bodyPr/>
                    <a:lstStyle/>
                    <a:p>
                      <a:pPr algn="ctr" fontAlgn="t"/>
                      <a:r>
                        <a:rPr lang="en-US">
                          <a:solidFill>
                            <a:srgbClr val="002288"/>
                          </a:solidFill>
                          <a:effectLst/>
                          <a:latin typeface="Verdana" panose="020B0604030504040204" pitchFamily="34" charset="0"/>
                        </a:rPr>
                        <a:t>Ordered Value</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l" fontAlgn="t"/>
                      <a:r>
                        <a:rPr lang="en-US">
                          <a:solidFill>
                            <a:srgbClr val="002288"/>
                          </a:solidFill>
                          <a:effectLst/>
                          <a:latin typeface="Verdana" panose="020B0604030504040204" pitchFamily="34" charset="0"/>
                        </a:rPr>
                        <a:t>churn</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Total Frequency</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0">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1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10339</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a:txBody>
                    <a:bodyPr/>
                    <a:lstStyle/>
                    <a:p>
                      <a:pPr algn="r" fontAlgn="t"/>
                      <a:r>
                        <a:rPr lang="en-US">
                          <a:solidFill>
                            <a:srgbClr val="000000"/>
                          </a:solidFill>
                          <a:effectLst/>
                          <a:latin typeface="Verdana" panose="020B0604030504040204" pitchFamily="34" charset="0"/>
                        </a:rPr>
                        <a:t>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0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32783</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gridSpan="3">
                  <a:txBody>
                    <a:bodyPr/>
                    <a:lstStyle/>
                    <a:p>
                      <a:pPr algn="ctr" fontAlgn="t"/>
                      <a:r>
                        <a:rPr lang="en-US" b="1" dirty="0">
                          <a:solidFill>
                            <a:srgbClr val="002288"/>
                          </a:solidFill>
                          <a:effectLst/>
                          <a:latin typeface="Verdana" panose="020B0604030504040204" pitchFamily="34" charset="0"/>
                        </a:rPr>
                        <a:t>Probability modeled is churn='1'.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3335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Output-Logistic </a:t>
            </a:r>
            <a:r>
              <a:rPr lang="en-IN" dirty="0" smtClean="0"/>
              <a:t>Regression continued</a:t>
            </a:r>
            <a:endParaRPr lang="en-US" dirty="0"/>
          </a:p>
        </p:txBody>
      </p:sp>
      <p:sp>
        <p:nvSpPr>
          <p:cNvPr id="3" name="Content Placeholder 2"/>
          <p:cNvSpPr>
            <a:spLocks noGrp="1"/>
          </p:cNvSpPr>
          <p:nvPr>
            <p:ph idx="1"/>
          </p:nvPr>
        </p:nvSpPr>
        <p:spPr>
          <a:xfrm>
            <a:off x="838200" y="1825624"/>
            <a:ext cx="10515600" cy="4605155"/>
          </a:xfrm>
        </p:spPr>
        <p:txBody>
          <a:bodyPr>
            <a:normAutofit/>
          </a:bodyPr>
          <a:lstStyle/>
          <a:p>
            <a:r>
              <a:rPr lang="en-IN" sz="2000" dirty="0" smtClean="0"/>
              <a:t>We also have some best Model fit statistics and Global Null Hypothesis</a:t>
            </a:r>
            <a:r>
              <a:rPr lang="en-US" sz="2000" dirty="0" smtClean="0"/>
              <a:t> test outputs compared to other iterations performed.</a:t>
            </a:r>
          </a:p>
          <a:p>
            <a:endParaRPr lang="en-IN" sz="2000" dirty="0" smtClean="0"/>
          </a:p>
        </p:txBody>
      </p:sp>
      <p:sp>
        <p:nvSpPr>
          <p:cNvPr id="6" name="Rectangle 1"/>
          <p:cNvSpPr>
            <a:spLocks noChangeArrowheads="1"/>
          </p:cNvSpPr>
          <p:nvPr/>
        </p:nvSpPr>
        <p:spPr bwMode="auto">
          <a:xfrm flipV="1">
            <a:off x="838200" y="2230801"/>
            <a:ext cx="7031636" cy="88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179331" rIns="238050" bIns="179331"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2288"/>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2288"/>
                </a:solidFill>
                <a:effectLst/>
                <a:latin typeface="Verdana" panose="020B060403050404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38047998"/>
              </p:ext>
            </p:extLst>
          </p:nvPr>
        </p:nvGraphicFramePr>
        <p:xfrm>
          <a:off x="959371" y="2483071"/>
          <a:ext cx="9758598" cy="1759145"/>
        </p:xfrm>
        <a:graphic>
          <a:graphicData uri="http://schemas.openxmlformats.org/drawingml/2006/table">
            <a:tbl>
              <a:tblPr/>
              <a:tblGrid>
                <a:gridCol w="3252866"/>
                <a:gridCol w="3252866"/>
                <a:gridCol w="3252866"/>
              </a:tblGrid>
              <a:tr h="351829">
                <a:tc gridSpan="3">
                  <a:txBody>
                    <a:bodyPr/>
                    <a:lstStyle/>
                    <a:p>
                      <a:pPr algn="ctr" fontAlgn="t"/>
                      <a:r>
                        <a:rPr lang="en-US" dirty="0">
                          <a:solidFill>
                            <a:srgbClr val="002288"/>
                          </a:solidFill>
                          <a:effectLst/>
                          <a:latin typeface="Verdana" panose="020B0604030504040204" pitchFamily="34" charset="0"/>
                        </a:rPr>
                        <a:t>Model Fit Statistics</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r>
              <a:tr h="351829">
                <a:tc>
                  <a:txBody>
                    <a:bodyPr/>
                    <a:lstStyle/>
                    <a:p>
                      <a:pPr algn="ctr" fontAlgn="t"/>
                      <a:r>
                        <a:rPr lang="en-US">
                          <a:solidFill>
                            <a:srgbClr val="002288"/>
                          </a:solidFill>
                          <a:effectLst/>
                          <a:latin typeface="Verdana" panose="020B0604030504040204" pitchFamily="34" charset="0"/>
                        </a:rPr>
                        <a:t>Criterion</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Intercept only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Intercept and Covariates</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351829">
                <a:tc>
                  <a:txBody>
                    <a:bodyPr/>
                    <a:lstStyle/>
                    <a:p>
                      <a:pPr algn="l" fontAlgn="t"/>
                      <a:r>
                        <a:rPr lang="en-US">
                          <a:solidFill>
                            <a:srgbClr val="000000"/>
                          </a:solidFill>
                          <a:effectLst/>
                          <a:latin typeface="Verdana" panose="020B0604030504040204" pitchFamily="34" charset="0"/>
                        </a:rPr>
                        <a:t>AIC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47505.625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45899.223</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51829">
                <a:tc>
                  <a:txBody>
                    <a:bodyPr/>
                    <a:lstStyle/>
                    <a:p>
                      <a:pPr algn="l" fontAlgn="t"/>
                      <a:r>
                        <a:rPr lang="en-US">
                          <a:solidFill>
                            <a:srgbClr val="000000"/>
                          </a:solidFill>
                          <a:effectLst/>
                          <a:latin typeface="Verdana" panose="020B0604030504040204" pitchFamily="34" charset="0"/>
                        </a:rPr>
                        <a:t>SC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47514.297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46107.346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51829">
                <a:tc>
                  <a:txBody>
                    <a:bodyPr/>
                    <a:lstStyle/>
                    <a:p>
                      <a:pPr algn="l" fontAlgn="t"/>
                      <a:r>
                        <a:rPr lang="en-US">
                          <a:solidFill>
                            <a:srgbClr val="000000"/>
                          </a:solidFill>
                          <a:effectLst/>
                          <a:latin typeface="Verdana" panose="020B0604030504040204" pitchFamily="34" charset="0"/>
                        </a:rPr>
                        <a:t>-2 Log L</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47503.625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45851.223</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65640583"/>
              </p:ext>
            </p:extLst>
          </p:nvPr>
        </p:nvGraphicFramePr>
        <p:xfrm>
          <a:off x="989350" y="4336944"/>
          <a:ext cx="9773588" cy="1734070"/>
        </p:xfrm>
        <a:graphic>
          <a:graphicData uri="http://schemas.openxmlformats.org/drawingml/2006/table">
            <a:tbl>
              <a:tblPr/>
              <a:tblGrid>
                <a:gridCol w="2443397"/>
                <a:gridCol w="2443397"/>
                <a:gridCol w="2443397"/>
                <a:gridCol w="2443397"/>
              </a:tblGrid>
              <a:tr h="346814">
                <a:tc gridSpan="4">
                  <a:txBody>
                    <a:bodyPr/>
                    <a:lstStyle/>
                    <a:p>
                      <a:pPr algn="ctr" fontAlgn="t"/>
                      <a:r>
                        <a:rPr lang="en-US" dirty="0">
                          <a:solidFill>
                            <a:srgbClr val="002288"/>
                          </a:solidFill>
                          <a:effectLst/>
                          <a:latin typeface="Verdana" panose="020B0604030504040204" pitchFamily="34" charset="0"/>
                        </a:rPr>
                        <a:t>Testing Global Null Hypothesis: BETA=0</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46814">
                <a:tc>
                  <a:txBody>
                    <a:bodyPr/>
                    <a:lstStyle/>
                    <a:p>
                      <a:pPr algn="l" fontAlgn="t"/>
                      <a:r>
                        <a:rPr lang="en-US">
                          <a:solidFill>
                            <a:srgbClr val="002288"/>
                          </a:solidFill>
                          <a:effectLst/>
                          <a:latin typeface="Verdana" panose="020B0604030504040204" pitchFamily="34" charset="0"/>
                        </a:rPr>
                        <a:t>Test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2288"/>
                          </a:solidFill>
                          <a:effectLst/>
                          <a:latin typeface="Verdana" panose="020B0604030504040204" pitchFamily="34" charset="0"/>
                        </a:rPr>
                        <a:t>Chi-Square</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2288"/>
                          </a:solidFill>
                          <a:effectLst/>
                          <a:latin typeface="Verdana" panose="020B0604030504040204" pitchFamily="34" charset="0"/>
                        </a:rPr>
                        <a:t>DF</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Pr &gt; Chi-Square</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346814">
                <a:tc>
                  <a:txBody>
                    <a:bodyPr/>
                    <a:lstStyle/>
                    <a:p>
                      <a:pPr algn="l" fontAlgn="t"/>
                      <a:r>
                        <a:rPr lang="en-US">
                          <a:solidFill>
                            <a:srgbClr val="000000"/>
                          </a:solidFill>
                          <a:effectLst/>
                          <a:latin typeface="Verdana" panose="020B0604030504040204" pitchFamily="34" charset="0"/>
                        </a:rPr>
                        <a:t>Likelihood Ratio</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1652.4016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&lt;.0001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46814">
                <a:tc>
                  <a:txBody>
                    <a:bodyPr/>
                    <a:lstStyle/>
                    <a:p>
                      <a:pPr algn="l" fontAlgn="t"/>
                      <a:r>
                        <a:rPr lang="en-US">
                          <a:solidFill>
                            <a:srgbClr val="000000"/>
                          </a:solidFill>
                          <a:effectLst/>
                          <a:latin typeface="Verdana" panose="020B0604030504040204" pitchFamily="34" charset="0"/>
                        </a:rPr>
                        <a:t>Score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1608.8998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&lt;.0001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46814">
                <a:tc>
                  <a:txBody>
                    <a:bodyPr/>
                    <a:lstStyle/>
                    <a:p>
                      <a:pPr algn="l" fontAlgn="t"/>
                      <a:r>
                        <a:rPr lang="en-US">
                          <a:solidFill>
                            <a:srgbClr val="000000"/>
                          </a:solidFill>
                          <a:effectLst/>
                          <a:latin typeface="Verdana" panose="020B0604030504040204" pitchFamily="34" charset="0"/>
                        </a:rPr>
                        <a:t>Wald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1533.5899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&lt;.0001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Tree>
    <p:extLst>
      <p:ext uri="{BB962C8B-B14F-4D97-AF65-F5344CB8AC3E}">
        <p14:creationId xmlns:p14="http://schemas.microsoft.com/office/powerpoint/2010/main" val="853763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Association of Predicted Probabilities </a:t>
            </a:r>
            <a:endParaRPr lang="en-US" dirty="0"/>
          </a:p>
        </p:txBody>
      </p:sp>
      <p:graphicFrame>
        <p:nvGraphicFramePr>
          <p:cNvPr id="4" name="Content Placeholder 3"/>
          <p:cNvGraphicFramePr>
            <a:graphicFrameLocks noGrp="1"/>
          </p:cNvGraphicFramePr>
          <p:nvPr>
            <p:ph idx="1"/>
          </p:nvPr>
        </p:nvGraphicFramePr>
        <p:xfrm>
          <a:off x="838200" y="3172619"/>
          <a:ext cx="10515600" cy="1657350"/>
        </p:xfrm>
        <a:graphic>
          <a:graphicData uri="http://schemas.openxmlformats.org/drawingml/2006/table">
            <a:tbl>
              <a:tblPr/>
              <a:tblGrid>
                <a:gridCol w="2628900"/>
                <a:gridCol w="2628900"/>
                <a:gridCol w="2628900"/>
                <a:gridCol w="2628900"/>
              </a:tblGrid>
              <a:tr h="0">
                <a:tc gridSpan="4">
                  <a:txBody>
                    <a:bodyPr/>
                    <a:lstStyle/>
                    <a:p>
                      <a:pPr algn="ctr" fontAlgn="t"/>
                      <a:r>
                        <a:rPr lang="en-US">
                          <a:solidFill>
                            <a:srgbClr val="002288"/>
                          </a:solidFill>
                          <a:effectLst/>
                          <a:latin typeface="Verdana" panose="020B0604030504040204" pitchFamily="34" charset="0"/>
                        </a:rPr>
                        <a:t>Association of Predicted Probabilities and Observed Responses</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l" fontAlgn="t"/>
                      <a:r>
                        <a:rPr lang="en-US">
                          <a:solidFill>
                            <a:srgbClr val="000000"/>
                          </a:solidFill>
                          <a:effectLst/>
                          <a:latin typeface="Verdana" panose="020B0604030504040204" pitchFamily="34" charset="0"/>
                        </a:rPr>
                        <a:t>Percent Concordant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62.9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Somer's D</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0.265</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a:txBody>
                    <a:bodyPr/>
                    <a:lstStyle/>
                    <a:p>
                      <a:pPr algn="l" fontAlgn="t"/>
                      <a:r>
                        <a:rPr lang="en-US">
                          <a:solidFill>
                            <a:srgbClr val="000000"/>
                          </a:solidFill>
                          <a:effectLst/>
                          <a:latin typeface="Verdana" panose="020B0604030504040204" pitchFamily="34" charset="0"/>
                        </a:rPr>
                        <a:t>Percent Discordant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36.4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Gamma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0.267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a:txBody>
                    <a:bodyPr/>
                    <a:lstStyle/>
                    <a:p>
                      <a:pPr algn="l" fontAlgn="t"/>
                      <a:r>
                        <a:rPr lang="en-US">
                          <a:solidFill>
                            <a:srgbClr val="000000"/>
                          </a:solidFill>
                          <a:effectLst/>
                          <a:latin typeface="Verdana" panose="020B0604030504040204" pitchFamily="34" charset="0"/>
                        </a:rPr>
                        <a:t>Percent Tied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0.7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Tau-a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0.097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a:txBody>
                    <a:bodyPr/>
                    <a:lstStyle/>
                    <a:p>
                      <a:pPr algn="l" fontAlgn="t"/>
                      <a:r>
                        <a:rPr lang="en-US">
                          <a:solidFill>
                            <a:srgbClr val="000000"/>
                          </a:solidFill>
                          <a:effectLst/>
                          <a:latin typeface="Verdana" panose="020B0604030504040204" pitchFamily="34" charset="0"/>
                        </a:rPr>
                        <a:t>Pairs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3.3894E8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c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l" fontAlgn="t"/>
                      <a:r>
                        <a:rPr lang="en-US" dirty="0">
                          <a:solidFill>
                            <a:srgbClr val="000000"/>
                          </a:solidFill>
                          <a:effectLst/>
                          <a:latin typeface="Verdana" panose="020B0604030504040204" pitchFamily="34" charset="0"/>
                        </a:rPr>
                        <a:t>0.632</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Tree>
    <p:extLst>
      <p:ext uri="{BB962C8B-B14F-4D97-AF65-F5344CB8AC3E}">
        <p14:creationId xmlns:p14="http://schemas.microsoft.com/office/powerpoint/2010/main" val="1190142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Confusion Matrix:Development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36628504"/>
              </p:ext>
            </p:extLst>
          </p:nvPr>
        </p:nvGraphicFramePr>
        <p:xfrm>
          <a:off x="643328" y="2207908"/>
          <a:ext cx="9909748" cy="2537460"/>
        </p:xfrm>
        <a:graphic>
          <a:graphicData uri="http://schemas.openxmlformats.org/drawingml/2006/table">
            <a:tbl>
              <a:tblPr/>
              <a:tblGrid>
                <a:gridCol w="2477437"/>
                <a:gridCol w="2477437"/>
                <a:gridCol w="2477437"/>
                <a:gridCol w="2477437"/>
              </a:tblGrid>
              <a:tr h="0">
                <a:tc gridSpan="4">
                  <a:txBody>
                    <a:bodyPr/>
                    <a:lstStyle/>
                    <a:p>
                      <a:pPr algn="ctr" fontAlgn="t"/>
                      <a:r>
                        <a:rPr lang="en-US">
                          <a:solidFill>
                            <a:srgbClr val="002288"/>
                          </a:solidFill>
                          <a:effectLst/>
                          <a:latin typeface="Verdana" panose="020B0604030504040204" pitchFamily="34" charset="0"/>
                        </a:rPr>
                        <a:t>Table of F_churn by I_churn</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fontAlgn="b"/>
                      <a:r>
                        <a:rPr lang="en-US" b="1">
                          <a:solidFill>
                            <a:srgbClr val="002288"/>
                          </a:solidFill>
                          <a:effectLst/>
                          <a:latin typeface="Verdana" panose="020B0604030504040204" pitchFamily="34" charset="0"/>
                        </a:rPr>
                        <a:t>F_churn (From: churn)</a:t>
                      </a:r>
                    </a:p>
                  </a:txBody>
                  <a:tcPr marL="28575" marR="28575" marT="28575" marB="28575" anchor="b">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gridSpan="2">
                  <a:txBody>
                    <a:bodyPr/>
                    <a:lstStyle/>
                    <a:p>
                      <a:pPr algn="ctr" fontAlgn="b"/>
                      <a:r>
                        <a:rPr lang="en-US" b="1">
                          <a:solidFill>
                            <a:srgbClr val="002288"/>
                          </a:solidFill>
                          <a:effectLst/>
                          <a:latin typeface="Verdana" panose="020B0604030504040204" pitchFamily="34" charset="0"/>
                        </a:rPr>
                        <a:t>I_churn (Into: churn)</a:t>
                      </a:r>
                    </a:p>
                  </a:txBody>
                  <a:tcPr marL="28575" marR="28575" marT="28575" marB="28575" anchor="b">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rowSpan="2">
                  <a:txBody>
                    <a:bodyPr/>
                    <a:lstStyle/>
                    <a:p>
                      <a:pPr algn="ctr" fontAlgn="b"/>
                      <a:r>
                        <a:rPr lang="en-US" b="1">
                          <a:solidFill>
                            <a:srgbClr val="002288"/>
                          </a:solidFill>
                          <a:effectLst/>
                          <a:latin typeface="Verdana" panose="020B0604030504040204" pitchFamily="34" charset="0"/>
                        </a:rPr>
                        <a:t>Total</a:t>
                      </a:r>
                    </a:p>
                  </a:txBody>
                  <a:tcPr marL="28575" marR="28575" marT="28575" marB="28575" anchor="b">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0">
                <a:tc>
                  <a:txBody>
                    <a:bodyPr/>
                    <a:lstStyle/>
                    <a:p>
                      <a:pPr algn="ctr" fontAlgn="b"/>
                      <a:r>
                        <a:rPr lang="en-US" b="1">
                          <a:solidFill>
                            <a:srgbClr val="002288"/>
                          </a:solidFill>
                          <a:effectLst/>
                          <a:latin typeface="Verdana" panose="020B0604030504040204" pitchFamily="34" charset="0"/>
                        </a:rPr>
                        <a:t/>
                      </a:r>
                      <a:br>
                        <a:rPr lang="en-US" b="1">
                          <a:solidFill>
                            <a:srgbClr val="002288"/>
                          </a:solidFill>
                          <a:effectLst/>
                          <a:latin typeface="Verdana" panose="020B0604030504040204" pitchFamily="34" charset="0"/>
                        </a:rPr>
                      </a:br>
                      <a:r>
                        <a:rPr lang="en-US" b="1">
                          <a:solidFill>
                            <a:srgbClr val="002288"/>
                          </a:solidFill>
                          <a:effectLst/>
                          <a:latin typeface="Verdana" panose="020B0604030504040204" pitchFamily="34" charset="0"/>
                        </a:rPr>
                        <a:t>Frequency</a:t>
                      </a:r>
                    </a:p>
                  </a:txBody>
                  <a:tcPr marL="28575" marR="28575" marT="28575" marB="28575" anchor="b">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b"/>
                      <a:r>
                        <a:rPr lang="en-US" b="1">
                          <a:solidFill>
                            <a:srgbClr val="002288"/>
                          </a:solidFill>
                          <a:effectLst/>
                          <a:latin typeface="Verdana" panose="020B0604030504040204" pitchFamily="34" charset="0"/>
                        </a:rPr>
                        <a:t>0</a:t>
                      </a:r>
                    </a:p>
                  </a:txBody>
                  <a:tcPr marL="28575" marR="28575" marT="28575" marB="28575" anchor="b">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b"/>
                      <a:r>
                        <a:rPr lang="en-US" b="1">
                          <a:solidFill>
                            <a:srgbClr val="002288"/>
                          </a:solidFill>
                          <a:effectLst/>
                          <a:latin typeface="Verdana" panose="020B0604030504040204" pitchFamily="34" charset="0"/>
                        </a:rPr>
                        <a:t>1</a:t>
                      </a:r>
                    </a:p>
                  </a:txBody>
                  <a:tcPr marL="28575" marR="28575" marT="28575" marB="28575" anchor="b">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vMerge="1">
                  <a:txBody>
                    <a:bodyPr/>
                    <a:lstStyle/>
                    <a:p>
                      <a:endParaRPr lang="en-US"/>
                    </a:p>
                  </a:txBody>
                  <a:tcPr/>
                </a:tc>
              </a:tr>
              <a:tr h="0">
                <a:tc>
                  <a:txBody>
                    <a:bodyPr/>
                    <a:lstStyle/>
                    <a:p>
                      <a:pPr algn="r" fontAlgn="t"/>
                      <a:r>
                        <a:rPr lang="en-US" b="1">
                          <a:solidFill>
                            <a:srgbClr val="002288"/>
                          </a:solidFill>
                          <a:effectLst/>
                          <a:latin typeface="Verdana" panose="020B0604030504040204" pitchFamily="34" charset="0"/>
                        </a:rPr>
                        <a:t>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0000"/>
                          </a:solidFill>
                          <a:effectLst/>
                          <a:latin typeface="Verdana" panose="020B0604030504040204" pitchFamily="34" charset="0"/>
                        </a:rPr>
                        <a:t>14129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14187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a:txBody>
                    <a:bodyPr/>
                    <a:lstStyle/>
                    <a:p>
                      <a:pPr algn="r" fontAlgn="t"/>
                      <a:r>
                        <a:rPr lang="en-US" b="1">
                          <a:solidFill>
                            <a:srgbClr val="002288"/>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0000"/>
                          </a:solidFill>
                          <a:effectLst/>
                          <a:latin typeface="Verdana" panose="020B0604030504040204" pitchFamily="34" charset="0"/>
                        </a:rPr>
                        <a:t>4389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4437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a:txBody>
                    <a:bodyPr/>
                    <a:lstStyle/>
                    <a:p>
                      <a:pPr algn="r" fontAlgn="t"/>
                      <a:r>
                        <a:rPr lang="en-US" b="1">
                          <a:solidFill>
                            <a:srgbClr val="002288"/>
                          </a:solidFill>
                          <a:effectLst/>
                          <a:latin typeface="Verdana" panose="020B0604030504040204" pitchFamily="34" charset="0"/>
                        </a:rPr>
                        <a:t>Total</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B0B0B0"/>
                    </a:solidFill>
                  </a:tcPr>
                </a:tc>
                <a:tc>
                  <a:txBody>
                    <a:bodyPr/>
                    <a:lstStyle/>
                    <a:p>
                      <a:pPr algn="r" fontAlgn="t"/>
                      <a:r>
                        <a:rPr lang="en-US" b="1">
                          <a:solidFill>
                            <a:srgbClr val="002288"/>
                          </a:solidFill>
                          <a:effectLst/>
                          <a:latin typeface="Verdana" panose="020B0604030504040204" pitchFamily="34" charset="0"/>
                        </a:rPr>
                        <a:t>18518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B0B0B0"/>
                    </a:solidFill>
                  </a:tcPr>
                </a:tc>
                <a:tc>
                  <a:txBody>
                    <a:bodyPr/>
                    <a:lstStyle/>
                    <a:p>
                      <a:pPr algn="r" fontAlgn="t"/>
                      <a:r>
                        <a:rPr lang="en-US" b="1">
                          <a:solidFill>
                            <a:srgbClr val="002288"/>
                          </a:solidFill>
                          <a:effectLst/>
                          <a:latin typeface="Verdana" panose="020B0604030504040204" pitchFamily="34" charset="0"/>
                        </a:rPr>
                        <a:t>106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B0B0B0"/>
                    </a:solidFill>
                  </a:tcPr>
                </a:tc>
                <a:tc>
                  <a:txBody>
                    <a:bodyPr/>
                    <a:lstStyle/>
                    <a:p>
                      <a:pPr algn="r" fontAlgn="t"/>
                      <a:r>
                        <a:rPr lang="en-US" b="1" dirty="0">
                          <a:solidFill>
                            <a:srgbClr val="002288"/>
                          </a:solidFill>
                          <a:effectLst/>
                          <a:latin typeface="Verdana" panose="020B0604030504040204" pitchFamily="34" charset="0"/>
                        </a:rPr>
                        <a:t>18624</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B0B0B0"/>
                    </a:solidFill>
                  </a:tcPr>
                </a:tc>
              </a:tr>
            </a:tbl>
          </a:graphicData>
        </a:graphic>
      </p:graphicFrame>
    </p:spTree>
    <p:extLst>
      <p:ext uri="{BB962C8B-B14F-4D97-AF65-F5344CB8AC3E}">
        <p14:creationId xmlns:p14="http://schemas.microsoft.com/office/powerpoint/2010/main" val="106052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Gain Chart:Development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54725935"/>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5697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Gain Chart:Validation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6314704"/>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2278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356</TotalTime>
  <Words>1540</Words>
  <Application>Microsoft Office PowerPoint</Application>
  <PresentationFormat>Widescreen</PresentationFormat>
  <Paragraphs>263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Verdana</vt:lpstr>
      <vt:lpstr>Retrospect</vt:lpstr>
      <vt:lpstr>Mobicom </vt:lpstr>
      <vt:lpstr>Problem Definition-Analysis Agenda </vt:lpstr>
      <vt:lpstr>Churn Rate</vt:lpstr>
      <vt:lpstr>Output-Logistic Regression:Development </vt:lpstr>
      <vt:lpstr>Output-Logistic Regression continued</vt:lpstr>
      <vt:lpstr>Association of Predicted Probabilities </vt:lpstr>
      <vt:lpstr>Confusion Matrix:Development</vt:lpstr>
      <vt:lpstr>Gain Chart:Development</vt:lpstr>
      <vt:lpstr>Gain Chart:Validation</vt:lpstr>
      <vt:lpstr>Confusion Matrix :Validation</vt:lpstr>
      <vt:lpstr>Top Line Questions of Interest to Senior Management:</vt:lpstr>
      <vt:lpstr>  1.What are the top five factors driving likelihood of churn at Mobicom? </vt:lpstr>
      <vt:lpstr>2. Validation of survey findings. a) Whether “cost and billing” and “network and service quality” are important factors influencing churn behaviour.  b) Are data usage connectivity issues turning out to be costly? In other words, is it leading to churn?  </vt:lpstr>
      <vt:lpstr>                     3.Would you recommend rate plan migration as a proactive retention strategy? </vt:lpstr>
      <vt:lpstr> 4.What would be your recommendation on how to use this churn model for prioritisation of customers for a proactive retention campaigns in the future? </vt:lpstr>
      <vt:lpstr> 5. What would be the target segments for proactive retention campaigns? Falling ARPU forecast is also a concern and therefore, Mobicom would like to save their high revenue customers besides managing churn. Given a budget constraint of a contact list of 20% of the subscriber pool, which subscribers should prioritized if “revenue saves” is also a priority besides controlling churn. In other words, controlling churn is the primary objective and revenue saves is the secondary objective. </vt:lpstr>
      <vt:lpstr>High Revenue Customers</vt:lpstr>
      <vt:lpstr>Low Revenue Customers</vt:lpstr>
      <vt:lpstr>Proactive Retention Strategies</vt:lpstr>
      <vt:lpstr> </vt:lpstr>
      <vt:lpstr> Strategy 1</vt:lpstr>
      <vt:lpstr>Strategy 2</vt:lpstr>
      <vt:lpstr>Strategy 2</vt:lpstr>
      <vt:lpstr>Strategy 3</vt:lpstr>
      <vt:lpstr>Strategy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Jig11117</dc:creator>
  <cp:lastModifiedBy>Jig11117</cp:lastModifiedBy>
  <cp:revision>115</cp:revision>
  <dcterms:created xsi:type="dcterms:W3CDTF">2016-10-14T13:40:00Z</dcterms:created>
  <dcterms:modified xsi:type="dcterms:W3CDTF">2016-10-16T19:59:31Z</dcterms:modified>
</cp:coreProperties>
</file>