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5" r:id="rId5"/>
    <p:sldId id="267" r:id="rId6"/>
    <p:sldId id="269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1F313D-BC46-CC21-49C3-DBCE6286FF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1C1BA-BEF3-EA96-819A-0DC6CD8251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79EF5-94FC-4337-83A5-088DCE53282F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13C24-300A-1684-B9BC-144B327ABF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70987-0AC8-4CF0-219A-A340DFD732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B16D7-1D7B-469B-A8CF-B86FA99C44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298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07660-7FE4-43E2-9D27-8E598F73CB0B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D8E6-8C5F-4C82-B9D2-842778D70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61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EE5C-4DC2-843F-04F4-C00460AE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0F281-3ADA-FB75-5EED-C95B013AB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A7C4-54A8-0FE6-E0E7-9A6E1FDB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F8ED-3D14-40B1-864D-555E67B2718B}" type="datetime1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3D29-5209-17FD-56E3-3A2FAF8E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5E47-8A18-9F30-6034-03A2275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94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E66-4407-B73B-428B-92758809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671E1-A818-F806-6FB1-2BF845CC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D307-1192-0B20-22CA-B819CC8F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96CCB-607E-4D76-A1F4-9EFB6B65A43D}" type="datetime1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BCB1-06CB-C87B-3B20-2308DEC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0B5BF-54C9-232E-3CA6-B0B23E1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76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C9149-63D2-5538-47C3-99BF5376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EF3F-4C96-129F-CF6C-C17FDA7BB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3D4B2-FEB1-1053-F1E8-EF30FB40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9DD7-AB59-4501-99FF-DBE8797D5648}" type="datetime1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C937-6D3F-97E0-0D9D-01B3EC6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2994-D7DF-CC0A-D2E4-9A32CE40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48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44DB5-EE2A-6C6A-06F0-05ADDED3DD3B}"/>
              </a:ext>
            </a:extLst>
          </p:cNvPr>
          <p:cNvSpPr/>
          <p:nvPr userDrawn="1"/>
        </p:nvSpPr>
        <p:spPr>
          <a:xfrm>
            <a:off x="10854267" y="6492873"/>
            <a:ext cx="499532" cy="36512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694D6-72E6-8E59-DAEA-1DDE221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AF3E-CDC2-5D69-AA76-D02C7B77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87F5-B8B9-190E-9F7D-010690D4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4369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A744A04-BE47-4787-9F9D-26A3FA99A72E}" type="datetime1">
              <a:rPr lang="en-AU" smtClean="0"/>
              <a:t>1/08/2022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CF17-EC75-05EE-DF9A-AE4DA4E9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4369"/>
            <a:ext cx="41148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25B8-E770-0112-8813-708F56A5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267" y="6494369"/>
            <a:ext cx="499532" cy="365125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6B770B-5E68-42AF-8041-659B9722AD56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66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D5C6-6237-640A-8A92-1FFC77BC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9950F-8D31-B9E4-0F3C-81C5D3A4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FA868-0B84-0F83-287B-7E492AA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5BBF-15E8-4899-AD80-2F47B0F701E2}" type="datetime1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5B60-4AC9-FA94-D71E-1012E2E4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0D59-5F1C-EB2E-9D9E-C781923A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8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AD63-EF5A-0ED7-BE81-1008F80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3CED-01E6-E5CE-91A8-4E02FDF0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FAE45-D378-869F-62BA-47D185BEC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F0B2-1898-4ED4-7671-88A45E99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9BCFC-FA37-4B23-B5C6-932FC0D7A0EF}" type="datetime1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734E-ACBC-F249-31D0-3D449AF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269F-448A-0C02-8B48-2693ADA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087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FFA5-BEEE-EEEA-BF0E-3A32E784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790B3-B307-47AA-DBD1-F9AF1ABD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46EE-551A-22AF-E03D-7E905CC8D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2FB6-F526-46FB-D216-752F87CB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3FD8E-8779-EBBE-6318-9D74A0228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5DEFF-030F-E337-F55D-14A062F0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00E-29C2-4917-8E08-5ADEAE7652F1}" type="datetime1">
              <a:rPr lang="en-AU" smtClean="0"/>
              <a:t>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F55CC-9CE8-7E40-CFE6-4367D06D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77729-A855-934B-8D64-3045DE9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29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4739-0183-3ACB-0FE8-1D93AA9B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0F69A-FE3C-402C-71B8-902A6CDA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BCF0F-EB04-4343-A7E1-A7E448EA29DA}" type="datetime1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17E7A-74AF-C02F-41CC-C0E91DE8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C09FA-5817-2550-EE8E-FE6E545F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24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698B7-BB25-E6E1-3744-3B537567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B3D4-688F-4166-8959-FCC77CBF424F}" type="datetime1">
              <a:rPr lang="en-AU" smtClean="0"/>
              <a:t>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4B2C-96B6-EB85-052A-D9EC0F5B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2ECCE-BA69-4031-F131-85F0760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0260-F5CF-E1D7-7937-F42EEDEC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177D-5E3E-9E71-E7F1-18DC34A1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CD7B-6BD5-2BBF-3BEF-7B643E405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4D91E-A306-AA2E-8DF0-519E64D3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0EDB-70AA-4114-BD21-B985D879CD19}" type="datetime1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5EBE4-B441-166C-6F06-F6235562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85D1-5189-4976-53DA-B1052D59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78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E8C7-24D5-C168-DE19-35CC45FC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B4D57-A178-09E9-8FB7-91DB14C1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A91C8-D09E-7238-A38D-B35E9D9E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3D1AC-41BA-77D4-A067-F1CE4621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F8CE-A23A-4651-B121-AA662D3BEB24}" type="datetime1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23D0-7909-E53C-46DA-C674BB4D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11E8-7F9E-10B4-789E-205490A8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511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DFF5-2B85-9F06-E6B3-483FFAC9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60E6F-D8CC-C176-2918-4915B89B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D775-B1E5-12F6-6F98-DFFDC861C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6FB4-A191-4390-8CCC-754003A04AF5}" type="datetime1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00E0-D210-8E82-B084-B7D497EB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DD14C-3C49-F78A-B0AE-03ADACD90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770B-5E68-42AF-8041-659B9722A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128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rockbuster/mapcustomers?:language=de-DE&amp;publish=yes&amp;:display_count=n&amp;:origin=viz_share_link" TargetMode="External"/><Relationship Id="rId2" Type="http://schemas.openxmlformats.org/officeDocument/2006/relationships/hyperlink" Target="mailto:example@exampl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11E-D398-E963-D5F0-00B95E640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Rockbuster</a:t>
            </a:r>
            <a:r>
              <a:rPr lang="de-CH" dirty="0"/>
              <a:t> Stealth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A89D-E2ED-13C5-D9DF-3A9E06585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0464"/>
            <a:ext cx="9144000" cy="651294"/>
          </a:xfrm>
        </p:spPr>
        <p:txBody>
          <a:bodyPr/>
          <a:lstStyle/>
          <a:p>
            <a:r>
              <a:rPr lang="de-CH" dirty="0"/>
              <a:t>Samira Stragiotti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632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1D6-608A-7CF6-E501-5C322F56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The </a:t>
            </a:r>
            <a:r>
              <a:rPr lang="en-AU" dirty="0" err="1"/>
              <a:t>Rockbuster</a:t>
            </a:r>
            <a:r>
              <a:rPr lang="en-AU" dirty="0"/>
              <a:t> Stealth Management Board has asked a series of business questions and they expect data-driven answers that they can use for their 2020 company strategy. Here are the main questions they’d like to answer: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6DAE-E389-5F0D-C346-629FD15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01BED-0084-D4F7-80CE-B009B5B4FA85}"/>
              </a:ext>
            </a:extLst>
          </p:cNvPr>
          <p:cNvSpPr/>
          <p:nvPr/>
        </p:nvSpPr>
        <p:spPr>
          <a:xfrm>
            <a:off x="2102385" y="3624548"/>
            <a:ext cx="7987229" cy="255241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movies contributed the most/least to revenue gain?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was the average rental duration for all videos?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countries are </a:t>
            </a:r>
            <a:r>
              <a:rPr lang="en-AU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Rockbuster</a:t>
            </a: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customers based in?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are customers with a high lifetime value based?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3254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1D6-608A-7CF6-E501-5C322F56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4433CC-7260-7456-D061-910BE08B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10380"/>
              </p:ext>
            </p:extLst>
          </p:nvPr>
        </p:nvGraphicFramePr>
        <p:xfrm>
          <a:off x="838200" y="1825624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602250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32495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73491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4552504"/>
                    </a:ext>
                  </a:extLst>
                </a:gridCol>
              </a:tblGrid>
              <a:tr h="725223">
                <a:tc>
                  <a:txBody>
                    <a:bodyPr/>
                    <a:lstStyle/>
                    <a:p>
                      <a:endParaRPr lang="en-A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</a:t>
                      </a:r>
                      <a:endParaRPr lang="en-A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en-A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en-AU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5388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Rental </a:t>
                      </a:r>
                      <a:r>
                        <a:rPr lang="de-CH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en-A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de-CH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de-CH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de-CH" sz="2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days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73762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Rental rate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$2.98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$0.99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$4.99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514099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 </a:t>
                      </a:r>
                      <a:r>
                        <a:rPr lang="de-CH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A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115.272 min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 min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185 min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97017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de-CH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Replacement</a:t>
                      </a:r>
                      <a:r>
                        <a:rPr lang="de-CH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</a:t>
                      </a:r>
                      <a:endParaRPr lang="en-A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$19.984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$9.99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$29.99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3238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</a:t>
                      </a:r>
                      <a:r>
                        <a:rPr lang="de-CH" sz="2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films</a:t>
                      </a:r>
                      <a:endParaRPr lang="en-AU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C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AU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9659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37AC9-B7A2-C75B-A0DF-B700065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8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A109720-6E88-91CC-8D6A-B232E2C0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9" y="1787492"/>
            <a:ext cx="10674767" cy="4166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78AACA-91C8-F22A-6B03-4DFCD8AB87DA}"/>
              </a:ext>
            </a:extLst>
          </p:cNvPr>
          <p:cNvSpPr/>
          <p:nvPr/>
        </p:nvSpPr>
        <p:spPr>
          <a:xfrm>
            <a:off x="9931767" y="2895313"/>
            <a:ext cx="686424" cy="22661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3F24A5-2EF3-72CA-908A-82B0A6B1B426}"/>
              </a:ext>
            </a:extLst>
          </p:cNvPr>
          <p:cNvSpPr/>
          <p:nvPr/>
        </p:nvSpPr>
        <p:spPr>
          <a:xfrm>
            <a:off x="9951234" y="3179207"/>
            <a:ext cx="1026025" cy="22661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7E167-B9BF-86FF-CD87-735D106F1F96}"/>
              </a:ext>
            </a:extLst>
          </p:cNvPr>
          <p:cNvSpPr/>
          <p:nvPr/>
        </p:nvSpPr>
        <p:spPr>
          <a:xfrm>
            <a:off x="10730332" y="2896904"/>
            <a:ext cx="623467" cy="22661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C1ED5-1F94-12C6-B516-AF180046B268}"/>
              </a:ext>
            </a:extLst>
          </p:cNvPr>
          <p:cNvSpPr/>
          <p:nvPr/>
        </p:nvSpPr>
        <p:spPr>
          <a:xfrm>
            <a:off x="10069105" y="4117244"/>
            <a:ext cx="626487" cy="28020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38523F-BD34-6652-D6D2-932CA9F5E659}"/>
              </a:ext>
            </a:extLst>
          </p:cNvPr>
          <p:cNvSpPr/>
          <p:nvPr/>
        </p:nvSpPr>
        <p:spPr>
          <a:xfrm>
            <a:off x="9324746" y="4119078"/>
            <a:ext cx="626487" cy="28020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D46E4-0F34-E3F6-F830-CB2428ABB25B}"/>
              </a:ext>
            </a:extLst>
          </p:cNvPr>
          <p:cNvSpPr/>
          <p:nvPr/>
        </p:nvSpPr>
        <p:spPr>
          <a:xfrm>
            <a:off x="10158153" y="4400087"/>
            <a:ext cx="819106" cy="280203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Revenue per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3D9D-6CAD-557F-C2C3-6E3E6A6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7DE07-580B-EBAB-E2E8-637FBBB6F41A}"/>
              </a:ext>
            </a:extLst>
          </p:cNvPr>
          <p:cNvSpPr/>
          <p:nvPr/>
        </p:nvSpPr>
        <p:spPr>
          <a:xfrm>
            <a:off x="9719893" y="2838092"/>
            <a:ext cx="2268747" cy="87989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Sports,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Sci-Fi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Animation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3 </a:t>
            </a:r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1F930-3DD0-EC59-D6AA-F7B50F4E802C}"/>
              </a:ext>
            </a:extLst>
          </p:cNvPr>
          <p:cNvSpPr/>
          <p:nvPr/>
        </p:nvSpPr>
        <p:spPr>
          <a:xfrm>
            <a:off x="10388679" y="1820891"/>
            <a:ext cx="497960" cy="28020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8483A-CD6A-2236-A8C8-2C003C46D354}"/>
              </a:ext>
            </a:extLst>
          </p:cNvPr>
          <p:cNvSpPr/>
          <p:nvPr/>
        </p:nvSpPr>
        <p:spPr>
          <a:xfrm>
            <a:off x="9382598" y="2037364"/>
            <a:ext cx="497960" cy="214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930A7-DA55-2CCD-2FC4-82157214070C}"/>
              </a:ext>
            </a:extLst>
          </p:cNvPr>
          <p:cNvSpPr/>
          <p:nvPr/>
        </p:nvSpPr>
        <p:spPr>
          <a:xfrm>
            <a:off x="9255664" y="2255575"/>
            <a:ext cx="497960" cy="214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B89C2E-D1BF-0FC9-E5D7-68249CECF699}"/>
              </a:ext>
            </a:extLst>
          </p:cNvPr>
          <p:cNvSpPr/>
          <p:nvPr/>
        </p:nvSpPr>
        <p:spPr>
          <a:xfrm>
            <a:off x="8957893" y="4086485"/>
            <a:ext cx="2541118" cy="115949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Travel, Music and especially </a:t>
            </a:r>
            <a:r>
              <a:rPr lang="en-A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Thriller</a:t>
            </a:r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3 categories with the lowest revenue.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65A001-4DD3-D324-DD30-B3A8341DA0BB}"/>
              </a:ext>
            </a:extLst>
          </p:cNvPr>
          <p:cNvSpPr/>
          <p:nvPr/>
        </p:nvSpPr>
        <p:spPr>
          <a:xfrm>
            <a:off x="1742492" y="5140676"/>
            <a:ext cx="279638" cy="225545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40A28D-5D25-CA03-DEF5-6DB7E98BA544}"/>
              </a:ext>
            </a:extLst>
          </p:cNvPr>
          <p:cNvSpPr/>
          <p:nvPr/>
        </p:nvSpPr>
        <p:spPr>
          <a:xfrm>
            <a:off x="7404257" y="4713567"/>
            <a:ext cx="516110" cy="225545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02AEEB-9B21-9114-DD84-AB5B0C74A6B1}"/>
              </a:ext>
            </a:extLst>
          </p:cNvPr>
          <p:cNvSpPr/>
          <p:nvPr/>
        </p:nvSpPr>
        <p:spPr>
          <a:xfrm>
            <a:off x="7164132" y="4945762"/>
            <a:ext cx="480251" cy="225545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128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0FCAC7-7663-CAF6-267D-90D7510AA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240"/>
          <a:stretch/>
        </p:blipFill>
        <p:spPr>
          <a:xfrm>
            <a:off x="0" y="1275859"/>
            <a:ext cx="12182386" cy="558082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85416F-2872-55CB-68D7-A0216EB9AB83}"/>
              </a:ext>
            </a:extLst>
          </p:cNvPr>
          <p:cNvSpPr/>
          <p:nvPr/>
        </p:nvSpPr>
        <p:spPr>
          <a:xfrm>
            <a:off x="0" y="-181508"/>
            <a:ext cx="12192000" cy="168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967"/>
            <a:ext cx="10515600" cy="1325563"/>
          </a:xfrm>
        </p:spPr>
        <p:txBody>
          <a:bodyPr>
            <a:normAutofit/>
          </a:bodyPr>
          <a:lstStyle/>
          <a:p>
            <a:r>
              <a:rPr lang="en-AU" dirty="0"/>
              <a:t>Which countries are </a:t>
            </a:r>
            <a:r>
              <a:rPr lang="en-AU" dirty="0" err="1"/>
              <a:t>Rockbuster</a:t>
            </a:r>
            <a:r>
              <a:rPr lang="en-AU" dirty="0"/>
              <a:t> customers based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D768D-7FBF-64B1-E2D2-0D03CFF1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267" y="6492876"/>
            <a:ext cx="499533" cy="363804"/>
          </a:xfrm>
          <a:solidFill>
            <a:schemeClr val="accent4"/>
          </a:solidFill>
        </p:spPr>
        <p:txBody>
          <a:bodyPr/>
          <a:lstStyle/>
          <a:p>
            <a:fld id="{546B770B-5E68-42AF-8041-659B9722AD56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0F00D08-34E6-BA7F-722F-47750923CB5C}"/>
              </a:ext>
            </a:extLst>
          </p:cNvPr>
          <p:cNvSpPr txBox="1">
            <a:spLocks/>
          </p:cNvSpPr>
          <p:nvPr/>
        </p:nvSpPr>
        <p:spPr>
          <a:xfrm>
            <a:off x="10854267" y="6494196"/>
            <a:ext cx="499533" cy="36380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46B770B-5E68-42AF-8041-659B9722AD56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5AF19E-745C-2870-44B6-96E7F398BC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29098" y="6528183"/>
            <a:ext cx="233756" cy="233756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40B570-BA29-308B-F620-470EE72FAA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72233" y="6450563"/>
            <a:ext cx="534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 top 5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customers with a high lifetime value based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339834-55C8-33F7-85A9-382A0C6CD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476" y="304799"/>
            <a:ext cx="2285921" cy="7963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BB709B-D885-9F7F-F328-74D0608FD631}"/>
              </a:ext>
            </a:extLst>
          </p:cNvPr>
          <p:cNvSpPr/>
          <p:nvPr/>
        </p:nvSpPr>
        <p:spPr>
          <a:xfrm>
            <a:off x="-9613" y="4748270"/>
            <a:ext cx="2190953" cy="211282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top 5 countries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with the most customers are India (60), China (53), United States (35), Japan (31) and Mexico (30).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52C7F9-EC5B-DA44-236D-0E3067A6F50C}"/>
              </a:ext>
            </a:extLst>
          </p:cNvPr>
          <p:cNvSpPr/>
          <p:nvPr/>
        </p:nvSpPr>
        <p:spPr>
          <a:xfrm>
            <a:off x="9835476" y="3260993"/>
            <a:ext cx="2380527" cy="17905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are also countries with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no customers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at all, for example the whole continent of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Australia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36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233F50-7920-8454-16DD-45C660A7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763" b="10848"/>
          <a:stretch/>
        </p:blipFill>
        <p:spPr>
          <a:xfrm>
            <a:off x="0" y="1820174"/>
            <a:ext cx="12192000" cy="50378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800EC5-80ED-26D0-A374-38252F6B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Do sales figures vary between geographic regions?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A78BA-3A94-6375-4F8F-328E147D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27" y="567951"/>
            <a:ext cx="2828228" cy="9199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2E475-83F1-95F3-8E6F-05EB5EF2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4268" y="6492875"/>
            <a:ext cx="499532" cy="365125"/>
          </a:xfrm>
          <a:solidFill>
            <a:schemeClr val="tx2"/>
          </a:solidFill>
        </p:spPr>
        <p:txBody>
          <a:bodyPr/>
          <a:lstStyle/>
          <a:p>
            <a:fld id="{546B770B-5E68-42AF-8041-659B9722AD56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9D037-1FA4-691A-BE54-B0714277AF1A}"/>
              </a:ext>
            </a:extLst>
          </p:cNvPr>
          <p:cNvSpPr/>
          <p:nvPr/>
        </p:nvSpPr>
        <p:spPr>
          <a:xfrm>
            <a:off x="-3" y="5299401"/>
            <a:ext cx="3216925" cy="9199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is clearly a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strong correlation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between the countries and their revenues.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33F07-2DBD-9455-57C2-D54992FFC813}"/>
              </a:ext>
            </a:extLst>
          </p:cNvPr>
          <p:cNvCxnSpPr>
            <a:cxnSpLocks/>
          </p:cNvCxnSpPr>
          <p:nvPr/>
        </p:nvCxnSpPr>
        <p:spPr>
          <a:xfrm flipH="1" flipV="1">
            <a:off x="8679589" y="4477601"/>
            <a:ext cx="883052" cy="1550774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477D-94ED-5619-AD50-144D861B003D}"/>
              </a:ext>
            </a:extLst>
          </p:cNvPr>
          <p:cNvCxnSpPr>
            <a:cxnSpLocks/>
          </p:cNvCxnSpPr>
          <p:nvPr/>
        </p:nvCxnSpPr>
        <p:spPr>
          <a:xfrm flipH="1" flipV="1">
            <a:off x="9716877" y="4265202"/>
            <a:ext cx="99152" cy="1633687"/>
          </a:xfrm>
          <a:prstGeom prst="straightConnector1">
            <a:avLst/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AEA03-0ECD-FC33-75A2-2A47AD4F3559}"/>
              </a:ext>
            </a:extLst>
          </p:cNvPr>
          <p:cNvSpPr/>
          <p:nvPr/>
        </p:nvSpPr>
        <p:spPr>
          <a:xfrm>
            <a:off x="8999078" y="5299401"/>
            <a:ext cx="3216925" cy="91990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 example, we see that revenues are highest in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4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DDD183-390C-CA92-7499-3F6368CD51D1}"/>
              </a:ext>
            </a:extLst>
          </p:cNvPr>
          <p:cNvSpPr/>
          <p:nvPr/>
        </p:nvSpPr>
        <p:spPr>
          <a:xfrm>
            <a:off x="5960853" y="3517786"/>
            <a:ext cx="5392946" cy="6916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842D7-EF7F-4135-6662-8E870FB76659}"/>
              </a:ext>
            </a:extLst>
          </p:cNvPr>
          <p:cNvSpPr/>
          <p:nvPr/>
        </p:nvSpPr>
        <p:spPr>
          <a:xfrm>
            <a:off x="5960854" y="1847375"/>
            <a:ext cx="5392946" cy="6916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86BAE-C84F-B67B-FA7A-5BCD0A70E372}"/>
              </a:ext>
            </a:extLst>
          </p:cNvPr>
          <p:cNvSpPr/>
          <p:nvPr/>
        </p:nvSpPr>
        <p:spPr>
          <a:xfrm>
            <a:off x="838197" y="4496589"/>
            <a:ext cx="4924245" cy="6916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0BA07-A192-1F58-21C9-52F7FD4E84CD}"/>
              </a:ext>
            </a:extLst>
          </p:cNvPr>
          <p:cNvSpPr/>
          <p:nvPr/>
        </p:nvSpPr>
        <p:spPr>
          <a:xfrm>
            <a:off x="838197" y="3517786"/>
            <a:ext cx="4924245" cy="6916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6531ED-D7C5-C8B1-2A88-27CE8B1550D0}"/>
              </a:ext>
            </a:extLst>
          </p:cNvPr>
          <p:cNvSpPr/>
          <p:nvPr/>
        </p:nvSpPr>
        <p:spPr>
          <a:xfrm>
            <a:off x="838198" y="1847375"/>
            <a:ext cx="4924245" cy="69160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Summary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D1B4A-AB7C-80B0-D7FD-BB2C49E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1D6-608A-7CF6-E501-5C322F56C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1 - Which movies contributed the most/least t revenue gain?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de-CH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Sports, </a:t>
            </a:r>
            <a:r>
              <a:rPr lang="de-CH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Sci-Fi</a:t>
            </a:r>
            <a:r>
              <a:rPr lang="de-CH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Animation </a:t>
            </a:r>
            <a:r>
              <a:rPr lang="de-CH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CH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 3 </a:t>
            </a:r>
            <a:r>
              <a:rPr lang="de-CH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CH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Travel, Music and especially Thriller are the 3 categories with the lowest revenue.</a:t>
            </a:r>
            <a:endParaRPr lang="en-A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2 - What was the average rental duration for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all videos?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/>
              <a:t>5 days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3 - Which countries are </a:t>
            </a:r>
            <a:r>
              <a:rPr lang="en-AU" sz="1800" b="1" dirty="0" err="1">
                <a:solidFill>
                  <a:schemeClr val="bg1"/>
                </a:solidFill>
              </a:rPr>
              <a:t>Rockbuster</a:t>
            </a:r>
            <a:r>
              <a:rPr lang="en-AU" sz="1800" b="1" dirty="0">
                <a:solidFill>
                  <a:schemeClr val="bg1"/>
                </a:solidFill>
              </a:rPr>
              <a:t> customers based in?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The top 5 countries with the most customers are India (60), China (53), United States (36), Japan (31) and Mexico (30).</a:t>
            </a:r>
            <a:endParaRPr lang="en-A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4 - Where are customers with a high lifetime value based?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The top 5 customers with a high lifetime value are based in the United States, Mexico, Turkey, China and Indonesia.</a:t>
            </a:r>
            <a:endParaRPr lang="en-A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b="1" dirty="0">
                <a:solidFill>
                  <a:schemeClr val="bg1"/>
                </a:solidFill>
              </a:rPr>
              <a:t>5 - Do sales figures vary between geographic regions?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There is clearly a strong correlation between the countries and their revenues.</a:t>
            </a:r>
          </a:p>
        </p:txBody>
      </p:sp>
    </p:spTree>
    <p:extLst>
      <p:ext uri="{BB962C8B-B14F-4D97-AF65-F5344CB8AC3E}">
        <p14:creationId xmlns:p14="http://schemas.microsoft.com/office/powerpoint/2010/main" val="282008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11D6-608A-7CF6-E501-5C322F56C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Since the categories Sports, Sci-Fi and Animation are the 3 most important categories it is recommended to focus mainly on them and less on Travel, Music and especially Thriller because those are the 3 categories with the lowest revenues.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Focus on countries with the most customers such as India, China, the United States, Japan and Mexico, and also Turkey and Indonesia, as the top 5 customers with a high lifetime value are based there.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Based on the sales figures, it also makes sense to invest further in China, India and the United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D1B4A-AB7C-80B0-D7FD-BB2C49E4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B770B-5E68-42AF-8041-659B9722AD56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34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5F22-67F8-65EA-8369-7E4A539B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23095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Questions?</a:t>
            </a:r>
            <a:endParaRPr lang="en-AU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3D0FF1-0708-79CC-0C12-BDD5AA59A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2438"/>
            <a:ext cx="9144000" cy="1647645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example@example.com</a:t>
            </a:r>
            <a:endParaRPr lang="de-CH" dirty="0"/>
          </a:p>
          <a:p>
            <a:pPr algn="l"/>
            <a:endParaRPr lang="de-CH" dirty="0"/>
          </a:p>
          <a:p>
            <a:pPr algn="l"/>
            <a:r>
              <a:rPr lang="de-CH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Link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7374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Rockbuster Stealth</vt:lpstr>
      <vt:lpstr>Key Questions and Objectives</vt:lpstr>
      <vt:lpstr>Data Overview</vt:lpstr>
      <vt:lpstr>Revenue per category</vt:lpstr>
      <vt:lpstr>Which countries are Rockbuster customers based in?</vt:lpstr>
      <vt:lpstr>Do sales figures vary between geographic regions?</vt:lpstr>
      <vt:lpstr>Summary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 Stragiotti</dc:creator>
  <cp:lastModifiedBy>Samira Stragiotti</cp:lastModifiedBy>
  <cp:revision>21</cp:revision>
  <dcterms:created xsi:type="dcterms:W3CDTF">2022-07-25T16:37:02Z</dcterms:created>
  <dcterms:modified xsi:type="dcterms:W3CDTF">2022-08-01T11:49:44Z</dcterms:modified>
</cp:coreProperties>
</file>