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53"/>
  </p:notesMasterIdLst>
  <p:handoutMasterIdLst>
    <p:handoutMasterId r:id="rId54"/>
  </p:handoutMasterIdLst>
  <p:sldIdLst>
    <p:sldId id="370" r:id="rId2"/>
    <p:sldId id="404" r:id="rId3"/>
    <p:sldId id="454" r:id="rId4"/>
    <p:sldId id="455" r:id="rId5"/>
    <p:sldId id="456" r:id="rId6"/>
    <p:sldId id="459" r:id="rId7"/>
    <p:sldId id="461" r:id="rId8"/>
    <p:sldId id="480" r:id="rId9"/>
    <p:sldId id="488" r:id="rId10"/>
    <p:sldId id="482" r:id="rId11"/>
    <p:sldId id="462" r:id="rId12"/>
    <p:sldId id="465" r:id="rId13"/>
    <p:sldId id="464" r:id="rId14"/>
    <p:sldId id="443" r:id="rId15"/>
    <p:sldId id="466" r:id="rId16"/>
    <p:sldId id="483" r:id="rId17"/>
    <p:sldId id="484" r:id="rId18"/>
    <p:sldId id="486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29" r:id="rId31"/>
    <p:sldId id="530" r:id="rId32"/>
    <p:sldId id="500" r:id="rId33"/>
    <p:sldId id="501" r:id="rId34"/>
    <p:sldId id="502" r:id="rId35"/>
    <p:sldId id="503" r:id="rId36"/>
    <p:sldId id="504" r:id="rId37"/>
    <p:sldId id="505" r:id="rId38"/>
    <p:sldId id="506" r:id="rId39"/>
    <p:sldId id="507" r:id="rId40"/>
    <p:sldId id="508" r:id="rId41"/>
    <p:sldId id="509" r:id="rId42"/>
    <p:sldId id="510" r:id="rId43"/>
    <p:sldId id="511" r:id="rId44"/>
    <p:sldId id="512" r:id="rId45"/>
    <p:sldId id="513" r:id="rId46"/>
    <p:sldId id="517" r:id="rId47"/>
    <p:sldId id="521" r:id="rId48"/>
    <p:sldId id="524" r:id="rId49"/>
    <p:sldId id="526" r:id="rId50"/>
    <p:sldId id="531" r:id="rId51"/>
    <p:sldId id="528" r:id="rId5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13">
          <p15:clr>
            <a:srgbClr val="A4A3A4"/>
          </p15:clr>
        </p15:guide>
        <p15:guide id="3" orient="horz" pos="1230">
          <p15:clr>
            <a:srgbClr val="A4A3A4"/>
          </p15:clr>
        </p15:guide>
        <p15:guide id="4" orient="horz" pos="1457">
          <p15:clr>
            <a:srgbClr val="A4A3A4"/>
          </p15:clr>
        </p15:guide>
        <p15:guide id="5" pos="2880">
          <p15:clr>
            <a:srgbClr val="A4A3A4"/>
          </p15:clr>
        </p15:guide>
        <p15:guide id="6" pos="1224">
          <p15:clr>
            <a:srgbClr val="A4A3A4"/>
          </p15:clr>
        </p15:guide>
        <p15:guide id="7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0000"/>
    <a:srgbClr val="009999"/>
    <a:srgbClr val="4EAFB6"/>
    <a:srgbClr val="33CC33"/>
    <a:srgbClr val="CCFF66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585" autoAdjust="0"/>
  </p:normalViewPr>
  <p:slideViewPr>
    <p:cSldViewPr snapToObjects="1">
      <p:cViewPr varScale="1">
        <p:scale>
          <a:sx n="108" d="100"/>
          <a:sy n="108" d="100"/>
        </p:scale>
        <p:origin x="174" y="96"/>
      </p:cViewPr>
      <p:guideLst>
        <p:guide orient="horz" pos="2160"/>
        <p:guide orient="horz" pos="913"/>
        <p:guide orient="horz" pos="1230"/>
        <p:guide orient="horz" pos="1457"/>
        <p:guide pos="2880"/>
        <p:guide pos="1224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6"/>
    </p:cViewPr>
  </p:sorterViewPr>
  <p:notesViewPr>
    <p:cSldViewPr snapToObjects="1">
      <p:cViewPr varScale="1">
        <p:scale>
          <a:sx n="67" d="100"/>
          <a:sy n="67" d="100"/>
        </p:scale>
        <p:origin x="2136" y="72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ko-KR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1178"/>
            <a:ext cx="2945184" cy="49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1" y="9381178"/>
            <a:ext cx="2945184" cy="49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4C3EB3D-3C5F-4328-A4D6-9D3BF1DBCF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89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907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6" y="4689791"/>
            <a:ext cx="5439089" cy="44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958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28C1-2BCA-4766-979D-627A11B2B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10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8713" cy="37036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fld id="{0153BFBE-7F02-434C-88D1-5E1D744A2616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782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fld id="{0153BFBE-7F02-434C-88D1-5E1D744A2616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32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fld id="{0153BFBE-7F02-434C-88D1-5E1D744A2616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589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fld id="{0153BFBE-7F02-434C-88D1-5E1D744A2616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41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fld id="{0153BFBE-7F02-434C-88D1-5E1D744A2616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87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EAE143-64CC-4CDC-9D20-E39527C82415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6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>
            <a:spLocks noChangeArrowheads="1"/>
          </p:cNvSpPr>
          <p:nvPr userDrawn="1"/>
        </p:nvSpPr>
        <p:spPr bwMode="auto">
          <a:xfrm>
            <a:off x="87313" y="87313"/>
            <a:ext cx="8964612" cy="6684962"/>
          </a:xfrm>
          <a:prstGeom prst="rect">
            <a:avLst/>
          </a:prstGeom>
          <a:noFill/>
          <a:ln w="762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83464" tIns="41732" rIns="83464" bIns="41732" anchor="ctr"/>
          <a:lstStyle/>
          <a:p>
            <a:pPr algn="ctr" defTabSz="835025">
              <a:spcBef>
                <a:spcPct val="0"/>
              </a:spcBef>
              <a:defRPr/>
            </a:pPr>
            <a:r>
              <a:rPr lang="en-US" altLang="ko-KR" sz="1300" b="1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+</a:t>
            </a:r>
          </a:p>
        </p:txBody>
      </p:sp>
      <p:sp>
        <p:nvSpPr>
          <p:cNvPr id="3" name="Line 1028"/>
          <p:cNvSpPr>
            <a:spLocks noChangeShapeType="1"/>
          </p:cNvSpPr>
          <p:nvPr userDrawn="1"/>
        </p:nvSpPr>
        <p:spPr bwMode="auto">
          <a:xfrm>
            <a:off x="284163" y="2884488"/>
            <a:ext cx="8575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785918" y="2285992"/>
            <a:ext cx="7072342" cy="5572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0000" indent="-180000" algn="r">
              <a:buNone/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785918" y="2928934"/>
            <a:ext cx="7072342" cy="4286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0000" indent="-180000" algn="r">
              <a:buNone/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 smtClean="0"/>
              <a:t>Database Programming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5072066" y="1857364"/>
            <a:ext cx="3786194" cy="4143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0000" indent="-180000" algn="r">
              <a:buNone/>
              <a:defRPr sz="2000" baseline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 smtClean="0"/>
              <a:t>&lt;  </a:t>
            </a:r>
            <a:r>
              <a:rPr lang="ko-KR" altLang="en-US" dirty="0" smtClean="0"/>
              <a:t>주차 수업 실습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86676" cy="511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557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 sz="2000">
                <a:latin typeface="HY견고딕" pitchFamily="18" charset="-127"/>
                <a:ea typeface="HY견고딕" pitchFamily="18" charset="-127"/>
              </a:defRPr>
            </a:lvl2pPr>
            <a:lvl3pPr>
              <a:buClr>
                <a:srgbClr val="FF0000"/>
              </a:buClr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2400">
                <a:latin typeface="HY견고딕" pitchFamily="18" charset="-127"/>
                <a:ea typeface="HY견고딕" pitchFamily="18" charset="-127"/>
              </a:defRPr>
            </a:lvl4pPr>
            <a:lvl5pPr>
              <a:defRPr sz="24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</a:t>
            </a:r>
            <a:endParaRPr lang="ko-KR" altLang="en-US" dirty="0"/>
          </a:p>
        </p:txBody>
      </p:sp>
      <p:sp>
        <p:nvSpPr>
          <p:cNvPr id="10" name="Rectangle 1027"/>
          <p:cNvSpPr>
            <a:spLocks noChangeArrowheads="1"/>
          </p:cNvSpPr>
          <p:nvPr userDrawn="1"/>
        </p:nvSpPr>
        <p:spPr bwMode="auto">
          <a:xfrm>
            <a:off x="87313" y="87313"/>
            <a:ext cx="8964612" cy="6684962"/>
          </a:xfrm>
          <a:prstGeom prst="rect">
            <a:avLst/>
          </a:prstGeom>
          <a:noFill/>
          <a:ln w="762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83464" tIns="41732" rIns="83464" bIns="41732" anchor="ctr"/>
          <a:lstStyle/>
          <a:p>
            <a:pPr algn="ctr" defTabSz="835025">
              <a:spcBef>
                <a:spcPct val="0"/>
              </a:spcBef>
              <a:defRPr/>
            </a:pPr>
            <a:r>
              <a:rPr lang="en-US" altLang="ko-KR" sz="1300" b="1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250825" y="836613"/>
            <a:ext cx="8642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358082" y="285728"/>
            <a:ext cx="1500198" cy="511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ADEE9-354E-432E-AB07-D757F0CE965E}" type="slidenum"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/50</a:t>
            </a: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Web Programming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&lt;3</a:t>
            </a:r>
            <a:r>
              <a:rPr lang="ko-KR" altLang="en-US" dirty="0" smtClean="0"/>
              <a:t>주차 실습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/>
              <a:t> </a:t>
            </a:r>
            <a:r>
              <a:rPr lang="en-US" altLang="ko-KR" smtClean="0"/>
              <a:t>– do while</a:t>
            </a:r>
            <a:r>
              <a:rPr lang="ko-KR" altLang="en-US" smtClean="0"/>
              <a:t>문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1052736"/>
            <a:ext cx="8587785" cy="5580620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/>
              <a:t>&lt;html&gt;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&lt;head&gt;&lt;title&gt; do while</a:t>
            </a:r>
            <a:r>
              <a:rPr lang="ko-KR" altLang="en-US" sz="1400" dirty="0"/>
              <a:t>문 </a:t>
            </a:r>
            <a:r>
              <a:rPr lang="en-US" altLang="ko-KR" sz="1400" dirty="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&lt;body&gt;</a:t>
            </a:r>
          </a:p>
          <a:p>
            <a:pPr marL="0" indent="0" fontAlgn="base" latinLnBrk="0">
              <a:buNone/>
            </a:pPr>
            <a:r>
              <a:rPr lang="en-US" altLang="ko-KR" sz="1400" dirty="0" smtClean="0"/>
              <a:t>       </a:t>
            </a:r>
            <a:r>
              <a:rPr lang="en-US" altLang="ko-KR" sz="1400" dirty="0"/>
              <a:t>&lt;script language="JavaScript"&gt;</a:t>
            </a:r>
          </a:p>
          <a:p>
            <a:pPr marL="0" indent="0" fontAlgn="base" latinLnBrk="0">
              <a:buNone/>
            </a:pPr>
            <a:r>
              <a:rPr lang="en-US" altLang="ko-KR" sz="1400" dirty="0" smtClean="0"/>
              <a:t>       </a:t>
            </a:r>
            <a:r>
              <a:rPr lang="en-US" altLang="ko-KR" sz="1400" dirty="0" err="1">
                <a:solidFill>
                  <a:srgbClr val="0070C0"/>
                </a:solidFill>
              </a:rPr>
              <a:t>var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("1~20</a:t>
            </a:r>
            <a:r>
              <a:rPr lang="ko-KR" altLang="en-US" sz="1400" dirty="0"/>
              <a:t>까지의 짝수만 출력한 결과는</a:t>
            </a:r>
            <a:r>
              <a:rPr lang="en-US" altLang="ko-KR" sz="1400" dirty="0"/>
              <a:t>?"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>
                <a:solidFill>
                  <a:srgbClr val="0070C0"/>
                </a:solidFill>
              </a:rPr>
              <a:t>do</a:t>
            </a:r>
            <a:r>
              <a:rPr lang="en-US" altLang="ko-KR" sz="1400" dirty="0"/>
              <a:t>{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smtClean="0"/>
              <a:t>if(i%2</a:t>
            </a:r>
            <a:r>
              <a:rPr lang="en-US" altLang="ko-KR" sz="1400" dirty="0"/>
              <a:t>==0)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+"&lt;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&gt;");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i+1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}</a:t>
            </a:r>
            <a:r>
              <a:rPr lang="en-US" altLang="ko-KR" sz="1400">
                <a:solidFill>
                  <a:srgbClr val="0070C0"/>
                </a:solidFill>
              </a:rPr>
              <a:t>while</a:t>
            </a:r>
            <a:r>
              <a:rPr lang="en-US" altLang="ko-KR" sz="1400"/>
              <a:t> </a:t>
            </a:r>
            <a:r>
              <a:rPr lang="en-US" altLang="ko-KR" sz="1400" smtClean="0"/>
              <a:t>(i &lt;= 20</a:t>
            </a:r>
            <a:r>
              <a:rPr lang="en-US" altLang="ko-KR" sz="1400" dirty="0"/>
              <a:t>);</a:t>
            </a:r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hr</a:t>
            </a:r>
            <a:r>
              <a:rPr lang="en-US" altLang="ko-KR" sz="1400" dirty="0" smtClean="0"/>
              <a:t>&gt;");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&lt;/script&gt;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&lt;/body&gt;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&lt;/html&gt;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078080"/>
            <a:ext cx="3717987" cy="34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내장함수 </a:t>
            </a:r>
            <a:r>
              <a:rPr lang="en-US" altLang="ko-KR" smtClean="0"/>
              <a:t>– </a:t>
            </a:r>
            <a:r>
              <a:rPr lang="ko-KR" altLang="en-US" smtClean="0"/>
              <a:t>경고 대화상자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1052736"/>
            <a:ext cx="8587785" cy="3508442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/>
              <a:t>&lt;html&gt;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&lt;head&gt;&lt;title&gt; </a:t>
            </a:r>
            <a:r>
              <a:rPr lang="ko-KR" altLang="en-US" sz="1400" dirty="0"/>
              <a:t>경고 메시지 나타내기 </a:t>
            </a:r>
            <a:r>
              <a:rPr lang="en-US" altLang="ko-KR" sz="1400" dirty="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/>
              <a:t>&lt;body&gt;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</a:t>
            </a:r>
            <a:r>
              <a:rPr lang="en-US" altLang="ko-KR" sz="1400" dirty="0" smtClean="0"/>
              <a:t>    &lt;</a:t>
            </a:r>
            <a:r>
              <a:rPr lang="en-US" altLang="ko-KR" sz="1400" dirty="0"/>
              <a:t>script language = "JavaScript"&gt;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alert</a:t>
            </a:r>
            <a:r>
              <a:rPr lang="en-US" altLang="ko-KR" sz="1400" dirty="0"/>
              <a:t>("</a:t>
            </a:r>
            <a:r>
              <a:rPr lang="ko-KR" altLang="en-US" sz="1400" dirty="0"/>
              <a:t>반갑습니다</a:t>
            </a:r>
            <a:r>
              <a:rPr lang="en-US" altLang="ko-KR" sz="1400" dirty="0"/>
              <a:t>.\n</a:t>
            </a:r>
            <a:r>
              <a:rPr lang="ko-KR" altLang="en-US" sz="1400" dirty="0"/>
              <a:t>저의 홈페이지 방문을 환영합니다</a:t>
            </a:r>
            <a:r>
              <a:rPr lang="en-US" altLang="ko-KR" sz="1400" dirty="0"/>
              <a:t>!");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</a:t>
            </a:r>
            <a:r>
              <a:rPr lang="en-US" altLang="ko-KR" sz="1400" dirty="0" smtClean="0"/>
              <a:t>   &lt;/</a:t>
            </a:r>
            <a:r>
              <a:rPr lang="en-US" altLang="ko-KR" sz="1400" dirty="0"/>
              <a:t>script&gt;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</a:t>
            </a:r>
            <a:r>
              <a:rPr lang="en-US" altLang="ko-KR" sz="1400" dirty="0" smtClean="0"/>
              <a:t> &lt;/</a:t>
            </a:r>
            <a:r>
              <a:rPr lang="en-US" altLang="ko-KR" sz="1400" dirty="0"/>
              <a:t>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&lt;/html&gt;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501008"/>
            <a:ext cx="6048375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3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내장함수</a:t>
            </a:r>
            <a:r>
              <a:rPr lang="en-US" altLang="ko-KR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확인 대화상자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1052736"/>
            <a:ext cx="8587785" cy="3508442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/>
              <a:t>&lt;html&gt;</a:t>
            </a:r>
          </a:p>
          <a:p>
            <a:pPr marL="0" indent="0" fontAlgn="base" latinLnBrk="0">
              <a:buNone/>
            </a:pPr>
            <a:r>
              <a:rPr lang="en-US" altLang="ko-KR" sz="1400" dirty="0" smtClean="0"/>
              <a:t>   &lt;</a:t>
            </a:r>
            <a:r>
              <a:rPr lang="en-US" altLang="ko-KR" sz="1400" dirty="0"/>
              <a:t>head&gt;&lt;title&gt; </a:t>
            </a:r>
            <a:r>
              <a:rPr lang="ko-KR" altLang="en-US" sz="1400" dirty="0"/>
              <a:t>확인 대화상자 나타내기 </a:t>
            </a:r>
            <a:r>
              <a:rPr lang="en-US" altLang="ko-KR" sz="1400" dirty="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&lt;</a:t>
            </a:r>
            <a:r>
              <a:rPr lang="en-US" altLang="ko-KR" sz="1400" dirty="0"/>
              <a:t>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</a:t>
            </a:r>
            <a:r>
              <a:rPr lang="en-US" altLang="ko-KR" sz="1400" dirty="0" smtClean="0"/>
              <a:t>    &lt;</a:t>
            </a:r>
            <a:r>
              <a:rPr lang="en-US" altLang="ko-KR" sz="1400" dirty="0"/>
              <a:t>script language="JavaScript"&gt; 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/>
              <a:t>result = </a:t>
            </a:r>
            <a:r>
              <a:rPr lang="en-US" altLang="ko-KR" sz="1400" dirty="0">
                <a:solidFill>
                  <a:srgbClr val="0070C0"/>
                </a:solidFill>
              </a:rPr>
              <a:t>confirm</a:t>
            </a:r>
            <a:r>
              <a:rPr lang="en-US" altLang="ko-KR" sz="1400" dirty="0"/>
              <a:t>("</a:t>
            </a:r>
            <a:r>
              <a:rPr lang="ko-KR" altLang="en-US" sz="1400" dirty="0"/>
              <a:t>어떤 값이 출력될까요</a:t>
            </a:r>
            <a:r>
              <a:rPr lang="en-US" altLang="ko-KR" sz="1400" dirty="0"/>
              <a:t>???");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당신이 선택한 버튼의 값은 </a:t>
            </a:r>
            <a:r>
              <a:rPr lang="en-US" altLang="ko-KR" sz="1400" dirty="0"/>
              <a:t>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("&lt;b&gt;"+result+"&lt;/b&gt;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</a:t>
            </a:r>
            <a:r>
              <a:rPr lang="en-US" altLang="ko-KR" sz="1400" dirty="0" smtClean="0"/>
              <a:t> &lt;/</a:t>
            </a:r>
            <a:r>
              <a:rPr lang="en-US" altLang="ko-KR" sz="1400" dirty="0"/>
              <a:t>script&gt;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&lt;/body&gt;</a:t>
            </a:r>
          </a:p>
          <a:p>
            <a:pPr marL="0" indent="0" fontAlgn="base" latinLnBrk="0">
              <a:buNone/>
            </a:pPr>
            <a:r>
              <a:rPr lang="en-US" altLang="ko-KR" sz="1400" dirty="0" smtClean="0"/>
              <a:t>&lt;/</a:t>
            </a:r>
            <a:r>
              <a:rPr lang="en-US" altLang="ko-KR" sz="1400" dirty="0"/>
              <a:t>html&gt;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570" y="2996952"/>
            <a:ext cx="3844730" cy="188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14" y="4977172"/>
            <a:ext cx="36972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03" y="4977173"/>
            <a:ext cx="371792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4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내장함수</a:t>
            </a:r>
            <a:r>
              <a:rPr lang="en-US" altLang="ko-KR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프롬프트 대화상자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1052736"/>
            <a:ext cx="8587785" cy="3508442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 smtClean="0"/>
              <a:t>&lt;</a:t>
            </a:r>
            <a:r>
              <a:rPr lang="en-US" altLang="ko-KR" sz="1400" dirty="0"/>
              <a:t>html&gt;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</a:t>
            </a:r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 </a:t>
            </a:r>
            <a:r>
              <a:rPr lang="ko-KR" altLang="en-US" sz="1400" dirty="0"/>
              <a:t>프롬프트 대화상자 나타내기 </a:t>
            </a:r>
            <a:r>
              <a:rPr lang="en-US" altLang="ko-KR" sz="1400" dirty="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</a:t>
            </a:r>
            <a:r>
              <a:rPr lang="en-US" altLang="ko-KR" sz="1400" dirty="0" smtClean="0"/>
              <a:t>&lt;</a:t>
            </a:r>
            <a:r>
              <a:rPr lang="en-US" altLang="ko-KR" sz="1400" dirty="0"/>
              <a:t>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smtClean="0"/>
              <a:t>&lt;</a:t>
            </a:r>
            <a:r>
              <a:rPr lang="en-US" altLang="ko-KR" sz="1400" dirty="0"/>
              <a:t>script language = "JavaScript"&gt;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</a:t>
            </a:r>
            <a:r>
              <a:rPr lang="en-US" altLang="ko-KR" sz="1400" dirty="0" smtClean="0"/>
              <a:t>      </a:t>
            </a:r>
            <a:r>
              <a:rPr lang="en-US" altLang="ko-KR" sz="1400" dirty="0" err="1">
                <a:solidFill>
                  <a:srgbClr val="0070C0"/>
                </a:solidFill>
              </a:rPr>
              <a:t>var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/>
              <a:t>input = </a:t>
            </a:r>
            <a:r>
              <a:rPr lang="en-US" altLang="ko-KR" sz="1400" dirty="0">
                <a:solidFill>
                  <a:srgbClr val="0070C0"/>
                </a:solidFill>
              </a:rPr>
              <a:t>prompt</a:t>
            </a:r>
            <a:r>
              <a:rPr lang="en-US" altLang="ko-KR" sz="1400" dirty="0"/>
              <a:t>("</a:t>
            </a:r>
            <a:r>
              <a:rPr lang="ko-KR" altLang="en-US" sz="1400" dirty="0"/>
              <a:t>당신은 누구십니까</a:t>
            </a:r>
            <a:r>
              <a:rPr lang="en-US" altLang="ko-KR" sz="1400" dirty="0"/>
              <a:t>?", "</a:t>
            </a:r>
            <a:r>
              <a:rPr lang="ko-KR" altLang="en-US" sz="1400" dirty="0"/>
              <a:t>이름을 입력해 주세요</a:t>
            </a:r>
            <a:r>
              <a:rPr lang="en-US" altLang="ko-KR" sz="1400" dirty="0"/>
              <a:t>");</a:t>
            </a:r>
          </a:p>
          <a:p>
            <a:pPr marL="0" indent="0" fontAlgn="base" latinLnBrk="0">
              <a:buNone/>
            </a:pPr>
            <a:r>
              <a:rPr lang="en-US" altLang="ko-KR" sz="1400" dirty="0" smtClean="0"/>
              <a:t>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pPr marL="0" indent="0" fontAlgn="base" latinLnBrk="0">
              <a:buNone/>
            </a:pPr>
            <a:r>
              <a:rPr lang="en-US" altLang="ko-KR" sz="1400" dirty="0" smtClean="0"/>
              <a:t>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("&lt;b&gt;"+input+"&lt;b&gt;");</a:t>
            </a:r>
          </a:p>
          <a:p>
            <a:pPr marL="0" indent="0" fontAlgn="base" latinLnBrk="0">
              <a:buNone/>
            </a:pPr>
            <a:r>
              <a:rPr lang="en-US" altLang="ko-KR" sz="1400" dirty="0" smtClean="0"/>
              <a:t>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("&lt;/b&gt;</a:t>
            </a:r>
            <a:r>
              <a:rPr lang="ko-KR" altLang="en-US" sz="1400" dirty="0"/>
              <a:t>님의 방문을 진심으로 환영합니다</a:t>
            </a:r>
            <a:r>
              <a:rPr lang="en-US" altLang="ko-KR" sz="1400" dirty="0"/>
              <a:t>.");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script&gt;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body&gt;</a:t>
            </a:r>
          </a:p>
          <a:p>
            <a:pPr marL="0" indent="0" fontAlgn="base" latinLnBrk="0">
              <a:buNone/>
            </a:pPr>
            <a:r>
              <a:rPr lang="en-US" altLang="ko-KR" sz="1400" dirty="0" smtClean="0"/>
              <a:t>&lt;/</a:t>
            </a:r>
            <a:r>
              <a:rPr lang="en-US" altLang="ko-KR" sz="1400" dirty="0"/>
              <a:t>html&gt;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38" y="3212976"/>
            <a:ext cx="4564748" cy="185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5150122"/>
            <a:ext cx="3889375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5150122"/>
            <a:ext cx="402431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3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내장함수</a:t>
            </a:r>
            <a:r>
              <a:rPr lang="en-US" altLang="ko-KR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수식 계산</a:t>
            </a:r>
            <a:r>
              <a:rPr lang="en-US" altLang="ko-KR" smtClean="0"/>
              <a:t>(1/2)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1052736"/>
            <a:ext cx="8587785" cy="5508612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/>
              <a:t>&lt;html&gt;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</a:t>
            </a:r>
            <a:r>
              <a:rPr lang="en-US" altLang="ko-KR" sz="1400" dirty="0" smtClean="0"/>
              <a:t> &lt;</a:t>
            </a:r>
            <a:r>
              <a:rPr lang="en-US" altLang="ko-KR" sz="1400" dirty="0"/>
              <a:t>head&gt;&lt;title&gt; </a:t>
            </a:r>
            <a:r>
              <a:rPr lang="ko-KR" altLang="en-US" sz="1400" dirty="0"/>
              <a:t>수식 계산하기 </a:t>
            </a:r>
            <a:r>
              <a:rPr lang="en-US" altLang="ko-KR" sz="1400" dirty="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</a:t>
            </a:r>
            <a:r>
              <a:rPr lang="en-US" altLang="ko-KR" sz="1400" dirty="0" smtClean="0"/>
              <a:t> &lt;</a:t>
            </a:r>
            <a:r>
              <a:rPr lang="en-US" altLang="ko-KR" sz="1400" dirty="0"/>
              <a:t>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&lt;h2&gt; </a:t>
            </a:r>
            <a:r>
              <a:rPr lang="ko-KR" altLang="en-US" sz="1400" dirty="0"/>
              <a:t>간단한 계산 </a:t>
            </a:r>
            <a:r>
              <a:rPr lang="en-US" altLang="ko-KR" sz="1400" dirty="0"/>
              <a:t>&lt;/h2&gt;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&lt;script language="JavaScript"&gt;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/>
              <a:t>input = </a:t>
            </a:r>
            <a:r>
              <a:rPr lang="en-US" altLang="ko-KR" sz="1400" dirty="0">
                <a:solidFill>
                  <a:srgbClr val="0070C0"/>
                </a:solidFill>
              </a:rPr>
              <a:t>prompt</a:t>
            </a:r>
            <a:r>
              <a:rPr lang="en-US" altLang="ko-KR" sz="1400" dirty="0"/>
              <a:t>("</a:t>
            </a:r>
            <a:r>
              <a:rPr lang="ko-KR" altLang="en-US" sz="1400" dirty="0"/>
              <a:t>수식을 입력하세요</a:t>
            </a:r>
            <a:r>
              <a:rPr lang="en-US" altLang="ko-KR" sz="1400" dirty="0" smtClean="0"/>
              <a:t>!");</a:t>
            </a:r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수식 </a:t>
            </a:r>
            <a:r>
              <a:rPr lang="en-US" altLang="ko-KR" sz="1400" dirty="0"/>
              <a:t>: " + input + " =&lt;font color=red&gt;" + </a:t>
            </a:r>
            <a:r>
              <a:rPr lang="en-US" altLang="ko-KR" sz="1400" dirty="0" err="1">
                <a:solidFill>
                  <a:srgbClr val="0070C0"/>
                </a:solidFill>
              </a:rPr>
              <a:t>eval</a:t>
            </a:r>
            <a:r>
              <a:rPr lang="en-US" altLang="ko-KR" sz="1400" dirty="0"/>
              <a:t>(input</a:t>
            </a:r>
            <a:r>
              <a:rPr lang="en-US" altLang="ko-KR" sz="1400"/>
              <a:t>) </a:t>
            </a:r>
            <a:r>
              <a:rPr lang="en-US" altLang="ko-KR" sz="1400" smtClean="0"/>
              <a:t>+ "&lt;/</a:t>
            </a:r>
            <a:r>
              <a:rPr lang="en-US" altLang="ko-KR" sz="1400" dirty="0"/>
              <a:t>font&gt;&lt;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&gt;");</a:t>
            </a:r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 smtClean="0"/>
              <a:t> 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 = </a:t>
            </a:r>
            <a:r>
              <a:rPr lang="en-US" altLang="ko-KR" sz="1400" dirty="0">
                <a:solidFill>
                  <a:srgbClr val="0070C0"/>
                </a:solidFill>
              </a:rPr>
              <a:t>prompt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수를 입력하세요</a:t>
            </a:r>
            <a:r>
              <a:rPr lang="en-US" altLang="ko-KR" sz="1400" dirty="0"/>
              <a:t>!");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b = </a:t>
            </a:r>
            <a:r>
              <a:rPr lang="en-US" altLang="ko-KR" sz="1400" dirty="0">
                <a:solidFill>
                  <a:srgbClr val="0070C0"/>
                </a:solidFill>
              </a:rPr>
              <a:t>prompt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두번째</a:t>
            </a:r>
            <a:r>
              <a:rPr lang="ko-KR" altLang="en-US" sz="1400" dirty="0"/>
              <a:t> 수를 입력하세요</a:t>
            </a:r>
            <a:r>
              <a:rPr lang="en-US" altLang="ko-KR" sz="1400" dirty="0"/>
              <a:t>!");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 = </a:t>
            </a:r>
            <a:r>
              <a:rPr lang="en-US" altLang="ko-KR" sz="1400" dirty="0" err="1"/>
              <a:t>a+b</a:t>
            </a:r>
            <a:r>
              <a:rPr lang="en-US" altLang="ko-KR" sz="1400" dirty="0"/>
              <a:t>;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d = </a:t>
            </a:r>
            <a:r>
              <a:rPr lang="en-US" altLang="ko-KR" sz="1400" dirty="0" err="1">
                <a:solidFill>
                  <a:srgbClr val="0070C0"/>
                </a:solidFill>
              </a:rPr>
              <a:t>parseInt</a:t>
            </a:r>
            <a:r>
              <a:rPr lang="en-US" altLang="ko-KR" sz="1400" dirty="0"/>
              <a:t>(a)+</a:t>
            </a:r>
            <a:r>
              <a:rPr lang="en-US" altLang="ko-KR" sz="1400" dirty="0" err="1">
                <a:solidFill>
                  <a:srgbClr val="0070C0"/>
                </a:solidFill>
              </a:rPr>
              <a:t>parseInt</a:t>
            </a:r>
            <a:r>
              <a:rPr lang="en-US" altLang="ko-KR" sz="1400" dirty="0"/>
              <a:t>(b); </a:t>
            </a:r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수식 </a:t>
            </a:r>
            <a:r>
              <a:rPr lang="en-US" altLang="ko-KR" sz="1400" dirty="0"/>
              <a:t>: " + a + "+" + b + " =&lt;font color=red&gt;" + c + "&lt;/font&gt;&lt;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수식 </a:t>
            </a:r>
            <a:r>
              <a:rPr lang="en-US" altLang="ko-KR" sz="1400" dirty="0"/>
              <a:t>: " + a + "+" + b + " =&lt;font color=red&gt;" + d + "&lt;/font&gt;");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&lt;/script&gt;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</a:t>
            </a:r>
            <a:r>
              <a:rPr lang="en-US" altLang="ko-KR" sz="1400" dirty="0" smtClean="0"/>
              <a:t> &lt;/</a:t>
            </a:r>
            <a:r>
              <a:rPr lang="en-US" altLang="ko-KR" sz="1400" dirty="0"/>
              <a:t>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&lt;/html&gt;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내장함수 </a:t>
            </a:r>
            <a:r>
              <a:rPr lang="en-US" altLang="ko-KR" smtClean="0"/>
              <a:t>– </a:t>
            </a:r>
            <a:r>
              <a:rPr lang="ko-KR" altLang="en-US" smtClean="0"/>
              <a:t>수식 계산</a:t>
            </a:r>
            <a:r>
              <a:rPr lang="en-US" altLang="ko-KR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05" y="1052736"/>
            <a:ext cx="480318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4" y="3032956"/>
            <a:ext cx="8549790" cy="113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48" y="4293096"/>
            <a:ext cx="518290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내장객체</a:t>
            </a:r>
            <a:r>
              <a:rPr lang="en-US" altLang="ko-KR"/>
              <a:t> </a:t>
            </a:r>
            <a:r>
              <a:rPr lang="en-US" altLang="ko-KR" smtClean="0"/>
              <a:t>– Array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08720"/>
            <a:ext cx="8587785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dirty="0" smtClean="0"/>
              <a:t>&lt;</a:t>
            </a:r>
            <a:r>
              <a:rPr lang="en-US" altLang="ko-KR" sz="1300" dirty="0"/>
              <a:t>html&gt;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</a:t>
            </a:r>
            <a:r>
              <a:rPr lang="en-US" altLang="ko-KR" sz="1300" dirty="0"/>
              <a:t>&lt;head&gt;&lt;title&gt;</a:t>
            </a:r>
            <a:r>
              <a:rPr lang="ko-KR" altLang="en-US" sz="1300" dirty="0"/>
              <a:t> </a:t>
            </a:r>
            <a:r>
              <a:rPr lang="en-US" altLang="ko-KR" sz="1300" dirty="0"/>
              <a:t>Array </a:t>
            </a:r>
            <a:r>
              <a:rPr lang="ko-KR" altLang="en-US" sz="1300" dirty="0"/>
              <a:t>객체 </a:t>
            </a:r>
            <a:r>
              <a:rPr lang="en-US" altLang="ko-KR" sz="1300" dirty="0"/>
              <a:t>&lt;/title&gt;&lt;/head&gt;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</a:t>
            </a:r>
            <a:r>
              <a:rPr lang="en-US" altLang="ko-KR" sz="1300" dirty="0"/>
              <a:t>&lt;body&gt;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</a:t>
            </a:r>
            <a:r>
              <a:rPr lang="en-US" altLang="ko-KR" sz="1300" dirty="0"/>
              <a:t>&lt;script</a:t>
            </a:r>
            <a:r>
              <a:rPr lang="ko-KR" altLang="en-US" sz="1300" dirty="0"/>
              <a:t> </a:t>
            </a:r>
            <a:r>
              <a:rPr lang="en-US" altLang="ko-KR" sz="1300" dirty="0"/>
              <a:t>language="JavaScript"&gt;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 err="1">
                <a:solidFill>
                  <a:srgbClr val="0070C0"/>
                </a:solidFill>
              </a:rPr>
              <a:t>var</a:t>
            </a:r>
            <a:r>
              <a:rPr lang="ko-KR" altLang="en-US" sz="1300" dirty="0">
                <a:solidFill>
                  <a:srgbClr val="0070C0"/>
                </a:solidFill>
              </a:rPr>
              <a:t> </a:t>
            </a:r>
            <a:r>
              <a:rPr lang="en-US" altLang="ko-KR" sz="1300" dirty="0"/>
              <a:t>title = new</a:t>
            </a:r>
            <a:r>
              <a:rPr lang="ko-KR" altLang="en-US" sz="1300" dirty="0"/>
              <a:t> </a:t>
            </a:r>
            <a:r>
              <a:rPr lang="en-US" altLang="ko-KR" sz="1300" dirty="0"/>
              <a:t>Array(3);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smtClean="0"/>
              <a:t>          </a:t>
            </a:r>
            <a:r>
              <a:rPr lang="en-US" altLang="ko-KR" sz="1300" smtClean="0"/>
              <a:t>title[0</a:t>
            </a:r>
            <a:r>
              <a:rPr lang="en-US" altLang="ko-KR" sz="1300" dirty="0"/>
              <a:t>] = "W";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    </a:t>
            </a:r>
            <a:r>
              <a:rPr lang="en-US" altLang="ko-KR" sz="1300" dirty="0"/>
              <a:t>title[1] = "e";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    </a:t>
            </a:r>
            <a:r>
              <a:rPr lang="en-US" altLang="ko-KR" sz="1300" dirty="0"/>
              <a:t>title[2] = "b";    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</a:t>
            </a:r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 err="1"/>
              <a:t>var</a:t>
            </a:r>
            <a:r>
              <a:rPr lang="ko-KR" altLang="en-US" sz="1300" dirty="0"/>
              <a:t> </a:t>
            </a:r>
            <a:r>
              <a:rPr lang="en-US" altLang="ko-KR" sz="1300" dirty="0"/>
              <a:t>title2 = </a:t>
            </a:r>
            <a:r>
              <a:rPr lang="en-US" altLang="ko-KR" sz="1300" dirty="0" err="1"/>
              <a:t>title.</a:t>
            </a:r>
            <a:r>
              <a:rPr lang="en-US" altLang="ko-KR" sz="1300" dirty="0" err="1">
                <a:solidFill>
                  <a:srgbClr val="0070C0"/>
                </a:solidFill>
              </a:rPr>
              <a:t>join</a:t>
            </a:r>
            <a:r>
              <a:rPr lang="en-US" altLang="ko-KR" sz="1300" dirty="0"/>
              <a:t>(".");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 err="1"/>
              <a:t>var</a:t>
            </a:r>
            <a:r>
              <a:rPr lang="ko-KR" altLang="en-US" sz="1300" dirty="0"/>
              <a:t> </a:t>
            </a:r>
            <a:r>
              <a:rPr lang="en-US" altLang="ko-KR" sz="1300" dirty="0"/>
              <a:t>title3 = new</a:t>
            </a:r>
            <a:r>
              <a:rPr lang="ko-KR" altLang="en-US" sz="1300" dirty="0"/>
              <a:t> </a:t>
            </a:r>
            <a:r>
              <a:rPr lang="en-US" altLang="ko-KR" sz="1300" dirty="0"/>
              <a:t>Array(" Programing");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 err="1"/>
              <a:t>var</a:t>
            </a:r>
            <a:r>
              <a:rPr lang="ko-KR" altLang="en-US" sz="1300" dirty="0"/>
              <a:t> </a:t>
            </a:r>
            <a:r>
              <a:rPr lang="en-US" altLang="ko-KR" sz="1300" dirty="0"/>
              <a:t>title4 = title2.</a:t>
            </a:r>
            <a:r>
              <a:rPr lang="en-US" altLang="ko-KR" sz="1300" dirty="0">
                <a:solidFill>
                  <a:srgbClr val="0070C0"/>
                </a:solidFill>
              </a:rPr>
              <a:t>concat</a:t>
            </a:r>
            <a:r>
              <a:rPr lang="en-US" altLang="ko-KR" sz="1300" dirty="0"/>
              <a:t>(title3);</a:t>
            </a:r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r>
              <a:rPr lang="ko-KR" altLang="en-US" sz="1300"/>
              <a:t> </a:t>
            </a:r>
            <a:r>
              <a:rPr lang="ko-KR" altLang="en-US" sz="1300" smtClean="0"/>
              <a:t>     </a:t>
            </a:r>
            <a:r>
              <a:rPr lang="en-US" altLang="ko-KR" sz="1300" smtClean="0"/>
              <a:t>document.write</a:t>
            </a:r>
            <a:r>
              <a:rPr lang="en-US" altLang="ko-KR" sz="1300" dirty="0"/>
              <a:t>("</a:t>
            </a:r>
            <a:r>
              <a:rPr lang="ko-KR" altLang="en-US" sz="1300" dirty="0" err="1"/>
              <a:t>첫번째</a:t>
            </a:r>
            <a:r>
              <a:rPr lang="ko-KR" altLang="en-US" sz="1300" dirty="0"/>
              <a:t> 책 제목은 </a:t>
            </a:r>
            <a:r>
              <a:rPr lang="en-US" altLang="ko-KR" sz="1300" dirty="0"/>
              <a:t>"); </a:t>
            </a:r>
            <a:endParaRPr lang="ko-KR" altLang="en-US" sz="1300" dirty="0"/>
          </a:p>
          <a:p>
            <a:pPr marL="0" indent="0">
              <a:buNone/>
            </a:pP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>
                <a:solidFill>
                  <a:srgbClr val="0070C0"/>
                </a:solidFill>
              </a:rPr>
              <a:t>for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=0;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&lt; </a:t>
            </a:r>
            <a:r>
              <a:rPr lang="en-US" altLang="ko-KR" sz="1300" dirty="0" err="1"/>
              <a:t>title.</a:t>
            </a:r>
            <a:r>
              <a:rPr lang="en-US" altLang="ko-KR" sz="1300" dirty="0" err="1">
                <a:solidFill>
                  <a:srgbClr val="0070C0"/>
                </a:solidFill>
              </a:rPr>
              <a:t>length</a:t>
            </a:r>
            <a:r>
              <a:rPr lang="en-US" altLang="ko-KR" sz="1300" dirty="0"/>
              <a:t> ;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++) {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   </a:t>
            </a:r>
            <a:r>
              <a:rPr lang="en-US" altLang="ko-KR" sz="1300" dirty="0" err="1"/>
              <a:t>document.write</a:t>
            </a:r>
            <a:r>
              <a:rPr lang="en-US" altLang="ko-KR" sz="1300" dirty="0"/>
              <a:t>(title[</a:t>
            </a:r>
            <a:r>
              <a:rPr lang="en-US" altLang="ko-KR" sz="1300" dirty="0" err="1"/>
              <a:t>i</a:t>
            </a:r>
            <a:r>
              <a:rPr lang="en-US" altLang="ko-KR" sz="1300" dirty="0"/>
              <a:t>]);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 smtClean="0"/>
              <a:t>      </a:t>
            </a:r>
            <a:r>
              <a:rPr lang="en-US" altLang="ko-KR" sz="1300" dirty="0" smtClean="0"/>
              <a:t>}  </a:t>
            </a:r>
          </a:p>
          <a:p>
            <a:pPr marL="0" indent="0">
              <a:buNone/>
            </a:pP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 err="1"/>
              <a:t>document.write</a:t>
            </a:r>
            <a:r>
              <a:rPr lang="en-US" altLang="ko-KR" sz="1300" dirty="0"/>
              <a:t>("</a:t>
            </a:r>
            <a:r>
              <a:rPr lang="ko-KR" altLang="en-US" sz="1300" dirty="0"/>
              <a:t>입니다</a:t>
            </a:r>
            <a:r>
              <a:rPr lang="en-US" altLang="ko-KR" sz="1300" dirty="0"/>
              <a:t>."</a:t>
            </a:r>
            <a:r>
              <a:rPr lang="ko-KR" altLang="en-US" sz="1300" dirty="0"/>
              <a:t> </a:t>
            </a:r>
            <a:r>
              <a:rPr lang="en-US" altLang="ko-KR" sz="1300" dirty="0"/>
              <a:t>+ "&lt;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&gt;"</a:t>
            </a:r>
            <a:r>
              <a:rPr lang="ko-KR" altLang="en-US" sz="1300" dirty="0"/>
              <a:t> </a:t>
            </a:r>
            <a:r>
              <a:rPr lang="en-US" altLang="ko-KR" sz="1300" dirty="0"/>
              <a:t>+ "</a:t>
            </a:r>
            <a:r>
              <a:rPr lang="ko-KR" altLang="en-US" sz="1300" dirty="0" err="1"/>
              <a:t>두번째</a:t>
            </a:r>
            <a:r>
              <a:rPr lang="ko-KR" altLang="en-US" sz="1300" dirty="0"/>
              <a:t> 책 제목은 </a:t>
            </a:r>
            <a:r>
              <a:rPr lang="en-US" altLang="ko-KR" sz="1300" dirty="0"/>
              <a:t>"); 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 err="1"/>
              <a:t>document.write</a:t>
            </a:r>
            <a:r>
              <a:rPr lang="en-US" altLang="ko-KR" sz="1300" dirty="0"/>
              <a:t>(title4 + "</a:t>
            </a:r>
            <a:r>
              <a:rPr lang="ko-KR" altLang="en-US" sz="1300" dirty="0"/>
              <a:t>입니다</a:t>
            </a:r>
            <a:r>
              <a:rPr lang="en-US" altLang="ko-KR" sz="1300" dirty="0"/>
              <a:t>.");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</a:t>
            </a:r>
            <a:r>
              <a:rPr lang="en-US" altLang="ko-KR" sz="1300" dirty="0"/>
              <a:t>&lt;/script&gt;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</a:t>
            </a:r>
            <a:r>
              <a:rPr lang="en-US" altLang="ko-KR" sz="1300" dirty="0"/>
              <a:t>&lt;/body&gt;</a:t>
            </a:r>
            <a:endParaRPr lang="ko-KR" altLang="en-US" sz="1300" dirty="0"/>
          </a:p>
          <a:p>
            <a:pPr marL="0" indent="0">
              <a:buNone/>
            </a:pPr>
            <a:r>
              <a:rPr lang="en-US" altLang="ko-KR" sz="1300" dirty="0"/>
              <a:t>&lt;/html&gt;</a:t>
            </a:r>
          </a:p>
          <a:p>
            <a:pPr marL="0" indent="0">
              <a:buNone/>
            </a:pPr>
            <a:endParaRPr lang="ko-KR" altLang="en-US" sz="1200" dirty="0" smtClean="0"/>
          </a:p>
          <a:p>
            <a:pPr marL="0" indent="0">
              <a:buNone/>
            </a:pPr>
            <a:r>
              <a:rPr lang="ko-KR" altLang="en-US" sz="1200" dirty="0" smtClean="0"/>
              <a:t> </a:t>
            </a: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05" y="2312876"/>
            <a:ext cx="44577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내장객체</a:t>
            </a:r>
            <a:r>
              <a:rPr lang="en-US" altLang="ko-KR"/>
              <a:t> </a:t>
            </a:r>
            <a:r>
              <a:rPr lang="en-US" altLang="ko-KR" smtClean="0"/>
              <a:t>– Boolean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908720"/>
            <a:ext cx="8587785" cy="4932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&lt;</a:t>
            </a:r>
            <a:r>
              <a:rPr lang="en-US" altLang="ko-KR" sz="1400" dirty="0"/>
              <a:t>html&gt;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</a:t>
            </a:r>
            <a:r>
              <a:rPr lang="en-US" altLang="ko-KR" sz="1400" dirty="0"/>
              <a:t>&lt;head&gt;&lt;title&gt;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Boolen</a:t>
            </a:r>
            <a:r>
              <a:rPr lang="en-US" altLang="ko-KR" sz="1400" dirty="0"/>
              <a:t> </a:t>
            </a:r>
            <a:r>
              <a:rPr lang="ko-KR" altLang="en-US" sz="1400" dirty="0"/>
              <a:t>객체 사용 예 </a:t>
            </a:r>
            <a:r>
              <a:rPr lang="en-US" altLang="ko-KR" sz="1400" dirty="0"/>
              <a:t>&lt;/title&gt;&lt;/head&gt;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</a:t>
            </a:r>
            <a:r>
              <a:rPr lang="en-US" altLang="ko-KR" sz="1400" dirty="0"/>
              <a:t>&lt;body&gt;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</a:t>
            </a:r>
            <a:r>
              <a:rPr lang="en-US" altLang="ko-KR" sz="1400" dirty="0"/>
              <a:t>&lt;script</a:t>
            </a:r>
            <a:r>
              <a:rPr lang="ko-KR" altLang="en-US" sz="1400" dirty="0"/>
              <a:t> </a:t>
            </a:r>
            <a:r>
              <a:rPr lang="en-US" altLang="ko-KR" sz="1400" dirty="0"/>
              <a:t>language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"JavaScript"&gt;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/>
              <a:t>     </a:t>
            </a:r>
            <a:r>
              <a:rPr lang="en-US" altLang="ko-KR" sz="1400" smtClean="0">
                <a:solidFill>
                  <a:srgbClr val="0070C0"/>
                </a:solidFill>
              </a:rPr>
              <a:t>var</a:t>
            </a:r>
            <a:r>
              <a:rPr lang="en-US" altLang="ko-KR" sz="1400" smtClean="0"/>
              <a:t> Bool1 </a:t>
            </a:r>
            <a:r>
              <a:rPr lang="en-US" altLang="ko-KR" sz="1400" dirty="0"/>
              <a:t>= new</a:t>
            </a:r>
            <a:r>
              <a:rPr lang="ko-KR" altLang="en-US" sz="1400" dirty="0"/>
              <a:t> </a:t>
            </a:r>
            <a:r>
              <a:rPr lang="en-US" altLang="ko-KR" sz="1400"/>
              <a:t>Boolean(true</a:t>
            </a:r>
            <a:r>
              <a:rPr lang="en-US" altLang="ko-KR" sz="1400" smtClean="0"/>
              <a:t>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("(1) true </a:t>
            </a:r>
            <a:r>
              <a:rPr lang="ko-KR" altLang="en-US" sz="1400" dirty="0"/>
              <a:t>값 입력 시</a:t>
            </a:r>
            <a:r>
              <a:rPr lang="en-US" altLang="ko-KR" sz="1400" dirty="0"/>
              <a:t>, "</a:t>
            </a:r>
            <a:r>
              <a:rPr lang="ko-KR" altLang="en-US" sz="1400" dirty="0"/>
              <a:t> </a:t>
            </a:r>
            <a:r>
              <a:rPr lang="en-US" altLang="ko-KR" sz="1400"/>
              <a:t>+ </a:t>
            </a:r>
            <a:r>
              <a:rPr lang="en-US" altLang="ko-KR" sz="1400" smtClean="0"/>
              <a:t>Bool1.</a:t>
            </a:r>
            <a:r>
              <a:rPr lang="en-US" altLang="ko-KR" sz="1400" smtClean="0">
                <a:solidFill>
                  <a:srgbClr val="0070C0"/>
                </a:solidFill>
              </a:rPr>
              <a:t>toString</a:t>
            </a:r>
            <a:r>
              <a:rPr lang="en-US" altLang="ko-KR" sz="1400" dirty="0"/>
              <a:t>() + " </a:t>
            </a:r>
            <a:r>
              <a:rPr lang="ko-KR" altLang="en-US" sz="1400" dirty="0"/>
              <a:t>출력</a:t>
            </a:r>
            <a:r>
              <a:rPr lang="en-US" altLang="ko-KR" sz="1400" dirty="0"/>
              <a:t>"+ "&lt;</a:t>
            </a:r>
            <a:r>
              <a:rPr lang="en-US" altLang="ko-KR" sz="1400" err="1"/>
              <a:t>br</a:t>
            </a:r>
            <a:r>
              <a:rPr lang="en-US" altLang="ko-KR" sz="1400" smtClean="0"/>
              <a:t>&gt;");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</a:t>
            </a:r>
          </a:p>
          <a:p>
            <a:pPr marL="0" indent="0">
              <a:buNone/>
            </a:pPr>
            <a:r>
              <a:rPr lang="ko-KR" altLang="en-US" sz="1400"/>
              <a:t>     </a:t>
            </a:r>
            <a:r>
              <a:rPr lang="en-US" altLang="ko-KR" sz="1400" smtClean="0">
                <a:solidFill>
                  <a:srgbClr val="0070C0"/>
                </a:solidFill>
              </a:rPr>
              <a:t>var</a:t>
            </a:r>
            <a:r>
              <a:rPr lang="en-US" altLang="ko-KR" sz="1400" smtClean="0"/>
              <a:t> Bool2 </a:t>
            </a:r>
            <a:r>
              <a:rPr lang="en-US" altLang="ko-KR" sz="1400" dirty="0"/>
              <a:t>= new</a:t>
            </a:r>
            <a:r>
              <a:rPr lang="ko-KR" altLang="en-US" sz="1400" dirty="0"/>
              <a:t> </a:t>
            </a:r>
            <a:r>
              <a:rPr lang="en-US" altLang="ko-KR" sz="1400"/>
              <a:t>Boolean(false</a:t>
            </a:r>
            <a:r>
              <a:rPr lang="en-US" altLang="ko-KR" sz="1400" smtClean="0"/>
              <a:t>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("(2) false </a:t>
            </a:r>
            <a:r>
              <a:rPr lang="ko-KR" altLang="en-US" sz="1400" dirty="0"/>
              <a:t>값 입력 시</a:t>
            </a:r>
            <a:r>
              <a:rPr lang="en-US" altLang="ko-KR" sz="1400" dirty="0"/>
              <a:t>, "</a:t>
            </a:r>
            <a:r>
              <a:rPr lang="ko-KR" altLang="en-US" sz="1400" dirty="0"/>
              <a:t> </a:t>
            </a:r>
            <a:r>
              <a:rPr lang="en-US" altLang="ko-KR" sz="1400"/>
              <a:t>+ </a:t>
            </a:r>
            <a:r>
              <a:rPr lang="en-US" altLang="ko-KR" sz="1400" smtClean="0"/>
              <a:t>Bool2.</a:t>
            </a:r>
            <a:r>
              <a:rPr lang="en-US" altLang="ko-KR" sz="1400" smtClean="0">
                <a:solidFill>
                  <a:srgbClr val="0070C0"/>
                </a:solidFill>
              </a:rPr>
              <a:t>toString</a:t>
            </a:r>
            <a:r>
              <a:rPr lang="en-US" altLang="ko-KR" sz="1400" dirty="0"/>
              <a:t>() + " </a:t>
            </a:r>
            <a:r>
              <a:rPr lang="ko-KR" altLang="en-US" sz="1400" dirty="0"/>
              <a:t>출력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"&lt;</a:t>
            </a:r>
            <a:r>
              <a:rPr lang="en-US" altLang="ko-KR" sz="1400" err="1"/>
              <a:t>br</a:t>
            </a:r>
            <a:r>
              <a:rPr lang="en-US" altLang="ko-KR" sz="1400" smtClean="0"/>
              <a:t>&gt;");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ko-KR" altLang="en-US" sz="1400"/>
              <a:t>    </a:t>
            </a:r>
            <a:r>
              <a:rPr lang="en-US" altLang="ko-KR" sz="1400" smtClean="0">
                <a:solidFill>
                  <a:srgbClr val="0070C0"/>
                </a:solidFill>
              </a:rPr>
              <a:t>var</a:t>
            </a:r>
            <a:r>
              <a:rPr lang="en-US" altLang="ko-KR" sz="1400" smtClean="0"/>
              <a:t> Bool3 </a:t>
            </a:r>
            <a:r>
              <a:rPr lang="en-US" altLang="ko-KR" sz="1400" dirty="0"/>
              <a:t>= new</a:t>
            </a:r>
            <a:r>
              <a:rPr lang="ko-KR" altLang="en-US" sz="1400" dirty="0"/>
              <a:t> </a:t>
            </a:r>
            <a:r>
              <a:rPr lang="en-US" altLang="ko-KR" sz="1400"/>
              <a:t>Boolean(1</a:t>
            </a:r>
            <a:r>
              <a:rPr lang="en-US" altLang="ko-KR" sz="1400" smtClean="0"/>
              <a:t>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("(3) </a:t>
            </a:r>
            <a:r>
              <a:rPr lang="ko-KR" altLang="en-US" sz="1400" dirty="0"/>
              <a:t>값 </a:t>
            </a:r>
            <a:r>
              <a:rPr lang="en-US" altLang="ko-KR" sz="1400" dirty="0"/>
              <a:t>1</a:t>
            </a:r>
            <a:r>
              <a:rPr lang="ko-KR" altLang="en-US" sz="1400" dirty="0"/>
              <a:t>을 입력 시</a:t>
            </a:r>
            <a:r>
              <a:rPr lang="en-US" altLang="ko-KR" sz="1400" dirty="0"/>
              <a:t>, "</a:t>
            </a:r>
            <a:r>
              <a:rPr lang="ko-KR" altLang="en-US" sz="1400" dirty="0"/>
              <a:t> </a:t>
            </a:r>
            <a:r>
              <a:rPr lang="en-US" altLang="ko-KR" sz="1400"/>
              <a:t>+ </a:t>
            </a:r>
            <a:r>
              <a:rPr lang="en-US" altLang="ko-KR" sz="1400" smtClean="0"/>
              <a:t>Bool3.</a:t>
            </a:r>
            <a:r>
              <a:rPr lang="en-US" altLang="ko-KR" sz="1400" smtClean="0">
                <a:solidFill>
                  <a:srgbClr val="0070C0"/>
                </a:solidFill>
              </a:rPr>
              <a:t>toString</a:t>
            </a:r>
            <a:r>
              <a:rPr lang="en-US" altLang="ko-KR" sz="1400" dirty="0"/>
              <a:t>() + " </a:t>
            </a:r>
            <a:r>
              <a:rPr lang="ko-KR" altLang="en-US" sz="1400" dirty="0"/>
              <a:t>출력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"&lt;</a:t>
            </a:r>
            <a:r>
              <a:rPr lang="en-US" altLang="ko-KR" sz="1400" err="1"/>
              <a:t>br</a:t>
            </a:r>
            <a:r>
              <a:rPr lang="en-US" altLang="ko-KR" sz="1400" smtClean="0"/>
              <a:t>&gt;");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ko-KR" altLang="en-US" sz="1400"/>
              <a:t>    </a:t>
            </a:r>
            <a:r>
              <a:rPr lang="en-US" altLang="ko-KR" sz="1400" smtClean="0">
                <a:solidFill>
                  <a:srgbClr val="0070C0"/>
                </a:solidFill>
              </a:rPr>
              <a:t>var</a:t>
            </a:r>
            <a:r>
              <a:rPr lang="en-US" altLang="ko-KR" sz="1400" smtClean="0"/>
              <a:t> Bool4 </a:t>
            </a:r>
            <a:r>
              <a:rPr lang="en-US" altLang="ko-KR" sz="1400" dirty="0"/>
              <a:t>= new</a:t>
            </a:r>
            <a:r>
              <a:rPr lang="ko-KR" altLang="en-US" sz="1400" dirty="0"/>
              <a:t> </a:t>
            </a:r>
            <a:r>
              <a:rPr lang="en-US" altLang="ko-KR" sz="1400"/>
              <a:t>Boolean(0</a:t>
            </a:r>
            <a:r>
              <a:rPr lang="en-US" altLang="ko-KR" sz="1400" smtClean="0"/>
              <a:t>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("(4) </a:t>
            </a:r>
            <a:r>
              <a:rPr lang="ko-KR" altLang="en-US" sz="1400" dirty="0"/>
              <a:t>값 </a:t>
            </a:r>
            <a:r>
              <a:rPr lang="en-US" altLang="ko-KR" sz="1400" dirty="0"/>
              <a:t>0</a:t>
            </a:r>
            <a:r>
              <a:rPr lang="ko-KR" altLang="en-US" sz="1400" dirty="0"/>
              <a:t>을 입력 시</a:t>
            </a:r>
            <a:r>
              <a:rPr lang="en-US" altLang="ko-KR" sz="1400" dirty="0"/>
              <a:t>, "</a:t>
            </a:r>
            <a:r>
              <a:rPr lang="ko-KR" altLang="en-US" sz="1400" dirty="0"/>
              <a:t> </a:t>
            </a:r>
            <a:r>
              <a:rPr lang="en-US" altLang="ko-KR" sz="1400"/>
              <a:t>+ </a:t>
            </a:r>
            <a:r>
              <a:rPr lang="en-US" altLang="ko-KR" sz="1400" smtClean="0"/>
              <a:t>Bool4.</a:t>
            </a:r>
            <a:r>
              <a:rPr lang="en-US" altLang="ko-KR" sz="1400" smtClean="0">
                <a:solidFill>
                  <a:srgbClr val="0070C0"/>
                </a:solidFill>
              </a:rPr>
              <a:t>toString</a:t>
            </a:r>
            <a:r>
              <a:rPr lang="en-US" altLang="ko-KR" sz="1400" dirty="0"/>
              <a:t>() + " </a:t>
            </a:r>
            <a:r>
              <a:rPr lang="ko-KR" altLang="en-US" sz="1400" dirty="0"/>
              <a:t>출력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"&lt;</a:t>
            </a:r>
            <a:r>
              <a:rPr lang="en-US" altLang="ko-KR" sz="1400" err="1"/>
              <a:t>br</a:t>
            </a:r>
            <a:r>
              <a:rPr lang="en-US" altLang="ko-KR" sz="1400" smtClean="0"/>
              <a:t>&gt;");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&lt;/script&gt;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&lt;/body&gt;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&lt;/html&gt;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endParaRPr lang="en-US" altLang="ko-K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45" y="4869160"/>
            <a:ext cx="32099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내장객체</a:t>
            </a:r>
            <a:r>
              <a:rPr lang="en-US" altLang="ko-KR"/>
              <a:t> </a:t>
            </a:r>
            <a:r>
              <a:rPr lang="en-US" altLang="ko-KR" smtClean="0"/>
              <a:t>– Math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8024" y="872716"/>
            <a:ext cx="8587785" cy="5292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smtClean="0"/>
              <a:t>&lt;</a:t>
            </a:r>
            <a:r>
              <a:rPr lang="en-US" altLang="ko-KR" sz="1400" dirty="0"/>
              <a:t>html&gt;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&lt;head&gt;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&lt;title&gt;</a:t>
            </a:r>
            <a:r>
              <a:rPr lang="ko-KR" altLang="en-US" sz="1400" dirty="0"/>
              <a:t>원의 넓이와 둘레</a:t>
            </a:r>
            <a:r>
              <a:rPr lang="en-US" altLang="ko-KR" sz="1400" dirty="0"/>
              <a:t>&lt;/title&gt;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&lt;script</a:t>
            </a:r>
            <a:r>
              <a:rPr lang="ko-KR" altLang="en-US" sz="1400" dirty="0"/>
              <a:t> </a:t>
            </a:r>
            <a:r>
              <a:rPr lang="en-US" altLang="ko-KR" sz="1400" dirty="0"/>
              <a:t>language="JavaScript"&gt;</a:t>
            </a:r>
            <a:r>
              <a:rPr lang="ko-KR" altLang="en-US" sz="1400" dirty="0"/>
              <a:t>  </a:t>
            </a:r>
          </a:p>
          <a:p>
            <a:pPr marL="0" indent="0"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>
                <a:solidFill>
                  <a:srgbClr val="0070C0"/>
                </a:solidFill>
              </a:rPr>
              <a:t>function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/>
              <a:t>calculate(r) {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         </a:t>
            </a:r>
            <a:r>
              <a:rPr lang="en-US" altLang="ko-KR" sz="1400" dirty="0"/>
              <a:t>oval.result1.value= r * r * </a:t>
            </a:r>
            <a:r>
              <a:rPr lang="en-US" altLang="ko-KR" sz="1400" dirty="0" err="1"/>
              <a:t>Math.PI</a:t>
            </a:r>
            <a:r>
              <a:rPr lang="en-US" altLang="ko-KR" sz="1400"/>
              <a:t>; </a:t>
            </a:r>
            <a:r>
              <a:rPr lang="en-US" altLang="ko-KR" sz="1400" smtClean="0"/>
              <a:t>  </a:t>
            </a:r>
            <a:r>
              <a:rPr lang="ko-KR" altLang="en-US" sz="1400" smtClean="0"/>
              <a:t>  </a:t>
            </a:r>
          </a:p>
          <a:p>
            <a:pPr marL="0" indent="0">
              <a:buNone/>
            </a:pPr>
            <a:r>
              <a:rPr lang="ko-KR" altLang="en-US" sz="1400" smtClean="0"/>
              <a:t>                </a:t>
            </a:r>
            <a:r>
              <a:rPr lang="en-US" altLang="ko-KR" sz="1400" smtClean="0"/>
              <a:t>oval.result2.value= 2 * r * Math.PI;</a:t>
            </a:r>
            <a:r>
              <a:rPr lang="ko-KR" altLang="en-US" sz="1400" smtClean="0"/>
              <a:t>   </a:t>
            </a:r>
          </a:p>
          <a:p>
            <a:pPr marL="0" indent="0">
              <a:buNone/>
            </a:pPr>
            <a:r>
              <a:rPr lang="ko-KR" altLang="en-US" sz="1400" smtClean="0"/>
              <a:t>            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&lt;/script&gt;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&lt;/head&gt;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&lt;body&gt;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&lt;h1&gt;</a:t>
            </a:r>
            <a:r>
              <a:rPr lang="ko-KR" altLang="en-US" sz="1400" dirty="0"/>
              <a:t> 원의 </a:t>
            </a:r>
            <a:r>
              <a:rPr lang="ko-KR" altLang="en-US" sz="1400" dirty="0" err="1"/>
              <a:t>넒이와</a:t>
            </a:r>
            <a:r>
              <a:rPr lang="ko-KR" altLang="en-US" sz="1400" dirty="0"/>
              <a:t> 둘레 계산 </a:t>
            </a:r>
            <a:r>
              <a:rPr lang="en-US" altLang="ko-KR" sz="1400" dirty="0"/>
              <a:t>&lt;/h1&gt;&lt;p&gt;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&lt;form</a:t>
            </a:r>
            <a:r>
              <a:rPr lang="ko-KR" altLang="en-US" sz="1400" dirty="0"/>
              <a:t> </a:t>
            </a:r>
            <a:r>
              <a:rPr lang="en-US" altLang="ko-KR" sz="1400" dirty="0"/>
              <a:t>name=oval&gt;</a:t>
            </a:r>
            <a:r>
              <a:rPr lang="ko-KR" altLang="en-US" sz="1400" dirty="0"/>
              <a:t> </a:t>
            </a:r>
          </a:p>
          <a:p>
            <a:pPr marL="0" indent="0">
              <a:buNone/>
            </a:pPr>
            <a:r>
              <a:rPr lang="ko-KR" altLang="en-US" sz="1400" dirty="0"/>
              <a:t>            반지름 </a:t>
            </a:r>
            <a:r>
              <a:rPr lang="en-US" altLang="ko-KR" sz="1400" dirty="0"/>
              <a:t>&lt;input</a:t>
            </a:r>
            <a:r>
              <a:rPr lang="ko-KR" altLang="en-US" sz="1400" dirty="0"/>
              <a:t> </a:t>
            </a:r>
            <a:r>
              <a:rPr lang="en-US" altLang="ko-KR" sz="1400" dirty="0"/>
              <a:t>type="text"</a:t>
            </a:r>
            <a:r>
              <a:rPr lang="ko-KR" altLang="en-US" sz="1400" dirty="0"/>
              <a:t> </a:t>
            </a:r>
            <a:r>
              <a:rPr lang="en-US" altLang="ko-KR" sz="1400" dirty="0"/>
              <a:t>name="radius"</a:t>
            </a:r>
            <a:r>
              <a:rPr lang="ko-KR" altLang="en-US" sz="1400" dirty="0"/>
              <a:t> </a:t>
            </a:r>
            <a:r>
              <a:rPr lang="en-US" altLang="ko-KR" sz="1400" dirty="0"/>
              <a:t>size="10"&gt;</a:t>
            </a:r>
            <a:r>
              <a:rPr lang="ko-KR" altLang="en-US" sz="1400" dirty="0"/>
              <a:t> </a:t>
            </a:r>
          </a:p>
          <a:p>
            <a:pPr marL="0" indent="0"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&lt;input</a:t>
            </a:r>
            <a:r>
              <a:rPr lang="ko-KR" altLang="en-US" sz="1400" dirty="0"/>
              <a:t> </a:t>
            </a:r>
            <a:r>
              <a:rPr lang="en-US" altLang="ko-KR" sz="1400" dirty="0"/>
              <a:t>type="button"</a:t>
            </a:r>
            <a:r>
              <a:rPr lang="ko-KR" altLang="en-US" sz="1400" dirty="0"/>
              <a:t> </a:t>
            </a:r>
            <a:r>
              <a:rPr lang="en-US" altLang="ko-KR" sz="1400" dirty="0"/>
              <a:t>value="</a:t>
            </a:r>
            <a:r>
              <a:rPr lang="ko-KR" altLang="en-US" sz="1400" dirty="0"/>
              <a:t>확인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='calculate(</a:t>
            </a:r>
            <a:r>
              <a:rPr lang="en-US" altLang="ko-KR" sz="1400" dirty="0" err="1"/>
              <a:t>radius.value</a:t>
            </a:r>
            <a:r>
              <a:rPr lang="en-US" altLang="ko-KR" sz="1400" dirty="0"/>
              <a:t>)'&gt;&lt;p&gt;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/>
              <a:t>            </a:t>
            </a:r>
            <a:r>
              <a:rPr lang="ko-KR" altLang="en-US" sz="1400" smtClean="0"/>
              <a:t>원의 </a:t>
            </a:r>
            <a:r>
              <a:rPr lang="ko-KR" altLang="en-US" sz="1400" dirty="0"/>
              <a:t>넓이 </a:t>
            </a:r>
            <a:r>
              <a:rPr lang="en-US" altLang="ko-KR" sz="1400" dirty="0"/>
              <a:t>&lt;input</a:t>
            </a:r>
            <a:r>
              <a:rPr lang="ko-KR" altLang="en-US" sz="1400" dirty="0"/>
              <a:t> </a:t>
            </a:r>
            <a:r>
              <a:rPr lang="en-US" altLang="ko-KR" sz="1400" dirty="0"/>
              <a:t>type="text"</a:t>
            </a:r>
            <a:r>
              <a:rPr lang="ko-KR" altLang="en-US" sz="1400" dirty="0"/>
              <a:t> </a:t>
            </a:r>
            <a:r>
              <a:rPr lang="en-US" altLang="ko-KR" sz="1400" dirty="0"/>
              <a:t>name="result1"</a:t>
            </a:r>
            <a:r>
              <a:rPr lang="ko-KR" altLang="en-US" sz="1400" dirty="0"/>
              <a:t> </a:t>
            </a:r>
            <a:r>
              <a:rPr lang="en-US" altLang="ko-KR" sz="1400" dirty="0"/>
              <a:t>size="10"&gt;&lt;p&gt;</a:t>
            </a:r>
            <a:r>
              <a:rPr lang="ko-KR" altLang="en-US" sz="1400" dirty="0"/>
              <a:t>          </a:t>
            </a:r>
          </a:p>
          <a:p>
            <a:pPr marL="0" indent="0">
              <a:buNone/>
            </a:pPr>
            <a:r>
              <a:rPr lang="ko-KR" altLang="en-US" sz="1400"/>
              <a:t>            </a:t>
            </a:r>
            <a:r>
              <a:rPr lang="ko-KR" altLang="en-US" sz="1400" smtClean="0"/>
              <a:t>원의 </a:t>
            </a:r>
            <a:r>
              <a:rPr lang="ko-KR" altLang="en-US" sz="1400" dirty="0"/>
              <a:t>둘레 </a:t>
            </a:r>
            <a:r>
              <a:rPr lang="en-US" altLang="ko-KR" sz="1400" dirty="0"/>
              <a:t>&lt;input</a:t>
            </a:r>
            <a:r>
              <a:rPr lang="ko-KR" altLang="en-US" sz="1400" dirty="0"/>
              <a:t> </a:t>
            </a:r>
            <a:r>
              <a:rPr lang="en-US" altLang="ko-KR" sz="1400" dirty="0"/>
              <a:t>type="text"</a:t>
            </a:r>
            <a:r>
              <a:rPr lang="ko-KR" altLang="en-US" sz="1400" dirty="0"/>
              <a:t> </a:t>
            </a:r>
            <a:r>
              <a:rPr lang="en-US" altLang="ko-KR" sz="1400" dirty="0"/>
              <a:t>name="result2"</a:t>
            </a:r>
            <a:r>
              <a:rPr lang="ko-KR" altLang="en-US" sz="1400" dirty="0"/>
              <a:t> </a:t>
            </a:r>
            <a:r>
              <a:rPr lang="en-US" altLang="ko-KR" sz="1400" dirty="0"/>
              <a:t>size="10"&gt;</a:t>
            </a:r>
            <a:r>
              <a:rPr lang="ko-KR" altLang="en-US" sz="1400" dirty="0"/>
              <a:t>          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&lt;/form&gt;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&lt;/body&gt;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&lt;/html&gt;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endParaRPr lang="en-US" altLang="ko-K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18" y="980728"/>
            <a:ext cx="3623538" cy="30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 </a:t>
            </a:r>
            <a:r>
              <a:rPr lang="ko-KR" altLang="en-US" smtClean="0"/>
              <a:t>객체</a:t>
            </a:r>
            <a:r>
              <a:rPr lang="en-US" altLang="ko-KR"/>
              <a:t> </a:t>
            </a:r>
            <a:r>
              <a:rPr lang="en-US" altLang="ko-KR" smtClean="0"/>
              <a:t>– window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872716"/>
            <a:ext cx="8587785" cy="4428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&lt;</a:t>
            </a:r>
            <a:r>
              <a:rPr lang="en-US" altLang="ko-KR" sz="1400" dirty="0"/>
              <a:t>html&gt;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</a:t>
            </a:r>
            <a:r>
              <a:rPr lang="en-US" altLang="ko-KR" sz="1400" dirty="0"/>
              <a:t>&lt;head&gt;&lt;title&gt;</a:t>
            </a:r>
            <a:r>
              <a:rPr lang="ko-KR" altLang="en-US" sz="1400" dirty="0"/>
              <a:t> </a:t>
            </a:r>
            <a:r>
              <a:rPr lang="en-US" altLang="ko-KR" sz="1400" dirty="0"/>
              <a:t>window </a:t>
            </a:r>
            <a:r>
              <a:rPr lang="ko-KR" altLang="en-US" sz="1400" dirty="0"/>
              <a:t>객체 사용 예 </a:t>
            </a:r>
            <a:r>
              <a:rPr lang="en-US" altLang="ko-KR" sz="1400" dirty="0"/>
              <a:t>&lt;/title&gt;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&lt;script</a:t>
            </a:r>
            <a:r>
              <a:rPr lang="ko-KR" altLang="en-US" sz="1400" dirty="0"/>
              <a:t> </a:t>
            </a:r>
            <a:r>
              <a:rPr lang="en-US" altLang="ko-KR" sz="1400" dirty="0"/>
              <a:t>language</a:t>
            </a:r>
            <a:r>
              <a:rPr lang="ko-KR" altLang="en-US" sz="1400" dirty="0"/>
              <a:t> </a:t>
            </a:r>
            <a:r>
              <a:rPr lang="en-US" altLang="ko-KR" sz="1400"/>
              <a:t>=</a:t>
            </a:r>
            <a:r>
              <a:rPr lang="ko-KR" altLang="en-US" sz="1400"/>
              <a:t> </a:t>
            </a:r>
            <a:r>
              <a:rPr lang="en-US" altLang="ko-KR" sz="1400"/>
              <a:t>"JavaScript"&gt;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</a:t>
            </a:r>
            <a:r>
              <a:rPr lang="en-US" altLang="ko-KR" sz="1400" dirty="0"/>
              <a:t>function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browser_status</a:t>
            </a:r>
            <a:r>
              <a:rPr lang="en-US" altLang="ko-KR" sz="1400" dirty="0"/>
              <a:t>()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</a:t>
            </a:r>
            <a:r>
              <a:rPr lang="en-US" altLang="ko-KR" sz="1400" dirty="0"/>
              <a:t>{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/>
              <a:t>         </a:t>
            </a:r>
            <a:r>
              <a:rPr lang="en-US" altLang="ko-KR" sz="1400" smtClean="0">
                <a:solidFill>
                  <a:srgbClr val="0070C0"/>
                </a:solidFill>
              </a:rPr>
              <a:t>window.status </a:t>
            </a:r>
            <a:r>
              <a:rPr lang="en-US" altLang="ko-KR" sz="1400" smtClean="0"/>
              <a:t>= </a:t>
            </a:r>
            <a:r>
              <a:rPr lang="en-US" altLang="ko-KR" sz="1400" dirty="0"/>
              <a:t>"</a:t>
            </a:r>
            <a:r>
              <a:rPr lang="ko-KR" altLang="en-US" sz="1400" dirty="0"/>
              <a:t>상태 표시줄의 문자열이 변경되었네요</a:t>
            </a:r>
            <a:r>
              <a:rPr lang="en-US" altLang="ko-KR" sz="1400" dirty="0"/>
              <a:t>."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&lt;/script&gt;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</a:t>
            </a:r>
            <a:r>
              <a:rPr lang="en-US" altLang="ko-KR" sz="1400" dirty="0"/>
              <a:t>&lt;/head&gt;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</a:t>
            </a:r>
            <a:r>
              <a:rPr lang="en-US" altLang="ko-KR" sz="1400" dirty="0"/>
              <a:t>&lt;body</a:t>
            </a:r>
            <a:r>
              <a:rPr lang="ko-KR" altLang="en-US" sz="1400" dirty="0"/>
              <a:t>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dirty="0" err="1">
                <a:solidFill>
                  <a:srgbClr val="0070C0"/>
                </a:solidFill>
              </a:rPr>
              <a:t>window.defaultStatus</a:t>
            </a:r>
            <a:r>
              <a:rPr lang="en-US" altLang="ko-KR" sz="1400" dirty="0"/>
              <a:t>='</a:t>
            </a:r>
            <a:r>
              <a:rPr lang="ko-KR" altLang="en-US" sz="1400" dirty="0"/>
              <a:t>홈페이지 방문을 환영합니다</a:t>
            </a:r>
            <a:r>
              <a:rPr lang="en-US" altLang="ko-KR" sz="1400" dirty="0"/>
              <a:t>.'"&gt;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</a:t>
            </a:r>
            <a:r>
              <a:rPr lang="en-US" altLang="ko-KR" sz="1400" dirty="0"/>
              <a:t>&lt;form&gt;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</a:t>
            </a:r>
            <a:r>
              <a:rPr lang="en-US" altLang="ko-KR" sz="1400" dirty="0"/>
              <a:t>&lt;h3&gt;</a:t>
            </a:r>
            <a:r>
              <a:rPr lang="ko-KR" altLang="en-US" sz="1400" dirty="0"/>
              <a:t> 확인 버튼을 누르면 상태 표시줄의 문자열이 변경됩니다</a:t>
            </a:r>
            <a:r>
              <a:rPr lang="en-US" altLang="ko-KR" sz="1400" dirty="0"/>
              <a:t>.&lt;/h3&gt;</a:t>
            </a:r>
            <a:r>
              <a:rPr lang="ko-KR" altLang="en-US" sz="1400" dirty="0"/>
              <a:t> </a:t>
            </a:r>
          </a:p>
          <a:p>
            <a:pPr marL="0" indent="0">
              <a:buNone/>
            </a:pPr>
            <a:r>
              <a:rPr lang="ko-KR" altLang="en-US" sz="1400" dirty="0"/>
              <a:t>       </a:t>
            </a:r>
            <a:r>
              <a:rPr lang="en-US" altLang="ko-KR" sz="1400" dirty="0"/>
              <a:t>&lt;input</a:t>
            </a:r>
            <a:r>
              <a:rPr lang="ko-KR" altLang="en-US" sz="1400" dirty="0"/>
              <a:t> </a:t>
            </a:r>
            <a:r>
              <a:rPr lang="en-US" altLang="ko-KR" sz="1400" dirty="0"/>
              <a:t>type="button"</a:t>
            </a:r>
            <a:r>
              <a:rPr lang="ko-KR" altLang="en-US" sz="1400" dirty="0"/>
              <a:t> </a:t>
            </a:r>
            <a:r>
              <a:rPr lang="en-US" altLang="ko-KR" sz="1400" dirty="0"/>
              <a:t>value="</a:t>
            </a:r>
            <a:r>
              <a:rPr lang="ko-KR" altLang="en-US" sz="1400" dirty="0"/>
              <a:t>확인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browser_status</a:t>
            </a:r>
            <a:r>
              <a:rPr lang="en-US" altLang="ko-KR" sz="1400" dirty="0"/>
              <a:t>()"&gt;</a:t>
            </a:r>
            <a:r>
              <a:rPr lang="ko-KR" altLang="en-US" sz="1400" dirty="0"/>
              <a:t>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</a:t>
            </a:r>
            <a:r>
              <a:rPr lang="en-US" altLang="ko-KR" sz="1400" dirty="0"/>
              <a:t>&lt;/form&gt;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&lt;/body&gt;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&lt;/html&gt;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endParaRPr lang="ko-KR" altLang="en-US" sz="1400" dirty="0">
              <a:latin typeface="굴림" pitchFamily="50" charset="-127"/>
              <a:ea typeface="굴림" pitchFamily="50" charset="-127"/>
            </a:endParaRPr>
          </a:p>
          <a:p>
            <a:pPr marL="0" indent="0" fontAlgn="base" latinLnBrk="0">
              <a:buNone/>
            </a:pPr>
            <a:endParaRPr lang="en-US" altLang="ko-K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4520195"/>
            <a:ext cx="3038475" cy="2105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72" y="4520194"/>
            <a:ext cx="3200400" cy="2105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3455" y="5405459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click </a:t>
            </a:r>
            <a:endParaRPr lang="ko-KR" altLang="en-US" sz="18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167532" y="5481228"/>
            <a:ext cx="340572" cy="261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75656" y="6345324"/>
            <a:ext cx="162018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88124" y="6337746"/>
            <a:ext cx="212423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및 변수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1088740"/>
            <a:ext cx="8587785" cy="5616624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/>
              <a:t>&lt;html&gt;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&lt;head&gt;&lt;title&gt; </a:t>
            </a:r>
            <a:r>
              <a:rPr lang="ko-KR" altLang="en-US" sz="1400" dirty="0"/>
              <a:t>지역변수 및 전역변수 </a:t>
            </a:r>
            <a:r>
              <a:rPr lang="en-US" altLang="ko-KR" sz="1400" dirty="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&lt;script language="JavaScript"&gt;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a=2</a:t>
            </a:r>
            <a:r>
              <a:rPr lang="en-US" altLang="ko-KR" sz="1400"/>
              <a:t>; </a:t>
            </a:r>
            <a:r>
              <a:rPr lang="en-US" altLang="ko-KR" sz="1400" smtClean="0"/>
              <a:t>                                     </a:t>
            </a:r>
            <a:r>
              <a:rPr lang="en-US" altLang="ko-KR" sz="140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전역변수 선언과 초기화</a:t>
            </a:r>
          </a:p>
          <a:p>
            <a:pPr marL="0" indent="0" fontAlgn="base" latinLnBrk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b=7;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>
                <a:solidFill>
                  <a:srgbClr val="0070C0"/>
                </a:solidFill>
              </a:rPr>
              <a:t>var</a:t>
            </a:r>
            <a:r>
              <a:rPr lang="en-US" altLang="ko-KR" sz="1400" dirty="0"/>
              <a:t> d = 0</a:t>
            </a:r>
            <a:r>
              <a:rPr lang="en-US" altLang="ko-KR" sz="1400"/>
              <a:t>;             </a:t>
            </a:r>
            <a:r>
              <a:rPr lang="en-US" altLang="ko-KR" sz="1400" smtClean="0"/>
              <a:t>                 </a:t>
            </a:r>
            <a:r>
              <a:rPr lang="en-US" altLang="ko-KR" sz="140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전역변수 </a:t>
            </a:r>
            <a:r>
              <a:rPr lang="ko-KR" altLang="en-US" sz="1400">
                <a:solidFill>
                  <a:srgbClr val="00B050"/>
                </a:solidFill>
              </a:rPr>
              <a:t>선언과 </a:t>
            </a:r>
            <a:r>
              <a:rPr lang="ko-KR" altLang="en-US" sz="1400" smtClean="0">
                <a:solidFill>
                  <a:srgbClr val="00B050"/>
                </a:solidFill>
              </a:rPr>
              <a:t>초기화</a:t>
            </a:r>
            <a:endParaRPr lang="en-US" altLang="ko-KR" sz="1400" smtClean="0">
              <a:solidFill>
                <a:srgbClr val="00B050"/>
              </a:solidFill>
            </a:endParaRPr>
          </a:p>
          <a:p>
            <a:pPr marL="0" indent="0" fontAlgn="base" latinLnBrk="0">
              <a:buNone/>
            </a:pPr>
            <a:r>
              <a:rPr lang="en-US" altLang="ko-KR" sz="1400">
                <a:solidFill>
                  <a:srgbClr val="00B050"/>
                </a:solidFill>
              </a:rPr>
              <a:t> </a:t>
            </a:r>
            <a:r>
              <a:rPr lang="en-US" altLang="ko-KR" sz="1400" smtClean="0">
                <a:solidFill>
                  <a:srgbClr val="00B050"/>
                </a:solidFill>
              </a:rPr>
              <a:t>       </a:t>
            </a:r>
            <a:r>
              <a:rPr lang="en-US" altLang="ko-KR" sz="1400"/>
              <a:t>document.write("d</a:t>
            </a:r>
            <a:r>
              <a:rPr lang="ko-KR" altLang="en-US" sz="1400"/>
              <a:t>의 값은 </a:t>
            </a:r>
            <a:r>
              <a:rPr lang="en-US" altLang="ko-KR" sz="1400"/>
              <a:t>: " + d + " </a:t>
            </a:r>
            <a:r>
              <a:rPr lang="ko-KR" altLang="en-US" sz="1400"/>
              <a:t>이다</a:t>
            </a:r>
            <a:r>
              <a:rPr lang="en-US" altLang="ko-KR" sz="1400"/>
              <a:t>."+ "&lt;br</a:t>
            </a:r>
            <a:r>
              <a:rPr lang="en-US" altLang="ko-KR" sz="1400" smtClean="0"/>
              <a:t>&gt;");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marL="0" indent="0" fontAlgn="base" latinLnBrk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>
                <a:solidFill>
                  <a:srgbClr val="0070C0"/>
                </a:solidFill>
              </a:rPr>
              <a:t>function</a:t>
            </a:r>
            <a:r>
              <a:rPr lang="en-US" altLang="ko-KR" sz="1400" dirty="0"/>
              <a:t> add</a:t>
            </a:r>
            <a:r>
              <a:rPr lang="en-US" altLang="ko-KR" sz="1400"/>
              <a:t>() </a:t>
            </a:r>
            <a:r>
              <a:rPr lang="en-US" altLang="ko-KR" sz="1400" smtClean="0"/>
              <a:t>{                   </a:t>
            </a:r>
            <a:r>
              <a:rPr lang="en-US" altLang="ko-KR" sz="1400" smtClean="0">
                <a:solidFill>
                  <a:srgbClr val="00B050"/>
                </a:solidFill>
              </a:rPr>
              <a:t>// add() </a:t>
            </a:r>
            <a:r>
              <a:rPr lang="ko-KR" altLang="en-US" sz="1400" smtClean="0">
                <a:solidFill>
                  <a:srgbClr val="00B050"/>
                </a:solidFill>
              </a:rPr>
              <a:t>함수 정의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>
                <a:solidFill>
                  <a:srgbClr val="0070C0"/>
                </a:solidFill>
              </a:rPr>
              <a:t>var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/>
              <a:t>a=4</a:t>
            </a:r>
            <a:r>
              <a:rPr lang="en-US" altLang="ko-KR" sz="1400"/>
              <a:t>;            </a:t>
            </a:r>
            <a:r>
              <a:rPr lang="en-US" altLang="ko-KR" sz="1400" smtClean="0"/>
              <a:t>               </a:t>
            </a:r>
            <a:r>
              <a:rPr lang="en-US" altLang="ko-KR" sz="140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지역변수 선언과 초기화 </a:t>
            </a:r>
          </a:p>
          <a:p>
            <a:pPr marL="0" indent="0" fontAlgn="base" latinLnBrk="0"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c=6</a:t>
            </a:r>
            <a:r>
              <a:rPr lang="en-US" altLang="ko-KR" sz="1400"/>
              <a:t>;                  </a:t>
            </a:r>
            <a:r>
              <a:rPr lang="en-US" altLang="ko-KR" sz="1400" smtClean="0"/>
              <a:t>               </a:t>
            </a:r>
            <a:r>
              <a:rPr lang="en-US" altLang="ko-KR" sz="140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전역변수 선언과 초기화</a:t>
            </a:r>
          </a:p>
          <a:p>
            <a:pPr marL="0" indent="0" fontAlgn="base" latinLnBrk="0"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d=3</a:t>
            </a:r>
            <a:r>
              <a:rPr lang="en-US" altLang="ko-KR" sz="1400"/>
              <a:t>;                   </a:t>
            </a:r>
            <a:r>
              <a:rPr lang="en-US" altLang="ko-KR" sz="1400" smtClean="0"/>
              <a:t>             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전역변수 초기화</a:t>
            </a:r>
          </a:p>
          <a:p>
            <a:pPr marL="0" indent="0" fontAlgn="base" latinLnBrk="0"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a+b+c</a:t>
            </a:r>
            <a:r>
              <a:rPr lang="ko-KR" altLang="en-US" sz="1400" dirty="0"/>
              <a:t>의 값은 </a:t>
            </a:r>
            <a:r>
              <a:rPr lang="en-US" altLang="ko-KR" sz="1400" dirty="0"/>
              <a:t>: " + (a + b + c) + " </a:t>
            </a:r>
            <a:r>
              <a:rPr lang="ko-KR" altLang="en-US" sz="1400" dirty="0"/>
              <a:t>이다</a:t>
            </a:r>
            <a:r>
              <a:rPr lang="en-US" altLang="ko-KR" sz="1400" dirty="0"/>
              <a:t>."+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</a:t>
            </a:r>
            <a:r>
              <a:rPr lang="en-US" altLang="ko-KR" sz="1400" smtClean="0"/>
              <a:t>  }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</a:t>
            </a:r>
            <a:r>
              <a:rPr lang="en-US" altLang="ko-KR" sz="1400"/>
              <a:t>add</a:t>
            </a:r>
            <a:r>
              <a:rPr lang="en-US" altLang="ko-KR" sz="1400" smtClean="0"/>
              <a:t>();                                  </a:t>
            </a:r>
            <a:r>
              <a:rPr lang="en-US" altLang="ko-KR" sz="1400" smtClean="0">
                <a:solidFill>
                  <a:srgbClr val="00B050"/>
                </a:solidFill>
              </a:rPr>
              <a:t>// add() </a:t>
            </a:r>
            <a:r>
              <a:rPr lang="ko-KR" altLang="en-US" sz="1400" smtClean="0">
                <a:solidFill>
                  <a:srgbClr val="00B050"/>
                </a:solidFill>
              </a:rPr>
              <a:t>함수 실행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a+b+c</a:t>
            </a:r>
            <a:r>
              <a:rPr lang="ko-KR" altLang="en-US" sz="1400" dirty="0"/>
              <a:t>의 값은 </a:t>
            </a:r>
            <a:r>
              <a:rPr lang="en-US" altLang="ko-KR" sz="1400" dirty="0"/>
              <a:t>: " + (a + b </a:t>
            </a:r>
            <a:r>
              <a:rPr lang="en-US" altLang="ko-KR" sz="1400" dirty="0" smtClean="0"/>
              <a:t>+ c) </a:t>
            </a:r>
            <a:r>
              <a:rPr lang="en-US" altLang="ko-KR" sz="1400" dirty="0"/>
              <a:t>+ " </a:t>
            </a:r>
            <a:r>
              <a:rPr lang="ko-KR" altLang="en-US" sz="1400" dirty="0"/>
              <a:t>이다</a:t>
            </a:r>
            <a:r>
              <a:rPr lang="en-US" altLang="ko-KR" sz="1400" dirty="0"/>
              <a:t>."+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smtClean="0"/>
              <a:t>         document.write("</a:t>
            </a:r>
            <a:r>
              <a:rPr lang="en-US" altLang="ko-KR" sz="1400"/>
              <a:t>d</a:t>
            </a:r>
            <a:r>
              <a:rPr lang="ko-KR" altLang="en-US" sz="1400" dirty="0" smtClean="0"/>
              <a:t>의 </a:t>
            </a:r>
            <a:r>
              <a:rPr lang="ko-KR" altLang="en-US" sz="1400" dirty="0"/>
              <a:t>값은 </a:t>
            </a:r>
            <a:r>
              <a:rPr lang="en-US" altLang="ko-KR" sz="1400" dirty="0"/>
              <a:t>: " + d + " </a:t>
            </a:r>
            <a:r>
              <a:rPr lang="ko-KR" altLang="en-US" sz="1400" dirty="0"/>
              <a:t>이다</a:t>
            </a:r>
            <a:r>
              <a:rPr lang="en-US" altLang="ko-KR" sz="1400" dirty="0"/>
              <a:t>."+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</a:t>
            </a:r>
            <a:r>
              <a:rPr lang="en-US" altLang="ko-KR" sz="1400"/>
              <a:t>&lt;/</a:t>
            </a:r>
            <a:r>
              <a:rPr lang="en-US" altLang="ko-KR" sz="1400" smtClean="0"/>
              <a:t>script&gt;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&lt;/body&gt;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&lt;/html&gt;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140" y="1027036"/>
            <a:ext cx="3057245" cy="20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 </a:t>
            </a:r>
            <a:r>
              <a:rPr lang="ko-KR" altLang="en-US" smtClean="0"/>
              <a:t>객체</a:t>
            </a:r>
            <a:r>
              <a:rPr lang="en-US" altLang="ko-KR"/>
              <a:t> </a:t>
            </a:r>
            <a:r>
              <a:rPr lang="en-US" altLang="ko-KR" smtClean="0"/>
              <a:t>– history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872716"/>
            <a:ext cx="8587785" cy="56526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dirty="0"/>
              <a:t>&lt;html&gt;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</a:t>
            </a:r>
            <a:r>
              <a:rPr lang="en-US" altLang="ko-KR" sz="1300" dirty="0"/>
              <a:t>&lt;head&gt;&lt;title&gt;</a:t>
            </a:r>
            <a:r>
              <a:rPr lang="ko-KR" altLang="en-US" sz="1300" dirty="0"/>
              <a:t> </a:t>
            </a:r>
            <a:r>
              <a:rPr lang="en-US" altLang="ko-KR" sz="1300" dirty="0"/>
              <a:t>history </a:t>
            </a:r>
            <a:r>
              <a:rPr lang="ko-KR" altLang="en-US" sz="1300" dirty="0"/>
              <a:t>객체 사용 예 </a:t>
            </a:r>
            <a:r>
              <a:rPr lang="en-US" altLang="ko-KR" sz="1300" dirty="0"/>
              <a:t>&lt;/title&gt;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</a:t>
            </a:r>
            <a:r>
              <a:rPr lang="en-US" altLang="ko-KR" sz="1300" dirty="0"/>
              <a:t>&lt;script</a:t>
            </a:r>
            <a:r>
              <a:rPr lang="ko-KR" altLang="en-US" sz="1300" dirty="0"/>
              <a:t> </a:t>
            </a:r>
            <a:r>
              <a:rPr lang="en-US" altLang="ko-KR" sz="1300"/>
              <a:t>language="JavaScript"&gt;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/>
              <a:t>function</a:t>
            </a:r>
            <a:r>
              <a:rPr lang="ko-KR" altLang="en-US" sz="1300" dirty="0"/>
              <a:t> </a:t>
            </a:r>
            <a:r>
              <a:rPr lang="en-US" altLang="ko-KR" sz="1300" dirty="0" err="1"/>
              <a:t>history_back</a:t>
            </a:r>
            <a:r>
              <a:rPr lang="en-US" altLang="ko-KR" sz="1300" dirty="0"/>
              <a:t>()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/>
              <a:t>{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   </a:t>
            </a:r>
            <a:r>
              <a:rPr lang="en-US" altLang="ko-KR" sz="1300" dirty="0" err="1">
                <a:solidFill>
                  <a:srgbClr val="0070C0"/>
                </a:solidFill>
              </a:rPr>
              <a:t>history.back</a:t>
            </a:r>
            <a:r>
              <a:rPr lang="en-US" altLang="ko-KR" sz="1300" dirty="0">
                <a:solidFill>
                  <a:srgbClr val="0070C0"/>
                </a:solidFill>
              </a:rPr>
              <a:t>();</a:t>
            </a:r>
            <a:endParaRPr lang="ko-KR" altLang="en-US" sz="13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/>
              <a:t>}</a:t>
            </a:r>
            <a:endParaRPr lang="ko-KR" altLang="en-US" sz="1300" dirty="0"/>
          </a:p>
          <a:p>
            <a:pPr marL="0" indent="0">
              <a:buNone/>
            </a:pP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</a:t>
            </a:r>
            <a:r>
              <a:rPr lang="en-US" altLang="ko-KR" sz="1300" dirty="0"/>
              <a:t>function</a:t>
            </a:r>
            <a:r>
              <a:rPr lang="ko-KR" altLang="en-US" sz="1300" dirty="0"/>
              <a:t> </a:t>
            </a:r>
            <a:r>
              <a:rPr lang="en-US" altLang="ko-KR" sz="1300" dirty="0" err="1"/>
              <a:t>history_forward</a:t>
            </a:r>
            <a:r>
              <a:rPr lang="en-US" altLang="ko-KR" sz="1300" dirty="0"/>
              <a:t>()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/>
              <a:t>{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     </a:t>
            </a:r>
            <a:r>
              <a:rPr lang="en-US" altLang="ko-KR" sz="1300" dirty="0" err="1">
                <a:solidFill>
                  <a:srgbClr val="0070C0"/>
                </a:solidFill>
              </a:rPr>
              <a:t>history.forward</a:t>
            </a:r>
            <a:r>
              <a:rPr lang="en-US" altLang="ko-KR" sz="1300" dirty="0">
                <a:solidFill>
                  <a:srgbClr val="0070C0"/>
                </a:solidFill>
              </a:rPr>
              <a:t>();</a:t>
            </a:r>
            <a:endParaRPr lang="ko-KR" altLang="en-US" sz="13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300" dirty="0"/>
              <a:t>      </a:t>
            </a:r>
            <a:r>
              <a:rPr lang="en-US" altLang="ko-KR" sz="1300" dirty="0" smtClean="0"/>
              <a:t>}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/>
              <a:t> </a:t>
            </a:r>
            <a:r>
              <a:rPr lang="ko-KR" altLang="en-US" sz="1300" smtClean="0"/>
              <a:t>  </a:t>
            </a:r>
            <a:r>
              <a:rPr lang="en-US" altLang="ko-KR" sz="1300" smtClean="0"/>
              <a:t>&lt;/</a:t>
            </a:r>
            <a:r>
              <a:rPr lang="en-US" altLang="ko-KR" sz="1300" dirty="0"/>
              <a:t>script&gt;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/>
              <a:t>  </a:t>
            </a:r>
            <a:r>
              <a:rPr lang="en-US" altLang="ko-KR" sz="1300" smtClean="0"/>
              <a:t>&lt;/</a:t>
            </a:r>
            <a:r>
              <a:rPr lang="en-US" altLang="ko-KR" sz="1300" dirty="0"/>
              <a:t>head&gt;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</a:t>
            </a:r>
            <a:r>
              <a:rPr lang="en-US" altLang="ko-KR" sz="1300" dirty="0"/>
              <a:t>&lt;body&gt;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 </a:t>
            </a:r>
            <a:r>
              <a:rPr lang="en-US" altLang="ko-KR" sz="1300" dirty="0"/>
              <a:t>&lt;form&gt;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/>
              <a:t>    </a:t>
            </a:r>
            <a:r>
              <a:rPr lang="ko-KR" altLang="en-US" sz="1300" smtClean="0"/>
              <a:t> </a:t>
            </a:r>
            <a:r>
              <a:rPr lang="en-US" altLang="ko-KR" sz="1300" smtClean="0"/>
              <a:t>&lt;</a:t>
            </a:r>
            <a:r>
              <a:rPr lang="en-US" altLang="ko-KR" sz="1300" dirty="0"/>
              <a:t>h3&gt;</a:t>
            </a:r>
            <a:r>
              <a:rPr lang="ko-KR" altLang="en-US" sz="1300" dirty="0"/>
              <a:t> 이전 페이지로 이동하기</a:t>
            </a:r>
            <a:r>
              <a:rPr lang="en-US" altLang="ko-KR" sz="1300" dirty="0"/>
              <a:t>&lt;/h3&gt;</a:t>
            </a:r>
            <a:r>
              <a:rPr lang="ko-KR" altLang="en-US" sz="1300" dirty="0"/>
              <a:t> </a:t>
            </a:r>
          </a:p>
          <a:p>
            <a:pPr marL="0" indent="0">
              <a:buNone/>
            </a:pPr>
            <a:r>
              <a:rPr lang="ko-KR" altLang="en-US" sz="1300"/>
              <a:t>    </a:t>
            </a:r>
            <a:r>
              <a:rPr lang="ko-KR" altLang="en-US" sz="1300" smtClean="0"/>
              <a:t> </a:t>
            </a:r>
            <a:r>
              <a:rPr lang="en-US" altLang="ko-KR" sz="1300" smtClean="0"/>
              <a:t>&lt;</a:t>
            </a:r>
            <a:r>
              <a:rPr lang="en-US" altLang="ko-KR" sz="1300" dirty="0"/>
              <a:t>input</a:t>
            </a:r>
            <a:r>
              <a:rPr lang="ko-KR" altLang="en-US" sz="1300" dirty="0"/>
              <a:t> </a:t>
            </a:r>
            <a:r>
              <a:rPr lang="en-US" altLang="ko-KR" sz="1300" dirty="0"/>
              <a:t>type="button"</a:t>
            </a:r>
            <a:r>
              <a:rPr lang="ko-KR" altLang="en-US" sz="1300" dirty="0"/>
              <a:t> </a:t>
            </a:r>
            <a:r>
              <a:rPr lang="en-US" altLang="ko-KR" sz="1300" dirty="0"/>
              <a:t>value="</a:t>
            </a:r>
            <a:r>
              <a:rPr lang="ko-KR" altLang="en-US" sz="1300" dirty="0"/>
              <a:t>이전으로 이동</a:t>
            </a:r>
            <a:r>
              <a:rPr lang="en-US" altLang="ko-KR" sz="1300" dirty="0"/>
              <a:t>"</a:t>
            </a:r>
            <a:r>
              <a:rPr lang="ko-KR" altLang="en-US" sz="1300" dirty="0"/>
              <a:t> </a:t>
            </a:r>
            <a:r>
              <a:rPr lang="en-US" altLang="ko-KR" sz="1300" dirty="0" err="1"/>
              <a:t>onClick</a:t>
            </a:r>
            <a:r>
              <a:rPr lang="en-US" altLang="ko-KR" sz="1300" dirty="0"/>
              <a:t>="</a:t>
            </a:r>
            <a:r>
              <a:rPr lang="en-US" altLang="ko-KR" sz="1300" err="1"/>
              <a:t>history_back</a:t>
            </a:r>
            <a:r>
              <a:rPr lang="en-US" altLang="ko-KR" sz="1300" smtClean="0"/>
              <a:t>()"&gt;</a:t>
            </a:r>
            <a:r>
              <a:rPr lang="ko-KR" altLang="en-US" sz="1300" smtClean="0"/>
              <a:t> </a:t>
            </a:r>
            <a:r>
              <a:rPr lang="en-US" altLang="ko-KR" sz="1300" dirty="0"/>
              <a:t>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/>
              <a:t>    </a:t>
            </a:r>
            <a:r>
              <a:rPr lang="ko-KR" altLang="en-US" sz="1300" smtClean="0"/>
              <a:t> </a:t>
            </a:r>
            <a:r>
              <a:rPr lang="en-US" altLang="ko-KR" sz="1300" smtClean="0"/>
              <a:t>&lt;</a:t>
            </a:r>
            <a:r>
              <a:rPr lang="en-US" altLang="ko-KR" sz="1300" dirty="0"/>
              <a:t>h3&gt;</a:t>
            </a:r>
            <a:r>
              <a:rPr lang="ko-KR" altLang="en-US" sz="1300" dirty="0"/>
              <a:t> 다음 페이지로 이동하기</a:t>
            </a:r>
            <a:r>
              <a:rPr lang="en-US" altLang="ko-KR" sz="1300" dirty="0"/>
              <a:t>&lt;/h3&gt;</a:t>
            </a:r>
            <a:r>
              <a:rPr lang="ko-KR" altLang="en-US" sz="1300" dirty="0"/>
              <a:t> </a:t>
            </a:r>
          </a:p>
          <a:p>
            <a:pPr marL="0" indent="0">
              <a:buNone/>
            </a:pPr>
            <a:r>
              <a:rPr lang="ko-KR" altLang="en-US" sz="1300"/>
              <a:t>   </a:t>
            </a:r>
            <a:r>
              <a:rPr lang="ko-KR" altLang="en-US" sz="1300" smtClean="0"/>
              <a:t>  </a:t>
            </a:r>
            <a:r>
              <a:rPr lang="en-US" altLang="ko-KR" sz="1300" smtClean="0"/>
              <a:t>&lt;</a:t>
            </a:r>
            <a:r>
              <a:rPr lang="en-US" altLang="ko-KR" sz="1300" dirty="0"/>
              <a:t>input</a:t>
            </a:r>
            <a:r>
              <a:rPr lang="ko-KR" altLang="en-US" sz="1300" dirty="0"/>
              <a:t> </a:t>
            </a:r>
            <a:r>
              <a:rPr lang="en-US" altLang="ko-KR" sz="1300" dirty="0"/>
              <a:t>type="button"</a:t>
            </a:r>
            <a:r>
              <a:rPr lang="ko-KR" altLang="en-US" sz="1300" dirty="0"/>
              <a:t> </a:t>
            </a:r>
            <a:r>
              <a:rPr lang="en-US" altLang="ko-KR" sz="1300" dirty="0"/>
              <a:t>value="</a:t>
            </a:r>
            <a:r>
              <a:rPr lang="ko-KR" altLang="en-US" sz="1300" dirty="0"/>
              <a:t>다음으로 이동</a:t>
            </a:r>
            <a:r>
              <a:rPr lang="en-US" altLang="ko-KR" sz="1300" dirty="0"/>
              <a:t>"</a:t>
            </a:r>
            <a:r>
              <a:rPr lang="ko-KR" altLang="en-US" sz="1300" dirty="0"/>
              <a:t> </a:t>
            </a:r>
            <a:r>
              <a:rPr lang="en-US" altLang="ko-KR" sz="1300" dirty="0" err="1"/>
              <a:t>onClick</a:t>
            </a:r>
            <a:r>
              <a:rPr lang="en-US" altLang="ko-KR" sz="1300" dirty="0"/>
              <a:t>="</a:t>
            </a:r>
            <a:r>
              <a:rPr lang="en-US" altLang="ko-KR" sz="1300" err="1"/>
              <a:t>history_forward</a:t>
            </a:r>
            <a:r>
              <a:rPr lang="en-US" altLang="ko-KR" sz="1300" smtClean="0"/>
              <a:t>()"&gt;&lt;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 </a:t>
            </a:r>
            <a:r>
              <a:rPr lang="en-US" altLang="ko-KR" sz="1300" dirty="0"/>
              <a:t>&lt;/form&gt;</a:t>
            </a:r>
            <a:endParaRPr lang="ko-KR" altLang="en-US" sz="1300" dirty="0"/>
          </a:p>
          <a:p>
            <a:pPr marL="0" indent="0">
              <a:buNone/>
            </a:pPr>
            <a:r>
              <a:rPr lang="ko-KR" altLang="en-US" sz="1300" dirty="0"/>
              <a:t>  </a:t>
            </a:r>
            <a:r>
              <a:rPr lang="en-US" altLang="ko-KR" sz="1300" dirty="0"/>
              <a:t>&lt;/body&gt;</a:t>
            </a:r>
            <a:endParaRPr lang="ko-KR" altLang="en-US" sz="1300" dirty="0"/>
          </a:p>
          <a:p>
            <a:pPr marL="0" indent="0">
              <a:buNone/>
            </a:pPr>
            <a:r>
              <a:rPr lang="en-US" altLang="ko-KR" sz="1300" dirty="0"/>
              <a:t>&lt;/html&gt;</a:t>
            </a:r>
            <a:endParaRPr lang="ko-KR" altLang="en-US" sz="1300" dirty="0"/>
          </a:p>
          <a:p>
            <a:pPr marL="0" indent="0">
              <a:buNone/>
            </a:pPr>
            <a:endParaRPr lang="ko-KR" altLang="en-US" sz="12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1200" dirty="0">
              <a:latin typeface="굴림" pitchFamily="50" charset="-127"/>
              <a:ea typeface="굴림" pitchFamily="50" charset="-127"/>
            </a:endParaRPr>
          </a:p>
          <a:p>
            <a:pPr marL="0" indent="0" fontAlgn="base" latinLnBrk="0">
              <a:buNone/>
            </a:pPr>
            <a:endParaRPr lang="en-US" altLang="ko-KR" sz="1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48" y="1664196"/>
            <a:ext cx="4638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 </a:t>
            </a:r>
            <a:r>
              <a:rPr lang="ko-KR" altLang="en-US" smtClean="0"/>
              <a:t>객체 </a:t>
            </a:r>
            <a:r>
              <a:rPr lang="en-US" altLang="ko-KR"/>
              <a:t>– </a:t>
            </a:r>
            <a:r>
              <a:rPr lang="en-US" altLang="ko-KR" smtClean="0"/>
              <a:t>location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2982" y="872716"/>
            <a:ext cx="82954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&lt;html&gt;</a:t>
            </a:r>
          </a:p>
          <a:p>
            <a:r>
              <a:rPr lang="en-US" altLang="ko-KR" sz="1400"/>
              <a:t> &lt;head&gt;&lt;title&gt; location </a:t>
            </a:r>
            <a:r>
              <a:rPr lang="ko-KR" altLang="en-US" sz="1400"/>
              <a:t>객체 사용 예 </a:t>
            </a:r>
            <a:r>
              <a:rPr lang="en-US" altLang="ko-KR" sz="1400"/>
              <a:t>&lt;/title&gt;&lt;/head&gt;</a:t>
            </a:r>
          </a:p>
          <a:p>
            <a:r>
              <a:rPr lang="en-US" altLang="ko-KR" sz="1400"/>
              <a:t> &lt;body&gt;</a:t>
            </a:r>
          </a:p>
          <a:p>
            <a:r>
              <a:rPr lang="en-US" altLang="ko-KR" sz="1400"/>
              <a:t>  &lt;h3&gt; World Wide Web Consortium </a:t>
            </a:r>
            <a:r>
              <a:rPr lang="ko-KR" altLang="en-US" sz="1400"/>
              <a:t>페이지로 이동해 봅시다</a:t>
            </a:r>
            <a:r>
              <a:rPr lang="en-US" altLang="ko-KR" sz="1400"/>
              <a:t>.&lt;/h3&gt;</a:t>
            </a:r>
          </a:p>
          <a:p>
            <a:r>
              <a:rPr lang="en-US" altLang="ko-KR" sz="1400"/>
              <a:t>  &lt;form&gt;</a:t>
            </a:r>
          </a:p>
          <a:p>
            <a:r>
              <a:rPr lang="en-US" altLang="ko-KR" sz="1400"/>
              <a:t>   &lt;input type="button" value="</a:t>
            </a:r>
            <a:r>
              <a:rPr lang="ko-KR" altLang="en-US" sz="1400"/>
              <a:t>이동</a:t>
            </a:r>
            <a:r>
              <a:rPr lang="en-US" altLang="ko-KR" sz="1400"/>
              <a:t>" onClick="</a:t>
            </a:r>
            <a:r>
              <a:rPr lang="en-US" altLang="ko-KR" sz="1400">
                <a:solidFill>
                  <a:srgbClr val="0070C0"/>
                </a:solidFill>
              </a:rPr>
              <a:t>location.replace('http://www.w3.org')</a:t>
            </a:r>
            <a:r>
              <a:rPr lang="en-US" altLang="ko-KR" sz="1400"/>
              <a:t>"&gt;&lt;br&gt;</a:t>
            </a:r>
          </a:p>
          <a:p>
            <a:r>
              <a:rPr lang="en-US" altLang="ko-KR" sz="1400"/>
              <a:t>  &lt;/form&gt;</a:t>
            </a:r>
          </a:p>
          <a:p>
            <a:r>
              <a:rPr lang="en-US" altLang="ko-KR" sz="1400"/>
              <a:t> &lt;/body&gt;</a:t>
            </a:r>
          </a:p>
          <a:p>
            <a:r>
              <a:rPr lang="en-US" altLang="ko-KR" sz="1400"/>
              <a:t>&lt;/html&gt;</a:t>
            </a:r>
            <a:endParaRPr lang="ko-KR" altLang="en-US" sz="1400" dirty="0"/>
          </a:p>
          <a:p>
            <a:endParaRPr lang="ko-KR" altLang="en-US" sz="1400" dirty="0"/>
          </a:p>
          <a:p>
            <a:pPr marL="285750" indent="-285750">
              <a:buFont typeface="Wingdings" pitchFamily="2" charset="2"/>
              <a:buChar char=""/>
            </a:pPr>
            <a:endParaRPr lang="ko-KR" altLang="en-US" sz="1400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9" y="2708920"/>
            <a:ext cx="5486400" cy="1762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633" y="4401108"/>
            <a:ext cx="6164213" cy="21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 </a:t>
            </a:r>
            <a:r>
              <a:rPr lang="ko-KR" altLang="en-US" smtClean="0"/>
              <a:t>객체 </a:t>
            </a:r>
            <a:r>
              <a:rPr lang="en-US" altLang="ko-KR"/>
              <a:t>– </a:t>
            </a:r>
            <a:r>
              <a:rPr lang="en-US" altLang="ko-KR" smtClean="0"/>
              <a:t>screen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2982" y="872716"/>
            <a:ext cx="8295462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&lt;html&gt;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&lt;head&gt;&lt;title&gt;</a:t>
            </a:r>
            <a:r>
              <a:rPr lang="ko-KR" altLang="en-US" sz="1400" dirty="0"/>
              <a:t> </a:t>
            </a:r>
            <a:r>
              <a:rPr lang="en-US" altLang="ko-KR" sz="1400" dirty="0"/>
              <a:t>screen </a:t>
            </a:r>
            <a:r>
              <a:rPr lang="ko-KR" altLang="en-US" sz="1400" dirty="0"/>
              <a:t>객체 사용 예 </a:t>
            </a:r>
            <a:r>
              <a:rPr lang="en-US" altLang="ko-KR" sz="1400" dirty="0"/>
              <a:t>&lt;/title&gt;&lt;/head&gt;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&lt;body&gt;</a:t>
            </a:r>
            <a:endParaRPr lang="ko-KR" altLang="en-US" sz="1400" dirty="0"/>
          </a:p>
          <a:p>
            <a:r>
              <a:rPr lang="ko-KR" altLang="en-US" sz="1400"/>
              <a:t>  </a:t>
            </a:r>
            <a:r>
              <a:rPr lang="ko-KR" altLang="en-US" sz="1400" smtClean="0"/>
              <a:t> </a:t>
            </a:r>
            <a:r>
              <a:rPr lang="en-US" altLang="ko-KR" sz="1400" smtClean="0"/>
              <a:t>&lt;</a:t>
            </a:r>
            <a:r>
              <a:rPr lang="en-US" altLang="ko-KR" sz="1400" dirty="0"/>
              <a:t>script</a:t>
            </a:r>
            <a:r>
              <a:rPr lang="ko-KR" altLang="en-US" sz="1400" dirty="0"/>
              <a:t> </a:t>
            </a:r>
            <a:r>
              <a:rPr lang="en-US" altLang="ko-KR" sz="1400"/>
              <a:t>language="JavaScript"&gt;</a:t>
            </a:r>
            <a:endParaRPr lang="ko-KR" altLang="en-US" sz="1400" dirty="0"/>
          </a:p>
          <a:p>
            <a:r>
              <a:rPr lang="ko-KR" altLang="en-US" sz="1400"/>
              <a:t>   </a:t>
            </a:r>
            <a:r>
              <a:rPr lang="ko-KR" altLang="en-US" sz="1400" smtClean="0"/>
              <a:t> </a:t>
            </a:r>
            <a:r>
              <a:rPr lang="en-US" altLang="ko-KR" sz="1400" smtClean="0"/>
              <a:t>document.write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스크린의 너비는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ko-KR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screen.width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+ "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+ "&lt;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&gt;")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스크린의 높이는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ko-KR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screen.height</a:t>
            </a:r>
            <a:r>
              <a:rPr lang="en-US" altLang="ko-KR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+ "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+ "&lt;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&gt;")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스크린의 컬러 해상도는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ko-KR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screen.colorDepth</a:t>
            </a:r>
            <a:r>
              <a:rPr lang="en-US" altLang="ko-KR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+ "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비트입니다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+ "&lt;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&gt;"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/>
              <a:t> </a:t>
            </a:r>
            <a:r>
              <a:rPr lang="ko-KR" altLang="en-US" sz="1400" smtClean="0"/>
              <a:t>  </a:t>
            </a:r>
            <a:r>
              <a:rPr lang="en-US" altLang="ko-KR" sz="1400" dirty="0"/>
              <a:t>&lt;/script&gt;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&lt;/body&gt;</a:t>
            </a:r>
            <a:endParaRPr lang="ko-KR" altLang="en-US" sz="1400" dirty="0"/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  <a:p>
            <a:pPr marL="285750" indent="-285750">
              <a:buFont typeface="Wingdings" pitchFamily="2" charset="2"/>
              <a:buChar char=""/>
            </a:pPr>
            <a:endParaRPr lang="ko-KR" altLang="en-US" sz="1400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44" y="3825044"/>
            <a:ext cx="5765357" cy="21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en-US" altLang="ko-KR"/>
              <a:t>DOM </a:t>
            </a:r>
            <a:r>
              <a:rPr lang="ko-KR" altLang="en-US" smtClean="0"/>
              <a:t>객체</a:t>
            </a:r>
            <a:r>
              <a:rPr lang="en-US" altLang="ko-KR"/>
              <a:t> </a:t>
            </a:r>
            <a:r>
              <a:rPr lang="en-US" altLang="ko-KR" smtClean="0"/>
              <a:t>– document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944724"/>
            <a:ext cx="8587785" cy="5436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/>
              <a:t>&lt;html&gt;</a:t>
            </a:r>
          </a:p>
          <a:p>
            <a:pPr marL="0" indent="0">
              <a:buNone/>
            </a:pPr>
            <a:r>
              <a:rPr lang="en-US" altLang="ko-KR" sz="1300"/>
              <a:t>  &lt;head&gt;&lt;title&gt; document </a:t>
            </a:r>
            <a:r>
              <a:rPr lang="ko-KR" altLang="en-US" sz="1300"/>
              <a:t>객체 사용 예 </a:t>
            </a:r>
            <a:r>
              <a:rPr lang="en-US" altLang="ko-KR" sz="1300"/>
              <a:t>&lt;/title&gt;</a:t>
            </a:r>
          </a:p>
          <a:p>
            <a:pPr marL="0" indent="0">
              <a:buNone/>
            </a:pPr>
            <a:r>
              <a:rPr lang="en-US" altLang="ko-KR" sz="1300"/>
              <a:t>    &lt;script type="JavaScript"&gt;</a:t>
            </a:r>
          </a:p>
          <a:p>
            <a:pPr marL="0" indent="0">
              <a:buNone/>
            </a:pPr>
            <a:r>
              <a:rPr lang="en-US" altLang="ko-KR" sz="1300"/>
              <a:t>     </a:t>
            </a:r>
            <a:r>
              <a:rPr lang="en-US" altLang="ko-KR" sz="1300">
                <a:solidFill>
                  <a:srgbClr val="0070C0"/>
                </a:solidFill>
              </a:rPr>
              <a:t>document.title</a:t>
            </a:r>
            <a:r>
              <a:rPr lang="en-US" altLang="ko-KR" sz="1300"/>
              <a:t> = "document </a:t>
            </a:r>
            <a:r>
              <a:rPr lang="ko-KR" altLang="en-US" sz="1300"/>
              <a:t>객체 사용 예</a:t>
            </a:r>
            <a:r>
              <a:rPr lang="en-US" altLang="ko-KR" sz="1300"/>
              <a:t>";</a:t>
            </a:r>
          </a:p>
          <a:p>
            <a:pPr marL="0" indent="0">
              <a:buNone/>
            </a:pPr>
            <a:r>
              <a:rPr lang="en-US" altLang="ko-KR" sz="1300"/>
              <a:t>     </a:t>
            </a:r>
            <a:r>
              <a:rPr lang="en-US" altLang="ko-KR" sz="1300">
                <a:solidFill>
                  <a:srgbClr val="0070C0"/>
                </a:solidFill>
              </a:rPr>
              <a:t>document.write</a:t>
            </a:r>
            <a:r>
              <a:rPr lang="en-US" altLang="ko-KR" sz="1300"/>
              <a:t>("</a:t>
            </a:r>
            <a:r>
              <a:rPr lang="ko-KR" altLang="en-US" sz="1300"/>
              <a:t>현재 문서의 제목은 </a:t>
            </a:r>
            <a:r>
              <a:rPr lang="en-US" altLang="ko-KR" sz="1300"/>
              <a:t>" + </a:t>
            </a:r>
            <a:r>
              <a:rPr lang="en-US" altLang="ko-KR" sz="1300">
                <a:solidFill>
                  <a:srgbClr val="0070C0"/>
                </a:solidFill>
              </a:rPr>
              <a:t>document.title</a:t>
            </a:r>
            <a:r>
              <a:rPr lang="en-US" altLang="ko-KR" sz="1300"/>
              <a:t> + "</a:t>
            </a:r>
            <a:r>
              <a:rPr lang="ko-KR" altLang="en-US" sz="1300"/>
              <a:t>입니다</a:t>
            </a:r>
            <a:r>
              <a:rPr lang="en-US" altLang="ko-KR" sz="1300"/>
              <a:t>." + "&lt;br&gt;&lt;br</a:t>
            </a:r>
            <a:r>
              <a:rPr lang="en-US" altLang="ko-KR" sz="1300" smtClean="0"/>
              <a:t>&gt;");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  </a:t>
            </a:r>
            <a:r>
              <a:rPr lang="en-US" altLang="ko-KR" sz="1300">
                <a:solidFill>
                  <a:srgbClr val="0070C0"/>
                </a:solidFill>
              </a:rPr>
              <a:t>document.write</a:t>
            </a:r>
            <a:r>
              <a:rPr lang="en-US" altLang="ko-KR" sz="1300"/>
              <a:t>("</a:t>
            </a:r>
            <a:r>
              <a:rPr lang="ko-KR" altLang="en-US" sz="1300"/>
              <a:t>현재 문서를 마지막으로 수정한 시각은 </a:t>
            </a:r>
            <a:r>
              <a:rPr lang="en-US" altLang="ko-KR" sz="1300"/>
              <a:t>" + </a:t>
            </a:r>
            <a:r>
              <a:rPr lang="en-US" altLang="ko-KR" sz="1300">
                <a:solidFill>
                  <a:srgbClr val="0070C0"/>
                </a:solidFill>
              </a:rPr>
              <a:t>document.lastModified</a:t>
            </a:r>
            <a:r>
              <a:rPr lang="en-US" altLang="ko-KR" sz="1300"/>
              <a:t> + "</a:t>
            </a:r>
            <a:r>
              <a:rPr lang="ko-KR" altLang="en-US" sz="1300"/>
              <a:t>입니다</a:t>
            </a:r>
            <a:r>
              <a:rPr lang="en-US" altLang="ko-KR" sz="1300"/>
              <a:t>." + </a:t>
            </a:r>
          </a:p>
          <a:p>
            <a:pPr marL="0" indent="0">
              <a:buNone/>
            </a:pPr>
            <a:r>
              <a:rPr lang="en-US" altLang="ko-KR" sz="1300" smtClean="0"/>
              <a:t>     "&lt;</a:t>
            </a:r>
            <a:r>
              <a:rPr lang="en-US" altLang="ko-KR" sz="1300"/>
              <a:t>br&gt;&lt;br&gt;");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  </a:t>
            </a:r>
            <a:r>
              <a:rPr lang="en-US" altLang="ko-KR" sz="1300">
                <a:solidFill>
                  <a:srgbClr val="0070C0"/>
                </a:solidFill>
              </a:rPr>
              <a:t>document.write</a:t>
            </a:r>
            <a:r>
              <a:rPr lang="en-US" altLang="ko-KR" sz="1300"/>
              <a:t>("</a:t>
            </a:r>
            <a:r>
              <a:rPr lang="ko-KR" altLang="en-US" sz="1300"/>
              <a:t>현재 문서의 위치는 </a:t>
            </a:r>
            <a:r>
              <a:rPr lang="en-US" altLang="ko-KR" sz="1300"/>
              <a:t>" </a:t>
            </a:r>
            <a:r>
              <a:rPr lang="en-US" altLang="ko-KR" sz="1300" smtClean="0"/>
              <a:t>+ </a:t>
            </a:r>
            <a:r>
              <a:rPr lang="en-US" altLang="ko-KR" sz="1300" smtClean="0">
                <a:solidFill>
                  <a:srgbClr val="0070C0"/>
                </a:solidFill>
              </a:rPr>
              <a:t>document.URL</a:t>
            </a:r>
            <a:r>
              <a:rPr lang="en-US" altLang="ko-KR" sz="1300" smtClean="0"/>
              <a:t> </a:t>
            </a:r>
            <a:r>
              <a:rPr lang="en-US" altLang="ko-KR" sz="1300"/>
              <a:t>+ "</a:t>
            </a:r>
            <a:r>
              <a:rPr lang="ko-KR" altLang="en-US" sz="1300"/>
              <a:t>입니다</a:t>
            </a:r>
            <a:r>
              <a:rPr lang="en-US" altLang="ko-KR" sz="1300"/>
              <a:t>." + "&lt;br&gt;&lt;br&gt;");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  function url(){</a:t>
            </a:r>
          </a:p>
          <a:p>
            <a:pPr marL="0" indent="0">
              <a:buNone/>
            </a:pPr>
            <a:r>
              <a:rPr lang="en-US" altLang="ko-KR" sz="1300"/>
              <a:t>       </a:t>
            </a:r>
            <a:r>
              <a:rPr lang="en-US" altLang="ko-KR" sz="1300">
                <a:solidFill>
                  <a:srgbClr val="0070C0"/>
                </a:solidFill>
              </a:rPr>
              <a:t>document.location</a:t>
            </a:r>
            <a:r>
              <a:rPr lang="en-US" altLang="ko-KR" sz="1300"/>
              <a:t> = 'http://www.w3.org';</a:t>
            </a:r>
          </a:p>
          <a:p>
            <a:pPr marL="0" indent="0">
              <a:buNone/>
            </a:pPr>
            <a:r>
              <a:rPr lang="en-US" altLang="ko-KR" sz="1300"/>
              <a:t>    }</a:t>
            </a:r>
          </a:p>
          <a:p>
            <a:pPr marL="0" indent="0">
              <a:buNone/>
            </a:pPr>
            <a:r>
              <a:rPr lang="en-US" altLang="ko-KR" sz="1300"/>
              <a:t>   &lt;/script&gt;</a:t>
            </a:r>
          </a:p>
          <a:p>
            <a:pPr marL="0" indent="0">
              <a:buNone/>
            </a:pPr>
            <a:r>
              <a:rPr lang="en-US" altLang="ko-KR" sz="1300"/>
              <a:t> &lt;/head&gt;</a:t>
            </a:r>
          </a:p>
          <a:p>
            <a:pPr marL="0" indent="0">
              <a:buNone/>
            </a:pPr>
            <a:r>
              <a:rPr lang="en-US" altLang="ko-KR" sz="1300"/>
              <a:t> &lt;body&gt;</a:t>
            </a:r>
          </a:p>
          <a:p>
            <a:pPr marL="0" indent="0">
              <a:buNone/>
            </a:pPr>
            <a:r>
              <a:rPr lang="en-US" altLang="ko-KR" sz="1300"/>
              <a:t>   &lt;h3&gt; W3C </a:t>
            </a:r>
            <a:r>
              <a:rPr lang="ko-KR" altLang="en-US" sz="1300"/>
              <a:t>웹 페이지로 이동하려면 다음의 확인 버튼을 누르세요</a:t>
            </a:r>
            <a:r>
              <a:rPr lang="en-US" altLang="ko-KR" sz="1300"/>
              <a:t>. &lt;/h3&gt;</a:t>
            </a:r>
          </a:p>
          <a:p>
            <a:pPr marL="0" indent="0">
              <a:buNone/>
            </a:pPr>
            <a:r>
              <a:rPr lang="en-US" altLang="ko-KR" sz="1300"/>
              <a:t>   &lt;input type="button" value="</a:t>
            </a:r>
            <a:r>
              <a:rPr lang="ko-KR" altLang="en-US" sz="1300"/>
              <a:t>확인</a:t>
            </a:r>
            <a:r>
              <a:rPr lang="en-US" altLang="ko-KR" sz="1300"/>
              <a:t>" onClick="url()"&gt; &lt;br&gt;</a:t>
            </a:r>
          </a:p>
          <a:p>
            <a:pPr marL="0" indent="0">
              <a:buNone/>
            </a:pPr>
            <a:r>
              <a:rPr lang="en-US" altLang="ko-KR" sz="1300"/>
              <a:t> &lt;/body&gt;</a:t>
            </a:r>
          </a:p>
          <a:p>
            <a:pPr marL="0" indent="0">
              <a:buNone/>
            </a:pPr>
            <a:r>
              <a:rPr lang="en-US" altLang="ko-KR" sz="1300"/>
              <a:t>&lt;/html&gt;</a:t>
            </a:r>
            <a:endParaRPr lang="ko-KR" altLang="en-US" sz="1300" dirty="0"/>
          </a:p>
          <a:p>
            <a:pPr marL="0" indent="0">
              <a:buNone/>
            </a:pPr>
            <a:endParaRPr lang="ko-KR" altLang="en-US" sz="1400" dirty="0"/>
          </a:p>
          <a:p>
            <a:pPr marL="0" indent="0" fontAlgn="base" latinLnBrk="0">
              <a:buNone/>
            </a:pPr>
            <a:endParaRPr lang="en-US" altLang="ko-K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en-US" altLang="ko-KR"/>
              <a:t>DOM </a:t>
            </a:r>
            <a:r>
              <a:rPr lang="ko-KR" altLang="en-US" smtClean="0"/>
              <a:t>객체 </a:t>
            </a:r>
            <a:r>
              <a:rPr lang="en-US" altLang="ko-KR" smtClean="0"/>
              <a:t>– </a:t>
            </a:r>
            <a:r>
              <a:rPr lang="en-US" altLang="ko-KR"/>
              <a:t>document </a:t>
            </a:r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1080178"/>
            <a:ext cx="6115050" cy="292417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907704" y="1952836"/>
            <a:ext cx="15841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03848" y="2294290"/>
            <a:ext cx="14041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89118" y="2636912"/>
            <a:ext cx="16921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744992"/>
            <a:ext cx="5650632" cy="27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smtClean="0"/>
              <a:t>정의 객체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43508" y="856662"/>
            <a:ext cx="8587785" cy="5776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&lt;</a:t>
            </a:r>
            <a:r>
              <a:rPr lang="en-US" altLang="ko-KR" sz="1200" dirty="0"/>
              <a:t>html&gt;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</a:t>
            </a:r>
            <a:r>
              <a:rPr lang="en-US" altLang="ko-KR" sz="1200" dirty="0"/>
              <a:t>&lt;head&gt;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   </a:t>
            </a:r>
            <a:r>
              <a:rPr lang="en-US" altLang="ko-KR" sz="1200" dirty="0"/>
              <a:t>&lt;title&gt;</a:t>
            </a:r>
            <a:r>
              <a:rPr lang="ko-KR" altLang="en-US" sz="1200" dirty="0"/>
              <a:t> 사용자 정의 객체 </a:t>
            </a:r>
            <a:r>
              <a:rPr lang="en-US" altLang="ko-KR" sz="1200" dirty="0"/>
              <a:t>&lt;/title&gt;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   </a:t>
            </a:r>
            <a:r>
              <a:rPr lang="en-US" altLang="ko-KR" sz="1200" dirty="0"/>
              <a:t>&lt;script</a:t>
            </a:r>
            <a:r>
              <a:rPr lang="ko-KR" altLang="en-US" sz="1200" dirty="0"/>
              <a:t> </a:t>
            </a:r>
            <a:r>
              <a:rPr lang="en-US" altLang="ko-KR" sz="1200"/>
              <a:t>language="JavaScript"&gt;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       </a:t>
            </a:r>
            <a:r>
              <a:rPr lang="en-US" altLang="ko-KR" sz="1200" dirty="0"/>
              <a:t>function</a:t>
            </a:r>
            <a:r>
              <a:rPr lang="ko-KR" altLang="en-US" sz="1200" dirty="0"/>
              <a:t> </a:t>
            </a:r>
            <a:r>
              <a:rPr lang="en-US" altLang="ko-KR" sz="1200" dirty="0"/>
              <a:t>student(identity, name, department) {   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         </a:t>
            </a:r>
            <a:r>
              <a:rPr lang="en-US" altLang="ko-KR" sz="1200" dirty="0"/>
              <a:t>this.id = identity;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         </a:t>
            </a:r>
            <a:r>
              <a:rPr lang="en-US" altLang="ko-KR" sz="1200" dirty="0"/>
              <a:t>this.name = name;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         </a:t>
            </a:r>
            <a:r>
              <a:rPr lang="en-US" altLang="ko-KR" sz="1200" dirty="0" err="1"/>
              <a:t>this.dept</a:t>
            </a:r>
            <a:r>
              <a:rPr lang="en-US" altLang="ko-KR" sz="1200" dirty="0"/>
              <a:t> = department; </a:t>
            </a: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ko-KR" altLang="en-US" sz="1200"/>
              <a:t>           </a:t>
            </a:r>
            <a:r>
              <a:rPr lang="ko-KR" altLang="en-US" sz="1200" smtClean="0"/>
              <a:t> </a:t>
            </a:r>
            <a:r>
              <a:rPr lang="en-US" altLang="ko-KR" sz="1200" smtClean="0"/>
              <a:t>this.stInfo </a:t>
            </a:r>
            <a:r>
              <a:rPr lang="en-US" altLang="ko-KR" sz="1200" dirty="0"/>
              <a:t>= function() {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return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학생정보 </a:t>
            </a:r>
            <a:r>
              <a:rPr lang="en-US" altLang="ko-KR" sz="1200" dirty="0"/>
              <a:t>: </a:t>
            </a:r>
            <a:r>
              <a:rPr lang="ko-KR" altLang="en-US" sz="1200" dirty="0"/>
              <a:t>이름은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this.name + "</a:t>
            </a:r>
            <a:r>
              <a:rPr lang="ko-KR" altLang="en-US" sz="1200" dirty="0"/>
              <a:t>이고</a:t>
            </a:r>
            <a:r>
              <a:rPr lang="en-US" altLang="ko-KR" sz="1200" dirty="0"/>
              <a:t>, </a:t>
            </a:r>
            <a:r>
              <a:rPr lang="ko-KR" altLang="en-US" sz="1200" dirty="0"/>
              <a:t>학과는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dirty="0" err="1"/>
              <a:t>this.dept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.";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/>
              <a:t> </a:t>
            </a:r>
            <a:r>
              <a:rPr lang="en-US" altLang="ko-KR" sz="1200" smtClean="0"/>
              <a:t>           </a:t>
            </a:r>
            <a:r>
              <a:rPr lang="en-US" altLang="ko-KR" sz="1200" dirty="0" smtClean="0"/>
              <a:t>}; 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ko-KR" altLang="en-US" sz="1200"/>
              <a:t>          </a:t>
            </a:r>
            <a:r>
              <a:rPr lang="en-US" altLang="ko-KR" sz="1200" smtClean="0"/>
              <a:t>st </a:t>
            </a:r>
            <a:r>
              <a:rPr lang="en-US" altLang="ko-KR" sz="1200" dirty="0"/>
              <a:t>= new</a:t>
            </a:r>
            <a:r>
              <a:rPr lang="ko-KR" altLang="en-US" sz="1200" dirty="0"/>
              <a:t> </a:t>
            </a:r>
            <a:r>
              <a:rPr lang="en-US" altLang="ko-KR" sz="1200" dirty="0"/>
              <a:t>student</a:t>
            </a:r>
            <a:r>
              <a:rPr lang="en-US" altLang="ko-KR" sz="1200"/>
              <a:t>("</a:t>
            </a:r>
            <a:r>
              <a:rPr lang="en-US" altLang="ko-KR" sz="1200" smtClean="0"/>
              <a:t>2014001</a:t>
            </a:r>
            <a:r>
              <a:rPr lang="en-US" altLang="ko-KR" sz="1200" dirty="0"/>
              <a:t>", "</a:t>
            </a:r>
            <a:r>
              <a:rPr lang="ko-KR" altLang="en-US" sz="1200" dirty="0"/>
              <a:t>김소연</a:t>
            </a:r>
            <a:r>
              <a:rPr lang="en-US" altLang="ko-KR" sz="1200" dirty="0"/>
              <a:t>", "</a:t>
            </a:r>
            <a:r>
              <a:rPr lang="ko-KR" altLang="en-US" sz="1200" dirty="0"/>
              <a:t>컴퓨터공학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    </a:t>
            </a:r>
            <a:r>
              <a:rPr lang="en-US" altLang="ko-KR" sz="1200" dirty="0"/>
              <a:t>&lt;/script&gt;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</a:t>
            </a:r>
            <a:r>
              <a:rPr lang="en-US" altLang="ko-KR" sz="1200" dirty="0"/>
              <a:t>&lt;/head&gt;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</a:t>
            </a:r>
            <a:r>
              <a:rPr lang="en-US" altLang="ko-KR" sz="1200" dirty="0"/>
              <a:t>&lt;body&gt;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/>
              <a:t>   </a:t>
            </a:r>
            <a:r>
              <a:rPr lang="en-US" altLang="ko-KR" sz="1200"/>
              <a:t> </a:t>
            </a:r>
            <a:r>
              <a:rPr lang="en-US" altLang="ko-KR" sz="1200" smtClean="0"/>
              <a:t>  &lt;h2</a:t>
            </a:r>
            <a:r>
              <a:rPr lang="en-US" altLang="ko-KR" sz="1200" dirty="0"/>
              <a:t>&gt;</a:t>
            </a:r>
            <a:r>
              <a:rPr lang="ko-KR" altLang="en-US" sz="1200" dirty="0"/>
              <a:t> 학생 정보 출력 </a:t>
            </a:r>
            <a:r>
              <a:rPr lang="en-US" altLang="ko-KR" sz="1200" dirty="0"/>
              <a:t>&lt;/h2&gt;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   </a:t>
            </a:r>
            <a:r>
              <a:rPr lang="en-US" altLang="ko-KR" sz="1200" dirty="0"/>
              <a:t>&lt;script</a:t>
            </a:r>
            <a:r>
              <a:rPr lang="ko-KR" altLang="en-US" sz="1200" dirty="0"/>
              <a:t> </a:t>
            </a:r>
            <a:r>
              <a:rPr lang="en-US" altLang="ko-KR" sz="1200"/>
              <a:t>language="text/javascript"&gt;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/>
              <a:t>       </a:t>
            </a:r>
            <a:r>
              <a:rPr lang="ko-KR" altLang="en-US" sz="1200" smtClean="0"/>
              <a:t>    </a:t>
            </a:r>
            <a:r>
              <a:rPr lang="en-US" altLang="ko-KR" sz="1200" smtClean="0"/>
              <a:t>document.writeln</a:t>
            </a:r>
            <a:r>
              <a:rPr lang="en-US" altLang="ko-KR" sz="1200" dirty="0"/>
              <a:t>("</a:t>
            </a:r>
            <a:r>
              <a:rPr lang="ko-KR" altLang="en-US" sz="1200" dirty="0"/>
              <a:t>학번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/>
              <a:t>+ </a:t>
            </a:r>
            <a:r>
              <a:rPr lang="en-US" altLang="ko-KR" sz="1200" smtClean="0"/>
              <a:t>st.id </a:t>
            </a:r>
            <a:r>
              <a:rPr lang="en-US" altLang="ko-KR" sz="1200" dirty="0"/>
              <a:t>+ "&lt;</a:t>
            </a:r>
            <a:r>
              <a:rPr lang="en-US" altLang="ko-KR" sz="1200" err="1"/>
              <a:t>br</a:t>
            </a:r>
            <a:r>
              <a:rPr lang="en-US" altLang="ko-KR" sz="1200" smtClean="0"/>
              <a:t>&gt;");</a:t>
            </a:r>
            <a:endParaRPr lang="ko-KR" altLang="en-US" sz="1200" smtClean="0"/>
          </a:p>
          <a:p>
            <a:pPr marL="0" indent="0">
              <a:buNone/>
            </a:pPr>
            <a:r>
              <a:rPr lang="ko-KR" altLang="en-US" sz="1200"/>
              <a:t> </a:t>
            </a:r>
            <a:r>
              <a:rPr lang="ko-KR" altLang="en-US" sz="1200" smtClean="0"/>
              <a:t>          </a:t>
            </a:r>
            <a:r>
              <a:rPr lang="en-US" altLang="ko-KR" sz="1200" smtClean="0"/>
              <a:t>document.writeln(st.stInfo() + "&lt;br&gt;");</a:t>
            </a:r>
            <a:endParaRPr lang="ko-KR" altLang="en-US" sz="1200" smtClean="0"/>
          </a:p>
          <a:p>
            <a:pPr marL="0" indent="0">
              <a:buNone/>
            </a:pPr>
            <a:r>
              <a:rPr lang="ko-KR" altLang="en-US" sz="1200" smtClean="0"/>
              <a:t>      </a:t>
            </a:r>
            <a:r>
              <a:rPr lang="en-US" altLang="ko-KR" sz="1200" dirty="0"/>
              <a:t>&lt;/script&gt;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</a:t>
            </a:r>
            <a:r>
              <a:rPr lang="en-US" altLang="ko-KR" sz="1200" dirty="0"/>
              <a:t>&lt;/body&gt;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&lt;/html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55172" y="1747845"/>
            <a:ext cx="1273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2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정의</a:t>
            </a:r>
            <a:endParaRPr lang="ko-KR" altLang="en-US" sz="12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2964" y="1963869"/>
            <a:ext cx="1273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2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정의</a:t>
            </a:r>
            <a:endParaRPr lang="ko-KR" altLang="en-US" sz="12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364" y="2827965"/>
            <a:ext cx="1273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2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 정의</a:t>
            </a:r>
            <a:endParaRPr lang="ko-KR" altLang="en-US" sz="12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3927859"/>
            <a:ext cx="1273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2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정의</a:t>
            </a:r>
            <a:endParaRPr lang="ko-KR" altLang="en-US" sz="12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376" y="4652156"/>
            <a:ext cx="442010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2609" y="815545"/>
            <a:ext cx="7194598" cy="341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smtClean="0">
                <a:latin typeface="HY견고딕" pitchFamily="18" charset="-127"/>
              </a:rPr>
              <a:t>&lt;</a:t>
            </a:r>
            <a:r>
              <a:rPr lang="en-US" altLang="ko-KR" sz="1400" b="0" dirty="0">
                <a:latin typeface="HY견고딕" pitchFamily="18" charset="-127"/>
              </a:rPr>
              <a:t>html&gt;</a:t>
            </a:r>
            <a:endParaRPr lang="ko-KR" altLang="en-US" sz="1400" b="0" dirty="0">
              <a:latin typeface="HY견고딕" pitchFamily="18" charset="-127"/>
            </a:endParaRPr>
          </a:p>
          <a:p>
            <a:r>
              <a:rPr lang="ko-KR" altLang="en-US" sz="1400" b="0" dirty="0">
                <a:latin typeface="HY견고딕" pitchFamily="18" charset="-127"/>
              </a:rPr>
              <a:t>  </a:t>
            </a:r>
            <a:r>
              <a:rPr lang="en-US" altLang="ko-KR" sz="1400" b="0" dirty="0">
                <a:latin typeface="HY견고딕" pitchFamily="18" charset="-127"/>
              </a:rPr>
              <a:t>&lt;head&gt;&lt;title&gt;</a:t>
            </a:r>
            <a:r>
              <a:rPr lang="ko-KR" altLang="en-US" sz="1400" b="0" dirty="0">
                <a:latin typeface="HY견고딕" pitchFamily="18" charset="-127"/>
              </a:rPr>
              <a:t> 이미지 변환 예제 </a:t>
            </a:r>
            <a:r>
              <a:rPr lang="en-US" altLang="ko-KR" sz="1400" b="0" dirty="0">
                <a:latin typeface="HY견고딕" pitchFamily="18" charset="-127"/>
              </a:rPr>
              <a:t>&lt;/title&gt;&lt;/head&gt;</a:t>
            </a:r>
            <a:endParaRPr lang="ko-KR" altLang="en-US" sz="1400" b="0" dirty="0">
              <a:latin typeface="HY견고딕" pitchFamily="18" charset="-127"/>
            </a:endParaRPr>
          </a:p>
          <a:p>
            <a:r>
              <a:rPr lang="ko-KR" altLang="en-US" sz="1400" b="0" dirty="0">
                <a:latin typeface="HY견고딕" pitchFamily="18" charset="-127"/>
              </a:rPr>
              <a:t>  </a:t>
            </a:r>
            <a:r>
              <a:rPr lang="en-US" altLang="ko-KR" sz="1400" b="0" dirty="0">
                <a:latin typeface="HY견고딕" pitchFamily="18" charset="-127"/>
              </a:rPr>
              <a:t>&lt;body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 err="1">
                <a:solidFill>
                  <a:srgbClr val="0070C0"/>
                </a:solidFill>
                <a:latin typeface="HY견고딕" pitchFamily="18" charset="-127"/>
              </a:rPr>
              <a:t>onload</a:t>
            </a:r>
            <a:r>
              <a:rPr lang="en-US" altLang="ko-KR" sz="1400" b="0" dirty="0">
                <a:latin typeface="HY견고딕" pitchFamily="18" charset="-127"/>
              </a:rPr>
              <a:t>="alert('</a:t>
            </a:r>
            <a:r>
              <a:rPr lang="ko-KR" altLang="en-US" sz="1400" b="0" dirty="0">
                <a:latin typeface="HY견고딕" pitchFamily="18" charset="-127"/>
              </a:rPr>
              <a:t>버튼을 누르세요</a:t>
            </a:r>
            <a:r>
              <a:rPr lang="en-US" altLang="ko-KR" sz="1400" b="0" dirty="0">
                <a:latin typeface="HY견고딕" pitchFamily="18" charset="-127"/>
              </a:rPr>
              <a:t>')"&gt;</a:t>
            </a:r>
            <a:endParaRPr lang="ko-KR" altLang="en-US" sz="1400" b="0" dirty="0">
              <a:latin typeface="HY견고딕" pitchFamily="18" charset="-127"/>
            </a:endParaRPr>
          </a:p>
          <a:p>
            <a:r>
              <a:rPr lang="ko-KR" altLang="en-US" sz="1400" b="0">
                <a:latin typeface="HY견고딕" pitchFamily="18" charset="-127"/>
              </a:rPr>
              <a:t>   </a:t>
            </a:r>
            <a:r>
              <a:rPr lang="en-US" altLang="ko-KR" sz="1400" b="0" smtClean="0">
                <a:latin typeface="HY견고딕" pitchFamily="18" charset="-127"/>
              </a:rPr>
              <a:t>&lt;</a:t>
            </a:r>
            <a:r>
              <a:rPr lang="en-US" altLang="ko-KR" sz="1400" b="0" dirty="0">
                <a:latin typeface="HY견고딕" pitchFamily="18" charset="-127"/>
              </a:rPr>
              <a:t>center&gt;</a:t>
            </a:r>
            <a:endParaRPr lang="ko-KR" altLang="en-US" sz="1400" b="0" dirty="0">
              <a:latin typeface="HY견고딕" pitchFamily="18" charset="-127"/>
            </a:endParaRPr>
          </a:p>
          <a:p>
            <a:r>
              <a:rPr lang="ko-KR" altLang="en-US" sz="1400" b="0">
                <a:latin typeface="HY견고딕" pitchFamily="18" charset="-127"/>
              </a:rPr>
              <a:t>    </a:t>
            </a:r>
            <a:r>
              <a:rPr lang="en-US" altLang="ko-KR" sz="1400" b="0" smtClean="0">
                <a:latin typeface="HY견고딕" pitchFamily="18" charset="-127"/>
              </a:rPr>
              <a:t>&lt;</a:t>
            </a:r>
            <a:r>
              <a:rPr lang="en-US" altLang="ko-KR" sz="1400" b="0" dirty="0">
                <a:latin typeface="HY견고딕" pitchFamily="18" charset="-127"/>
              </a:rPr>
              <a:t>h2&gt;</a:t>
            </a:r>
            <a:r>
              <a:rPr lang="ko-KR" altLang="en-US" sz="1400" b="0" dirty="0">
                <a:latin typeface="HY견고딕" pitchFamily="18" charset="-127"/>
              </a:rPr>
              <a:t> 변하는 단추 이미지 </a:t>
            </a:r>
            <a:r>
              <a:rPr lang="en-US" altLang="ko-KR" sz="1400" b="0" dirty="0">
                <a:latin typeface="HY견고딕" pitchFamily="18" charset="-127"/>
              </a:rPr>
              <a:t>&lt;/h2&gt;</a:t>
            </a:r>
            <a:endParaRPr lang="ko-KR" altLang="en-US" sz="1400" b="0" dirty="0">
              <a:latin typeface="HY견고딕" pitchFamily="18" charset="-127"/>
            </a:endParaRPr>
          </a:p>
          <a:p>
            <a:r>
              <a:rPr lang="ko-KR" altLang="en-US" sz="1400" b="0">
                <a:latin typeface="HY견고딕" pitchFamily="18" charset="-127"/>
              </a:rPr>
              <a:t>     </a:t>
            </a:r>
            <a:r>
              <a:rPr lang="en-US" altLang="ko-KR" sz="1400" b="0" smtClean="0">
                <a:latin typeface="HY견고딕" pitchFamily="18" charset="-127"/>
              </a:rPr>
              <a:t>&lt;</a:t>
            </a:r>
            <a:r>
              <a:rPr lang="en-US" altLang="ko-KR" sz="1400" b="0" dirty="0">
                <a:latin typeface="HY견고딕" pitchFamily="18" charset="-127"/>
              </a:rPr>
              <a:t>a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 err="1">
                <a:latin typeface="HY견고딕" pitchFamily="18" charset="-127"/>
              </a:rPr>
              <a:t>href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>
                <a:latin typeface="HY견고딕" pitchFamily="18" charset="-127"/>
              </a:rPr>
              <a:t>=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>
                <a:latin typeface="HY견고딕" pitchFamily="18" charset="-127"/>
              </a:rPr>
              <a:t>"#"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 err="1">
                <a:solidFill>
                  <a:srgbClr val="0070C0"/>
                </a:solidFill>
                <a:latin typeface="HY견고딕" pitchFamily="18" charset="-127"/>
              </a:rPr>
              <a:t>onMouseOver</a:t>
            </a:r>
            <a:r>
              <a:rPr lang="ko-KR" altLang="en-US" sz="1400" b="0" dirty="0">
                <a:solidFill>
                  <a:srgbClr val="0070C0"/>
                </a:solidFill>
                <a:latin typeface="HY견고딕" pitchFamily="18" charset="-127"/>
              </a:rPr>
              <a:t> </a:t>
            </a:r>
            <a:r>
              <a:rPr lang="en-US" altLang="ko-KR" sz="1400" b="0" dirty="0">
                <a:latin typeface="HY견고딕" pitchFamily="18" charset="-127"/>
              </a:rPr>
              <a:t>=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>
                <a:latin typeface="HY견고딕" pitchFamily="18" charset="-127"/>
              </a:rPr>
              <a:t>"</a:t>
            </a:r>
            <a:r>
              <a:rPr lang="en-US" altLang="ko-KR" sz="1400" b="0" dirty="0" err="1">
                <a:latin typeface="HY견고딕" pitchFamily="18" charset="-127"/>
              </a:rPr>
              <a:t>document.images</a:t>
            </a:r>
            <a:r>
              <a:rPr lang="en-US" altLang="ko-KR" sz="1400" b="0" dirty="0">
                <a:latin typeface="HY견고딕" pitchFamily="18" charset="-127"/>
              </a:rPr>
              <a:t>[0].</a:t>
            </a:r>
            <a:r>
              <a:rPr lang="en-US" altLang="ko-KR" sz="1400" b="0" dirty="0" err="1">
                <a:latin typeface="HY견고딕" pitchFamily="18" charset="-127"/>
              </a:rPr>
              <a:t>src</a:t>
            </a:r>
            <a:r>
              <a:rPr lang="en-US" altLang="ko-KR" sz="1400" b="0" dirty="0">
                <a:latin typeface="HY견고딕" pitchFamily="18" charset="-127"/>
              </a:rPr>
              <a:t> = 'down.jpg'"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</a:p>
          <a:p>
            <a:r>
              <a:rPr lang="ko-KR" altLang="en-US" sz="1400" b="0">
                <a:latin typeface="HY견고딕" pitchFamily="18" charset="-127"/>
              </a:rPr>
              <a:t>                   </a:t>
            </a:r>
            <a:r>
              <a:rPr lang="ko-KR" altLang="en-US" sz="1400" b="0" smtClean="0">
                <a:latin typeface="HY견고딕" pitchFamily="18" charset="-127"/>
              </a:rPr>
              <a:t>        </a:t>
            </a:r>
            <a:r>
              <a:rPr lang="en-US" altLang="ko-KR" sz="1400" b="0" dirty="0" err="1">
                <a:solidFill>
                  <a:srgbClr val="0070C0"/>
                </a:solidFill>
                <a:latin typeface="HY견고딕" pitchFamily="18" charset="-127"/>
              </a:rPr>
              <a:t>onMouseOut</a:t>
            </a:r>
            <a:r>
              <a:rPr lang="ko-KR" altLang="en-US" sz="1400" b="0" dirty="0">
                <a:solidFill>
                  <a:srgbClr val="0070C0"/>
                </a:solidFill>
                <a:latin typeface="HY견고딕" pitchFamily="18" charset="-127"/>
              </a:rPr>
              <a:t> </a:t>
            </a:r>
            <a:r>
              <a:rPr lang="en-US" altLang="ko-KR" sz="1400" b="0" dirty="0">
                <a:latin typeface="HY견고딕" pitchFamily="18" charset="-127"/>
              </a:rPr>
              <a:t>=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>
                <a:latin typeface="HY견고딕" pitchFamily="18" charset="-127"/>
              </a:rPr>
              <a:t>"</a:t>
            </a:r>
            <a:r>
              <a:rPr lang="en-US" altLang="ko-KR" sz="1400" b="0" dirty="0" err="1">
                <a:latin typeface="HY견고딕" pitchFamily="18" charset="-127"/>
              </a:rPr>
              <a:t>document.images</a:t>
            </a:r>
            <a:r>
              <a:rPr lang="en-US" altLang="ko-KR" sz="1400" b="0" dirty="0">
                <a:latin typeface="HY견고딕" pitchFamily="18" charset="-127"/>
              </a:rPr>
              <a:t>[0].</a:t>
            </a:r>
            <a:r>
              <a:rPr lang="en-US" altLang="ko-KR" sz="1400" b="0" dirty="0" err="1">
                <a:latin typeface="HY견고딕" pitchFamily="18" charset="-127"/>
              </a:rPr>
              <a:t>src</a:t>
            </a:r>
            <a:r>
              <a:rPr lang="en-US" altLang="ko-KR" sz="1400" b="0" dirty="0">
                <a:latin typeface="HY견고딕" pitchFamily="18" charset="-127"/>
              </a:rPr>
              <a:t> = 'up.jpg'"&gt;</a:t>
            </a:r>
            <a:endParaRPr lang="ko-KR" altLang="en-US" sz="1400" b="0" dirty="0">
              <a:latin typeface="HY견고딕" pitchFamily="18" charset="-127"/>
            </a:endParaRPr>
          </a:p>
          <a:p>
            <a:r>
              <a:rPr lang="ko-KR" altLang="en-US" sz="1400" b="0">
                <a:latin typeface="HY견고딕" pitchFamily="18" charset="-127"/>
              </a:rPr>
              <a:t>     </a:t>
            </a:r>
            <a:r>
              <a:rPr lang="en-US" altLang="ko-KR" sz="1400" b="0" smtClean="0">
                <a:latin typeface="HY견고딕" pitchFamily="18" charset="-127"/>
              </a:rPr>
              <a:t>&lt;</a:t>
            </a:r>
            <a:r>
              <a:rPr lang="en-US" altLang="ko-KR" sz="1400" b="0" dirty="0" err="1">
                <a:latin typeface="HY견고딕" pitchFamily="18" charset="-127"/>
              </a:rPr>
              <a:t>img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 err="1">
                <a:latin typeface="HY견고딕" pitchFamily="18" charset="-127"/>
              </a:rPr>
              <a:t>src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>
                <a:latin typeface="HY견고딕" pitchFamily="18" charset="-127"/>
              </a:rPr>
              <a:t>=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>
                <a:latin typeface="HY견고딕" pitchFamily="18" charset="-127"/>
              </a:rPr>
              <a:t>"up.jpg"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>
                <a:latin typeface="HY견고딕" pitchFamily="18" charset="-127"/>
              </a:rPr>
              <a:t>border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>
                <a:latin typeface="HY견고딕" pitchFamily="18" charset="-127"/>
              </a:rPr>
              <a:t>=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  <a:r>
              <a:rPr lang="en-US" altLang="ko-KR" sz="1400" b="0" dirty="0">
                <a:latin typeface="HY견고딕" pitchFamily="18" charset="-127"/>
              </a:rPr>
              <a:t>"0</a:t>
            </a:r>
            <a:r>
              <a:rPr lang="en-US" altLang="ko-KR" sz="1400" b="0">
                <a:latin typeface="HY견고딕" pitchFamily="18" charset="-127"/>
              </a:rPr>
              <a:t>"&gt;</a:t>
            </a:r>
            <a:r>
              <a:rPr lang="ko-KR" altLang="en-US" sz="1400" b="0">
                <a:latin typeface="HY견고딕" pitchFamily="18" charset="-127"/>
              </a:rPr>
              <a:t> </a:t>
            </a:r>
            <a:r>
              <a:rPr lang="en-US" altLang="ko-KR" sz="1400" b="0" smtClean="0">
                <a:latin typeface="HY견고딕" pitchFamily="18" charset="-127"/>
              </a:rPr>
              <a:t>&lt;/</a:t>
            </a:r>
            <a:r>
              <a:rPr lang="en-US" altLang="ko-KR" sz="1400" b="0" dirty="0">
                <a:latin typeface="HY견고딕" pitchFamily="18" charset="-127"/>
              </a:rPr>
              <a:t>a&gt;&lt;p&gt;</a:t>
            </a:r>
            <a:endParaRPr lang="ko-KR" altLang="en-US" sz="1400" b="0" dirty="0">
              <a:latin typeface="HY견고딕" pitchFamily="18" charset="-127"/>
            </a:endParaRPr>
          </a:p>
          <a:p>
            <a:r>
              <a:rPr lang="ko-KR" altLang="en-US" sz="1400" b="0">
                <a:latin typeface="HY견고딕" pitchFamily="18" charset="-127"/>
              </a:rPr>
              <a:t>     </a:t>
            </a:r>
            <a:r>
              <a:rPr lang="en-US" altLang="ko-KR" sz="1400" b="0" smtClean="0">
                <a:latin typeface="HY견고딕" pitchFamily="18" charset="-127"/>
              </a:rPr>
              <a:t>&lt;</a:t>
            </a:r>
            <a:r>
              <a:rPr lang="en-US" altLang="ko-KR" sz="1400" b="0" dirty="0">
                <a:latin typeface="HY견고딕" pitchFamily="18" charset="-127"/>
              </a:rPr>
              <a:t>b&gt;</a:t>
            </a:r>
            <a:r>
              <a:rPr lang="ko-KR" altLang="en-US" sz="1400" b="0" dirty="0">
                <a:latin typeface="HY견고딕" pitchFamily="18" charset="-127"/>
              </a:rPr>
              <a:t> 버튼이 눌린 것처럼 보이나요</a:t>
            </a:r>
            <a:r>
              <a:rPr lang="en-US" altLang="ko-KR" sz="1400" b="0" dirty="0">
                <a:latin typeface="HY견고딕" pitchFamily="18" charset="-127"/>
              </a:rPr>
              <a:t>? &lt;/b&gt;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</a:p>
          <a:p>
            <a:r>
              <a:rPr lang="ko-KR" altLang="en-US" sz="1400" b="0">
                <a:latin typeface="HY견고딕" pitchFamily="18" charset="-127"/>
              </a:rPr>
              <a:t>     </a:t>
            </a:r>
            <a:r>
              <a:rPr lang="en-US" altLang="ko-KR" sz="1400" b="0" smtClean="0">
                <a:latin typeface="HY견고딕" pitchFamily="18" charset="-127"/>
              </a:rPr>
              <a:t>&lt;/</a:t>
            </a:r>
            <a:r>
              <a:rPr lang="en-US" altLang="ko-KR" sz="1400" b="0" dirty="0">
                <a:latin typeface="HY견고딕" pitchFamily="18" charset="-127"/>
              </a:rPr>
              <a:t>font&gt;</a:t>
            </a:r>
            <a:r>
              <a:rPr lang="ko-KR" altLang="en-US" sz="1400" b="0" dirty="0">
                <a:latin typeface="HY견고딕" pitchFamily="18" charset="-127"/>
              </a:rPr>
              <a:t> </a:t>
            </a:r>
          </a:p>
          <a:p>
            <a:r>
              <a:rPr lang="ko-KR" altLang="en-US" sz="1400" b="0">
                <a:latin typeface="HY견고딕" pitchFamily="18" charset="-127"/>
              </a:rPr>
              <a:t>   </a:t>
            </a:r>
            <a:r>
              <a:rPr lang="en-US" altLang="ko-KR" sz="1400" b="0" smtClean="0">
                <a:latin typeface="HY견고딕" pitchFamily="18" charset="-127"/>
              </a:rPr>
              <a:t>&lt;/</a:t>
            </a:r>
            <a:r>
              <a:rPr lang="en-US" altLang="ko-KR" sz="1400" b="0" dirty="0">
                <a:latin typeface="HY견고딕" pitchFamily="18" charset="-127"/>
              </a:rPr>
              <a:t>center&gt;</a:t>
            </a:r>
            <a:endParaRPr lang="ko-KR" altLang="en-US" sz="1400" b="0" dirty="0">
              <a:latin typeface="HY견고딕" pitchFamily="18" charset="-127"/>
            </a:endParaRPr>
          </a:p>
          <a:p>
            <a:r>
              <a:rPr lang="ko-KR" altLang="en-US" sz="1400" b="0" dirty="0">
                <a:latin typeface="HY견고딕" pitchFamily="18" charset="-127"/>
              </a:rPr>
              <a:t>  </a:t>
            </a:r>
            <a:r>
              <a:rPr lang="en-US" altLang="ko-KR" sz="1400" b="0" dirty="0">
                <a:latin typeface="HY견고딕" pitchFamily="18" charset="-127"/>
              </a:rPr>
              <a:t>&lt;/body&gt;</a:t>
            </a:r>
            <a:endParaRPr lang="ko-KR" altLang="en-US" sz="1400" b="0" dirty="0">
              <a:latin typeface="HY견고딕" pitchFamily="18" charset="-127"/>
            </a:endParaRPr>
          </a:p>
          <a:p>
            <a:r>
              <a:rPr lang="en-US" altLang="ko-KR" sz="1400" b="0" dirty="0">
                <a:latin typeface="HY견고딕" pitchFamily="18" charset="-127"/>
              </a:rPr>
              <a:t>&lt;/</a:t>
            </a:r>
            <a:r>
              <a:rPr lang="en-US" altLang="ko-KR" sz="1400" b="0">
                <a:latin typeface="HY견고딕" pitchFamily="18" charset="-127"/>
              </a:rPr>
              <a:t>html</a:t>
            </a:r>
            <a:r>
              <a:rPr lang="en-US" altLang="ko-KR" sz="1400" b="0" smtClean="0">
                <a:latin typeface="HY견고딕" pitchFamily="18" charset="-127"/>
              </a:rPr>
              <a:t>&gt;</a:t>
            </a:r>
            <a:endParaRPr lang="ko-KR" altLang="en-US" sz="1400" b="0" dirty="0">
              <a:latin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08106" y="4387618"/>
            <a:ext cx="3965872" cy="1826306"/>
            <a:chOff x="4139952" y="3010818"/>
            <a:chExt cx="4315049" cy="199285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9952" y="3010818"/>
              <a:ext cx="3631836" cy="199285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817" y="3655065"/>
              <a:ext cx="1656184" cy="1348607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036" y="2744924"/>
            <a:ext cx="3456386" cy="18145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036" y="4761147"/>
            <a:ext cx="3456386" cy="18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레이어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456" y="815545"/>
            <a:ext cx="8669032" cy="496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smtClean="0">
                <a:latin typeface="HY견고딕" pitchFamily="18" charset="-127"/>
              </a:rPr>
              <a:t>&lt;</a:t>
            </a:r>
            <a:r>
              <a:rPr lang="en-US" altLang="ko-KR" sz="1400" b="0">
                <a:latin typeface="HY견고딕" pitchFamily="18" charset="-127"/>
              </a:rPr>
              <a:t>html&gt;</a:t>
            </a:r>
          </a:p>
          <a:p>
            <a:r>
              <a:rPr lang="en-US" altLang="ko-KR" sz="1400" b="0">
                <a:latin typeface="HY견고딕" pitchFamily="18" charset="-127"/>
              </a:rPr>
              <a:t>  </a:t>
            </a:r>
            <a:r>
              <a:rPr lang="en-US" altLang="ko-KR" sz="1400" b="0" smtClean="0">
                <a:latin typeface="HY견고딕" pitchFamily="18" charset="-127"/>
              </a:rPr>
              <a:t>&lt;</a:t>
            </a:r>
            <a:r>
              <a:rPr lang="en-US" altLang="ko-KR" sz="1400" b="0">
                <a:latin typeface="HY견고딕" pitchFamily="18" charset="-127"/>
              </a:rPr>
              <a:t>head&gt;&lt;title&gt; </a:t>
            </a:r>
            <a:r>
              <a:rPr lang="ko-KR" altLang="en-US" sz="1400" b="0">
                <a:latin typeface="HY견고딕" pitchFamily="18" charset="-127"/>
              </a:rPr>
              <a:t>레이어 생성 예제 문서 </a:t>
            </a:r>
            <a:r>
              <a:rPr lang="en-US" altLang="ko-KR" sz="1400" b="0">
                <a:latin typeface="HY견고딕" pitchFamily="18" charset="-127"/>
              </a:rPr>
              <a:t>&lt;/title&gt;</a:t>
            </a:r>
          </a:p>
          <a:p>
            <a:r>
              <a:rPr lang="en-US" altLang="ko-KR" sz="1400" b="0">
                <a:latin typeface="HY견고딕" pitchFamily="18" charset="-127"/>
              </a:rPr>
              <a:t>     </a:t>
            </a:r>
            <a:r>
              <a:rPr lang="en-US" altLang="ko-KR" sz="1400" b="0" smtClean="0">
                <a:latin typeface="HY견고딕" pitchFamily="18" charset="-127"/>
              </a:rPr>
              <a:t>&lt;</a:t>
            </a:r>
            <a:r>
              <a:rPr lang="en-US" altLang="ko-KR" sz="1400" b="0">
                <a:latin typeface="HY견고딕" pitchFamily="18" charset="-127"/>
              </a:rPr>
              <a:t>style</a:t>
            </a:r>
            <a:r>
              <a:rPr lang="en-US" altLang="ko-KR" sz="1400" b="0" smtClean="0">
                <a:latin typeface="HY견고딕" pitchFamily="18" charset="-127"/>
              </a:rPr>
              <a:t>&gt;</a:t>
            </a:r>
          </a:p>
          <a:p>
            <a:r>
              <a:rPr lang="en-US" altLang="ko-KR" sz="1400" b="0">
                <a:latin typeface="HY견고딕" pitchFamily="18" charset="-127"/>
              </a:rPr>
              <a:t> </a:t>
            </a:r>
            <a:r>
              <a:rPr lang="en-US" altLang="ko-KR" sz="1400" b="0" smtClean="0">
                <a:latin typeface="HY견고딕" pitchFamily="18" charset="-127"/>
              </a:rPr>
              <a:t>       #</a:t>
            </a:r>
            <a:r>
              <a:rPr lang="en-US" altLang="ko-KR" sz="1400" b="0">
                <a:latin typeface="HY견고딕" pitchFamily="18" charset="-127"/>
              </a:rPr>
              <a:t>layer1 { </a:t>
            </a:r>
            <a:r>
              <a:rPr lang="en-US" altLang="ko-KR" sz="1400" b="0" smtClean="0">
                <a:latin typeface="HY견고딕" pitchFamily="18" charset="-127"/>
              </a:rPr>
              <a:t>position:absolute;  left:50;  top:20;  width:150;  height:100;</a:t>
            </a:r>
          </a:p>
          <a:p>
            <a:r>
              <a:rPr lang="en-US" altLang="ko-KR" sz="1400" b="0" smtClean="0">
                <a:latin typeface="HY견고딕" pitchFamily="18" charset="-127"/>
              </a:rPr>
              <a:t>                        background:green</a:t>
            </a:r>
            <a:r>
              <a:rPr lang="en-US" altLang="ko-KR" sz="1400" b="0">
                <a:latin typeface="HY견고딕" pitchFamily="18" charset="-127"/>
              </a:rPr>
              <a:t>; </a:t>
            </a:r>
            <a:r>
              <a:rPr lang="en-US" altLang="ko-KR" sz="1400" b="0" smtClean="0">
                <a:latin typeface="HY견고딕" pitchFamily="18" charset="-127"/>
              </a:rPr>
              <a:t> z-index:1</a:t>
            </a:r>
            <a:r>
              <a:rPr lang="en-US" altLang="ko-KR" sz="1400" b="0">
                <a:latin typeface="HY견고딕" pitchFamily="18" charset="-127"/>
              </a:rPr>
              <a:t>; </a:t>
            </a:r>
            <a:r>
              <a:rPr lang="en-US" altLang="ko-KR" sz="1400" b="0" smtClean="0">
                <a:latin typeface="HY견고딕" pitchFamily="18" charset="-127"/>
              </a:rPr>
              <a:t>}</a:t>
            </a:r>
          </a:p>
          <a:p>
            <a:r>
              <a:rPr lang="en-US" altLang="ko-KR" sz="1400" b="0">
                <a:latin typeface="HY견고딕" pitchFamily="18" charset="-127"/>
              </a:rPr>
              <a:t> </a:t>
            </a:r>
            <a:r>
              <a:rPr lang="en-US" altLang="ko-KR" sz="1400" b="0" smtClean="0">
                <a:latin typeface="HY견고딕" pitchFamily="18" charset="-127"/>
              </a:rPr>
              <a:t>       </a:t>
            </a:r>
            <a:r>
              <a:rPr lang="en-US" altLang="ko-KR" sz="1400" b="0">
                <a:latin typeface="HY견고딕" pitchFamily="18" charset="-127"/>
              </a:rPr>
              <a:t>#layer2 { position:absolute</a:t>
            </a:r>
            <a:r>
              <a:rPr lang="en-US" altLang="ko-KR" sz="1400" b="0" smtClean="0">
                <a:latin typeface="HY견고딕" pitchFamily="18" charset="-127"/>
              </a:rPr>
              <a:t>;  left:100</a:t>
            </a:r>
            <a:r>
              <a:rPr lang="en-US" altLang="ko-KR" sz="1400" b="0">
                <a:latin typeface="HY견고딕" pitchFamily="18" charset="-127"/>
              </a:rPr>
              <a:t>; </a:t>
            </a:r>
            <a:r>
              <a:rPr lang="en-US" altLang="ko-KR" sz="1400" b="0" smtClean="0">
                <a:latin typeface="HY견고딕" pitchFamily="18" charset="-127"/>
              </a:rPr>
              <a:t> top:90</a:t>
            </a:r>
            <a:r>
              <a:rPr lang="en-US" altLang="ko-KR" sz="1400" b="0">
                <a:latin typeface="HY견고딕" pitchFamily="18" charset="-127"/>
              </a:rPr>
              <a:t>; </a:t>
            </a:r>
            <a:r>
              <a:rPr lang="en-US" altLang="ko-KR" sz="1400" b="0" smtClean="0">
                <a:latin typeface="HY견고딕" pitchFamily="18" charset="-127"/>
              </a:rPr>
              <a:t> width:150</a:t>
            </a:r>
            <a:r>
              <a:rPr lang="en-US" altLang="ko-KR" sz="1400" b="0">
                <a:latin typeface="HY견고딕" pitchFamily="18" charset="-127"/>
              </a:rPr>
              <a:t>; </a:t>
            </a:r>
            <a:r>
              <a:rPr lang="en-US" altLang="ko-KR" sz="1400" b="0" smtClean="0">
                <a:latin typeface="HY견고딕" pitchFamily="18" charset="-127"/>
              </a:rPr>
              <a:t> height:100</a:t>
            </a:r>
            <a:r>
              <a:rPr lang="en-US" altLang="ko-KR" sz="1400" b="0">
                <a:latin typeface="HY견고딕" pitchFamily="18" charset="-127"/>
              </a:rPr>
              <a:t>;</a:t>
            </a:r>
          </a:p>
          <a:p>
            <a:r>
              <a:rPr lang="en-US" altLang="ko-KR" sz="1400" b="0">
                <a:latin typeface="HY견고딕" pitchFamily="18" charset="-127"/>
              </a:rPr>
              <a:t>	</a:t>
            </a:r>
            <a:r>
              <a:rPr lang="en-US" altLang="ko-KR" sz="1400" b="0" smtClean="0">
                <a:latin typeface="HY견고딕" pitchFamily="18" charset="-127"/>
              </a:rPr>
              <a:t>        background:yellow</a:t>
            </a:r>
            <a:r>
              <a:rPr lang="en-US" altLang="ko-KR" sz="1400" b="0">
                <a:latin typeface="HY견고딕" pitchFamily="18" charset="-127"/>
              </a:rPr>
              <a:t>; </a:t>
            </a:r>
            <a:r>
              <a:rPr lang="en-US" altLang="ko-KR" sz="1400" b="0" smtClean="0">
                <a:latin typeface="HY견고딕" pitchFamily="18" charset="-127"/>
              </a:rPr>
              <a:t> z-index:2</a:t>
            </a:r>
            <a:r>
              <a:rPr lang="en-US" altLang="ko-KR" sz="1400" b="0">
                <a:latin typeface="HY견고딕" pitchFamily="18" charset="-127"/>
              </a:rPr>
              <a:t>; </a:t>
            </a:r>
            <a:r>
              <a:rPr lang="en-US" altLang="ko-KR" sz="1400" b="0" smtClean="0">
                <a:latin typeface="HY견고딕" pitchFamily="18" charset="-127"/>
              </a:rPr>
              <a:t>} </a:t>
            </a:r>
          </a:p>
          <a:p>
            <a:r>
              <a:rPr lang="en-US" altLang="ko-KR" sz="1400" b="0">
                <a:latin typeface="HY견고딕" pitchFamily="18" charset="-127"/>
              </a:rPr>
              <a:t> </a:t>
            </a:r>
            <a:r>
              <a:rPr lang="en-US" altLang="ko-KR" sz="1400" b="0" smtClean="0">
                <a:latin typeface="HY견고딕" pitchFamily="18" charset="-127"/>
              </a:rPr>
              <a:t>       .</a:t>
            </a:r>
            <a:r>
              <a:rPr lang="en-US" altLang="ko-KR" sz="1400" b="0">
                <a:latin typeface="HY견고딕" pitchFamily="18" charset="-127"/>
              </a:rPr>
              <a:t>white { background:white; }	           </a:t>
            </a:r>
          </a:p>
          <a:p>
            <a:r>
              <a:rPr lang="en-US" altLang="ko-KR" sz="1400" b="0">
                <a:latin typeface="HY견고딕" pitchFamily="18" charset="-127"/>
              </a:rPr>
              <a:t>     &lt;/style&gt;</a:t>
            </a:r>
          </a:p>
          <a:p>
            <a:r>
              <a:rPr lang="en-US" altLang="ko-KR" sz="1400" b="0">
                <a:latin typeface="HY견고딕" pitchFamily="18" charset="-127"/>
              </a:rPr>
              <a:t>  &lt;/head&gt;</a:t>
            </a:r>
          </a:p>
          <a:p>
            <a:r>
              <a:rPr lang="en-US" altLang="ko-KR" sz="1400" b="0">
                <a:latin typeface="HY견고딕" pitchFamily="18" charset="-127"/>
              </a:rPr>
              <a:t>  &lt;body&gt;</a:t>
            </a:r>
          </a:p>
          <a:p>
            <a:r>
              <a:rPr lang="en-US" altLang="ko-KR" sz="1400" b="0">
                <a:latin typeface="HY견고딕" pitchFamily="18" charset="-127"/>
              </a:rPr>
              <a:t>     &lt;div id="layer1"&gt;</a:t>
            </a:r>
          </a:p>
          <a:p>
            <a:r>
              <a:rPr lang="en-US" altLang="ko-KR" sz="1400" b="0">
                <a:latin typeface="HY견고딕" pitchFamily="18" charset="-127"/>
              </a:rPr>
              <a:t>        &lt;center&gt;&lt;br&gt;&lt;span class="white"&gt; </a:t>
            </a:r>
            <a:r>
              <a:rPr lang="ko-KR" altLang="en-US" sz="1400" b="0">
                <a:latin typeface="HY견고딕" pitchFamily="18" charset="-127"/>
              </a:rPr>
              <a:t>초록 색종이 </a:t>
            </a:r>
            <a:r>
              <a:rPr lang="en-US" altLang="ko-KR" sz="1400" b="0">
                <a:latin typeface="HY견고딕" pitchFamily="18" charset="-127"/>
              </a:rPr>
              <a:t>&lt;/span&gt;&lt;/center&gt;</a:t>
            </a:r>
          </a:p>
          <a:p>
            <a:r>
              <a:rPr lang="en-US" altLang="ko-KR" sz="1400" b="0">
                <a:latin typeface="HY견고딕" pitchFamily="18" charset="-127"/>
              </a:rPr>
              <a:t>     &lt;/div&gt;</a:t>
            </a:r>
          </a:p>
          <a:p>
            <a:r>
              <a:rPr lang="en-US" altLang="ko-KR" sz="1400" b="0">
                <a:latin typeface="HY견고딕" pitchFamily="18" charset="-127"/>
              </a:rPr>
              <a:t>     &lt;div id="layer2"&gt;</a:t>
            </a:r>
          </a:p>
          <a:p>
            <a:r>
              <a:rPr lang="en-US" altLang="ko-KR" sz="1400" b="0">
                <a:latin typeface="HY견고딕" pitchFamily="18" charset="-127"/>
              </a:rPr>
              <a:t>        &lt;center&gt;&lt;br&gt; </a:t>
            </a:r>
            <a:r>
              <a:rPr lang="ko-KR" altLang="en-US" sz="1400" b="0">
                <a:latin typeface="HY견고딕" pitchFamily="18" charset="-127"/>
              </a:rPr>
              <a:t>노랑 색종이 </a:t>
            </a:r>
            <a:r>
              <a:rPr lang="en-US" altLang="ko-KR" sz="1400" b="0">
                <a:latin typeface="HY견고딕" pitchFamily="18" charset="-127"/>
              </a:rPr>
              <a:t>&lt;/center&gt;</a:t>
            </a:r>
          </a:p>
          <a:p>
            <a:r>
              <a:rPr lang="en-US" altLang="ko-KR" sz="1400" b="0">
                <a:latin typeface="HY견고딕" pitchFamily="18" charset="-127"/>
              </a:rPr>
              <a:t>     &lt;/div&gt;</a:t>
            </a:r>
          </a:p>
          <a:p>
            <a:r>
              <a:rPr lang="en-US" altLang="ko-KR" sz="1400" b="0">
                <a:latin typeface="HY견고딕" pitchFamily="18" charset="-127"/>
              </a:rPr>
              <a:t>  &lt;/body&gt;</a:t>
            </a:r>
          </a:p>
          <a:p>
            <a:r>
              <a:rPr lang="en-US" altLang="ko-KR" sz="1400" b="0">
                <a:latin typeface="HY견고딕" pitchFamily="18" charset="-127"/>
              </a:rPr>
              <a:t>&lt;/html&gt;</a:t>
            </a:r>
            <a:endParaRPr lang="ko-KR" altLang="en-US" sz="1400" b="0" dirty="0" smtClean="0">
              <a:latin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221088"/>
            <a:ext cx="3816424" cy="23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레이어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6807" y="786706"/>
            <a:ext cx="8669032" cy="605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dirty="0">
                <a:latin typeface="HY견고딕" pitchFamily="18" charset="-127"/>
              </a:rPr>
              <a:t> &lt;html&gt;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&lt;head&gt;&lt;title&gt;</a:t>
            </a:r>
            <a:r>
              <a:rPr lang="ko-KR" altLang="en-US" sz="1300" b="0" dirty="0" err="1">
                <a:latin typeface="HY견고딕" pitchFamily="18" charset="-127"/>
              </a:rPr>
              <a:t>레이어의</a:t>
            </a:r>
            <a:r>
              <a:rPr lang="ko-KR" altLang="en-US" sz="1300" b="0" dirty="0">
                <a:latin typeface="HY견고딕" pitchFamily="18" charset="-127"/>
              </a:rPr>
              <a:t> 위치 바꾸기 </a:t>
            </a:r>
            <a:r>
              <a:rPr lang="en-US" altLang="ko-KR" sz="1300" b="0" dirty="0">
                <a:latin typeface="HY견고딕" pitchFamily="18" charset="-127"/>
              </a:rPr>
              <a:t>&lt;/title&gt;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&lt;script type="JavaScript"&gt;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 function layer1() { </a:t>
            </a:r>
            <a:r>
              <a:rPr lang="en-US" altLang="ko-KR" sz="1300" b="0" dirty="0" err="1">
                <a:latin typeface="HY견고딕" pitchFamily="18" charset="-127"/>
              </a:rPr>
              <a:t>document.getElementById</a:t>
            </a:r>
            <a:r>
              <a:rPr lang="en-US" altLang="ko-KR" sz="1300" b="0" dirty="0">
                <a:latin typeface="HY견고딕" pitchFamily="18" charset="-127"/>
              </a:rPr>
              <a:t>("bus").</a:t>
            </a:r>
            <a:r>
              <a:rPr lang="en-US" altLang="ko-KR" sz="1300" b="0" dirty="0" err="1">
                <a:latin typeface="HY견고딕" pitchFamily="18" charset="-127"/>
              </a:rPr>
              <a:t>style.left</a:t>
            </a:r>
            <a:r>
              <a:rPr lang="en-US" altLang="ko-KR" sz="1300" b="0" dirty="0">
                <a:latin typeface="HY견고딕" pitchFamily="18" charset="-127"/>
              </a:rPr>
              <a:t> = 40; 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                   </a:t>
            </a:r>
            <a:r>
              <a:rPr lang="en-US" altLang="ko-KR" sz="1300" b="0" dirty="0" err="1">
                <a:latin typeface="HY견고딕" pitchFamily="18" charset="-127"/>
              </a:rPr>
              <a:t>document.getElementById</a:t>
            </a:r>
            <a:r>
              <a:rPr lang="en-US" altLang="ko-KR" sz="1300" b="0" dirty="0">
                <a:latin typeface="HY견고딕" pitchFamily="18" charset="-127"/>
              </a:rPr>
              <a:t>("bus").</a:t>
            </a:r>
            <a:r>
              <a:rPr lang="en-US" altLang="ko-KR" sz="1300" b="0" dirty="0" err="1">
                <a:latin typeface="HY견고딕" pitchFamily="18" charset="-127"/>
              </a:rPr>
              <a:t>style.top</a:t>
            </a:r>
            <a:r>
              <a:rPr lang="en-US" altLang="ko-KR" sz="1300" b="0" dirty="0">
                <a:latin typeface="HY견고딕" pitchFamily="18" charset="-127"/>
              </a:rPr>
              <a:t> = 40; }  // </a:t>
            </a:r>
            <a:r>
              <a:rPr lang="ko-KR" altLang="en-US" sz="1300" b="0" dirty="0" err="1">
                <a:latin typeface="HY견고딕" pitchFamily="18" charset="-127"/>
              </a:rPr>
              <a:t>압구정역</a:t>
            </a:r>
            <a:endParaRPr lang="ko-KR" altLang="en-US" sz="1300" b="0" dirty="0">
              <a:latin typeface="HY견고딕" pitchFamily="18" charset="-127"/>
            </a:endParaRPr>
          </a:p>
          <a:p>
            <a:r>
              <a:rPr lang="ko-KR" altLang="en-US" sz="1300" b="0" dirty="0">
                <a:latin typeface="HY견고딕" pitchFamily="18" charset="-127"/>
              </a:rPr>
              <a:t>      </a:t>
            </a:r>
            <a:r>
              <a:rPr lang="en-US" altLang="ko-KR" sz="1300" b="0" dirty="0">
                <a:latin typeface="HY견고딕" pitchFamily="18" charset="-127"/>
              </a:rPr>
              <a:t>function layer2() { </a:t>
            </a:r>
            <a:r>
              <a:rPr lang="en-US" altLang="ko-KR" sz="1300" b="0" dirty="0" err="1">
                <a:latin typeface="HY견고딕" pitchFamily="18" charset="-127"/>
              </a:rPr>
              <a:t>document.getElementById</a:t>
            </a:r>
            <a:r>
              <a:rPr lang="en-US" altLang="ko-KR" sz="1300" b="0" dirty="0">
                <a:latin typeface="HY견고딕" pitchFamily="18" charset="-127"/>
              </a:rPr>
              <a:t>("bus").</a:t>
            </a:r>
            <a:r>
              <a:rPr lang="en-US" altLang="ko-KR" sz="1300" b="0" dirty="0" err="1">
                <a:latin typeface="HY견고딕" pitchFamily="18" charset="-127"/>
              </a:rPr>
              <a:t>style.left</a:t>
            </a:r>
            <a:r>
              <a:rPr lang="en-US" altLang="ko-KR" sz="1300" b="0" dirty="0">
                <a:latin typeface="HY견고딕" pitchFamily="18" charset="-127"/>
              </a:rPr>
              <a:t> = 400; 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                   </a:t>
            </a:r>
            <a:r>
              <a:rPr lang="en-US" altLang="ko-KR" sz="1300" b="0" dirty="0" err="1">
                <a:latin typeface="HY견고딕" pitchFamily="18" charset="-127"/>
              </a:rPr>
              <a:t>document.getElementById</a:t>
            </a:r>
            <a:r>
              <a:rPr lang="en-US" altLang="ko-KR" sz="1300" b="0" dirty="0">
                <a:latin typeface="HY견고딕" pitchFamily="18" charset="-127"/>
              </a:rPr>
              <a:t>("bus").</a:t>
            </a:r>
            <a:r>
              <a:rPr lang="en-US" altLang="ko-KR" sz="1300" b="0" dirty="0" err="1">
                <a:latin typeface="HY견고딕" pitchFamily="18" charset="-127"/>
              </a:rPr>
              <a:t>style.top</a:t>
            </a:r>
            <a:r>
              <a:rPr lang="en-US" altLang="ko-KR" sz="1300" b="0" dirty="0">
                <a:latin typeface="HY견고딕" pitchFamily="18" charset="-127"/>
              </a:rPr>
              <a:t> = 160; } // </a:t>
            </a:r>
            <a:r>
              <a:rPr lang="ko-KR" altLang="en-US" sz="1300" b="0" dirty="0" err="1">
                <a:latin typeface="HY견고딕" pitchFamily="18" charset="-127"/>
              </a:rPr>
              <a:t>압구정로</a:t>
            </a:r>
            <a:endParaRPr lang="ko-KR" altLang="en-US" sz="1300" b="0" dirty="0">
              <a:latin typeface="HY견고딕" pitchFamily="18" charset="-127"/>
            </a:endParaRPr>
          </a:p>
          <a:p>
            <a:r>
              <a:rPr lang="ko-KR" altLang="en-US" sz="1300" b="0" dirty="0">
                <a:latin typeface="HY견고딕" pitchFamily="18" charset="-127"/>
              </a:rPr>
              <a:t>      </a:t>
            </a:r>
            <a:r>
              <a:rPr lang="en-US" altLang="ko-KR" sz="1300" b="0" dirty="0">
                <a:latin typeface="HY견고딕" pitchFamily="18" charset="-127"/>
              </a:rPr>
              <a:t>function layer3() { </a:t>
            </a:r>
            <a:r>
              <a:rPr lang="en-US" altLang="ko-KR" sz="1300" b="0" dirty="0" err="1">
                <a:latin typeface="HY견고딕" pitchFamily="18" charset="-127"/>
              </a:rPr>
              <a:t>document.getElementById</a:t>
            </a:r>
            <a:r>
              <a:rPr lang="en-US" altLang="ko-KR" sz="1300" b="0" dirty="0">
                <a:latin typeface="HY견고딕" pitchFamily="18" charset="-127"/>
              </a:rPr>
              <a:t>("bus").</a:t>
            </a:r>
            <a:r>
              <a:rPr lang="en-US" altLang="ko-KR" sz="1300" b="0" dirty="0" err="1">
                <a:latin typeface="HY견고딕" pitchFamily="18" charset="-127"/>
              </a:rPr>
              <a:t>style.left</a:t>
            </a:r>
            <a:r>
              <a:rPr lang="en-US" altLang="ko-KR" sz="1300" b="0" dirty="0">
                <a:latin typeface="HY견고딕" pitchFamily="18" charset="-127"/>
              </a:rPr>
              <a:t> = 215; 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                   </a:t>
            </a:r>
            <a:r>
              <a:rPr lang="en-US" altLang="ko-KR" sz="1300" b="0" dirty="0" err="1">
                <a:latin typeface="HY견고딕" pitchFamily="18" charset="-127"/>
              </a:rPr>
              <a:t>document.getElementById</a:t>
            </a:r>
            <a:r>
              <a:rPr lang="en-US" altLang="ko-KR" sz="1300" b="0" dirty="0">
                <a:latin typeface="HY견고딕" pitchFamily="18" charset="-127"/>
              </a:rPr>
              <a:t>("bus").</a:t>
            </a:r>
            <a:r>
              <a:rPr lang="en-US" altLang="ko-KR" sz="1300" b="0" dirty="0" err="1">
                <a:latin typeface="HY견고딕" pitchFamily="18" charset="-127"/>
              </a:rPr>
              <a:t>style.top</a:t>
            </a:r>
            <a:r>
              <a:rPr lang="en-US" altLang="ko-KR" sz="1300" b="0" dirty="0">
                <a:latin typeface="HY견고딕" pitchFamily="18" charset="-127"/>
              </a:rPr>
              <a:t> = 300; } // </a:t>
            </a:r>
            <a:r>
              <a:rPr lang="ko-KR" altLang="en-US" sz="1300" b="0" dirty="0" err="1">
                <a:latin typeface="HY견고딕" pitchFamily="18" charset="-127"/>
              </a:rPr>
              <a:t>선릉로</a:t>
            </a:r>
            <a:endParaRPr lang="ko-KR" altLang="en-US" sz="1300" b="0" dirty="0">
              <a:latin typeface="HY견고딕" pitchFamily="18" charset="-127"/>
            </a:endParaRPr>
          </a:p>
          <a:p>
            <a:r>
              <a:rPr lang="ko-KR" altLang="en-US" sz="1300" b="0" dirty="0">
                <a:latin typeface="HY견고딕" pitchFamily="18" charset="-127"/>
              </a:rPr>
              <a:t>  </a:t>
            </a:r>
            <a:r>
              <a:rPr lang="en-US" altLang="ko-KR" sz="1300" b="0" dirty="0">
                <a:latin typeface="HY견고딕" pitchFamily="18" charset="-127"/>
              </a:rPr>
              <a:t>&lt;/script&gt;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&lt;/head&gt;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&lt;body</a:t>
            </a:r>
            <a:r>
              <a:rPr lang="en-US" altLang="ko-KR" sz="1300" b="0" dirty="0" smtClean="0">
                <a:latin typeface="HY견고딕" pitchFamily="18" charset="-127"/>
              </a:rPr>
              <a:t>&gt; </a:t>
            </a:r>
          </a:p>
          <a:p>
            <a:r>
              <a:rPr lang="en-US" altLang="ko-KR" sz="1300" b="0" dirty="0">
                <a:latin typeface="HY견고딕" pitchFamily="18" charset="-127"/>
              </a:rPr>
              <a:t> </a:t>
            </a:r>
            <a:r>
              <a:rPr lang="en-US" altLang="ko-KR" sz="1300" b="0" dirty="0" smtClean="0">
                <a:latin typeface="HY견고딕" pitchFamily="18" charset="-127"/>
              </a:rPr>
              <a:t> &lt;</a:t>
            </a:r>
            <a:r>
              <a:rPr lang="en-US" altLang="ko-KR" sz="1300" b="0" dirty="0">
                <a:latin typeface="HY견고딕" pitchFamily="18" charset="-127"/>
              </a:rPr>
              <a:t>center&gt;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&lt;p&gt;&lt;</a:t>
            </a:r>
            <a:r>
              <a:rPr lang="en-US" altLang="ko-KR" sz="1300" b="0" dirty="0" err="1">
                <a:latin typeface="HY견고딕" pitchFamily="18" charset="-127"/>
              </a:rPr>
              <a:t>img</a:t>
            </a:r>
            <a:r>
              <a:rPr lang="en-US" altLang="ko-KR" sz="1300" b="0" dirty="0">
                <a:latin typeface="HY견고딕" pitchFamily="18" charset="-127"/>
              </a:rPr>
              <a:t> </a:t>
            </a:r>
            <a:r>
              <a:rPr lang="en-US" altLang="ko-KR" sz="1300" b="0" dirty="0" err="1">
                <a:latin typeface="HY견고딕" pitchFamily="18" charset="-127"/>
              </a:rPr>
              <a:t>src</a:t>
            </a:r>
            <a:r>
              <a:rPr lang="en-US" altLang="ko-KR" sz="1300" b="0" dirty="0">
                <a:latin typeface="HY견고딕" pitchFamily="18" charset="-127"/>
              </a:rPr>
              <a:t>="map.jpg"&gt;&lt;/p&gt;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&lt;div id="bus" style="</a:t>
            </a:r>
            <a:r>
              <a:rPr lang="en-US" altLang="ko-KR" sz="1300" b="0" dirty="0" err="1">
                <a:latin typeface="HY견고딕" pitchFamily="18" charset="-127"/>
              </a:rPr>
              <a:t>position:absolute</a:t>
            </a:r>
            <a:r>
              <a:rPr lang="en-US" altLang="ko-KR" sz="1300" b="0" dirty="0" smtClean="0">
                <a:latin typeface="HY견고딕" pitchFamily="18" charset="-127"/>
              </a:rPr>
              <a:t>;  top:110</a:t>
            </a:r>
            <a:r>
              <a:rPr lang="en-US" altLang="ko-KR" sz="1300" b="0" dirty="0">
                <a:latin typeface="HY견고딕" pitchFamily="18" charset="-127"/>
              </a:rPr>
              <a:t>; </a:t>
            </a:r>
            <a:r>
              <a:rPr lang="en-US" altLang="ko-KR" sz="1300" b="0" dirty="0" smtClean="0">
                <a:latin typeface="HY견고딕" pitchFamily="18" charset="-127"/>
              </a:rPr>
              <a:t> left:260;  width:50</a:t>
            </a:r>
            <a:r>
              <a:rPr lang="en-US" altLang="ko-KR" sz="1300" b="0" dirty="0">
                <a:latin typeface="HY견고딕" pitchFamily="18" charset="-127"/>
              </a:rPr>
              <a:t>; </a:t>
            </a:r>
            <a:r>
              <a:rPr lang="en-US" altLang="ko-KR" sz="1300" b="0" dirty="0" smtClean="0">
                <a:latin typeface="HY견고딕" pitchFamily="18" charset="-127"/>
              </a:rPr>
              <a:t> height:50</a:t>
            </a:r>
            <a:r>
              <a:rPr lang="en-US" altLang="ko-KR" sz="1300" b="0" dirty="0">
                <a:latin typeface="HY견고딕" pitchFamily="18" charset="-127"/>
              </a:rPr>
              <a:t>;"&gt;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</a:t>
            </a:r>
            <a:r>
              <a:rPr lang="en-US" altLang="ko-KR" sz="1300" b="0" dirty="0" smtClean="0">
                <a:latin typeface="HY견고딕" pitchFamily="18" charset="-127"/>
              </a:rPr>
              <a:t>   </a:t>
            </a:r>
            <a:r>
              <a:rPr lang="en-US" altLang="ko-KR" sz="1300" b="0" dirty="0">
                <a:latin typeface="HY견고딕" pitchFamily="18" charset="-127"/>
              </a:rPr>
              <a:t>&lt;p&gt;&lt;</a:t>
            </a:r>
            <a:r>
              <a:rPr lang="en-US" altLang="ko-KR" sz="1300" b="0" dirty="0" err="1">
                <a:latin typeface="HY견고딕" pitchFamily="18" charset="-127"/>
              </a:rPr>
              <a:t>img</a:t>
            </a:r>
            <a:r>
              <a:rPr lang="en-US" altLang="ko-KR" sz="1300" b="0" dirty="0">
                <a:latin typeface="HY견고딕" pitchFamily="18" charset="-127"/>
              </a:rPr>
              <a:t> </a:t>
            </a:r>
            <a:r>
              <a:rPr lang="en-US" altLang="ko-KR" sz="1300" b="0" dirty="0" err="1">
                <a:latin typeface="HY견고딕" pitchFamily="18" charset="-127"/>
              </a:rPr>
              <a:t>src</a:t>
            </a:r>
            <a:r>
              <a:rPr lang="en-US" altLang="ko-KR" sz="1300" b="0" dirty="0">
                <a:latin typeface="HY견고딕" pitchFamily="18" charset="-127"/>
              </a:rPr>
              <a:t>="bus.jpg"&gt;&lt;/p&gt;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&lt;/div&gt;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&lt;form</a:t>
            </a:r>
            <a:r>
              <a:rPr lang="en-US" altLang="ko-KR" sz="1300" b="0" dirty="0" smtClean="0">
                <a:latin typeface="HY견고딕" pitchFamily="18" charset="-127"/>
              </a:rPr>
              <a:t>&gt;&lt;</a:t>
            </a:r>
            <a:r>
              <a:rPr lang="en-US" altLang="ko-KR" sz="1300" b="0" dirty="0">
                <a:latin typeface="HY견고딕" pitchFamily="18" charset="-127"/>
              </a:rPr>
              <a:t>p&gt;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       &lt;input type="button" value="</a:t>
            </a:r>
            <a:r>
              <a:rPr lang="ko-KR" altLang="en-US" sz="1300" b="0" dirty="0" err="1">
                <a:latin typeface="HY견고딕" pitchFamily="18" charset="-127"/>
              </a:rPr>
              <a:t>압구정역</a:t>
            </a:r>
            <a:r>
              <a:rPr lang="en-US" altLang="ko-KR" sz="1300" b="0" dirty="0">
                <a:latin typeface="HY견고딕" pitchFamily="18" charset="-127"/>
              </a:rPr>
              <a:t>" </a:t>
            </a:r>
            <a:r>
              <a:rPr lang="en-US" altLang="ko-KR" sz="1300" b="0" dirty="0" err="1">
                <a:latin typeface="HY견고딕" pitchFamily="18" charset="-127"/>
              </a:rPr>
              <a:t>onClick</a:t>
            </a:r>
            <a:r>
              <a:rPr lang="en-US" altLang="ko-KR" sz="1300" b="0" dirty="0">
                <a:latin typeface="HY견고딕" pitchFamily="18" charset="-127"/>
              </a:rPr>
              <a:t>="layer1()"&gt;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       &lt;input type="button" value="</a:t>
            </a:r>
            <a:r>
              <a:rPr lang="ko-KR" altLang="en-US" sz="1300" b="0" dirty="0" err="1">
                <a:latin typeface="HY견고딕" pitchFamily="18" charset="-127"/>
              </a:rPr>
              <a:t>압구정로</a:t>
            </a:r>
            <a:r>
              <a:rPr lang="en-US" altLang="ko-KR" sz="1300" b="0" dirty="0">
                <a:latin typeface="HY견고딕" pitchFamily="18" charset="-127"/>
              </a:rPr>
              <a:t>" </a:t>
            </a:r>
            <a:r>
              <a:rPr lang="en-US" altLang="ko-KR" sz="1300" b="0" dirty="0" err="1">
                <a:latin typeface="HY견고딕" pitchFamily="18" charset="-127"/>
              </a:rPr>
              <a:t>onClick</a:t>
            </a:r>
            <a:r>
              <a:rPr lang="en-US" altLang="ko-KR" sz="1300" b="0" dirty="0">
                <a:latin typeface="HY견고딕" pitchFamily="18" charset="-127"/>
              </a:rPr>
              <a:t>="layer2()"&gt;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       &lt;input type="button" value="</a:t>
            </a:r>
            <a:r>
              <a:rPr lang="ko-KR" altLang="en-US" sz="1300" b="0" dirty="0" err="1">
                <a:latin typeface="HY견고딕" pitchFamily="18" charset="-127"/>
              </a:rPr>
              <a:t>선릉로</a:t>
            </a:r>
            <a:r>
              <a:rPr lang="en-US" altLang="ko-KR" sz="1300" b="0" dirty="0">
                <a:latin typeface="HY견고딕" pitchFamily="18" charset="-127"/>
              </a:rPr>
              <a:t>" </a:t>
            </a:r>
            <a:r>
              <a:rPr lang="en-US" altLang="ko-KR" sz="1300" b="0" dirty="0" err="1">
                <a:latin typeface="HY견고딕" pitchFamily="18" charset="-127"/>
              </a:rPr>
              <a:t>onClick</a:t>
            </a:r>
            <a:r>
              <a:rPr lang="en-US" altLang="ko-KR" sz="1300" b="0" dirty="0">
                <a:latin typeface="HY견고딕" pitchFamily="18" charset="-127"/>
              </a:rPr>
              <a:t>="layer3</a:t>
            </a:r>
            <a:r>
              <a:rPr lang="en-US" altLang="ko-KR" sz="1300" b="0" dirty="0" smtClean="0">
                <a:latin typeface="HY견고딕" pitchFamily="18" charset="-127"/>
              </a:rPr>
              <a:t>()"&gt; </a:t>
            </a:r>
            <a:r>
              <a:rPr lang="en-US" altLang="ko-KR" sz="1300" b="0" dirty="0">
                <a:latin typeface="HY견고딕" pitchFamily="18" charset="-127"/>
              </a:rPr>
              <a:t>&lt;/p&gt;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    &lt;/form</a:t>
            </a:r>
            <a:r>
              <a:rPr lang="en-US" altLang="ko-KR" sz="1300" b="0" dirty="0" smtClean="0">
                <a:latin typeface="HY견고딕" pitchFamily="18" charset="-127"/>
              </a:rPr>
              <a:t>&gt; </a:t>
            </a:r>
          </a:p>
          <a:p>
            <a:r>
              <a:rPr lang="en-US" altLang="ko-KR" sz="1300" b="0" dirty="0">
                <a:latin typeface="HY견고딕" pitchFamily="18" charset="-127"/>
              </a:rPr>
              <a:t> </a:t>
            </a:r>
            <a:r>
              <a:rPr lang="en-US" altLang="ko-KR" sz="1300" b="0" dirty="0" smtClean="0">
                <a:latin typeface="HY견고딕" pitchFamily="18" charset="-127"/>
              </a:rPr>
              <a:t>  &lt;/</a:t>
            </a:r>
            <a:r>
              <a:rPr lang="en-US" altLang="ko-KR" sz="1300" b="0" dirty="0">
                <a:latin typeface="HY견고딕" pitchFamily="18" charset="-127"/>
              </a:rPr>
              <a:t>center</a:t>
            </a:r>
            <a:r>
              <a:rPr lang="en-US" altLang="ko-KR" sz="1300" b="0" dirty="0" smtClean="0">
                <a:latin typeface="HY견고딕" pitchFamily="18" charset="-127"/>
              </a:rPr>
              <a:t>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 </a:t>
            </a:r>
            <a:r>
              <a:rPr lang="en-US" altLang="ko-KR" sz="1300" b="0" dirty="0" smtClean="0">
                <a:latin typeface="HY견고딕" pitchFamily="18" charset="-127"/>
              </a:rPr>
              <a:t>&lt;/</a:t>
            </a:r>
            <a:r>
              <a:rPr lang="en-US" altLang="ko-KR" sz="1300" b="0" dirty="0">
                <a:latin typeface="HY견고딕" pitchFamily="18" charset="-127"/>
              </a:rPr>
              <a:t>body&gt;</a:t>
            </a:r>
          </a:p>
          <a:p>
            <a:r>
              <a:rPr lang="en-US" altLang="ko-KR" sz="1300" b="0" dirty="0">
                <a:latin typeface="HY견고딕" pitchFamily="18" charset="-127"/>
              </a:rPr>
              <a:t>&lt;/html&gt;</a:t>
            </a:r>
            <a:endParaRPr lang="ko-KR" altLang="en-US" sz="1300" b="0" dirty="0" smtClean="0">
              <a:latin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2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레이어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04" y="948427"/>
            <a:ext cx="4862344" cy="36349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105589"/>
            <a:ext cx="4602770" cy="35318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00192" y="6057292"/>
            <a:ext cx="57606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61278" y="615601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click</a:t>
            </a:r>
            <a:endParaRPr lang="ko-KR" altLang="en-US" sz="18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7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(1/2)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43508" y="1052736"/>
            <a:ext cx="8587785" cy="3508442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 smtClean="0"/>
              <a:t>&lt;</a:t>
            </a:r>
            <a:r>
              <a:rPr lang="en-US" altLang="ko-KR" sz="1400" dirty="0"/>
              <a:t>html&gt;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&lt;head&gt;&lt;title&gt; </a:t>
            </a:r>
            <a:r>
              <a:rPr lang="ko-KR" altLang="en-US" sz="1400" dirty="0"/>
              <a:t>연산자 </a:t>
            </a:r>
            <a:r>
              <a:rPr lang="en-US" altLang="ko-KR" sz="1400" dirty="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&lt;script language="JavaScript</a:t>
            </a:r>
            <a:r>
              <a:rPr lang="en-US" altLang="ko-KR" sz="1400" dirty="0" smtClean="0"/>
              <a:t>"&gt;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>
                <a:solidFill>
                  <a:srgbClr val="0070C0"/>
                </a:solidFill>
              </a:rPr>
              <a:t>var</a:t>
            </a:r>
            <a:r>
              <a:rPr lang="en-US" altLang="ko-KR" sz="1400" dirty="0"/>
              <a:t> a, b, x, y;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        </a:t>
            </a:r>
            <a:r>
              <a:rPr lang="en-US" altLang="ko-KR" sz="1400" smtClean="0"/>
              <a:t>   </a:t>
            </a:r>
            <a:r>
              <a:rPr lang="en-US" altLang="ko-KR" sz="1400" dirty="0"/>
              <a:t>a = 7;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        </a:t>
            </a:r>
            <a:r>
              <a:rPr lang="en-US" altLang="ko-KR" sz="1400" smtClean="0"/>
              <a:t>   </a:t>
            </a:r>
            <a:r>
              <a:rPr lang="en-US" altLang="ko-KR" sz="1400" dirty="0"/>
              <a:t>b = 3;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        </a:t>
            </a:r>
            <a:r>
              <a:rPr lang="en-US" altLang="ko-KR" sz="1400" smtClean="0"/>
              <a:t>   </a:t>
            </a:r>
            <a:r>
              <a:rPr lang="en-US" altLang="ko-KR" sz="1400" dirty="0"/>
              <a:t>c = true;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        </a:t>
            </a:r>
            <a:r>
              <a:rPr lang="en-US" altLang="ko-KR" sz="1400" smtClean="0"/>
              <a:t>   </a:t>
            </a:r>
            <a:r>
              <a:rPr lang="en-US" altLang="ko-KR" sz="1400" dirty="0"/>
              <a:t>d = false;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        </a:t>
            </a:r>
            <a:r>
              <a:rPr lang="en-US" altLang="ko-KR" sz="1400" smtClean="0"/>
              <a:t>   </a:t>
            </a:r>
            <a:r>
              <a:rPr lang="en-US" altLang="ko-KR" sz="1400" dirty="0"/>
              <a:t>e = "hybrid";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       </a:t>
            </a:r>
            <a:r>
              <a:rPr lang="en-US" altLang="ko-KR" sz="1400" smtClean="0"/>
              <a:t>    </a:t>
            </a:r>
            <a:r>
              <a:rPr lang="en-US" altLang="ko-KR" sz="1400" dirty="0"/>
              <a:t>f = "car";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</a:t>
            </a:r>
          </a:p>
          <a:p>
            <a:pPr marL="0" indent="0" fontAlgn="base" latinLnBrk="0">
              <a:buNone/>
            </a:pPr>
            <a:endParaRPr lang="en-US" altLang="ko-K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232756"/>
            <a:ext cx="44291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레이어</a:t>
            </a:r>
            <a:r>
              <a:rPr lang="en-US" altLang="ko-KR" dirty="0" smtClean="0"/>
              <a:t>(</a:t>
            </a:r>
            <a:r>
              <a:rPr lang="en-US" altLang="ko-KR" dirty="0"/>
              <a:t>4</a:t>
            </a:r>
            <a:r>
              <a:rPr lang="en-US" altLang="ko-KR" dirty="0" smtClean="0"/>
              <a:t>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6807" y="786706"/>
            <a:ext cx="86690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itchFamily="18" charset="-127"/>
              </a:rPr>
              <a:t> &lt;html&gt;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&lt;head&gt;&lt;title&gt; </a:t>
            </a:r>
            <a:r>
              <a:rPr lang="ko-KR" altLang="en-US" sz="1200" b="0" dirty="0">
                <a:latin typeface="HY견고딕" pitchFamily="18" charset="-127"/>
              </a:rPr>
              <a:t>클릭하면 나타나는 지도 </a:t>
            </a:r>
            <a:r>
              <a:rPr lang="en-US" altLang="ko-KR" sz="1200" b="0" dirty="0">
                <a:latin typeface="HY견고딕" pitchFamily="18" charset="-127"/>
              </a:rPr>
              <a:t>&lt;/title</a:t>
            </a:r>
            <a:r>
              <a:rPr lang="en-US" altLang="ko-KR" sz="1200" b="0" dirty="0" smtClean="0">
                <a:latin typeface="HY견고딕" pitchFamily="18" charset="-127"/>
              </a:rPr>
              <a:t>&gt;&lt;/head&gt;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</a:t>
            </a:r>
            <a:r>
              <a:rPr lang="en-US" altLang="ko-KR" sz="1200" b="0" dirty="0" smtClean="0">
                <a:latin typeface="HY견고딕" pitchFamily="18" charset="-127"/>
              </a:rPr>
              <a:t>   &lt;</a:t>
            </a:r>
            <a:r>
              <a:rPr lang="en-US" altLang="ko-KR" sz="1200" b="0" dirty="0">
                <a:latin typeface="HY견고딕" pitchFamily="18" charset="-127"/>
              </a:rPr>
              <a:t>meta charset="utf-8"&gt;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&lt;style&gt;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#title { </a:t>
            </a:r>
            <a:r>
              <a:rPr lang="en-US" altLang="ko-KR" sz="1200" b="0" dirty="0" err="1">
                <a:latin typeface="HY견고딕" pitchFamily="18" charset="-127"/>
              </a:rPr>
              <a:t>position:absolute</a:t>
            </a:r>
            <a:r>
              <a:rPr lang="en-US" altLang="ko-KR" sz="1200" b="0" dirty="0">
                <a:latin typeface="HY견고딕" pitchFamily="18" charset="-127"/>
              </a:rPr>
              <a:t>; left:15; top:30; }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#map { </a:t>
            </a:r>
            <a:r>
              <a:rPr lang="en-US" altLang="ko-KR" sz="1200" b="0" dirty="0" err="1">
                <a:latin typeface="HY견고딕" pitchFamily="18" charset="-127"/>
              </a:rPr>
              <a:t>position:absolute</a:t>
            </a:r>
            <a:r>
              <a:rPr lang="en-US" altLang="ko-KR" sz="1200" b="0" dirty="0">
                <a:latin typeface="HY견고딕" pitchFamily="18" charset="-127"/>
              </a:rPr>
              <a:t>; left:250; top:250; </a:t>
            </a:r>
            <a:r>
              <a:rPr lang="en-US" altLang="ko-KR" sz="1200" b="0" dirty="0" err="1">
                <a:latin typeface="HY견고딕" pitchFamily="18" charset="-127"/>
              </a:rPr>
              <a:t>visibility:hidden</a:t>
            </a:r>
            <a:r>
              <a:rPr lang="en-US" altLang="ko-KR" sz="1200" b="0" dirty="0">
                <a:latin typeface="HY견고딕" pitchFamily="18" charset="-127"/>
              </a:rPr>
              <a:t>; }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&lt;/style&gt;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&lt;script type="text/</a:t>
            </a:r>
            <a:r>
              <a:rPr lang="en-US" altLang="ko-KR" sz="1200" b="0" dirty="0" err="1">
                <a:latin typeface="HY견고딕" pitchFamily="18" charset="-127"/>
              </a:rPr>
              <a:t>javascript</a:t>
            </a:r>
            <a:r>
              <a:rPr lang="en-US" altLang="ko-KR" sz="1200" b="0" dirty="0">
                <a:latin typeface="HY견고딕" pitchFamily="18" charset="-127"/>
              </a:rPr>
              <a:t>"&gt;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function </a:t>
            </a:r>
            <a:r>
              <a:rPr lang="en-US" altLang="ko-KR" sz="1200" b="0" dirty="0" err="1">
                <a:latin typeface="HY견고딕" pitchFamily="18" charset="-127"/>
              </a:rPr>
              <a:t>changeMap</a:t>
            </a:r>
            <a:r>
              <a:rPr lang="en-US" altLang="ko-KR" sz="1200" b="0" dirty="0">
                <a:latin typeface="HY견고딕" pitchFamily="18" charset="-127"/>
              </a:rPr>
              <a:t>() {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  if(</a:t>
            </a:r>
            <a:r>
              <a:rPr lang="en-US" altLang="ko-KR" sz="1200" b="0" dirty="0" err="1">
                <a:latin typeface="HY견고딕" pitchFamily="18" charset="-127"/>
              </a:rPr>
              <a:t>map.style.visibility</a:t>
            </a:r>
            <a:r>
              <a:rPr lang="en-US" altLang="ko-KR" sz="1200" b="0" dirty="0">
                <a:latin typeface="HY견고딕" pitchFamily="18" charset="-127"/>
              </a:rPr>
              <a:t> == "visible"){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    </a:t>
            </a:r>
            <a:r>
              <a:rPr lang="en-US" altLang="ko-KR" sz="1200" b="0" dirty="0" err="1">
                <a:latin typeface="HY견고딕" pitchFamily="18" charset="-127"/>
              </a:rPr>
              <a:t>map.style.visibility</a:t>
            </a:r>
            <a:r>
              <a:rPr lang="en-US" altLang="ko-KR" sz="1200" b="0" dirty="0">
                <a:latin typeface="HY견고딕" pitchFamily="18" charset="-127"/>
              </a:rPr>
              <a:t> = "hidden</a:t>
            </a:r>
            <a:r>
              <a:rPr lang="en-US" altLang="ko-KR" sz="1200" b="0" dirty="0" smtClean="0">
                <a:latin typeface="HY견고딕" pitchFamily="18" charset="-127"/>
              </a:rPr>
              <a:t>";}</a:t>
            </a:r>
            <a:endParaRPr lang="en-US" altLang="ko-KR" sz="1200" b="0" dirty="0">
              <a:latin typeface="HY견고딕" pitchFamily="18" charset="-127"/>
            </a:endParaRPr>
          </a:p>
          <a:p>
            <a:r>
              <a:rPr lang="en-US" altLang="ko-KR" sz="1200" b="0" dirty="0">
                <a:latin typeface="HY견고딕" pitchFamily="18" charset="-127"/>
              </a:rPr>
              <a:t>        else{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    </a:t>
            </a:r>
            <a:r>
              <a:rPr lang="en-US" altLang="ko-KR" sz="1200" b="0" dirty="0" err="1">
                <a:latin typeface="HY견고딕" pitchFamily="18" charset="-127"/>
              </a:rPr>
              <a:t>map.style.visibility</a:t>
            </a:r>
            <a:r>
              <a:rPr lang="en-US" altLang="ko-KR" sz="1200" b="0" dirty="0">
                <a:latin typeface="HY견고딕" pitchFamily="18" charset="-127"/>
              </a:rPr>
              <a:t> = "visible</a:t>
            </a:r>
            <a:r>
              <a:rPr lang="en-US" altLang="ko-KR" sz="1200" b="0" dirty="0" smtClean="0">
                <a:latin typeface="HY견고딕" pitchFamily="18" charset="-127"/>
              </a:rPr>
              <a:t>";}</a:t>
            </a:r>
            <a:endParaRPr lang="en-US" altLang="ko-KR" sz="1200" b="0" dirty="0">
              <a:latin typeface="HY견고딕" pitchFamily="18" charset="-127"/>
            </a:endParaRPr>
          </a:p>
          <a:p>
            <a:r>
              <a:rPr lang="en-US" altLang="ko-KR" sz="1200" b="0" dirty="0">
                <a:latin typeface="HY견고딕" pitchFamily="18" charset="-127"/>
              </a:rPr>
              <a:t>      }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&lt;/script&gt;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&lt;/head&gt;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&lt;body&gt;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&lt;div id="title"&gt;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  &lt;a </a:t>
            </a:r>
            <a:r>
              <a:rPr lang="en-US" altLang="ko-KR" sz="1200" b="0" dirty="0" err="1">
                <a:latin typeface="HY견고딕" pitchFamily="18" charset="-127"/>
              </a:rPr>
              <a:t>href</a:t>
            </a:r>
            <a:r>
              <a:rPr lang="en-US" altLang="ko-KR" sz="1200" b="0" dirty="0">
                <a:latin typeface="HY견고딕" pitchFamily="18" charset="-127"/>
              </a:rPr>
              <a:t>="</a:t>
            </a:r>
            <a:r>
              <a:rPr lang="en-US" altLang="ko-KR" sz="1200" b="0" dirty="0" err="1">
                <a:latin typeface="HY견고딕" pitchFamily="18" charset="-127"/>
              </a:rPr>
              <a:t>JavaScript:changeMap</a:t>
            </a:r>
            <a:r>
              <a:rPr lang="en-US" altLang="ko-KR" sz="1200" b="0" dirty="0">
                <a:latin typeface="HY견고딕" pitchFamily="18" charset="-127"/>
              </a:rPr>
              <a:t>()"&gt;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  &lt;</a:t>
            </a:r>
            <a:r>
              <a:rPr lang="en-US" altLang="ko-KR" sz="1200" b="0" dirty="0" err="1">
                <a:latin typeface="HY견고딕" pitchFamily="18" charset="-127"/>
              </a:rPr>
              <a:t>img</a:t>
            </a:r>
            <a:r>
              <a:rPr lang="en-US" altLang="ko-KR" sz="1200" b="0" dirty="0">
                <a:latin typeface="HY견고딕" pitchFamily="18" charset="-127"/>
              </a:rPr>
              <a:t> </a:t>
            </a:r>
            <a:r>
              <a:rPr lang="en-US" altLang="ko-KR" sz="1200" b="0" dirty="0" err="1">
                <a:latin typeface="HY견고딕" pitchFamily="18" charset="-127"/>
              </a:rPr>
              <a:t>src</a:t>
            </a:r>
            <a:r>
              <a:rPr lang="en-US" altLang="ko-KR" sz="1200" b="0" dirty="0">
                <a:latin typeface="HY견고딕" pitchFamily="18" charset="-127"/>
              </a:rPr>
              <a:t>="title.jpg" border="0"&gt;&lt;/a&gt;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&lt;/div&gt;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&lt;div id="map"&gt;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  &lt;</a:t>
            </a:r>
            <a:r>
              <a:rPr lang="en-US" altLang="ko-KR" sz="1200" b="0" dirty="0" err="1">
                <a:latin typeface="HY견고딕" pitchFamily="18" charset="-127"/>
              </a:rPr>
              <a:t>img</a:t>
            </a:r>
            <a:r>
              <a:rPr lang="en-US" altLang="ko-KR" sz="1200" b="0" dirty="0">
                <a:latin typeface="HY견고딕" pitchFamily="18" charset="-127"/>
              </a:rPr>
              <a:t> </a:t>
            </a:r>
            <a:r>
              <a:rPr lang="en-US" altLang="ko-KR" sz="1200" b="0" dirty="0" err="1">
                <a:latin typeface="HY견고딕" pitchFamily="18" charset="-127"/>
              </a:rPr>
              <a:t>src</a:t>
            </a:r>
            <a:r>
              <a:rPr lang="en-US" altLang="ko-KR" sz="1200" b="0" dirty="0">
                <a:latin typeface="HY견고딕" pitchFamily="18" charset="-127"/>
              </a:rPr>
              <a:t>="map.jpg"&gt;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    &lt;/div&gt;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  &lt;/body&gt;</a:t>
            </a:r>
          </a:p>
          <a:p>
            <a:r>
              <a:rPr lang="en-US" altLang="ko-KR" sz="1200" b="0" dirty="0">
                <a:latin typeface="HY견고딕" pitchFamily="18" charset="-127"/>
              </a:rPr>
              <a:t>&lt;/html&gt;</a:t>
            </a:r>
            <a:endParaRPr lang="ko-KR" altLang="en-US" sz="1200" b="0" dirty="0" smtClean="0">
              <a:latin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5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레이어</a:t>
            </a:r>
            <a:r>
              <a:rPr lang="en-US" altLang="ko-KR" dirty="0" smtClean="0"/>
              <a:t>(</a:t>
            </a:r>
            <a:r>
              <a:rPr lang="en-US" altLang="ko-KR" dirty="0"/>
              <a:t>5</a:t>
            </a:r>
            <a:r>
              <a:rPr lang="en-US" altLang="ko-KR" dirty="0" smtClean="0"/>
              <a:t>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5" y="980728"/>
            <a:ext cx="4614123" cy="37170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38" y="2636912"/>
            <a:ext cx="4614123" cy="37170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67544" y="1520788"/>
            <a:ext cx="424847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23728" y="21680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click</a:t>
            </a:r>
            <a:endParaRPr lang="ko-KR" altLang="en-US" sz="18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9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canvas – </a:t>
            </a:r>
            <a:r>
              <a:rPr lang="ko-KR" altLang="en-US" smtClean="0"/>
              <a:t>선 그리기</a:t>
            </a:r>
            <a:r>
              <a:rPr lang="en-US" altLang="ko-KR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7389" y="939838"/>
            <a:ext cx="6022803" cy="5700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HY견고딕" panose="02030600000101010101" pitchFamily="18" charset="-127"/>
              </a:rPr>
              <a:t>&lt;!DOCTYPE html</a:t>
            </a:r>
            <a:r>
              <a:rPr lang="en-US" altLang="ko-KR" sz="1400" b="0" dirty="0" smtClean="0">
                <a:latin typeface="HY견고딕" panose="02030600000101010101" pitchFamily="18" charset="-127"/>
              </a:rPr>
              <a:t>&gt;</a:t>
            </a:r>
          </a:p>
          <a:p>
            <a:r>
              <a:rPr lang="en-US" altLang="ko-KR" sz="1400" b="0" dirty="0" smtClean="0">
                <a:latin typeface="HY견고딕" panose="02030600000101010101" pitchFamily="18" charset="-127"/>
              </a:rPr>
              <a:t>&lt;</a:t>
            </a:r>
            <a:r>
              <a:rPr lang="en-US" altLang="ko-KR" sz="1400" b="0" dirty="0">
                <a:latin typeface="HY견고딕" panose="02030600000101010101" pitchFamily="18" charset="-127"/>
              </a:rPr>
              <a:t>html&gt;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&lt;head&gt;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   &lt;title&gt;CANVAS&lt;/title&gt;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   &lt;style type = "text/</a:t>
            </a:r>
            <a:r>
              <a:rPr lang="en-US" altLang="ko-KR" sz="1400" b="0" dirty="0" err="1">
                <a:latin typeface="HY견고딕" panose="02030600000101010101" pitchFamily="18" charset="-127"/>
              </a:rPr>
              <a:t>css</a:t>
            </a:r>
            <a:r>
              <a:rPr lang="en-US" altLang="ko-KR" sz="1400" b="0" dirty="0">
                <a:latin typeface="HY견고딕" panose="02030600000101010101" pitchFamily="18" charset="-127"/>
              </a:rPr>
              <a:t>"&gt; 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	  canvas {border : 1px solid blue;}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   &lt;/style&gt;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&lt;/head&gt;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&lt;body&gt;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   &lt;canvas id = "</a:t>
            </a:r>
            <a:r>
              <a:rPr lang="en-US" altLang="ko-KR" sz="1400" b="0" dirty="0" err="1">
                <a:latin typeface="HY견고딕" panose="02030600000101010101" pitchFamily="18" charset="-127"/>
              </a:rPr>
              <a:t>cvs</a:t>
            </a:r>
            <a:r>
              <a:rPr lang="en-US" altLang="ko-KR" sz="1400" b="0" dirty="0">
                <a:latin typeface="HY견고딕" panose="02030600000101010101" pitchFamily="18" charset="-127"/>
              </a:rPr>
              <a:t>" width="300" height="300"&gt;&lt;/canvas&gt;</a:t>
            </a:r>
          </a:p>
          <a:p>
            <a:endParaRPr lang="en-US" altLang="ko-KR" sz="1400" b="0" dirty="0">
              <a:latin typeface="HY견고딕" panose="02030600000101010101" pitchFamily="18" charset="-127"/>
            </a:endParaRP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   &lt;script type="text/</a:t>
            </a:r>
            <a:r>
              <a:rPr lang="en-US" altLang="ko-KR" sz="1400" b="0" dirty="0" err="1">
                <a:latin typeface="HY견고딕" panose="02030600000101010101" pitchFamily="18" charset="-127"/>
              </a:rPr>
              <a:t>javascript</a:t>
            </a:r>
            <a:r>
              <a:rPr lang="en-US" altLang="ko-KR" sz="1400" b="0" dirty="0">
                <a:latin typeface="HY견고딕" panose="02030600000101010101" pitchFamily="18" charset="-127"/>
              </a:rPr>
              <a:t>"&gt;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    </a:t>
            </a:r>
            <a:r>
              <a:rPr lang="en-US" altLang="ko-KR" sz="1400" b="0" dirty="0" err="1">
                <a:latin typeface="HY견고딕" panose="02030600000101010101" pitchFamily="18" charset="-127"/>
              </a:rPr>
              <a:t>var</a:t>
            </a:r>
            <a:r>
              <a:rPr lang="en-US" altLang="ko-KR" sz="1400" b="0" dirty="0">
                <a:latin typeface="HY견고딕" panose="02030600000101010101" pitchFamily="18" charset="-127"/>
              </a:rPr>
              <a:t> </a:t>
            </a:r>
            <a:r>
              <a:rPr lang="en-US" altLang="ko-KR" sz="1400" b="0" dirty="0" err="1">
                <a:latin typeface="HY견고딕" panose="02030600000101010101" pitchFamily="18" charset="-127"/>
              </a:rPr>
              <a:t>wpcanvas</a:t>
            </a:r>
            <a:r>
              <a:rPr lang="en-US" altLang="ko-KR" sz="1400" b="0" dirty="0">
                <a:latin typeface="HY견고딕" panose="02030600000101010101" pitchFamily="18" charset="-127"/>
              </a:rPr>
              <a:t>=</a:t>
            </a:r>
            <a:r>
              <a:rPr lang="en-US" altLang="ko-KR" sz="1400" b="0" dirty="0" err="1">
                <a:latin typeface="HY견고딕" panose="02030600000101010101" pitchFamily="18" charset="-127"/>
              </a:rPr>
              <a:t>document.getElementById</a:t>
            </a:r>
            <a:r>
              <a:rPr lang="en-US" altLang="ko-KR" sz="1400" b="0" dirty="0">
                <a:latin typeface="HY견고딕" panose="02030600000101010101" pitchFamily="18" charset="-127"/>
              </a:rPr>
              <a:t>("</a:t>
            </a:r>
            <a:r>
              <a:rPr lang="en-US" altLang="ko-KR" sz="1400" b="0" dirty="0" err="1">
                <a:latin typeface="HY견고딕" panose="02030600000101010101" pitchFamily="18" charset="-127"/>
              </a:rPr>
              <a:t>cvs</a:t>
            </a:r>
            <a:r>
              <a:rPr lang="en-US" altLang="ko-KR" sz="1400" b="0" dirty="0">
                <a:latin typeface="HY견고딕" panose="02030600000101010101" pitchFamily="18" charset="-127"/>
              </a:rPr>
              <a:t>");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    </a:t>
            </a:r>
            <a:r>
              <a:rPr lang="en-US" altLang="ko-KR" sz="1400" b="0" dirty="0" err="1">
                <a:latin typeface="HY견고딕" panose="02030600000101010101" pitchFamily="18" charset="-127"/>
              </a:rPr>
              <a:t>var</a:t>
            </a:r>
            <a:r>
              <a:rPr lang="en-US" altLang="ko-KR" sz="1400" b="0" dirty="0">
                <a:latin typeface="HY견고딕" panose="02030600000101010101" pitchFamily="18" charset="-127"/>
              </a:rPr>
              <a:t> </a:t>
            </a:r>
            <a:r>
              <a:rPr lang="en-US" altLang="ko-KR" sz="1400" b="0" dirty="0" err="1">
                <a:latin typeface="HY견고딕" panose="02030600000101010101" pitchFamily="18" charset="-127"/>
              </a:rPr>
              <a:t>wpcontext</a:t>
            </a:r>
            <a:r>
              <a:rPr lang="en-US" altLang="ko-KR" sz="1400" b="0" dirty="0">
                <a:latin typeface="HY견고딕" panose="02030600000101010101" pitchFamily="18" charset="-127"/>
              </a:rPr>
              <a:t>=</a:t>
            </a:r>
            <a:r>
              <a:rPr lang="en-US" altLang="ko-KR" sz="1400" b="0" dirty="0" err="1">
                <a:latin typeface="HY견고딕" panose="02030600000101010101" pitchFamily="18" charset="-127"/>
              </a:rPr>
              <a:t>wpcanvas.getContext</a:t>
            </a:r>
            <a:r>
              <a:rPr lang="en-US" altLang="ko-KR" sz="1400" b="0" dirty="0">
                <a:latin typeface="HY견고딕" panose="02030600000101010101" pitchFamily="18" charset="-127"/>
              </a:rPr>
              <a:t>("2d");</a:t>
            </a:r>
          </a:p>
          <a:p>
            <a:endParaRPr lang="en-US" altLang="ko-KR" sz="1400" b="0" dirty="0" smtClean="0">
              <a:latin typeface="HY견고딕" panose="02030600000101010101" pitchFamily="18" charset="-127"/>
            </a:endParaRPr>
          </a:p>
          <a:p>
            <a:r>
              <a:rPr lang="en-US" altLang="ko-KR" sz="1400" b="0" dirty="0" smtClean="0">
                <a:latin typeface="HY견고딕" panose="02030600000101010101" pitchFamily="18" charset="-127"/>
              </a:rPr>
              <a:t>       </a:t>
            </a:r>
            <a:r>
              <a:rPr lang="en-US" altLang="ko-KR" sz="1400" b="0" dirty="0" err="1" smtClean="0">
                <a:latin typeface="HY견고딕" panose="02030600000101010101" pitchFamily="18" charset="-127"/>
              </a:rPr>
              <a:t>wpcontext.beginPath</a:t>
            </a:r>
            <a:r>
              <a:rPr lang="en-US" altLang="ko-KR" sz="1400" b="0" dirty="0">
                <a:latin typeface="HY견고딕" panose="02030600000101010101" pitchFamily="18" charset="-127"/>
              </a:rPr>
              <a:t>();</a:t>
            </a:r>
          </a:p>
          <a:p>
            <a:r>
              <a:rPr lang="en-US" altLang="ko-KR" sz="1400" b="0">
                <a:latin typeface="HY견고딕" panose="02030600000101010101" pitchFamily="18" charset="-127"/>
              </a:rPr>
              <a:t> </a:t>
            </a:r>
            <a:r>
              <a:rPr lang="en-US" altLang="ko-KR" sz="1400" b="0" smtClean="0">
                <a:latin typeface="HY견고딕" panose="02030600000101010101" pitchFamily="18" charset="-127"/>
              </a:rPr>
              <a:t>      wpcontext.moveTo(50,20</a:t>
            </a:r>
            <a:r>
              <a:rPr lang="en-US" altLang="ko-KR" sz="1400" b="0" dirty="0">
                <a:latin typeface="HY견고딕" panose="02030600000101010101" pitchFamily="18" charset="-127"/>
              </a:rPr>
              <a:t>);</a:t>
            </a:r>
          </a:p>
          <a:p>
            <a:r>
              <a:rPr lang="en-US" altLang="ko-KR" sz="1400" b="0" smtClean="0">
                <a:latin typeface="HY견고딕" panose="02030600000101010101" pitchFamily="18" charset="-127"/>
              </a:rPr>
              <a:t>       wpcontext.lineTo(50,100</a:t>
            </a:r>
            <a:r>
              <a:rPr lang="en-US" altLang="ko-KR" sz="1400" b="0" dirty="0">
                <a:latin typeface="HY견고딕" panose="02030600000101010101" pitchFamily="18" charset="-127"/>
              </a:rPr>
              <a:t>);</a:t>
            </a:r>
          </a:p>
          <a:p>
            <a:r>
              <a:rPr lang="en-US" altLang="ko-KR" sz="1400" b="0">
                <a:latin typeface="HY견고딕" panose="02030600000101010101" pitchFamily="18" charset="-127"/>
              </a:rPr>
              <a:t>  </a:t>
            </a:r>
            <a:r>
              <a:rPr lang="en-US" altLang="ko-KR" sz="1400" b="0" smtClean="0">
                <a:latin typeface="HY견고딕" panose="02030600000101010101" pitchFamily="18" charset="-127"/>
              </a:rPr>
              <a:t>     </a:t>
            </a:r>
            <a:r>
              <a:rPr lang="en-US" altLang="ko-KR" sz="1400" b="0">
                <a:latin typeface="HY견고딕" panose="02030600000101010101" pitchFamily="18" charset="-127"/>
              </a:rPr>
              <a:t>wpcontext.lineTo(130,100);</a:t>
            </a:r>
          </a:p>
          <a:p>
            <a:r>
              <a:rPr lang="en-US" altLang="ko-KR" sz="1400" b="0" smtClean="0">
                <a:latin typeface="HY견고딕" panose="02030600000101010101" pitchFamily="18" charset="-127"/>
              </a:rPr>
              <a:t>       wpcontext.closePath</a:t>
            </a:r>
            <a:r>
              <a:rPr lang="en-US" altLang="ko-KR" sz="1400" b="0">
                <a:latin typeface="HY견고딕" panose="02030600000101010101" pitchFamily="18" charset="-127"/>
              </a:rPr>
              <a:t>();</a:t>
            </a:r>
            <a:endParaRPr lang="en-US" altLang="ko-KR" sz="1400" b="0" dirty="0">
              <a:latin typeface="HY견고딕" panose="02030600000101010101" pitchFamily="18" charset="-127"/>
            </a:endParaRPr>
          </a:p>
          <a:p>
            <a:r>
              <a:rPr lang="en-US" altLang="ko-KR" sz="1400" b="0" dirty="0" smtClean="0">
                <a:latin typeface="HY견고딕" panose="02030600000101010101" pitchFamily="18" charset="-127"/>
              </a:rPr>
              <a:t>       </a:t>
            </a:r>
            <a:r>
              <a:rPr lang="en-US" altLang="ko-KR" sz="1400" b="0" err="1">
                <a:latin typeface="HY견고딕" panose="02030600000101010101" pitchFamily="18" charset="-127"/>
              </a:rPr>
              <a:t>wpcontext.fill</a:t>
            </a:r>
            <a:r>
              <a:rPr lang="en-US" altLang="ko-KR" sz="1400" b="0" smtClean="0">
                <a:latin typeface="HY견고딕" panose="02030600000101010101" pitchFamily="18" charset="-127"/>
              </a:rPr>
              <a:t>();</a:t>
            </a:r>
          </a:p>
          <a:p>
            <a:endParaRPr lang="en-US" altLang="ko-KR" sz="1200" b="0" dirty="0">
              <a:latin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9892" y="4761148"/>
            <a:ext cx="1692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경로를 시작함</a:t>
            </a:r>
            <a:endParaRPr lang="ko-KR" altLang="en-US" sz="13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892" y="5013176"/>
            <a:ext cx="1692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점</a:t>
            </a:r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(x,y)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로</a:t>
            </a:r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 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이동</a:t>
            </a:r>
            <a:endParaRPr lang="ko-KR" altLang="en-US" sz="13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9892" y="5283790"/>
            <a:ext cx="2271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점</a:t>
            </a:r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(x,y)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까지 직선을 그림</a:t>
            </a:r>
            <a:endParaRPr lang="ko-KR" altLang="en-US" sz="13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92" y="5553236"/>
            <a:ext cx="2271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>
                <a:solidFill>
                  <a:srgbClr val="00B050"/>
                </a:solidFill>
                <a:latin typeface="+mn-ea"/>
                <a:ea typeface="+mn-ea"/>
              </a:rPr>
              <a:t>점</a:t>
            </a:r>
            <a:r>
              <a:rPr lang="en-US" altLang="ko-KR" sz="1300">
                <a:solidFill>
                  <a:srgbClr val="00B050"/>
                </a:solidFill>
                <a:latin typeface="+mn-ea"/>
                <a:ea typeface="+mn-ea"/>
              </a:rPr>
              <a:t>(x,y)</a:t>
            </a:r>
            <a:r>
              <a:rPr lang="ko-KR" altLang="en-US" sz="1300">
                <a:solidFill>
                  <a:srgbClr val="00B050"/>
                </a:solidFill>
                <a:latin typeface="+mn-ea"/>
                <a:ea typeface="+mn-ea"/>
              </a:rPr>
              <a:t>까지 직선을 그림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9892" y="5829725"/>
            <a:ext cx="1692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경로를 닫음</a:t>
            </a:r>
            <a:endParaRPr lang="ko-KR" altLang="en-US" sz="13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03" y="3344387"/>
            <a:ext cx="2739386" cy="3321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892" y="6096228"/>
            <a:ext cx="1692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도형에 색을 채움</a:t>
            </a:r>
            <a:endParaRPr lang="ko-KR" altLang="en-US" sz="13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5064" y="3942933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(50,20)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3843" y="460725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(50,100)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0244" y="4697410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(130,100)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87527" y="4167666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670109" y="4738288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253864" y="4738288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canvas – </a:t>
            </a:r>
            <a:r>
              <a:rPr lang="ko-KR" altLang="en-US"/>
              <a:t>선 그리기</a:t>
            </a:r>
            <a:r>
              <a:rPr lang="en-US" altLang="ko-KR" smtClean="0"/>
              <a:t>(2/2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456" y="815545"/>
            <a:ext cx="3712876" cy="341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b="0" dirty="0">
              <a:latin typeface="HY견고딕" panose="02030600000101010101" pitchFamily="18" charset="-127"/>
            </a:endParaRPr>
          </a:p>
          <a:p>
            <a:r>
              <a:rPr lang="en-US" altLang="ko-KR" sz="1400" b="0">
                <a:latin typeface="HY견고딕" panose="02030600000101010101" pitchFamily="18" charset="-127"/>
              </a:rPr>
              <a:t> </a:t>
            </a:r>
            <a:r>
              <a:rPr lang="en-US" altLang="ko-KR" sz="1400" b="0" smtClean="0">
                <a:latin typeface="HY견고딕" panose="02030600000101010101" pitchFamily="18" charset="-127"/>
              </a:rPr>
              <a:t>      wpcontext.beginPath</a:t>
            </a:r>
            <a:r>
              <a:rPr lang="en-US" altLang="ko-KR" sz="1400" b="0" dirty="0">
                <a:latin typeface="HY견고딕" panose="02030600000101010101" pitchFamily="18" charset="-127"/>
              </a:rPr>
              <a:t>();</a:t>
            </a:r>
          </a:p>
          <a:p>
            <a:r>
              <a:rPr lang="en-US" altLang="ko-KR" sz="1400" b="0">
                <a:latin typeface="HY견고딕" panose="02030600000101010101" pitchFamily="18" charset="-127"/>
              </a:rPr>
              <a:t> </a:t>
            </a:r>
            <a:r>
              <a:rPr lang="en-US" altLang="ko-KR" sz="1400" b="0" smtClean="0">
                <a:latin typeface="HY견고딕" panose="02030600000101010101" pitchFamily="18" charset="-127"/>
              </a:rPr>
              <a:t>      wpcontext.moveTo(250,20</a:t>
            </a:r>
            <a:r>
              <a:rPr lang="en-US" altLang="ko-KR" sz="1400" b="0" dirty="0">
                <a:latin typeface="HY견고딕" panose="02030600000101010101" pitchFamily="18" charset="-127"/>
              </a:rPr>
              <a:t>);</a:t>
            </a:r>
          </a:p>
          <a:p>
            <a:r>
              <a:rPr lang="en-US" altLang="ko-KR" sz="1400" b="0">
                <a:latin typeface="HY견고딕" panose="02030600000101010101" pitchFamily="18" charset="-127"/>
              </a:rPr>
              <a:t> </a:t>
            </a:r>
            <a:r>
              <a:rPr lang="en-US" altLang="ko-KR" sz="1400" b="0" smtClean="0">
                <a:latin typeface="HY견고딕" panose="02030600000101010101" pitchFamily="18" charset="-127"/>
              </a:rPr>
              <a:t>      wpcontext.lineTo(170,100</a:t>
            </a:r>
            <a:r>
              <a:rPr lang="en-US" altLang="ko-KR" sz="1400" b="0" dirty="0">
                <a:latin typeface="HY견고딕" panose="02030600000101010101" pitchFamily="18" charset="-127"/>
              </a:rPr>
              <a:t>);</a:t>
            </a:r>
          </a:p>
          <a:p>
            <a:r>
              <a:rPr lang="en-US" altLang="ko-KR" sz="1400" b="0">
                <a:latin typeface="HY견고딕" panose="02030600000101010101" pitchFamily="18" charset="-127"/>
              </a:rPr>
              <a:t> </a:t>
            </a:r>
            <a:r>
              <a:rPr lang="en-US" altLang="ko-KR" sz="1400" b="0" smtClean="0">
                <a:latin typeface="HY견고딕" panose="02030600000101010101" pitchFamily="18" charset="-127"/>
              </a:rPr>
              <a:t>      wpcontext.lineTo(250,100</a:t>
            </a:r>
            <a:r>
              <a:rPr lang="en-US" altLang="ko-KR" sz="1400" b="0" dirty="0">
                <a:latin typeface="HY견고딕" panose="02030600000101010101" pitchFamily="18" charset="-127"/>
              </a:rPr>
              <a:t>);</a:t>
            </a:r>
          </a:p>
          <a:p>
            <a:r>
              <a:rPr lang="en-US" altLang="ko-KR" sz="1400" b="0">
                <a:latin typeface="HY견고딕" panose="02030600000101010101" pitchFamily="18" charset="-127"/>
              </a:rPr>
              <a:t> </a:t>
            </a:r>
            <a:r>
              <a:rPr lang="en-US" altLang="ko-KR" sz="1400" b="0" smtClean="0">
                <a:latin typeface="HY견고딕" panose="02030600000101010101" pitchFamily="18" charset="-127"/>
              </a:rPr>
              <a:t>      wpcontext.closePath</a:t>
            </a:r>
            <a:r>
              <a:rPr lang="en-US" altLang="ko-KR" sz="1400" b="0" dirty="0">
                <a:latin typeface="HY견고딕" panose="02030600000101010101" pitchFamily="18" charset="-127"/>
              </a:rPr>
              <a:t>();</a:t>
            </a:r>
          </a:p>
          <a:p>
            <a:r>
              <a:rPr lang="en-US" altLang="ko-KR" sz="1400" b="0">
                <a:latin typeface="HY견고딕" panose="02030600000101010101" pitchFamily="18" charset="-127"/>
              </a:rPr>
              <a:t> </a:t>
            </a:r>
            <a:r>
              <a:rPr lang="en-US" altLang="ko-KR" sz="1400" b="0" smtClean="0">
                <a:latin typeface="HY견고딕" panose="02030600000101010101" pitchFamily="18" charset="-127"/>
              </a:rPr>
              <a:t>      wpcontext.stroke</a:t>
            </a:r>
            <a:r>
              <a:rPr lang="en-US" altLang="ko-KR" sz="1400" b="0" dirty="0">
                <a:latin typeface="HY견고딕" panose="02030600000101010101" pitchFamily="18" charset="-127"/>
              </a:rPr>
              <a:t>();</a:t>
            </a:r>
          </a:p>
          <a:p>
            <a:endParaRPr lang="en-US" altLang="ko-KR" sz="1400" b="0" dirty="0">
              <a:latin typeface="HY견고딕" panose="02030600000101010101" pitchFamily="18" charset="-127"/>
            </a:endParaRPr>
          </a:p>
          <a:p>
            <a:r>
              <a:rPr lang="en-US" altLang="ko-KR" sz="1400" b="0">
                <a:latin typeface="HY견고딕" panose="02030600000101010101" pitchFamily="18" charset="-127"/>
              </a:rPr>
              <a:t> </a:t>
            </a:r>
            <a:r>
              <a:rPr lang="en-US" altLang="ko-KR" sz="1400" b="0" smtClean="0">
                <a:latin typeface="HY견고딕" panose="02030600000101010101" pitchFamily="18" charset="-127"/>
              </a:rPr>
              <a:t>      wpcontext.rect(50,160,200,100</a:t>
            </a:r>
            <a:r>
              <a:rPr lang="en-US" altLang="ko-KR" sz="1400" b="0" dirty="0">
                <a:latin typeface="HY견고딕" panose="02030600000101010101" pitchFamily="18" charset="-127"/>
              </a:rPr>
              <a:t>);</a:t>
            </a:r>
          </a:p>
          <a:p>
            <a:r>
              <a:rPr lang="en-US" altLang="ko-KR" sz="1400" b="0">
                <a:latin typeface="HY견고딕" panose="02030600000101010101" pitchFamily="18" charset="-127"/>
              </a:rPr>
              <a:t> </a:t>
            </a:r>
            <a:r>
              <a:rPr lang="en-US" altLang="ko-KR" sz="1400" b="0" smtClean="0">
                <a:latin typeface="HY견고딕" panose="02030600000101010101" pitchFamily="18" charset="-127"/>
              </a:rPr>
              <a:t>      wpcontext.stroke</a:t>
            </a:r>
            <a:r>
              <a:rPr lang="en-US" altLang="ko-KR" sz="1400" b="0" dirty="0">
                <a:latin typeface="HY견고딕" panose="02030600000101010101" pitchFamily="18" charset="-127"/>
              </a:rPr>
              <a:t>();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   &lt;/script&gt;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   &lt;/body&gt;</a:t>
            </a:r>
          </a:p>
          <a:p>
            <a:r>
              <a:rPr lang="en-US" altLang="ko-KR" sz="1400" b="0" dirty="0">
                <a:latin typeface="HY견고딕" panose="02030600000101010101" pitchFamily="18" charset="-127"/>
              </a:rPr>
              <a:t>&lt;/html&gt;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24" y="3213986"/>
            <a:ext cx="2840753" cy="3444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1900" y="1082612"/>
            <a:ext cx="1692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경로를 시작함</a:t>
            </a:r>
            <a:endParaRPr lang="ko-KR" altLang="en-US" sz="13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1900" y="1334640"/>
            <a:ext cx="1692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>
                <a:solidFill>
                  <a:srgbClr val="00B050"/>
                </a:solidFill>
                <a:latin typeface="+mn-ea"/>
                <a:ea typeface="+mn-ea"/>
              </a:rPr>
              <a:t>점</a:t>
            </a:r>
            <a:r>
              <a:rPr lang="en-US" altLang="ko-KR" sz="1300">
                <a:solidFill>
                  <a:srgbClr val="00B050"/>
                </a:solidFill>
                <a:latin typeface="+mn-ea"/>
                <a:ea typeface="+mn-ea"/>
              </a:rPr>
              <a:t>(x,y)</a:t>
            </a:r>
            <a:r>
              <a:rPr lang="ko-KR" altLang="en-US" sz="1300">
                <a:solidFill>
                  <a:srgbClr val="00B050"/>
                </a:solidFill>
                <a:latin typeface="+mn-ea"/>
                <a:ea typeface="+mn-ea"/>
              </a:rPr>
              <a:t>로 이동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1900" y="1605254"/>
            <a:ext cx="2484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>
                <a:solidFill>
                  <a:srgbClr val="00B050"/>
                </a:solidFill>
                <a:latin typeface="+mn-ea"/>
                <a:ea typeface="+mn-ea"/>
              </a:rPr>
              <a:t>점</a:t>
            </a:r>
            <a:r>
              <a:rPr lang="en-US" altLang="ko-KR" sz="1300">
                <a:solidFill>
                  <a:srgbClr val="00B050"/>
                </a:solidFill>
                <a:latin typeface="+mn-ea"/>
                <a:ea typeface="+mn-ea"/>
              </a:rPr>
              <a:t>(x,y)</a:t>
            </a:r>
            <a:r>
              <a:rPr lang="ko-KR" altLang="en-US" sz="1300">
                <a:solidFill>
                  <a:srgbClr val="00B050"/>
                </a:solidFill>
                <a:latin typeface="+mn-ea"/>
                <a:ea typeface="+mn-ea"/>
              </a:rPr>
              <a:t>까지 직선을 그림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1900" y="1874700"/>
            <a:ext cx="25562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>
                <a:solidFill>
                  <a:srgbClr val="00B050"/>
                </a:solidFill>
                <a:latin typeface="+mn-ea"/>
                <a:ea typeface="+mn-ea"/>
              </a:rPr>
              <a:t>점</a:t>
            </a:r>
            <a:r>
              <a:rPr lang="en-US" altLang="ko-KR" sz="1300">
                <a:solidFill>
                  <a:srgbClr val="00B050"/>
                </a:solidFill>
                <a:latin typeface="+mn-ea"/>
                <a:ea typeface="+mn-ea"/>
              </a:rPr>
              <a:t>(x,y)</a:t>
            </a:r>
            <a:r>
              <a:rPr lang="ko-KR" altLang="en-US" sz="1300">
                <a:solidFill>
                  <a:srgbClr val="00B050"/>
                </a:solidFill>
                <a:latin typeface="+mn-ea"/>
                <a:ea typeface="+mn-ea"/>
              </a:rPr>
              <a:t>까지 직선을 그림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1900" y="2151189"/>
            <a:ext cx="1692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경로를 닫음</a:t>
            </a:r>
            <a:endParaRPr lang="ko-KR" altLang="en-US" sz="13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1900" y="2399032"/>
            <a:ext cx="2376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도형의 테두리를 그림</a:t>
            </a:r>
            <a:endParaRPr lang="ko-KR" altLang="en-US" sz="13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1366" y="2861645"/>
            <a:ext cx="3833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점</a:t>
            </a:r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(x,y)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부터 가로 </a:t>
            </a:r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w, 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세로 </a:t>
            </a:r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h</a:t>
            </a:r>
            <a:r>
              <a:rPr lang="ko-KR" altLang="en-US" sz="1300" smtClean="0">
                <a:solidFill>
                  <a:srgbClr val="00B050"/>
                </a:solidFill>
                <a:latin typeface="+mn-ea"/>
                <a:ea typeface="+mn-ea"/>
              </a:rPr>
              <a:t>인 사각형 생성</a:t>
            </a:r>
            <a:endParaRPr lang="ko-KR" altLang="en-US" sz="13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1227" y="3140968"/>
            <a:ext cx="3040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300">
                <a:solidFill>
                  <a:srgbClr val="00B050"/>
                </a:solidFill>
                <a:latin typeface="+mn-ea"/>
                <a:ea typeface="+mn-ea"/>
              </a:rPr>
              <a:t>도형의 테두리를 그림</a:t>
            </a:r>
            <a:endParaRPr lang="ko-KR" altLang="en-US" sz="13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94809" y="380181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(250,20)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31073" y="466055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(170,100)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41678" y="4543521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(250,100)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107690" y="4051102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23935" y="4654692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107690" y="4654692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39903" y="485129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(50,160)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80087" y="5131397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648063" y="5481228"/>
            <a:ext cx="149361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591911" y="5177116"/>
            <a:ext cx="0" cy="7337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32487" y="524845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(200)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21071" y="552085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(100)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22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canvas – </a:t>
            </a:r>
            <a:r>
              <a:rPr lang="ko-KR" altLang="en-US" smtClean="0"/>
              <a:t>클립 활용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7699" y="935541"/>
            <a:ext cx="5662127" cy="581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0">
                <a:latin typeface="HY견고딕" pitchFamily="18" charset="-127"/>
              </a:rPr>
              <a:t>&lt;!DOCTYPE html</a:t>
            </a:r>
            <a:r>
              <a:rPr lang="en-US" altLang="ko-KR" sz="1300" b="0" smtClean="0">
                <a:latin typeface="HY견고딕" pitchFamily="18" charset="-127"/>
              </a:rPr>
              <a:t>&gt;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&lt;</a:t>
            </a:r>
            <a:r>
              <a:rPr lang="en-US" altLang="ko-KR" sz="1300" b="0">
                <a:latin typeface="HY견고딕" pitchFamily="18" charset="-127"/>
              </a:rPr>
              <a:t>html&gt;</a:t>
            </a:r>
          </a:p>
          <a:p>
            <a:r>
              <a:rPr lang="en-US" altLang="ko-KR" sz="1300" b="0">
                <a:latin typeface="HY견고딕" pitchFamily="18" charset="-127"/>
              </a:rPr>
              <a:t>   &lt;head&gt;</a:t>
            </a:r>
          </a:p>
          <a:p>
            <a:r>
              <a:rPr lang="en-US" altLang="ko-KR" sz="1300" b="0">
                <a:latin typeface="HY견고딕" pitchFamily="18" charset="-127"/>
              </a:rPr>
              <a:t>      &lt;title&gt;canvas&lt;/title&gt;</a:t>
            </a:r>
          </a:p>
          <a:p>
            <a:r>
              <a:rPr lang="en-US" altLang="ko-KR" sz="1300" b="0">
                <a:latin typeface="HY견고딕" pitchFamily="18" charset="-127"/>
              </a:rPr>
              <a:t>      &lt;style type="text/css"&gt; </a:t>
            </a:r>
          </a:p>
          <a:p>
            <a:r>
              <a:rPr lang="en-US" altLang="ko-KR" sz="1300" b="0">
                <a:latin typeface="HY견고딕" pitchFamily="18" charset="-127"/>
              </a:rPr>
              <a:t>	  canvas {border:1px solid blue;}</a:t>
            </a:r>
          </a:p>
          <a:p>
            <a:r>
              <a:rPr lang="en-US" altLang="ko-KR" sz="1300" b="0">
                <a:latin typeface="HY견고딕" pitchFamily="18" charset="-127"/>
              </a:rPr>
              <a:t>      &lt;/style&gt;</a:t>
            </a:r>
          </a:p>
          <a:p>
            <a:r>
              <a:rPr lang="en-US" altLang="ko-KR" sz="1300" b="0">
                <a:latin typeface="HY견고딕" pitchFamily="18" charset="-127"/>
              </a:rPr>
              <a:t>   &lt;/head&gt;</a:t>
            </a:r>
          </a:p>
          <a:p>
            <a:r>
              <a:rPr lang="en-US" altLang="ko-KR" sz="1300" b="0">
                <a:latin typeface="HY견고딕" pitchFamily="18" charset="-127"/>
              </a:rPr>
              <a:t>   &lt;body&gt;</a:t>
            </a:r>
          </a:p>
          <a:p>
            <a:r>
              <a:rPr lang="en-US" altLang="ko-KR" sz="1300" b="0">
                <a:latin typeface="HY견고딕" pitchFamily="18" charset="-127"/>
              </a:rPr>
              <a:t>      &lt;canvas id="cvs1" width="150" height="150"&gt;&lt;/canvas&gt; </a:t>
            </a:r>
          </a:p>
          <a:p>
            <a:r>
              <a:rPr lang="en-US" altLang="ko-KR" sz="1300" b="0">
                <a:latin typeface="HY견고딕" pitchFamily="18" charset="-127"/>
              </a:rPr>
              <a:t>      &lt;canvas id="cvs2" width="150" height="150"&gt;&lt;/canvas&gt;</a:t>
            </a:r>
          </a:p>
          <a:p>
            <a:r>
              <a:rPr lang="en-US" altLang="ko-KR" sz="1300" b="0">
                <a:latin typeface="HY견고딕" pitchFamily="18" charset="-127"/>
              </a:rPr>
              <a:t>      &lt;script type="text/javascript"&gt;</a:t>
            </a:r>
          </a:p>
          <a:p>
            <a:r>
              <a:rPr lang="en-US" altLang="ko-KR" sz="1300" b="0">
                <a:latin typeface="HY견고딕" pitchFamily="18" charset="-127"/>
              </a:rPr>
              <a:t>          var wpcanvas1=document.getElementById("cvs1");</a:t>
            </a:r>
          </a:p>
          <a:p>
            <a:r>
              <a:rPr lang="en-US" altLang="ko-KR" sz="1300" b="0">
                <a:latin typeface="HY견고딕" pitchFamily="18" charset="-127"/>
              </a:rPr>
              <a:t>          var wpcontext1=wpcanvas1.getContext("2d");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  wpcontext1.fillRect(0,0,150,150</a:t>
            </a:r>
            <a:r>
              <a:rPr lang="en-US" altLang="ko-KR" sz="1300" b="0">
                <a:latin typeface="HY견고딕" pitchFamily="18" charset="-127"/>
              </a:rPr>
              <a:t>);	</a:t>
            </a:r>
          </a:p>
          <a:p>
            <a:endParaRPr lang="en-US" altLang="ko-KR" sz="1300" b="0">
              <a:latin typeface="HY견고딕" pitchFamily="18" charset="-127"/>
            </a:endParaRPr>
          </a:p>
          <a:p>
            <a:r>
              <a:rPr lang="en-US" altLang="ko-KR" sz="1300" b="0">
                <a:latin typeface="HY견고딕" pitchFamily="18" charset="-127"/>
              </a:rPr>
              <a:t>          var wpcanvas2=document.getElementById("cvs2");</a:t>
            </a:r>
          </a:p>
          <a:p>
            <a:r>
              <a:rPr lang="en-US" altLang="ko-KR" sz="1300" b="0">
                <a:latin typeface="HY견고딕" pitchFamily="18" charset="-127"/>
              </a:rPr>
              <a:t>          var wpcontext2=wpcanvas2.getContext("2d");</a:t>
            </a:r>
          </a:p>
          <a:p>
            <a:r>
              <a:rPr lang="en-US" altLang="ko-KR" sz="1300" b="0">
                <a:latin typeface="HY견고딕" pitchFamily="18" charset="-127"/>
              </a:rPr>
              <a:t>          wpcontext2.rect(40,40,70,70);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  wpcontext2.clip();</a:t>
            </a:r>
            <a:endParaRPr lang="en-US" altLang="ko-KR" sz="1300" b="0">
              <a:latin typeface="HY견고딕" pitchFamily="18" charset="-127"/>
            </a:endParaRPr>
          </a:p>
          <a:p>
            <a:r>
              <a:rPr lang="en-US" altLang="ko-KR" sz="1300" b="0" smtClean="0">
                <a:latin typeface="HY견고딕" pitchFamily="18" charset="-127"/>
              </a:rPr>
              <a:t>          wpcontext2.fillRect(0,0,150,150</a:t>
            </a:r>
            <a:r>
              <a:rPr lang="en-US" altLang="ko-KR" sz="1300" b="0">
                <a:latin typeface="HY견고딕" pitchFamily="18" charset="-127"/>
              </a:rPr>
              <a:t>)</a:t>
            </a:r>
          </a:p>
          <a:p>
            <a:r>
              <a:rPr lang="en-US" altLang="ko-KR" sz="1300" b="0">
                <a:latin typeface="HY견고딕" pitchFamily="18" charset="-127"/>
              </a:rPr>
              <a:t>      &lt;/script&gt;</a:t>
            </a:r>
          </a:p>
          <a:p>
            <a:r>
              <a:rPr lang="en-US" altLang="ko-KR" sz="1300" b="0">
                <a:latin typeface="HY견고딕" pitchFamily="18" charset="-127"/>
              </a:rPr>
              <a:t>   &lt;/body&gt;</a:t>
            </a:r>
          </a:p>
          <a:p>
            <a:r>
              <a:rPr lang="en-US" altLang="ko-KR" sz="1300" b="0">
                <a:latin typeface="HY견고딕" pitchFamily="18" charset="-127"/>
              </a:rPr>
              <a:t>&lt;/html&gt;</a:t>
            </a:r>
            <a:endParaRPr lang="en-US" altLang="ko-KR" sz="1300" b="0" dirty="0">
              <a:latin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59" y="3804431"/>
            <a:ext cx="3362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31" y="2744924"/>
            <a:ext cx="3228975" cy="3914775"/>
          </a:xfrm>
          <a:prstGeom prst="rect">
            <a:avLst/>
          </a:prstGeom>
        </p:spPr>
      </p:pic>
      <p:cxnSp>
        <p:nvCxnSpPr>
          <p:cNvPr id="24" name="꺾인 연결선 23"/>
          <p:cNvCxnSpPr>
            <a:stCxn id="22" idx="7"/>
            <a:endCxn id="16" idx="7"/>
          </p:cNvCxnSpPr>
          <p:nvPr/>
        </p:nvCxnSpPr>
        <p:spPr>
          <a:xfrm rot="16200000" flipH="1">
            <a:off x="6887301" y="4742811"/>
            <a:ext cx="450634" cy="428690"/>
          </a:xfrm>
          <a:prstGeom prst="bentConnector3">
            <a:avLst>
              <a:gd name="adj1" fmla="val 189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canvas – </a:t>
            </a:r>
            <a:r>
              <a:rPr lang="ko-KR" altLang="en-US" smtClean="0"/>
              <a:t>호</a:t>
            </a:r>
            <a:r>
              <a:rPr lang="en-US" altLang="ko-KR"/>
              <a:t> </a:t>
            </a:r>
            <a:r>
              <a:rPr lang="ko-KR" altLang="en-US" smtClean="0"/>
              <a:t>그리기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456" y="824254"/>
            <a:ext cx="4724370" cy="594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>
                <a:latin typeface="HY견고딕" pitchFamily="18" charset="-127"/>
              </a:rPr>
              <a:t>&lt;!DOCTYPE html</a:t>
            </a:r>
            <a:r>
              <a:rPr lang="en-US" altLang="ko-KR" sz="1100" b="0" smtClean="0">
                <a:latin typeface="HY견고딕" pitchFamily="18" charset="-127"/>
              </a:rPr>
              <a:t>&gt;</a:t>
            </a:r>
            <a:endParaRPr lang="en-US" altLang="ko-KR" sz="1100" b="0">
              <a:latin typeface="HY견고딕" pitchFamily="18" charset="-127"/>
            </a:endParaRPr>
          </a:p>
          <a:p>
            <a:r>
              <a:rPr lang="en-US" altLang="ko-KR" sz="1100" b="0">
                <a:latin typeface="HY견고딕" pitchFamily="18" charset="-127"/>
              </a:rPr>
              <a:t>&lt;html&gt;</a:t>
            </a:r>
          </a:p>
          <a:p>
            <a:r>
              <a:rPr lang="en-US" altLang="ko-KR" sz="1100" b="0">
                <a:latin typeface="HY견고딕" pitchFamily="18" charset="-127"/>
              </a:rPr>
              <a:t>   &lt;head&gt;</a:t>
            </a:r>
          </a:p>
          <a:p>
            <a:r>
              <a:rPr lang="en-US" altLang="ko-KR" sz="1100" b="0">
                <a:latin typeface="HY견고딕" pitchFamily="18" charset="-127"/>
              </a:rPr>
              <a:t>      &lt;title&gt;canvas&lt;/title&gt;</a:t>
            </a:r>
          </a:p>
          <a:p>
            <a:r>
              <a:rPr lang="en-US" altLang="ko-KR" sz="1100" b="0">
                <a:latin typeface="HY견고딕" pitchFamily="18" charset="-127"/>
              </a:rPr>
              <a:t>      &lt;style type="text/css"&gt; </a:t>
            </a:r>
          </a:p>
          <a:p>
            <a:r>
              <a:rPr lang="en-US" altLang="ko-KR" sz="1100" b="0">
                <a:latin typeface="HY견고딕" pitchFamily="18" charset="-127"/>
              </a:rPr>
              <a:t>	  canvas {border:1px solid blue;}</a:t>
            </a:r>
          </a:p>
          <a:p>
            <a:r>
              <a:rPr lang="en-US" altLang="ko-KR" sz="1100" b="0">
                <a:latin typeface="HY견고딕" pitchFamily="18" charset="-127"/>
              </a:rPr>
              <a:t>      &lt;/style&gt;</a:t>
            </a:r>
          </a:p>
          <a:p>
            <a:r>
              <a:rPr lang="en-US" altLang="ko-KR" sz="1100" b="0">
                <a:latin typeface="HY견고딕" pitchFamily="18" charset="-127"/>
              </a:rPr>
              <a:t>   &lt;/head&gt;</a:t>
            </a:r>
          </a:p>
          <a:p>
            <a:r>
              <a:rPr lang="en-US" altLang="ko-KR" sz="1100" b="0">
                <a:latin typeface="HY견고딕" pitchFamily="18" charset="-127"/>
              </a:rPr>
              <a:t>   &lt;body&gt;</a:t>
            </a:r>
          </a:p>
          <a:p>
            <a:r>
              <a:rPr lang="en-US" altLang="ko-KR" sz="1100" b="0">
                <a:latin typeface="HY견고딕" pitchFamily="18" charset="-127"/>
              </a:rPr>
              <a:t>      &lt;canvas id="cvs" width="300" height="300"&gt;&lt;/canvas</a:t>
            </a:r>
            <a:r>
              <a:rPr lang="en-US" altLang="ko-KR" sz="1100" b="0" smtClean="0">
                <a:latin typeface="HY견고딕" pitchFamily="18" charset="-127"/>
              </a:rPr>
              <a:t>&gt;</a:t>
            </a:r>
            <a:endParaRPr lang="en-US" altLang="ko-KR" sz="1100" b="0">
              <a:latin typeface="HY견고딕" pitchFamily="18" charset="-127"/>
            </a:endParaRPr>
          </a:p>
          <a:p>
            <a:r>
              <a:rPr lang="en-US" altLang="ko-KR" sz="1100" b="0">
                <a:latin typeface="HY견고딕" pitchFamily="18" charset="-127"/>
              </a:rPr>
              <a:t>      &lt;script type="text/javascript"&gt;</a:t>
            </a:r>
          </a:p>
          <a:p>
            <a:r>
              <a:rPr lang="en-US" altLang="ko-KR" sz="1100" b="0">
                <a:latin typeface="HY견고딕" pitchFamily="18" charset="-127"/>
              </a:rPr>
              <a:t>        var wpcanvas=document.getElementById("cvs");</a:t>
            </a:r>
          </a:p>
          <a:p>
            <a:r>
              <a:rPr lang="en-US" altLang="ko-KR" sz="1100" b="0">
                <a:latin typeface="HY견고딕" pitchFamily="18" charset="-127"/>
              </a:rPr>
              <a:t>        var wpcontext=wpcanvas.getContext("2d");</a:t>
            </a:r>
          </a:p>
          <a:p>
            <a:r>
              <a:rPr lang="en-US" altLang="ko-KR" sz="1100" b="0">
                <a:latin typeface="HY견고딕" pitchFamily="18" charset="-127"/>
              </a:rPr>
              <a:t>  	  </a:t>
            </a:r>
          </a:p>
          <a:p>
            <a:r>
              <a:rPr lang="en-US" altLang="ko-KR" sz="1100" b="0" smtClean="0">
                <a:latin typeface="HY견고딕" pitchFamily="18" charset="-127"/>
              </a:rPr>
              <a:t>        wpcontext.beginPath</a:t>
            </a:r>
            <a:r>
              <a:rPr lang="en-US" altLang="ko-KR" sz="1100" b="0">
                <a:latin typeface="HY견고딕" pitchFamily="18" charset="-127"/>
              </a:rPr>
              <a:t>();</a:t>
            </a:r>
          </a:p>
          <a:p>
            <a:r>
              <a:rPr lang="en-US" altLang="ko-KR" sz="1100" b="0" smtClean="0">
                <a:latin typeface="HY견고딕" pitchFamily="18" charset="-127"/>
              </a:rPr>
              <a:t>        wpcontext.arc(70</a:t>
            </a:r>
            <a:r>
              <a:rPr lang="en-US" altLang="ko-KR" sz="1100" b="0">
                <a:latin typeface="HY견고딕" pitchFamily="18" charset="-127"/>
              </a:rPr>
              <a:t>, 70, 50, 0*Math.PI, 1*Math.PI, true);</a:t>
            </a:r>
          </a:p>
          <a:p>
            <a:r>
              <a:rPr lang="en-US" altLang="ko-KR" sz="1100" b="0" smtClean="0">
                <a:latin typeface="HY견고딕" pitchFamily="18" charset="-127"/>
              </a:rPr>
              <a:t>        wpcontext.stroke</a:t>
            </a:r>
            <a:r>
              <a:rPr lang="en-US" altLang="ko-KR" sz="1100" b="0">
                <a:latin typeface="HY견고딕" pitchFamily="18" charset="-127"/>
              </a:rPr>
              <a:t>();</a:t>
            </a:r>
          </a:p>
          <a:p>
            <a:endParaRPr lang="en-US" altLang="ko-KR" sz="1100" b="0">
              <a:latin typeface="HY견고딕" pitchFamily="18" charset="-127"/>
            </a:endParaRPr>
          </a:p>
          <a:p>
            <a:r>
              <a:rPr lang="en-US" altLang="ko-KR" sz="1100" b="0" smtClean="0">
                <a:latin typeface="HY견고딕" pitchFamily="18" charset="-127"/>
              </a:rPr>
              <a:t>        wpcontext.beginPath</a:t>
            </a:r>
            <a:r>
              <a:rPr lang="en-US" altLang="ko-KR" sz="1100" b="0">
                <a:latin typeface="HY견고딕" pitchFamily="18" charset="-127"/>
              </a:rPr>
              <a:t>();</a:t>
            </a:r>
          </a:p>
          <a:p>
            <a:r>
              <a:rPr lang="en-US" altLang="ko-KR" sz="1100" b="0" smtClean="0">
                <a:latin typeface="HY견고딕" pitchFamily="18" charset="-127"/>
              </a:rPr>
              <a:t>        wpcontext.arc(220</a:t>
            </a:r>
            <a:r>
              <a:rPr lang="en-US" altLang="ko-KR" sz="1100" b="0">
                <a:latin typeface="HY견고딕" pitchFamily="18" charset="-127"/>
              </a:rPr>
              <a:t>, 70, 50, 0*Math.PI,1*Math.PI, false);</a:t>
            </a:r>
          </a:p>
          <a:p>
            <a:r>
              <a:rPr lang="en-US" altLang="ko-KR" sz="1100" b="0" smtClean="0">
                <a:latin typeface="HY견고딕" pitchFamily="18" charset="-127"/>
              </a:rPr>
              <a:t>        wpcontext.stroke</a:t>
            </a:r>
            <a:r>
              <a:rPr lang="en-US" altLang="ko-KR" sz="1100" b="0">
                <a:latin typeface="HY견고딕" pitchFamily="18" charset="-127"/>
              </a:rPr>
              <a:t>();</a:t>
            </a:r>
          </a:p>
          <a:p>
            <a:endParaRPr lang="en-US" altLang="ko-KR" sz="1100" b="0">
              <a:latin typeface="HY견고딕" pitchFamily="18" charset="-127"/>
            </a:endParaRPr>
          </a:p>
          <a:p>
            <a:r>
              <a:rPr lang="en-US" altLang="ko-KR" sz="1100" b="0" smtClean="0">
                <a:latin typeface="HY견고딕" pitchFamily="18" charset="-127"/>
              </a:rPr>
              <a:t>        wpcontext.beginPath</a:t>
            </a:r>
            <a:r>
              <a:rPr lang="en-US" altLang="ko-KR" sz="1100" b="0">
                <a:latin typeface="HY견고딕" pitchFamily="18" charset="-127"/>
              </a:rPr>
              <a:t>();</a:t>
            </a:r>
          </a:p>
          <a:p>
            <a:r>
              <a:rPr lang="en-US" altLang="ko-KR" sz="1100" b="0" smtClean="0">
                <a:latin typeface="HY견고딕" pitchFamily="18" charset="-127"/>
              </a:rPr>
              <a:t>        wpcontext.moveTo(100,120</a:t>
            </a:r>
            <a:r>
              <a:rPr lang="en-US" altLang="ko-KR" sz="1100" b="0">
                <a:latin typeface="HY견고딕" pitchFamily="18" charset="-127"/>
              </a:rPr>
              <a:t>);</a:t>
            </a:r>
          </a:p>
          <a:p>
            <a:r>
              <a:rPr lang="en-US" altLang="ko-KR" sz="1100" b="0" smtClean="0">
                <a:latin typeface="HY견고딕" pitchFamily="18" charset="-127"/>
              </a:rPr>
              <a:t>        wpcontext.arcTo(150,120,150,170,50</a:t>
            </a:r>
            <a:r>
              <a:rPr lang="en-US" altLang="ko-KR" sz="1100" b="0">
                <a:latin typeface="HY견고딕" pitchFamily="18" charset="-127"/>
              </a:rPr>
              <a:t>);</a:t>
            </a:r>
          </a:p>
          <a:p>
            <a:r>
              <a:rPr lang="en-US" altLang="ko-KR" sz="1100" b="0" smtClean="0">
                <a:latin typeface="HY견고딕" pitchFamily="18" charset="-127"/>
              </a:rPr>
              <a:t>        wpcontext.stroke</a:t>
            </a:r>
            <a:r>
              <a:rPr lang="en-US" altLang="ko-KR" sz="1100" b="0">
                <a:latin typeface="HY견고딕" pitchFamily="18" charset="-127"/>
              </a:rPr>
              <a:t>();</a:t>
            </a:r>
          </a:p>
          <a:p>
            <a:r>
              <a:rPr lang="en-US" altLang="ko-KR" sz="1100" b="0">
                <a:latin typeface="HY견고딕" pitchFamily="18" charset="-127"/>
              </a:rPr>
              <a:t>      &lt;/script&gt;</a:t>
            </a:r>
          </a:p>
          <a:p>
            <a:r>
              <a:rPr lang="en-US" altLang="ko-KR" sz="1100" b="0">
                <a:latin typeface="HY견고딕" pitchFamily="18" charset="-127"/>
              </a:rPr>
              <a:t>   &lt;/body&gt;</a:t>
            </a:r>
          </a:p>
          <a:p>
            <a:r>
              <a:rPr lang="en-US" altLang="ko-KR" sz="1100" b="0">
                <a:latin typeface="HY견고딕" pitchFamily="18" charset="-127"/>
              </a:rPr>
              <a:t>&lt;/html&gt;</a:t>
            </a:r>
            <a:endParaRPr lang="en-US" altLang="ko-KR" sz="1100" b="0" dirty="0"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4016097"/>
            <a:ext cx="1304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시계반대방향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4833156"/>
            <a:ext cx="1304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시계방향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4548" y="425826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(70,70)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516216" y="4234275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328" y="392649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(220,70)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934457" y="4234275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80113" y="522149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(150,170)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89718" y="4724138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68942" y="5175778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74586" y="4692502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(150,120)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840252" y="4725144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91956" y="4581128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(100,120)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canvas – </a:t>
            </a:r>
            <a:r>
              <a:rPr lang="ko-KR" altLang="en-US" smtClean="0"/>
              <a:t>스타일 지정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049" y="872716"/>
            <a:ext cx="8643901" cy="5724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/>
              <a:t>&lt;!DOCTYPE html</a:t>
            </a:r>
            <a:r>
              <a:rPr lang="en-US" altLang="ko-KR" sz="1100" smtClean="0"/>
              <a:t>&gt;</a:t>
            </a:r>
            <a:endParaRPr lang="en-US" altLang="ko-KR" sz="1100"/>
          </a:p>
          <a:p>
            <a:pPr marL="0" indent="0">
              <a:buNone/>
            </a:pPr>
            <a:r>
              <a:rPr lang="en-US" altLang="ko-KR" sz="1100"/>
              <a:t>&lt;html&gt;</a:t>
            </a:r>
          </a:p>
          <a:p>
            <a:pPr marL="0" indent="0">
              <a:buNone/>
            </a:pPr>
            <a:r>
              <a:rPr lang="en-US" altLang="ko-KR" sz="1100"/>
              <a:t>   &lt;head&gt;</a:t>
            </a:r>
          </a:p>
          <a:p>
            <a:pPr marL="0" indent="0">
              <a:buNone/>
            </a:pPr>
            <a:r>
              <a:rPr lang="en-US" altLang="ko-KR" sz="1100"/>
              <a:t>      &lt;title&gt;canvas&lt;/title&gt;</a:t>
            </a:r>
          </a:p>
          <a:p>
            <a:pPr marL="0" indent="0">
              <a:buNone/>
            </a:pPr>
            <a:r>
              <a:rPr lang="en-US" altLang="ko-KR" sz="1100"/>
              <a:t>      &lt;style type="text/css"&gt; </a:t>
            </a:r>
          </a:p>
          <a:p>
            <a:pPr marL="0" indent="0">
              <a:buNone/>
            </a:pPr>
            <a:r>
              <a:rPr lang="en-US" altLang="ko-KR" sz="1100"/>
              <a:t>	  canvas {border:1px solid gray;}</a:t>
            </a:r>
          </a:p>
          <a:p>
            <a:pPr marL="0" indent="0">
              <a:buNone/>
            </a:pPr>
            <a:r>
              <a:rPr lang="en-US" altLang="ko-KR" sz="1100"/>
              <a:t>      &lt;/style&gt;</a:t>
            </a:r>
          </a:p>
          <a:p>
            <a:pPr marL="0" indent="0">
              <a:buNone/>
            </a:pPr>
            <a:r>
              <a:rPr lang="en-US" altLang="ko-KR" sz="1100"/>
              <a:t>   &lt;/head&gt;</a:t>
            </a:r>
          </a:p>
          <a:p>
            <a:pPr marL="0" indent="0">
              <a:buNone/>
            </a:pPr>
            <a:r>
              <a:rPr lang="en-US" altLang="ko-KR" sz="1100"/>
              <a:t>   &lt;body&gt;</a:t>
            </a:r>
          </a:p>
          <a:p>
            <a:pPr marL="0" indent="0">
              <a:buNone/>
            </a:pPr>
            <a:r>
              <a:rPr lang="en-US" altLang="ko-KR" sz="1100"/>
              <a:t>      &lt;canvas id="cvs" width="300" height="300"&gt;&lt;/canvas&gt;</a:t>
            </a:r>
          </a:p>
          <a:p>
            <a:pPr marL="0" indent="0">
              <a:buNone/>
            </a:pPr>
            <a:endParaRPr lang="en-US" altLang="ko-KR" sz="1100"/>
          </a:p>
          <a:p>
            <a:pPr marL="0" indent="0">
              <a:buNone/>
            </a:pPr>
            <a:r>
              <a:rPr lang="en-US" altLang="ko-KR" sz="1100"/>
              <a:t>      &lt;script type="text/javascript"&gt;</a:t>
            </a:r>
          </a:p>
          <a:p>
            <a:pPr marL="0" indent="0">
              <a:buNone/>
            </a:pPr>
            <a:r>
              <a:rPr lang="en-US" altLang="ko-KR" sz="1100"/>
              <a:t>          var wpcanvas=document.getElementById("cvs");</a:t>
            </a:r>
          </a:p>
          <a:p>
            <a:pPr marL="0" indent="0">
              <a:buNone/>
            </a:pPr>
            <a:r>
              <a:rPr lang="en-US" altLang="ko-KR" sz="1100"/>
              <a:t>          var wpcontext=wpcanvas.getContext("2d");</a:t>
            </a:r>
          </a:p>
          <a:p>
            <a:pPr marL="0" indent="0">
              <a:buNone/>
            </a:pPr>
            <a:endParaRPr lang="en-US" altLang="ko-KR" sz="1100"/>
          </a:p>
          <a:p>
            <a:pPr marL="0" indent="0">
              <a:buNone/>
            </a:pPr>
            <a:r>
              <a:rPr lang="en-US" altLang="ko-KR" sz="1100"/>
              <a:t>          wpcontext.fillStyle="red";</a:t>
            </a:r>
          </a:p>
          <a:p>
            <a:pPr marL="0" indent="0">
              <a:buNone/>
            </a:pPr>
            <a:r>
              <a:rPr lang="en-US" altLang="ko-KR" sz="1100"/>
              <a:t>          wpcontext.fillRect(20,20,100,100);</a:t>
            </a:r>
          </a:p>
          <a:p>
            <a:pPr marL="0" indent="0">
              <a:buNone/>
            </a:pPr>
            <a:endParaRPr lang="en-US" altLang="ko-KR" sz="1100"/>
          </a:p>
          <a:p>
            <a:pPr marL="0" indent="0">
              <a:buNone/>
            </a:pPr>
            <a:r>
              <a:rPr lang="en-US" altLang="ko-KR" sz="1100"/>
              <a:t>          wpcontext.strokeStyle="blue";</a:t>
            </a:r>
          </a:p>
          <a:p>
            <a:pPr marL="0" indent="0">
              <a:buNone/>
            </a:pPr>
            <a:r>
              <a:rPr lang="en-US" altLang="ko-KR" sz="1100"/>
              <a:t> </a:t>
            </a:r>
            <a:r>
              <a:rPr lang="en-US" altLang="ko-KR" sz="1100" smtClean="0"/>
              <a:t>         wpcontext.lineWidth=10</a:t>
            </a:r>
            <a:r>
              <a:rPr lang="en-US" altLang="ko-KR" sz="1100"/>
              <a:t>;</a:t>
            </a:r>
          </a:p>
          <a:p>
            <a:pPr marL="0" indent="0">
              <a:buNone/>
            </a:pPr>
            <a:r>
              <a:rPr lang="en-US" altLang="ko-KR" sz="1100"/>
              <a:t>          wpcontext.strokeRect(20,160,100,100);</a:t>
            </a:r>
          </a:p>
          <a:p>
            <a:pPr marL="0" indent="0">
              <a:buNone/>
            </a:pPr>
            <a:endParaRPr lang="en-US" altLang="ko-KR" sz="1100"/>
          </a:p>
          <a:p>
            <a:pPr marL="0" indent="0">
              <a:buNone/>
            </a:pPr>
            <a:r>
              <a:rPr lang="en-US" altLang="ko-KR" sz="1100"/>
              <a:t>          wpcontext.fillStyle="green";</a:t>
            </a:r>
          </a:p>
          <a:p>
            <a:pPr marL="0" indent="0">
              <a:buNone/>
            </a:pPr>
            <a:r>
              <a:rPr lang="en-US" altLang="ko-KR" sz="1100"/>
              <a:t>          wpcontext.fillRect(160,20,100,100);</a:t>
            </a:r>
          </a:p>
          <a:p>
            <a:pPr marL="0" indent="0">
              <a:buNone/>
            </a:pPr>
            <a:r>
              <a:rPr lang="en-US" altLang="ko-KR" sz="1100"/>
              <a:t>          wpcontext.clearRect(190,50,40,40);</a:t>
            </a:r>
          </a:p>
          <a:p>
            <a:pPr marL="0" indent="0">
              <a:buNone/>
            </a:pPr>
            <a:r>
              <a:rPr lang="en-US" altLang="ko-KR" sz="1100"/>
              <a:t>      &lt;/script&gt;</a:t>
            </a:r>
          </a:p>
          <a:p>
            <a:pPr marL="0" indent="0">
              <a:buNone/>
            </a:pPr>
            <a:r>
              <a:rPr lang="en-US" altLang="ko-KR" sz="1100"/>
              <a:t>   &lt;/body&gt;</a:t>
            </a:r>
          </a:p>
          <a:p>
            <a:pPr marL="0" indent="0">
              <a:buNone/>
            </a:pPr>
            <a:r>
              <a:rPr lang="en-US" altLang="ko-KR" sz="1100"/>
              <a:t>&lt;/html&gt;</a:t>
            </a:r>
            <a:endParaRPr lang="en-US" altLang="ko-KR" sz="11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509" y="2718581"/>
            <a:ext cx="3228975" cy="3914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9533" y="3877597"/>
            <a:ext cx="1304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도형 색상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9533" y="4509814"/>
            <a:ext cx="1304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테두리 색상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9533" y="5697252"/>
            <a:ext cx="184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사각형 영역 지움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13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canvas – </a:t>
            </a:r>
            <a:r>
              <a:rPr lang="ko-KR" altLang="en-US" smtClean="0"/>
              <a:t>그림자 생성</a:t>
            </a:r>
            <a:r>
              <a:rPr lang="en-US" altLang="ko-KR" smtClean="0"/>
              <a:t>(1/2)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908720"/>
            <a:ext cx="8587785" cy="5796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/>
              <a:t>&lt;!DOCTYPE html</a:t>
            </a:r>
            <a:r>
              <a:rPr lang="en-US" altLang="ko-KR" sz="1300" smtClean="0"/>
              <a:t>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&lt;html&gt;</a:t>
            </a:r>
          </a:p>
          <a:p>
            <a:pPr marL="0" indent="0">
              <a:buNone/>
            </a:pPr>
            <a:r>
              <a:rPr lang="en-US" altLang="ko-KR" sz="1300"/>
              <a:t>   &lt;head&gt;</a:t>
            </a:r>
          </a:p>
          <a:p>
            <a:pPr marL="0" indent="0">
              <a:buNone/>
            </a:pPr>
            <a:r>
              <a:rPr lang="en-US" altLang="ko-KR" sz="1300"/>
              <a:t>      &lt;title&gt;canvas&lt;/title&gt;</a:t>
            </a:r>
          </a:p>
          <a:p>
            <a:pPr marL="0" indent="0">
              <a:buNone/>
            </a:pPr>
            <a:r>
              <a:rPr lang="en-US" altLang="ko-KR" sz="1300"/>
              <a:t>      &lt;style type = "text/css"&gt; </a:t>
            </a:r>
          </a:p>
          <a:p>
            <a:pPr marL="0" indent="0">
              <a:buNone/>
            </a:pPr>
            <a:r>
              <a:rPr lang="en-US" altLang="ko-KR" sz="1300"/>
              <a:t>	  canvas {border:1px solid gray;}</a:t>
            </a:r>
          </a:p>
          <a:p>
            <a:pPr marL="0" indent="0">
              <a:buNone/>
            </a:pPr>
            <a:r>
              <a:rPr lang="en-US" altLang="ko-KR" sz="1300"/>
              <a:t>      &lt;/style&gt;</a:t>
            </a:r>
          </a:p>
          <a:p>
            <a:pPr marL="0" indent="0">
              <a:buNone/>
            </a:pPr>
            <a:r>
              <a:rPr lang="en-US" altLang="ko-KR" sz="1300"/>
              <a:t>   &lt;/head&gt;</a:t>
            </a:r>
          </a:p>
          <a:p>
            <a:pPr marL="0" indent="0">
              <a:buNone/>
            </a:pPr>
            <a:r>
              <a:rPr lang="en-US" altLang="ko-KR" sz="1300"/>
              <a:t>   &lt;body&gt;</a:t>
            </a:r>
          </a:p>
          <a:p>
            <a:pPr marL="0" indent="0">
              <a:buNone/>
            </a:pPr>
            <a:r>
              <a:rPr lang="en-US" altLang="ko-KR" sz="1300"/>
              <a:t>      &lt;canvas id="cvs" width="300" height="300"&gt;&lt;/canvas&gt;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   &lt;script type="text/javascript"&gt;</a:t>
            </a:r>
          </a:p>
          <a:p>
            <a:pPr marL="0" indent="0">
              <a:buNone/>
            </a:pPr>
            <a:r>
              <a:rPr lang="en-US" altLang="ko-KR" sz="1300"/>
              <a:t>       var wpcanvas=document.getElementById("cvs");</a:t>
            </a:r>
          </a:p>
          <a:p>
            <a:pPr marL="0" indent="0">
              <a:buNone/>
            </a:pPr>
            <a:r>
              <a:rPr lang="en-US" altLang="ko-KR" sz="1300"/>
              <a:t>       var wpcontext=wpcanvas.getContext("2d");</a:t>
            </a:r>
          </a:p>
          <a:p>
            <a:pPr marL="0" indent="0">
              <a:buNone/>
            </a:pPr>
            <a:r>
              <a:rPr lang="en-US" altLang="ko-KR" sz="1300"/>
              <a:t>	</a:t>
            </a:r>
          </a:p>
          <a:p>
            <a:pPr marL="0" indent="0">
              <a:buNone/>
            </a:pPr>
            <a:r>
              <a:rPr lang="en-US" altLang="ko-KR" sz="1300" smtClean="0"/>
              <a:t>       wpcontext.beginPath();</a:t>
            </a:r>
          </a:p>
          <a:p>
            <a:pPr marL="0" indent="0">
              <a:buNone/>
            </a:pPr>
            <a:r>
              <a:rPr lang="en-US" altLang="ko-KR" sz="1300" smtClean="0"/>
              <a:t>       wpcontext.rect(20,20,100,100);</a:t>
            </a:r>
          </a:p>
          <a:p>
            <a:pPr marL="0" indent="0">
              <a:buNone/>
            </a:pPr>
            <a:r>
              <a:rPr lang="en-US" altLang="ko-KR" sz="1300" smtClean="0"/>
              <a:t>       wpcontext.fillStyle="red";</a:t>
            </a:r>
          </a:p>
          <a:p>
            <a:pPr marL="0" indent="0">
              <a:buNone/>
            </a:pPr>
            <a:r>
              <a:rPr lang="en-US" altLang="ko-KR" sz="1300" smtClean="0"/>
              <a:t>       wpcontext.shadowColor="orange";</a:t>
            </a:r>
          </a:p>
          <a:p>
            <a:pPr marL="0" indent="0">
              <a:buNone/>
            </a:pPr>
            <a:r>
              <a:rPr lang="en-US" altLang="ko-KR" sz="1300" smtClean="0"/>
              <a:t>       wpcontext.shadowBlur=10;</a:t>
            </a:r>
          </a:p>
          <a:p>
            <a:pPr marL="0" indent="0">
              <a:buNone/>
            </a:pPr>
            <a:r>
              <a:rPr lang="en-US" altLang="ko-KR" sz="1300" smtClean="0"/>
              <a:t>       wpcontext.shadowOffsetX=20;</a:t>
            </a:r>
          </a:p>
          <a:p>
            <a:pPr marL="0" indent="0">
              <a:buNone/>
            </a:pPr>
            <a:r>
              <a:rPr lang="en-US" altLang="ko-KR" sz="1300" smtClean="0"/>
              <a:t>       wpcontext.shadowOffsetY=20;</a:t>
            </a:r>
          </a:p>
          <a:p>
            <a:pPr marL="0" indent="0">
              <a:buNone/>
            </a:pPr>
            <a:r>
              <a:rPr lang="en-US" altLang="ko-KR" sz="1300" smtClean="0"/>
              <a:t>       wpcontext.closePath();</a:t>
            </a:r>
          </a:p>
          <a:p>
            <a:pPr marL="0" indent="0">
              <a:buNone/>
            </a:pPr>
            <a:r>
              <a:rPr lang="en-US" altLang="ko-KR" sz="1300" smtClean="0"/>
              <a:t>       wpcontext.fill();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24" y="2718581"/>
            <a:ext cx="3228975" cy="3914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1940" y="5193196"/>
            <a:ext cx="1304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그림자 색상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1940" y="5443531"/>
            <a:ext cx="147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그림자 선명도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1940" y="5676448"/>
            <a:ext cx="147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수평 거리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5913276"/>
            <a:ext cx="147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수직 거리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canvas – </a:t>
            </a:r>
            <a:r>
              <a:rPr lang="ko-KR" altLang="en-US"/>
              <a:t>그림자 생성</a:t>
            </a:r>
            <a:r>
              <a:rPr lang="en-US" altLang="ko-KR" smtClean="0"/>
              <a:t>(2/2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2687" y="1180698"/>
            <a:ext cx="8587785" cy="3508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/>
              <a:t> </a:t>
            </a:r>
            <a:r>
              <a:rPr lang="en-US" altLang="ko-KR" sz="1300" smtClean="0"/>
              <a:t>      wpcontext.beginPath</a:t>
            </a:r>
            <a:r>
              <a:rPr lang="en-US" altLang="ko-KR" sz="1300"/>
              <a:t>();</a:t>
            </a:r>
          </a:p>
          <a:p>
            <a:pPr marL="0" indent="0">
              <a:buNone/>
            </a:pPr>
            <a:r>
              <a:rPr lang="en-US" altLang="ko-KR" sz="1300"/>
              <a:t>       wpcontext.rect(150,150,100,100);</a:t>
            </a:r>
          </a:p>
          <a:p>
            <a:pPr marL="0" indent="0">
              <a:buNone/>
            </a:pPr>
            <a:r>
              <a:rPr lang="en-US" altLang="ko-KR" sz="1300"/>
              <a:t>       wpcontext.fillStyle="blue";</a:t>
            </a:r>
          </a:p>
          <a:p>
            <a:pPr marL="0" indent="0">
              <a:buNone/>
            </a:pPr>
            <a:r>
              <a:rPr lang="en-US" altLang="ko-KR" sz="1300"/>
              <a:t>       wpcontext.shadowColor="skyblue";</a:t>
            </a:r>
          </a:p>
          <a:p>
            <a:pPr marL="0" indent="0">
              <a:buNone/>
            </a:pPr>
            <a:r>
              <a:rPr lang="en-US" altLang="ko-KR" sz="1300"/>
              <a:t>       wpcontext.shadowBlur=10;</a:t>
            </a:r>
          </a:p>
          <a:p>
            <a:pPr marL="0" indent="0">
              <a:buNone/>
            </a:pPr>
            <a:r>
              <a:rPr lang="en-US" altLang="ko-KR" sz="1300"/>
              <a:t>       wpcontext.shadowOffsetX=-20;</a:t>
            </a:r>
          </a:p>
          <a:p>
            <a:pPr marL="0" indent="0">
              <a:buNone/>
            </a:pPr>
            <a:r>
              <a:rPr lang="en-US" altLang="ko-KR" sz="1300"/>
              <a:t>       wpcontext.shadowOffsetY=20;</a:t>
            </a:r>
          </a:p>
          <a:p>
            <a:pPr marL="0" indent="0">
              <a:buNone/>
            </a:pPr>
            <a:r>
              <a:rPr lang="en-US" altLang="ko-KR" sz="1300"/>
              <a:t>       wpcontext.closePath();</a:t>
            </a:r>
          </a:p>
          <a:p>
            <a:pPr marL="0" indent="0">
              <a:buNone/>
            </a:pPr>
            <a:r>
              <a:rPr lang="en-US" altLang="ko-KR" sz="1300"/>
              <a:t>       wpcontext.fill();</a:t>
            </a:r>
          </a:p>
          <a:p>
            <a:pPr marL="0" indent="0">
              <a:buNone/>
            </a:pPr>
            <a:r>
              <a:rPr lang="en-US" altLang="ko-KR" sz="1300"/>
              <a:t>      &lt;/script&gt;</a:t>
            </a:r>
          </a:p>
          <a:p>
            <a:pPr marL="0" indent="0">
              <a:buNone/>
            </a:pPr>
            <a:r>
              <a:rPr lang="en-US" altLang="ko-KR" sz="1300"/>
              <a:t>   &lt;/body&gt;</a:t>
            </a:r>
          </a:p>
          <a:p>
            <a:pPr marL="0" indent="0">
              <a:buNone/>
            </a:pPr>
            <a:r>
              <a:rPr lang="en-US" altLang="ko-KR" sz="1300"/>
              <a:t>&lt;/html&gt;</a:t>
            </a:r>
            <a:endParaRPr lang="en-US" altLang="ko-KR" sz="13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124" y="2718581"/>
            <a:ext cx="3228975" cy="3914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1940" y="1880828"/>
            <a:ext cx="1304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그림자 색상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1940" y="2131163"/>
            <a:ext cx="147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그림자 선명도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2364080"/>
            <a:ext cx="147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수평 거리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1940" y="2600908"/>
            <a:ext cx="147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수직 거리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69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canvas – </a:t>
            </a:r>
            <a:r>
              <a:rPr lang="ko-KR" altLang="en-US" smtClean="0"/>
              <a:t>텍스트 그리기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15516" y="872716"/>
            <a:ext cx="8587785" cy="5834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/>
              <a:t>&lt;!DOCTYPE html</a:t>
            </a:r>
            <a:r>
              <a:rPr lang="en-US" altLang="ko-KR" sz="1300" smtClean="0"/>
              <a:t>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&lt;html&gt;</a:t>
            </a:r>
          </a:p>
          <a:p>
            <a:pPr marL="0" indent="0">
              <a:buNone/>
            </a:pPr>
            <a:r>
              <a:rPr lang="en-US" altLang="ko-KR" sz="1300"/>
              <a:t>   &lt;head&gt;</a:t>
            </a:r>
          </a:p>
          <a:p>
            <a:pPr marL="0" indent="0">
              <a:buNone/>
            </a:pPr>
            <a:r>
              <a:rPr lang="en-US" altLang="ko-KR" sz="1300"/>
              <a:t>      &lt;title&gt;canvas&lt;/title&gt;</a:t>
            </a:r>
          </a:p>
          <a:p>
            <a:pPr marL="0" indent="0">
              <a:buNone/>
            </a:pPr>
            <a:r>
              <a:rPr lang="en-US" altLang="ko-KR" sz="1300"/>
              <a:t>      &lt;style type="text/css"&gt; </a:t>
            </a:r>
          </a:p>
          <a:p>
            <a:pPr marL="0" indent="0">
              <a:buNone/>
            </a:pPr>
            <a:r>
              <a:rPr lang="en-US" altLang="ko-KR" sz="1300"/>
              <a:t>	    canvas {border:1px solid gray;}</a:t>
            </a:r>
          </a:p>
          <a:p>
            <a:pPr marL="0" indent="0">
              <a:buNone/>
            </a:pPr>
            <a:r>
              <a:rPr lang="en-US" altLang="ko-KR" sz="1300"/>
              <a:t>      &lt;/style&gt;</a:t>
            </a:r>
          </a:p>
          <a:p>
            <a:pPr marL="0" indent="0">
              <a:buNone/>
            </a:pPr>
            <a:r>
              <a:rPr lang="en-US" altLang="ko-KR" sz="1300"/>
              <a:t>   &lt;/head&gt;</a:t>
            </a:r>
          </a:p>
          <a:p>
            <a:pPr marL="0" indent="0">
              <a:buNone/>
            </a:pPr>
            <a:r>
              <a:rPr lang="en-US" altLang="ko-KR" sz="1300"/>
              <a:t>   &lt;body&gt;</a:t>
            </a:r>
          </a:p>
          <a:p>
            <a:pPr marL="0" indent="0">
              <a:buNone/>
            </a:pPr>
            <a:r>
              <a:rPr lang="en-US" altLang="ko-KR" sz="1300"/>
              <a:t>     &lt;canvas id="cvs" width="400" height="200"&gt;&lt;/canvas&gt;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  &lt;script type="text/javascript"&gt;</a:t>
            </a:r>
          </a:p>
          <a:p>
            <a:pPr marL="0" indent="0">
              <a:buNone/>
            </a:pPr>
            <a:r>
              <a:rPr lang="en-US" altLang="ko-KR" sz="1300"/>
              <a:t>        var wpcanvas=document.getElementById("cvs");</a:t>
            </a:r>
          </a:p>
          <a:p>
            <a:pPr marL="0" indent="0">
              <a:buNone/>
            </a:pPr>
            <a:r>
              <a:rPr lang="en-US" altLang="ko-KR" sz="1300"/>
              <a:t>        var wpcontext=wpcanvas.getContext("2d");	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 smtClean="0"/>
              <a:t>        wpcontext.fillStyle</a:t>
            </a:r>
            <a:r>
              <a:rPr lang="en-US" altLang="ko-KR" sz="1300"/>
              <a:t>="red";</a:t>
            </a:r>
          </a:p>
          <a:p>
            <a:pPr marL="0" indent="0">
              <a:buNone/>
            </a:pPr>
            <a:r>
              <a:rPr lang="en-US" altLang="ko-KR" sz="1300"/>
              <a:t>        wpcontext.font="italic small-caps bold 50px </a:t>
            </a:r>
            <a:r>
              <a:rPr lang="ko-KR" altLang="en-US" sz="1300"/>
              <a:t>궁서체</a:t>
            </a:r>
            <a:r>
              <a:rPr lang="en-US" altLang="ko-KR" sz="1300"/>
              <a:t>";</a:t>
            </a:r>
          </a:p>
          <a:p>
            <a:pPr marL="0" indent="0">
              <a:buNone/>
            </a:pPr>
            <a:r>
              <a:rPr lang="en-US" altLang="ko-KR" sz="1300" smtClean="0"/>
              <a:t>        wpcontext.fillText</a:t>
            </a:r>
            <a:r>
              <a:rPr lang="en-US" altLang="ko-KR" sz="1300"/>
              <a:t>("</a:t>
            </a:r>
            <a:r>
              <a:rPr lang="ko-KR" altLang="en-US" sz="1300"/>
              <a:t>안녕하세요</a:t>
            </a:r>
            <a:r>
              <a:rPr lang="en-US" altLang="ko-KR" sz="1300"/>
              <a:t>!!!",10,50);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     wpcontext.strokeStyle="blue";</a:t>
            </a:r>
          </a:p>
          <a:p>
            <a:pPr marL="0" indent="0">
              <a:buNone/>
            </a:pPr>
            <a:r>
              <a:rPr lang="en-US" altLang="ko-KR" sz="1300" smtClean="0"/>
              <a:t>        wpcontext.strokeText</a:t>
            </a:r>
            <a:r>
              <a:rPr lang="en-US" altLang="ko-KR" sz="1300"/>
              <a:t>("</a:t>
            </a:r>
            <a:r>
              <a:rPr lang="ko-KR" altLang="en-US" sz="1300"/>
              <a:t>반갑습니다</a:t>
            </a:r>
            <a:r>
              <a:rPr lang="en-US" altLang="ko-KR" sz="1300"/>
              <a:t>!!!",10,150);	   </a:t>
            </a:r>
          </a:p>
          <a:p>
            <a:pPr marL="0" indent="0">
              <a:buNone/>
            </a:pPr>
            <a:r>
              <a:rPr lang="en-US" altLang="ko-KR" sz="1300"/>
              <a:t>      &lt;/script&gt;</a:t>
            </a:r>
          </a:p>
          <a:p>
            <a:pPr marL="0" indent="0">
              <a:buNone/>
            </a:pPr>
            <a:r>
              <a:rPr lang="en-US" altLang="ko-KR" sz="1300"/>
              <a:t>   &lt;/body&gt;</a:t>
            </a:r>
          </a:p>
          <a:p>
            <a:pPr marL="0" indent="0">
              <a:buNone/>
            </a:pPr>
            <a:r>
              <a:rPr lang="en-US" altLang="ko-KR" sz="1300"/>
              <a:t>&lt;/html&gt;</a:t>
            </a:r>
            <a:endParaRPr lang="en-US" altLang="ko-KR" sz="13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482" y="4157689"/>
            <a:ext cx="3428820" cy="2460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976" y="4941168"/>
            <a:ext cx="1304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텍스트 그림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86314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텍스트 테두리 그림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2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(2/2)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43508" y="821485"/>
            <a:ext cx="8587785" cy="3508442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marL="0" indent="0" fontAlgn="base" latinLnBrk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("&lt;b&gt; </a:t>
            </a:r>
            <a:r>
              <a:rPr lang="ko-KR" altLang="en-US" sz="1400" dirty="0"/>
              <a:t>산술 연산 </a:t>
            </a:r>
            <a:r>
              <a:rPr lang="en-US" altLang="ko-KR" sz="1400" dirty="0"/>
              <a:t>&lt;/b&gt;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(a + " + " + b + " = " + (</a:t>
            </a:r>
            <a:r>
              <a:rPr lang="en-US" altLang="ko-KR" sz="1400" dirty="0" err="1"/>
              <a:t>a+b</a:t>
            </a:r>
            <a:r>
              <a:rPr lang="en-US" altLang="ko-KR" sz="1400" dirty="0"/>
              <a:t>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(a + " * " + b + " = " + (a*b)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(a + " / " + b + " = " + (a/b)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(a + " % " + b + " = " + (</a:t>
            </a:r>
            <a:r>
              <a:rPr lang="en-US" altLang="ko-KR" sz="1400" dirty="0" err="1"/>
              <a:t>a%b</a:t>
            </a:r>
            <a:r>
              <a:rPr lang="en-US" altLang="ko-KR" sz="1400" dirty="0"/>
              <a:t>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 </a:t>
            </a:r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 &lt;b&gt; </a:t>
            </a:r>
            <a:r>
              <a:rPr lang="ko-KR" altLang="en-US" sz="1400" dirty="0"/>
              <a:t>관계 연산 </a:t>
            </a:r>
            <a:r>
              <a:rPr lang="en-US" altLang="ko-KR" sz="1400" dirty="0"/>
              <a:t>&lt;/b&gt;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(a + " &gt; " + b + " =&gt; " + (a&gt;b)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(a + " &lt; " + b + " =&gt; " + (a&lt;b)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(a + " == " + b + " =&gt; " + (a==b)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 &lt;b&gt; </a:t>
            </a:r>
            <a:r>
              <a:rPr lang="ko-KR" altLang="en-US" sz="1400" dirty="0"/>
              <a:t>논리 연산 </a:t>
            </a:r>
            <a:r>
              <a:rPr lang="en-US" altLang="ko-KR" sz="1400" dirty="0"/>
              <a:t>&lt;/b&gt;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(c + " &amp;&amp; " + d + " =&gt; " + (c&amp;&amp;d)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(c + " || " + d + " =&gt; " + (c||d)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 !" + c + " =&gt; " + (!c)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 &lt;b&gt; </a:t>
            </a:r>
            <a:r>
              <a:rPr lang="ko-KR" altLang="en-US" sz="1400" dirty="0"/>
              <a:t>문자열 연산 </a:t>
            </a:r>
            <a:r>
              <a:rPr lang="en-US" altLang="ko-KR" sz="1400" dirty="0"/>
              <a:t>&lt;/b&gt;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(e + "+" + f + " =&gt; " + (e + f)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&lt;/script&gt;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&lt;/body&gt;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&lt;/html&gt;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20" y="1057622"/>
            <a:ext cx="2426317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canvas </a:t>
            </a:r>
            <a:r>
              <a:rPr lang="en-US" altLang="ko-KR" smtClean="0"/>
              <a:t>– </a:t>
            </a:r>
            <a:r>
              <a:rPr lang="ko-KR" altLang="en-US" smtClean="0"/>
              <a:t>이미지 삽입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204" y="908720"/>
            <a:ext cx="6553397" cy="605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0">
                <a:latin typeface="HY견고딕" pitchFamily="18" charset="-127"/>
              </a:rPr>
              <a:t>&lt;!DOCTYPE html</a:t>
            </a:r>
            <a:r>
              <a:rPr lang="en-US" altLang="ko-KR" sz="1300" b="0" smtClean="0">
                <a:latin typeface="HY견고딕" pitchFamily="18" charset="-127"/>
              </a:rPr>
              <a:t>&gt;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&lt;</a:t>
            </a:r>
            <a:r>
              <a:rPr lang="en-US" altLang="ko-KR" sz="1300" b="0">
                <a:latin typeface="HY견고딕" pitchFamily="18" charset="-127"/>
              </a:rPr>
              <a:t>html&gt;</a:t>
            </a:r>
          </a:p>
          <a:p>
            <a:r>
              <a:rPr lang="en-US" altLang="ko-KR" sz="1300" b="0">
                <a:latin typeface="HY견고딕" pitchFamily="18" charset="-127"/>
              </a:rPr>
              <a:t>   &lt;head&gt;</a:t>
            </a:r>
          </a:p>
          <a:p>
            <a:r>
              <a:rPr lang="en-US" altLang="ko-KR" sz="1300" b="0">
                <a:latin typeface="HY견고딕" pitchFamily="18" charset="-127"/>
              </a:rPr>
              <a:t>      &lt;title&gt;canvas&lt;/title&gt;</a:t>
            </a:r>
          </a:p>
          <a:p>
            <a:r>
              <a:rPr lang="en-US" altLang="ko-KR" sz="1300" b="0">
                <a:latin typeface="HY견고딕" pitchFamily="18" charset="-127"/>
              </a:rPr>
              <a:t>      &lt;style type="text/css"&gt; </a:t>
            </a:r>
          </a:p>
          <a:p>
            <a:r>
              <a:rPr lang="en-US" altLang="ko-KR" sz="1300" b="0">
                <a:latin typeface="HY견고딕" pitchFamily="18" charset="-127"/>
              </a:rPr>
              <a:t>	  canvas {border: px solid gray;}</a:t>
            </a:r>
          </a:p>
          <a:p>
            <a:r>
              <a:rPr lang="en-US" altLang="ko-KR" sz="1300" b="0">
                <a:latin typeface="HY견고딕" pitchFamily="18" charset="-127"/>
              </a:rPr>
              <a:t>      &lt;/style&gt;</a:t>
            </a:r>
          </a:p>
          <a:p>
            <a:r>
              <a:rPr lang="en-US" altLang="ko-KR" sz="1300" b="0">
                <a:latin typeface="HY견고딕" pitchFamily="18" charset="-127"/>
              </a:rPr>
              <a:t>   &lt;/head&gt;</a:t>
            </a:r>
          </a:p>
          <a:p>
            <a:r>
              <a:rPr lang="en-US" altLang="ko-KR" sz="1300" b="0">
                <a:latin typeface="HY견고딕" pitchFamily="18" charset="-127"/>
              </a:rPr>
              <a:t>   &lt;body&gt;</a:t>
            </a:r>
          </a:p>
          <a:p>
            <a:r>
              <a:rPr lang="en-US" altLang="ko-KR" sz="1300" b="0">
                <a:latin typeface="HY견고딕" pitchFamily="18" charset="-127"/>
              </a:rPr>
              <a:t>      &lt;p&gt;</a:t>
            </a:r>
            <a:r>
              <a:rPr lang="ko-KR" altLang="en-US" sz="1300" b="0">
                <a:latin typeface="HY견고딕" pitchFamily="18" charset="-127"/>
              </a:rPr>
              <a:t>원본 이미지 </a:t>
            </a:r>
            <a:r>
              <a:rPr lang="en-US" altLang="ko-KR" sz="1300" b="0">
                <a:latin typeface="HY견고딕" pitchFamily="18" charset="-127"/>
              </a:rPr>
              <a:t>&lt;br&gt;&lt;br&gt; &lt;img src="dragonfly.jpg" id="img"&gt;&lt;/p&gt;</a:t>
            </a:r>
          </a:p>
          <a:p>
            <a:r>
              <a:rPr lang="en-US" altLang="ko-KR" sz="1300" b="0">
                <a:latin typeface="HY견고딕" pitchFamily="18" charset="-127"/>
              </a:rPr>
              <a:t>      &lt;p&gt;</a:t>
            </a:r>
            <a:r>
              <a:rPr lang="ko-KR" altLang="en-US" sz="1300" b="0">
                <a:latin typeface="HY견고딕" pitchFamily="18" charset="-127"/>
              </a:rPr>
              <a:t>이미지 추출</a:t>
            </a:r>
            <a:r>
              <a:rPr lang="en-US" altLang="ko-KR" sz="1300" b="0">
                <a:latin typeface="HY견고딕" pitchFamily="18" charset="-127"/>
              </a:rPr>
              <a:t>&lt;/p&gt;</a:t>
            </a:r>
          </a:p>
          <a:p>
            <a:r>
              <a:rPr lang="en-US" altLang="ko-KR" sz="1300" b="0">
                <a:latin typeface="HY견고딕" pitchFamily="18" charset="-127"/>
              </a:rPr>
              <a:t>      &lt;canvas id ="cvs" width="300" height="300"&gt;&lt;/canvas&gt;</a:t>
            </a:r>
          </a:p>
          <a:p>
            <a:endParaRPr lang="en-US" altLang="ko-KR" sz="1300" b="0">
              <a:latin typeface="HY견고딕" pitchFamily="18" charset="-127"/>
            </a:endParaRPr>
          </a:p>
          <a:p>
            <a:r>
              <a:rPr lang="en-US" altLang="ko-KR" sz="1300" b="0">
                <a:latin typeface="HY견고딕" pitchFamily="18" charset="-127"/>
              </a:rPr>
              <a:t>      &lt;script type="text/javascript"&gt;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document.getElementById</a:t>
            </a:r>
            <a:r>
              <a:rPr lang="en-US" altLang="ko-KR" sz="1300" b="0">
                <a:latin typeface="HY견고딕" pitchFamily="18" charset="-127"/>
              </a:rPr>
              <a:t>("img").onload=function(){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    var </a:t>
            </a:r>
            <a:r>
              <a:rPr lang="en-US" altLang="ko-KR" sz="1300" b="0">
                <a:latin typeface="HY견고딕" pitchFamily="18" charset="-127"/>
              </a:rPr>
              <a:t>wpcanvas=document.getElementById("cvs");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    var </a:t>
            </a:r>
            <a:r>
              <a:rPr lang="en-US" altLang="ko-KR" sz="1300" b="0">
                <a:latin typeface="HY견고딕" pitchFamily="18" charset="-127"/>
              </a:rPr>
              <a:t>wpcontext=wpcanvas.getContext("2d");</a:t>
            </a:r>
          </a:p>
          <a:p>
            <a:endParaRPr lang="en-US" altLang="ko-KR" sz="1300" b="0">
              <a:latin typeface="HY견고딕" pitchFamily="18" charset="-127"/>
            </a:endParaRPr>
          </a:p>
          <a:p>
            <a:r>
              <a:rPr lang="en-US" altLang="ko-KR" sz="1300" b="0" smtClean="0">
                <a:latin typeface="HY견고딕" pitchFamily="18" charset="-127"/>
              </a:rPr>
              <a:t>            var </a:t>
            </a:r>
            <a:r>
              <a:rPr lang="en-US" altLang="ko-KR" sz="1300" b="0">
                <a:latin typeface="HY견고딕" pitchFamily="18" charset="-127"/>
              </a:rPr>
              <a:t>wpimage=document.getElementById("img");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    wpcontext.drawImage(wpimage,100,50,150,150,0,0,300,300</a:t>
            </a:r>
            <a:r>
              <a:rPr lang="en-US" altLang="ko-KR" sz="1300" b="0">
                <a:latin typeface="HY견고딕" pitchFamily="18" charset="-127"/>
              </a:rPr>
              <a:t>);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 };</a:t>
            </a:r>
            <a:endParaRPr lang="en-US" altLang="ko-KR" sz="1300" b="0">
              <a:latin typeface="HY견고딕" pitchFamily="18" charset="-127"/>
            </a:endParaRPr>
          </a:p>
          <a:p>
            <a:r>
              <a:rPr lang="en-US" altLang="ko-KR" sz="1300" b="0">
                <a:latin typeface="HY견고딕" pitchFamily="18" charset="-127"/>
              </a:rPr>
              <a:t>      &lt;/script&gt;</a:t>
            </a:r>
          </a:p>
          <a:p>
            <a:r>
              <a:rPr lang="en-US" altLang="ko-KR" sz="1300" b="0">
                <a:latin typeface="HY견고딕" pitchFamily="18" charset="-127"/>
              </a:rPr>
              <a:t>   &lt;/body&gt;</a:t>
            </a:r>
          </a:p>
          <a:p>
            <a:r>
              <a:rPr lang="en-US" altLang="ko-KR" sz="1300" b="0">
                <a:latin typeface="HY견고딕" pitchFamily="18" charset="-127"/>
              </a:rPr>
              <a:t>&lt;/html&gt;</a:t>
            </a:r>
          </a:p>
          <a:p>
            <a:endParaRPr lang="en-US" altLang="ko-KR" sz="1300" b="0" dirty="0">
              <a:latin typeface="HY견고딕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212" y="2229623"/>
            <a:ext cx="2462433" cy="44369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28284" y="3300549"/>
            <a:ext cx="864096" cy="829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80492" y="296968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(100,50)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094296" y="3277689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1458" y="40838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(150)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1947" y="356163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(150)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0676" y="45346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(300)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1148" y="548794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(300)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52220" y="4786862"/>
            <a:ext cx="6797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80480" y="4797152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(0,0)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84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 – drag </a:t>
            </a:r>
            <a:r>
              <a:rPr lang="en-US" altLang="ko-KR" dirty="0" smtClean="0"/>
              <a:t>and </a:t>
            </a:r>
            <a:r>
              <a:rPr lang="en-US" altLang="ko-KR" smtClean="0"/>
              <a:t>drop(1/3)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456" y="891465"/>
            <a:ext cx="8398453" cy="581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0">
                <a:latin typeface="HY견고딕" pitchFamily="18" charset="-127"/>
              </a:rPr>
              <a:t>&lt;!DOCTYPE html</a:t>
            </a:r>
            <a:r>
              <a:rPr lang="en-US" altLang="ko-KR" sz="1300" b="0" smtClean="0">
                <a:latin typeface="HY견고딕" pitchFamily="18" charset="-127"/>
              </a:rPr>
              <a:t>&gt;</a:t>
            </a:r>
            <a:endParaRPr lang="en-US" altLang="ko-KR" sz="1300" b="0">
              <a:latin typeface="HY견고딕" pitchFamily="18" charset="-127"/>
            </a:endParaRPr>
          </a:p>
          <a:p>
            <a:r>
              <a:rPr lang="en-US" altLang="ko-KR" sz="1300" b="0">
                <a:latin typeface="HY견고딕" pitchFamily="18" charset="-127"/>
              </a:rPr>
              <a:t>&lt;html&gt;</a:t>
            </a:r>
          </a:p>
          <a:p>
            <a:r>
              <a:rPr lang="en-US" altLang="ko-KR" sz="1300" b="0">
                <a:latin typeface="HY견고딕" pitchFamily="18" charset="-127"/>
              </a:rPr>
              <a:t>   &lt;head&gt;</a:t>
            </a:r>
          </a:p>
          <a:p>
            <a:r>
              <a:rPr lang="en-US" altLang="ko-KR" sz="1300" b="0">
                <a:latin typeface="HY견고딕" pitchFamily="18" charset="-127"/>
              </a:rPr>
              <a:t>      &lt;title&gt; drag &amp; drop &lt;/title&gt;</a:t>
            </a:r>
          </a:p>
          <a:p>
            <a:r>
              <a:rPr lang="en-US" altLang="ko-KR" sz="1300" b="0">
                <a:latin typeface="HY견고딕" pitchFamily="18" charset="-127"/>
              </a:rPr>
              <a:t>      &lt;style type="text/css"&gt; </a:t>
            </a:r>
            <a:endParaRPr lang="en-US" altLang="ko-KR" sz="1300" b="0" smtClean="0">
              <a:latin typeface="HY견고딕" pitchFamily="18" charset="-127"/>
            </a:endParaRPr>
          </a:p>
          <a:p>
            <a:r>
              <a:rPr lang="en-US" altLang="ko-KR" sz="1300" b="0">
                <a:latin typeface="HY견고딕" pitchFamily="18" charset="-127"/>
              </a:rPr>
              <a:t> </a:t>
            </a:r>
            <a:r>
              <a:rPr lang="en-US" altLang="ko-KR" sz="1300" b="0" smtClean="0">
                <a:latin typeface="HY견고딕" pitchFamily="18" charset="-127"/>
              </a:rPr>
              <a:t>      div </a:t>
            </a:r>
            <a:r>
              <a:rPr lang="en-US" altLang="ko-KR" sz="1300" b="0">
                <a:latin typeface="HY견고딕" pitchFamily="18" charset="-127"/>
              </a:rPr>
              <a:t>{float:left; margin:10px; width:200px; height:200px; </a:t>
            </a:r>
          </a:p>
          <a:p>
            <a:r>
              <a:rPr lang="en-US" altLang="ko-KR" sz="1300" b="0">
                <a:latin typeface="HY견고딕" pitchFamily="18" charset="-127"/>
              </a:rPr>
              <a:t>       </a:t>
            </a:r>
            <a:r>
              <a:rPr lang="en-US" altLang="ko-KR" sz="1300" b="0" smtClean="0">
                <a:latin typeface="HY견고딕" pitchFamily="18" charset="-127"/>
              </a:rPr>
              <a:t>       </a:t>
            </a:r>
            <a:r>
              <a:rPr lang="en-US" altLang="ko-KR" sz="1300" b="0">
                <a:latin typeface="HY견고딕" pitchFamily="18" charset="-127"/>
              </a:rPr>
              <a:t>border:1px solid gray; text-align:center;}</a:t>
            </a:r>
          </a:p>
          <a:p>
            <a:r>
              <a:rPr lang="en-US" altLang="ko-KR" sz="1300" b="0">
                <a:latin typeface="HY견고딕" pitchFamily="18" charset="-127"/>
              </a:rPr>
              <a:t>       #item1, #item2, #item3 {width:50px; height:50px; text-align:center; font-weight:bold;}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#</a:t>
            </a:r>
            <a:r>
              <a:rPr lang="en-US" altLang="ko-KR" sz="1300" b="0">
                <a:latin typeface="HY견고딕" pitchFamily="18" charset="-127"/>
              </a:rPr>
              <a:t>item1 {background-color:red;}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#</a:t>
            </a:r>
            <a:r>
              <a:rPr lang="en-US" altLang="ko-KR" sz="1300" b="0">
                <a:latin typeface="HY견고딕" pitchFamily="18" charset="-127"/>
              </a:rPr>
              <a:t>item2 {background-color:skyblue;}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#</a:t>
            </a:r>
            <a:r>
              <a:rPr lang="en-US" altLang="ko-KR" sz="1300" b="0">
                <a:latin typeface="HY견고딕" pitchFamily="18" charset="-127"/>
              </a:rPr>
              <a:t>item3 {background-color:yellow;}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p</a:t>
            </a:r>
            <a:r>
              <a:rPr lang="en-US" altLang="ko-KR" sz="1300" b="0">
                <a:latin typeface="HY견고딕" pitchFamily="18" charset="-127"/>
              </a:rPr>
              <a:t>, pre {font-weight:bold; text-align:center;}</a:t>
            </a:r>
          </a:p>
          <a:p>
            <a:r>
              <a:rPr lang="en-US" altLang="ko-KR" sz="1300" b="0">
                <a:latin typeface="HY견고딕" pitchFamily="18" charset="-127"/>
              </a:rPr>
              <a:t>     &lt;/style&gt;</a:t>
            </a:r>
          </a:p>
          <a:p>
            <a:r>
              <a:rPr lang="en-US" altLang="ko-KR" sz="1300" b="0">
                <a:latin typeface="HY견고딕" pitchFamily="18" charset="-127"/>
              </a:rPr>
              <a:t>  &lt;/head&gt;</a:t>
            </a:r>
          </a:p>
          <a:p>
            <a:r>
              <a:rPr lang="en-US" altLang="ko-KR" sz="1300" b="0">
                <a:latin typeface="HY견고딕" pitchFamily="18" charset="-127"/>
              </a:rPr>
              <a:t>  &lt;body&gt;</a:t>
            </a:r>
          </a:p>
          <a:p>
            <a:r>
              <a:rPr lang="en-US" altLang="ko-KR" sz="1300" b="0">
                <a:latin typeface="HY견고딕" pitchFamily="18" charset="-127"/>
              </a:rPr>
              <a:t>     &lt;script type="text/javascript"&gt;</a:t>
            </a:r>
          </a:p>
          <a:p>
            <a:r>
              <a:rPr lang="en-US" altLang="ko-KR" sz="1300" b="0">
                <a:latin typeface="HY견고딕" pitchFamily="18" charset="-127"/>
              </a:rPr>
              <a:t>        function dragover(wpevent</a:t>
            </a:r>
            <a:r>
              <a:rPr lang="en-US" altLang="ko-KR" sz="1300" b="0" smtClean="0">
                <a:latin typeface="HY견고딕" pitchFamily="18" charset="-127"/>
              </a:rPr>
              <a:t>)</a:t>
            </a:r>
          </a:p>
          <a:p>
            <a:r>
              <a:rPr lang="en-US" altLang="ko-KR" sz="1300" b="0">
                <a:latin typeface="HY견고딕" pitchFamily="18" charset="-127"/>
              </a:rPr>
              <a:t> </a:t>
            </a:r>
            <a:r>
              <a:rPr lang="en-US" altLang="ko-KR" sz="1300" b="0" smtClean="0">
                <a:latin typeface="HY견고딕" pitchFamily="18" charset="-127"/>
              </a:rPr>
              <a:t>       </a:t>
            </a:r>
            <a:r>
              <a:rPr lang="en-US" altLang="ko-KR" sz="1300" b="0">
                <a:latin typeface="HY견고딕" pitchFamily="18" charset="-127"/>
              </a:rPr>
              <a:t>{   wpevent.preventDefault();}</a:t>
            </a:r>
          </a:p>
          <a:p>
            <a:r>
              <a:rPr lang="en-US" altLang="ko-KR" sz="1300" b="0">
                <a:latin typeface="HY견고딕" pitchFamily="18" charset="-127"/>
              </a:rPr>
              <a:t> </a:t>
            </a:r>
            <a:r>
              <a:rPr lang="en-US" altLang="ko-KR" sz="1300" b="0" smtClean="0">
                <a:latin typeface="HY견고딕" pitchFamily="18" charset="-127"/>
              </a:rPr>
              <a:t>       </a:t>
            </a:r>
            <a:r>
              <a:rPr lang="en-US" altLang="ko-KR" sz="1300" b="0">
                <a:latin typeface="HY견고딕" pitchFamily="18" charset="-127"/>
              </a:rPr>
              <a:t>function dragstart(wpevent)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{   </a:t>
            </a:r>
            <a:r>
              <a:rPr lang="en-US" altLang="ko-KR" sz="1300" b="0">
                <a:latin typeface="HY견고딕" pitchFamily="18" charset="-127"/>
              </a:rPr>
              <a:t>wpevent.dataTransfer.effectAllowed='move';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     </a:t>
            </a:r>
            <a:r>
              <a:rPr lang="en-US" altLang="ko-KR" sz="1300" b="0">
                <a:latin typeface="HY견고딕" pitchFamily="18" charset="-127"/>
              </a:rPr>
              <a:t>wpevent.dataTransfer.setData("Text",wpevent.target.id);}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function </a:t>
            </a:r>
            <a:r>
              <a:rPr lang="en-US" altLang="ko-KR" sz="1300" b="0">
                <a:latin typeface="HY견고딕" pitchFamily="18" charset="-127"/>
              </a:rPr>
              <a:t>dragend(wpevent) </a:t>
            </a:r>
          </a:p>
          <a:p>
            <a:r>
              <a:rPr lang="en-US" altLang="ko-KR" sz="1300" b="0">
                <a:latin typeface="HY견고딕" pitchFamily="18" charset="-127"/>
              </a:rPr>
              <a:t>        {   wpevent.dataTransfer.clearData("Text");}</a:t>
            </a:r>
          </a:p>
          <a:p>
            <a:r>
              <a:rPr lang="en-US" altLang="ko-KR" sz="1300" b="0">
                <a:latin typeface="HY견고딕" pitchFamily="18" charset="-127"/>
              </a:rPr>
              <a:t> </a:t>
            </a:r>
            <a:r>
              <a:rPr lang="en-US" altLang="ko-KR" sz="1300" b="0" smtClean="0">
                <a:latin typeface="HY견고딕" pitchFamily="18" charset="-127"/>
              </a:rPr>
              <a:t>       </a:t>
            </a:r>
            <a:endParaRPr lang="en-US" altLang="ko-KR" sz="1300" b="0" dirty="0">
              <a:latin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892" y="4941168"/>
            <a:ext cx="212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드롭 허용 금지 취소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2060" y="5426638"/>
            <a:ext cx="212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허용되는 실행 형식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59718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주어진 포맷으로 데이터 설정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300" y="6137902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주어진 포맷의 데이터 삭제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6018" y="4689771"/>
            <a:ext cx="3114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요소가 드롭 장소 위에 있을 때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6505" y="5193763"/>
            <a:ext cx="3114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요소가 드래그하기 시작할 때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4887" y="5912108"/>
            <a:ext cx="3114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드래그가 끝날 때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4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– drag and </a:t>
            </a:r>
            <a:r>
              <a:rPr lang="en-US" altLang="ko-KR" smtClean="0"/>
              <a:t>drop(2/3</a:t>
            </a:r>
            <a:r>
              <a:rPr lang="en-US" altLang="ko-KR"/>
              <a:t>)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7699" y="987632"/>
            <a:ext cx="8614781" cy="485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smtClean="0">
                <a:latin typeface="HY견고딕" pitchFamily="18" charset="-127"/>
              </a:rPr>
              <a:t>        function </a:t>
            </a:r>
            <a:r>
              <a:rPr lang="en-US" altLang="ko-KR" sz="1300" b="0">
                <a:latin typeface="HY견고딕" pitchFamily="18" charset="-127"/>
              </a:rPr>
              <a:t>drop(wpevent)</a:t>
            </a:r>
          </a:p>
          <a:p>
            <a:r>
              <a:rPr lang="en-US" altLang="ko-KR" sz="1300" b="0">
                <a:latin typeface="HY견고딕" pitchFamily="18" charset="-127"/>
              </a:rPr>
              <a:t>        {   wpevent.preventDefault();</a:t>
            </a:r>
          </a:p>
          <a:p>
            <a:r>
              <a:rPr lang="en-US" altLang="ko-KR" sz="1300" b="0">
                <a:latin typeface="HY견고딕" pitchFamily="18" charset="-127"/>
              </a:rPr>
              <a:t>             var item=wpevent.dataTransfer.getData("Text</a:t>
            </a:r>
            <a:r>
              <a:rPr lang="en-US" altLang="ko-KR" sz="1300" b="0" smtClean="0">
                <a:latin typeface="HY견고딕" pitchFamily="18" charset="-127"/>
              </a:rPr>
              <a:t>");          </a:t>
            </a:r>
          </a:p>
          <a:p>
            <a:r>
              <a:rPr lang="en-US" altLang="ko-KR" sz="1300" b="0">
                <a:latin typeface="HY견고딕" pitchFamily="18" charset="-127"/>
              </a:rPr>
              <a:t> </a:t>
            </a:r>
            <a:r>
              <a:rPr lang="en-US" altLang="ko-KR" sz="1300" b="0" smtClean="0">
                <a:latin typeface="HY견고딕" pitchFamily="18" charset="-127"/>
              </a:rPr>
              <a:t>            wpevent.target.appendChild(document.getElementById(item</a:t>
            </a:r>
            <a:r>
              <a:rPr lang="en-US" altLang="ko-KR" sz="1300" b="0">
                <a:latin typeface="HY견고딕" pitchFamily="18" charset="-127"/>
              </a:rPr>
              <a:t>));</a:t>
            </a:r>
          </a:p>
          <a:p>
            <a:r>
              <a:rPr lang="en-US" altLang="ko-KR" sz="1300" b="0">
                <a:latin typeface="HY견고딕" pitchFamily="18" charset="-127"/>
              </a:rPr>
              <a:t>    </a:t>
            </a:r>
            <a:r>
              <a:rPr lang="en-US" altLang="ko-KR" sz="1300" b="0" smtClean="0">
                <a:latin typeface="HY견고딕" pitchFamily="18" charset="-127"/>
              </a:rPr>
              <a:t>         wpevent.stopPropagation</a:t>
            </a:r>
            <a:r>
              <a:rPr lang="en-US" altLang="ko-KR" sz="1300" b="0">
                <a:latin typeface="HY견고딕" pitchFamily="18" charset="-127"/>
              </a:rPr>
              <a:t>();}</a:t>
            </a:r>
          </a:p>
          <a:p>
            <a:r>
              <a:rPr lang="en-US" altLang="ko-KR" sz="1300" b="0">
                <a:latin typeface="HY견고딕" pitchFamily="18" charset="-127"/>
              </a:rPr>
              <a:t>     &lt;/script</a:t>
            </a:r>
            <a:r>
              <a:rPr lang="en-US" altLang="ko-KR" sz="1300" b="0" smtClean="0">
                <a:latin typeface="HY견고딕" pitchFamily="18" charset="-127"/>
              </a:rPr>
              <a:t>&gt;</a:t>
            </a:r>
          </a:p>
          <a:p>
            <a:r>
              <a:rPr lang="en-US" altLang="ko-KR" sz="1300" b="0">
                <a:latin typeface="HY견고딕" pitchFamily="18" charset="-127"/>
              </a:rPr>
              <a:t> </a:t>
            </a:r>
            <a:r>
              <a:rPr lang="en-US" altLang="ko-KR" sz="1300" b="0" smtClean="0">
                <a:latin typeface="HY견고딕" pitchFamily="18" charset="-127"/>
              </a:rPr>
              <a:t>    &lt;</a:t>
            </a:r>
            <a:r>
              <a:rPr lang="en-US" altLang="ko-KR" sz="1300" b="0">
                <a:latin typeface="HY견고딕" pitchFamily="18" charset="-127"/>
              </a:rPr>
              <a:t>p&gt; </a:t>
            </a:r>
            <a:r>
              <a:rPr lang="ko-KR" altLang="en-US" sz="1300" b="0">
                <a:latin typeface="HY견고딕" pitchFamily="18" charset="-127"/>
              </a:rPr>
              <a:t>장바구니에 물건을 담으세요</a:t>
            </a:r>
            <a:r>
              <a:rPr lang="en-US" altLang="ko-KR" sz="1300" b="0">
                <a:latin typeface="HY견고딕" pitchFamily="18" charset="-127"/>
              </a:rPr>
              <a:t>!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   </a:t>
            </a:r>
            <a:r>
              <a:rPr lang="en-US" altLang="ko-KR" sz="1300" b="0">
                <a:latin typeface="HY견고딕" pitchFamily="18" charset="-127"/>
              </a:rPr>
              <a:t>&lt;pre&gt;     [</a:t>
            </a:r>
            <a:r>
              <a:rPr lang="ko-KR" altLang="en-US" sz="1300" b="0">
                <a:latin typeface="HY견고딕" pitchFamily="18" charset="-127"/>
              </a:rPr>
              <a:t>진열대</a:t>
            </a:r>
            <a:r>
              <a:rPr lang="en-US" altLang="ko-KR" sz="1300" b="0">
                <a:latin typeface="HY견고딕" pitchFamily="18" charset="-127"/>
              </a:rPr>
              <a:t>]                   [</a:t>
            </a:r>
            <a:r>
              <a:rPr lang="ko-KR" altLang="en-US" sz="1300" b="0">
                <a:latin typeface="HY견고딕" pitchFamily="18" charset="-127"/>
              </a:rPr>
              <a:t>장바구니</a:t>
            </a:r>
            <a:r>
              <a:rPr lang="en-US" altLang="ko-KR" sz="1300" b="0">
                <a:latin typeface="HY견고딕" pitchFamily="18" charset="-127"/>
              </a:rPr>
              <a:t>]       &lt;/pre&gt;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&lt;/</a:t>
            </a:r>
            <a:r>
              <a:rPr lang="en-US" altLang="ko-KR" sz="1300" b="0">
                <a:latin typeface="HY견고딕" pitchFamily="18" charset="-127"/>
              </a:rPr>
              <a:t>p&gt;</a:t>
            </a:r>
          </a:p>
          <a:p>
            <a:r>
              <a:rPr lang="en-US" altLang="ko-KR" sz="1300" b="0">
                <a:latin typeface="HY견고딕" pitchFamily="18" charset="-127"/>
              </a:rPr>
              <a:t>     &lt;div id="div1" ondrop="drop(event)" ondragover="dragover(event)"&gt;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 </a:t>
            </a:r>
            <a:r>
              <a:rPr lang="en-US" altLang="ko-KR" sz="1300" b="0">
                <a:latin typeface="HY견고딕" pitchFamily="18" charset="-127"/>
              </a:rPr>
              <a:t>&lt;div id="item1" draggable="true" ondragstart="dragstart(event)" 	                                </a:t>
            </a:r>
            <a:r>
              <a:rPr lang="en-US" altLang="ko-KR" sz="1300" b="0" smtClean="0">
                <a:latin typeface="HY견고딕" pitchFamily="18" charset="-127"/>
              </a:rPr>
              <a:t>                     </a:t>
            </a:r>
          </a:p>
          <a:p>
            <a:r>
              <a:rPr lang="en-US" altLang="ko-KR" sz="1300" b="0">
                <a:latin typeface="HY견고딕" pitchFamily="18" charset="-127"/>
              </a:rPr>
              <a:t> </a:t>
            </a:r>
            <a:r>
              <a:rPr lang="en-US" altLang="ko-KR" sz="1300" b="0" smtClean="0">
                <a:latin typeface="HY견고딕" pitchFamily="18" charset="-127"/>
              </a:rPr>
              <a:t>                                  ondragend</a:t>
            </a:r>
            <a:r>
              <a:rPr lang="en-US" altLang="ko-KR" sz="1300" b="0">
                <a:latin typeface="HY견고딕" pitchFamily="18" charset="-127"/>
              </a:rPr>
              <a:t>="dragend(event)"&gt; </a:t>
            </a:r>
            <a:r>
              <a:rPr lang="ko-KR" altLang="en-US" sz="1300" b="0">
                <a:latin typeface="HY견고딕" pitchFamily="18" charset="-127"/>
              </a:rPr>
              <a:t>사과 </a:t>
            </a:r>
            <a:r>
              <a:rPr lang="en-US" altLang="ko-KR" sz="1300" b="0">
                <a:latin typeface="HY견고딕" pitchFamily="18" charset="-127"/>
              </a:rPr>
              <a:t>&lt;/div&gt;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   &lt;</a:t>
            </a:r>
            <a:r>
              <a:rPr lang="en-US" altLang="ko-KR" sz="1300" b="0">
                <a:latin typeface="HY견고딕" pitchFamily="18" charset="-127"/>
              </a:rPr>
              <a:t>div id="item2" draggable="true" ondragstart="dragstart(event)" 	                                </a:t>
            </a:r>
            <a:endParaRPr lang="en-US" altLang="ko-KR" sz="1300" b="0" smtClean="0">
              <a:latin typeface="HY견고딕" pitchFamily="18" charset="-127"/>
            </a:endParaRPr>
          </a:p>
          <a:p>
            <a:r>
              <a:rPr lang="en-US" altLang="ko-KR" sz="1300" b="0">
                <a:latin typeface="HY견고딕" pitchFamily="18" charset="-127"/>
              </a:rPr>
              <a:t> </a:t>
            </a:r>
            <a:r>
              <a:rPr lang="en-US" altLang="ko-KR" sz="1300" b="0" smtClean="0">
                <a:latin typeface="HY견고딕" pitchFamily="18" charset="-127"/>
              </a:rPr>
              <a:t>                                  ondragend</a:t>
            </a:r>
            <a:r>
              <a:rPr lang="en-US" altLang="ko-KR" sz="1300" b="0">
                <a:latin typeface="HY견고딕" pitchFamily="18" charset="-127"/>
              </a:rPr>
              <a:t>="dragend(event)"&gt; </a:t>
            </a:r>
            <a:r>
              <a:rPr lang="ko-KR" altLang="en-US" sz="1300" b="0">
                <a:latin typeface="HY견고딕" pitchFamily="18" charset="-127"/>
              </a:rPr>
              <a:t>배 </a:t>
            </a:r>
            <a:r>
              <a:rPr lang="en-US" altLang="ko-KR" sz="1300" b="0">
                <a:latin typeface="HY견고딕" pitchFamily="18" charset="-127"/>
              </a:rPr>
              <a:t>&lt;/div</a:t>
            </a:r>
            <a:r>
              <a:rPr lang="en-US" altLang="ko-KR" sz="1300" b="0" smtClean="0">
                <a:latin typeface="HY견고딕" pitchFamily="18" charset="-127"/>
              </a:rPr>
              <a:t>&gt; </a:t>
            </a:r>
          </a:p>
          <a:p>
            <a:r>
              <a:rPr lang="en-US" altLang="ko-KR" sz="1300" b="0">
                <a:latin typeface="HY견고딕" pitchFamily="18" charset="-127"/>
              </a:rPr>
              <a:t> </a:t>
            </a:r>
            <a:r>
              <a:rPr lang="en-US" altLang="ko-KR" sz="1300" b="0" smtClean="0">
                <a:latin typeface="HY견고딕" pitchFamily="18" charset="-127"/>
              </a:rPr>
              <a:t>        &lt;</a:t>
            </a:r>
            <a:r>
              <a:rPr lang="en-US" altLang="ko-KR" sz="1300" b="0">
                <a:latin typeface="HY견고딕" pitchFamily="18" charset="-127"/>
              </a:rPr>
              <a:t>div id="item3" draggable="true" ondragstart="dragstart(event)" 	                                </a:t>
            </a:r>
            <a:endParaRPr lang="en-US" altLang="ko-KR" sz="1300" b="0" smtClean="0">
              <a:latin typeface="HY견고딕" pitchFamily="18" charset="-127"/>
            </a:endParaRPr>
          </a:p>
          <a:p>
            <a:r>
              <a:rPr lang="en-US" altLang="ko-KR" sz="1300" b="0">
                <a:latin typeface="HY견고딕" pitchFamily="18" charset="-127"/>
              </a:rPr>
              <a:t> </a:t>
            </a:r>
            <a:r>
              <a:rPr lang="en-US" altLang="ko-KR" sz="1300" b="0" smtClean="0">
                <a:latin typeface="HY견고딕" pitchFamily="18" charset="-127"/>
              </a:rPr>
              <a:t>                                  ondragend</a:t>
            </a:r>
            <a:r>
              <a:rPr lang="en-US" altLang="ko-KR" sz="1300" b="0">
                <a:latin typeface="HY견고딕" pitchFamily="18" charset="-127"/>
              </a:rPr>
              <a:t>="dragend(event)"&gt; </a:t>
            </a:r>
            <a:r>
              <a:rPr lang="ko-KR" altLang="en-US" sz="1300" b="0">
                <a:latin typeface="HY견고딕" pitchFamily="18" charset="-127"/>
              </a:rPr>
              <a:t>귤 </a:t>
            </a:r>
            <a:r>
              <a:rPr lang="en-US" altLang="ko-KR" sz="1300" b="0">
                <a:latin typeface="HY견고딕" pitchFamily="18" charset="-127"/>
              </a:rPr>
              <a:t>&lt;/div</a:t>
            </a:r>
            <a:r>
              <a:rPr lang="en-US" altLang="ko-KR" sz="1300" b="0" smtClean="0">
                <a:latin typeface="HY견고딕" pitchFamily="18" charset="-127"/>
              </a:rPr>
              <a:t>&gt;</a:t>
            </a:r>
          </a:p>
          <a:p>
            <a:r>
              <a:rPr lang="en-US" altLang="ko-KR" sz="1300" b="0">
                <a:latin typeface="HY견고딕" pitchFamily="18" charset="-127"/>
              </a:rPr>
              <a:t> </a:t>
            </a:r>
            <a:r>
              <a:rPr lang="en-US" altLang="ko-KR" sz="1300" b="0" smtClean="0">
                <a:latin typeface="HY견고딕" pitchFamily="18" charset="-127"/>
              </a:rPr>
              <a:t>     &lt;/</a:t>
            </a:r>
            <a:r>
              <a:rPr lang="en-US" altLang="ko-KR" sz="1300" b="0">
                <a:latin typeface="HY견고딕" pitchFamily="18" charset="-127"/>
              </a:rPr>
              <a:t>div&gt;</a:t>
            </a:r>
          </a:p>
          <a:p>
            <a:r>
              <a:rPr lang="en-US" altLang="ko-KR" sz="1300" b="0" smtClean="0">
                <a:latin typeface="HY견고딕" pitchFamily="18" charset="-127"/>
              </a:rPr>
              <a:t>      &lt;</a:t>
            </a:r>
            <a:r>
              <a:rPr lang="en-US" altLang="ko-KR" sz="1300" b="0">
                <a:latin typeface="HY견고딕" pitchFamily="18" charset="-127"/>
              </a:rPr>
              <a:t>div id="div2" ondrop="drop(event)" ondragover="dragover(event)"&gt; &lt;/div&gt;</a:t>
            </a:r>
          </a:p>
          <a:p>
            <a:r>
              <a:rPr lang="en-US" altLang="ko-KR" sz="1300" b="0">
                <a:latin typeface="HY견고딕" pitchFamily="18" charset="-127"/>
              </a:rPr>
              <a:t>  &lt;/body&gt;</a:t>
            </a:r>
          </a:p>
          <a:p>
            <a:r>
              <a:rPr lang="en-US" altLang="ko-KR" sz="1300" b="0">
                <a:latin typeface="HY견고딕" pitchFamily="18" charset="-127"/>
              </a:rPr>
              <a:t>&lt;/html&gt;</a:t>
            </a:r>
            <a:endParaRPr lang="en-US" altLang="ko-KR" sz="1300" b="0" dirty="0">
              <a:latin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6116" y="1457489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주어진 포맷의 데이터를 가져옴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9852" y="989742"/>
            <a:ext cx="3114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요소가 드롭 장소에 드롭될 때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6236" y="1734488"/>
            <a:ext cx="219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target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의 자식 요소로 설정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8903" y="1967631"/>
            <a:ext cx="219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중복 이벤트 금지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4043" y="1223616"/>
            <a:ext cx="212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드롭 허용 금지 취소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38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– drag and </a:t>
            </a:r>
            <a:r>
              <a:rPr lang="en-US" altLang="ko-KR" smtClean="0"/>
              <a:t>drop(3/3</a:t>
            </a:r>
            <a:r>
              <a:rPr lang="en-US" altLang="ko-KR"/>
              <a:t>)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80" y="2024845"/>
            <a:ext cx="4159838" cy="34723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34" y="2024845"/>
            <a:ext cx="4159838" cy="34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85728"/>
            <a:ext cx="7286676" cy="511156"/>
          </a:xfrm>
        </p:spPr>
        <p:txBody>
          <a:bodyPr/>
          <a:lstStyle/>
          <a:p>
            <a:r>
              <a:rPr lang="en-US" altLang="ko-KR" smtClean="0"/>
              <a:t>API – local storage(1/2)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456" y="935541"/>
            <a:ext cx="8597024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>
                <a:latin typeface="HY견고딕" pitchFamily="18" charset="-127"/>
              </a:rPr>
              <a:t>&lt;!DOCTYPE html</a:t>
            </a:r>
            <a:r>
              <a:rPr lang="en-US" altLang="ko-KR" sz="1200" b="0" smtClean="0">
                <a:latin typeface="HY견고딕" pitchFamily="18" charset="-127"/>
              </a:rPr>
              <a:t>&gt;</a:t>
            </a:r>
            <a:endParaRPr lang="en-US" altLang="ko-KR" sz="1200" b="0">
              <a:latin typeface="HY견고딕" pitchFamily="18" charset="-127"/>
            </a:endParaRPr>
          </a:p>
          <a:p>
            <a:r>
              <a:rPr lang="en-US" altLang="ko-KR" sz="1200" b="0">
                <a:latin typeface="HY견고딕" pitchFamily="18" charset="-127"/>
              </a:rPr>
              <a:t>&lt;html&gt;</a:t>
            </a:r>
          </a:p>
          <a:p>
            <a:r>
              <a:rPr lang="en-US" altLang="ko-KR" sz="1200" b="0">
                <a:latin typeface="HY견고딕" pitchFamily="18" charset="-127"/>
              </a:rPr>
              <a:t>   &lt;head&gt;</a:t>
            </a:r>
          </a:p>
          <a:p>
            <a:r>
              <a:rPr lang="en-US" altLang="ko-KR" sz="1200" b="0">
                <a:latin typeface="HY견고딕" pitchFamily="18" charset="-127"/>
              </a:rPr>
              <a:t>      &lt;title&gt; </a:t>
            </a:r>
            <a:r>
              <a:rPr lang="ko-KR" altLang="en-US" sz="1200" b="0">
                <a:latin typeface="HY견고딕" pitchFamily="18" charset="-127"/>
              </a:rPr>
              <a:t>로컬 스토리지 </a:t>
            </a:r>
            <a:r>
              <a:rPr lang="en-US" altLang="ko-KR" sz="1200" b="0">
                <a:latin typeface="HY견고딕" pitchFamily="18" charset="-127"/>
              </a:rPr>
              <a:t>&lt;/title&gt;</a:t>
            </a:r>
          </a:p>
          <a:p>
            <a:r>
              <a:rPr lang="en-US" altLang="ko-KR" sz="1200" b="0">
                <a:latin typeface="HY견고딕" pitchFamily="18" charset="-127"/>
              </a:rPr>
              <a:t>   &lt;/head&gt;</a:t>
            </a:r>
          </a:p>
          <a:p>
            <a:r>
              <a:rPr lang="en-US" altLang="ko-KR" sz="1200" b="0">
                <a:latin typeface="HY견고딕" pitchFamily="18" charset="-127"/>
              </a:rPr>
              <a:t>   &lt;body&gt;</a:t>
            </a:r>
          </a:p>
          <a:p>
            <a:r>
              <a:rPr lang="en-US" altLang="ko-KR" sz="1200" b="0">
                <a:latin typeface="HY견고딕" pitchFamily="18" charset="-127"/>
              </a:rPr>
              <a:t>      &lt;div id="output"&gt; &lt;/div&gt;</a:t>
            </a:r>
          </a:p>
          <a:p>
            <a:endParaRPr lang="en-US" altLang="ko-KR" sz="1200" b="0">
              <a:latin typeface="HY견고딕" pitchFamily="18" charset="-127"/>
            </a:endParaRPr>
          </a:p>
          <a:p>
            <a:r>
              <a:rPr lang="en-US" altLang="ko-KR" sz="1200" b="0">
                <a:latin typeface="HY견고딕" pitchFamily="18" charset="-127"/>
              </a:rPr>
              <a:t>      &lt;script type="text/javascript"&gt;</a:t>
            </a:r>
          </a:p>
          <a:p>
            <a:r>
              <a:rPr lang="en-US" altLang="ko-KR" sz="1200" b="0" smtClean="0">
                <a:latin typeface="HY견고딕" pitchFamily="18" charset="-127"/>
              </a:rPr>
              <a:t>        </a:t>
            </a:r>
            <a:r>
              <a:rPr lang="en-US" altLang="ko-KR" sz="1200" b="0">
                <a:latin typeface="HY견고딕" pitchFamily="18" charset="-127"/>
              </a:rPr>
              <a:t>if(typeof(Storage) != "undefined</a:t>
            </a:r>
            <a:r>
              <a:rPr lang="en-US" altLang="ko-KR" sz="1200" b="0" smtClean="0">
                <a:latin typeface="HY견고딕" pitchFamily="18" charset="-127"/>
              </a:rPr>
              <a:t>") {</a:t>
            </a:r>
            <a:endParaRPr lang="en-US" altLang="ko-KR" sz="1200" b="0">
              <a:latin typeface="HY견고딕" pitchFamily="18" charset="-127"/>
            </a:endParaRPr>
          </a:p>
          <a:p>
            <a:r>
              <a:rPr lang="en-US" altLang="ko-KR" sz="1200" b="0" smtClean="0">
                <a:latin typeface="HY견고딕" pitchFamily="18" charset="-127"/>
              </a:rPr>
              <a:t>             </a:t>
            </a:r>
            <a:r>
              <a:rPr lang="en-US" altLang="ko-KR" sz="1200" b="0">
                <a:latin typeface="HY견고딕" pitchFamily="18" charset="-127"/>
              </a:rPr>
              <a:t>if(localStorage.count</a:t>
            </a:r>
            <a:r>
              <a:rPr lang="en-US" altLang="ko-KR" sz="1200" b="0" smtClean="0">
                <a:latin typeface="HY견고딕" pitchFamily="18" charset="-127"/>
              </a:rPr>
              <a:t>) </a:t>
            </a:r>
            <a:r>
              <a:rPr lang="en-US" altLang="ko-KR" sz="1200" b="0">
                <a:latin typeface="HY견고딕" pitchFamily="18" charset="-127"/>
              </a:rPr>
              <a:t>{</a:t>
            </a:r>
          </a:p>
          <a:p>
            <a:r>
              <a:rPr lang="en-US" altLang="ko-KR" sz="1200" b="0">
                <a:latin typeface="HY견고딕" pitchFamily="18" charset="-127"/>
              </a:rPr>
              <a:t>	</a:t>
            </a:r>
            <a:r>
              <a:rPr lang="en-US" altLang="ko-KR" sz="1200" b="0" smtClean="0">
                <a:latin typeface="HY견고딕" pitchFamily="18" charset="-127"/>
              </a:rPr>
              <a:t>  </a:t>
            </a:r>
            <a:r>
              <a:rPr lang="en-US" altLang="ko-KR" sz="1200" b="0">
                <a:latin typeface="HY견고딕" pitchFamily="18" charset="-127"/>
              </a:rPr>
              <a:t>localStorage.count++;</a:t>
            </a:r>
          </a:p>
          <a:p>
            <a:r>
              <a:rPr lang="en-US" altLang="ko-KR" sz="1200" b="0" smtClean="0">
                <a:latin typeface="HY견고딕" pitchFamily="18" charset="-127"/>
              </a:rPr>
              <a:t>             } else {</a:t>
            </a:r>
            <a:endParaRPr lang="en-US" altLang="ko-KR" sz="1200" b="0">
              <a:latin typeface="HY견고딕" pitchFamily="18" charset="-127"/>
            </a:endParaRPr>
          </a:p>
          <a:p>
            <a:r>
              <a:rPr lang="en-US" altLang="ko-KR" sz="1200" b="0">
                <a:latin typeface="HY견고딕" pitchFamily="18" charset="-127"/>
              </a:rPr>
              <a:t>	</a:t>
            </a:r>
            <a:r>
              <a:rPr lang="en-US" altLang="ko-KR" sz="1200" b="0" smtClean="0">
                <a:latin typeface="HY견고딕" pitchFamily="18" charset="-127"/>
              </a:rPr>
              <a:t>  localStorage.count </a:t>
            </a:r>
            <a:r>
              <a:rPr lang="en-US" altLang="ko-KR" sz="1200" b="0">
                <a:latin typeface="HY견고딕" pitchFamily="18" charset="-127"/>
              </a:rPr>
              <a:t>= 1;</a:t>
            </a:r>
          </a:p>
          <a:p>
            <a:r>
              <a:rPr lang="en-US" altLang="ko-KR" sz="1200" b="0" smtClean="0">
                <a:latin typeface="HY견고딕" pitchFamily="18" charset="-127"/>
              </a:rPr>
              <a:t>             }</a:t>
            </a:r>
            <a:endParaRPr lang="en-US" altLang="ko-KR" sz="1200" b="0">
              <a:latin typeface="HY견고딕" pitchFamily="18" charset="-127"/>
            </a:endParaRPr>
          </a:p>
          <a:p>
            <a:r>
              <a:rPr lang="en-US" altLang="ko-KR" sz="1200" b="0">
                <a:latin typeface="HY견고딕" pitchFamily="18" charset="-127"/>
              </a:rPr>
              <a:t>         </a:t>
            </a:r>
            <a:r>
              <a:rPr lang="en-US" altLang="ko-KR" sz="1200" b="0" smtClean="0">
                <a:latin typeface="HY견고딕" pitchFamily="18" charset="-127"/>
              </a:rPr>
              <a:t>    document.getElementById</a:t>
            </a:r>
            <a:r>
              <a:rPr lang="en-US" altLang="ko-KR" sz="1200" b="0">
                <a:latin typeface="HY견고딕" pitchFamily="18" charset="-127"/>
              </a:rPr>
              <a:t>("output").innerHTML =   </a:t>
            </a:r>
            <a:endParaRPr lang="en-US" altLang="ko-KR" sz="1200" b="0" smtClean="0">
              <a:latin typeface="HY견고딕" pitchFamily="18" charset="-127"/>
            </a:endParaRPr>
          </a:p>
          <a:p>
            <a:r>
              <a:rPr lang="en-US" altLang="ko-KR" sz="1200" b="0">
                <a:latin typeface="HY견고딕" pitchFamily="18" charset="-127"/>
              </a:rPr>
              <a:t> </a:t>
            </a:r>
            <a:r>
              <a:rPr lang="en-US" altLang="ko-KR" sz="1200" b="0" smtClean="0">
                <a:latin typeface="HY견고딕" pitchFamily="18" charset="-127"/>
              </a:rPr>
              <a:t>                                                     "</a:t>
            </a:r>
            <a:r>
              <a:rPr lang="ko-KR" altLang="en-US" sz="1200" b="0">
                <a:latin typeface="HY견고딕" pitchFamily="18" charset="-127"/>
              </a:rPr>
              <a:t>당신은 </a:t>
            </a:r>
            <a:r>
              <a:rPr lang="en-US" altLang="ko-KR" sz="1200" b="0">
                <a:latin typeface="HY견고딕" pitchFamily="18" charset="-127"/>
              </a:rPr>
              <a:t>" + localStorage.count + "</a:t>
            </a:r>
            <a:r>
              <a:rPr lang="ko-KR" altLang="en-US" sz="1200" b="0">
                <a:latin typeface="HY견고딕" pitchFamily="18" charset="-127"/>
              </a:rPr>
              <a:t>번 방문했습니다</a:t>
            </a:r>
            <a:r>
              <a:rPr lang="en-US" altLang="ko-KR" sz="1200" b="0">
                <a:latin typeface="HY견고딕" pitchFamily="18" charset="-127"/>
              </a:rPr>
              <a:t>.";</a:t>
            </a:r>
          </a:p>
          <a:p>
            <a:r>
              <a:rPr lang="en-US" altLang="ko-KR" sz="1200" b="0" smtClean="0">
                <a:latin typeface="HY견고딕" pitchFamily="18" charset="-127"/>
              </a:rPr>
              <a:t>        } else {</a:t>
            </a:r>
            <a:endParaRPr lang="en-US" altLang="ko-KR" sz="1200" b="0">
              <a:latin typeface="HY견고딕" pitchFamily="18" charset="-127"/>
            </a:endParaRPr>
          </a:p>
          <a:p>
            <a:r>
              <a:rPr lang="en-US" altLang="ko-KR" sz="1200" b="0">
                <a:latin typeface="HY견고딕" pitchFamily="18" charset="-127"/>
              </a:rPr>
              <a:t>         </a:t>
            </a:r>
            <a:r>
              <a:rPr lang="en-US" altLang="ko-KR" sz="1200" b="0" smtClean="0">
                <a:latin typeface="HY견고딕" pitchFamily="18" charset="-127"/>
              </a:rPr>
              <a:t>    document.getElementById</a:t>
            </a:r>
            <a:r>
              <a:rPr lang="en-US" altLang="ko-KR" sz="1200" b="0">
                <a:latin typeface="HY견고딕" pitchFamily="18" charset="-127"/>
              </a:rPr>
              <a:t>("output").innerHTML =                                                       </a:t>
            </a:r>
            <a:endParaRPr lang="en-US" altLang="ko-KR" sz="1200" b="0" smtClean="0">
              <a:latin typeface="HY견고딕" pitchFamily="18" charset="-127"/>
            </a:endParaRPr>
          </a:p>
          <a:p>
            <a:r>
              <a:rPr lang="en-US" altLang="ko-KR" sz="1200" b="0">
                <a:latin typeface="HY견고딕" pitchFamily="18" charset="-127"/>
              </a:rPr>
              <a:t> </a:t>
            </a:r>
            <a:r>
              <a:rPr lang="en-US" altLang="ko-KR" sz="1200" b="0" smtClean="0">
                <a:latin typeface="HY견고딕" pitchFamily="18" charset="-127"/>
              </a:rPr>
              <a:t>                                                    "</a:t>
            </a:r>
            <a:r>
              <a:rPr lang="ko-KR" altLang="en-US" sz="1200" b="0">
                <a:latin typeface="HY견고딕" pitchFamily="18" charset="-127"/>
              </a:rPr>
              <a:t>당신의 브라우저에서는 웹 스토리지를 지원하지 않습니다</a:t>
            </a:r>
            <a:r>
              <a:rPr lang="en-US" altLang="ko-KR" sz="1200" b="0" smtClean="0">
                <a:latin typeface="HY견고딕" pitchFamily="18" charset="-127"/>
              </a:rPr>
              <a:t>."; </a:t>
            </a:r>
          </a:p>
          <a:p>
            <a:r>
              <a:rPr lang="en-US" altLang="ko-KR" sz="1200" b="0">
                <a:latin typeface="HY견고딕" pitchFamily="18" charset="-127"/>
              </a:rPr>
              <a:t> </a:t>
            </a:r>
            <a:r>
              <a:rPr lang="en-US" altLang="ko-KR" sz="1200" b="0" smtClean="0">
                <a:latin typeface="HY견고딕" pitchFamily="18" charset="-127"/>
              </a:rPr>
              <a:t>       </a:t>
            </a:r>
            <a:r>
              <a:rPr lang="en-US" altLang="ko-KR" sz="1200" b="0">
                <a:latin typeface="HY견고딕" pitchFamily="18" charset="-127"/>
              </a:rPr>
              <a:t>}</a:t>
            </a:r>
          </a:p>
          <a:p>
            <a:r>
              <a:rPr lang="en-US" altLang="ko-KR" sz="1200" b="0">
                <a:latin typeface="HY견고딕" pitchFamily="18" charset="-127"/>
              </a:rPr>
              <a:t>     &lt;/script&gt; </a:t>
            </a:r>
          </a:p>
          <a:p>
            <a:r>
              <a:rPr lang="en-US" altLang="ko-KR" sz="1200" b="0">
                <a:latin typeface="HY견고딕" pitchFamily="18" charset="-127"/>
              </a:rPr>
              <a:t>  &lt;/body&gt;</a:t>
            </a:r>
          </a:p>
          <a:p>
            <a:r>
              <a:rPr lang="en-US" altLang="ko-KR" sz="1200" b="0">
                <a:latin typeface="HY견고딕" pitchFamily="18" charset="-127"/>
              </a:rPr>
              <a:t>&lt;/html&gt;</a:t>
            </a:r>
            <a:endParaRPr lang="en-US" altLang="ko-KR" sz="1200" b="0" dirty="0">
              <a:latin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2924944"/>
            <a:ext cx="378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브라우저에서 </a:t>
            </a:r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localStorage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를 지원하는지 확인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6707" y="3201943"/>
            <a:ext cx="378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// count </a:t>
            </a:r>
            <a:r>
              <a:rPr lang="ko-KR" altLang="en-US" sz="1200" smtClean="0">
                <a:solidFill>
                  <a:srgbClr val="00B050"/>
                </a:solidFill>
                <a:latin typeface="+mn-ea"/>
                <a:ea typeface="+mn-ea"/>
              </a:rPr>
              <a:t>키 존재 확인</a:t>
            </a:r>
            <a:endParaRPr lang="ko-KR" altLang="en-US" sz="1200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1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– </a:t>
            </a:r>
            <a:r>
              <a:rPr lang="en-US" altLang="ko-KR" smtClean="0"/>
              <a:t>local storage(2/2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2570786"/>
            <a:ext cx="3982988" cy="33064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12" y="2557818"/>
            <a:ext cx="3982988" cy="33064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6158" y="1160748"/>
            <a:ext cx="8507707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ko-KR" altLang="en-US" sz="1600" smtClean="0">
                <a:solidFill>
                  <a:srgbClr val="0070C0"/>
                </a:solidFill>
                <a:latin typeface="+mn-ea"/>
                <a:ea typeface="+mn-ea"/>
              </a:rPr>
              <a:t>방문 횟수 확인 방법</a:t>
            </a:r>
            <a:endParaRPr lang="en-US" altLang="ko-KR" sz="1600" smtClean="0">
              <a:solidFill>
                <a:srgbClr val="0070C0"/>
              </a:solidFill>
              <a:latin typeface="+mn-ea"/>
              <a:ea typeface="+mn-ea"/>
            </a:endParaRPr>
          </a:p>
          <a:p>
            <a:pPr lvl="0"/>
            <a:r>
              <a:rPr lang="ko-KR" altLang="en-US" sz="1400" smtClean="0">
                <a:solidFill>
                  <a:prstClr val="black"/>
                </a:solidFill>
                <a:latin typeface="+mn-ea"/>
                <a:ea typeface="+mn-ea"/>
              </a:rPr>
              <a:t>브라우저</a:t>
            </a:r>
            <a:r>
              <a:rPr lang="en-US" altLang="ko-KR" sz="140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1400" smtClean="0">
                <a:solidFill>
                  <a:prstClr val="black"/>
                </a:solidFill>
                <a:latin typeface="+mn-ea"/>
                <a:ea typeface="+mn-ea"/>
              </a:rPr>
              <a:t>오른쪽 마우스 버튼 클릭</a:t>
            </a:r>
            <a:r>
              <a:rPr lang="en-US" altLang="ko-KR" sz="1400" smtClean="0">
                <a:solidFill>
                  <a:prstClr val="black"/>
                </a:solidFill>
                <a:latin typeface="+mn-ea"/>
                <a:ea typeface="+mn-ea"/>
              </a:rPr>
              <a:t>) -&gt;‘</a:t>
            </a:r>
            <a:r>
              <a:rPr lang="ko-KR" altLang="en-US" sz="1400" smtClean="0">
                <a:solidFill>
                  <a:prstClr val="black"/>
                </a:solidFill>
                <a:latin typeface="+mn-ea"/>
                <a:ea typeface="+mn-ea"/>
              </a:rPr>
              <a:t>요소 검사</a:t>
            </a:r>
            <a:r>
              <a:rPr lang="en-US" altLang="ko-KR" sz="1400" smtClean="0">
                <a:solidFill>
                  <a:prstClr val="black"/>
                </a:solidFill>
                <a:latin typeface="+mn-ea"/>
                <a:ea typeface="+mn-ea"/>
              </a:rPr>
              <a:t>’</a:t>
            </a:r>
            <a:r>
              <a:rPr lang="ko-KR" altLang="en-US" sz="1400" smtClean="0">
                <a:solidFill>
                  <a:prstClr val="black"/>
                </a:solidFill>
                <a:latin typeface="+mn-ea"/>
                <a:ea typeface="+mn-ea"/>
              </a:rPr>
              <a:t>클릭 </a:t>
            </a:r>
            <a:r>
              <a:rPr lang="en-US" altLang="ko-KR" sz="1400" smtClean="0">
                <a:solidFill>
                  <a:prstClr val="black"/>
                </a:solidFill>
                <a:latin typeface="+mn-ea"/>
                <a:ea typeface="+mn-ea"/>
              </a:rPr>
              <a:t>-&gt; </a:t>
            </a:r>
            <a:r>
              <a:rPr lang="ko-KR" altLang="en-US" sz="1400" smtClean="0">
                <a:solidFill>
                  <a:prstClr val="black"/>
                </a:solidFill>
                <a:latin typeface="+mn-ea"/>
                <a:ea typeface="+mn-ea"/>
              </a:rPr>
              <a:t>상단 </a:t>
            </a:r>
            <a:r>
              <a:rPr lang="en-US" altLang="ko-KR" sz="1400" smtClean="0">
                <a:solidFill>
                  <a:prstClr val="black"/>
                </a:solidFill>
                <a:latin typeface="+mn-ea"/>
                <a:ea typeface="+mn-ea"/>
              </a:rPr>
              <a:t>Resources </a:t>
            </a:r>
            <a:r>
              <a:rPr lang="ko-KR" altLang="en-US" sz="1400" smtClean="0">
                <a:solidFill>
                  <a:prstClr val="black"/>
                </a:solidFill>
                <a:latin typeface="+mn-ea"/>
                <a:ea typeface="+mn-ea"/>
              </a:rPr>
              <a:t>클릭 </a:t>
            </a:r>
            <a:endParaRPr lang="en-US" altLang="ko-KR" sz="140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/>
            <a:r>
              <a:rPr lang="en-US" altLang="ko-KR" sz="1400" smtClean="0">
                <a:solidFill>
                  <a:prstClr val="black"/>
                </a:solidFill>
                <a:latin typeface="+mn-ea"/>
                <a:ea typeface="+mn-ea"/>
              </a:rPr>
              <a:t>-&gt; </a:t>
            </a:r>
            <a:r>
              <a:rPr lang="ko-KR" altLang="en-US" sz="1400" smtClean="0">
                <a:solidFill>
                  <a:prstClr val="black"/>
                </a:solidFill>
                <a:latin typeface="+mn-ea"/>
                <a:ea typeface="+mn-ea"/>
              </a:rPr>
              <a:t>좌측 메뉴 </a:t>
            </a:r>
            <a:r>
              <a:rPr lang="en-US" altLang="ko-KR" sz="1400" smtClean="0">
                <a:solidFill>
                  <a:prstClr val="black"/>
                </a:solidFill>
                <a:latin typeface="+mn-ea"/>
                <a:ea typeface="+mn-ea"/>
              </a:rPr>
              <a:t>Locl Storage </a:t>
            </a:r>
            <a:r>
              <a:rPr lang="ko-KR" altLang="en-US" sz="1400" smtClean="0">
                <a:solidFill>
                  <a:prstClr val="black"/>
                </a:solidFill>
                <a:latin typeface="+mn-ea"/>
                <a:ea typeface="+mn-ea"/>
              </a:rPr>
              <a:t>클릭 </a:t>
            </a:r>
            <a:r>
              <a:rPr lang="en-US" altLang="ko-KR" sz="1400" smtClean="0">
                <a:solidFill>
                  <a:prstClr val="black"/>
                </a:solidFill>
                <a:latin typeface="+mn-ea"/>
                <a:ea typeface="+mn-ea"/>
              </a:rPr>
              <a:t>-&gt; </a:t>
            </a:r>
            <a:r>
              <a:rPr lang="ko-KR" altLang="en-US" sz="1400" smtClean="0">
                <a:solidFill>
                  <a:prstClr val="black"/>
                </a:solidFill>
                <a:latin typeface="+mn-ea"/>
                <a:ea typeface="+mn-ea"/>
              </a:rPr>
              <a:t>확인</a:t>
            </a:r>
            <a:r>
              <a:rPr lang="en-US" altLang="ko-KR" sz="140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1400" smtClean="0">
                <a:solidFill>
                  <a:prstClr val="black"/>
                </a:solidFill>
                <a:latin typeface="+mn-ea"/>
                <a:ea typeface="+mn-ea"/>
              </a:rPr>
              <a:t>새 창 실행</a:t>
            </a:r>
            <a:r>
              <a:rPr lang="en-US" altLang="ko-KR" sz="140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400" smtClean="0">
                <a:solidFill>
                  <a:prstClr val="black"/>
                </a:solidFill>
                <a:latin typeface="+mn-ea"/>
                <a:ea typeface="+mn-ea"/>
              </a:rPr>
              <a:t>또는 새로고침하면 횟수 변경 확인 가능</a:t>
            </a:r>
            <a:r>
              <a:rPr lang="en-US" altLang="ko-KR" sz="140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endParaRPr lang="en-US" altLang="ko-KR" sz="14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8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</a:t>
            </a:r>
            <a:r>
              <a:rPr lang="en-US" altLang="ko-KR" b="1" dirty="0" smtClean="0"/>
              <a:t>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25933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Q1&gt; Location</a:t>
            </a:r>
            <a:r>
              <a:rPr lang="ko-KR" altLang="en-US" dirty="0" smtClean="0"/>
              <a:t>을 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 그림과 같이 프롬프트에 이동할 웹 사이트의 주소를 입력하면 해당 웹 사이트로 이동하도록 작성하시오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이동 버튼을 클릭하면 명령 프롬프트 생성</a:t>
            </a:r>
            <a:r>
              <a:rPr lang="en-US" altLang="ko-KR" dirty="0" smtClean="0"/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0577" y="3032956"/>
            <a:ext cx="4617487" cy="2592288"/>
            <a:chOff x="530577" y="4536172"/>
            <a:chExt cx="4617487" cy="187538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" t="17672" r="3515" b="2808"/>
            <a:stretch/>
          </p:blipFill>
          <p:spPr bwMode="auto">
            <a:xfrm>
              <a:off x="530577" y="4536172"/>
              <a:ext cx="4617487" cy="18753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308" y="5220235"/>
              <a:ext cx="3883525" cy="8801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64" y="3032956"/>
            <a:ext cx="346512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3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</a:t>
            </a:r>
            <a:r>
              <a:rPr lang="en-US" altLang="ko-KR" b="1" dirty="0" smtClean="0"/>
              <a:t>(2/5)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836712"/>
            <a:ext cx="8643998" cy="1096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Q2&gt; radio</a:t>
            </a:r>
            <a:r>
              <a:rPr lang="ko-KR" altLang="en-US" smtClean="0"/>
              <a:t>와 </a:t>
            </a:r>
            <a:r>
              <a:rPr lang="en-US" altLang="ko-KR" dirty="0" smtClean="0"/>
              <a:t>meter</a:t>
            </a:r>
            <a:r>
              <a:rPr lang="ko-KR" altLang="en-US" dirty="0" smtClean="0"/>
              <a:t>태그를 사용하여 채점 버튼을 </a:t>
            </a:r>
            <a:r>
              <a:rPr lang="ko-KR" altLang="en-US" smtClean="0"/>
              <a:t>클릭 시 맞은 </a:t>
            </a:r>
            <a:r>
              <a:rPr lang="ko-KR" altLang="en-US" dirty="0" smtClean="0"/>
              <a:t>개수 만큼 </a:t>
            </a:r>
            <a:r>
              <a:rPr lang="en-US" altLang="ko-KR" dirty="0" smtClean="0"/>
              <a:t>meter</a:t>
            </a:r>
            <a:r>
              <a:rPr lang="ko-KR" altLang="en-US" dirty="0" smtClean="0"/>
              <a:t>태그의 값이 증가하도록 하시오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44" t="13924" r="1696" b="2934"/>
          <a:stretch/>
        </p:blipFill>
        <p:spPr>
          <a:xfrm>
            <a:off x="1475656" y="2330347"/>
            <a:ext cx="6228692" cy="3654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3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69"/>
            <a:ext cx="8606760" cy="207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Q3&gt; drag and drop API</a:t>
            </a:r>
            <a:r>
              <a:rPr lang="ko-KR" altLang="en-US" sz="2000" dirty="0" smtClean="0"/>
              <a:t>를 사용하여 다음과 같은 페이지를 작성하시오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86676" cy="511156"/>
          </a:xfrm>
        </p:spPr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실험</a:t>
            </a:r>
            <a:r>
              <a:rPr lang="en-US" altLang="ko-KR" b="1" dirty="0">
                <a:latin typeface="굴림" pitchFamily="50" charset="-127"/>
              </a:rPr>
              <a:t> 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</a:t>
            </a:r>
            <a:r>
              <a:rPr lang="en-US" altLang="ko-KR" b="1" dirty="0" smtClean="0"/>
              <a:t>(3/5)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600200"/>
            <a:ext cx="3780419" cy="4133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05" y="1603790"/>
            <a:ext cx="4210663" cy="4129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83668" y="59492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&lt;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초기 화면</a:t>
            </a: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&gt;</a:t>
            </a:r>
            <a:endParaRPr lang="ko-KR" altLang="en-US" sz="18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6116" y="5917014"/>
            <a:ext cx="231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&lt;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포도 이동 후 화면</a:t>
            </a: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&gt;</a:t>
            </a:r>
            <a:endParaRPr lang="ko-KR" altLang="en-US" sz="18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4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69"/>
            <a:ext cx="8606760" cy="12401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 smtClean="0"/>
              <a:t>Q4&gt; JavaScript DOM </a:t>
            </a:r>
            <a:r>
              <a:rPr lang="ko-KR" altLang="en-US" sz="2000" dirty="0" smtClean="0"/>
              <a:t>객체를 이용하여 다음과 같은 페이지를 작성하시오</a:t>
            </a:r>
            <a:r>
              <a:rPr lang="en-US" altLang="ko-KR" sz="2000" dirty="0" smtClean="0"/>
              <a:t>. DVI1 </a:t>
            </a:r>
            <a:r>
              <a:rPr lang="ko-KR" altLang="en-US" sz="2000" dirty="0" smtClean="0"/>
              <a:t>을 클릭하면 배경색과 </a:t>
            </a:r>
            <a:r>
              <a:rPr lang="ko-KR" altLang="en-US" sz="2000" dirty="0" err="1" smtClean="0"/>
              <a:t>글자색이</a:t>
            </a:r>
            <a:r>
              <a:rPr lang="ko-KR" altLang="en-US" sz="2000" dirty="0" smtClean="0"/>
              <a:t> 바뀌고</a:t>
            </a:r>
            <a:r>
              <a:rPr lang="en-US" altLang="ko-KR" sz="2000" dirty="0" smtClean="0"/>
              <a:t>, DIV2</a:t>
            </a:r>
            <a:r>
              <a:rPr lang="ko-KR" altLang="en-US" sz="2000" dirty="0" smtClean="0"/>
              <a:t>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클릭하면 텍스트가 추가되도록 작성하시오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이미지를 요소 </a:t>
            </a:r>
            <a:r>
              <a:rPr lang="ko-KR" altLang="en-US" sz="2000" dirty="0" err="1" smtClean="0"/>
              <a:t>노드로</a:t>
            </a:r>
            <a:r>
              <a:rPr lang="ko-KR" altLang="en-US" sz="2000" dirty="0" smtClean="0"/>
              <a:t> 생성하고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속성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이용하여 이미지의 속성값을 설정하시오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err="1" smtClean="0"/>
              <a:t>getElementByld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createTextNode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appendChild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createElement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setAttribute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86676" cy="511156"/>
          </a:xfrm>
        </p:spPr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실험</a:t>
            </a:r>
            <a:r>
              <a:rPr lang="en-US" altLang="ko-KR" b="1" dirty="0">
                <a:latin typeface="굴림" pitchFamily="50" charset="-127"/>
              </a:rPr>
              <a:t> 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</a:t>
            </a:r>
            <a:r>
              <a:rPr lang="en-US" altLang="ko-KR" b="1" dirty="0" smtClean="0"/>
              <a:t>(4/5)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2123564"/>
            <a:ext cx="56007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439652" y="2555612"/>
            <a:ext cx="5364596" cy="1476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804248" y="3363755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452320" y="3167680"/>
            <a:ext cx="1476164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요소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노드로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생성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544161"/>
            <a:ext cx="5553075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403648" y="4544160"/>
            <a:ext cx="5600699" cy="405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984268" y="4678094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632340" y="4482019"/>
            <a:ext cx="1260140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클릭 후 변화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9852" y="4031776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&lt;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클릭 전 화면</a:t>
            </a: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&gt;</a:t>
            </a:r>
            <a:endParaRPr lang="ko-KR" altLang="en-US" sz="18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6388311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&lt;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클릭 전 화면</a:t>
            </a: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&gt;</a:t>
            </a:r>
            <a:endParaRPr lang="ko-KR" altLang="en-US" sz="18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조건문 </a:t>
            </a:r>
            <a:r>
              <a:rPr lang="en-US" altLang="ko-KR" smtClean="0"/>
              <a:t>– if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68691" y="908720"/>
            <a:ext cx="8587785" cy="5724636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/>
              <a:t>&lt;html&gt;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&lt;head&gt;&lt;title&gt; if</a:t>
            </a:r>
            <a:r>
              <a:rPr lang="ko-KR" altLang="en-US" sz="1400" dirty="0"/>
              <a:t>문 </a:t>
            </a:r>
            <a:r>
              <a:rPr lang="en-US" altLang="ko-KR" sz="1400" dirty="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&lt;script language="JavaScript"&gt;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>
                <a:solidFill>
                  <a:srgbClr val="0070C0"/>
                </a:solidFill>
              </a:rPr>
              <a:t>var</a:t>
            </a:r>
            <a:r>
              <a:rPr lang="en-US" altLang="ko-KR" sz="1400" dirty="0"/>
              <a:t> a, b, c;</a:t>
            </a:r>
          </a:p>
          <a:p>
            <a:pPr marL="0" indent="0" fontAlgn="base" latinLnBrk="0">
              <a:buNone/>
            </a:pPr>
            <a:r>
              <a:rPr lang="en-US" altLang="ko-KR" sz="1400" dirty="0" smtClean="0"/>
              <a:t>            </a:t>
            </a:r>
            <a:r>
              <a:rPr lang="en-US" altLang="ko-KR" sz="1400" dirty="0"/>
              <a:t>a = 10;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</a:t>
            </a:r>
            <a:r>
              <a:rPr lang="en-US" altLang="ko-KR" sz="1400" dirty="0" smtClean="0"/>
              <a:t>          </a:t>
            </a:r>
            <a:r>
              <a:rPr lang="en-US" altLang="ko-KR" sz="1400" dirty="0"/>
              <a:t>b = 20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("&lt;b&gt;</a:t>
            </a:r>
            <a:r>
              <a:rPr lang="ko-KR" altLang="en-US" sz="1400" dirty="0"/>
              <a:t>두 수</a:t>
            </a:r>
            <a:r>
              <a:rPr lang="en-US" altLang="ko-KR" sz="1400" dirty="0"/>
              <a:t>: " + a + ", " + b + "&lt;/b&gt;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</a:t>
            </a:r>
            <a:r>
              <a:rPr lang="en-US" altLang="ko-KR" sz="1400" dirty="0" smtClean="0"/>
              <a:t>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("&lt;b&gt;</a:t>
            </a:r>
            <a:r>
              <a:rPr lang="ko-KR" altLang="en-US" sz="1400" dirty="0"/>
              <a:t>큰 수에서 작은 수 빼기</a:t>
            </a:r>
            <a:r>
              <a:rPr lang="en-US" altLang="ko-KR" sz="1400" dirty="0"/>
              <a:t>&lt;/b&gt;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&gt;");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/>
              <a:t>            </a:t>
            </a:r>
            <a:r>
              <a:rPr lang="en-US" altLang="ko-KR" sz="1400" smtClean="0">
                <a:solidFill>
                  <a:srgbClr val="0070C0"/>
                </a:solidFill>
              </a:rPr>
              <a:t>if</a:t>
            </a:r>
            <a:r>
              <a:rPr lang="en-US" altLang="ko-KR" sz="1400" smtClean="0"/>
              <a:t> (a &gt;= b)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     {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    c </a:t>
            </a:r>
            <a:r>
              <a:rPr lang="en-US" altLang="ko-KR" sz="1400"/>
              <a:t>= </a:t>
            </a:r>
            <a:r>
              <a:rPr lang="en-US" altLang="ko-KR" sz="1400" smtClean="0"/>
              <a:t>a - b</a:t>
            </a:r>
            <a:r>
              <a:rPr lang="en-US" altLang="ko-KR" sz="1400" dirty="0"/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(a + " - " + b + " = " + c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}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>
                <a:solidFill>
                  <a:srgbClr val="0070C0"/>
                </a:solidFill>
              </a:rPr>
              <a:t>else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{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    c </a:t>
            </a:r>
            <a:r>
              <a:rPr lang="en-US" altLang="ko-KR" sz="1400"/>
              <a:t>= </a:t>
            </a:r>
            <a:r>
              <a:rPr lang="en-US" altLang="ko-KR" sz="1400" smtClean="0"/>
              <a:t>b - a</a:t>
            </a:r>
            <a:r>
              <a:rPr lang="en-US" altLang="ko-KR" sz="1400" dirty="0"/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(b+ " - " + a + " = " + c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}         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&lt;/script&gt;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&lt;/body&gt;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&lt;/html&gt;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079" y="4509120"/>
            <a:ext cx="2841466" cy="20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69"/>
            <a:ext cx="8606760" cy="73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Q5&gt; CSS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RadioButton</a:t>
            </a:r>
            <a:r>
              <a:rPr lang="ko-KR" altLang="en-US" sz="2000" dirty="0"/>
              <a:t>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레이어를</a:t>
            </a:r>
            <a:r>
              <a:rPr lang="ko-KR" altLang="en-US" sz="2000" dirty="0" smtClean="0"/>
              <a:t> 사용하여 </a:t>
            </a:r>
            <a:r>
              <a:rPr lang="en-US" altLang="ko-KR" sz="2000" dirty="0" err="1" smtClean="0"/>
              <a:t>RadioButton</a:t>
            </a:r>
            <a:r>
              <a:rPr lang="ko-KR" altLang="en-US" sz="2000" dirty="0" smtClean="0"/>
              <a:t>을 클릭하면 이미지가 나타나는 페이지를 작성하시오</a:t>
            </a:r>
            <a:r>
              <a:rPr lang="en-US" altLang="ko-KR" sz="2000" dirty="0" smtClean="0"/>
              <a:t>.</a:t>
            </a:r>
            <a:endParaRPr lang="en-US" altLang="ko-KR" sz="1800" dirty="0" smtClean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86676" cy="511156"/>
          </a:xfrm>
        </p:spPr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실험</a:t>
            </a:r>
            <a:r>
              <a:rPr lang="en-US" altLang="ko-KR" b="1" dirty="0">
                <a:latin typeface="굴림" pitchFamily="50" charset="-127"/>
              </a:rPr>
              <a:t> 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</a:t>
            </a:r>
            <a:r>
              <a:rPr lang="en-US" altLang="ko-KR" b="1" dirty="0" smtClean="0"/>
              <a:t>(</a:t>
            </a:r>
            <a:r>
              <a:rPr lang="en-US" altLang="ko-KR" b="1" dirty="0"/>
              <a:t>5</a:t>
            </a:r>
            <a:r>
              <a:rPr lang="en-US" altLang="ko-KR" b="1" dirty="0" smtClean="0"/>
              <a:t>/5)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14672" r="2570" b="1943"/>
          <a:stretch/>
        </p:blipFill>
        <p:spPr>
          <a:xfrm>
            <a:off x="575556" y="1988840"/>
            <a:ext cx="3888432" cy="3710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" t="14673" r="1642" b="1943"/>
          <a:stretch/>
        </p:blipFill>
        <p:spPr>
          <a:xfrm>
            <a:off x="4608004" y="1988840"/>
            <a:ext cx="3960440" cy="3710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75556" y="1988840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21159" y="1993754"/>
            <a:ext cx="829806" cy="16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실습 과제 </a:t>
            </a:r>
            <a:r>
              <a:rPr lang="en-US" altLang="ko-KR" b="1" dirty="0" smtClean="0"/>
              <a:t>&lt;</a:t>
            </a:r>
            <a:r>
              <a:rPr lang="ko-KR" altLang="en-US" b="1" dirty="0" smtClean="0"/>
              <a:t>실험</a:t>
            </a:r>
            <a:r>
              <a:rPr lang="en-US" altLang="ko-KR" b="1" dirty="0" smtClean="0">
                <a:latin typeface="굴림" pitchFamily="50" charset="-127"/>
              </a:rPr>
              <a:t>·</a:t>
            </a:r>
            <a:r>
              <a:rPr lang="ko-KR" altLang="en-US" b="1" dirty="0" smtClean="0"/>
              <a:t>실습 제출자료</a:t>
            </a:r>
            <a:r>
              <a:rPr lang="en-US" altLang="ko-KR" b="1" dirty="0" smtClean="0"/>
              <a:t>&gt;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제출 방식 </a:t>
            </a:r>
            <a:r>
              <a:rPr lang="en-US" altLang="ko-KR" dirty="0" smtClean="0"/>
              <a:t>: E-Class</a:t>
            </a:r>
            <a:r>
              <a:rPr lang="ko-KR" altLang="en-US" dirty="0" smtClean="0"/>
              <a:t>를 통하여 제출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제출 내용 </a:t>
            </a:r>
            <a:r>
              <a:rPr lang="en-US" altLang="ko-KR" dirty="0" smtClean="0"/>
              <a:t>: </a:t>
            </a:r>
            <a:r>
              <a:rPr lang="en-US" altLang="ko-KR" spc="-110" dirty="0" smtClean="0"/>
              <a:t>HTML File, </a:t>
            </a:r>
            <a:r>
              <a:rPr lang="ko-KR" altLang="en-US" spc="-110" smtClean="0"/>
              <a:t>이미지</a:t>
            </a:r>
            <a:endParaRPr lang="en-US" altLang="ko-KR" spc="-110" dirty="0" smtClean="0"/>
          </a:p>
          <a:p>
            <a:pPr marL="1828800" lvl="4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제출 형식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_3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.zip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제출 기한 </a:t>
            </a:r>
            <a:r>
              <a:rPr lang="en-US" altLang="ko-KR" dirty="0" smtClean="0"/>
              <a:t>: 9. 20(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23:59</a:t>
            </a:r>
          </a:p>
          <a:p>
            <a:pPr lvl="1"/>
            <a:r>
              <a:rPr lang="ko-KR" altLang="en-US" sz="1800" dirty="0" smtClean="0">
                <a:solidFill>
                  <a:srgbClr val="FF0000"/>
                </a:solidFill>
              </a:rPr>
              <a:t>기한 엄수 지각 제출 불허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endParaRPr lang="en-US" altLang="ko-KR" sz="1500" dirty="0"/>
          </a:p>
          <a:p>
            <a:pPr marL="0" indent="0"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33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조건문 </a:t>
            </a:r>
            <a:r>
              <a:rPr lang="en-US" altLang="ko-KR" smtClean="0"/>
              <a:t>– switch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9468" y="872743"/>
            <a:ext cx="8587785" cy="5796644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300" dirty="0"/>
              <a:t>&lt;html&gt;</a:t>
            </a:r>
          </a:p>
          <a:p>
            <a:pPr marL="0" indent="0" fontAlgn="base" latinLnBrk="0">
              <a:buNone/>
            </a:pPr>
            <a:r>
              <a:rPr lang="en-US" altLang="ko-KR" sz="1300" dirty="0"/>
              <a:t> &lt;head&gt;&lt;title&gt;  switch case</a:t>
            </a:r>
            <a:r>
              <a:rPr lang="ko-KR" altLang="en-US" sz="1300" dirty="0"/>
              <a:t>문 </a:t>
            </a:r>
            <a:r>
              <a:rPr lang="en-US" altLang="ko-KR" sz="1300" dirty="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300" dirty="0"/>
              <a:t>&lt;body&gt;</a:t>
            </a:r>
          </a:p>
          <a:p>
            <a:pPr marL="0" indent="0" fontAlgn="base" latinLnBrk="0">
              <a:buNone/>
            </a:pPr>
            <a:r>
              <a:rPr lang="en-US" altLang="ko-KR" sz="1300" dirty="0"/>
              <a:t> &lt;script language="JavaScript</a:t>
            </a:r>
            <a:r>
              <a:rPr lang="en-US" altLang="ko-KR" sz="1300" dirty="0" smtClean="0"/>
              <a:t>"&gt;        </a:t>
            </a:r>
            <a:endParaRPr lang="en-US" altLang="ko-KR" sz="1300" dirty="0"/>
          </a:p>
          <a:p>
            <a:pPr marL="0" indent="0" fontAlgn="base" latinLnBrk="0">
              <a:buNone/>
            </a:pPr>
            <a:r>
              <a:rPr lang="en-US" altLang="ko-KR" sz="1300" dirty="0" smtClean="0"/>
              <a:t>   </a:t>
            </a:r>
            <a:r>
              <a:rPr lang="en-US" altLang="ko-KR" sz="1300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1300" dirty="0" smtClean="0">
                <a:solidFill>
                  <a:srgbClr val="0070C0"/>
                </a:solidFill>
              </a:rPr>
              <a:t> </a:t>
            </a:r>
            <a:r>
              <a:rPr lang="en-US" altLang="ko-KR" sz="1300" dirty="0"/>
              <a:t>rainbow = 3;  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</a:t>
            </a:r>
            <a:r>
              <a:rPr lang="en-US" altLang="ko-KR" sz="1300" dirty="0" smtClean="0">
                <a:solidFill>
                  <a:srgbClr val="0070C0"/>
                </a:solidFill>
              </a:rPr>
              <a:t>switch</a:t>
            </a:r>
            <a:r>
              <a:rPr lang="en-US" altLang="ko-KR" sz="1300" dirty="0" smtClean="0"/>
              <a:t>(rainbow</a:t>
            </a:r>
            <a:r>
              <a:rPr lang="en-US" altLang="ko-KR" sz="1300" dirty="0"/>
              <a:t>){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</a:t>
            </a:r>
            <a:r>
              <a:rPr lang="en-US" altLang="ko-KR" sz="1300" dirty="0" smtClean="0">
                <a:solidFill>
                  <a:srgbClr val="0070C0"/>
                </a:solidFill>
              </a:rPr>
              <a:t>case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1 : 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   </a:t>
            </a:r>
            <a:r>
              <a:rPr lang="en-US" altLang="ko-KR" sz="1300" dirty="0" err="1"/>
              <a:t>document.write</a:t>
            </a:r>
            <a:r>
              <a:rPr lang="en-US" altLang="ko-KR" sz="1300" dirty="0"/>
              <a:t>("</a:t>
            </a:r>
            <a:r>
              <a:rPr lang="ko-KR" altLang="en-US" sz="1300" dirty="0"/>
              <a:t>무지개 색깔 중</a:t>
            </a:r>
            <a:r>
              <a:rPr lang="en-US" altLang="ko-KR" sz="1300" dirty="0"/>
              <a:t>, Red </a:t>
            </a:r>
            <a:r>
              <a:rPr lang="ko-KR" altLang="en-US" sz="1300" dirty="0"/>
              <a:t>입니다</a:t>
            </a:r>
            <a:r>
              <a:rPr lang="en-US" altLang="ko-KR" sz="1300" dirty="0"/>
              <a:t>.");    break;   </a:t>
            </a:r>
          </a:p>
          <a:p>
            <a:pPr marL="0" indent="0" fontAlgn="base" latinLnBrk="0">
              <a:buNone/>
            </a:pPr>
            <a:r>
              <a:rPr lang="en-US" altLang="ko-KR" sz="1300" dirty="0"/>
              <a:t>      </a:t>
            </a:r>
            <a:r>
              <a:rPr lang="en-US" altLang="ko-KR" sz="1300" dirty="0" smtClean="0"/>
              <a:t>   </a:t>
            </a:r>
            <a:r>
              <a:rPr lang="en-US" altLang="ko-KR" sz="1300" dirty="0">
                <a:solidFill>
                  <a:srgbClr val="0070C0"/>
                </a:solidFill>
              </a:rPr>
              <a:t>case</a:t>
            </a:r>
            <a:r>
              <a:rPr lang="en-US" altLang="ko-KR" sz="1300" dirty="0"/>
              <a:t> 2 : 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   </a:t>
            </a:r>
            <a:r>
              <a:rPr lang="en-US" altLang="ko-KR" sz="1300" dirty="0" err="1" smtClean="0"/>
              <a:t>document.write</a:t>
            </a:r>
            <a:r>
              <a:rPr lang="en-US" altLang="ko-KR" sz="1300" dirty="0"/>
              <a:t>("</a:t>
            </a:r>
            <a:r>
              <a:rPr lang="ko-KR" altLang="en-US" sz="1300" dirty="0"/>
              <a:t>무지개 색깔 중</a:t>
            </a:r>
            <a:r>
              <a:rPr lang="en-US" altLang="ko-KR" sz="1300" dirty="0"/>
              <a:t>, Orange </a:t>
            </a:r>
            <a:r>
              <a:rPr lang="ko-KR" altLang="en-US" sz="1300" dirty="0"/>
              <a:t>입니다</a:t>
            </a:r>
            <a:r>
              <a:rPr lang="en-US" altLang="ko-KR" sz="1300" dirty="0"/>
              <a:t>.");  break;                      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</a:t>
            </a:r>
            <a:r>
              <a:rPr lang="en-US" altLang="ko-KR" sz="1300" dirty="0" smtClean="0">
                <a:solidFill>
                  <a:srgbClr val="0070C0"/>
                </a:solidFill>
              </a:rPr>
              <a:t>case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3 : 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   </a:t>
            </a:r>
            <a:r>
              <a:rPr lang="en-US" altLang="ko-KR" sz="1300" dirty="0" err="1" smtClean="0"/>
              <a:t>document.write</a:t>
            </a:r>
            <a:r>
              <a:rPr lang="en-US" altLang="ko-KR" sz="1300" dirty="0"/>
              <a:t>("</a:t>
            </a:r>
            <a:r>
              <a:rPr lang="ko-KR" altLang="en-US" sz="1300" dirty="0"/>
              <a:t>무지개 색깔 중</a:t>
            </a:r>
            <a:r>
              <a:rPr lang="en-US" altLang="ko-KR" sz="1300" dirty="0"/>
              <a:t>, Yellow </a:t>
            </a:r>
            <a:r>
              <a:rPr lang="ko-KR" altLang="en-US" sz="1300" dirty="0"/>
              <a:t>입니다</a:t>
            </a:r>
            <a:r>
              <a:rPr lang="en-US" altLang="ko-KR" sz="1300" dirty="0"/>
              <a:t>.");  break;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</a:t>
            </a:r>
            <a:r>
              <a:rPr lang="en-US" altLang="ko-KR" sz="1300" dirty="0" smtClean="0">
                <a:solidFill>
                  <a:srgbClr val="0070C0"/>
                </a:solidFill>
              </a:rPr>
              <a:t>case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4 : 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   </a:t>
            </a:r>
            <a:r>
              <a:rPr lang="en-US" altLang="ko-KR" sz="1300" dirty="0" err="1" smtClean="0"/>
              <a:t>document.write</a:t>
            </a:r>
            <a:r>
              <a:rPr lang="en-US" altLang="ko-KR" sz="1300" dirty="0"/>
              <a:t>("</a:t>
            </a:r>
            <a:r>
              <a:rPr lang="ko-KR" altLang="en-US" sz="1300" dirty="0"/>
              <a:t>무지개 색깔 중</a:t>
            </a:r>
            <a:r>
              <a:rPr lang="en-US" altLang="ko-KR" sz="1300" dirty="0"/>
              <a:t>, Green </a:t>
            </a:r>
            <a:r>
              <a:rPr lang="ko-KR" altLang="en-US" sz="1300" dirty="0"/>
              <a:t>입니다</a:t>
            </a:r>
            <a:r>
              <a:rPr lang="en-US" altLang="ko-KR" sz="1300" dirty="0"/>
              <a:t>.");  break;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</a:t>
            </a:r>
            <a:r>
              <a:rPr lang="en-US" altLang="ko-KR" sz="1300" dirty="0" smtClean="0">
                <a:solidFill>
                  <a:srgbClr val="0070C0"/>
                </a:solidFill>
              </a:rPr>
              <a:t>case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5 : 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   </a:t>
            </a:r>
            <a:r>
              <a:rPr lang="en-US" altLang="ko-KR" sz="1300" dirty="0" err="1" smtClean="0"/>
              <a:t>document.write</a:t>
            </a:r>
            <a:r>
              <a:rPr lang="en-US" altLang="ko-KR" sz="1300" dirty="0"/>
              <a:t>("</a:t>
            </a:r>
            <a:r>
              <a:rPr lang="ko-KR" altLang="en-US" sz="1300" dirty="0"/>
              <a:t>무지개 색깔 중</a:t>
            </a:r>
            <a:r>
              <a:rPr lang="en-US" altLang="ko-KR" sz="1300" dirty="0"/>
              <a:t>, Blue </a:t>
            </a:r>
            <a:r>
              <a:rPr lang="ko-KR" altLang="en-US" sz="1300" dirty="0"/>
              <a:t>입니다</a:t>
            </a:r>
            <a:r>
              <a:rPr lang="en-US" altLang="ko-KR" sz="1300" dirty="0"/>
              <a:t>.");  break;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</a:t>
            </a:r>
            <a:r>
              <a:rPr lang="en-US" altLang="ko-KR" sz="1300" dirty="0" smtClean="0">
                <a:solidFill>
                  <a:srgbClr val="0070C0"/>
                </a:solidFill>
              </a:rPr>
              <a:t>case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6 : 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   </a:t>
            </a:r>
            <a:r>
              <a:rPr lang="en-US" altLang="ko-KR" sz="1300" dirty="0" err="1" smtClean="0"/>
              <a:t>document.write</a:t>
            </a:r>
            <a:r>
              <a:rPr lang="en-US" altLang="ko-KR" sz="1300" dirty="0"/>
              <a:t>("</a:t>
            </a:r>
            <a:r>
              <a:rPr lang="ko-KR" altLang="en-US" sz="1300" dirty="0"/>
              <a:t>무지개 색깔 중</a:t>
            </a:r>
            <a:r>
              <a:rPr lang="en-US" altLang="ko-KR" sz="1300" dirty="0"/>
              <a:t>, Dark Blue </a:t>
            </a:r>
            <a:r>
              <a:rPr lang="ko-KR" altLang="en-US" sz="1300" dirty="0"/>
              <a:t>입니다</a:t>
            </a:r>
            <a:r>
              <a:rPr lang="en-US" altLang="ko-KR" sz="1300" dirty="0"/>
              <a:t>.");  break;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</a:t>
            </a:r>
            <a:r>
              <a:rPr lang="en-US" altLang="ko-KR" sz="1300" dirty="0" smtClean="0">
                <a:solidFill>
                  <a:srgbClr val="0070C0"/>
                </a:solidFill>
              </a:rPr>
              <a:t>default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: </a:t>
            </a:r>
          </a:p>
          <a:p>
            <a:pPr marL="0" indent="0" fontAlgn="base" latinLnBrk="0">
              <a:buNone/>
            </a:pPr>
            <a:r>
              <a:rPr lang="en-US" altLang="ko-KR" sz="1300" dirty="0" smtClean="0"/>
              <a:t>            </a:t>
            </a:r>
            <a:r>
              <a:rPr lang="en-US" altLang="ko-KR" sz="1300" dirty="0" err="1" smtClean="0"/>
              <a:t>document.write</a:t>
            </a:r>
            <a:r>
              <a:rPr lang="en-US" altLang="ko-KR" sz="1300" dirty="0"/>
              <a:t>("</a:t>
            </a:r>
            <a:r>
              <a:rPr lang="ko-KR" altLang="en-US" sz="1300" dirty="0"/>
              <a:t>무지개 색깔 중</a:t>
            </a:r>
            <a:r>
              <a:rPr lang="en-US" altLang="ko-KR" sz="1300" dirty="0"/>
              <a:t>, Violet </a:t>
            </a:r>
            <a:r>
              <a:rPr lang="ko-KR" altLang="en-US" sz="1300" dirty="0"/>
              <a:t>입니다</a:t>
            </a:r>
            <a:r>
              <a:rPr lang="en-US" altLang="ko-KR" sz="1300" dirty="0"/>
              <a:t>.");</a:t>
            </a:r>
          </a:p>
          <a:p>
            <a:pPr marL="0" indent="0" fontAlgn="base" latinLnBrk="0">
              <a:buNone/>
            </a:pPr>
            <a:r>
              <a:rPr lang="en-US" altLang="ko-KR" sz="1300" dirty="0"/>
              <a:t>         }</a:t>
            </a:r>
          </a:p>
          <a:p>
            <a:pPr marL="0" indent="0" fontAlgn="base" latinLnBrk="0">
              <a:buNone/>
            </a:pPr>
            <a:r>
              <a:rPr lang="en-US" altLang="ko-KR" sz="1300" dirty="0"/>
              <a:t>    &lt;/script&gt;</a:t>
            </a:r>
          </a:p>
          <a:p>
            <a:pPr marL="0" indent="0" fontAlgn="base" latinLnBrk="0">
              <a:buNone/>
            </a:pPr>
            <a:r>
              <a:rPr lang="en-US" altLang="ko-KR" sz="1300" dirty="0"/>
              <a:t>  &lt;/body&gt;</a:t>
            </a:r>
          </a:p>
          <a:p>
            <a:pPr marL="0" indent="0" fontAlgn="base" latinLnBrk="0">
              <a:buNone/>
            </a:pPr>
            <a:r>
              <a:rPr lang="en-US" altLang="ko-KR" sz="1300" dirty="0"/>
              <a:t>&lt;/html&gt;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47" y="980728"/>
            <a:ext cx="3037806" cy="14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/>
              <a:t> </a:t>
            </a:r>
            <a:r>
              <a:rPr lang="en-US" altLang="ko-KR" smtClean="0"/>
              <a:t>– for</a:t>
            </a:r>
            <a:r>
              <a:rPr lang="ko-KR" altLang="en-US" smtClean="0"/>
              <a:t>문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1052736"/>
            <a:ext cx="8587785" cy="3508442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/>
              <a:t>&lt;html&gt;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&lt;head&gt;&lt;title&gt; for</a:t>
            </a:r>
            <a:r>
              <a:rPr lang="ko-KR" altLang="en-US" sz="1400" dirty="0"/>
              <a:t>문 </a:t>
            </a:r>
            <a:r>
              <a:rPr lang="en-US" altLang="ko-KR" sz="1400" dirty="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&lt;script language="JavaScript"&gt;         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>
                <a:solidFill>
                  <a:srgbClr val="0070C0"/>
                </a:solidFill>
              </a:rPr>
              <a:t>var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dan</a:t>
            </a:r>
            <a:r>
              <a:rPr lang="en-US" altLang="ko-KR" sz="1400" dirty="0"/>
              <a:t>;           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dan</a:t>
            </a:r>
            <a:r>
              <a:rPr lang="en-US" altLang="ko-KR" sz="1400" dirty="0"/>
              <a:t> = 5;              </a:t>
            </a:r>
            <a:endParaRPr lang="en-US" altLang="ko-KR" sz="1400" dirty="0" smtClean="0"/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 smtClean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("&lt;b&gt; </a:t>
            </a:r>
            <a:r>
              <a:rPr lang="ko-KR" altLang="en-US" sz="1400" dirty="0"/>
              <a:t>구구단 </a:t>
            </a:r>
            <a:r>
              <a:rPr lang="en-US" altLang="ko-KR" sz="1400" dirty="0"/>
              <a:t>&lt;/b&gt;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 smtClean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("&lt;b&gt; [" + </a:t>
            </a:r>
            <a:r>
              <a:rPr lang="en-US" altLang="ko-KR" sz="1400" dirty="0" err="1"/>
              <a:t>dan</a:t>
            </a:r>
            <a:r>
              <a:rPr lang="en-US" altLang="ko-KR" sz="1400" dirty="0"/>
              <a:t> + "</a:t>
            </a:r>
            <a:r>
              <a:rPr lang="ko-KR" altLang="en-US" sz="1400" dirty="0"/>
              <a:t>단</a:t>
            </a:r>
            <a:r>
              <a:rPr lang="en-US" altLang="ko-KR" sz="1400" dirty="0"/>
              <a:t>] &lt;/b&gt;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endParaRPr lang="en-US" altLang="ko-KR" sz="1400" dirty="0" smtClean="0"/>
          </a:p>
          <a:p>
            <a:pPr marL="0" indent="0" fontAlgn="base" latinLnBrk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en-US" altLang="ko-KR" sz="1400" dirty="0">
                <a:solidFill>
                  <a:srgbClr val="0070C0"/>
                </a:solidFill>
              </a:rPr>
              <a:t>for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&lt;=9; </a:t>
            </a:r>
            <a:r>
              <a:rPr lang="en-US" altLang="ko-KR" sz="1400" err="1"/>
              <a:t>i</a:t>
            </a:r>
            <a:r>
              <a:rPr lang="en-US" altLang="ko-KR" sz="1400" smtClean="0"/>
              <a:t>++) {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dan</a:t>
            </a:r>
            <a:r>
              <a:rPr lang="en-US" altLang="ko-KR" sz="1400" dirty="0"/>
              <a:t> + " * 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 = " + </a:t>
            </a:r>
            <a:r>
              <a:rPr lang="en-US" altLang="ko-KR" sz="1400" dirty="0" err="1"/>
              <a:t>dan</a:t>
            </a:r>
            <a:r>
              <a:rPr lang="en-US" altLang="ko-KR" sz="1400" dirty="0"/>
              <a:t>*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"&lt;</a:t>
            </a:r>
            <a:r>
              <a:rPr lang="en-US" altLang="ko-KR" sz="1400" err="1"/>
              <a:t>br</a:t>
            </a:r>
            <a:r>
              <a:rPr lang="en-US" altLang="ko-KR" sz="1400" smtClean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         }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&lt;/script&gt;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&lt;/body&gt;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&lt;/html&gt;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3176972"/>
            <a:ext cx="2263713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/>
              <a:t> </a:t>
            </a:r>
            <a:r>
              <a:rPr lang="en-US" altLang="ko-KR" smtClean="0"/>
              <a:t>– for-in</a:t>
            </a:r>
            <a:r>
              <a:rPr lang="ko-KR" altLang="en-US" smtClean="0"/>
              <a:t>문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1052736"/>
            <a:ext cx="8587785" cy="5580620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/>
              <a:t>&lt;html&gt;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&lt;head&gt;&lt;title&gt; for...in</a:t>
            </a:r>
            <a:r>
              <a:rPr lang="ko-KR" altLang="en-US" sz="1400" dirty="0"/>
              <a:t>문 </a:t>
            </a:r>
            <a:r>
              <a:rPr lang="en-US" altLang="ko-KR" sz="1400" dirty="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&lt;body&gt;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&lt;script language="JavaScript"&gt;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>
                <a:solidFill>
                  <a:srgbClr val="0070C0"/>
                </a:solidFill>
              </a:rPr>
              <a:t>var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= new Array("</a:t>
            </a:r>
            <a:r>
              <a:rPr lang="ko-KR" altLang="en-US" sz="1400" dirty="0"/>
              <a:t>사과</a:t>
            </a:r>
            <a:r>
              <a:rPr lang="en-US" altLang="ko-KR" sz="1400" dirty="0"/>
              <a:t>", "</a:t>
            </a:r>
            <a:r>
              <a:rPr lang="ko-KR" altLang="en-US" sz="1400" dirty="0"/>
              <a:t>바나나</a:t>
            </a:r>
            <a:r>
              <a:rPr lang="en-US" altLang="ko-KR" sz="1400" dirty="0"/>
              <a:t>", "</a:t>
            </a:r>
            <a:r>
              <a:rPr lang="ko-KR" altLang="en-US" sz="1400" dirty="0"/>
              <a:t>파인애플</a:t>
            </a:r>
            <a:r>
              <a:rPr lang="en-US" altLang="ko-KR" sz="1400" dirty="0"/>
              <a:t>");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>
                <a:solidFill>
                  <a:srgbClr val="0070C0"/>
                </a:solidFill>
              </a:rPr>
              <a:t>var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/>
              <a:t>b = " ";</a:t>
            </a:r>
          </a:p>
          <a:p>
            <a:pPr marL="0" indent="0" fontAlgn="base" latinLnBrk="0">
              <a:buNone/>
            </a:pP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>
                <a:solidFill>
                  <a:srgbClr val="0070C0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 err="1">
                <a:solidFill>
                  <a:srgbClr val="0070C0"/>
                </a:solidFill>
              </a:rPr>
              <a:t>var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/>
              <a:t>key </a:t>
            </a:r>
            <a:r>
              <a:rPr lang="en-US" altLang="ko-KR" sz="1400" dirty="0">
                <a:solidFill>
                  <a:srgbClr val="0070C0"/>
                </a:solidFill>
              </a:rPr>
              <a:t>in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  {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b += "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" + key + " </a:t>
            </a:r>
            <a:r>
              <a:rPr lang="ko-KR" altLang="en-US" sz="1400" dirty="0"/>
              <a:t>의 값은 </a:t>
            </a:r>
            <a:r>
              <a:rPr lang="en-US" altLang="ko-KR" sz="1400" dirty="0"/>
              <a:t>:  " +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[key];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   b +=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}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(b);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  &lt;/script&gt;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  &lt;/body&gt;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&lt;/html&gt;</a:t>
            </a:r>
          </a:p>
          <a:p>
            <a:pPr marL="0" indent="0" fontAlgn="base" latinLnBrk="0">
              <a:buNone/>
            </a:pPr>
            <a:endParaRPr lang="en-US" altLang="ko-K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267955"/>
            <a:ext cx="3391086" cy="19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/>
              <a:t> </a:t>
            </a:r>
            <a:r>
              <a:rPr lang="en-US" altLang="ko-KR" smtClean="0"/>
              <a:t>– while</a:t>
            </a:r>
            <a:r>
              <a:rPr lang="ko-KR" altLang="en-US" smtClean="0"/>
              <a:t>문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8107" y="1052736"/>
            <a:ext cx="8587785" cy="4140460"/>
          </a:xfrm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/>
              <a:t>&lt;html&gt;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&lt;head&gt;&lt;title&gt; while </a:t>
            </a:r>
            <a:r>
              <a:rPr lang="ko-KR" altLang="en-US" sz="1400"/>
              <a:t>문 </a:t>
            </a:r>
            <a:r>
              <a:rPr lang="en-US" altLang="ko-KR" sz="1400"/>
              <a:t>&lt;/title&gt;&lt;/head&gt;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&lt;body&gt;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&lt;script type="text/javascript"&gt;          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     </a:t>
            </a:r>
            <a:r>
              <a:rPr lang="en-US" altLang="ko-KR" sz="1400">
                <a:solidFill>
                  <a:srgbClr val="0070C0"/>
                </a:solidFill>
              </a:rPr>
              <a:t>var</a:t>
            </a:r>
            <a:r>
              <a:rPr lang="en-US" altLang="ko-KR" sz="1400"/>
              <a:t> i;   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     i = 1;</a:t>
            </a:r>
          </a:p>
          <a:p>
            <a:pPr marL="0" indent="0" fontAlgn="base" latinLnBrk="0">
              <a:buNone/>
            </a:pPr>
            <a:endParaRPr lang="en-US" altLang="ko-KR" sz="1400"/>
          </a:p>
          <a:p>
            <a:pPr marL="0" indent="0" fontAlgn="base" latinLnBrk="0">
              <a:buNone/>
            </a:pPr>
            <a:r>
              <a:rPr lang="en-US" altLang="ko-KR" sz="1400"/>
              <a:t>            </a:t>
            </a:r>
            <a:r>
              <a:rPr lang="en-US" altLang="ko-KR" sz="1400" smtClean="0">
                <a:solidFill>
                  <a:srgbClr val="0070C0"/>
                </a:solidFill>
              </a:rPr>
              <a:t>while</a:t>
            </a:r>
            <a:r>
              <a:rPr lang="en-US" altLang="ko-KR" sz="1400" smtClean="0"/>
              <a:t> (</a:t>
            </a:r>
            <a:r>
              <a:rPr lang="en-US" altLang="ko-KR" sz="1400"/>
              <a:t>i &lt;= 7</a:t>
            </a:r>
            <a:r>
              <a:rPr lang="en-US" altLang="ko-KR" sz="1400" smtClean="0"/>
              <a:t>) {</a:t>
            </a:r>
            <a:endParaRPr lang="en-US" altLang="ko-KR" sz="1400"/>
          </a:p>
          <a:p>
            <a:pPr marL="0" indent="0" fontAlgn="base" latinLnBrk="0">
              <a:buNone/>
            </a:pPr>
            <a:r>
              <a:rPr lang="en-US" altLang="ko-KR" sz="1400"/>
              <a:t>                 document.write("&lt;font size=" + i + "&gt; </a:t>
            </a:r>
            <a:r>
              <a:rPr lang="ko-KR" altLang="en-US" sz="1400"/>
              <a:t>안녕하세요</a:t>
            </a:r>
            <a:r>
              <a:rPr lang="en-US" altLang="ko-KR" sz="1400"/>
              <a:t>! &lt;/font&gt;&lt;br&gt;");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          </a:t>
            </a:r>
            <a:r>
              <a:rPr lang="en-US" altLang="ko-KR" sz="1400">
                <a:solidFill>
                  <a:srgbClr val="0070C0"/>
                </a:solidFill>
              </a:rPr>
              <a:t>i++</a:t>
            </a:r>
            <a:r>
              <a:rPr lang="en-US" altLang="ko-KR" sz="1400"/>
              <a:t>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         }        </a:t>
            </a:r>
            <a:r>
              <a:rPr lang="en-US" altLang="ko-KR" sz="1400" smtClean="0"/>
              <a:t> </a:t>
            </a:r>
          </a:p>
          <a:p>
            <a:pPr marL="0" indent="0" fontAlgn="base" latinLnBrk="0">
              <a:buNone/>
            </a:pPr>
            <a:endParaRPr lang="en-US" altLang="ko-KR" sz="1400"/>
          </a:p>
          <a:p>
            <a:pPr marL="0" indent="0" fontAlgn="base" latinLnBrk="0">
              <a:buNone/>
            </a:pPr>
            <a:r>
              <a:rPr lang="en-US" altLang="ko-KR" sz="1400"/>
              <a:t>      &lt;/script&gt;</a:t>
            </a:r>
          </a:p>
          <a:p>
            <a:pPr marL="0" indent="0" fontAlgn="base" latinLnBrk="0">
              <a:buNone/>
            </a:pPr>
            <a:r>
              <a:rPr lang="en-US" altLang="ko-KR" sz="1400"/>
              <a:t>   &lt;/body&gt;</a:t>
            </a:r>
          </a:p>
          <a:p>
            <a:pPr marL="0" indent="0" fontAlgn="base" latinLnBrk="0">
              <a:buNone/>
            </a:pPr>
            <a:r>
              <a:rPr lang="en-US" altLang="ko-KR" sz="1400"/>
              <a:t>&lt;/html&gt;</a:t>
            </a:r>
            <a:endParaRPr lang="en-US" altLang="ko-K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68" y="3681028"/>
            <a:ext cx="35528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5750" indent="-285750">
          <a:buFont typeface="Wingdings" pitchFamily="2" charset="2"/>
          <a:buChar char=""/>
          <a:defRPr sz="1800" dirty="0" smtClean="0">
            <a:latin typeface="굴림" pitchFamily="50" charset="-127"/>
            <a:ea typeface="굴림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19711</TotalTime>
  <Words>4655</Words>
  <Application>Microsoft Office PowerPoint</Application>
  <PresentationFormat>화면 슬라이드 쇼(4:3)</PresentationFormat>
  <Paragraphs>890</Paragraphs>
  <Slides>51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HY견고딕</vt:lpstr>
      <vt:lpstr>굴림</vt:lpstr>
      <vt:lpstr>맑은 고딕</vt:lpstr>
      <vt:lpstr>산돌고딕B</vt:lpstr>
      <vt:lpstr>Arial</vt:lpstr>
      <vt:lpstr>Wingdings</vt:lpstr>
      <vt:lpstr>디자인 사용자 지정</vt:lpstr>
      <vt:lpstr>PowerPoint 프레젠테이션</vt:lpstr>
      <vt:lpstr>자료형 및 변수 </vt:lpstr>
      <vt:lpstr>연산자(1/2) </vt:lpstr>
      <vt:lpstr>연산자(2/2) </vt:lpstr>
      <vt:lpstr>조건문 – if문</vt:lpstr>
      <vt:lpstr>조건문 – switch문</vt:lpstr>
      <vt:lpstr>반복문 – for문 </vt:lpstr>
      <vt:lpstr>반복문 – for-in문 </vt:lpstr>
      <vt:lpstr>반복문 – while문 </vt:lpstr>
      <vt:lpstr>반복문 – do while문 </vt:lpstr>
      <vt:lpstr>내장함수 – 경고 대화상자</vt:lpstr>
      <vt:lpstr>내장함수 – 확인 대화상자 </vt:lpstr>
      <vt:lpstr>내장함수 – 프롬프트 대화상자</vt:lpstr>
      <vt:lpstr>내장함수 – 수식 계산(1/2) </vt:lpstr>
      <vt:lpstr>내장함수 – 수식 계산(2/2)</vt:lpstr>
      <vt:lpstr>내장객체 – Array 객체</vt:lpstr>
      <vt:lpstr>내장객체 – Boolean 객체</vt:lpstr>
      <vt:lpstr>내장객체 – Math 객체</vt:lpstr>
      <vt:lpstr>브라우저 객체 – window 객체</vt:lpstr>
      <vt:lpstr>브라우저 객체 – history 객체</vt:lpstr>
      <vt:lpstr>브라우저 객체 – location 객체</vt:lpstr>
      <vt:lpstr>브라우저 객체 – screen 객체</vt:lpstr>
      <vt:lpstr>HTML DOM 객체 – document 객체</vt:lpstr>
      <vt:lpstr>HTML DOM 객체 – document 객체</vt:lpstr>
      <vt:lpstr>사용자 정의 객체</vt:lpstr>
      <vt:lpstr>이벤트</vt:lpstr>
      <vt:lpstr>레이어(1/5)</vt:lpstr>
      <vt:lpstr>레이어(2/5)</vt:lpstr>
      <vt:lpstr>레이어(3/5)</vt:lpstr>
      <vt:lpstr>레이어(4/5)</vt:lpstr>
      <vt:lpstr>레이어(5/5)</vt:lpstr>
      <vt:lpstr>canvas – 선 그리기(1/2)</vt:lpstr>
      <vt:lpstr>canvas – 선 그리기(2/2)</vt:lpstr>
      <vt:lpstr>canvas – 클립 활용</vt:lpstr>
      <vt:lpstr>canvas – 호 그리기</vt:lpstr>
      <vt:lpstr>canvas – 스타일 지정</vt:lpstr>
      <vt:lpstr>canvas – 그림자 생성(1/2)</vt:lpstr>
      <vt:lpstr>canvas – 그림자 생성(2/2)</vt:lpstr>
      <vt:lpstr>canvas – 텍스트 그리기</vt:lpstr>
      <vt:lpstr>canvas – 이미지 삽입</vt:lpstr>
      <vt:lpstr>API – drag and drop(1/3) </vt:lpstr>
      <vt:lpstr>API – drag and drop(2/3) </vt:lpstr>
      <vt:lpstr>API – drag and drop(3/3) </vt:lpstr>
      <vt:lpstr>API – local storage(1/2)</vt:lpstr>
      <vt:lpstr>API – local storage(2/2)</vt:lpstr>
      <vt:lpstr>실습 과제 &lt;실험·실습 제출자료&gt; (1/5)</vt:lpstr>
      <vt:lpstr>실습 과제 &lt;실험·실습 제출자료&gt; (2/5)</vt:lpstr>
      <vt:lpstr>실습 과제 &lt;실험 ·실습 제출자료&gt; (3/5)</vt:lpstr>
      <vt:lpstr>실습 과제 &lt;실험 ·실습 제출자료&gt; (4/5)</vt:lpstr>
      <vt:lpstr>실습 과제 &lt;실험 ·실습 제출자료&gt; (5/5)</vt:lpstr>
      <vt:lpstr>실습 과제 &lt;실험·실습 제출자료&gt;</vt:lpstr>
    </vt:vector>
  </TitlesOfParts>
  <Company>길벗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프로그래밍 실습 3주차</dc:title>
  <dc:creator>박재형</dc:creator>
  <cp:lastModifiedBy>3182</cp:lastModifiedBy>
  <cp:revision>1347</cp:revision>
  <cp:lastPrinted>2014-10-15T04:19:16Z</cp:lastPrinted>
  <dcterms:created xsi:type="dcterms:W3CDTF">2004-02-27T02:48:51Z</dcterms:created>
  <dcterms:modified xsi:type="dcterms:W3CDTF">2017-09-14T00:58:47Z</dcterms:modified>
</cp:coreProperties>
</file>