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6AB-E5CC-491F-BFF2-4EDF01125F0B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C54D-A02D-456E-BE85-36F080DA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0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6AB-E5CC-491F-BFF2-4EDF01125F0B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C54D-A02D-456E-BE85-36F080DA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8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6AB-E5CC-491F-BFF2-4EDF01125F0B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C54D-A02D-456E-BE85-36F080DA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5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6AB-E5CC-491F-BFF2-4EDF01125F0B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C54D-A02D-456E-BE85-36F080DA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7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6AB-E5CC-491F-BFF2-4EDF01125F0B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C54D-A02D-456E-BE85-36F080DA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8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6AB-E5CC-491F-BFF2-4EDF01125F0B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C54D-A02D-456E-BE85-36F080DA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0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6AB-E5CC-491F-BFF2-4EDF01125F0B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C54D-A02D-456E-BE85-36F080DA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5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6AB-E5CC-491F-BFF2-4EDF01125F0B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C54D-A02D-456E-BE85-36F080DA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9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6AB-E5CC-491F-BFF2-4EDF01125F0B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C54D-A02D-456E-BE85-36F080DA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5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6AB-E5CC-491F-BFF2-4EDF01125F0B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C54D-A02D-456E-BE85-36F080DA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1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6AB-E5CC-491F-BFF2-4EDF01125F0B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C54D-A02D-456E-BE85-36F080DA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8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456AB-E5CC-491F-BFF2-4EDF01125F0B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FC54D-A02D-456E-BE85-36F080DA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0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8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RPC system by Google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66" y="2914661"/>
            <a:ext cx="5292709" cy="313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2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Open source RPC system by Google</a:t>
            </a:r>
          </a:p>
          <a:p>
            <a:r>
              <a:rPr lang="en-US" dirty="0"/>
              <a:t>Uses Protocol Buffers for the IDL by default</a:t>
            </a:r>
          </a:p>
        </p:txBody>
      </p:sp>
    </p:spTree>
    <p:extLst>
      <p:ext uri="{BB962C8B-B14F-4D97-AF65-F5344CB8AC3E}">
        <p14:creationId xmlns:p14="http://schemas.microsoft.com/office/powerpoint/2010/main" val="1188922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“Protocol buffers are a flexible, efficient, automated mechanism for serializing structured data”</a:t>
            </a:r>
          </a:p>
          <a:p>
            <a:r>
              <a:rPr lang="en-US" dirty="0"/>
              <a:t>Avoid need for hand parsing</a:t>
            </a:r>
          </a:p>
          <a:p>
            <a:r>
              <a:rPr lang="en-US" dirty="0"/>
              <a:t>Forwards and backwards compatibility</a:t>
            </a:r>
          </a:p>
          <a:p>
            <a:r>
              <a:rPr lang="en-US" dirty="0"/>
              <a:t>RPC stubs (more on this later)</a:t>
            </a:r>
          </a:p>
          <a:p>
            <a:r>
              <a:rPr lang="en-US" dirty="0"/>
              <a:t>Defined with an IDL</a:t>
            </a:r>
          </a:p>
        </p:txBody>
      </p:sp>
    </p:spTree>
    <p:extLst>
      <p:ext uri="{BB962C8B-B14F-4D97-AF65-F5344CB8AC3E}">
        <p14:creationId xmlns:p14="http://schemas.microsoft.com/office/powerpoint/2010/main" val="294029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.proto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that contain message definitions</a:t>
            </a:r>
          </a:p>
          <a:p>
            <a:r>
              <a:rPr lang="en-US" dirty="0"/>
              <a:t>Proto3 language guide - https://developers.google.com/protocol-buffers/docs/proto3</a:t>
            </a:r>
          </a:p>
        </p:txBody>
      </p:sp>
    </p:spTree>
    <p:extLst>
      <p:ext uri="{BB962C8B-B14F-4D97-AF65-F5344CB8AC3E}">
        <p14:creationId xmlns:p14="http://schemas.microsoft.com/office/powerpoint/2010/main" val="319636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.proto</a:t>
            </a:r>
          </a:p>
        </p:txBody>
      </p:sp>
      <p:sp>
        <p:nvSpPr>
          <p:cNvPr id="6" name="Rectangle 5"/>
          <p:cNvSpPr/>
          <p:nvPr/>
        </p:nvSpPr>
        <p:spPr>
          <a:xfrm>
            <a:off x="944071" y="1610970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D55FDE"/>
                </a:solidFill>
                <a:effectLst/>
                <a:latin typeface="Hack" panose="020B0609030202020204" pitchFamily="49" charset="0"/>
              </a:rPr>
              <a:t>syntax</a:t>
            </a:r>
            <a:r>
              <a:rPr lang="en-US" b="0" dirty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= </a:t>
            </a:r>
            <a:r>
              <a:rPr lang="en-US" b="0" dirty="0">
                <a:solidFill>
                  <a:srgbClr val="89CA78"/>
                </a:solidFill>
                <a:effectLst/>
                <a:latin typeface="Hack" panose="020B0609030202020204" pitchFamily="49" charset="0"/>
              </a:rPr>
              <a:t>"proto3"</a:t>
            </a:r>
            <a:r>
              <a:rPr lang="en-US" b="0" dirty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b="0" dirty="0">
                <a:solidFill>
                  <a:srgbClr val="D55FDE"/>
                </a:solidFill>
                <a:effectLst/>
                <a:latin typeface="Hack" panose="020B0609030202020204" pitchFamily="49" charset="0"/>
              </a:rPr>
              <a:t>package</a:t>
            </a:r>
            <a:r>
              <a:rPr lang="en-US" b="0" dirty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89CA78"/>
                </a:solidFill>
                <a:effectLst/>
                <a:latin typeface="Hack" panose="020B0609030202020204" pitchFamily="49" charset="0"/>
              </a:rPr>
              <a:t>demo</a:t>
            </a:r>
            <a:r>
              <a:rPr lang="en-US" b="0" dirty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br>
              <a:rPr lang="en-US" b="0" dirty="0">
                <a:solidFill>
                  <a:srgbClr val="BBBBBB"/>
                </a:solidFill>
                <a:effectLst/>
                <a:latin typeface="Hack" panose="020B0609030202020204" pitchFamily="49" charset="0"/>
              </a:rPr>
            </a:br>
            <a:r>
              <a:rPr lang="en-US" b="0" dirty="0">
                <a:solidFill>
                  <a:srgbClr val="D55FDE"/>
                </a:solidFill>
                <a:effectLst/>
                <a:latin typeface="Hack" panose="020B0609030202020204" pitchFamily="49" charset="0"/>
              </a:rPr>
              <a:t>message</a:t>
            </a:r>
            <a:r>
              <a:rPr lang="en-US" b="0" dirty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52ADF2"/>
                </a:solidFill>
                <a:effectLst/>
                <a:latin typeface="Hack" panose="020B0609030202020204" pitchFamily="49" charset="0"/>
              </a:rPr>
              <a:t>Name</a:t>
            </a:r>
            <a:r>
              <a:rPr lang="en-US" b="0" dirty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{</a:t>
            </a:r>
          </a:p>
          <a:p>
            <a:r>
              <a:rPr lang="en-US" b="0" dirty="0">
                <a:solidFill>
                  <a:srgbClr val="D55FDE"/>
                </a:solidFill>
                <a:effectLst/>
                <a:latin typeface="Hack" panose="020B0609030202020204" pitchFamily="49" charset="0"/>
              </a:rPr>
              <a:t>    string</a:t>
            </a:r>
            <a:r>
              <a:rPr lang="en-US" b="0" dirty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 err="1">
                <a:solidFill>
                  <a:srgbClr val="EF596F"/>
                </a:solidFill>
                <a:effectLst/>
                <a:latin typeface="Hack" panose="020B0609030202020204" pitchFamily="49" charset="0"/>
              </a:rPr>
              <a:t>first_name</a:t>
            </a:r>
            <a:r>
              <a:rPr lang="en-US" b="0" dirty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= </a:t>
            </a:r>
            <a:r>
              <a:rPr lang="en-US" b="0" dirty="0">
                <a:solidFill>
                  <a:srgbClr val="D8985F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en-US" b="0" dirty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b="0" dirty="0">
                <a:solidFill>
                  <a:srgbClr val="D55FDE"/>
                </a:solidFill>
                <a:effectLst/>
                <a:latin typeface="Hack" panose="020B0609030202020204" pitchFamily="49" charset="0"/>
              </a:rPr>
              <a:t>    string</a:t>
            </a:r>
            <a:r>
              <a:rPr lang="en-US" b="0" dirty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 err="1">
                <a:solidFill>
                  <a:srgbClr val="EF596F"/>
                </a:solidFill>
                <a:effectLst/>
                <a:latin typeface="Hack" panose="020B0609030202020204" pitchFamily="49" charset="0"/>
              </a:rPr>
              <a:t>last_name</a:t>
            </a:r>
            <a:r>
              <a:rPr lang="en-US" b="0" dirty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= </a:t>
            </a:r>
            <a:r>
              <a:rPr lang="en-US" b="0" dirty="0">
                <a:solidFill>
                  <a:srgbClr val="D8985F"/>
                </a:solidFill>
                <a:effectLst/>
                <a:latin typeface="Hack" panose="020B0609030202020204" pitchFamily="49" charset="0"/>
              </a:rPr>
              <a:t>2</a:t>
            </a:r>
            <a:r>
              <a:rPr lang="en-US" b="0" dirty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b="0" dirty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}</a:t>
            </a:r>
          </a:p>
          <a:p>
            <a:br>
              <a:rPr lang="en-US" b="0" dirty="0">
                <a:solidFill>
                  <a:srgbClr val="BBBBBB"/>
                </a:solidFill>
                <a:effectLst/>
                <a:latin typeface="Hack" panose="020B0609030202020204" pitchFamily="49" charset="0"/>
              </a:rPr>
            </a:br>
            <a:r>
              <a:rPr lang="en-US" b="0" dirty="0">
                <a:solidFill>
                  <a:srgbClr val="D55FDE"/>
                </a:solidFill>
                <a:effectLst/>
                <a:latin typeface="Hack" panose="020B0609030202020204" pitchFamily="49" charset="0"/>
              </a:rPr>
              <a:t>message</a:t>
            </a:r>
            <a:r>
              <a:rPr lang="en-US" b="0" dirty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52ADF2"/>
                </a:solidFill>
                <a:effectLst/>
                <a:latin typeface="Hack" panose="020B0609030202020204" pitchFamily="49" charset="0"/>
              </a:rPr>
              <a:t>Greeting</a:t>
            </a:r>
            <a:r>
              <a:rPr lang="en-US" b="0" dirty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{</a:t>
            </a:r>
          </a:p>
          <a:p>
            <a:r>
              <a:rPr lang="en-US" dirty="0">
                <a:solidFill>
                  <a:srgbClr val="D55FDE"/>
                </a:solidFill>
                <a:latin typeface="Hack" panose="020B0609030202020204" pitchFamily="49" charset="0"/>
              </a:rPr>
              <a:t>    </a:t>
            </a:r>
            <a:r>
              <a:rPr lang="en-US" b="0" dirty="0" err="1">
                <a:solidFill>
                  <a:srgbClr val="D55FDE"/>
                </a:solidFill>
                <a:effectLst/>
                <a:latin typeface="Hack" panose="020B0609030202020204" pitchFamily="49" charset="0"/>
              </a:rPr>
              <a:t>enum</a:t>
            </a:r>
            <a:r>
              <a:rPr lang="en-US" b="0" dirty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 err="1">
                <a:solidFill>
                  <a:srgbClr val="52ADF2"/>
                </a:solidFill>
                <a:effectLst/>
                <a:latin typeface="Hack" panose="020B0609030202020204" pitchFamily="49" charset="0"/>
              </a:rPr>
              <a:t>GreetingType</a:t>
            </a:r>
            <a:r>
              <a:rPr lang="en-US" b="0" dirty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{</a:t>
            </a:r>
          </a:p>
          <a:p>
            <a:r>
              <a:rPr lang="en-US" b="0" dirty="0">
                <a:solidFill>
                  <a:srgbClr val="D8985F"/>
                </a:solidFill>
                <a:effectLst/>
                <a:latin typeface="Hack" panose="020B0609030202020204" pitchFamily="49" charset="0"/>
              </a:rPr>
              <a:t>        MORNING</a:t>
            </a:r>
            <a:r>
              <a:rPr lang="en-US" b="0" dirty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= </a:t>
            </a:r>
            <a:r>
              <a:rPr lang="en-US" b="0" dirty="0">
                <a:solidFill>
                  <a:srgbClr val="D8985F"/>
                </a:solidFill>
                <a:effectLst/>
                <a:latin typeface="Hack" panose="020B0609030202020204" pitchFamily="49" charset="0"/>
              </a:rPr>
              <a:t>0</a:t>
            </a:r>
            <a:r>
              <a:rPr lang="en-US" b="0" dirty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dirty="0">
                <a:solidFill>
                  <a:srgbClr val="D8985F"/>
                </a:solidFill>
                <a:latin typeface="Hack" panose="020B0609030202020204" pitchFamily="49" charset="0"/>
              </a:rPr>
              <a:t>        </a:t>
            </a:r>
            <a:r>
              <a:rPr lang="en-US" b="0" dirty="0">
                <a:solidFill>
                  <a:srgbClr val="D8985F"/>
                </a:solidFill>
                <a:effectLst/>
                <a:latin typeface="Hack" panose="020B0609030202020204" pitchFamily="49" charset="0"/>
              </a:rPr>
              <a:t>AFTERNOON</a:t>
            </a:r>
            <a:r>
              <a:rPr lang="en-US" b="0" dirty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= </a:t>
            </a:r>
            <a:r>
              <a:rPr lang="en-US" b="0" dirty="0">
                <a:solidFill>
                  <a:srgbClr val="D8985F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en-US" b="0" dirty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Hack" panose="020B0609030202020204" pitchFamily="49" charset="0"/>
              </a:rPr>
              <a:t>    </a:t>
            </a:r>
            <a:r>
              <a:rPr lang="en-US" b="0" dirty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}</a:t>
            </a:r>
          </a:p>
          <a:p>
            <a:br>
              <a:rPr lang="en-US" b="0" dirty="0">
                <a:solidFill>
                  <a:srgbClr val="BBBBBB"/>
                </a:solidFill>
                <a:effectLst/>
                <a:latin typeface="Hack" panose="020B0609030202020204" pitchFamily="49" charset="0"/>
              </a:rPr>
            </a:br>
            <a:r>
              <a:rPr lang="en-US" b="0" dirty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   </a:t>
            </a:r>
            <a:r>
              <a:rPr lang="en-US" b="0" dirty="0">
                <a:solidFill>
                  <a:srgbClr val="D55FDE"/>
                </a:solidFill>
                <a:effectLst/>
                <a:latin typeface="Hack" panose="020B0609030202020204" pitchFamily="49" charset="0"/>
              </a:rPr>
              <a:t>Name</a:t>
            </a:r>
            <a:r>
              <a:rPr lang="en-US" b="0" dirty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 err="1">
                <a:solidFill>
                  <a:srgbClr val="EF596F"/>
                </a:solidFill>
                <a:effectLst/>
                <a:latin typeface="Hack" panose="020B0609030202020204" pitchFamily="49" charset="0"/>
              </a:rPr>
              <a:t>name</a:t>
            </a:r>
            <a:r>
              <a:rPr lang="en-US" b="0" dirty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= </a:t>
            </a:r>
            <a:r>
              <a:rPr lang="en-US" b="0" dirty="0">
                <a:solidFill>
                  <a:srgbClr val="D8985F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en-US" b="0" dirty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b="0" dirty="0">
                <a:solidFill>
                  <a:srgbClr val="D55FDE"/>
                </a:solidFill>
                <a:effectLst/>
                <a:latin typeface="Hack" panose="020B0609030202020204" pitchFamily="49" charset="0"/>
              </a:rPr>
              <a:t>    </a:t>
            </a:r>
            <a:r>
              <a:rPr lang="en-US" b="0" dirty="0" err="1">
                <a:solidFill>
                  <a:srgbClr val="D55FDE"/>
                </a:solidFill>
                <a:effectLst/>
                <a:latin typeface="Hack" panose="020B0609030202020204" pitchFamily="49" charset="0"/>
              </a:rPr>
              <a:t>GreetingType</a:t>
            </a:r>
            <a:r>
              <a:rPr lang="en-US" b="0" dirty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 err="1">
                <a:solidFill>
                  <a:srgbClr val="EF596F"/>
                </a:solidFill>
                <a:effectLst/>
                <a:latin typeface="Hack" panose="020B0609030202020204" pitchFamily="49" charset="0"/>
              </a:rPr>
              <a:t>greeting_type</a:t>
            </a:r>
            <a:r>
              <a:rPr lang="en-US" b="0" dirty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= </a:t>
            </a:r>
            <a:r>
              <a:rPr lang="en-US" b="0" dirty="0">
                <a:solidFill>
                  <a:srgbClr val="D8985F"/>
                </a:solidFill>
                <a:effectLst/>
                <a:latin typeface="Hack" panose="020B0609030202020204" pitchFamily="49" charset="0"/>
              </a:rPr>
              <a:t>2</a:t>
            </a:r>
            <a:r>
              <a:rPr lang="en-US" b="0" dirty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b="0" dirty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8444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Protobuf</a:t>
            </a:r>
            <a:r>
              <a:rPr lang="en-US" dirty="0"/>
              <a:t> compiler</a:t>
            </a:r>
          </a:p>
          <a:p>
            <a:r>
              <a:rPr lang="en-US" dirty="0"/>
              <a:t>Generates code for a specified language</a:t>
            </a:r>
          </a:p>
          <a:p>
            <a:r>
              <a:rPr lang="en-US" dirty="0"/>
              <a:t>Uses language features</a:t>
            </a:r>
          </a:p>
          <a:p>
            <a:r>
              <a:rPr lang="en-US" dirty="0"/>
              <a:t>See generated code guide of the language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274958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5398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Open source RPC system by Google</a:t>
            </a:r>
          </a:p>
          <a:p>
            <a:r>
              <a:rPr lang="en-US" dirty="0">
                <a:solidFill>
                  <a:schemeClr val="bg2"/>
                </a:solidFill>
              </a:rPr>
              <a:t>Uses Protocol Buffers for the IDL by default</a:t>
            </a:r>
          </a:p>
          <a:p>
            <a:r>
              <a:rPr lang="en-US" dirty="0"/>
              <a:t>Services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690010"/>
            <a:ext cx="71162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55FDE"/>
                </a:solidFill>
                <a:latin typeface="Hack" panose="020B0609030202020204" pitchFamily="49" charset="0"/>
              </a:rPr>
              <a:t>syntax</a:t>
            </a:r>
            <a:r>
              <a:rPr lang="en-US" dirty="0">
                <a:solidFill>
                  <a:srgbClr val="BBBBBB"/>
                </a:solidFill>
                <a:latin typeface="Hack" panose="020B0609030202020204" pitchFamily="49" charset="0"/>
              </a:rPr>
              <a:t> = </a:t>
            </a:r>
            <a:r>
              <a:rPr lang="en-US" dirty="0">
                <a:solidFill>
                  <a:srgbClr val="89CA78"/>
                </a:solidFill>
                <a:latin typeface="Hack" panose="020B0609030202020204" pitchFamily="49" charset="0"/>
              </a:rPr>
              <a:t>"proto3"</a:t>
            </a:r>
            <a:r>
              <a:rPr lang="en-US" dirty="0">
                <a:solidFill>
                  <a:srgbClr val="BBBBBB"/>
                </a:solidFill>
                <a:latin typeface="Hack" panose="020B0609030202020204" pitchFamily="49" charset="0"/>
              </a:rPr>
              <a:t>;</a:t>
            </a:r>
          </a:p>
          <a:p>
            <a:r>
              <a:rPr lang="en-US" dirty="0">
                <a:solidFill>
                  <a:srgbClr val="D55FDE"/>
                </a:solidFill>
                <a:latin typeface="Hack" panose="020B0609030202020204" pitchFamily="49" charset="0"/>
              </a:rPr>
              <a:t>import</a:t>
            </a:r>
            <a:r>
              <a:rPr lang="en-US" dirty="0">
                <a:solidFill>
                  <a:srgbClr val="BBBBBB"/>
                </a:solidFill>
                <a:latin typeface="Hack" panose="020B0609030202020204" pitchFamily="49" charset="0"/>
              </a:rPr>
              <a:t> </a:t>
            </a:r>
            <a:r>
              <a:rPr lang="en-US" dirty="0">
                <a:solidFill>
                  <a:srgbClr val="89CA78"/>
                </a:solidFill>
                <a:latin typeface="Hack" panose="020B0609030202020204" pitchFamily="49" charset="0"/>
              </a:rPr>
              <a:t>"</a:t>
            </a:r>
            <a:r>
              <a:rPr lang="en-US" dirty="0" err="1">
                <a:solidFill>
                  <a:srgbClr val="89CA78"/>
                </a:solidFill>
                <a:latin typeface="Hack" panose="020B0609030202020204" pitchFamily="49" charset="0"/>
              </a:rPr>
              <a:t>greeting.proto</a:t>
            </a:r>
            <a:r>
              <a:rPr lang="en-US" dirty="0">
                <a:solidFill>
                  <a:srgbClr val="89CA78"/>
                </a:solidFill>
                <a:latin typeface="Hack" panose="020B0609030202020204" pitchFamily="49" charset="0"/>
              </a:rPr>
              <a:t>"</a:t>
            </a:r>
            <a:r>
              <a:rPr lang="en-US" dirty="0">
                <a:solidFill>
                  <a:srgbClr val="BBBBBB"/>
                </a:solidFill>
                <a:latin typeface="Hack" panose="020B0609030202020204" pitchFamily="49" charset="0"/>
              </a:rPr>
              <a:t>;</a:t>
            </a:r>
          </a:p>
          <a:p>
            <a:br>
              <a:rPr lang="en-US" dirty="0">
                <a:solidFill>
                  <a:srgbClr val="BBBBBB"/>
                </a:solidFill>
                <a:latin typeface="Hack" panose="020B0609030202020204" pitchFamily="49" charset="0"/>
              </a:rPr>
            </a:br>
            <a:r>
              <a:rPr lang="en-US" dirty="0">
                <a:solidFill>
                  <a:srgbClr val="D55FDE"/>
                </a:solidFill>
                <a:latin typeface="Hack" panose="020B0609030202020204" pitchFamily="49" charset="0"/>
              </a:rPr>
              <a:t>package</a:t>
            </a:r>
            <a:r>
              <a:rPr lang="en-US" dirty="0">
                <a:solidFill>
                  <a:srgbClr val="BBBBBB"/>
                </a:solidFill>
                <a:latin typeface="Hack" panose="020B0609030202020204" pitchFamily="49" charset="0"/>
              </a:rPr>
              <a:t> </a:t>
            </a:r>
            <a:r>
              <a:rPr lang="en-US" dirty="0" err="1">
                <a:solidFill>
                  <a:srgbClr val="89CA78"/>
                </a:solidFill>
                <a:latin typeface="Hack" panose="020B0609030202020204" pitchFamily="49" charset="0"/>
              </a:rPr>
              <a:t>service_demo</a:t>
            </a:r>
            <a:r>
              <a:rPr lang="en-US" dirty="0">
                <a:solidFill>
                  <a:srgbClr val="BBBBBB"/>
                </a:solidFill>
                <a:latin typeface="Hack" panose="020B0609030202020204" pitchFamily="49" charset="0"/>
              </a:rPr>
              <a:t>;</a:t>
            </a:r>
          </a:p>
          <a:p>
            <a:br>
              <a:rPr lang="en-US" dirty="0">
                <a:solidFill>
                  <a:srgbClr val="BBBBBB"/>
                </a:solidFill>
                <a:latin typeface="Hack" panose="020B0609030202020204" pitchFamily="49" charset="0"/>
              </a:rPr>
            </a:br>
            <a:r>
              <a:rPr lang="en-US" dirty="0">
                <a:solidFill>
                  <a:srgbClr val="D55FDE"/>
                </a:solidFill>
                <a:latin typeface="Hack" panose="020B0609030202020204" pitchFamily="49" charset="0"/>
              </a:rPr>
              <a:t>service</a:t>
            </a:r>
            <a:r>
              <a:rPr lang="en-US" dirty="0">
                <a:solidFill>
                  <a:srgbClr val="BBBBBB"/>
                </a:solidFill>
                <a:latin typeface="Hack" panose="020B0609030202020204" pitchFamily="49" charset="0"/>
              </a:rPr>
              <a:t> </a:t>
            </a:r>
            <a:r>
              <a:rPr lang="en-US" dirty="0" err="1">
                <a:solidFill>
                  <a:srgbClr val="52ADF2"/>
                </a:solidFill>
                <a:latin typeface="Hack" panose="020B0609030202020204" pitchFamily="49" charset="0"/>
              </a:rPr>
              <a:t>GreetingService</a:t>
            </a:r>
            <a:r>
              <a:rPr lang="en-US" dirty="0">
                <a:solidFill>
                  <a:srgbClr val="BBBBBB"/>
                </a:solidFill>
                <a:latin typeface="Hack" panose="020B0609030202020204" pitchFamily="49" charset="0"/>
              </a:rPr>
              <a:t> {</a:t>
            </a:r>
          </a:p>
          <a:p>
            <a:r>
              <a:rPr lang="en-US" dirty="0">
                <a:solidFill>
                  <a:srgbClr val="D55FDE"/>
                </a:solidFill>
                <a:latin typeface="Hack" panose="020B0609030202020204" pitchFamily="49" charset="0"/>
              </a:rPr>
              <a:t>    </a:t>
            </a:r>
            <a:r>
              <a:rPr lang="en-US" dirty="0" err="1">
                <a:solidFill>
                  <a:srgbClr val="D55FDE"/>
                </a:solidFill>
                <a:latin typeface="Hack" panose="020B0609030202020204" pitchFamily="49" charset="0"/>
              </a:rPr>
              <a:t>rpc</a:t>
            </a:r>
            <a:r>
              <a:rPr lang="en-US" dirty="0">
                <a:solidFill>
                  <a:srgbClr val="BBBBBB"/>
                </a:solidFill>
                <a:latin typeface="Hack" panose="020B0609030202020204" pitchFamily="49" charset="0"/>
              </a:rPr>
              <a:t> </a:t>
            </a:r>
            <a:r>
              <a:rPr lang="en-US" dirty="0" err="1">
                <a:solidFill>
                  <a:srgbClr val="52ADF2"/>
                </a:solidFill>
                <a:latin typeface="Hack" panose="020B0609030202020204" pitchFamily="49" charset="0"/>
              </a:rPr>
              <a:t>SayHi</a:t>
            </a:r>
            <a:r>
              <a:rPr lang="en-US" dirty="0">
                <a:solidFill>
                  <a:srgbClr val="BBBBBB"/>
                </a:solidFill>
                <a:latin typeface="Hack" panose="020B0609030202020204" pitchFamily="49" charset="0"/>
              </a:rPr>
              <a:t>(</a:t>
            </a:r>
            <a:r>
              <a:rPr lang="en-US" dirty="0" err="1">
                <a:solidFill>
                  <a:srgbClr val="BBBBBB"/>
                </a:solidFill>
                <a:latin typeface="Hack" panose="020B0609030202020204" pitchFamily="49" charset="0"/>
              </a:rPr>
              <a:t>demo.Name</a:t>
            </a:r>
            <a:r>
              <a:rPr lang="en-US" dirty="0">
                <a:solidFill>
                  <a:srgbClr val="BBBBBB"/>
                </a:solidFill>
                <a:latin typeface="Hack" panose="020B0609030202020204" pitchFamily="49" charset="0"/>
              </a:rPr>
              <a:t>) </a:t>
            </a:r>
            <a:r>
              <a:rPr lang="en-US" dirty="0">
                <a:solidFill>
                  <a:srgbClr val="D55FDE"/>
                </a:solidFill>
                <a:latin typeface="Hack" panose="020B0609030202020204" pitchFamily="49" charset="0"/>
              </a:rPr>
              <a:t>returns</a:t>
            </a:r>
            <a:r>
              <a:rPr lang="en-US" dirty="0">
                <a:solidFill>
                  <a:srgbClr val="BBBBBB"/>
                </a:solidFill>
                <a:latin typeface="Hack" panose="020B0609030202020204" pitchFamily="49" charset="0"/>
              </a:rPr>
              <a:t> (</a:t>
            </a:r>
            <a:r>
              <a:rPr lang="en-US" dirty="0" err="1">
                <a:solidFill>
                  <a:srgbClr val="BBBBBB"/>
                </a:solidFill>
                <a:latin typeface="Hack" panose="020B0609030202020204" pitchFamily="49" charset="0"/>
              </a:rPr>
              <a:t>demo.Greeting</a:t>
            </a:r>
            <a:r>
              <a:rPr lang="en-US" dirty="0">
                <a:solidFill>
                  <a:srgbClr val="BBBBBB"/>
                </a:solidFill>
                <a:latin typeface="Hack" panose="020B0609030202020204" pitchFamily="49" charset="0"/>
              </a:rPr>
              <a:t>);</a:t>
            </a:r>
          </a:p>
          <a:p>
            <a:r>
              <a:rPr lang="en-US" dirty="0">
                <a:solidFill>
                  <a:srgbClr val="BBBBBB"/>
                </a:solidFill>
                <a:latin typeface="Hack" panose="020B0609030202020204" pitchFamily="49" charset="0"/>
              </a:rPr>
              <a:t>}</a:t>
            </a:r>
            <a:endParaRPr lang="en-US" b="0" dirty="0">
              <a:solidFill>
                <a:srgbClr val="BBBBBB"/>
              </a:solidFill>
              <a:effectLst/>
              <a:latin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253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577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Open source RPC system by Google</a:t>
            </a:r>
          </a:p>
          <a:p>
            <a:r>
              <a:rPr lang="en-US" dirty="0">
                <a:solidFill>
                  <a:schemeClr val="bg2"/>
                </a:solidFill>
              </a:rPr>
              <a:t>Uses Protocol Buffers for the IDL by default</a:t>
            </a:r>
          </a:p>
          <a:p>
            <a:r>
              <a:rPr lang="en-US" dirty="0">
                <a:solidFill>
                  <a:schemeClr val="bg2"/>
                </a:solidFill>
              </a:rPr>
              <a:t>Services</a:t>
            </a:r>
          </a:p>
          <a:p>
            <a:r>
              <a:rPr lang="en-US" dirty="0"/>
              <a:t>Supports bi directional streaming, timeouts, error, metadata</a:t>
            </a:r>
          </a:p>
          <a:p>
            <a:r>
              <a:rPr lang="en-US" dirty="0"/>
              <a:t>Plugin for </a:t>
            </a:r>
            <a:r>
              <a:rPr lang="en-US" dirty="0" err="1"/>
              <a:t>protoc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0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</TotalTime>
  <Words>174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Hack</vt:lpstr>
      <vt:lpstr>Office Theme</vt:lpstr>
      <vt:lpstr>GRPC</vt:lpstr>
      <vt:lpstr>GRPC</vt:lpstr>
      <vt:lpstr>GRPC</vt:lpstr>
      <vt:lpstr>Protocol Buffers</vt:lpstr>
      <vt:lpstr>.proto</vt:lpstr>
      <vt:lpstr>.proto</vt:lpstr>
      <vt:lpstr>protoc</vt:lpstr>
      <vt:lpstr>GRPC</vt:lpstr>
      <vt:lpstr>GRPC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Chong</dc:creator>
  <cp:lastModifiedBy>brandon chong</cp:lastModifiedBy>
  <cp:revision>26</cp:revision>
  <dcterms:created xsi:type="dcterms:W3CDTF">2018-02-14T23:44:05Z</dcterms:created>
  <dcterms:modified xsi:type="dcterms:W3CDTF">2018-02-15T22:17:02Z</dcterms:modified>
</cp:coreProperties>
</file>