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6AB-E5CC-491F-BFF2-4EDF01125F0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0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6AB-E5CC-491F-BFF2-4EDF01125F0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8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6AB-E5CC-491F-BFF2-4EDF01125F0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5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6AB-E5CC-491F-BFF2-4EDF01125F0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7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6AB-E5CC-491F-BFF2-4EDF01125F0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8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6AB-E5CC-491F-BFF2-4EDF01125F0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0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6AB-E5CC-491F-BFF2-4EDF01125F0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5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6AB-E5CC-491F-BFF2-4EDF01125F0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9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6AB-E5CC-491F-BFF2-4EDF01125F0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5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6AB-E5CC-491F-BFF2-4EDF01125F0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1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6AB-E5CC-491F-BFF2-4EDF01125F0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8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456AB-E5CC-491F-BFF2-4EDF01125F0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0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GRPC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8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Plugin for </a:t>
            </a:r>
            <a:r>
              <a:rPr lang="en-US" dirty="0" err="1" smtClean="0"/>
              <a:t>protoc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6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RPC system by Google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66" y="2914661"/>
            <a:ext cx="5292709" cy="313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2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Open source RPC system by Google</a:t>
            </a:r>
          </a:p>
          <a:p>
            <a:r>
              <a:rPr lang="en-US" dirty="0" smtClean="0"/>
              <a:t>Uses Protocol Buffers for </a:t>
            </a:r>
            <a:r>
              <a:rPr lang="en-US" dirty="0" smtClean="0"/>
              <a:t>the IDL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2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“Protocol </a:t>
            </a:r>
            <a:r>
              <a:rPr lang="en-US" dirty="0"/>
              <a:t>buffers are a flexible, efficient, automated mechanism for serializing structured </a:t>
            </a:r>
            <a:r>
              <a:rPr lang="en-US" dirty="0" smtClean="0"/>
              <a:t>data”</a:t>
            </a:r>
          </a:p>
          <a:p>
            <a:r>
              <a:rPr lang="en-US" dirty="0" smtClean="0"/>
              <a:t>Avoid need for hand parsing</a:t>
            </a:r>
          </a:p>
          <a:p>
            <a:r>
              <a:rPr lang="en-US" dirty="0" smtClean="0"/>
              <a:t>Forwards and backwards compatibility</a:t>
            </a:r>
            <a:endParaRPr lang="en-US" dirty="0" smtClean="0"/>
          </a:p>
          <a:p>
            <a:r>
              <a:rPr lang="en-US" dirty="0" smtClean="0"/>
              <a:t>RPC stubs</a:t>
            </a:r>
          </a:p>
          <a:p>
            <a:r>
              <a:rPr lang="en-US" dirty="0" smtClean="0"/>
              <a:t>Defined with an IDL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9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.proto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that contain message definitions</a:t>
            </a:r>
          </a:p>
          <a:p>
            <a:r>
              <a:rPr lang="en-US" dirty="0" smtClean="0"/>
              <a:t>Proto3 </a:t>
            </a:r>
            <a:r>
              <a:rPr lang="en-US" dirty="0"/>
              <a:t>language guide - https://developers.google.com/protocol-buffers/docs/proto3</a:t>
            </a:r>
          </a:p>
        </p:txBody>
      </p:sp>
    </p:spTree>
    <p:extLst>
      <p:ext uri="{BB962C8B-B14F-4D97-AF65-F5344CB8AC3E}">
        <p14:creationId xmlns:p14="http://schemas.microsoft.com/office/powerpoint/2010/main" val="319636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.proto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4071" y="161097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smtClean="0">
                <a:solidFill>
                  <a:srgbClr val="D55FDE"/>
                </a:solidFill>
                <a:effectLst/>
                <a:latin typeface="Hack" panose="020B0609030202020204" pitchFamily="49" charset="0"/>
              </a:rPr>
              <a:t>syntax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= </a:t>
            </a:r>
            <a:r>
              <a:rPr lang="en-US" b="0" dirty="0" smtClean="0">
                <a:solidFill>
                  <a:srgbClr val="89CA78"/>
                </a:solidFill>
                <a:effectLst/>
                <a:latin typeface="Hack" panose="020B0609030202020204" pitchFamily="49" charset="0"/>
              </a:rPr>
              <a:t>"proto3"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D55FDE"/>
                </a:solidFill>
                <a:effectLst/>
                <a:latin typeface="Hack" panose="020B0609030202020204" pitchFamily="49" charset="0"/>
              </a:rPr>
              <a:t>package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 smtClean="0">
                <a:solidFill>
                  <a:srgbClr val="89CA78"/>
                </a:solidFill>
                <a:effectLst/>
                <a:latin typeface="Hack" panose="020B0609030202020204" pitchFamily="49" charset="0"/>
              </a:rPr>
              <a:t>demo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/>
            </a:r>
            <a:b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</a:br>
            <a:r>
              <a:rPr lang="en-US" b="0" dirty="0" smtClean="0">
                <a:solidFill>
                  <a:srgbClr val="D55FDE"/>
                </a:solidFill>
                <a:effectLst/>
                <a:latin typeface="Hack" panose="020B0609030202020204" pitchFamily="49" charset="0"/>
              </a:rPr>
              <a:t>message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 smtClean="0">
                <a:solidFill>
                  <a:srgbClr val="52ADF2"/>
                </a:solidFill>
                <a:effectLst/>
                <a:latin typeface="Hack" panose="020B0609030202020204" pitchFamily="49" charset="0"/>
              </a:rPr>
              <a:t>Name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{</a:t>
            </a:r>
          </a:p>
          <a:p>
            <a:r>
              <a:rPr lang="en-US" b="0" dirty="0" smtClean="0">
                <a:solidFill>
                  <a:srgbClr val="D55FDE"/>
                </a:solidFill>
                <a:effectLst/>
                <a:latin typeface="Hack" panose="020B0609030202020204" pitchFamily="49" charset="0"/>
              </a:rPr>
              <a:t>    string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 err="1" smtClean="0">
                <a:solidFill>
                  <a:srgbClr val="EF596F"/>
                </a:solidFill>
                <a:effectLst/>
                <a:latin typeface="Hack" panose="020B0609030202020204" pitchFamily="49" charset="0"/>
              </a:rPr>
              <a:t>first_name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= </a:t>
            </a:r>
            <a:r>
              <a:rPr lang="en-US" b="0" dirty="0" smtClean="0">
                <a:solidFill>
                  <a:srgbClr val="D8985F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D55FDE"/>
                </a:solidFill>
                <a:effectLst/>
                <a:latin typeface="Hack" panose="020B0609030202020204" pitchFamily="49" charset="0"/>
              </a:rPr>
              <a:t>    string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 err="1" smtClean="0">
                <a:solidFill>
                  <a:srgbClr val="EF596F"/>
                </a:solidFill>
                <a:effectLst/>
                <a:latin typeface="Hack" panose="020B0609030202020204" pitchFamily="49" charset="0"/>
              </a:rPr>
              <a:t>last_name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= </a:t>
            </a:r>
            <a:r>
              <a:rPr lang="en-US" b="0" dirty="0" smtClean="0">
                <a:solidFill>
                  <a:srgbClr val="D8985F"/>
                </a:solidFill>
                <a:effectLst/>
                <a:latin typeface="Hack" panose="020B0609030202020204" pitchFamily="49" charset="0"/>
              </a:rPr>
              <a:t>2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}</a:t>
            </a:r>
          </a:p>
          <a:p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/>
            </a:r>
            <a:b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</a:br>
            <a:r>
              <a:rPr lang="en-US" b="0" dirty="0" smtClean="0">
                <a:solidFill>
                  <a:srgbClr val="D55FDE"/>
                </a:solidFill>
                <a:effectLst/>
                <a:latin typeface="Hack" panose="020B0609030202020204" pitchFamily="49" charset="0"/>
              </a:rPr>
              <a:t>message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 smtClean="0">
                <a:solidFill>
                  <a:srgbClr val="52ADF2"/>
                </a:solidFill>
                <a:effectLst/>
                <a:latin typeface="Hack" panose="020B0609030202020204" pitchFamily="49" charset="0"/>
              </a:rPr>
              <a:t>Greeting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{</a:t>
            </a:r>
          </a:p>
          <a:p>
            <a:r>
              <a:rPr lang="en-US" dirty="0">
                <a:solidFill>
                  <a:srgbClr val="D55FDE"/>
                </a:solidFill>
                <a:latin typeface="Hack" panose="020B0609030202020204" pitchFamily="49" charset="0"/>
              </a:rPr>
              <a:t> </a:t>
            </a:r>
            <a:r>
              <a:rPr lang="en-US" dirty="0" smtClean="0">
                <a:solidFill>
                  <a:srgbClr val="D55FDE"/>
                </a:solidFill>
                <a:latin typeface="Hack" panose="020B0609030202020204" pitchFamily="49" charset="0"/>
              </a:rPr>
              <a:t>   </a:t>
            </a:r>
            <a:r>
              <a:rPr lang="en-US" b="0" dirty="0" err="1" smtClean="0">
                <a:solidFill>
                  <a:srgbClr val="D55FDE"/>
                </a:solidFill>
                <a:effectLst/>
                <a:latin typeface="Hack" panose="020B0609030202020204" pitchFamily="49" charset="0"/>
              </a:rPr>
              <a:t>enum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 err="1" smtClean="0">
                <a:solidFill>
                  <a:srgbClr val="52ADF2"/>
                </a:solidFill>
                <a:effectLst/>
                <a:latin typeface="Hack" panose="020B0609030202020204" pitchFamily="49" charset="0"/>
              </a:rPr>
              <a:t>GreetingType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{</a:t>
            </a:r>
          </a:p>
          <a:p>
            <a:r>
              <a:rPr lang="en-US" b="0" dirty="0" smtClean="0">
                <a:solidFill>
                  <a:srgbClr val="D8985F"/>
                </a:solidFill>
                <a:effectLst/>
                <a:latin typeface="Hack" panose="020B0609030202020204" pitchFamily="49" charset="0"/>
              </a:rPr>
              <a:t>        MORNING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= </a:t>
            </a:r>
            <a:r>
              <a:rPr lang="en-US" b="0" dirty="0" smtClean="0">
                <a:solidFill>
                  <a:srgbClr val="D8985F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dirty="0">
                <a:solidFill>
                  <a:srgbClr val="D8985F"/>
                </a:solidFill>
                <a:latin typeface="Hack" panose="020B0609030202020204" pitchFamily="49" charset="0"/>
              </a:rPr>
              <a:t> </a:t>
            </a:r>
            <a:r>
              <a:rPr lang="en-US" dirty="0" smtClean="0">
                <a:solidFill>
                  <a:srgbClr val="D8985F"/>
                </a:solidFill>
                <a:latin typeface="Hack" panose="020B0609030202020204" pitchFamily="49" charset="0"/>
              </a:rPr>
              <a:t>       </a:t>
            </a:r>
            <a:r>
              <a:rPr lang="en-US" b="0" dirty="0" smtClean="0">
                <a:solidFill>
                  <a:srgbClr val="D8985F"/>
                </a:solidFill>
                <a:effectLst/>
                <a:latin typeface="Hack" panose="020B0609030202020204" pitchFamily="49" charset="0"/>
              </a:rPr>
              <a:t>AFTERNOON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= </a:t>
            </a:r>
            <a:r>
              <a:rPr lang="en-US" b="0" dirty="0" smtClean="0">
                <a:solidFill>
                  <a:srgbClr val="D8985F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  <a:t> </a:t>
            </a:r>
            <a:r>
              <a:rPr lang="en-US" dirty="0" smtClean="0">
                <a:solidFill>
                  <a:srgbClr val="BBBBBB"/>
                </a:solidFill>
                <a:latin typeface="Hack" panose="020B0609030202020204" pitchFamily="49" charset="0"/>
              </a:rPr>
              <a:t>   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}</a:t>
            </a:r>
          </a:p>
          <a:p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/>
            </a:r>
            <a:b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</a:b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   </a:t>
            </a:r>
            <a:r>
              <a:rPr lang="en-US" b="0" dirty="0" smtClean="0">
                <a:solidFill>
                  <a:srgbClr val="D55FDE"/>
                </a:solidFill>
                <a:effectLst/>
                <a:latin typeface="Hack" panose="020B0609030202020204" pitchFamily="49" charset="0"/>
              </a:rPr>
              <a:t>Name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 err="1" smtClean="0">
                <a:solidFill>
                  <a:srgbClr val="EF596F"/>
                </a:solidFill>
                <a:effectLst/>
                <a:latin typeface="Hack" panose="020B0609030202020204" pitchFamily="49" charset="0"/>
              </a:rPr>
              <a:t>name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= </a:t>
            </a:r>
            <a:r>
              <a:rPr lang="en-US" b="0" dirty="0" smtClean="0">
                <a:solidFill>
                  <a:srgbClr val="D8985F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D55FDE"/>
                </a:solidFill>
                <a:effectLst/>
                <a:latin typeface="Hack" panose="020B0609030202020204" pitchFamily="49" charset="0"/>
              </a:rPr>
              <a:t>    </a:t>
            </a:r>
            <a:r>
              <a:rPr lang="en-US" b="0" dirty="0" err="1" smtClean="0">
                <a:solidFill>
                  <a:srgbClr val="D55FDE"/>
                </a:solidFill>
                <a:effectLst/>
                <a:latin typeface="Hack" panose="020B0609030202020204" pitchFamily="49" charset="0"/>
              </a:rPr>
              <a:t>GreetingType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 err="1" smtClean="0">
                <a:solidFill>
                  <a:srgbClr val="EF596F"/>
                </a:solidFill>
                <a:effectLst/>
                <a:latin typeface="Hack" panose="020B0609030202020204" pitchFamily="49" charset="0"/>
              </a:rPr>
              <a:t>greeting_type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= </a:t>
            </a:r>
            <a:r>
              <a:rPr lang="en-US" b="0" dirty="0" smtClean="0">
                <a:solidFill>
                  <a:srgbClr val="D8985F"/>
                </a:solidFill>
                <a:effectLst/>
                <a:latin typeface="Hack" panose="020B0609030202020204" pitchFamily="49" charset="0"/>
              </a:rPr>
              <a:t>2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}</a:t>
            </a:r>
            <a:endParaRPr lang="en-US" b="0" dirty="0">
              <a:solidFill>
                <a:srgbClr val="BBBBBB"/>
              </a:solidFill>
              <a:effectLst/>
              <a:latin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Protobuf</a:t>
            </a:r>
            <a:r>
              <a:rPr lang="en-US" dirty="0" smtClean="0"/>
              <a:t> compiler</a:t>
            </a:r>
          </a:p>
          <a:p>
            <a:r>
              <a:rPr lang="en-US" dirty="0" smtClean="0"/>
              <a:t>Generates code for a specified language</a:t>
            </a:r>
          </a:p>
          <a:p>
            <a:r>
              <a:rPr lang="en-US" dirty="0" smtClean="0"/>
              <a:t>Uses language features</a:t>
            </a:r>
          </a:p>
          <a:p>
            <a:r>
              <a:rPr lang="en-US" dirty="0" smtClean="0"/>
              <a:t>See generated code guide of the language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274958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5398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Open source RPC system by Google</a:t>
            </a:r>
          </a:p>
          <a:p>
            <a:r>
              <a:rPr lang="en-US" dirty="0">
                <a:solidFill>
                  <a:schemeClr val="bg2"/>
                </a:solidFill>
              </a:rPr>
              <a:t>Uses Protocol Buffers for the IDL by default</a:t>
            </a:r>
          </a:p>
          <a:p>
            <a:r>
              <a:rPr lang="en-US" dirty="0" smtClean="0"/>
              <a:t>Services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690010"/>
            <a:ext cx="71162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55FDE"/>
                </a:solidFill>
                <a:latin typeface="Hack" panose="020B0609030202020204" pitchFamily="49" charset="0"/>
              </a:rPr>
              <a:t>syntax</a:t>
            </a:r>
            <a: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  <a:t> = </a:t>
            </a:r>
            <a:r>
              <a:rPr lang="en-US" dirty="0">
                <a:solidFill>
                  <a:srgbClr val="89CA78"/>
                </a:solidFill>
                <a:latin typeface="Hack" panose="020B0609030202020204" pitchFamily="49" charset="0"/>
              </a:rPr>
              <a:t>"proto3"</a:t>
            </a:r>
            <a: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  <a:t>;</a:t>
            </a:r>
          </a:p>
          <a:p>
            <a:r>
              <a:rPr lang="en-US" dirty="0">
                <a:solidFill>
                  <a:srgbClr val="D55FDE"/>
                </a:solidFill>
                <a:latin typeface="Hack" panose="020B0609030202020204" pitchFamily="49" charset="0"/>
              </a:rPr>
              <a:t>import</a:t>
            </a:r>
            <a: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  <a:t> </a:t>
            </a:r>
            <a:r>
              <a:rPr lang="en-US" dirty="0">
                <a:solidFill>
                  <a:srgbClr val="89CA78"/>
                </a:solidFill>
                <a:latin typeface="Hack" panose="020B0609030202020204" pitchFamily="49" charset="0"/>
              </a:rPr>
              <a:t>"</a:t>
            </a:r>
            <a:r>
              <a:rPr lang="en-US" dirty="0" err="1">
                <a:solidFill>
                  <a:srgbClr val="89CA78"/>
                </a:solidFill>
                <a:latin typeface="Hack" panose="020B0609030202020204" pitchFamily="49" charset="0"/>
              </a:rPr>
              <a:t>greeting.proto</a:t>
            </a:r>
            <a:r>
              <a:rPr lang="en-US" dirty="0">
                <a:solidFill>
                  <a:srgbClr val="89CA78"/>
                </a:solidFill>
                <a:latin typeface="Hack" panose="020B0609030202020204" pitchFamily="49" charset="0"/>
              </a:rPr>
              <a:t>"</a:t>
            </a:r>
            <a: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  <a:t/>
            </a:r>
            <a:b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</a:br>
            <a:r>
              <a:rPr lang="en-US" dirty="0">
                <a:solidFill>
                  <a:srgbClr val="D55FDE"/>
                </a:solidFill>
                <a:latin typeface="Hack" panose="020B0609030202020204" pitchFamily="49" charset="0"/>
              </a:rPr>
              <a:t>package</a:t>
            </a:r>
            <a: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  <a:t> </a:t>
            </a:r>
            <a:r>
              <a:rPr lang="en-US" dirty="0" err="1">
                <a:solidFill>
                  <a:srgbClr val="89CA78"/>
                </a:solidFill>
                <a:latin typeface="Hack" panose="020B0609030202020204" pitchFamily="49" charset="0"/>
              </a:rPr>
              <a:t>service_demo</a:t>
            </a:r>
            <a: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  <a:t/>
            </a:r>
            <a:b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</a:br>
            <a:r>
              <a:rPr lang="en-US" dirty="0">
                <a:solidFill>
                  <a:srgbClr val="D55FDE"/>
                </a:solidFill>
                <a:latin typeface="Hack" panose="020B0609030202020204" pitchFamily="49" charset="0"/>
              </a:rPr>
              <a:t>service</a:t>
            </a:r>
            <a: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  <a:t> </a:t>
            </a:r>
            <a:r>
              <a:rPr lang="en-US" dirty="0" err="1">
                <a:solidFill>
                  <a:srgbClr val="52ADF2"/>
                </a:solidFill>
                <a:latin typeface="Hack" panose="020B0609030202020204" pitchFamily="49" charset="0"/>
              </a:rPr>
              <a:t>GreetingService</a:t>
            </a:r>
            <a: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D55FDE"/>
                </a:solidFill>
                <a:latin typeface="Hack" panose="020B0609030202020204" pitchFamily="49" charset="0"/>
              </a:rPr>
              <a:t>    </a:t>
            </a:r>
            <a:r>
              <a:rPr lang="en-US" dirty="0" err="1" smtClean="0">
                <a:solidFill>
                  <a:srgbClr val="D55FDE"/>
                </a:solidFill>
                <a:latin typeface="Hack" panose="020B0609030202020204" pitchFamily="49" charset="0"/>
              </a:rPr>
              <a:t>rpc</a:t>
            </a:r>
            <a:r>
              <a:rPr lang="en-US" dirty="0" smtClean="0">
                <a:solidFill>
                  <a:srgbClr val="BBBBBB"/>
                </a:solidFill>
                <a:latin typeface="Hack" panose="020B0609030202020204" pitchFamily="49" charset="0"/>
              </a:rPr>
              <a:t> </a:t>
            </a:r>
            <a:r>
              <a:rPr lang="en-US" dirty="0" err="1">
                <a:solidFill>
                  <a:srgbClr val="52ADF2"/>
                </a:solidFill>
                <a:latin typeface="Hack" panose="020B0609030202020204" pitchFamily="49" charset="0"/>
              </a:rPr>
              <a:t>SayHi</a:t>
            </a:r>
            <a: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  <a:t>(</a:t>
            </a:r>
            <a:r>
              <a:rPr lang="en-US" dirty="0" err="1">
                <a:solidFill>
                  <a:srgbClr val="BBBBBB"/>
                </a:solidFill>
                <a:latin typeface="Hack" panose="020B0609030202020204" pitchFamily="49" charset="0"/>
              </a:rPr>
              <a:t>demo.Name</a:t>
            </a:r>
            <a: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  <a:t>) </a:t>
            </a:r>
            <a:r>
              <a:rPr lang="en-US" dirty="0">
                <a:solidFill>
                  <a:srgbClr val="D55FDE"/>
                </a:solidFill>
                <a:latin typeface="Hack" panose="020B0609030202020204" pitchFamily="49" charset="0"/>
              </a:rPr>
              <a:t>returns</a:t>
            </a:r>
            <a: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  <a:t> (</a:t>
            </a:r>
            <a:r>
              <a:rPr lang="en-US" dirty="0" err="1">
                <a:solidFill>
                  <a:srgbClr val="BBBBBB"/>
                </a:solidFill>
                <a:latin typeface="Hack" panose="020B0609030202020204" pitchFamily="49" charset="0"/>
              </a:rPr>
              <a:t>demo.Greeting</a:t>
            </a:r>
            <a: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  <a:t>}</a:t>
            </a:r>
            <a:endParaRPr lang="en-US" b="0" dirty="0">
              <a:solidFill>
                <a:srgbClr val="BBBBBB"/>
              </a:solidFill>
              <a:effectLst/>
              <a:latin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5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77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Open source RPC system by Google</a:t>
            </a:r>
          </a:p>
          <a:p>
            <a:r>
              <a:rPr lang="en-US" dirty="0">
                <a:solidFill>
                  <a:schemeClr val="bg2"/>
                </a:solidFill>
              </a:rPr>
              <a:t>Uses Protocol Buffers for the IDL by default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Services</a:t>
            </a:r>
          </a:p>
          <a:p>
            <a:r>
              <a:rPr lang="en-US" dirty="0" smtClean="0"/>
              <a:t>Supports bi directional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152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Hack</vt:lpstr>
      <vt:lpstr>Office Theme</vt:lpstr>
      <vt:lpstr>GRPC</vt:lpstr>
      <vt:lpstr>GRPC</vt:lpstr>
      <vt:lpstr>GRPC</vt:lpstr>
      <vt:lpstr>Protocol Buffers</vt:lpstr>
      <vt:lpstr>.proto</vt:lpstr>
      <vt:lpstr>.proto</vt:lpstr>
      <vt:lpstr>protoc</vt:lpstr>
      <vt:lpstr>GRPC</vt:lpstr>
      <vt:lpstr>GRPC</vt:lpstr>
      <vt:lpstr>Code generation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Chong</dc:creator>
  <cp:lastModifiedBy>Brandon Chong</cp:lastModifiedBy>
  <cp:revision>23</cp:revision>
  <dcterms:created xsi:type="dcterms:W3CDTF">2018-02-14T23:44:05Z</dcterms:created>
  <dcterms:modified xsi:type="dcterms:W3CDTF">2018-02-15T19:29:45Z</dcterms:modified>
</cp:coreProperties>
</file>