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62" r:id="rId13"/>
    <p:sldId id="272" r:id="rId14"/>
    <p:sldId id="270" r:id="rId15"/>
    <p:sldId id="271" r:id="rId16"/>
    <p:sldId id="279" r:id="rId17"/>
    <p:sldId id="273" r:id="rId18"/>
    <p:sldId id="276" r:id="rId19"/>
    <p:sldId id="275" r:id="rId20"/>
    <p:sldId id="274" r:id="rId21"/>
    <p:sldId id="277" r:id="rId22"/>
    <p:sldId id="278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A8545-0C7E-49D9-A6ED-B7986246E901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5F458-97E0-4448-9DA7-C7B2C7E1B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3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F458-97E0-4448-9DA7-C7B2C7E1BA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01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Between 2 opposite</a:t>
            </a:r>
            <a:r>
              <a:rPr lang="en-US" baseline="0" dirty="0" smtClean="0"/>
              <a:t> directions, uses base direction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F458-97E0-4448-9DA7-C7B2C7E1BA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40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Special rules for weak </a:t>
            </a:r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F458-97E0-4448-9DA7-C7B2C7E1BA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99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r>
              <a:rPr lang="en-US" baseline="0" dirty="0" smtClean="0"/>
              <a:t> to know for </a:t>
            </a:r>
            <a:r>
              <a:rPr lang="en-US" baseline="0" dirty="0" err="1" smtClean="0"/>
              <a:t>ui</a:t>
            </a:r>
            <a:r>
              <a:rPr lang="en-US" baseline="0" dirty="0" smtClean="0"/>
              <a:t> and internationalization. Cant just translate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F458-97E0-4448-9DA7-C7B2C7E1BA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4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is</a:t>
            </a:r>
            <a:r>
              <a:rPr lang="en-US" baseline="0" dirty="0" smtClean="0"/>
              <a:t> weak so ‘- 5’ is right to left,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F458-97E0-4448-9DA7-C7B2C7E1BA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4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Exclamation</a:t>
            </a:r>
            <a:r>
              <a:rPr lang="en-US" baseline="0" dirty="0" smtClean="0"/>
              <a:t> mark is weak. Base direction right to left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F458-97E0-4448-9DA7-C7B2C7E1BA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00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RTL mark which is a strong character. Strong – weak – strong </a:t>
            </a:r>
            <a:endParaRPr lang="en-US" dirty="0" smtClean="0"/>
          </a:p>
          <a:p>
            <a:r>
              <a:rPr lang="en-US" dirty="0" smtClean="0"/>
              <a:t>Or</a:t>
            </a:r>
            <a:r>
              <a:rPr lang="en-US" baseline="0" dirty="0" smtClean="0"/>
              <a:t> change the base </a:t>
            </a:r>
            <a:r>
              <a:rPr lang="en-US" baseline="0" dirty="0" err="1" smtClean="0"/>
              <a:t>direciton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F458-97E0-4448-9DA7-C7B2C7E1BA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54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</a:t>
            </a:r>
            <a:r>
              <a:rPr lang="en-US" baseline="0" dirty="0" smtClean="0"/>
              <a:t> to representation and handling of text. Utf-7, utf-1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F458-97E0-4448-9DA7-C7B2C7E1BA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72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marks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F458-97E0-4448-9DA7-C7B2C7E1BA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86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F458-97E0-4448-9DA7-C7B2C7E1BA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02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F458-97E0-4448-9DA7-C7B2C7E1BA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91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Boundaries between runs of different</a:t>
            </a:r>
            <a:r>
              <a:rPr lang="en-US" baseline="0" dirty="0" smtClean="0"/>
              <a:t> directions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F458-97E0-4448-9DA7-C7B2C7E1BA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26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r>
              <a:rPr lang="en-US" baseline="0" dirty="0" smtClean="0"/>
              <a:t> of the text in memory / bytes. Different than display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F458-97E0-4448-9DA7-C7B2C7E1BA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86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 direction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F458-97E0-4448-9DA7-C7B2C7E1BA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66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between two STRONG</a:t>
            </a:r>
            <a:r>
              <a:rPr lang="en-US" baseline="0" dirty="0" smtClean="0"/>
              <a:t> characters, assumes directionality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F458-97E0-4448-9DA7-C7B2C7E1BA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5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36EC-E273-43BC-A721-048E18FED02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1645-B147-488C-AB1A-766A86A0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4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36EC-E273-43BC-A721-048E18FED02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1645-B147-488C-AB1A-766A86A0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2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36EC-E273-43BC-A721-048E18FED02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1645-B147-488C-AB1A-766A86A0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0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36EC-E273-43BC-A721-048E18FED02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1645-B147-488C-AB1A-766A86A0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0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36EC-E273-43BC-A721-048E18FED02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1645-B147-488C-AB1A-766A86A0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9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36EC-E273-43BC-A721-048E18FED02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1645-B147-488C-AB1A-766A86A0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36EC-E273-43BC-A721-048E18FED02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1645-B147-488C-AB1A-766A86A0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2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36EC-E273-43BC-A721-048E18FED02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1645-B147-488C-AB1A-766A86A0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1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36EC-E273-43BC-A721-048E18FED02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1645-B147-488C-AB1A-766A86A0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1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36EC-E273-43BC-A721-048E18FED02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1645-B147-488C-AB1A-766A86A0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6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36EC-E273-43BC-A721-048E18FED02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1645-B147-488C-AB1A-766A86A0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4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B36EC-E273-43BC-A721-048E18FED02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1645-B147-488C-AB1A-766A86A0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RTL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Bi-directional text in Unicode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characters that modify default algorithm behavior </a:t>
            </a:r>
          </a:p>
          <a:p>
            <a:r>
              <a:rPr lang="en-US" dirty="0" smtClean="0"/>
              <a:t>Different types</a:t>
            </a:r>
          </a:p>
          <a:p>
            <a:pPr lvl="1"/>
            <a:r>
              <a:rPr lang="en-US" dirty="0" smtClean="0"/>
              <a:t>Embedding – Classic method of explicit formatting. </a:t>
            </a:r>
            <a:r>
              <a:rPr lang="en-US" dirty="0" smtClean="0">
                <a:solidFill>
                  <a:schemeClr val="accent5"/>
                </a:solidFill>
              </a:rPr>
              <a:t>Isolates</a:t>
            </a:r>
            <a:r>
              <a:rPr lang="en-US" dirty="0" smtClean="0"/>
              <a:t> are </a:t>
            </a:r>
            <a:r>
              <a:rPr lang="en-US" dirty="0" err="1" smtClean="0"/>
              <a:t>favoured</a:t>
            </a:r>
            <a:r>
              <a:rPr lang="en-US" dirty="0" smtClean="0"/>
              <a:t> instead</a:t>
            </a:r>
          </a:p>
          <a:p>
            <a:pPr lvl="1"/>
            <a:r>
              <a:rPr lang="en-US" dirty="0" smtClean="0"/>
              <a:t>Isolates – Signal that text should be directionally isolated</a:t>
            </a:r>
          </a:p>
          <a:p>
            <a:pPr lvl="2"/>
            <a:r>
              <a:rPr lang="en-US" dirty="0" smtClean="0"/>
              <a:t>LEFT-TO-RIGHT ISOLATE</a:t>
            </a:r>
          </a:p>
          <a:p>
            <a:pPr lvl="2"/>
            <a:r>
              <a:rPr lang="en-US" dirty="0" smtClean="0"/>
              <a:t>RIGHT-TO-LEFT ISOLATE</a:t>
            </a:r>
          </a:p>
          <a:p>
            <a:pPr lvl="2"/>
            <a:r>
              <a:rPr lang="en-US" dirty="0" smtClean="0"/>
              <a:t>FIRST STRONG ISOLATE</a:t>
            </a:r>
          </a:p>
        </p:txBody>
      </p:sp>
    </p:spTree>
    <p:extLst>
      <p:ext uri="{BB962C8B-B14F-4D97-AF65-F5344CB8AC3E}">
        <p14:creationId xmlns:p14="http://schemas.microsoft.com/office/powerpoint/2010/main" val="147176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characters that modify default algorithm behavior </a:t>
            </a:r>
          </a:p>
          <a:p>
            <a:r>
              <a:rPr lang="en-US" dirty="0" smtClean="0"/>
              <a:t>Different types</a:t>
            </a:r>
          </a:p>
          <a:p>
            <a:pPr lvl="1"/>
            <a:r>
              <a:rPr lang="en-US" dirty="0" smtClean="0"/>
              <a:t>Embedding – Classic method of explicit formatting. </a:t>
            </a:r>
            <a:r>
              <a:rPr lang="en-US" dirty="0" smtClean="0">
                <a:solidFill>
                  <a:schemeClr val="accent5"/>
                </a:solidFill>
              </a:rPr>
              <a:t>Isolates</a:t>
            </a:r>
            <a:r>
              <a:rPr lang="en-US" dirty="0" smtClean="0"/>
              <a:t> are </a:t>
            </a:r>
            <a:r>
              <a:rPr lang="en-US" dirty="0" err="1" smtClean="0"/>
              <a:t>favoured</a:t>
            </a:r>
            <a:r>
              <a:rPr lang="en-US" dirty="0" smtClean="0"/>
              <a:t> instead</a:t>
            </a:r>
          </a:p>
          <a:p>
            <a:pPr lvl="1"/>
            <a:r>
              <a:rPr lang="en-US" dirty="0" smtClean="0"/>
              <a:t>Isolates – Signal that text should be directionally isolated</a:t>
            </a:r>
          </a:p>
          <a:p>
            <a:pPr lvl="1"/>
            <a:r>
              <a:rPr lang="en-US" dirty="0" smtClean="0"/>
              <a:t>Pops – Terminate scope of latest explicit character</a:t>
            </a:r>
          </a:p>
          <a:p>
            <a:pPr lvl="2"/>
            <a:r>
              <a:rPr lang="en-US" dirty="0" smtClean="0"/>
              <a:t>POP DIRECTIONAL FORMATTING</a:t>
            </a:r>
          </a:p>
          <a:p>
            <a:pPr lvl="2"/>
            <a:r>
              <a:rPr lang="en-US" dirty="0" smtClean="0"/>
              <a:t>POP DIRECTIONAL ISOLATE</a:t>
            </a:r>
          </a:p>
        </p:txBody>
      </p:sp>
    </p:spTree>
    <p:extLst>
      <p:ext uri="{BB962C8B-B14F-4D97-AF65-F5344CB8AC3E}">
        <p14:creationId xmlns:p14="http://schemas.microsoft.com/office/powerpoint/2010/main" val="9533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 </a:t>
            </a:r>
            <a:r>
              <a:rPr lang="en-US" dirty="0" err="1" smtClean="0"/>
              <a:t>Bidirection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Code points have directionality assigned to them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Partitioned into 4 types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Strong – Have a definite direction. Ex. English Alphabet characters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Weak – Vague direction. Ex. Digits, mathematic symbols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Neutral – Direction determined by surrounding. Ex. Whitespace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Explicit - Control characters that modifies default algorithm behavior</a:t>
            </a:r>
          </a:p>
          <a:p>
            <a:r>
              <a:rPr lang="en-US" dirty="0" smtClean="0"/>
              <a:t>Base direction</a:t>
            </a:r>
          </a:p>
          <a:p>
            <a:pPr lvl="1"/>
            <a:r>
              <a:rPr lang="en-US" dirty="0" smtClean="0"/>
              <a:t>Assigned to containing block.</a:t>
            </a:r>
          </a:p>
          <a:p>
            <a:pPr lvl="1"/>
            <a:r>
              <a:rPr lang="en-US" dirty="0" smtClean="0"/>
              <a:t>Changes visual order – Remember code points are stored in an order in memory, but not necessarily displayed in that order!</a:t>
            </a:r>
          </a:p>
          <a:p>
            <a:pPr lvl="1"/>
            <a:r>
              <a:rPr lang="en-US" dirty="0" err="1" smtClean="0"/>
              <a:t>Embeddings</a:t>
            </a:r>
            <a:r>
              <a:rPr lang="en-US" dirty="0" smtClean="0"/>
              <a:t>, Isolates</a:t>
            </a:r>
          </a:p>
          <a:p>
            <a:pPr lvl="1"/>
            <a:r>
              <a:rPr lang="en-US" dirty="0" smtClean="0"/>
              <a:t>Dir attribute in HTML</a:t>
            </a:r>
          </a:p>
        </p:txBody>
      </p:sp>
    </p:spTree>
    <p:extLst>
      <p:ext uri="{BB962C8B-B14F-4D97-AF65-F5344CB8AC3E}">
        <p14:creationId xmlns:p14="http://schemas.microsoft.com/office/powerpoint/2010/main" val="88058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 </a:t>
            </a:r>
            <a:r>
              <a:rPr lang="en-US" dirty="0" err="1" smtClean="0"/>
              <a:t>Bidirection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Code points have directionality assigned to them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Partitioned into 4 types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Strong – Have a definite direction. Ex. English Alphabet characters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Weak – Vague direction. Ex. Digits, mathematic symbols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Neutral – Direction determined by surrounding. Ex. Whitespace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Explicit - Control characters that modifies default algorithm behavior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Base direction</a:t>
            </a:r>
          </a:p>
          <a:p>
            <a:r>
              <a:rPr lang="en-US" dirty="0" smtClean="0"/>
              <a:t>Text separated into </a:t>
            </a:r>
            <a:r>
              <a:rPr lang="en-US" dirty="0" smtClean="0">
                <a:solidFill>
                  <a:schemeClr val="accent5"/>
                </a:solidFill>
              </a:rPr>
              <a:t>directional runs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01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6794"/>
          </a:xfrm>
        </p:spPr>
        <p:txBody>
          <a:bodyPr>
            <a:normAutofit/>
          </a:bodyPr>
          <a:lstStyle/>
          <a:p>
            <a:r>
              <a:rPr lang="en-US" dirty="0" smtClean="0"/>
              <a:t>Sequence of characters with same directionality 				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11900"/>
            <a:ext cx="95429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Examples from https://www.w3.org/International/articles/inline-bidi-markup/uba-basics</a:t>
            </a:r>
            <a:endParaRPr lang="en-US" sz="1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19252" y="3535679"/>
            <a:ext cx="1753497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01582" y="3351013"/>
            <a:ext cx="5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RTL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9693" y="2827793"/>
            <a:ext cx="13526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 smtClean="0"/>
              <a:t>egypt</a:t>
            </a:r>
            <a:endParaRPr lang="en-US" sz="4000" dirty="0"/>
          </a:p>
        </p:txBody>
      </p:sp>
      <p:sp>
        <p:nvSpPr>
          <p:cNvPr id="12" name="Rectangle 11"/>
          <p:cNvSpPr/>
          <p:nvPr/>
        </p:nvSpPr>
        <p:spPr>
          <a:xfrm>
            <a:off x="5338421" y="3894912"/>
            <a:ext cx="151515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 smtClean="0"/>
              <a:t>مصر</a:t>
            </a:r>
            <a:endParaRPr lang="en-US" sz="60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204909" y="4910575"/>
            <a:ext cx="1767840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08923" y="4725909"/>
            <a:ext cx="502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1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6794"/>
          </a:xfrm>
        </p:spPr>
        <p:txBody>
          <a:bodyPr>
            <a:normAutofit/>
          </a:bodyPr>
          <a:lstStyle/>
          <a:p>
            <a:r>
              <a:rPr lang="en-US" dirty="0" smtClean="0"/>
              <a:t>Sequence of characters with same directionality</a:t>
            </a:r>
          </a:p>
          <a:p>
            <a:pPr marL="0" indent="0">
              <a:buNone/>
            </a:pPr>
            <a:r>
              <a:rPr lang="en-US" dirty="0" smtClean="0"/>
              <a:t> 					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44001" y="3075057"/>
            <a:ext cx="43039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/>
              <a:t>b</a:t>
            </a:r>
            <a:r>
              <a:rPr lang="en-US" sz="4000" dirty="0" err="1" smtClean="0"/>
              <a:t>ahrain</a:t>
            </a:r>
            <a:r>
              <a:rPr lang="ar-AE" sz="4000" dirty="0" smtClean="0"/>
              <a:t>مصر </a:t>
            </a:r>
            <a:r>
              <a:rPr lang="en-US" sz="4000" dirty="0" smtClean="0"/>
              <a:t> </a:t>
            </a:r>
            <a:r>
              <a:rPr lang="en-US" sz="4000" dirty="0" err="1" smtClean="0"/>
              <a:t>kuwait</a:t>
            </a:r>
            <a:endParaRPr lang="en-US" sz="4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58447" y="3894016"/>
            <a:ext cx="1540317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52359" y="3894016"/>
            <a:ext cx="140028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769050" y="3894016"/>
            <a:ext cx="896471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84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944001" y="3075057"/>
            <a:ext cx="43039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rgbClr val="FF0000"/>
                </a:solidFill>
              </a:rPr>
              <a:t>b</a:t>
            </a:r>
            <a:r>
              <a:rPr lang="en-US" sz="4000" dirty="0" err="1" smtClean="0">
                <a:solidFill>
                  <a:srgbClr val="FF0000"/>
                </a:solidFill>
              </a:rPr>
              <a:t>ahrain</a:t>
            </a:r>
            <a:r>
              <a:rPr lang="ar-AE" sz="4000" dirty="0" smtClean="0">
                <a:solidFill>
                  <a:srgbClr val="7030A0"/>
                </a:solidFill>
              </a:rPr>
              <a:t>مصر</a:t>
            </a:r>
            <a:r>
              <a:rPr lang="ar-AE" sz="4000" dirty="0" smtClean="0"/>
              <a:t> </a:t>
            </a:r>
            <a:r>
              <a:rPr lang="en-US" sz="4000" dirty="0" smtClean="0"/>
              <a:t> </a:t>
            </a:r>
            <a:r>
              <a:rPr lang="en-US" sz="4000" dirty="0" err="1" smtClean="0">
                <a:solidFill>
                  <a:schemeClr val="accent6"/>
                </a:solidFill>
              </a:rPr>
              <a:t>kuwait</a:t>
            </a:r>
            <a:endParaRPr lang="en-US" sz="4000" dirty="0">
              <a:solidFill>
                <a:schemeClr val="accent6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58447" y="3894016"/>
            <a:ext cx="1540317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52359" y="3894016"/>
            <a:ext cx="140028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769050" y="3894016"/>
            <a:ext cx="896471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87586" y="4685288"/>
            <a:ext cx="921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 </a:t>
            </a:r>
            <a:r>
              <a:rPr lang="en-US" dirty="0">
                <a:solidFill>
                  <a:srgbClr val="FF0000"/>
                </a:solidFill>
              </a:rPr>
              <a:t>98,  97,  104,  114,  97,  105,  110</a:t>
            </a:r>
            <a:r>
              <a:rPr lang="en-US" dirty="0"/>
              <a:t>,  32,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1605,  1589,  1585</a:t>
            </a:r>
            <a:r>
              <a:rPr lang="en-US" dirty="0" smtClean="0"/>
              <a:t>,  </a:t>
            </a:r>
            <a:r>
              <a:rPr lang="en-US" dirty="0"/>
              <a:t>32,  </a:t>
            </a:r>
            <a:r>
              <a:rPr lang="en-US" dirty="0">
                <a:solidFill>
                  <a:schemeClr val="accent6"/>
                </a:solidFill>
              </a:rPr>
              <a:t>107,  117,  119,  97,  105,  116</a:t>
            </a:r>
            <a:r>
              <a:rPr lang="en-US" dirty="0"/>
              <a:t>]</a:t>
            </a:r>
          </a:p>
        </p:txBody>
      </p:sp>
      <p:sp>
        <p:nvSpPr>
          <p:cNvPr id="7" name="Rectangle 6"/>
          <p:cNvSpPr/>
          <p:nvPr/>
        </p:nvSpPr>
        <p:spPr>
          <a:xfrm>
            <a:off x="5494141" y="5054620"/>
            <a:ext cx="26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dirty="0"/>
              <a:t>م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06407" y="5054620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dirty="0"/>
              <a:t>ص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69123" y="5054620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dirty="0"/>
              <a:t>ر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478737" y="2733413"/>
            <a:ext cx="26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dirty="0"/>
              <a:t>م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040797" y="2761262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dirty="0"/>
              <a:t>ص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71608" y="2755579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dirty="0"/>
              <a:t>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2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5" grpId="0"/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81484" y="1579907"/>
            <a:ext cx="43039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/>
              <a:t>b</a:t>
            </a:r>
            <a:r>
              <a:rPr lang="en-US" sz="4000" dirty="0" err="1" smtClean="0"/>
              <a:t>ahrain</a:t>
            </a:r>
            <a:r>
              <a:rPr lang="ar-AE" sz="4000" dirty="0" smtClean="0"/>
              <a:t>مصر </a:t>
            </a:r>
            <a:r>
              <a:rPr lang="en-US" sz="4000" dirty="0" smtClean="0"/>
              <a:t> </a:t>
            </a:r>
            <a:r>
              <a:rPr lang="en-US" sz="4000" dirty="0" err="1" smtClean="0"/>
              <a:t>kuwait</a:t>
            </a:r>
            <a:endParaRPr lang="en-US" sz="4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023359" y="2438399"/>
            <a:ext cx="1486352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703807" y="2438399"/>
            <a:ext cx="140028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680038" y="2447360"/>
            <a:ext cx="896471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81484" y="3873079"/>
            <a:ext cx="43039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 smtClean="0"/>
              <a:t>kuwait</a:t>
            </a:r>
            <a:r>
              <a:rPr lang="ar-AE" sz="4000" dirty="0" smtClean="0"/>
              <a:t>مصر </a:t>
            </a:r>
            <a:r>
              <a:rPr lang="en-US" sz="4000" dirty="0" smtClean="0"/>
              <a:t> </a:t>
            </a:r>
            <a:r>
              <a:rPr lang="en-US" sz="4000" dirty="0" err="1" smtClean="0"/>
              <a:t>bahrain</a:t>
            </a:r>
            <a:endParaRPr lang="en-US" sz="4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969569" y="4731571"/>
            <a:ext cx="140028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520925" y="4731571"/>
            <a:ext cx="1504280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497152" y="4729774"/>
            <a:ext cx="896471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68818" y="5217459"/>
            <a:ext cx="271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direction Right to Left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68817" y="2748582"/>
            <a:ext cx="271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direction Left to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6333" y="3075057"/>
            <a:ext cx="76120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The title is </a:t>
            </a:r>
            <a:r>
              <a:rPr lang="ar-AE" sz="4000" dirty="0" smtClean="0"/>
              <a:t>مفتاح معايير الويب</a:t>
            </a:r>
            <a:r>
              <a:rPr lang="en-US" sz="4000" dirty="0" smtClean="0"/>
              <a:t> in Arabic.</a:t>
            </a:r>
            <a:endParaRPr lang="en-US" sz="4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54172" y="3847653"/>
            <a:ext cx="1978335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773737" y="3847650"/>
            <a:ext cx="1863784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559326" y="3847648"/>
            <a:ext cx="3094862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77027" y="4340714"/>
            <a:ext cx="443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Neutral </a:t>
            </a:r>
            <a:r>
              <a:rPr lang="en-US" dirty="0" smtClean="0"/>
              <a:t>characters </a:t>
            </a:r>
            <a:r>
              <a:rPr lang="en-US" dirty="0" smtClean="0"/>
              <a:t>take on their surroundings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69280" y="2614108"/>
            <a:ext cx="0" cy="613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48562" y="2221625"/>
            <a:ext cx="329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Whitespace becomes right to left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779110" y="2626656"/>
            <a:ext cx="0" cy="613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05779" y="1968649"/>
            <a:ext cx="0" cy="125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09238" y="1552859"/>
            <a:ext cx="2593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Whitespace is left to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9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6333" y="3075057"/>
            <a:ext cx="77403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The title is </a:t>
            </a:r>
            <a:r>
              <a:rPr lang="ar-AE" sz="4000" dirty="0" smtClean="0"/>
              <a:t>مفتاح معايير الويب</a:t>
            </a:r>
            <a:r>
              <a:rPr lang="en-US" sz="4000" dirty="0" smtClean="0">
                <a:solidFill>
                  <a:schemeClr val="accent2"/>
                </a:solidFill>
              </a:rPr>
              <a:t>,</a:t>
            </a:r>
            <a:r>
              <a:rPr lang="en-US" sz="4000" dirty="0" smtClean="0"/>
              <a:t> in Arabic.</a:t>
            </a:r>
            <a:endParaRPr lang="en-US" sz="4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54172" y="3847653"/>
            <a:ext cx="1978335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890278" y="3847650"/>
            <a:ext cx="1863784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559324" y="3847648"/>
            <a:ext cx="3182139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77027" y="4340714"/>
            <a:ext cx="443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Neutral characters </a:t>
            </a:r>
            <a:r>
              <a:rPr lang="en-US" dirty="0" smtClean="0"/>
              <a:t>take on their surroundings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22760" y="2163125"/>
            <a:ext cx="363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boundary, uses base directionality</a:t>
            </a:r>
            <a:endParaRPr lang="en-US" dirty="0"/>
          </a:p>
        </p:txBody>
      </p:sp>
      <p:cxnSp>
        <p:nvCxnSpPr>
          <p:cNvPr id="3" name="Straight Arrow Connector 2"/>
          <p:cNvCxnSpPr>
            <a:stCxn id="16" idx="2"/>
          </p:cNvCxnSpPr>
          <p:nvPr/>
        </p:nvCxnSpPr>
        <p:spPr>
          <a:xfrm>
            <a:off x="7741463" y="2532457"/>
            <a:ext cx="0" cy="909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75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 quick refresh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 units called ‘Code Points’</a:t>
            </a:r>
          </a:p>
          <a:p>
            <a:r>
              <a:rPr lang="en-US" dirty="0" smtClean="0"/>
              <a:t>Multiple UTF encodings (UTF-8, UTF-16, UTF-32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6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58868" y="2453067"/>
            <a:ext cx="52742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one two </a:t>
            </a:r>
            <a:r>
              <a:rPr lang="ar-AE" sz="4000" dirty="0" smtClean="0"/>
              <a:t>ثلاثة 1234 خمسة </a:t>
            </a:r>
            <a:endParaRPr lang="en-US" sz="4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584784" y="3429000"/>
            <a:ext cx="1707980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667027" y="3160953"/>
            <a:ext cx="1013930" cy="0"/>
          </a:xfrm>
          <a:prstGeom prst="straightConnector1">
            <a:avLst/>
          </a:prstGeom>
          <a:ln w="4127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442800" y="3427366"/>
            <a:ext cx="3184833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34991" y="4889355"/>
            <a:ext cx="292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Numbers don’t break the run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458868" y="3666729"/>
            <a:ext cx="52101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one two </a:t>
            </a:r>
            <a:r>
              <a:rPr lang="ar-AE" sz="4000" dirty="0" smtClean="0"/>
              <a:t>ثلاثة ١٢٣٤ خمسة </a:t>
            </a:r>
            <a:endParaRPr lang="en-US" sz="40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668820" y="3679112"/>
            <a:ext cx="1013930" cy="0"/>
          </a:xfrm>
          <a:prstGeom prst="straightConnector1">
            <a:avLst/>
          </a:prstGeom>
          <a:ln w="4127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4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95372" y="1243786"/>
            <a:ext cx="3464073" cy="424261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73524" y="1243787"/>
            <a:ext cx="3485921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rated</a:t>
            </a:r>
            <a:br>
              <a:rPr kumimoji="0" lang="en-US" altLang="en-US" sz="2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restaurants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Aroma -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3 reviews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★★★★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פיצה סגלה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5 reviews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★★★★★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פיצה סגלה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Roma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3 reviews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★★★★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361108" y="2086986"/>
            <a:ext cx="311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5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95372" y="1243786"/>
            <a:ext cx="3464073" cy="424261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73524" y="1243787"/>
            <a:ext cx="3485921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rated</a:t>
            </a:r>
            <a:br>
              <a:rPr kumimoji="0" lang="en-US" altLang="en-US" sz="2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restaurants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Aroma -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3 reviews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★★★★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he-IL" altLang="en-US" sz="2400" dirty="0" smtClean="0">
                <a:latin typeface="Arial" panose="020B0604020202020204" pitchFamily="34" charset="0"/>
              </a:rPr>
              <a:t>פיצה </a:t>
            </a:r>
            <a:r>
              <a:rPr lang="he-IL" altLang="en-US" sz="2400" dirty="0">
                <a:latin typeface="Arial" panose="020B0604020202020204" pitchFamily="34" charset="0"/>
              </a:rPr>
              <a:t>סגלה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reviews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★★★★★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פיצה סגלה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Roma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3 reviews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★★★★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361108" y="2086986"/>
            <a:ext cx="311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0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90483" y="3136613"/>
            <a:ext cx="7611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 enjoyed staying -- </a:t>
            </a:r>
            <a:r>
              <a:rPr kumimoji="0" lang="he-IL" altLang="en-US" sz="32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באמת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 panose="020B0604020202020204" pitchFamily="34" charset="-128"/>
              </a:rPr>
              <a:t>!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-- at his house.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9483" y="3873674"/>
            <a:ext cx="2653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>
                <a:solidFill>
                  <a:schemeClr val="accent2"/>
                </a:solidFill>
                <a:latin typeface="Arial Unicode MS" panose="020B0604020202020204" pitchFamily="34" charset="-128"/>
              </a:rPr>
              <a:t>[ </a:t>
            </a:r>
            <a:r>
              <a:rPr lang="he-IL" altLang="en-US" dirty="0" smtClean="0">
                <a:solidFill>
                  <a:schemeClr val="accent2"/>
                </a:solidFill>
                <a:latin typeface="Arial Unicode MS" panose="020B0604020202020204" pitchFamily="34" charset="-128"/>
              </a:rPr>
              <a:t>ב</a:t>
            </a:r>
            <a:r>
              <a:rPr lang="en-US" dirty="0" smtClean="0">
                <a:solidFill>
                  <a:schemeClr val="accent2"/>
                </a:solidFill>
              </a:rPr>
              <a:t>, </a:t>
            </a:r>
            <a:r>
              <a:rPr lang="he-IL" altLang="en-US" dirty="0">
                <a:solidFill>
                  <a:schemeClr val="accent2"/>
                </a:solidFill>
                <a:latin typeface="Arial Unicode MS" panose="020B0604020202020204" pitchFamily="34" charset="-128"/>
              </a:rPr>
              <a:t>א</a:t>
            </a:r>
            <a:r>
              <a:rPr lang="en-US" dirty="0" smtClean="0">
                <a:solidFill>
                  <a:schemeClr val="accent2"/>
                </a:solidFill>
              </a:rPr>
              <a:t>, </a:t>
            </a:r>
            <a:r>
              <a:rPr lang="he-IL" altLang="en-US" dirty="0">
                <a:solidFill>
                  <a:schemeClr val="accent2"/>
                </a:solidFill>
                <a:latin typeface="Arial Unicode MS" panose="020B0604020202020204" pitchFamily="34" charset="-128"/>
              </a:rPr>
              <a:t>מ</a:t>
            </a:r>
            <a:r>
              <a:rPr lang="en-US" dirty="0" smtClean="0">
                <a:solidFill>
                  <a:schemeClr val="accent2"/>
                </a:solidFill>
              </a:rPr>
              <a:t>, </a:t>
            </a:r>
            <a:r>
              <a:rPr lang="he-IL" altLang="en-US" dirty="0">
                <a:solidFill>
                  <a:schemeClr val="accent2"/>
                </a:solidFill>
                <a:latin typeface="Arial Unicode MS" panose="020B0604020202020204" pitchFamily="34" charset="-128"/>
              </a:rPr>
              <a:t>ת</a:t>
            </a:r>
            <a:r>
              <a:rPr lang="en-US" dirty="0" smtClean="0">
                <a:solidFill>
                  <a:schemeClr val="accent2"/>
                </a:solidFill>
              </a:rPr>
              <a:t>, ! ]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543346"/>
            <a:ext cx="272061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https://en.wikipedia.org/wiki/Right-to-left_mark</a:t>
            </a:r>
          </a:p>
        </p:txBody>
      </p:sp>
    </p:spTree>
    <p:extLst>
      <p:ext uri="{BB962C8B-B14F-4D97-AF65-F5344CB8AC3E}">
        <p14:creationId xmlns:p14="http://schemas.microsoft.com/office/powerpoint/2010/main" val="22465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90483" y="3136613"/>
            <a:ext cx="7611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 enjoyed staying</a:t>
            </a:r>
            <a:r>
              <a:rPr kumimoji="0" lang="en-US" alt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-- </a:t>
            </a:r>
            <a:r>
              <a:rPr lang="he-IL" altLang="en-US" sz="3200" dirty="0">
                <a:solidFill>
                  <a:schemeClr val="accent2"/>
                </a:solidFill>
                <a:latin typeface="Arial Unicode MS" panose="020B0604020202020204" pitchFamily="34" charset="-128"/>
              </a:rPr>
              <a:t>באמת!</a:t>
            </a:r>
            <a:r>
              <a:rPr kumimoji="0" lang="en-US" alt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--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at his house.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27179" y="3873678"/>
            <a:ext cx="5244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accent2"/>
                </a:solidFill>
                <a:latin typeface="Arial Unicode MS" panose="020B0604020202020204" pitchFamily="34" charset="-128"/>
              </a:rPr>
              <a:t>[ </a:t>
            </a:r>
            <a:r>
              <a:rPr lang="he-IL" altLang="en-US" dirty="0">
                <a:solidFill>
                  <a:schemeClr val="accent2"/>
                </a:solidFill>
                <a:latin typeface="Arial Unicode MS" panose="020B0604020202020204" pitchFamily="34" charset="-128"/>
              </a:rPr>
              <a:t>ב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he-IL" altLang="en-US" dirty="0">
                <a:solidFill>
                  <a:schemeClr val="accent2"/>
                </a:solidFill>
                <a:latin typeface="Arial Unicode MS" panose="020B0604020202020204" pitchFamily="34" charset="-128"/>
              </a:rPr>
              <a:t>א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he-IL" altLang="en-US" dirty="0">
                <a:solidFill>
                  <a:schemeClr val="accent2"/>
                </a:solidFill>
                <a:latin typeface="Arial Unicode MS" panose="020B0604020202020204" pitchFamily="34" charset="-128"/>
              </a:rPr>
              <a:t>מ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he-IL" altLang="en-US" dirty="0">
                <a:solidFill>
                  <a:schemeClr val="accent2"/>
                </a:solidFill>
                <a:latin typeface="Arial Unicode MS" panose="020B0604020202020204" pitchFamily="34" charset="-128"/>
              </a:rPr>
              <a:t>ת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 smtClean="0">
                <a:solidFill>
                  <a:schemeClr val="accent2"/>
                </a:solidFill>
              </a:rPr>
              <a:t>!, </a:t>
            </a:r>
            <a:r>
              <a:rPr lang="en-US" dirty="0" smtClean="0">
                <a:solidFill>
                  <a:srgbClr val="7030A0"/>
                </a:solidFill>
              </a:rPr>
              <a:t>U+200F (Right to Left mark) </a:t>
            </a:r>
            <a:r>
              <a:rPr lang="en-US" dirty="0" smtClean="0">
                <a:solidFill>
                  <a:schemeClr val="accent2"/>
                </a:solidFill>
              </a:rPr>
              <a:t>]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65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9333" y="2118215"/>
            <a:ext cx="3153335" cy="2621570"/>
          </a:xfrm>
        </p:spPr>
        <p:txBody>
          <a:bodyPr>
            <a:normAutofit/>
          </a:bodyPr>
          <a:lstStyle/>
          <a:p>
            <a:r>
              <a:rPr lang="en-US" sz="9600" dirty="0" err="1" smtClean="0"/>
              <a:t>omeD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16816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 </a:t>
            </a:r>
            <a:r>
              <a:rPr lang="en-US" dirty="0" err="1" smtClean="0"/>
              <a:t>Bidirection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points have directionality assigned to them</a:t>
            </a:r>
          </a:p>
        </p:txBody>
      </p:sp>
    </p:spTree>
    <p:extLst>
      <p:ext uri="{BB962C8B-B14F-4D97-AF65-F5344CB8AC3E}">
        <p14:creationId xmlns:p14="http://schemas.microsoft.com/office/powerpoint/2010/main" val="339595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 </a:t>
            </a:r>
            <a:r>
              <a:rPr lang="en-US" dirty="0" err="1" smtClean="0"/>
              <a:t>Bidirection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Code points have directionality assigned to them</a:t>
            </a:r>
          </a:p>
          <a:p>
            <a:r>
              <a:rPr lang="en-US" dirty="0" smtClean="0"/>
              <a:t>4 </a:t>
            </a:r>
            <a:r>
              <a:rPr lang="en-US" dirty="0" smtClean="0"/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147001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definite direction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Alphabetic characters</a:t>
            </a:r>
          </a:p>
          <a:p>
            <a:pPr lvl="1"/>
            <a:r>
              <a:rPr lang="en-US" dirty="0" smtClean="0"/>
              <a:t>Arabic</a:t>
            </a:r>
          </a:p>
          <a:p>
            <a:pPr lvl="1"/>
            <a:r>
              <a:rPr lang="en-US" dirty="0" smtClean="0"/>
              <a:t>Marks (control character)</a:t>
            </a:r>
          </a:p>
          <a:p>
            <a:pPr lvl="1"/>
            <a:r>
              <a:rPr lang="en-US" dirty="0" smtClean="0"/>
              <a:t>Punctuation specific to the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directionality by themselves</a:t>
            </a:r>
          </a:p>
          <a:p>
            <a:r>
              <a:rPr lang="en-US" dirty="0" smtClean="0"/>
              <a:t>Special rules when mixed with strong characters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Numbers </a:t>
            </a:r>
            <a:endParaRPr lang="en-US" dirty="0" smtClean="0"/>
          </a:p>
          <a:p>
            <a:pPr lvl="1"/>
            <a:r>
              <a:rPr lang="en-US" dirty="0" smtClean="0"/>
              <a:t>Arithmetic </a:t>
            </a:r>
            <a:r>
              <a:rPr lang="en-US" dirty="0" smtClean="0"/>
              <a:t>symbols</a:t>
            </a:r>
          </a:p>
          <a:p>
            <a:pPr lvl="1"/>
            <a:r>
              <a:rPr lang="en-US" dirty="0" smtClean="0"/>
              <a:t>Common </a:t>
            </a:r>
            <a:r>
              <a:rPr lang="en-US" dirty="0" smtClean="0"/>
              <a:t>punctuation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1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Neutral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Direction determined by surrounding</a:t>
            </a:r>
          </a:p>
          <a:p>
            <a:r>
              <a:rPr lang="en-US" dirty="0"/>
              <a:t>Special rules when mixed with strong </a:t>
            </a:r>
            <a:r>
              <a:rPr lang="en-US" dirty="0" smtClean="0"/>
              <a:t>characters 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Whitespace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4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characters that modify default algorithm behavior </a:t>
            </a:r>
          </a:p>
          <a:p>
            <a:r>
              <a:rPr lang="en-US" dirty="0" smtClean="0"/>
              <a:t>Different types</a:t>
            </a:r>
          </a:p>
          <a:p>
            <a:pPr lvl="1"/>
            <a:r>
              <a:rPr lang="en-US" dirty="0" smtClean="0"/>
              <a:t>Overrides – Allow special formatting. Ex. Force part of a number to be in  a different direction</a:t>
            </a:r>
          </a:p>
          <a:p>
            <a:pPr lvl="2"/>
            <a:r>
              <a:rPr lang="en-US" dirty="0" smtClean="0"/>
              <a:t>LEFT-TO-RIGHT OVERRIDE</a:t>
            </a:r>
          </a:p>
          <a:p>
            <a:pPr lvl="2"/>
            <a:r>
              <a:rPr lang="en-US" dirty="0" smtClean="0"/>
              <a:t>RIGHT-TO-LEFT OVERRIDE</a:t>
            </a:r>
          </a:p>
        </p:txBody>
      </p:sp>
    </p:spTree>
    <p:extLst>
      <p:ext uri="{BB962C8B-B14F-4D97-AF65-F5344CB8AC3E}">
        <p14:creationId xmlns:p14="http://schemas.microsoft.com/office/powerpoint/2010/main" val="302524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characters that modify default algorithm behavior </a:t>
            </a:r>
          </a:p>
          <a:p>
            <a:r>
              <a:rPr lang="en-US" dirty="0" smtClean="0"/>
              <a:t>Different types</a:t>
            </a:r>
          </a:p>
          <a:p>
            <a:pPr lvl="1"/>
            <a:r>
              <a:rPr lang="en-US" dirty="0" smtClean="0"/>
              <a:t>Embedding – Classic method of explicit formatting. </a:t>
            </a:r>
            <a:r>
              <a:rPr lang="en-US" dirty="0" smtClean="0">
                <a:solidFill>
                  <a:schemeClr val="accent5"/>
                </a:solidFill>
              </a:rPr>
              <a:t>Isolates</a:t>
            </a:r>
            <a:r>
              <a:rPr lang="en-US" dirty="0" smtClean="0"/>
              <a:t> are </a:t>
            </a:r>
            <a:r>
              <a:rPr lang="en-US" dirty="0" err="1" smtClean="0"/>
              <a:t>favoured</a:t>
            </a:r>
            <a:r>
              <a:rPr lang="en-US" dirty="0" smtClean="0"/>
              <a:t> instead</a:t>
            </a:r>
          </a:p>
          <a:p>
            <a:pPr lvl="2"/>
            <a:r>
              <a:rPr lang="en-US" dirty="0" smtClean="0"/>
              <a:t>LEFT-TO-RIGHT EMBEDDING</a:t>
            </a:r>
          </a:p>
          <a:p>
            <a:pPr lvl="2"/>
            <a:r>
              <a:rPr lang="en-US" dirty="0" smtClean="0"/>
              <a:t>RIGHT-TO-LEFT EMBEDDING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863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</TotalTime>
  <Words>739</Words>
  <Application>Microsoft Office PowerPoint</Application>
  <PresentationFormat>Widescreen</PresentationFormat>
  <Paragraphs>165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 Unicode MS</vt:lpstr>
      <vt:lpstr>Arial</vt:lpstr>
      <vt:lpstr>Calibri</vt:lpstr>
      <vt:lpstr>Calibri Light</vt:lpstr>
      <vt:lpstr>Office Theme</vt:lpstr>
      <vt:lpstr>RTL</vt:lpstr>
      <vt:lpstr>Unicode quick refresh</vt:lpstr>
      <vt:lpstr>Unicode Bidirection Algorithm</vt:lpstr>
      <vt:lpstr>Unicode Bidirection Algorithm</vt:lpstr>
      <vt:lpstr>Strong characters</vt:lpstr>
      <vt:lpstr>Weak characters</vt:lpstr>
      <vt:lpstr>Neutral characters</vt:lpstr>
      <vt:lpstr>Explicit characters</vt:lpstr>
      <vt:lpstr>Explicit characters</vt:lpstr>
      <vt:lpstr>Explicit characters</vt:lpstr>
      <vt:lpstr>Explicit characters</vt:lpstr>
      <vt:lpstr>Unicode Bidirection Algorithm</vt:lpstr>
      <vt:lpstr>Unicode Bidirection Algorithm</vt:lpstr>
      <vt:lpstr>Runs</vt:lpstr>
      <vt:lpstr>Runs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omeD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RTL</dc:title>
  <dc:creator>Brandon Chong</dc:creator>
  <cp:lastModifiedBy>Brandon Chong</cp:lastModifiedBy>
  <cp:revision>82</cp:revision>
  <dcterms:created xsi:type="dcterms:W3CDTF">2018-02-26T19:29:48Z</dcterms:created>
  <dcterms:modified xsi:type="dcterms:W3CDTF">2018-03-01T00:05:56Z</dcterms:modified>
</cp:coreProperties>
</file>