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72" r:id="rId14"/>
    <p:sldId id="270" r:id="rId15"/>
    <p:sldId id="271" r:id="rId16"/>
    <p:sldId id="279" r:id="rId17"/>
    <p:sldId id="273" r:id="rId18"/>
    <p:sldId id="276" r:id="rId19"/>
    <p:sldId id="275" r:id="rId20"/>
    <p:sldId id="274" r:id="rId21"/>
    <p:sldId id="277" r:id="rId22"/>
    <p:sldId id="278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A8545-0C7E-49D9-A6ED-B7986246E901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5F458-97E0-4448-9DA7-C7B2C7E1B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marks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is</a:t>
            </a:r>
            <a:r>
              <a:rPr lang="en-US" baseline="0" dirty="0" smtClean="0"/>
              <a:t> weak so ‘- 5’ is right to left,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</a:t>
            </a:r>
            <a:r>
              <a:rPr lang="en-US" baseline="0" dirty="0" smtClean="0"/>
              <a:t> mark is weak. Base direction right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RTL mark which is a strong character. Strong – weak – strong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Boundaries between runs of different</a:t>
            </a:r>
            <a:r>
              <a:rPr lang="en-US" baseline="0" dirty="0" smtClean="0"/>
              <a:t>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r>
              <a:rPr lang="en-US" baseline="0" dirty="0" smtClean="0"/>
              <a:t> of the text in memory / bytes. Different than display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between two STRONG</a:t>
            </a:r>
            <a:r>
              <a:rPr lang="en-US" baseline="0" dirty="0" smtClean="0"/>
              <a:t> characters, assumes directionality. Neutral and weak characters have same rules except in some cases for weak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Between 2 opposite</a:t>
            </a:r>
            <a:r>
              <a:rPr lang="en-US" baseline="0" dirty="0" smtClean="0"/>
              <a:t> directions, uses base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rules for weak character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to know for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and internationalization. Cant just translate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F458-97E0-4448-9DA7-C7B2C7E1BA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36EC-E273-43BC-A721-048E18FED02F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1645-B147-488C-AB1A-766A86A0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Bi-directional text in Unicode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 smtClean="0"/>
              <a:t>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2"/>
            <a:r>
              <a:rPr lang="en-US" dirty="0" smtClean="0"/>
              <a:t>LEFT-TO-RIGHT ISOLATE</a:t>
            </a:r>
          </a:p>
          <a:p>
            <a:pPr lvl="2"/>
            <a:r>
              <a:rPr lang="en-US" dirty="0" smtClean="0"/>
              <a:t>RIGHT-TO-LEFT ISOLATE</a:t>
            </a:r>
          </a:p>
          <a:p>
            <a:pPr lvl="2"/>
            <a:r>
              <a:rPr lang="en-US" dirty="0" smtClean="0"/>
              <a:t>FIRST STRONG ISOLATE</a:t>
            </a:r>
          </a:p>
        </p:txBody>
      </p:sp>
    </p:spTree>
    <p:extLst>
      <p:ext uri="{BB962C8B-B14F-4D97-AF65-F5344CB8AC3E}">
        <p14:creationId xmlns:p14="http://schemas.microsoft.com/office/powerpoint/2010/main" val="14717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 smtClean="0"/>
              <a:t>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1"/>
            <a:r>
              <a:rPr lang="en-US" dirty="0" smtClean="0"/>
              <a:t>Isolates – Signal that text should be directionally isolated</a:t>
            </a:r>
          </a:p>
          <a:p>
            <a:pPr lvl="1"/>
            <a:r>
              <a:rPr lang="en-US" dirty="0" smtClean="0"/>
              <a:t>Pops – Terminate scope of latest explicit character</a:t>
            </a:r>
          </a:p>
          <a:p>
            <a:pPr lvl="2"/>
            <a:r>
              <a:rPr lang="en-US" dirty="0" smtClean="0"/>
              <a:t>POP DIRECTIONAL FORMATTING</a:t>
            </a:r>
          </a:p>
          <a:p>
            <a:pPr lvl="2"/>
            <a:r>
              <a:rPr lang="en-US" dirty="0" smtClean="0"/>
              <a:t>POP DIRECTIONAL ISOLATE</a:t>
            </a:r>
          </a:p>
        </p:txBody>
      </p:sp>
    </p:spTree>
    <p:extLst>
      <p:ext uri="{BB962C8B-B14F-4D97-AF65-F5344CB8AC3E}">
        <p14:creationId xmlns:p14="http://schemas.microsoft.com/office/powerpoint/2010/main" val="953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/>
              <a:t>Base direction</a:t>
            </a:r>
          </a:p>
          <a:p>
            <a:pPr lvl="1"/>
            <a:r>
              <a:rPr lang="en-US" dirty="0" smtClean="0"/>
              <a:t>Assigned to containing block.</a:t>
            </a:r>
          </a:p>
          <a:p>
            <a:pPr lvl="1"/>
            <a:r>
              <a:rPr lang="en-US" dirty="0" smtClean="0"/>
              <a:t>Changes visual order – Remember code points are stored in an order in memory, but not necessarily displayed in that order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Embeddings</a:t>
            </a:r>
            <a:r>
              <a:rPr lang="en-US" dirty="0" smtClean="0"/>
              <a:t>, Isolates</a:t>
            </a:r>
          </a:p>
          <a:p>
            <a:pPr lvl="1"/>
            <a:r>
              <a:rPr lang="en-US" dirty="0" smtClean="0"/>
              <a:t>Dir attribute in 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5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Partitioned into 4 types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Strong – Have a definite direction. Ex. English Alphabet characters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Weak – Vague direction. Ex. Digits, mathematic symbols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Neutral – Direction determined by surrounding. Ex. Whitespace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Explicit - Control characters that modifies default algorithm behavior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Base direction</a:t>
            </a:r>
          </a:p>
          <a:p>
            <a:r>
              <a:rPr lang="en-US" dirty="0" smtClean="0"/>
              <a:t>Text separated into </a:t>
            </a:r>
            <a:r>
              <a:rPr lang="en-US" dirty="0" smtClean="0">
                <a:solidFill>
                  <a:schemeClr val="accent5"/>
                </a:solidFill>
              </a:rPr>
              <a:t>directional runs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 				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11900"/>
            <a:ext cx="9542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Examples from https://www.w3.org/International/articles/inline-bidi-markup/uba-basics</a:t>
            </a:r>
            <a:endParaRPr lang="en-US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19252" y="3535679"/>
            <a:ext cx="175349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1582" y="3351013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9693" y="2827793"/>
            <a:ext cx="1352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egypt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5338421" y="3894912"/>
            <a:ext cx="15151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sz="6000" dirty="0" smtClean="0"/>
              <a:t>مصر</a:t>
            </a:r>
            <a:endParaRPr lang="en-US" sz="6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04909" y="4910575"/>
            <a:ext cx="176784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8923" y="4725909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794"/>
          </a:xfrm>
        </p:spPr>
        <p:txBody>
          <a:bodyPr>
            <a:normAutofit/>
          </a:bodyPr>
          <a:lstStyle/>
          <a:p>
            <a:r>
              <a:rPr lang="en-US" dirty="0" smtClean="0"/>
              <a:t>Sequence of characters with same directionality</a:t>
            </a:r>
          </a:p>
          <a:p>
            <a:pPr marL="0" indent="0">
              <a:buNone/>
            </a:pPr>
            <a:r>
              <a:rPr lang="en-US" dirty="0" smtClean="0"/>
              <a:t> 					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44001" y="307505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8447" y="3894016"/>
            <a:ext cx="154031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359" y="3894016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69050" y="3894016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944001" y="307505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b</a:t>
            </a:r>
            <a:r>
              <a:rPr lang="en-US" sz="4000" dirty="0" err="1" smtClean="0">
                <a:solidFill>
                  <a:srgbClr val="FF0000"/>
                </a:solidFill>
              </a:rPr>
              <a:t>ahrain</a:t>
            </a:r>
            <a:r>
              <a:rPr lang="ar-AE" sz="4000" dirty="0" smtClean="0">
                <a:solidFill>
                  <a:srgbClr val="7030A0"/>
                </a:solidFill>
              </a:rPr>
              <a:t>مصر</a:t>
            </a:r>
            <a:r>
              <a:rPr lang="ar-AE" sz="4000" dirty="0" smtClean="0"/>
              <a:t> 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chemeClr val="accent6"/>
                </a:solidFill>
              </a:rPr>
              <a:t>kuwait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8447" y="3894016"/>
            <a:ext cx="1540317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52359" y="3894016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69050" y="3894016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87586" y="4685288"/>
            <a:ext cx="921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 </a:t>
            </a:r>
            <a:r>
              <a:rPr lang="en-US" dirty="0">
                <a:solidFill>
                  <a:srgbClr val="FF0000"/>
                </a:solidFill>
              </a:rPr>
              <a:t>98,  97,  104,  114,  97,  105,  110</a:t>
            </a:r>
            <a:r>
              <a:rPr lang="en-US" dirty="0"/>
              <a:t>,  32,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1605,  1589,  1585</a:t>
            </a:r>
            <a:r>
              <a:rPr lang="en-US" dirty="0" smtClean="0"/>
              <a:t>,  </a:t>
            </a:r>
            <a:r>
              <a:rPr lang="en-US" dirty="0"/>
              <a:t>32,  </a:t>
            </a:r>
            <a:r>
              <a:rPr lang="en-US" dirty="0">
                <a:solidFill>
                  <a:schemeClr val="accent6"/>
                </a:solidFill>
              </a:rPr>
              <a:t>107,  117,  119,  97,  105,  116</a:t>
            </a:r>
            <a:r>
              <a:rPr lang="en-US" dirty="0"/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5494141" y="5054620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م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06407" y="5054620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9123" y="5054620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ر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78737" y="2733413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م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40797" y="276126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ص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71608" y="275557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AE" dirty="0"/>
              <a:t>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1484" y="1579907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ahrain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kuwait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23359" y="2438399"/>
            <a:ext cx="148635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703807" y="2438399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680038" y="2447360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81484" y="3873079"/>
            <a:ext cx="43039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kuwait</a:t>
            </a:r>
            <a:r>
              <a:rPr lang="ar-AE" sz="4000" dirty="0" smtClean="0"/>
              <a:t>مصر </a:t>
            </a:r>
            <a:r>
              <a:rPr lang="en-US" sz="4000" dirty="0" smtClean="0"/>
              <a:t> </a:t>
            </a:r>
            <a:r>
              <a:rPr lang="en-US" sz="4000" dirty="0" err="1" smtClean="0"/>
              <a:t>bahrain</a:t>
            </a:r>
            <a:endParaRPr lang="en-US" sz="4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69569" y="4731571"/>
            <a:ext cx="14002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20925" y="4731571"/>
            <a:ext cx="15042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97152" y="4729774"/>
            <a:ext cx="89647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818" y="5217459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Right to Left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68817" y="2748582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direction </a:t>
            </a:r>
            <a:r>
              <a:rPr lang="en-US" dirty="0" smtClean="0"/>
              <a:t>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612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73737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6" y="3847648"/>
            <a:ext cx="309486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2606" y="4340714"/>
            <a:ext cx="512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/ weak </a:t>
            </a:r>
            <a:r>
              <a:rPr lang="en-US" dirty="0" smtClean="0"/>
              <a:t>characters take on their surroundings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69280" y="2614108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8562" y="2221625"/>
            <a:ext cx="329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becomes right to left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779110" y="2626656"/>
            <a:ext cx="0" cy="6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05779" y="1968649"/>
            <a:ext cx="0" cy="125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9238" y="1552859"/>
            <a:ext cx="2593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Whitespace is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333" y="3075057"/>
            <a:ext cx="77403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The title is </a:t>
            </a:r>
            <a:r>
              <a:rPr lang="ar-AE" sz="4000" dirty="0" smtClean="0"/>
              <a:t>مفتاح معايير الويب</a:t>
            </a:r>
            <a:r>
              <a:rPr lang="en-US" sz="4000" dirty="0" smtClean="0">
                <a:solidFill>
                  <a:schemeClr val="accent2"/>
                </a:solidFill>
              </a:rPr>
              <a:t>,</a:t>
            </a:r>
            <a:r>
              <a:rPr lang="en-US" sz="4000" dirty="0" smtClean="0"/>
              <a:t> in Arabic.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54172" y="3847653"/>
            <a:ext cx="197833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90278" y="3847650"/>
            <a:ext cx="1863784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59324" y="3847648"/>
            <a:ext cx="318213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2606" y="4340714"/>
            <a:ext cx="512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Neutral </a:t>
            </a:r>
            <a:r>
              <a:rPr lang="en-US" dirty="0" smtClean="0"/>
              <a:t>/ weak characters </a:t>
            </a:r>
            <a:r>
              <a:rPr lang="en-US" dirty="0" smtClean="0"/>
              <a:t>take on their surroundings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2760" y="2163125"/>
            <a:ext cx="363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boundary, uses base directionality</a:t>
            </a:r>
            <a:endParaRPr lang="en-US" dirty="0"/>
          </a:p>
        </p:txBody>
      </p:sp>
      <p:cxnSp>
        <p:nvCxnSpPr>
          <p:cNvPr id="3" name="Straight Arrow Connector 2"/>
          <p:cNvCxnSpPr>
            <a:stCxn id="16" idx="2"/>
          </p:cNvCxnSpPr>
          <p:nvPr/>
        </p:nvCxnSpPr>
        <p:spPr>
          <a:xfrm>
            <a:off x="7741463" y="2532457"/>
            <a:ext cx="0" cy="90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quick </a:t>
            </a:r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units called ‘Code Points’</a:t>
            </a:r>
          </a:p>
          <a:p>
            <a:r>
              <a:rPr lang="en-US" dirty="0" smtClean="0"/>
              <a:t>Multiple UTF encodings (UTF-8, UTF-16, UTF-32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8868" y="2453067"/>
            <a:ext cx="5274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1234 خمسة </a:t>
            </a:r>
            <a:endParaRPr lang="en-US" sz="4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84784" y="3429000"/>
            <a:ext cx="170798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67027" y="3160953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42800" y="3427366"/>
            <a:ext cx="3184833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4991" y="4889355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Numbers don’t </a:t>
            </a:r>
            <a:r>
              <a:rPr lang="en-US" dirty="0" smtClean="0"/>
              <a:t>break the run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58868" y="3666729"/>
            <a:ext cx="5210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one two </a:t>
            </a:r>
            <a:r>
              <a:rPr lang="ar-AE" sz="4000" dirty="0" smtClean="0"/>
              <a:t>ثلاثة ١٢٣٤ خمسة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68820" y="3679112"/>
            <a:ext cx="1013930" cy="0"/>
          </a:xfrm>
          <a:prstGeom prst="straightConnector1">
            <a:avLst/>
          </a:prstGeom>
          <a:ln w="412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95372" y="1243786"/>
            <a:ext cx="3464073" cy="424261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73524" y="1243787"/>
            <a:ext cx="348592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</a:t>
            </a:r>
            <a:b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Aroma 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e-IL" altLang="en-US" sz="2400" dirty="0" smtClean="0">
                <a:latin typeface="Arial" panose="020B0604020202020204" pitchFamily="34" charset="0"/>
              </a:rPr>
              <a:t>פיצה </a:t>
            </a:r>
            <a:r>
              <a:rPr lang="he-IL" altLang="en-US" sz="2400" dirty="0">
                <a:latin typeface="Arial" panose="020B0604020202020204" pitchFamily="34" charset="0"/>
              </a:rPr>
              <a:t>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פיצה סגלה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 reviews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★★★★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108" y="2086986"/>
            <a:ext cx="3111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0483" y="3136613"/>
            <a:ext cx="7611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 enjoyed staying -- </a:t>
            </a:r>
            <a:r>
              <a:rPr kumimoji="0" lang="he-IL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באמת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 Unicode MS" panose="020B0604020202020204" pitchFamily="34" charset="-128"/>
              </a:rPr>
              <a:t>!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at his house.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9483" y="3873674"/>
            <a:ext cx="2653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[ </a:t>
            </a:r>
            <a:r>
              <a:rPr lang="he-IL" altLang="en-US" dirty="0" smtClean="0">
                <a:solidFill>
                  <a:schemeClr val="accent2"/>
                </a:solidFill>
                <a:latin typeface="Arial Unicode MS" panose="020B0604020202020204" pitchFamily="34" charset="-128"/>
              </a:rPr>
              <a:t>ב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א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מ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ת</a:t>
            </a:r>
            <a:r>
              <a:rPr lang="en-US" dirty="0" smtClean="0">
                <a:solidFill>
                  <a:schemeClr val="accent2"/>
                </a:solidFill>
              </a:rPr>
              <a:t>, ! 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43346"/>
            <a:ext cx="2720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https://en.wikipedia.org/wiki/Right-to-left_mark</a:t>
            </a:r>
          </a:p>
        </p:txBody>
      </p:sp>
    </p:spTree>
    <p:extLst>
      <p:ext uri="{BB962C8B-B14F-4D97-AF65-F5344CB8AC3E}">
        <p14:creationId xmlns:p14="http://schemas.microsoft.com/office/powerpoint/2010/main" val="2246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0483" y="3136613"/>
            <a:ext cx="7611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 enjoyed staying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</a:t>
            </a:r>
            <a:r>
              <a:rPr lang="he-IL" altLang="en-US" sz="3200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באמת!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at his house.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27179" y="3873678"/>
            <a:ext cx="524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[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ב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א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מ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he-IL" altLang="en-US" dirty="0">
                <a:solidFill>
                  <a:schemeClr val="accent2"/>
                </a:solidFill>
                <a:latin typeface="Arial Unicode MS" panose="020B0604020202020204" pitchFamily="34" charset="-128"/>
              </a:rPr>
              <a:t>ת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!, </a:t>
            </a:r>
            <a:r>
              <a:rPr lang="en-US" dirty="0" smtClean="0">
                <a:solidFill>
                  <a:srgbClr val="7030A0"/>
                </a:solidFill>
              </a:rPr>
              <a:t>U+200F (Right to Left mark) 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333" y="2118215"/>
            <a:ext cx="3153335" cy="2621570"/>
          </a:xfrm>
        </p:spPr>
        <p:txBody>
          <a:bodyPr>
            <a:normAutofit/>
          </a:bodyPr>
          <a:lstStyle/>
          <a:p>
            <a:r>
              <a:rPr lang="en-US" sz="9600" dirty="0" err="1" smtClean="0"/>
              <a:t>omeD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681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points have directionality assigned to them</a:t>
            </a:r>
          </a:p>
        </p:txBody>
      </p:sp>
    </p:spTree>
    <p:extLst>
      <p:ext uri="{BB962C8B-B14F-4D97-AF65-F5344CB8AC3E}">
        <p14:creationId xmlns:p14="http://schemas.microsoft.com/office/powerpoint/2010/main" val="339595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Bidirection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Code points have directionality assigned to them</a:t>
            </a:r>
          </a:p>
          <a:p>
            <a:r>
              <a:rPr lang="en-US" dirty="0" smtClean="0"/>
              <a:t>Partitioned into 4 types</a:t>
            </a:r>
          </a:p>
        </p:txBody>
      </p:sp>
    </p:spTree>
    <p:extLst>
      <p:ext uri="{BB962C8B-B14F-4D97-AF65-F5344CB8AC3E}">
        <p14:creationId xmlns:p14="http://schemas.microsoft.com/office/powerpoint/2010/main" val="1470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definite direction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Alphabetic characters</a:t>
            </a:r>
          </a:p>
          <a:p>
            <a:pPr lvl="1"/>
            <a:r>
              <a:rPr lang="en-US" dirty="0" smtClean="0"/>
              <a:t>Arabic</a:t>
            </a:r>
          </a:p>
          <a:p>
            <a:pPr lvl="1"/>
            <a:r>
              <a:rPr lang="en-US" dirty="0" smtClean="0"/>
              <a:t>Marks (control character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Punctuation specific to the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directionality by themselves</a:t>
            </a:r>
          </a:p>
          <a:p>
            <a:r>
              <a:rPr lang="en-US" dirty="0" smtClean="0"/>
              <a:t>Special rules when mixed with strong </a:t>
            </a:r>
            <a:r>
              <a:rPr lang="en-US" dirty="0" smtClean="0"/>
              <a:t>characters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Numbers (have special rule)</a:t>
            </a:r>
            <a:endParaRPr lang="en-US" dirty="0" smtClean="0"/>
          </a:p>
          <a:p>
            <a:pPr lvl="1"/>
            <a:r>
              <a:rPr lang="en-US" dirty="0" smtClean="0"/>
              <a:t>Arithmetic symbols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Common 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 determined by </a:t>
            </a:r>
            <a:r>
              <a:rPr lang="en-US" dirty="0" smtClean="0"/>
              <a:t>surrounding</a:t>
            </a:r>
          </a:p>
          <a:p>
            <a:r>
              <a:rPr lang="en-US" dirty="0"/>
              <a:t>Special rules when mixed with strong </a:t>
            </a:r>
            <a:r>
              <a:rPr lang="en-US" dirty="0" smtClean="0"/>
              <a:t>characters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Whitespace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Overrides – Allow special formatting. Ex. Force part of a number to be in  a different direction</a:t>
            </a:r>
          </a:p>
          <a:p>
            <a:pPr lvl="2"/>
            <a:r>
              <a:rPr lang="en-US" dirty="0" smtClean="0"/>
              <a:t>LEFT-TO-RIGHT OVERRIDE</a:t>
            </a:r>
          </a:p>
          <a:p>
            <a:pPr lvl="2"/>
            <a:r>
              <a:rPr lang="en-US" dirty="0" smtClean="0"/>
              <a:t>RIGHT-TO-LEFT OVERRIDE</a:t>
            </a:r>
          </a:p>
        </p:txBody>
      </p:sp>
    </p:spTree>
    <p:extLst>
      <p:ext uri="{BB962C8B-B14F-4D97-AF65-F5344CB8AC3E}">
        <p14:creationId xmlns:p14="http://schemas.microsoft.com/office/powerpoint/2010/main" val="30252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characters that modify default algorithm behavior 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 smtClean="0"/>
              <a:t>– Classic method of explicit formatting. </a:t>
            </a:r>
            <a:r>
              <a:rPr lang="en-US" dirty="0" smtClean="0">
                <a:solidFill>
                  <a:schemeClr val="accent5"/>
                </a:solidFill>
              </a:rPr>
              <a:t>Isolates</a:t>
            </a:r>
            <a:r>
              <a:rPr lang="en-US" dirty="0" smtClean="0"/>
              <a:t> are </a:t>
            </a:r>
            <a:r>
              <a:rPr lang="en-US" dirty="0" err="1" smtClean="0"/>
              <a:t>favoured</a:t>
            </a:r>
            <a:r>
              <a:rPr lang="en-US" dirty="0" smtClean="0"/>
              <a:t> instead</a:t>
            </a:r>
          </a:p>
          <a:p>
            <a:pPr lvl="2"/>
            <a:r>
              <a:rPr lang="en-US" dirty="0" smtClean="0"/>
              <a:t>LEFT-TO-RIGHT EMBEDDING</a:t>
            </a:r>
          </a:p>
          <a:p>
            <a:pPr lvl="2"/>
            <a:r>
              <a:rPr lang="en-US" dirty="0" smtClean="0"/>
              <a:t>RIGHT-TO-LEFT EMBEDDING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86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747</Words>
  <Application>Microsoft Office PowerPoint</Application>
  <PresentationFormat>Widescreen</PresentationFormat>
  <Paragraphs>161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Office Theme</vt:lpstr>
      <vt:lpstr>RTL</vt:lpstr>
      <vt:lpstr>Unicode quick refresh</vt:lpstr>
      <vt:lpstr>Unicode Bidirection Algorithm</vt:lpstr>
      <vt:lpstr>Unicode Bidirection Algorithm</vt:lpstr>
      <vt:lpstr>Strong characters</vt:lpstr>
      <vt:lpstr>Weak characters</vt:lpstr>
      <vt:lpstr>Neutral characters</vt:lpstr>
      <vt:lpstr>Explicit characters</vt:lpstr>
      <vt:lpstr>Explicit characters</vt:lpstr>
      <vt:lpstr>Explicit characters</vt:lpstr>
      <vt:lpstr>Explicit characters</vt:lpstr>
      <vt:lpstr>Unicode Bidirection Algorithm</vt:lpstr>
      <vt:lpstr>Unicode Bidirection Algorithm</vt:lpstr>
      <vt:lpstr>Runs</vt:lpstr>
      <vt:lpstr>Runs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RTL</dc:title>
  <dc:creator>Brandon Chong</dc:creator>
  <cp:lastModifiedBy>Brandon Chong</cp:lastModifiedBy>
  <cp:revision>75</cp:revision>
  <dcterms:created xsi:type="dcterms:W3CDTF">2018-02-26T19:29:48Z</dcterms:created>
  <dcterms:modified xsi:type="dcterms:W3CDTF">2018-02-28T00:49:52Z</dcterms:modified>
</cp:coreProperties>
</file>