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56" r:id="rId3"/>
    <p:sldId id="257" r:id="rId4"/>
    <p:sldId id="258" r:id="rId5"/>
    <p:sldId id="273" r:id="rId6"/>
    <p:sldId id="259" r:id="rId7"/>
    <p:sldId id="264" r:id="rId8"/>
    <p:sldId id="265" r:id="rId9"/>
    <p:sldId id="261" r:id="rId10"/>
    <p:sldId id="267" r:id="rId11"/>
    <p:sldId id="268" r:id="rId12"/>
    <p:sldId id="272" r:id="rId13"/>
    <p:sldId id="269" r:id="rId14"/>
    <p:sldId id="270" r:id="rId15"/>
    <p:sldId id="271"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773D-7A9F-6BC6-FC54-946656491E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85D785-82B7-AA46-A30B-CAD7D7E4C8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FBDA8F-3160-555C-0F5C-BB77FD4EEBA2}"/>
              </a:ext>
            </a:extLst>
          </p:cNvPr>
          <p:cNvSpPr>
            <a:spLocks noGrp="1"/>
          </p:cNvSpPr>
          <p:nvPr>
            <p:ph type="dt" sz="half" idx="10"/>
          </p:nvPr>
        </p:nvSpPr>
        <p:spPr/>
        <p:txBody>
          <a:bodyPr/>
          <a:lstStyle/>
          <a:p>
            <a:fld id="{B098B6F5-27C1-48D9-A68C-EBA65982C878}" type="datetimeFigureOut">
              <a:rPr lang="en-IN" smtClean="0"/>
              <a:t>13-03-2024</a:t>
            </a:fld>
            <a:endParaRPr lang="en-IN"/>
          </a:p>
        </p:txBody>
      </p:sp>
      <p:sp>
        <p:nvSpPr>
          <p:cNvPr id="5" name="Footer Placeholder 4">
            <a:extLst>
              <a:ext uri="{FF2B5EF4-FFF2-40B4-BE49-F238E27FC236}">
                <a16:creationId xmlns:a16="http://schemas.microsoft.com/office/drawing/2014/main" id="{A0F65D65-369A-392F-89EA-9A8615A4E6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C5E254-D240-51F8-5978-54F2E9AA4F79}"/>
              </a:ext>
            </a:extLst>
          </p:cNvPr>
          <p:cNvSpPr>
            <a:spLocks noGrp="1"/>
          </p:cNvSpPr>
          <p:nvPr>
            <p:ph type="sldNum" sz="quarter" idx="12"/>
          </p:nvPr>
        </p:nvSpPr>
        <p:spPr/>
        <p:txBody>
          <a:bodyPr/>
          <a:lstStyle/>
          <a:p>
            <a:fld id="{3AB74629-D33B-4189-8096-3926392F01DE}" type="slidenum">
              <a:rPr lang="en-IN" smtClean="0"/>
              <a:t>‹#›</a:t>
            </a:fld>
            <a:endParaRPr lang="en-IN"/>
          </a:p>
        </p:txBody>
      </p:sp>
    </p:spTree>
    <p:extLst>
      <p:ext uri="{BB962C8B-B14F-4D97-AF65-F5344CB8AC3E}">
        <p14:creationId xmlns:p14="http://schemas.microsoft.com/office/powerpoint/2010/main" val="313849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F3FB-A2EB-BCD2-72EE-6F48F6240A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1E0544-7966-C8B2-3B84-69984F0E90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4051B1-A3BB-CED9-BB4A-61CF0D0CC6C4}"/>
              </a:ext>
            </a:extLst>
          </p:cNvPr>
          <p:cNvSpPr>
            <a:spLocks noGrp="1"/>
          </p:cNvSpPr>
          <p:nvPr>
            <p:ph type="dt" sz="half" idx="10"/>
          </p:nvPr>
        </p:nvSpPr>
        <p:spPr/>
        <p:txBody>
          <a:bodyPr/>
          <a:lstStyle/>
          <a:p>
            <a:fld id="{B098B6F5-27C1-48D9-A68C-EBA65982C878}" type="datetimeFigureOut">
              <a:rPr lang="en-IN" smtClean="0"/>
              <a:t>13-03-2024</a:t>
            </a:fld>
            <a:endParaRPr lang="en-IN"/>
          </a:p>
        </p:txBody>
      </p:sp>
      <p:sp>
        <p:nvSpPr>
          <p:cNvPr id="5" name="Footer Placeholder 4">
            <a:extLst>
              <a:ext uri="{FF2B5EF4-FFF2-40B4-BE49-F238E27FC236}">
                <a16:creationId xmlns:a16="http://schemas.microsoft.com/office/drawing/2014/main" id="{86208167-0D01-86FA-0A45-76CE75B12E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90DD60-B457-94D7-447F-EB91B1D74668}"/>
              </a:ext>
            </a:extLst>
          </p:cNvPr>
          <p:cNvSpPr>
            <a:spLocks noGrp="1"/>
          </p:cNvSpPr>
          <p:nvPr>
            <p:ph type="sldNum" sz="quarter" idx="12"/>
          </p:nvPr>
        </p:nvSpPr>
        <p:spPr/>
        <p:txBody>
          <a:bodyPr/>
          <a:lstStyle/>
          <a:p>
            <a:fld id="{3AB74629-D33B-4189-8096-3926392F01DE}" type="slidenum">
              <a:rPr lang="en-IN" smtClean="0"/>
              <a:t>‹#›</a:t>
            </a:fld>
            <a:endParaRPr lang="en-IN"/>
          </a:p>
        </p:txBody>
      </p:sp>
    </p:spTree>
    <p:extLst>
      <p:ext uri="{BB962C8B-B14F-4D97-AF65-F5344CB8AC3E}">
        <p14:creationId xmlns:p14="http://schemas.microsoft.com/office/powerpoint/2010/main" val="71831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3D5D69-AA8C-A6D1-22A3-1061197207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054AC6-F049-B8E7-98A2-8139C008DF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08492F-C9A0-00BF-1766-A6873DEDBF12}"/>
              </a:ext>
            </a:extLst>
          </p:cNvPr>
          <p:cNvSpPr>
            <a:spLocks noGrp="1"/>
          </p:cNvSpPr>
          <p:nvPr>
            <p:ph type="dt" sz="half" idx="10"/>
          </p:nvPr>
        </p:nvSpPr>
        <p:spPr/>
        <p:txBody>
          <a:bodyPr/>
          <a:lstStyle/>
          <a:p>
            <a:fld id="{B098B6F5-27C1-48D9-A68C-EBA65982C878}" type="datetimeFigureOut">
              <a:rPr lang="en-IN" smtClean="0"/>
              <a:t>13-03-2024</a:t>
            </a:fld>
            <a:endParaRPr lang="en-IN"/>
          </a:p>
        </p:txBody>
      </p:sp>
      <p:sp>
        <p:nvSpPr>
          <p:cNvPr id="5" name="Footer Placeholder 4">
            <a:extLst>
              <a:ext uri="{FF2B5EF4-FFF2-40B4-BE49-F238E27FC236}">
                <a16:creationId xmlns:a16="http://schemas.microsoft.com/office/drawing/2014/main" id="{CA47FBDE-3217-D5AA-3270-71CBD123C6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621E8A-82AB-8EB1-5668-FA0453FCAFE5}"/>
              </a:ext>
            </a:extLst>
          </p:cNvPr>
          <p:cNvSpPr>
            <a:spLocks noGrp="1"/>
          </p:cNvSpPr>
          <p:nvPr>
            <p:ph type="sldNum" sz="quarter" idx="12"/>
          </p:nvPr>
        </p:nvSpPr>
        <p:spPr/>
        <p:txBody>
          <a:bodyPr/>
          <a:lstStyle/>
          <a:p>
            <a:fld id="{3AB74629-D33B-4189-8096-3926392F01DE}" type="slidenum">
              <a:rPr lang="en-IN" smtClean="0"/>
              <a:t>‹#›</a:t>
            </a:fld>
            <a:endParaRPr lang="en-IN"/>
          </a:p>
        </p:txBody>
      </p:sp>
    </p:spTree>
    <p:extLst>
      <p:ext uri="{BB962C8B-B14F-4D97-AF65-F5344CB8AC3E}">
        <p14:creationId xmlns:p14="http://schemas.microsoft.com/office/powerpoint/2010/main" val="549737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AB48B-258B-BF93-179D-C5313B4D43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FD1909-5206-7D46-99C6-D4025F8212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49A6D8-D9A6-7462-424F-552C99418D0C}"/>
              </a:ext>
            </a:extLst>
          </p:cNvPr>
          <p:cNvSpPr>
            <a:spLocks noGrp="1"/>
          </p:cNvSpPr>
          <p:nvPr>
            <p:ph type="dt" sz="half" idx="10"/>
          </p:nvPr>
        </p:nvSpPr>
        <p:spPr/>
        <p:txBody>
          <a:bodyPr/>
          <a:lstStyle/>
          <a:p>
            <a:fld id="{B098B6F5-27C1-48D9-A68C-EBA65982C878}" type="datetimeFigureOut">
              <a:rPr lang="en-IN" smtClean="0"/>
              <a:t>13-03-2024</a:t>
            </a:fld>
            <a:endParaRPr lang="en-IN"/>
          </a:p>
        </p:txBody>
      </p:sp>
      <p:sp>
        <p:nvSpPr>
          <p:cNvPr id="5" name="Footer Placeholder 4">
            <a:extLst>
              <a:ext uri="{FF2B5EF4-FFF2-40B4-BE49-F238E27FC236}">
                <a16:creationId xmlns:a16="http://schemas.microsoft.com/office/drawing/2014/main" id="{28D9173B-AF9C-4884-D0DA-CD120F3D8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BE7631-4A41-4906-1901-356F2C242A0A}"/>
              </a:ext>
            </a:extLst>
          </p:cNvPr>
          <p:cNvSpPr>
            <a:spLocks noGrp="1"/>
          </p:cNvSpPr>
          <p:nvPr>
            <p:ph type="sldNum" sz="quarter" idx="12"/>
          </p:nvPr>
        </p:nvSpPr>
        <p:spPr/>
        <p:txBody>
          <a:bodyPr/>
          <a:lstStyle/>
          <a:p>
            <a:fld id="{3AB74629-D33B-4189-8096-3926392F01DE}" type="slidenum">
              <a:rPr lang="en-IN" smtClean="0"/>
              <a:t>‹#›</a:t>
            </a:fld>
            <a:endParaRPr lang="en-IN"/>
          </a:p>
        </p:txBody>
      </p:sp>
    </p:spTree>
    <p:extLst>
      <p:ext uri="{BB962C8B-B14F-4D97-AF65-F5344CB8AC3E}">
        <p14:creationId xmlns:p14="http://schemas.microsoft.com/office/powerpoint/2010/main" val="2500580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A0C3-A8A4-98F9-2D90-85C4104B7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273566-1AD5-E36E-862A-F4950B6949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7143C4-035F-7608-CA47-3305E185DFDD}"/>
              </a:ext>
            </a:extLst>
          </p:cNvPr>
          <p:cNvSpPr>
            <a:spLocks noGrp="1"/>
          </p:cNvSpPr>
          <p:nvPr>
            <p:ph type="dt" sz="half" idx="10"/>
          </p:nvPr>
        </p:nvSpPr>
        <p:spPr/>
        <p:txBody>
          <a:bodyPr/>
          <a:lstStyle/>
          <a:p>
            <a:fld id="{B098B6F5-27C1-48D9-A68C-EBA65982C878}" type="datetimeFigureOut">
              <a:rPr lang="en-IN" smtClean="0"/>
              <a:t>13-03-2024</a:t>
            </a:fld>
            <a:endParaRPr lang="en-IN"/>
          </a:p>
        </p:txBody>
      </p:sp>
      <p:sp>
        <p:nvSpPr>
          <p:cNvPr id="5" name="Footer Placeholder 4">
            <a:extLst>
              <a:ext uri="{FF2B5EF4-FFF2-40B4-BE49-F238E27FC236}">
                <a16:creationId xmlns:a16="http://schemas.microsoft.com/office/drawing/2014/main" id="{B78462E4-7C94-5411-4F1B-B0F1D0FC36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25BF24-620B-8AD3-84F7-90CE5AB864F9}"/>
              </a:ext>
            </a:extLst>
          </p:cNvPr>
          <p:cNvSpPr>
            <a:spLocks noGrp="1"/>
          </p:cNvSpPr>
          <p:nvPr>
            <p:ph type="sldNum" sz="quarter" idx="12"/>
          </p:nvPr>
        </p:nvSpPr>
        <p:spPr/>
        <p:txBody>
          <a:bodyPr/>
          <a:lstStyle/>
          <a:p>
            <a:fld id="{3AB74629-D33B-4189-8096-3926392F01DE}" type="slidenum">
              <a:rPr lang="en-IN" smtClean="0"/>
              <a:t>‹#›</a:t>
            </a:fld>
            <a:endParaRPr lang="en-IN"/>
          </a:p>
        </p:txBody>
      </p:sp>
    </p:spTree>
    <p:extLst>
      <p:ext uri="{BB962C8B-B14F-4D97-AF65-F5344CB8AC3E}">
        <p14:creationId xmlns:p14="http://schemas.microsoft.com/office/powerpoint/2010/main" val="392797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F80C-50D9-6666-AE95-C7C871C777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130969-C092-D9F4-39B7-E3C3D2820E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80E755-85BD-414B-82B5-1BBD109D56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F6D131-FC50-22D4-DF03-F3B776BAC7BD}"/>
              </a:ext>
            </a:extLst>
          </p:cNvPr>
          <p:cNvSpPr>
            <a:spLocks noGrp="1"/>
          </p:cNvSpPr>
          <p:nvPr>
            <p:ph type="dt" sz="half" idx="10"/>
          </p:nvPr>
        </p:nvSpPr>
        <p:spPr/>
        <p:txBody>
          <a:bodyPr/>
          <a:lstStyle/>
          <a:p>
            <a:fld id="{B098B6F5-27C1-48D9-A68C-EBA65982C878}" type="datetimeFigureOut">
              <a:rPr lang="en-IN" smtClean="0"/>
              <a:t>13-03-2024</a:t>
            </a:fld>
            <a:endParaRPr lang="en-IN"/>
          </a:p>
        </p:txBody>
      </p:sp>
      <p:sp>
        <p:nvSpPr>
          <p:cNvPr id="6" name="Footer Placeholder 5">
            <a:extLst>
              <a:ext uri="{FF2B5EF4-FFF2-40B4-BE49-F238E27FC236}">
                <a16:creationId xmlns:a16="http://schemas.microsoft.com/office/drawing/2014/main" id="{A4E3BAEB-0D07-AB61-4313-432F72D090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4B77A9-F8E0-341C-1CC7-24A3ABE6C6E3}"/>
              </a:ext>
            </a:extLst>
          </p:cNvPr>
          <p:cNvSpPr>
            <a:spLocks noGrp="1"/>
          </p:cNvSpPr>
          <p:nvPr>
            <p:ph type="sldNum" sz="quarter" idx="12"/>
          </p:nvPr>
        </p:nvSpPr>
        <p:spPr/>
        <p:txBody>
          <a:bodyPr/>
          <a:lstStyle/>
          <a:p>
            <a:fld id="{3AB74629-D33B-4189-8096-3926392F01DE}" type="slidenum">
              <a:rPr lang="en-IN" smtClean="0"/>
              <a:t>‹#›</a:t>
            </a:fld>
            <a:endParaRPr lang="en-IN"/>
          </a:p>
        </p:txBody>
      </p:sp>
    </p:spTree>
    <p:extLst>
      <p:ext uri="{BB962C8B-B14F-4D97-AF65-F5344CB8AC3E}">
        <p14:creationId xmlns:p14="http://schemas.microsoft.com/office/powerpoint/2010/main" val="281286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5239-9667-FAB7-39CE-764349F69C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8180FB-34A6-7D3D-8E61-647ABCF84D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9A55F4-7CE5-1209-DAD9-DAC06A2AF2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47B886-0B0B-B971-2F1C-F72BD1DD5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9F865F-FB02-CC16-D5BD-B5EA51A726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C0AB67-C72A-B01D-F15C-5FA1DDA5A5C1}"/>
              </a:ext>
            </a:extLst>
          </p:cNvPr>
          <p:cNvSpPr>
            <a:spLocks noGrp="1"/>
          </p:cNvSpPr>
          <p:nvPr>
            <p:ph type="dt" sz="half" idx="10"/>
          </p:nvPr>
        </p:nvSpPr>
        <p:spPr/>
        <p:txBody>
          <a:bodyPr/>
          <a:lstStyle/>
          <a:p>
            <a:fld id="{B098B6F5-27C1-48D9-A68C-EBA65982C878}" type="datetimeFigureOut">
              <a:rPr lang="en-IN" smtClean="0"/>
              <a:t>13-03-2024</a:t>
            </a:fld>
            <a:endParaRPr lang="en-IN"/>
          </a:p>
        </p:txBody>
      </p:sp>
      <p:sp>
        <p:nvSpPr>
          <p:cNvPr id="8" name="Footer Placeholder 7">
            <a:extLst>
              <a:ext uri="{FF2B5EF4-FFF2-40B4-BE49-F238E27FC236}">
                <a16:creationId xmlns:a16="http://schemas.microsoft.com/office/drawing/2014/main" id="{D312AD21-A661-397A-69E1-BAEED65E14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B20660-30E8-5970-BAE8-1B5F0D9F0F20}"/>
              </a:ext>
            </a:extLst>
          </p:cNvPr>
          <p:cNvSpPr>
            <a:spLocks noGrp="1"/>
          </p:cNvSpPr>
          <p:nvPr>
            <p:ph type="sldNum" sz="quarter" idx="12"/>
          </p:nvPr>
        </p:nvSpPr>
        <p:spPr/>
        <p:txBody>
          <a:bodyPr/>
          <a:lstStyle/>
          <a:p>
            <a:fld id="{3AB74629-D33B-4189-8096-3926392F01DE}" type="slidenum">
              <a:rPr lang="en-IN" smtClean="0"/>
              <a:t>‹#›</a:t>
            </a:fld>
            <a:endParaRPr lang="en-IN"/>
          </a:p>
        </p:txBody>
      </p:sp>
    </p:spTree>
    <p:extLst>
      <p:ext uri="{BB962C8B-B14F-4D97-AF65-F5344CB8AC3E}">
        <p14:creationId xmlns:p14="http://schemas.microsoft.com/office/powerpoint/2010/main" val="218294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7087-3949-89A0-9B59-AB5AF08A5B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3291D6-7C49-9C40-DB3C-AAB49876276C}"/>
              </a:ext>
            </a:extLst>
          </p:cNvPr>
          <p:cNvSpPr>
            <a:spLocks noGrp="1"/>
          </p:cNvSpPr>
          <p:nvPr>
            <p:ph type="dt" sz="half" idx="10"/>
          </p:nvPr>
        </p:nvSpPr>
        <p:spPr/>
        <p:txBody>
          <a:bodyPr/>
          <a:lstStyle/>
          <a:p>
            <a:fld id="{B098B6F5-27C1-48D9-A68C-EBA65982C878}" type="datetimeFigureOut">
              <a:rPr lang="en-IN" smtClean="0"/>
              <a:t>13-03-2024</a:t>
            </a:fld>
            <a:endParaRPr lang="en-IN"/>
          </a:p>
        </p:txBody>
      </p:sp>
      <p:sp>
        <p:nvSpPr>
          <p:cNvPr id="4" name="Footer Placeholder 3">
            <a:extLst>
              <a:ext uri="{FF2B5EF4-FFF2-40B4-BE49-F238E27FC236}">
                <a16:creationId xmlns:a16="http://schemas.microsoft.com/office/drawing/2014/main" id="{CCA0DAFB-27B5-A33F-8CC0-AB80E00298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4B5A22-D710-5972-1E7E-52E63DB665AA}"/>
              </a:ext>
            </a:extLst>
          </p:cNvPr>
          <p:cNvSpPr>
            <a:spLocks noGrp="1"/>
          </p:cNvSpPr>
          <p:nvPr>
            <p:ph type="sldNum" sz="quarter" idx="12"/>
          </p:nvPr>
        </p:nvSpPr>
        <p:spPr/>
        <p:txBody>
          <a:bodyPr/>
          <a:lstStyle/>
          <a:p>
            <a:fld id="{3AB74629-D33B-4189-8096-3926392F01DE}" type="slidenum">
              <a:rPr lang="en-IN" smtClean="0"/>
              <a:t>‹#›</a:t>
            </a:fld>
            <a:endParaRPr lang="en-IN"/>
          </a:p>
        </p:txBody>
      </p:sp>
    </p:spTree>
    <p:extLst>
      <p:ext uri="{BB962C8B-B14F-4D97-AF65-F5344CB8AC3E}">
        <p14:creationId xmlns:p14="http://schemas.microsoft.com/office/powerpoint/2010/main" val="274516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3A989C-30A2-67B9-D549-F5BD6532BBF6}"/>
              </a:ext>
            </a:extLst>
          </p:cNvPr>
          <p:cNvSpPr>
            <a:spLocks noGrp="1"/>
          </p:cNvSpPr>
          <p:nvPr>
            <p:ph type="dt" sz="half" idx="10"/>
          </p:nvPr>
        </p:nvSpPr>
        <p:spPr/>
        <p:txBody>
          <a:bodyPr/>
          <a:lstStyle/>
          <a:p>
            <a:fld id="{B098B6F5-27C1-48D9-A68C-EBA65982C878}" type="datetimeFigureOut">
              <a:rPr lang="en-IN" smtClean="0"/>
              <a:t>13-03-2024</a:t>
            </a:fld>
            <a:endParaRPr lang="en-IN"/>
          </a:p>
        </p:txBody>
      </p:sp>
      <p:sp>
        <p:nvSpPr>
          <p:cNvPr id="3" name="Footer Placeholder 2">
            <a:extLst>
              <a:ext uri="{FF2B5EF4-FFF2-40B4-BE49-F238E27FC236}">
                <a16:creationId xmlns:a16="http://schemas.microsoft.com/office/drawing/2014/main" id="{DF2ED651-25B5-CC87-7066-232B484F77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003B80-5ED8-2EC9-2EC1-EBBEE68518D3}"/>
              </a:ext>
            </a:extLst>
          </p:cNvPr>
          <p:cNvSpPr>
            <a:spLocks noGrp="1"/>
          </p:cNvSpPr>
          <p:nvPr>
            <p:ph type="sldNum" sz="quarter" idx="12"/>
          </p:nvPr>
        </p:nvSpPr>
        <p:spPr/>
        <p:txBody>
          <a:bodyPr/>
          <a:lstStyle/>
          <a:p>
            <a:fld id="{3AB74629-D33B-4189-8096-3926392F01DE}" type="slidenum">
              <a:rPr lang="en-IN" smtClean="0"/>
              <a:t>‹#›</a:t>
            </a:fld>
            <a:endParaRPr lang="en-IN"/>
          </a:p>
        </p:txBody>
      </p:sp>
    </p:spTree>
    <p:extLst>
      <p:ext uri="{BB962C8B-B14F-4D97-AF65-F5344CB8AC3E}">
        <p14:creationId xmlns:p14="http://schemas.microsoft.com/office/powerpoint/2010/main" val="105479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37ED7-CA21-58AA-77FE-7E7E83A09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4034E4-E2BE-A116-41D9-FA2548EAAF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5D6CE0-77BD-8E79-FFD5-F9E155613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D465F3-80CB-7E8F-5C47-D4527640459D}"/>
              </a:ext>
            </a:extLst>
          </p:cNvPr>
          <p:cNvSpPr>
            <a:spLocks noGrp="1"/>
          </p:cNvSpPr>
          <p:nvPr>
            <p:ph type="dt" sz="half" idx="10"/>
          </p:nvPr>
        </p:nvSpPr>
        <p:spPr/>
        <p:txBody>
          <a:bodyPr/>
          <a:lstStyle/>
          <a:p>
            <a:fld id="{B098B6F5-27C1-48D9-A68C-EBA65982C878}" type="datetimeFigureOut">
              <a:rPr lang="en-IN" smtClean="0"/>
              <a:t>13-03-2024</a:t>
            </a:fld>
            <a:endParaRPr lang="en-IN"/>
          </a:p>
        </p:txBody>
      </p:sp>
      <p:sp>
        <p:nvSpPr>
          <p:cNvPr id="6" name="Footer Placeholder 5">
            <a:extLst>
              <a:ext uri="{FF2B5EF4-FFF2-40B4-BE49-F238E27FC236}">
                <a16:creationId xmlns:a16="http://schemas.microsoft.com/office/drawing/2014/main" id="{BDD05F8C-D56B-F635-F913-5C1D8546AC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AF1535-32DC-E6D1-0C78-4E98B512B80B}"/>
              </a:ext>
            </a:extLst>
          </p:cNvPr>
          <p:cNvSpPr>
            <a:spLocks noGrp="1"/>
          </p:cNvSpPr>
          <p:nvPr>
            <p:ph type="sldNum" sz="quarter" idx="12"/>
          </p:nvPr>
        </p:nvSpPr>
        <p:spPr/>
        <p:txBody>
          <a:bodyPr/>
          <a:lstStyle/>
          <a:p>
            <a:fld id="{3AB74629-D33B-4189-8096-3926392F01DE}" type="slidenum">
              <a:rPr lang="en-IN" smtClean="0"/>
              <a:t>‹#›</a:t>
            </a:fld>
            <a:endParaRPr lang="en-IN"/>
          </a:p>
        </p:txBody>
      </p:sp>
    </p:spTree>
    <p:extLst>
      <p:ext uri="{BB962C8B-B14F-4D97-AF65-F5344CB8AC3E}">
        <p14:creationId xmlns:p14="http://schemas.microsoft.com/office/powerpoint/2010/main" val="1497688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E121-D7BA-25FF-9536-42A230112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F7424C-278E-3A50-3D70-3DE0491624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558B3E-77BA-E9D4-E94F-520FB9842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500DC-8621-3C7D-5B76-D094FED40679}"/>
              </a:ext>
            </a:extLst>
          </p:cNvPr>
          <p:cNvSpPr>
            <a:spLocks noGrp="1"/>
          </p:cNvSpPr>
          <p:nvPr>
            <p:ph type="dt" sz="half" idx="10"/>
          </p:nvPr>
        </p:nvSpPr>
        <p:spPr/>
        <p:txBody>
          <a:bodyPr/>
          <a:lstStyle/>
          <a:p>
            <a:fld id="{B098B6F5-27C1-48D9-A68C-EBA65982C878}" type="datetimeFigureOut">
              <a:rPr lang="en-IN" smtClean="0"/>
              <a:t>13-03-2024</a:t>
            </a:fld>
            <a:endParaRPr lang="en-IN"/>
          </a:p>
        </p:txBody>
      </p:sp>
      <p:sp>
        <p:nvSpPr>
          <p:cNvPr id="6" name="Footer Placeholder 5">
            <a:extLst>
              <a:ext uri="{FF2B5EF4-FFF2-40B4-BE49-F238E27FC236}">
                <a16:creationId xmlns:a16="http://schemas.microsoft.com/office/drawing/2014/main" id="{60964B3C-D097-BFB5-11EE-6F7CE23ACE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CCF21E-1750-F9D2-8428-6963D86C16F6}"/>
              </a:ext>
            </a:extLst>
          </p:cNvPr>
          <p:cNvSpPr>
            <a:spLocks noGrp="1"/>
          </p:cNvSpPr>
          <p:nvPr>
            <p:ph type="sldNum" sz="quarter" idx="12"/>
          </p:nvPr>
        </p:nvSpPr>
        <p:spPr/>
        <p:txBody>
          <a:bodyPr/>
          <a:lstStyle/>
          <a:p>
            <a:fld id="{3AB74629-D33B-4189-8096-3926392F01DE}" type="slidenum">
              <a:rPr lang="en-IN" smtClean="0"/>
              <a:t>‹#›</a:t>
            </a:fld>
            <a:endParaRPr lang="en-IN"/>
          </a:p>
        </p:txBody>
      </p:sp>
    </p:spTree>
    <p:extLst>
      <p:ext uri="{BB962C8B-B14F-4D97-AF65-F5344CB8AC3E}">
        <p14:creationId xmlns:p14="http://schemas.microsoft.com/office/powerpoint/2010/main" val="317565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F22D91-A10D-BEBF-8058-8EA04F0ECC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00D2AE-8BB5-6978-77B2-F27D54607F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E46A12-7D2E-957A-180E-38B4CBEA2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98B6F5-27C1-48D9-A68C-EBA65982C878}" type="datetimeFigureOut">
              <a:rPr lang="en-IN" smtClean="0"/>
              <a:t>13-03-2024</a:t>
            </a:fld>
            <a:endParaRPr lang="en-IN"/>
          </a:p>
        </p:txBody>
      </p:sp>
      <p:sp>
        <p:nvSpPr>
          <p:cNvPr id="5" name="Footer Placeholder 4">
            <a:extLst>
              <a:ext uri="{FF2B5EF4-FFF2-40B4-BE49-F238E27FC236}">
                <a16:creationId xmlns:a16="http://schemas.microsoft.com/office/drawing/2014/main" id="{5395E873-BF50-6C5E-D260-901960D5A7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AF2AAC7-A41B-BA09-FB50-B25EC964C1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B74629-D33B-4189-8096-3926392F01DE}" type="slidenum">
              <a:rPr lang="en-IN" smtClean="0"/>
              <a:t>‹#›</a:t>
            </a:fld>
            <a:endParaRPr lang="en-IN"/>
          </a:p>
        </p:txBody>
      </p:sp>
    </p:spTree>
    <p:extLst>
      <p:ext uri="{BB962C8B-B14F-4D97-AF65-F5344CB8AC3E}">
        <p14:creationId xmlns:p14="http://schemas.microsoft.com/office/powerpoint/2010/main" val="2116127116"/>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1" r:id="rId3"/>
    <p:sldLayoutId id="2147483652" r:id="rId4"/>
    <p:sldLayoutId id="2147483653" r:id="rId5"/>
    <p:sldLayoutId id="2147483654" r:id="rId6"/>
    <p:sldLayoutId id="2147483661"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3/13/2024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50" r:id="rId1"/>
    <p:sldLayoutId id="2147483655" r:id="rId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DF19B4-6FE3-4E45-A920-C1AC57BD0E6F}"/>
              </a:ext>
            </a:extLst>
          </p:cNvPr>
          <p:cNvSpPr txBox="1"/>
          <p:nvPr/>
        </p:nvSpPr>
        <p:spPr>
          <a:xfrm>
            <a:off x="2514830" y="142042"/>
            <a:ext cx="7722211" cy="236988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eaLnBrk="0" fontAlgn="base" hangingPunct="0">
              <a:spcBef>
                <a:spcPct val="0"/>
              </a:spcBef>
              <a:spcAft>
                <a:spcPct val="0"/>
              </a:spcAft>
              <a:tabLst>
                <a:tab pos="2962275" algn="ctr"/>
                <a:tab pos="5926138" algn="r"/>
              </a:tabLst>
            </a:pPr>
            <a:endParaRPr lang="en-US" altLang="en-US" sz="16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defTabSz="914400" eaLnBrk="0" fontAlgn="base" hangingPunct="0">
              <a:spcBef>
                <a:spcPct val="0"/>
              </a:spcBef>
              <a:spcAft>
                <a:spcPct val="0"/>
              </a:spcAft>
              <a:tabLst>
                <a:tab pos="2962275" algn="ctr"/>
                <a:tab pos="5926138" algn="r"/>
              </a:tabLst>
            </a:pPr>
            <a:endParaRPr lang="en-US" altLang="en-US" sz="16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defTabSz="914400" eaLnBrk="0" fontAlgn="base" hangingPunct="0">
              <a:spcBef>
                <a:spcPct val="0"/>
              </a:spcBef>
              <a:spcAft>
                <a:spcPct val="0"/>
              </a:spcAft>
              <a:tabLst>
                <a:tab pos="2962275" algn="ctr"/>
                <a:tab pos="5926138" algn="r"/>
              </a:tabLst>
            </a:pPr>
            <a:r>
              <a:rPr lang="en-US" altLang="en-US" sz="16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PKM Educational Trust ®</a:t>
            </a:r>
            <a:endParaRPr lang="en-US" altLang="en-US" sz="1600" dirty="0">
              <a:solidFill>
                <a:srgbClr val="FF0000"/>
              </a:solidFill>
              <a:latin typeface="Times New Roman" panose="02020603050405020304" pitchFamily="18" charset="0"/>
              <a:cs typeface="Times New Roman" panose="02020603050405020304" pitchFamily="18" charset="0"/>
            </a:endParaRPr>
          </a:p>
          <a:p>
            <a:pPr algn="ctr" defTabSz="914400" eaLnBrk="0" fontAlgn="base" hangingPunct="0">
              <a:spcBef>
                <a:spcPct val="0"/>
              </a:spcBef>
              <a:spcAft>
                <a:spcPct val="0"/>
              </a:spcAft>
              <a:tabLst>
                <a:tab pos="2962275" algn="ctr"/>
                <a:tab pos="5926138" algn="r"/>
              </a:tabLst>
            </a:pPr>
            <a:r>
              <a:rPr lang="en-US" altLang="en-US" sz="4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 R. Institute of Technology</a:t>
            </a:r>
            <a:endParaRPr lang="en-US" altLang="en-US" sz="4400" dirty="0">
              <a:solidFill>
                <a:srgbClr val="FF0000"/>
              </a:solidFill>
              <a:latin typeface="Times New Roman" panose="02020603050405020304" pitchFamily="18" charset="0"/>
              <a:cs typeface="Times New Roman" panose="02020603050405020304" pitchFamily="18" charset="0"/>
            </a:endParaRPr>
          </a:p>
          <a:p>
            <a:pPr algn="ctr" defTabSz="914400" eaLnBrk="0" fontAlgn="base" hangingPunct="0">
              <a:spcBef>
                <a:spcPct val="0"/>
              </a:spcBef>
              <a:spcAft>
                <a:spcPct val="0"/>
              </a:spcAft>
              <a:tabLst>
                <a:tab pos="2962275" algn="ctr"/>
                <a:tab pos="5926138" algn="r"/>
              </a:tabLst>
            </a:pPr>
            <a:r>
              <a:rPr lang="en-US" altLang="en-US" sz="28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Affiliated to VTU Belgaum and Approved by AICTE,  New Delhi ,Recognized by Govt. of Karnataka</a:t>
            </a:r>
            <a:endParaRPr lang="en-US" altLang="en-US" sz="1400" dirty="0">
              <a:solidFill>
                <a:prstClr val="black"/>
              </a:solidFill>
              <a:latin typeface="Times New Roman" panose="02020603050405020304" pitchFamily="18" charset="0"/>
              <a:cs typeface="Times New Roman" panose="02020603050405020304" pitchFamily="18" charset="0"/>
            </a:endParaRPr>
          </a:p>
          <a:p>
            <a:pPr algn="ctr" defTabSz="914400" eaLnBrk="0" fontAlgn="base" hangingPunct="0">
              <a:spcBef>
                <a:spcPct val="0"/>
              </a:spcBef>
              <a:spcAft>
                <a:spcPct val="0"/>
              </a:spcAft>
              <a:tabLst>
                <a:tab pos="2962275" algn="ctr"/>
                <a:tab pos="5926138" algn="r"/>
              </a:tabLst>
            </a:pPr>
            <a:r>
              <a:rPr lang="en-US" altLang="en-US" sz="1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Accredited by NAAC with</a:t>
            </a:r>
            <a:r>
              <a:rPr lang="en-US" altLang="en-US" sz="14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a:t>
            </a:r>
            <a:endParaRPr lang="en-US" altLang="en-US" sz="1400" dirty="0">
              <a:solidFill>
                <a:prstClr val="black"/>
              </a:solidFill>
              <a:latin typeface="Times New Roman" panose="02020603050405020304" pitchFamily="18" charset="0"/>
              <a:cs typeface="Times New Roman" panose="02020603050405020304" pitchFamily="18" charset="0"/>
            </a:endParaRPr>
          </a:p>
          <a:p>
            <a:pPr algn="ctr" defTabSz="914400" eaLnBrk="0" fontAlgn="base" hangingPunct="0">
              <a:spcBef>
                <a:spcPct val="0"/>
              </a:spcBef>
              <a:spcAft>
                <a:spcPct val="0"/>
              </a:spcAft>
              <a:tabLst>
                <a:tab pos="2962275" algn="ctr"/>
                <a:tab pos="5926138" algn="r"/>
              </a:tabLst>
            </a:pPr>
            <a:r>
              <a:rPr lang="en-US" altLang="en-US" sz="1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Raja Reddy Layout, Chikkabanavara, Bengaluru – 560090</a:t>
            </a:r>
            <a:endParaRPr lang="en-IN" sz="1400" dirty="0">
              <a:solidFill>
                <a:prstClr val="black"/>
              </a:solidFill>
              <a:latin typeface="Avenir Next LT Pro"/>
            </a:endParaRPr>
          </a:p>
        </p:txBody>
      </p:sp>
      <p:pic>
        <p:nvPicPr>
          <p:cNvPr id="3" name="object 4">
            <a:extLst>
              <a:ext uri="{FF2B5EF4-FFF2-40B4-BE49-F238E27FC236}">
                <a16:creationId xmlns:a16="http://schemas.microsoft.com/office/drawing/2014/main" id="{0B33F9C3-8D4E-492C-B652-C47EF1AA8CB6}"/>
              </a:ext>
            </a:extLst>
          </p:cNvPr>
          <p:cNvPicPr/>
          <p:nvPr/>
        </p:nvPicPr>
        <p:blipFill>
          <a:blip r:embed="rId2" cstate="print"/>
          <a:stretch>
            <a:fillRect/>
          </a:stretch>
        </p:blipFill>
        <p:spPr>
          <a:xfrm>
            <a:off x="824916" y="555665"/>
            <a:ext cx="1149670" cy="1050190"/>
          </a:xfrm>
          <a:prstGeom prst="rect">
            <a:avLst/>
          </a:prstGeom>
        </p:spPr>
      </p:pic>
      <p:pic>
        <p:nvPicPr>
          <p:cNvPr id="4" name="Picture 3" descr="352397-vtu-logo - Kollege Times">
            <a:extLst>
              <a:ext uri="{FF2B5EF4-FFF2-40B4-BE49-F238E27FC236}">
                <a16:creationId xmlns:a16="http://schemas.microsoft.com/office/drawing/2014/main" id="{361CA45B-1E38-4247-A79C-90A9D821C0C1}"/>
              </a:ext>
            </a:extLst>
          </p:cNvPr>
          <p:cNvPicPr>
            <a:picLocks noChangeAspect="1" noChangeArrowheads="1"/>
          </p:cNvPicPr>
          <p:nvPr/>
        </p:nvPicPr>
        <p:blipFill>
          <a:blip r:embed="rId3" cstate="print"/>
          <a:srcRect/>
          <a:stretch>
            <a:fillRect/>
          </a:stretch>
        </p:blipFill>
        <p:spPr bwMode="auto">
          <a:xfrm>
            <a:off x="10485616" y="480930"/>
            <a:ext cx="1316776" cy="1199659"/>
          </a:xfrm>
          <a:prstGeom prst="rect">
            <a:avLst/>
          </a:prstGeom>
          <a:ln>
            <a:noFill/>
          </a:ln>
          <a:effectLst>
            <a:softEdge rad="112500"/>
          </a:effectLst>
        </p:spPr>
      </p:pic>
      <p:sp>
        <p:nvSpPr>
          <p:cNvPr id="6" name="Rectangle 3">
            <a:extLst>
              <a:ext uri="{FF2B5EF4-FFF2-40B4-BE49-F238E27FC236}">
                <a16:creationId xmlns:a16="http://schemas.microsoft.com/office/drawing/2014/main" id="{4A222FAD-5FE6-4733-A9BB-2EDB4BECD9B1}"/>
              </a:ext>
            </a:extLst>
          </p:cNvPr>
          <p:cNvSpPr>
            <a:spLocks noChangeArrowheads="1"/>
          </p:cNvSpPr>
          <p:nvPr/>
        </p:nvSpPr>
        <p:spPr bwMode="auto">
          <a:xfrm>
            <a:off x="609600" y="2511922"/>
            <a:ext cx="10972800" cy="182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None/>
            </a:pPr>
            <a:r>
              <a:rPr lang="en-IN" altLang="en-US" sz="1800" b="1" dirty="0">
                <a:gradFill>
                  <a:gsLst>
                    <a:gs pos="0">
                      <a:srgbClr val="E30000"/>
                    </a:gs>
                    <a:gs pos="100000">
                      <a:srgbClr val="760303"/>
                    </a:gs>
                  </a:gsLst>
                  <a:lin scaled="0"/>
                </a:gradFill>
                <a:latin typeface="Times New Roman" panose="02020603050405020304" charset="0"/>
                <a:cs typeface="Times New Roman" panose="02020603050405020304" charset="0"/>
              </a:rPr>
              <a:t>Technical Seminar </a:t>
            </a:r>
          </a:p>
          <a:p>
            <a:pPr algn="ctr">
              <a:buNone/>
            </a:pPr>
            <a:r>
              <a:rPr lang="en-IN" altLang="en-US" sz="1800" b="1" dirty="0">
                <a:gradFill>
                  <a:gsLst>
                    <a:gs pos="0">
                      <a:srgbClr val="E30000"/>
                    </a:gs>
                    <a:gs pos="100000">
                      <a:srgbClr val="760303"/>
                    </a:gs>
                  </a:gsLst>
                  <a:lin scaled="0"/>
                </a:gradFill>
                <a:latin typeface="Times New Roman" panose="02020603050405020304" charset="0"/>
                <a:cs typeface="Times New Roman" panose="02020603050405020304" charset="0"/>
              </a:rPr>
              <a:t>on</a:t>
            </a:r>
            <a:endParaRPr lang="en-US" altLang="en-US" sz="2400" b="1" dirty="0">
              <a:latin typeface="Times New Roman" panose="02020603050405020304" pitchFamily="18" charset="0"/>
              <a:cs typeface="Times New Roman" panose="02020603050405020304" pitchFamily="18" charset="0"/>
            </a:endParaRPr>
          </a:p>
          <a:p>
            <a:pPr algn="ctr" eaLnBrk="1" hangingPunct="1">
              <a:lnSpc>
                <a:spcPct val="100000"/>
              </a:lnSpc>
              <a:spcBef>
                <a:spcPct val="0"/>
              </a:spcBef>
              <a:buFontTx/>
              <a:buNone/>
            </a:pPr>
            <a:r>
              <a:rPr lang="en-US" sz="3600" b="1" dirty="0">
                <a:solidFill>
                  <a:srgbClr val="C00000"/>
                </a:solidFill>
                <a:latin typeface="Times New Roman" panose="02020603050405020304" pitchFamily="18" charset="0"/>
                <a:cs typeface="Times New Roman" panose="02020603050405020304" pitchFamily="18" charset="0"/>
              </a:rPr>
              <a:t>Evaluation and technological solutions for a dynamic, unified cloud programming development environment</a:t>
            </a:r>
            <a:endParaRPr lang="en-US" altLang="en-US" sz="3600" b="1" dirty="0">
              <a:solidFill>
                <a:srgbClr val="C00000"/>
              </a:solidFill>
              <a:latin typeface="Times New Roman" panose="02020603050405020304" pitchFamily="18" charset="0"/>
              <a:cs typeface="Times New Roman" panose="02020603050405020304" pitchFamily="18" charset="0"/>
            </a:endParaRPr>
          </a:p>
        </p:txBody>
      </p:sp>
      <p:sp>
        <p:nvSpPr>
          <p:cNvPr id="5" name="Google Shape;103;p1">
            <a:extLst>
              <a:ext uri="{FF2B5EF4-FFF2-40B4-BE49-F238E27FC236}">
                <a16:creationId xmlns:a16="http://schemas.microsoft.com/office/drawing/2014/main" id="{AB3076A4-9A89-4E55-91E6-ACDCE4D7A165}"/>
              </a:ext>
            </a:extLst>
          </p:cNvPr>
          <p:cNvSpPr txBox="1"/>
          <p:nvPr/>
        </p:nvSpPr>
        <p:spPr>
          <a:xfrm>
            <a:off x="8282609" y="5179460"/>
            <a:ext cx="3299791" cy="13387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dirty="0">
                <a:solidFill>
                  <a:srgbClr val="002060"/>
                </a:solidFill>
                <a:latin typeface="Times"/>
                <a:ea typeface="Times"/>
                <a:cs typeface="Times"/>
                <a:sym typeface="Times"/>
              </a:rPr>
              <a:t>Guide: </a:t>
            </a:r>
            <a:endParaRPr sz="1800" b="1" dirty="0">
              <a:solidFill>
                <a:srgbClr val="002060"/>
              </a:solidFill>
              <a:latin typeface="Times"/>
              <a:ea typeface="Times"/>
              <a:cs typeface="Times"/>
              <a:sym typeface="Times"/>
            </a:endParaRPr>
          </a:p>
          <a:p>
            <a:pPr>
              <a:lnSpc>
                <a:spcPct val="150000"/>
              </a:lnSpc>
            </a:pPr>
            <a:r>
              <a:rPr lang="en-US" sz="1800" b="1" dirty="0">
                <a:solidFill>
                  <a:srgbClr val="002060"/>
                </a:solidFill>
              </a:rPr>
              <a:t>Prof. Niranjan R Chougala</a:t>
            </a:r>
          </a:p>
          <a:p>
            <a:pPr marL="0" marR="0" lvl="0" indent="0" algn="l" rtl="0">
              <a:lnSpc>
                <a:spcPct val="100000"/>
              </a:lnSpc>
              <a:spcBef>
                <a:spcPts val="0"/>
              </a:spcBef>
              <a:spcAft>
                <a:spcPts val="0"/>
              </a:spcAft>
              <a:buNone/>
            </a:pPr>
            <a:r>
              <a:rPr lang="en-US" sz="1800" b="1" dirty="0">
                <a:solidFill>
                  <a:srgbClr val="002060"/>
                </a:solidFill>
                <a:latin typeface="Times"/>
                <a:ea typeface="Times"/>
                <a:cs typeface="Times"/>
                <a:sym typeface="Times"/>
              </a:rPr>
              <a:t>Prof</a:t>
            </a:r>
            <a:r>
              <a:rPr lang="en-US" b="1" dirty="0">
                <a:solidFill>
                  <a:srgbClr val="002060"/>
                </a:solidFill>
                <a:latin typeface="Times"/>
                <a:ea typeface="Times"/>
                <a:cs typeface="Times"/>
                <a:sym typeface="Times"/>
              </a:rPr>
              <a:t>essor</a:t>
            </a:r>
            <a:r>
              <a:rPr lang="en-US" sz="1800" b="1" dirty="0">
                <a:solidFill>
                  <a:srgbClr val="002060"/>
                </a:solidFill>
                <a:latin typeface="Times"/>
                <a:ea typeface="Times"/>
                <a:cs typeface="Times"/>
                <a:sym typeface="Times"/>
              </a:rPr>
              <a:t> </a:t>
            </a:r>
          </a:p>
          <a:p>
            <a:pPr marL="0" marR="0" lvl="0" indent="0" algn="l" rtl="0">
              <a:lnSpc>
                <a:spcPct val="100000"/>
              </a:lnSpc>
              <a:spcBef>
                <a:spcPts val="0"/>
              </a:spcBef>
              <a:spcAft>
                <a:spcPts val="0"/>
              </a:spcAft>
              <a:buNone/>
            </a:pPr>
            <a:r>
              <a:rPr lang="en-US" sz="1800" b="1" dirty="0">
                <a:solidFill>
                  <a:srgbClr val="002060"/>
                </a:solidFill>
                <a:latin typeface="Times"/>
                <a:ea typeface="Times"/>
                <a:cs typeface="Times"/>
                <a:sym typeface="Times"/>
              </a:rPr>
              <a:t>Dept. of CSE, RRIT</a:t>
            </a:r>
          </a:p>
        </p:txBody>
      </p:sp>
      <p:sp>
        <p:nvSpPr>
          <p:cNvPr id="7" name="Google Shape;105;p1">
            <a:extLst>
              <a:ext uri="{FF2B5EF4-FFF2-40B4-BE49-F238E27FC236}">
                <a16:creationId xmlns:a16="http://schemas.microsoft.com/office/drawing/2014/main" id="{DC947A53-3C88-F957-C69A-7E0FC87F9A14}"/>
              </a:ext>
            </a:extLst>
          </p:cNvPr>
          <p:cNvSpPr txBox="1"/>
          <p:nvPr/>
        </p:nvSpPr>
        <p:spPr>
          <a:xfrm>
            <a:off x="5135218" y="4580495"/>
            <a:ext cx="2895600"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rgbClr val="C00000"/>
                </a:solidFill>
                <a:latin typeface="Times"/>
                <a:ea typeface="Times"/>
                <a:cs typeface="Times"/>
                <a:sym typeface="Times"/>
              </a:rPr>
              <a:t>Presented by  </a:t>
            </a:r>
            <a:endParaRPr sz="1800" b="1" dirty="0">
              <a:solidFill>
                <a:srgbClr val="C00000"/>
              </a:solidFill>
              <a:latin typeface="Times"/>
              <a:ea typeface="Times"/>
              <a:cs typeface="Times"/>
              <a:sym typeface="Times"/>
            </a:endParaRPr>
          </a:p>
          <a:p>
            <a:pPr marL="0" marR="0" lvl="0" indent="0" algn="ctr" rtl="0">
              <a:spcBef>
                <a:spcPts val="0"/>
              </a:spcBef>
              <a:spcAft>
                <a:spcPts val="0"/>
              </a:spcAft>
              <a:buNone/>
            </a:pPr>
            <a:r>
              <a:rPr lang="en-US" sz="1800" b="1" dirty="0">
                <a:solidFill>
                  <a:srgbClr val="C00000"/>
                </a:solidFill>
                <a:latin typeface="Times"/>
                <a:ea typeface="Times"/>
                <a:cs typeface="Times"/>
                <a:sym typeface="Times"/>
              </a:rPr>
              <a:t>DIPU KUMAR SAH</a:t>
            </a:r>
          </a:p>
          <a:p>
            <a:pPr marL="0" marR="0" lvl="0" indent="0" algn="ctr" rtl="0">
              <a:spcBef>
                <a:spcPts val="0"/>
              </a:spcBef>
              <a:spcAft>
                <a:spcPts val="0"/>
              </a:spcAft>
              <a:buNone/>
            </a:pPr>
            <a:r>
              <a:rPr lang="en-US" sz="1800" b="1" dirty="0">
                <a:solidFill>
                  <a:srgbClr val="C00000"/>
                </a:solidFill>
                <a:latin typeface="Times"/>
                <a:ea typeface="Times"/>
                <a:cs typeface="Times"/>
                <a:sym typeface="Times"/>
              </a:rPr>
              <a:t>(1RI20CS062)</a:t>
            </a:r>
            <a:endParaRPr sz="1800" b="1" dirty="0">
              <a:solidFill>
                <a:srgbClr val="C00000"/>
              </a:solidFill>
              <a:latin typeface="Times"/>
              <a:ea typeface="Times"/>
              <a:cs typeface="Times"/>
              <a:sym typeface="Times"/>
            </a:endParaRPr>
          </a:p>
        </p:txBody>
      </p:sp>
    </p:spTree>
    <p:extLst>
      <p:ext uri="{BB962C8B-B14F-4D97-AF65-F5344CB8AC3E}">
        <p14:creationId xmlns:p14="http://schemas.microsoft.com/office/powerpoint/2010/main" val="4240969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7FCCF-381A-0E3E-623B-7AF384A17C9B}"/>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418F79D7-9C9E-073A-76BC-312080016917}"/>
              </a:ext>
            </a:extLst>
          </p:cNvPr>
          <p:cNvSpPr>
            <a:spLocks noGrp="1"/>
          </p:cNvSpPr>
          <p:nvPr>
            <p:ph idx="1"/>
          </p:nvPr>
        </p:nvSpPr>
        <p:spPr>
          <a:xfrm>
            <a:off x="581192" y="1838632"/>
            <a:ext cx="11029615" cy="4020167"/>
          </a:xfrm>
        </p:spPr>
        <p:txBody>
          <a:bodyPr>
            <a:normAutofit lnSpcReduction="10000"/>
          </a:bodyPr>
          <a:lstStyle/>
          <a:p>
            <a:pPr algn="l">
              <a:buFont typeface="Wingdings" panose="05000000000000000000" pitchFamily="2" charset="2"/>
              <a:buChar char="§"/>
            </a:pPr>
            <a:r>
              <a:rPr lang="en-IN" b="1" i="0" dirty="0">
                <a:solidFill>
                  <a:srgbClr val="0D0D0D"/>
                </a:solidFill>
                <a:effectLst/>
                <a:latin typeface="Söhne"/>
              </a:rPr>
              <a:t>VPS Setup:</a:t>
            </a:r>
            <a:endParaRPr lang="en-IN" b="0" i="0" dirty="0">
              <a:solidFill>
                <a:srgbClr val="0D0D0D"/>
              </a:solidFill>
              <a:effectLst/>
              <a:latin typeface="Söhne"/>
            </a:endParaRPr>
          </a:p>
          <a:p>
            <a:pPr marL="457200" lvl="1" indent="0" algn="l">
              <a:buNone/>
            </a:pPr>
            <a:r>
              <a:rPr lang="en-IN" b="0" i="0" dirty="0">
                <a:solidFill>
                  <a:srgbClr val="0D0D0D"/>
                </a:solidFill>
                <a:effectLst/>
                <a:latin typeface="Söhne"/>
              </a:rPr>
              <a:t>Utilize a Virtual Private Server (VPS) like Ubuntu to securely host applications. Employ HAProxy for efficient HTTP request handling.</a:t>
            </a:r>
          </a:p>
          <a:p>
            <a:pPr algn="l">
              <a:buFont typeface="Wingdings" panose="05000000000000000000" pitchFamily="2" charset="2"/>
              <a:buChar char="§"/>
            </a:pPr>
            <a:r>
              <a:rPr lang="en-IN" b="1" i="0" dirty="0">
                <a:solidFill>
                  <a:srgbClr val="0D0D0D"/>
                </a:solidFill>
                <a:effectLst/>
                <a:latin typeface="Söhne"/>
              </a:rPr>
              <a:t>HAProxy Load Balancer:</a:t>
            </a:r>
            <a:endParaRPr lang="en-IN" b="0" i="0" dirty="0">
              <a:solidFill>
                <a:srgbClr val="0D0D0D"/>
              </a:solidFill>
              <a:effectLst/>
              <a:latin typeface="Söhne"/>
            </a:endParaRPr>
          </a:p>
          <a:p>
            <a:pPr marL="457200" lvl="1" indent="0" algn="l">
              <a:buNone/>
            </a:pPr>
            <a:r>
              <a:rPr lang="en-IN" b="0" i="0" dirty="0">
                <a:solidFill>
                  <a:srgbClr val="0D0D0D"/>
                </a:solidFill>
                <a:effectLst/>
                <a:latin typeface="Söhne"/>
              </a:rPr>
              <a:t>Implement HAProxy as a high-performance load balancer and reverse proxy, ensuring optimal application delivery and server availability.</a:t>
            </a:r>
          </a:p>
          <a:p>
            <a:pPr algn="l">
              <a:buFont typeface="Wingdings" panose="05000000000000000000" pitchFamily="2" charset="2"/>
              <a:buChar char="§"/>
            </a:pPr>
            <a:r>
              <a:rPr lang="en-IN" b="1" i="0" dirty="0">
                <a:solidFill>
                  <a:srgbClr val="0D0D0D"/>
                </a:solidFill>
                <a:effectLst/>
                <a:latin typeface="Söhne"/>
              </a:rPr>
              <a:t>Docker Containerization:</a:t>
            </a:r>
            <a:endParaRPr lang="en-IN" b="0" i="0" dirty="0">
              <a:solidFill>
                <a:srgbClr val="0D0D0D"/>
              </a:solidFill>
              <a:effectLst/>
              <a:latin typeface="Söhne"/>
            </a:endParaRPr>
          </a:p>
          <a:p>
            <a:pPr marL="457200" lvl="1" indent="0" algn="l">
              <a:buNone/>
            </a:pPr>
            <a:r>
              <a:rPr lang="en-IN" b="0" i="0" dirty="0">
                <a:solidFill>
                  <a:srgbClr val="0D0D0D"/>
                </a:solidFill>
                <a:effectLst/>
                <a:latin typeface="Söhne"/>
              </a:rPr>
              <a:t>Leverage Docker for open-source containerization, enabling easy packaging, deployment, and management of applications. Use docker file and docker-compose for efficient container configuration and management.</a:t>
            </a:r>
          </a:p>
          <a:p>
            <a:pPr algn="l">
              <a:buFont typeface="Wingdings" panose="05000000000000000000" pitchFamily="2" charset="2"/>
              <a:buChar char="§"/>
            </a:pPr>
            <a:r>
              <a:rPr lang="en-IN" b="1" i="0" dirty="0">
                <a:solidFill>
                  <a:srgbClr val="0D0D0D"/>
                </a:solidFill>
                <a:effectLst/>
                <a:latin typeface="Söhne"/>
              </a:rPr>
              <a:t>NodeJS Web Server:</a:t>
            </a:r>
            <a:endParaRPr lang="en-IN" b="0" i="0" dirty="0">
              <a:solidFill>
                <a:srgbClr val="0D0D0D"/>
              </a:solidFill>
              <a:effectLst/>
              <a:latin typeface="Söhne"/>
            </a:endParaRPr>
          </a:p>
          <a:p>
            <a:pPr marL="457200" lvl="1" indent="0" algn="l">
              <a:buNone/>
            </a:pPr>
            <a:r>
              <a:rPr lang="en-IN" b="0" i="0" dirty="0">
                <a:solidFill>
                  <a:srgbClr val="0D0D0D"/>
                </a:solidFill>
                <a:effectLst/>
                <a:latin typeface="Söhne"/>
              </a:rPr>
              <a:t>Build web applications using NodeJS, a JavaScript-based runtime environment. Employ a user-friendly web interface for secure student access to virtual environments.</a:t>
            </a:r>
          </a:p>
          <a:p>
            <a:endParaRPr lang="en-IN" dirty="0"/>
          </a:p>
        </p:txBody>
      </p:sp>
    </p:spTree>
    <p:extLst>
      <p:ext uri="{BB962C8B-B14F-4D97-AF65-F5344CB8AC3E}">
        <p14:creationId xmlns:p14="http://schemas.microsoft.com/office/powerpoint/2010/main" val="4069668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eople developing in the cloud">
            <a:extLst>
              <a:ext uri="{FF2B5EF4-FFF2-40B4-BE49-F238E27FC236}">
                <a16:creationId xmlns:a16="http://schemas.microsoft.com/office/drawing/2014/main" id="{90B78232-CE6F-2A1F-7952-C7A61472A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255" y="1027779"/>
            <a:ext cx="5715000" cy="4133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54AC6C-17DF-F71B-EAFE-525FB56580D8}"/>
              </a:ext>
            </a:extLst>
          </p:cNvPr>
          <p:cNvSpPr txBox="1"/>
          <p:nvPr/>
        </p:nvSpPr>
        <p:spPr>
          <a:xfrm>
            <a:off x="3274142" y="5791200"/>
            <a:ext cx="4326194" cy="646331"/>
          </a:xfrm>
          <a:prstGeom prst="rect">
            <a:avLst/>
          </a:prstGeom>
          <a:noFill/>
        </p:spPr>
        <p:txBody>
          <a:bodyPr wrap="square" rtlCol="0">
            <a:spAutoFit/>
          </a:bodyPr>
          <a:lstStyle/>
          <a:p>
            <a:r>
              <a:rPr lang="en-US" dirty="0"/>
              <a:t>Fig: - student working on cloud programming development environment</a:t>
            </a:r>
          </a:p>
        </p:txBody>
      </p:sp>
    </p:spTree>
    <p:extLst>
      <p:ext uri="{BB962C8B-B14F-4D97-AF65-F5344CB8AC3E}">
        <p14:creationId xmlns:p14="http://schemas.microsoft.com/office/powerpoint/2010/main" val="3099687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D29A-9AB2-6D87-5E9B-0A1EB90F005D}"/>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C53321D7-3AD1-420E-DC5A-DFB72B4F35C0}"/>
              </a:ext>
            </a:extLst>
          </p:cNvPr>
          <p:cNvSpPr>
            <a:spLocks noGrp="1"/>
          </p:cNvSpPr>
          <p:nvPr>
            <p:ph idx="1"/>
          </p:nvPr>
        </p:nvSpPr>
        <p:spPr>
          <a:xfrm>
            <a:off x="581192" y="2180496"/>
            <a:ext cx="11029615" cy="4532031"/>
          </a:xfrm>
        </p:spPr>
        <p:txBody>
          <a:bodyPr>
            <a:normAutofit fontScale="92500" lnSpcReduction="10000"/>
          </a:bodyPr>
          <a:lstStyle/>
          <a:p>
            <a:pPr>
              <a:lnSpc>
                <a:spcPct val="150000"/>
              </a:lnSpc>
            </a:pPr>
            <a:r>
              <a:rPr lang="en-US" b="1" i="0" dirty="0">
                <a:solidFill>
                  <a:srgbClr val="0D0D0D"/>
                </a:solidFill>
                <a:effectLst/>
                <a:latin typeface="Söhne"/>
              </a:rPr>
              <a:t>Enhanced Collaboration Through Cloud-Centric Approach:</a:t>
            </a:r>
            <a:endParaRPr lang="en-US" b="0" i="0" dirty="0">
              <a:solidFill>
                <a:srgbClr val="0D0D0D"/>
              </a:solidFill>
              <a:effectLst/>
              <a:latin typeface="Söhne"/>
            </a:endParaRPr>
          </a:p>
          <a:p>
            <a:pPr marL="457200" lvl="1" indent="0">
              <a:lnSpc>
                <a:spcPct val="150000"/>
              </a:lnSpc>
              <a:buNone/>
            </a:pPr>
            <a:r>
              <a:rPr lang="en-US" b="0" i="0" dirty="0">
                <a:solidFill>
                  <a:srgbClr val="0D0D0D"/>
                </a:solidFill>
                <a:effectLst/>
                <a:latin typeface="Söhne"/>
              </a:rPr>
              <a:t>The implementation of the Cloud Programming Development Environment has markedly improved collaborative efforts among developers. The cloud-centric approach allows real-time collaboration, enabling multiple users to seamlessly work on shared projects concurrently.</a:t>
            </a:r>
          </a:p>
          <a:p>
            <a:pPr>
              <a:lnSpc>
                <a:spcPct val="150000"/>
              </a:lnSpc>
            </a:pPr>
            <a:r>
              <a:rPr lang="en-US" b="1" i="0" dirty="0">
                <a:solidFill>
                  <a:srgbClr val="0D0D0D"/>
                </a:solidFill>
                <a:effectLst/>
                <a:latin typeface="Söhne"/>
              </a:rPr>
              <a:t>Consistent and Reproducible Development Environments with Docker:</a:t>
            </a:r>
            <a:endParaRPr lang="en-US" b="0" i="0" dirty="0">
              <a:solidFill>
                <a:srgbClr val="0D0D0D"/>
              </a:solidFill>
              <a:effectLst/>
              <a:latin typeface="Söhne"/>
            </a:endParaRPr>
          </a:p>
          <a:p>
            <a:pPr marL="457200" lvl="1" indent="0">
              <a:lnSpc>
                <a:spcPct val="150000"/>
              </a:lnSpc>
              <a:buNone/>
            </a:pPr>
            <a:r>
              <a:rPr lang="en-US" b="0" i="0" dirty="0">
                <a:solidFill>
                  <a:srgbClr val="0D0D0D"/>
                </a:solidFill>
                <a:effectLst/>
                <a:latin typeface="Söhne"/>
              </a:rPr>
              <a:t>Docker containerization has played a pivotal role in ensuring consistent and reproducible development environments. This integration has mitigated compatibility issues and streamlined coding efforts within the development team.</a:t>
            </a:r>
          </a:p>
          <a:p>
            <a:pPr>
              <a:lnSpc>
                <a:spcPct val="150000"/>
              </a:lnSpc>
            </a:pPr>
            <a:r>
              <a:rPr lang="en-US" b="1" i="0" dirty="0">
                <a:solidFill>
                  <a:srgbClr val="0D0D0D"/>
                </a:solidFill>
                <a:effectLst/>
                <a:latin typeface="Söhne"/>
              </a:rPr>
              <a:t>Efficient Runtime Environment with NodeJS Integration:</a:t>
            </a:r>
            <a:endParaRPr lang="en-US" b="0" i="0" dirty="0">
              <a:solidFill>
                <a:srgbClr val="0D0D0D"/>
              </a:solidFill>
              <a:effectLst/>
              <a:latin typeface="Söhne"/>
            </a:endParaRPr>
          </a:p>
          <a:p>
            <a:pPr marL="457200" lvl="1" indent="0">
              <a:lnSpc>
                <a:spcPct val="150000"/>
              </a:lnSpc>
              <a:buNone/>
            </a:pPr>
            <a:r>
              <a:rPr lang="en-US" b="0" i="0" dirty="0">
                <a:solidFill>
                  <a:srgbClr val="0D0D0D"/>
                </a:solidFill>
                <a:effectLst/>
                <a:latin typeface="Söhne"/>
              </a:rPr>
              <a:t>The incorporation of NodeJS has proven instrumental in providing a fast and efficient runtime environment, contributing to the expeditious development of applications. Educators benefit from enhanced monitoring capabilities, centralized access to student progress, and features like template creation for coding exercises.</a:t>
            </a:r>
          </a:p>
          <a:p>
            <a:endParaRPr lang="en-IN" dirty="0"/>
          </a:p>
        </p:txBody>
      </p:sp>
    </p:spTree>
    <p:extLst>
      <p:ext uri="{BB962C8B-B14F-4D97-AF65-F5344CB8AC3E}">
        <p14:creationId xmlns:p14="http://schemas.microsoft.com/office/powerpoint/2010/main" val="2275194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77E5-A53E-66B3-9D66-6D8531CBE2E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4731915-A82E-750C-078E-B9485CE22897}"/>
              </a:ext>
            </a:extLst>
          </p:cNvPr>
          <p:cNvSpPr>
            <a:spLocks noGrp="1"/>
          </p:cNvSpPr>
          <p:nvPr>
            <p:ph idx="1"/>
          </p:nvPr>
        </p:nvSpPr>
        <p:spPr>
          <a:xfrm>
            <a:off x="581192" y="2180496"/>
            <a:ext cx="11029615" cy="4438513"/>
          </a:xfrm>
        </p:spPr>
        <p:txBody>
          <a:bodyPr>
            <a:normAutofit fontScale="92500"/>
          </a:bodyPr>
          <a:lstStyle/>
          <a:p>
            <a:pPr>
              <a:lnSpc>
                <a:spcPct val="150000"/>
              </a:lnSpc>
            </a:pPr>
            <a:r>
              <a:rPr lang="en-US" b="1" i="0" dirty="0">
                <a:solidFill>
                  <a:srgbClr val="0D0D0D"/>
                </a:solidFill>
                <a:effectLst/>
                <a:latin typeface="Söhne"/>
              </a:rPr>
              <a:t>Innovative Shift in Software Development:</a:t>
            </a:r>
            <a:endParaRPr lang="en-US" b="0" i="0" dirty="0">
              <a:solidFill>
                <a:srgbClr val="0D0D0D"/>
              </a:solidFill>
              <a:effectLst/>
              <a:latin typeface="Söhne"/>
            </a:endParaRPr>
          </a:p>
          <a:p>
            <a:pPr marL="457200" lvl="1" indent="0">
              <a:lnSpc>
                <a:spcPct val="150000"/>
              </a:lnSpc>
              <a:buNone/>
            </a:pPr>
            <a:r>
              <a:rPr lang="en-US" b="0" i="0" dirty="0">
                <a:solidFill>
                  <a:srgbClr val="0D0D0D"/>
                </a:solidFill>
                <a:effectLst/>
                <a:latin typeface="Söhne"/>
              </a:rPr>
              <a:t>The Cloud Programming Development Environment has transformed traditional software development by seamlessly integrating VPS, Docker, and NodeJS. This innovation addresses collaboration, efficiency, and scalability challenges, marking a new era of collaborative and efficient development.</a:t>
            </a:r>
          </a:p>
          <a:p>
            <a:pPr>
              <a:lnSpc>
                <a:spcPct val="150000"/>
              </a:lnSpc>
            </a:pPr>
            <a:r>
              <a:rPr lang="en-US" b="1" i="0" dirty="0">
                <a:solidFill>
                  <a:srgbClr val="0D0D0D"/>
                </a:solidFill>
                <a:effectLst/>
                <a:latin typeface="Söhne"/>
              </a:rPr>
              <a:t>Revolutionizing Collaboration Globally:</a:t>
            </a:r>
            <a:endParaRPr lang="en-US" b="0" i="0" dirty="0">
              <a:solidFill>
                <a:srgbClr val="0D0D0D"/>
              </a:solidFill>
              <a:effectLst/>
              <a:latin typeface="Söhne"/>
            </a:endParaRPr>
          </a:p>
          <a:p>
            <a:pPr marL="457200" lvl="1" indent="0">
              <a:lnSpc>
                <a:spcPct val="150000"/>
              </a:lnSpc>
              <a:buNone/>
            </a:pPr>
            <a:r>
              <a:rPr lang="en-US" b="0" i="0" dirty="0">
                <a:solidFill>
                  <a:srgbClr val="0D0D0D"/>
                </a:solidFill>
                <a:effectLst/>
                <a:latin typeface="Söhne"/>
              </a:rPr>
              <a:t>Adopting a cloud-centric paradigm, the environment redefines collaborative coding, enabling real-time teamwork and contributions globally. Docker ensures reproducible development environments, while NodeJS accelerates coding efficiency.</a:t>
            </a:r>
          </a:p>
          <a:p>
            <a:pPr>
              <a:lnSpc>
                <a:spcPct val="150000"/>
              </a:lnSpc>
            </a:pPr>
            <a:r>
              <a:rPr lang="en-US" b="1" i="0" dirty="0">
                <a:solidFill>
                  <a:srgbClr val="0D0D0D"/>
                </a:solidFill>
                <a:effectLst/>
                <a:latin typeface="Söhne"/>
              </a:rPr>
              <a:t>Educational Advancements and Resource Optimization:</a:t>
            </a:r>
            <a:endParaRPr lang="en-US" b="0" i="0" dirty="0">
              <a:solidFill>
                <a:srgbClr val="0D0D0D"/>
              </a:solidFill>
              <a:effectLst/>
              <a:latin typeface="Söhne"/>
            </a:endParaRPr>
          </a:p>
          <a:p>
            <a:pPr marL="457200" lvl="1" indent="0">
              <a:lnSpc>
                <a:spcPct val="150000"/>
              </a:lnSpc>
              <a:buNone/>
            </a:pPr>
            <a:r>
              <a:rPr lang="en-US" b="0" i="0" dirty="0">
                <a:solidFill>
                  <a:srgbClr val="0D0D0D"/>
                </a:solidFill>
                <a:effectLst/>
                <a:latin typeface="Söhne"/>
              </a:rPr>
              <a:t>Educators benefit from advanced monitoring and centralized access. Features like template creation and seamless code sharing foster collaboration. Integration of Docker and VPS reduces operational costs and empowers agile development for scalable applications.</a:t>
            </a:r>
          </a:p>
          <a:p>
            <a:endParaRPr lang="en-IN" dirty="0"/>
          </a:p>
        </p:txBody>
      </p:sp>
    </p:spTree>
    <p:extLst>
      <p:ext uri="{BB962C8B-B14F-4D97-AF65-F5344CB8AC3E}">
        <p14:creationId xmlns:p14="http://schemas.microsoft.com/office/powerpoint/2010/main" val="1167619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9E35-0DE3-2BA5-7073-6BD012979D0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FB926B4-7309-799C-E8CE-23337F5158FF}"/>
              </a:ext>
            </a:extLst>
          </p:cNvPr>
          <p:cNvSpPr>
            <a:spLocks noGrp="1"/>
          </p:cNvSpPr>
          <p:nvPr>
            <p:ph idx="1"/>
          </p:nvPr>
        </p:nvSpPr>
        <p:spPr>
          <a:xfrm>
            <a:off x="581192" y="2180496"/>
            <a:ext cx="11029615" cy="4428122"/>
          </a:xfrm>
        </p:spPr>
        <p:txBody>
          <a:bodyPr>
            <a:normAutofit fontScale="85000" lnSpcReduction="10000"/>
          </a:bodyPr>
          <a:lstStyle/>
          <a:p>
            <a:pPr lvl="0" algn="just">
              <a:lnSpc>
                <a:spcPct val="150000"/>
              </a:lnSpc>
              <a:buClr>
                <a:srgbClr val="000000"/>
              </a:buClr>
              <a:buFont typeface="Wingdings" panose="05000000000000000000" pitchFamily="2" charset="2"/>
              <a:buChar char="§"/>
            </a:pPr>
            <a:r>
              <a:rPr lang="en-US"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Yue Jia “ Modern Art Design Knowledge Teaching System Based on Cloud Computing Environment</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buClr>
                <a:srgbClr val="000000"/>
              </a:buClr>
              <a:buFont typeface="Wingdings" panose="05000000000000000000" pitchFamily="2" charset="2"/>
              <a:buChar char="§"/>
            </a:pPr>
            <a:r>
              <a:rPr lang="en-US"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Prakrati Kaloni, Jageshwar Ray, </a:t>
            </a:r>
            <a:r>
              <a:rPr lang="en-US" sz="1800" spc="0" dirty="0" err="1">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Gotte</a:t>
            </a:r>
            <a:r>
              <a:rPr lang="en-US"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 Ranjith Kumar ,   Shravan Kumar ,  Anita Gehlot, Meera Sharma “ Environment Management And Protection Integrated With Cloud Computing And Artificial Intelligence “</a:t>
            </a:r>
          </a:p>
          <a:p>
            <a:pPr lvl="0" algn="just">
              <a:lnSpc>
                <a:spcPct val="150000"/>
              </a:lnSpc>
              <a:buClr>
                <a:srgbClr val="000000"/>
              </a:buClr>
              <a:buFont typeface="Wingdings" panose="05000000000000000000" pitchFamily="2" charset="2"/>
              <a:buChar char="§"/>
            </a:pPr>
            <a:r>
              <a:rPr lang="en-US" sz="1800" spc="0" dirty="0" err="1">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Xiaoxue</a:t>
            </a:r>
            <a:r>
              <a:rPr lang="en-US"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 Duan “ Data Mining Algorithm Based on Cloud Computing in Course Teaching Service Platform ”</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buClr>
                <a:srgbClr val="000000"/>
              </a:buClr>
              <a:buFont typeface="Wingdings" panose="05000000000000000000" pitchFamily="2" charset="2"/>
              <a:buChar char="§"/>
            </a:pPr>
            <a:r>
              <a:rPr lang="en-US" sz="1800" spc="0" dirty="0" err="1">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Xinjun</a:t>
            </a:r>
            <a:r>
              <a:rPr lang="en-US"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 Li, Libin Zheng, </a:t>
            </a:r>
            <a:r>
              <a:rPr lang="en-US" sz="1800" spc="0" dirty="0" err="1">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Bingnan</a:t>
            </a:r>
            <a:r>
              <a:rPr lang="en-US"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 Liu, Yan Zhen, </a:t>
            </a:r>
            <a:r>
              <a:rPr lang="en-US" sz="1800" spc="0" dirty="0" err="1">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Wenbin</a:t>
            </a:r>
            <a:r>
              <a:rPr lang="en-US"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 Chen, </a:t>
            </a:r>
            <a:r>
              <a:rPr lang="en-US" sz="1800" spc="0" dirty="0" err="1">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Ganghong</a:t>
            </a:r>
            <a:r>
              <a:rPr lang="en-US"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 Zhang “ A Cloud-Based Development Platform for Distribution Power Internet of Things ”</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buClr>
                <a:srgbClr val="000000"/>
              </a:buClr>
              <a:buFont typeface="Wingdings" panose="05000000000000000000" pitchFamily="2" charset="2"/>
              <a:buChar char="§"/>
            </a:pPr>
            <a:r>
              <a:rPr lang="en-US" sz="1800" spc="0" dirty="0" err="1">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Mónika</a:t>
            </a:r>
            <a:r>
              <a:rPr lang="en-US"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 </a:t>
            </a:r>
            <a:r>
              <a:rPr lang="en-US" sz="1800" spc="0" dirty="0" err="1">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Rajcsányi</a:t>
            </a:r>
            <a:r>
              <a:rPr lang="en-US"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 Molnár. </a:t>
            </a:r>
            <a:r>
              <a:rPr lang="en-US" sz="1800" spc="0" dirty="0" err="1">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Anetta</a:t>
            </a:r>
            <a:r>
              <a:rPr lang="en-US"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 </a:t>
            </a:r>
            <a:r>
              <a:rPr lang="en-US" sz="1800" spc="0" dirty="0" err="1">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Bacsa</a:t>
            </a:r>
            <a:r>
              <a:rPr lang="en-US"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 Bán. (2022). Towards </a:t>
            </a:r>
            <a:r>
              <a:rPr lang="en-US" sz="1800" spc="0" dirty="0" err="1">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Digitalisation</a:t>
            </a:r>
            <a:r>
              <a:rPr lang="en-US"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 Student Experiences in Online Education at a Higher Education Institution, </a:t>
            </a:r>
          </a:p>
          <a:p>
            <a:pPr lvl="0" algn="just">
              <a:lnSpc>
                <a:spcPct val="150000"/>
              </a:lnSpc>
              <a:buClr>
                <a:srgbClr val="000000"/>
              </a:buClr>
              <a:buFont typeface="Wingdings" panose="05000000000000000000" pitchFamily="2" charset="2"/>
              <a:buChar char="§"/>
            </a:pPr>
            <a:r>
              <a:rPr lang="en-US" sz="1800" spc="0" dirty="0" err="1">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Elod</a:t>
            </a:r>
            <a:r>
              <a:rPr lang="en-US"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 Gogh, </a:t>
            </a:r>
            <a:r>
              <a:rPr lang="en-US" sz="1800" spc="0" dirty="0" err="1">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Reka</a:t>
            </a:r>
            <a:r>
              <a:rPr lang="en-US"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 </a:t>
            </a:r>
            <a:r>
              <a:rPr lang="en-US" sz="1800" spc="0" dirty="0" err="1">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Racsko</a:t>
            </a:r>
            <a:r>
              <a:rPr lang="en-US"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 Attila </a:t>
            </a:r>
            <a:r>
              <a:rPr lang="en-US" sz="1800" spc="0" dirty="0" err="1">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Kovari</a:t>
            </a:r>
            <a:r>
              <a:rPr lang="en-US"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 (2023). Experience of </a:t>
            </a:r>
            <a:r>
              <a:rPr lang="en-US" sz="1800" spc="0" dirty="0" err="1">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SelfEfficacy</a:t>
            </a:r>
            <a:r>
              <a:rPr lang="en-US"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 Learning among Vocational Secondary School Students, </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buClr>
                <a:srgbClr val="000000"/>
              </a:buClr>
              <a:buFont typeface="Wingdings" panose="05000000000000000000" pitchFamily="2" charset="2"/>
              <a:buChar char="§"/>
            </a:pPr>
            <a:r>
              <a:rPr lang="en-US" sz="1800" spc="0" dirty="0" err="1">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Kinary</a:t>
            </a:r>
            <a:r>
              <a:rPr lang="en-US"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 </a:t>
            </a:r>
            <a:r>
              <a:rPr lang="en-US" sz="1800" spc="0" dirty="0" err="1">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Jangla</a:t>
            </a:r>
            <a:r>
              <a:rPr lang="en-US"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rPr>
              <a:t>. (2018). Accelerating Development Velocity Using Docker: Docker Across Microservices</a:t>
            </a:r>
            <a:endParaRPr lang="en-IN"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endParaRPr>
          </a:p>
          <a:p>
            <a:pPr marL="342900" lvl="0" indent="-342900" algn="just">
              <a:lnSpc>
                <a:spcPct val="150000"/>
              </a:lnSpc>
              <a:buClr>
                <a:srgbClr val="000000"/>
              </a:buClr>
              <a:buFont typeface="+mj-lt"/>
              <a:buAutoNum type="arabicPeriod"/>
            </a:pPr>
            <a:endParaRPr lang="en-IN" sz="1800" spc="0" dirty="0">
              <a:ln>
                <a:noFill/>
              </a:ln>
              <a:effectLst>
                <a:glow>
                  <a:srgbClr val="000000"/>
                </a:glow>
                <a:outerShdw blurRad="38100" dist="19050" dir="2700000" algn="tl">
                  <a:schemeClr val="dk1">
                    <a:alpha val="40000"/>
                  </a:schemeClr>
                </a:outerShdw>
                <a:reflection stA="0" endPos="0" fadeDir="0" sx="0" s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49474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D1C891-AFC0-6A5F-CFC4-F87451FB44BB}"/>
              </a:ext>
            </a:extLst>
          </p:cNvPr>
          <p:cNvSpPr txBox="1"/>
          <p:nvPr/>
        </p:nvSpPr>
        <p:spPr>
          <a:xfrm>
            <a:off x="2662335" y="2547257"/>
            <a:ext cx="6867330" cy="1015663"/>
          </a:xfrm>
          <a:prstGeom prst="rect">
            <a:avLst/>
          </a:prstGeom>
          <a:noFill/>
        </p:spPr>
        <p:txBody>
          <a:bodyPr wrap="square" rtlCol="0">
            <a:spAutoFit/>
          </a:bodyPr>
          <a:lstStyle/>
          <a:p>
            <a:pPr algn="ctr"/>
            <a:r>
              <a:rPr lang="en-US" sz="6000" dirty="0"/>
              <a:t>     THANK  YOU</a:t>
            </a:r>
            <a:endParaRPr lang="en-IN" sz="6000" dirty="0"/>
          </a:p>
        </p:txBody>
      </p:sp>
    </p:spTree>
    <p:extLst>
      <p:ext uri="{BB962C8B-B14F-4D97-AF65-F5344CB8AC3E}">
        <p14:creationId xmlns:p14="http://schemas.microsoft.com/office/powerpoint/2010/main" val="345450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BEB2-2EAC-68F2-2965-B8A44D89CF89}"/>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D64AF142-CC5F-BC6A-E8AB-D2D8CA94AFB0}"/>
              </a:ext>
            </a:extLst>
          </p:cNvPr>
          <p:cNvSpPr>
            <a:spLocks noGrp="1"/>
          </p:cNvSpPr>
          <p:nvPr>
            <p:ph idx="1"/>
          </p:nvPr>
        </p:nvSpPr>
        <p:spPr>
          <a:xfrm>
            <a:off x="581192" y="2180496"/>
            <a:ext cx="11029615" cy="4352826"/>
          </a:xfrm>
        </p:spPr>
        <p:txBody>
          <a:bodyPr>
            <a:normAutofit lnSpcReduction="10000"/>
          </a:bodyPr>
          <a:lstStyle/>
          <a:p>
            <a:pPr>
              <a:lnSpc>
                <a:spcPct val="150000"/>
              </a:lnSpc>
            </a:pPr>
            <a:r>
              <a:rPr lang="en-GB" b="1" dirty="0">
                <a:latin typeface="Times New Roman" panose="02020603050405020304" pitchFamily="18" charset="0"/>
                <a:cs typeface="Times New Roman" panose="02020603050405020304" pitchFamily="18" charset="0"/>
              </a:rPr>
              <a:t>INTRODUCTION</a:t>
            </a:r>
          </a:p>
          <a:p>
            <a:pPr>
              <a:lnSpc>
                <a:spcPct val="150000"/>
              </a:lnSpc>
            </a:pPr>
            <a:r>
              <a:rPr lang="en-GB" b="1" dirty="0">
                <a:latin typeface="Times New Roman" panose="02020603050405020304" pitchFamily="18" charset="0"/>
                <a:cs typeface="Times New Roman" panose="02020603050405020304" pitchFamily="18" charset="0"/>
              </a:rPr>
              <a:t>OBJECTIVE</a:t>
            </a:r>
          </a:p>
          <a:p>
            <a:pPr>
              <a:lnSpc>
                <a:spcPct val="150000"/>
              </a:lnSpc>
            </a:pPr>
            <a:r>
              <a:rPr lang="en-GB" b="1" dirty="0">
                <a:latin typeface="Times New Roman" panose="02020603050405020304" pitchFamily="18" charset="0"/>
                <a:cs typeface="Times New Roman" panose="02020603050405020304" pitchFamily="18" charset="0"/>
              </a:rPr>
              <a:t>LITERATURE REVIEW</a:t>
            </a:r>
          </a:p>
          <a:p>
            <a:pPr>
              <a:lnSpc>
                <a:spcPct val="150000"/>
              </a:lnSpc>
            </a:pPr>
            <a:r>
              <a:rPr lang="en-GB" b="1" dirty="0">
                <a:latin typeface="Times New Roman" panose="02020603050405020304" pitchFamily="18" charset="0"/>
                <a:cs typeface="Times New Roman" panose="02020603050405020304" pitchFamily="18" charset="0"/>
              </a:rPr>
              <a:t>PROBLEM </a:t>
            </a:r>
            <a:r>
              <a:rPr lang="en-US" sz="1800" b="1" u="none" strike="noStrike" cap="none" dirty="0">
                <a:solidFill>
                  <a:schemeClr val="dk1"/>
                </a:solidFill>
                <a:latin typeface="Times New Roman" panose="02020603050405020304" pitchFamily="18" charset="0"/>
                <a:ea typeface="Times"/>
                <a:cs typeface="Times New Roman" panose="02020603050405020304" pitchFamily="18" charset="0"/>
                <a:sym typeface="Times"/>
              </a:rPr>
              <a:t>STATEMENT</a:t>
            </a:r>
            <a:endParaRPr lang="en-GB" b="1" dirty="0">
              <a:latin typeface="Times New Roman" panose="02020603050405020304" pitchFamily="18" charset="0"/>
              <a:cs typeface="Times New Roman" panose="02020603050405020304" pitchFamily="18" charset="0"/>
            </a:endParaRPr>
          </a:p>
          <a:p>
            <a:pPr>
              <a:lnSpc>
                <a:spcPct val="150000"/>
              </a:lnSpc>
            </a:pPr>
            <a:r>
              <a:rPr lang="en-GB" b="1" dirty="0">
                <a:latin typeface="Times New Roman" panose="02020603050405020304" pitchFamily="18" charset="0"/>
                <a:cs typeface="Times New Roman" panose="02020603050405020304" pitchFamily="18" charset="0"/>
              </a:rPr>
              <a:t>METHODOLOGY</a:t>
            </a:r>
          </a:p>
          <a:p>
            <a:pPr>
              <a:lnSpc>
                <a:spcPct val="150000"/>
              </a:lnSpc>
            </a:pPr>
            <a:r>
              <a:rPr lang="en-US" sz="1800" b="1" i="0" u="none" strike="noStrike" dirty="0">
                <a:solidFill>
                  <a:srgbClr val="000000"/>
                </a:solidFill>
                <a:effectLst/>
                <a:latin typeface="Times New Roman" panose="02020603050405020304" pitchFamily="18" charset="0"/>
                <a:ea typeface="Times" panose="02020603050405020304" pitchFamily="18" charset="0"/>
                <a:cs typeface="Times New Roman" panose="02020603050405020304" pitchFamily="18" charset="0"/>
              </a:rPr>
              <a:t>RESULT</a:t>
            </a:r>
          </a:p>
          <a:p>
            <a:pPr>
              <a:lnSpc>
                <a:spcPct val="150000"/>
              </a:lnSpc>
            </a:pPr>
            <a:r>
              <a:rPr lang="en-US" sz="1800" b="1" i="0" u="none" strike="noStrike" dirty="0">
                <a:solidFill>
                  <a:srgbClr val="000000"/>
                </a:solidFill>
                <a:effectLst/>
                <a:latin typeface="Times New Roman" panose="02020603050405020304" pitchFamily="18" charset="0"/>
                <a:ea typeface="Times" panose="02020603050405020304" pitchFamily="18" charset="0"/>
                <a:cs typeface="Times New Roman" panose="02020603050405020304" pitchFamily="18" charset="0"/>
              </a:rPr>
              <a:t>CONCLUSION</a:t>
            </a:r>
          </a:p>
          <a:p>
            <a:pPr>
              <a:lnSpc>
                <a:spcPct val="150000"/>
              </a:lnSpc>
            </a:pPr>
            <a:r>
              <a:rPr lang="en-US" sz="1800" b="1" i="0" u="none" strike="noStrike" dirty="0">
                <a:solidFill>
                  <a:srgbClr val="000000"/>
                </a:solidFill>
                <a:effectLst/>
                <a:latin typeface="Times New Roman" panose="02020603050405020304" pitchFamily="18" charset="0"/>
                <a:ea typeface="Times" panose="02020603050405020304" pitchFamily="18" charset="0"/>
                <a:cs typeface="Times New Roman" panose="02020603050405020304" pitchFamily="18" charset="0"/>
              </a:rPr>
              <a:t>REFERENCES</a:t>
            </a:r>
            <a:endParaRPr lang="en-GB" b="1" dirty="0">
              <a:latin typeface="Times New Roman" panose="02020603050405020304" pitchFamily="18" charset="0"/>
              <a:cs typeface="Times New Roman" panose="02020603050405020304" pitchFamily="18" charset="0"/>
            </a:endParaRPr>
          </a:p>
          <a:p>
            <a:pPr marL="0" marR="0" indent="0" algn="l" rtl="0" fontAlgn="t">
              <a:spcBef>
                <a:spcPts val="0"/>
              </a:spcBef>
              <a:spcAft>
                <a:spcPts val="0"/>
              </a:spcAft>
            </a:pPr>
            <a:endParaRPr lang="en-IN" sz="1800" b="0" i="0" u="none" strike="noStrike" dirty="0">
              <a:effectLst/>
              <a:latin typeface="Arial" panose="020B0604020202020204" pitchFamily="34" charset="0"/>
            </a:endParaRPr>
          </a:p>
          <a:p>
            <a:pPr>
              <a:lnSpc>
                <a:spcPct val="150000"/>
              </a:lnSpc>
            </a:pPr>
            <a:endParaRPr lang="en-GB" dirty="0"/>
          </a:p>
        </p:txBody>
      </p:sp>
    </p:spTree>
    <p:extLst>
      <p:ext uri="{BB962C8B-B14F-4D97-AF65-F5344CB8AC3E}">
        <p14:creationId xmlns:p14="http://schemas.microsoft.com/office/powerpoint/2010/main" val="1484807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904C-9A90-3399-120B-00139AE5D26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B2E249B-9352-8BDA-00A9-844577DA0AC9}"/>
              </a:ext>
            </a:extLst>
          </p:cNvPr>
          <p:cNvSpPr>
            <a:spLocks noGrp="1"/>
          </p:cNvSpPr>
          <p:nvPr>
            <p:ph idx="1"/>
          </p:nvPr>
        </p:nvSpPr>
        <p:spPr>
          <a:xfrm>
            <a:off x="581192" y="2180496"/>
            <a:ext cx="11029615" cy="4677504"/>
          </a:xfrm>
        </p:spPr>
        <p:txBody>
          <a:bodyPr>
            <a:noAutofit/>
          </a:bodyPr>
          <a:lstStyle/>
          <a:p>
            <a:pPr>
              <a:lnSpc>
                <a:spcPct val="150000"/>
              </a:lnSpc>
            </a:pPr>
            <a:r>
              <a:rPr lang="en-US" b="1" i="0" dirty="0">
                <a:solidFill>
                  <a:srgbClr val="0D0D0D"/>
                </a:solidFill>
                <a:effectLst/>
                <a:latin typeface="Söhne"/>
              </a:rPr>
              <a:t>Collaborative Nature and Academic Impact:</a:t>
            </a:r>
            <a:endParaRPr lang="en-US" b="0" i="0" dirty="0">
              <a:solidFill>
                <a:srgbClr val="0D0D0D"/>
              </a:solidFill>
              <a:effectLst/>
              <a:latin typeface="Söhne"/>
            </a:endParaRPr>
          </a:p>
          <a:p>
            <a:pPr marL="457200" lvl="1" indent="0">
              <a:lnSpc>
                <a:spcPct val="150000"/>
              </a:lnSpc>
              <a:buNone/>
            </a:pPr>
            <a:r>
              <a:rPr lang="en-US" b="0" i="0" dirty="0">
                <a:solidFill>
                  <a:srgbClr val="0D0D0D"/>
                </a:solidFill>
                <a:effectLst/>
                <a:latin typeface="Söhne"/>
              </a:rPr>
              <a:t>Facilitates seamless code sharing between teachers and students, ensuring consistency and enhancing student efficiency through task-specific templates.</a:t>
            </a:r>
          </a:p>
          <a:p>
            <a:pPr>
              <a:lnSpc>
                <a:spcPct val="150000"/>
              </a:lnSpc>
            </a:pPr>
            <a:r>
              <a:rPr lang="en-US" b="1" i="0" dirty="0">
                <a:solidFill>
                  <a:srgbClr val="0D0D0D"/>
                </a:solidFill>
                <a:effectLst/>
                <a:latin typeface="Söhne"/>
              </a:rPr>
              <a:t>Simplified Learning Experience:</a:t>
            </a:r>
            <a:endParaRPr lang="en-US" b="0" i="0" dirty="0">
              <a:solidFill>
                <a:srgbClr val="0D0D0D"/>
              </a:solidFill>
              <a:effectLst/>
              <a:latin typeface="Söhne"/>
            </a:endParaRPr>
          </a:p>
          <a:p>
            <a:pPr marL="457200" lvl="1" indent="0">
              <a:lnSpc>
                <a:spcPct val="150000"/>
              </a:lnSpc>
              <a:buNone/>
            </a:pPr>
            <a:r>
              <a:rPr lang="en-US" b="0" i="0" dirty="0">
                <a:solidFill>
                  <a:srgbClr val="0D0D0D"/>
                </a:solidFill>
                <a:effectLst/>
                <a:latin typeface="Söhne"/>
              </a:rPr>
              <a:t>Eliminates setup complexities, offering shared configurations and templates for a standardized learning experience, allowing students to focus on coding principles.</a:t>
            </a:r>
          </a:p>
          <a:p>
            <a:pPr>
              <a:lnSpc>
                <a:spcPct val="150000"/>
              </a:lnSpc>
            </a:pPr>
            <a:r>
              <a:rPr lang="en-US" b="1" i="0" dirty="0">
                <a:solidFill>
                  <a:srgbClr val="0D0D0D"/>
                </a:solidFill>
                <a:effectLst/>
                <a:latin typeface="Söhne"/>
              </a:rPr>
              <a:t>Industry Relevance and Collaborative Efficiency:</a:t>
            </a:r>
            <a:endParaRPr lang="en-US" b="0" i="0" dirty="0">
              <a:solidFill>
                <a:srgbClr val="0D0D0D"/>
              </a:solidFill>
              <a:effectLst/>
              <a:latin typeface="Söhne"/>
            </a:endParaRPr>
          </a:p>
          <a:p>
            <a:pPr marL="457200" lvl="1" indent="0">
              <a:lnSpc>
                <a:spcPct val="150000"/>
              </a:lnSpc>
              <a:buNone/>
            </a:pPr>
            <a:r>
              <a:rPr lang="en-US" b="0" i="0" dirty="0">
                <a:solidFill>
                  <a:srgbClr val="0D0D0D"/>
                </a:solidFill>
                <a:effectLst/>
                <a:latin typeface="Söhne"/>
              </a:rPr>
              <a:t>Aligns with industry demands for efficient, collaborative, and standardized coding practices, streamlining projects with shared configurations and templates.</a:t>
            </a:r>
          </a:p>
          <a:p>
            <a:pPr marL="0" indent="0">
              <a:lnSpc>
                <a:spcPct val="150000"/>
              </a:lnSpc>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296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4D063B-3E4D-3392-95E5-B85B852F5E3D}"/>
              </a:ext>
            </a:extLst>
          </p:cNvPr>
          <p:cNvPicPr>
            <a:picLocks noChangeAspect="1"/>
          </p:cNvPicPr>
          <p:nvPr/>
        </p:nvPicPr>
        <p:blipFill>
          <a:blip r:embed="rId2"/>
          <a:stretch>
            <a:fillRect/>
          </a:stretch>
        </p:blipFill>
        <p:spPr>
          <a:xfrm>
            <a:off x="2655272" y="1379042"/>
            <a:ext cx="6881456" cy="4099915"/>
          </a:xfrm>
          <a:prstGeom prst="rect">
            <a:avLst/>
          </a:prstGeom>
        </p:spPr>
      </p:pic>
      <p:sp>
        <p:nvSpPr>
          <p:cNvPr id="4" name="TextBox 3">
            <a:extLst>
              <a:ext uri="{FF2B5EF4-FFF2-40B4-BE49-F238E27FC236}">
                <a16:creationId xmlns:a16="http://schemas.microsoft.com/office/drawing/2014/main" id="{AB7D91F2-1625-BB8D-A134-4808A8EDEEE6}"/>
              </a:ext>
            </a:extLst>
          </p:cNvPr>
          <p:cNvSpPr txBox="1"/>
          <p:nvPr/>
        </p:nvSpPr>
        <p:spPr>
          <a:xfrm>
            <a:off x="4183625" y="5732207"/>
            <a:ext cx="3824749" cy="369332"/>
          </a:xfrm>
          <a:prstGeom prst="rect">
            <a:avLst/>
          </a:prstGeom>
          <a:noFill/>
        </p:spPr>
        <p:txBody>
          <a:bodyPr wrap="square" rtlCol="0">
            <a:spAutoFit/>
          </a:bodyPr>
          <a:lstStyle/>
          <a:p>
            <a:r>
              <a:rPr lang="en-US" dirty="0"/>
              <a:t>Fig: - cloud environment</a:t>
            </a:r>
            <a:endParaRPr lang="en-IN" dirty="0"/>
          </a:p>
        </p:txBody>
      </p:sp>
    </p:spTree>
    <p:extLst>
      <p:ext uri="{BB962C8B-B14F-4D97-AF65-F5344CB8AC3E}">
        <p14:creationId xmlns:p14="http://schemas.microsoft.com/office/powerpoint/2010/main" val="1090978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5958-5991-3755-48DF-6C5764641CB7}"/>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7E5361F4-BE6E-5D74-44F7-8F00E1173E33}"/>
              </a:ext>
            </a:extLst>
          </p:cNvPr>
          <p:cNvSpPr>
            <a:spLocks noGrp="1"/>
          </p:cNvSpPr>
          <p:nvPr>
            <p:ph idx="1"/>
          </p:nvPr>
        </p:nvSpPr>
        <p:spPr>
          <a:xfrm>
            <a:off x="581192" y="2180496"/>
            <a:ext cx="11029615" cy="3975348"/>
          </a:xfrm>
        </p:spPr>
        <p:txBody>
          <a:bodyPr>
            <a:normAutofit fontScale="92500" lnSpcReduction="10000"/>
          </a:bodyPr>
          <a:lstStyle/>
          <a:p>
            <a:pPr>
              <a:lnSpc>
                <a:spcPct val="150000"/>
              </a:lnSpc>
            </a:pPr>
            <a:r>
              <a:rPr lang="en-US" b="1" i="0" dirty="0">
                <a:solidFill>
                  <a:srgbClr val="0D0D0D"/>
                </a:solidFill>
                <a:effectLst/>
                <a:latin typeface="Söhne"/>
              </a:rPr>
              <a:t>Enable Seamless Code Sharing:</a:t>
            </a:r>
            <a:endParaRPr lang="en-US" b="0" i="0" dirty="0">
              <a:solidFill>
                <a:srgbClr val="0D0D0D"/>
              </a:solidFill>
              <a:effectLst/>
              <a:latin typeface="Söhne"/>
            </a:endParaRPr>
          </a:p>
          <a:p>
            <a:pPr marL="457200" lvl="1" indent="0">
              <a:lnSpc>
                <a:spcPct val="150000"/>
              </a:lnSpc>
              <a:buNone/>
            </a:pPr>
            <a:r>
              <a:rPr lang="en-US" b="0" i="0" dirty="0">
                <a:solidFill>
                  <a:srgbClr val="0D0D0D"/>
                </a:solidFill>
                <a:effectLst/>
                <a:latin typeface="Söhne"/>
              </a:rPr>
              <a:t>Teachers can effortlessly share code and project settings within Cloud Programming Environments, fostering collaboration and active engagement between educators and students.</a:t>
            </a:r>
          </a:p>
          <a:p>
            <a:pPr>
              <a:lnSpc>
                <a:spcPct val="150000"/>
              </a:lnSpc>
            </a:pPr>
            <a:r>
              <a:rPr lang="en-US" b="1" i="0" dirty="0">
                <a:solidFill>
                  <a:srgbClr val="0D0D0D"/>
                </a:solidFill>
                <a:effectLst/>
                <a:latin typeface="Söhne"/>
              </a:rPr>
              <a:t>Streamline Project Initiation with Templates:</a:t>
            </a:r>
            <a:endParaRPr lang="en-US" b="0" i="0" dirty="0">
              <a:solidFill>
                <a:srgbClr val="0D0D0D"/>
              </a:solidFill>
              <a:effectLst/>
              <a:latin typeface="Söhne"/>
            </a:endParaRPr>
          </a:p>
          <a:p>
            <a:pPr marL="457200" lvl="1" indent="0">
              <a:lnSpc>
                <a:spcPct val="150000"/>
              </a:lnSpc>
              <a:buNone/>
            </a:pPr>
            <a:r>
              <a:rPr lang="en-US" b="0" i="0" dirty="0">
                <a:solidFill>
                  <a:srgbClr val="0D0D0D"/>
                </a:solidFill>
                <a:effectLst/>
                <a:latin typeface="Söhne"/>
              </a:rPr>
              <a:t>Showcase the simplicity of template creation for coding projects, ensuring a standardized and efficient approach to project initiation, saving time and promoting consistency.</a:t>
            </a:r>
          </a:p>
          <a:p>
            <a:pPr>
              <a:lnSpc>
                <a:spcPct val="150000"/>
              </a:lnSpc>
            </a:pPr>
            <a:r>
              <a:rPr lang="en-US" b="1" i="0" dirty="0">
                <a:solidFill>
                  <a:srgbClr val="0D0D0D"/>
                </a:solidFill>
                <a:effectLst/>
                <a:latin typeface="Söhne"/>
              </a:rPr>
              <a:t>Industry-Friendly Features for Easy Transition:</a:t>
            </a:r>
            <a:endParaRPr lang="en-US" b="0" i="0" dirty="0">
              <a:solidFill>
                <a:srgbClr val="0D0D0D"/>
              </a:solidFill>
              <a:effectLst/>
              <a:latin typeface="Söhne"/>
            </a:endParaRPr>
          </a:p>
          <a:p>
            <a:pPr marL="457200" lvl="1" indent="0">
              <a:lnSpc>
                <a:spcPct val="150000"/>
              </a:lnSpc>
              <a:buNone/>
            </a:pPr>
            <a:r>
              <a:rPr lang="en-US" b="0" i="0" dirty="0">
                <a:solidFill>
                  <a:srgbClr val="0D0D0D"/>
                </a:solidFill>
                <a:effectLst/>
                <a:latin typeface="Söhne"/>
              </a:rPr>
              <a:t>Highlight features tailored for industry use, demonstrating how Cloud Programming Environments prepare students for professional coding practices, ensuring a smooth transition from academia to the industry.</a:t>
            </a:r>
          </a:p>
          <a:p>
            <a:pPr algn="l">
              <a:buFont typeface="+mj-lt"/>
              <a:buAutoNum type="arabicPeriod"/>
            </a:pPr>
            <a:endParaRPr lang="en-US" b="0" i="0" dirty="0">
              <a:solidFill>
                <a:srgbClr val="374151"/>
              </a:solidFill>
              <a:effectLst/>
              <a:latin typeface="Söhne"/>
            </a:endParaRPr>
          </a:p>
        </p:txBody>
      </p:sp>
    </p:spTree>
    <p:extLst>
      <p:ext uri="{BB962C8B-B14F-4D97-AF65-F5344CB8AC3E}">
        <p14:creationId xmlns:p14="http://schemas.microsoft.com/office/powerpoint/2010/main" val="941066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477D-AB94-0802-4829-723ECC7751E8}"/>
              </a:ext>
            </a:extLst>
          </p:cNvPr>
          <p:cNvSpPr>
            <a:spLocks noGrp="1"/>
          </p:cNvSpPr>
          <p:nvPr>
            <p:ph type="title"/>
          </p:nvPr>
        </p:nvSpPr>
        <p:spPr/>
        <p:txBody>
          <a:bodyPr/>
          <a:lstStyle/>
          <a:p>
            <a:r>
              <a:rPr lang="en-IN" dirty="0"/>
              <a:t>LITERATURE REVIEW</a:t>
            </a:r>
          </a:p>
        </p:txBody>
      </p:sp>
      <p:graphicFrame>
        <p:nvGraphicFramePr>
          <p:cNvPr id="6" name="Table 5">
            <a:extLst>
              <a:ext uri="{FF2B5EF4-FFF2-40B4-BE49-F238E27FC236}">
                <a16:creationId xmlns:a16="http://schemas.microsoft.com/office/drawing/2014/main" id="{1C84B433-5EDB-690F-66A7-B17C4E6327AB}"/>
              </a:ext>
            </a:extLst>
          </p:cNvPr>
          <p:cNvGraphicFramePr>
            <a:graphicFrameLocks noGrp="1"/>
          </p:cNvGraphicFramePr>
          <p:nvPr>
            <p:extLst>
              <p:ext uri="{D42A27DB-BD31-4B8C-83A1-F6EECF244321}">
                <p14:modId xmlns:p14="http://schemas.microsoft.com/office/powerpoint/2010/main" val="3897645201"/>
              </p:ext>
            </p:extLst>
          </p:nvPr>
        </p:nvGraphicFramePr>
        <p:xfrm>
          <a:off x="456333" y="1715956"/>
          <a:ext cx="11233439" cy="5303520"/>
        </p:xfrm>
        <a:graphic>
          <a:graphicData uri="http://schemas.openxmlformats.org/drawingml/2006/table">
            <a:tbl>
              <a:tblPr firstRow="1" bandRow="1">
                <a:tableStyleId>{5C22544A-7EE6-4342-B048-85BDC9FD1C3A}</a:tableStyleId>
              </a:tblPr>
              <a:tblGrid>
                <a:gridCol w="920613">
                  <a:extLst>
                    <a:ext uri="{9D8B030D-6E8A-4147-A177-3AD203B41FA5}">
                      <a16:colId xmlns:a16="http://schemas.microsoft.com/office/drawing/2014/main" val="2777013843"/>
                    </a:ext>
                  </a:extLst>
                </a:gridCol>
                <a:gridCol w="1501531">
                  <a:extLst>
                    <a:ext uri="{9D8B030D-6E8A-4147-A177-3AD203B41FA5}">
                      <a16:colId xmlns:a16="http://schemas.microsoft.com/office/drawing/2014/main" val="1193842098"/>
                    </a:ext>
                  </a:extLst>
                </a:gridCol>
                <a:gridCol w="2336889">
                  <a:extLst>
                    <a:ext uri="{9D8B030D-6E8A-4147-A177-3AD203B41FA5}">
                      <a16:colId xmlns:a16="http://schemas.microsoft.com/office/drawing/2014/main" val="2767568250"/>
                    </a:ext>
                  </a:extLst>
                </a:gridCol>
                <a:gridCol w="2209999">
                  <a:extLst>
                    <a:ext uri="{9D8B030D-6E8A-4147-A177-3AD203B41FA5}">
                      <a16:colId xmlns:a16="http://schemas.microsoft.com/office/drawing/2014/main" val="4117589486"/>
                    </a:ext>
                  </a:extLst>
                </a:gridCol>
                <a:gridCol w="1876218">
                  <a:extLst>
                    <a:ext uri="{9D8B030D-6E8A-4147-A177-3AD203B41FA5}">
                      <a16:colId xmlns:a16="http://schemas.microsoft.com/office/drawing/2014/main" val="1032219571"/>
                    </a:ext>
                  </a:extLst>
                </a:gridCol>
                <a:gridCol w="2388189">
                  <a:extLst>
                    <a:ext uri="{9D8B030D-6E8A-4147-A177-3AD203B41FA5}">
                      <a16:colId xmlns:a16="http://schemas.microsoft.com/office/drawing/2014/main" val="799462507"/>
                    </a:ext>
                  </a:extLst>
                </a:gridCol>
              </a:tblGrid>
              <a:tr h="6126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YEAR</a:t>
                      </a:r>
                    </a:p>
                  </a:txBody>
                  <a:tcPr/>
                </a:tc>
                <a:tc>
                  <a:txBody>
                    <a:bodyPr/>
                    <a:lstStyle/>
                    <a:p>
                      <a:r>
                        <a:rPr lang="en-IN" dirty="0"/>
                        <a:t>AUTHOR</a:t>
                      </a:r>
                    </a:p>
                  </a:txBody>
                  <a:tcPr/>
                </a:tc>
                <a:tc>
                  <a:txBody>
                    <a:bodyPr/>
                    <a:lstStyle/>
                    <a:p>
                      <a:r>
                        <a:rPr lang="en-IN"/>
                        <a:t>TITLE</a:t>
                      </a:r>
                      <a:endParaRPr lang="en-IN" dirty="0"/>
                    </a:p>
                  </a:txBody>
                  <a:tcPr/>
                </a:tc>
                <a:tc>
                  <a:txBody>
                    <a:bodyPr/>
                    <a:lstStyle/>
                    <a:p>
                      <a:r>
                        <a:rPr lang="en-IN"/>
                        <a:t>PROBLEM</a:t>
                      </a:r>
                      <a:endParaRPr lang="en-IN" dirty="0"/>
                    </a:p>
                  </a:txBody>
                  <a:tcPr/>
                </a:tc>
                <a:tc>
                  <a:txBody>
                    <a:bodyPr/>
                    <a:lstStyle/>
                    <a:p>
                      <a:r>
                        <a:rPr lang="en-IN"/>
                        <a:t>METHODOLOGY</a:t>
                      </a:r>
                      <a:endParaRPr lang="en-IN" dirty="0"/>
                    </a:p>
                  </a:txBody>
                  <a:tcPr/>
                </a:tc>
                <a:tc>
                  <a:txBody>
                    <a:bodyPr/>
                    <a:lstStyle/>
                    <a:p>
                      <a:r>
                        <a:rPr lang="en-IN"/>
                        <a:t>OUTCOME</a:t>
                      </a:r>
                      <a:endParaRPr lang="en-IN" dirty="0"/>
                    </a:p>
                  </a:txBody>
                  <a:tcPr/>
                </a:tc>
                <a:extLst>
                  <a:ext uri="{0D108BD9-81ED-4DB2-BD59-A6C34878D82A}">
                    <a16:rowId xmlns:a16="http://schemas.microsoft.com/office/drawing/2014/main" val="3068474189"/>
                  </a:ext>
                </a:extLst>
              </a:tr>
              <a:tr h="1837998">
                <a:tc>
                  <a:txBody>
                    <a:bodyPr/>
                    <a:lstStyle/>
                    <a:p>
                      <a:r>
                        <a:rPr lang="en-IN" sz="1200" dirty="0"/>
                        <a:t>2023</a:t>
                      </a:r>
                    </a:p>
                  </a:txBody>
                  <a:tcPr/>
                </a:tc>
                <a:tc>
                  <a:txBody>
                    <a:bodyPr/>
                    <a:lstStyle/>
                    <a:p>
                      <a:r>
                        <a:rPr lang="en-IN" sz="1200" dirty="0" err="1"/>
                        <a:t>Prakrati</a:t>
                      </a:r>
                      <a:r>
                        <a:rPr lang="en-IN" sz="1200" dirty="0"/>
                        <a:t> </a:t>
                      </a:r>
                      <a:r>
                        <a:rPr lang="en-IN" sz="1200" dirty="0" err="1"/>
                        <a:t>Kaloni</a:t>
                      </a:r>
                      <a:r>
                        <a:rPr lang="en-IN" sz="1200" dirty="0"/>
                        <a:t>, </a:t>
                      </a:r>
                      <a:r>
                        <a:rPr lang="en-IN" sz="1200" dirty="0" err="1"/>
                        <a:t>Jageshwar</a:t>
                      </a:r>
                      <a:r>
                        <a:rPr lang="en-IN" sz="1200" dirty="0"/>
                        <a:t> Ray, </a:t>
                      </a:r>
                      <a:r>
                        <a:rPr lang="en-IN" sz="1200" dirty="0" err="1"/>
                        <a:t>Gotte</a:t>
                      </a:r>
                      <a:r>
                        <a:rPr lang="en-IN" sz="1200" dirty="0"/>
                        <a:t> Ranjith Kumar , Shravan Kumar , Anita Gehlot, Meera Sharma </a:t>
                      </a:r>
                    </a:p>
                  </a:txBody>
                  <a:tcPr/>
                </a:tc>
                <a:tc>
                  <a:txBody>
                    <a:bodyPr/>
                    <a:lstStyle/>
                    <a:p>
                      <a:r>
                        <a:rPr lang="en-US" sz="1200" dirty="0"/>
                        <a:t>Environment Management and Protection Integrated With Cloud Computing And Artificial Intelligence</a:t>
                      </a:r>
                      <a:endParaRPr lang="en-IN" sz="1200" dirty="0"/>
                    </a:p>
                  </a:txBody>
                  <a:tcPr/>
                </a:tc>
                <a:tc>
                  <a:txBody>
                    <a:bodyPr/>
                    <a:lstStyle/>
                    <a:p>
                      <a:pPr algn="just"/>
                      <a:r>
                        <a:rPr lang="en-US" sz="1200" b="0" i="0" kern="1200" dirty="0">
                          <a:solidFill>
                            <a:schemeClr val="dk1"/>
                          </a:solidFill>
                          <a:effectLst/>
                          <a:latin typeface="+mn-lt"/>
                          <a:ea typeface="+mn-ea"/>
                          <a:cs typeface="+mn-cs"/>
                        </a:rPr>
                        <a:t>The escalating impacts of advanced living standards on the environment pose significant challenges to sustainability and conservation. Environmental degradation due to human activities necessitates urgent intervention to mitigate the adverse effects and protect the planet.</a:t>
                      </a:r>
                      <a:endParaRPr lang="en-US" sz="1200" dirty="0"/>
                    </a:p>
                  </a:txBody>
                  <a:tcPr/>
                </a:tc>
                <a:tc>
                  <a:txBody>
                    <a:bodyPr/>
                    <a:lstStyle/>
                    <a:p>
                      <a:r>
                        <a:rPr lang="en-US" sz="1200" b="0" i="0" kern="1200" dirty="0">
                          <a:solidFill>
                            <a:schemeClr val="dk1"/>
                          </a:solidFill>
                          <a:effectLst/>
                          <a:latin typeface="+mn-lt"/>
                          <a:ea typeface="+mn-ea"/>
                          <a:cs typeface="+mn-cs"/>
                        </a:rPr>
                        <a:t>Using an observational approach, the study explores the impacts on environmental sustainability, emphasizing the potential of AI and cloud computing in finding solutions.</a:t>
                      </a:r>
                      <a:endParaRPr lang="en-IN" sz="1200" dirty="0"/>
                    </a:p>
                  </a:txBody>
                  <a:tcPr/>
                </a:tc>
                <a:tc>
                  <a:txBody>
                    <a:bodyPr/>
                    <a:lstStyle/>
                    <a:p>
                      <a:r>
                        <a:rPr lang="en-US" sz="1200" b="0" i="0" kern="1200" dirty="0">
                          <a:solidFill>
                            <a:schemeClr val="dk1"/>
                          </a:solidFill>
                          <a:effectLst/>
                          <a:latin typeface="+mn-lt"/>
                          <a:ea typeface="+mn-ea"/>
                          <a:cs typeface="+mn-cs"/>
                        </a:rPr>
                        <a:t>The research underscores the significant role of AI and cloud computing in addressing environmental challenges, providing a viable path for sustainable resource management and a healthier environment.</a:t>
                      </a:r>
                      <a:endParaRPr lang="en-IN" sz="1200" dirty="0"/>
                    </a:p>
                  </a:txBody>
                  <a:tcPr/>
                </a:tc>
                <a:extLst>
                  <a:ext uri="{0D108BD9-81ED-4DB2-BD59-A6C34878D82A}">
                    <a16:rowId xmlns:a16="http://schemas.microsoft.com/office/drawing/2014/main" val="247037786"/>
                  </a:ext>
                </a:extLst>
              </a:tr>
              <a:tr h="1312856">
                <a:tc>
                  <a:txBody>
                    <a:bodyPr/>
                    <a:lstStyle/>
                    <a:p>
                      <a:r>
                        <a:rPr lang="en-US" sz="1200" dirty="0"/>
                        <a:t>2022</a:t>
                      </a:r>
                      <a:endParaRPr lang="en-IN" sz="1200" dirty="0"/>
                    </a:p>
                  </a:txBody>
                  <a:tcPr/>
                </a:tc>
                <a:tc>
                  <a:txBody>
                    <a:bodyPr/>
                    <a:lstStyle/>
                    <a:p>
                      <a:r>
                        <a:rPr lang="en-IN" sz="1200" dirty="0"/>
                        <a:t>Yue Jia </a:t>
                      </a:r>
                    </a:p>
                  </a:txBody>
                  <a:tcPr/>
                </a:tc>
                <a:tc>
                  <a:txBody>
                    <a:bodyPr/>
                    <a:lstStyle/>
                    <a:p>
                      <a:r>
                        <a:rPr lang="en-US" sz="1200" dirty="0"/>
                        <a:t>Modern Art Design Knowledge Teaching System Based on Cloud Computing Environment</a:t>
                      </a:r>
                      <a:endParaRPr lang="en-IN" sz="1200" dirty="0"/>
                    </a:p>
                  </a:txBody>
                  <a:tcPr/>
                </a:tc>
                <a:tc>
                  <a:txBody>
                    <a:bodyPr/>
                    <a:lstStyle/>
                    <a:p>
                      <a:r>
                        <a:rPr lang="en-US" sz="1200" b="0" i="0" kern="1200" dirty="0">
                          <a:solidFill>
                            <a:schemeClr val="dk1"/>
                          </a:solidFill>
                          <a:effectLst/>
                          <a:latin typeface="+mn-lt"/>
                          <a:ea typeface="+mn-ea"/>
                          <a:cs typeface="+mn-cs"/>
                        </a:rPr>
                        <a:t>Challenges in adapting traditional education to modern concepts drive the need for innovative teaching solutions.</a:t>
                      </a:r>
                      <a:endParaRPr lang="en-IN" sz="1200" dirty="0"/>
                    </a:p>
                  </a:txBody>
                  <a:tcPr/>
                </a:tc>
                <a:tc>
                  <a:txBody>
                    <a:bodyPr/>
                    <a:lstStyle/>
                    <a:p>
                      <a:r>
                        <a:rPr lang="en-US" sz="1200" b="0" i="0" kern="1200" dirty="0">
                          <a:solidFill>
                            <a:schemeClr val="dk1"/>
                          </a:solidFill>
                          <a:effectLst/>
                          <a:latin typeface="+mn-lt"/>
                          <a:ea typeface="+mn-ea"/>
                          <a:cs typeface="+mn-cs"/>
                        </a:rPr>
                        <a:t>Utilizing cloud computing and .NET, the study constructs a Modern Art Design Knowledge Teaching System, emphasizing security and rights management.</a:t>
                      </a:r>
                      <a:endParaRPr lang="en-GB" sz="1200" dirty="0"/>
                    </a:p>
                  </a:txBody>
                  <a:tcPr/>
                </a:tc>
                <a:tc>
                  <a:txBody>
                    <a:bodyPr/>
                    <a:lstStyle/>
                    <a:p>
                      <a:r>
                        <a:rPr lang="en-US" sz="1200" b="0" i="0" kern="1200" dirty="0">
                          <a:solidFill>
                            <a:schemeClr val="dk1"/>
                          </a:solidFill>
                          <a:effectLst/>
                          <a:latin typeface="+mn-lt"/>
                          <a:ea typeface="+mn-ea"/>
                          <a:cs typeface="+mn-cs"/>
                        </a:rPr>
                        <a:t>Results indicate substantial satisfaction, highlighting the system's potential, with identified areas for improvement providing valuable insights for future development.</a:t>
                      </a:r>
                      <a:endParaRPr lang="en-IN" sz="1200" dirty="0"/>
                    </a:p>
                  </a:txBody>
                  <a:tcPr/>
                </a:tc>
                <a:extLst>
                  <a:ext uri="{0D108BD9-81ED-4DB2-BD59-A6C34878D82A}">
                    <a16:rowId xmlns:a16="http://schemas.microsoft.com/office/drawing/2014/main" val="1415992240"/>
                  </a:ext>
                </a:extLst>
              </a:tr>
              <a:tr h="1312856">
                <a:tc>
                  <a:txBody>
                    <a:bodyPr/>
                    <a:lstStyle/>
                    <a:p>
                      <a:r>
                        <a:rPr lang="en-US" sz="1200" dirty="0"/>
                        <a:t>2022</a:t>
                      </a:r>
                      <a:endParaRPr lang="en-IN" sz="1200" dirty="0"/>
                    </a:p>
                  </a:txBody>
                  <a:tcPr/>
                </a:tc>
                <a:tc>
                  <a:txBody>
                    <a:bodyPr/>
                    <a:lstStyle/>
                    <a:p>
                      <a:r>
                        <a:rPr lang="en-IN" sz="1200" dirty="0"/>
                        <a:t>Prabir Bhattacharya; Minzhe Guo; </a:t>
                      </a:r>
                      <a:r>
                        <a:rPr lang="en-IN" sz="1200" dirty="0" err="1"/>
                        <a:t>Lixin</a:t>
                      </a:r>
                      <a:r>
                        <a:rPr lang="en-IN" sz="1200" dirty="0"/>
                        <a:t> Tao; Bin Wu; Kai Qian; E. Kent Palmer</a:t>
                      </a:r>
                    </a:p>
                  </a:txBody>
                  <a:tcPr/>
                </a:tc>
                <a:tc>
                  <a:txBody>
                    <a:bodyPr/>
                    <a:lstStyle/>
                    <a:p>
                      <a:r>
                        <a:rPr lang="en-US" sz="1200" dirty="0"/>
                        <a:t>A Cloud-based Cyberlearning Environment for Introductory Computing Programming Education </a:t>
                      </a:r>
                      <a:endParaRPr lang="en-IN" sz="1200" dirty="0"/>
                    </a:p>
                  </a:txBody>
                  <a:tcPr/>
                </a:tc>
                <a:tc>
                  <a:txBody>
                    <a:bodyPr/>
                    <a:lstStyle/>
                    <a:p>
                      <a:r>
                        <a:rPr lang="en-US" sz="1200" b="0" i="0" kern="1200" dirty="0">
                          <a:solidFill>
                            <a:schemeClr val="dk1"/>
                          </a:solidFill>
                          <a:effectLst/>
                          <a:latin typeface="+mn-lt"/>
                          <a:ea typeface="+mn-ea"/>
                          <a:cs typeface="+mn-cs"/>
                        </a:rPr>
                        <a:t>Meeting the demands of cyber-education requires effective solutions.</a:t>
                      </a:r>
                      <a:endParaRPr lang="en-US" sz="1200" dirty="0"/>
                    </a:p>
                  </a:txBody>
                  <a:tcPr/>
                </a:tc>
                <a:tc>
                  <a:txBody>
                    <a:bodyPr/>
                    <a:lstStyle/>
                    <a:p>
                      <a:r>
                        <a:rPr lang="en-US" sz="1200" b="0" i="0" kern="1200" dirty="0">
                          <a:solidFill>
                            <a:schemeClr val="dk1"/>
                          </a:solidFill>
                          <a:effectLst/>
                          <a:latin typeface="+mn-lt"/>
                          <a:ea typeface="+mn-ea"/>
                          <a:cs typeface="+mn-cs"/>
                        </a:rPr>
                        <a:t>This paper proposes a cloud-based cyberlearning environment designed for interactive and personalized learning in introductory programming courses.</a:t>
                      </a:r>
                      <a:endParaRPr lang="en-IN" sz="1200" dirty="0"/>
                    </a:p>
                  </a:txBody>
                  <a:tcPr/>
                </a:tc>
                <a:tc>
                  <a:txBody>
                    <a:bodyPr/>
                    <a:lstStyle/>
                    <a:p>
                      <a:r>
                        <a:rPr lang="en-US" sz="1200" b="0" i="0" kern="1200" dirty="0">
                          <a:solidFill>
                            <a:schemeClr val="dk1"/>
                          </a:solidFill>
                          <a:effectLst/>
                          <a:latin typeface="+mn-lt"/>
                          <a:ea typeface="+mn-ea"/>
                          <a:cs typeface="+mn-cs"/>
                        </a:rPr>
                        <a:t>The ongoing work aims to foster collaborative and personalized learning experiences in computer science by leveraging the potential of cloud computing, contributing to more engaging introductory programming education.</a:t>
                      </a:r>
                      <a:endParaRPr lang="en-IN" sz="1200" dirty="0"/>
                    </a:p>
                  </a:txBody>
                  <a:tcPr/>
                </a:tc>
                <a:extLst>
                  <a:ext uri="{0D108BD9-81ED-4DB2-BD59-A6C34878D82A}">
                    <a16:rowId xmlns:a16="http://schemas.microsoft.com/office/drawing/2014/main" val="521426270"/>
                  </a:ext>
                </a:extLst>
              </a:tr>
            </a:tbl>
          </a:graphicData>
        </a:graphic>
      </p:graphicFrame>
    </p:spTree>
    <p:extLst>
      <p:ext uri="{BB962C8B-B14F-4D97-AF65-F5344CB8AC3E}">
        <p14:creationId xmlns:p14="http://schemas.microsoft.com/office/powerpoint/2010/main" val="239954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477D-AB94-0802-4829-723ECC7751E8}"/>
              </a:ext>
            </a:extLst>
          </p:cNvPr>
          <p:cNvSpPr>
            <a:spLocks noGrp="1"/>
          </p:cNvSpPr>
          <p:nvPr>
            <p:ph type="title"/>
          </p:nvPr>
        </p:nvSpPr>
        <p:spPr/>
        <p:txBody>
          <a:bodyPr/>
          <a:lstStyle/>
          <a:p>
            <a:r>
              <a:rPr lang="en-IN" dirty="0"/>
              <a:t>LITERATURE REVIEW</a:t>
            </a:r>
          </a:p>
        </p:txBody>
      </p:sp>
      <p:graphicFrame>
        <p:nvGraphicFramePr>
          <p:cNvPr id="6" name="Table 5">
            <a:extLst>
              <a:ext uri="{FF2B5EF4-FFF2-40B4-BE49-F238E27FC236}">
                <a16:creationId xmlns:a16="http://schemas.microsoft.com/office/drawing/2014/main" id="{6C8479F0-F807-4816-BA3A-B654990C942B}"/>
              </a:ext>
            </a:extLst>
          </p:cNvPr>
          <p:cNvGraphicFramePr>
            <a:graphicFrameLocks noGrp="1"/>
          </p:cNvGraphicFramePr>
          <p:nvPr>
            <p:extLst>
              <p:ext uri="{D42A27DB-BD31-4B8C-83A1-F6EECF244321}">
                <p14:modId xmlns:p14="http://schemas.microsoft.com/office/powerpoint/2010/main" val="493743692"/>
              </p:ext>
            </p:extLst>
          </p:nvPr>
        </p:nvGraphicFramePr>
        <p:xfrm>
          <a:off x="463037" y="1828800"/>
          <a:ext cx="11316007" cy="4663440"/>
        </p:xfrm>
        <a:graphic>
          <a:graphicData uri="http://schemas.openxmlformats.org/drawingml/2006/table">
            <a:tbl>
              <a:tblPr firstRow="1" bandRow="1">
                <a:tableStyleId>{5C22544A-7EE6-4342-B048-85BDC9FD1C3A}</a:tableStyleId>
              </a:tblPr>
              <a:tblGrid>
                <a:gridCol w="1156305">
                  <a:extLst>
                    <a:ext uri="{9D8B030D-6E8A-4147-A177-3AD203B41FA5}">
                      <a16:colId xmlns:a16="http://schemas.microsoft.com/office/drawing/2014/main" val="2777013843"/>
                    </a:ext>
                  </a:extLst>
                </a:gridCol>
                <a:gridCol w="1479236">
                  <a:extLst>
                    <a:ext uri="{9D8B030D-6E8A-4147-A177-3AD203B41FA5}">
                      <a16:colId xmlns:a16="http://schemas.microsoft.com/office/drawing/2014/main" val="1193842098"/>
                    </a:ext>
                  </a:extLst>
                </a:gridCol>
                <a:gridCol w="2302191">
                  <a:extLst>
                    <a:ext uri="{9D8B030D-6E8A-4147-A177-3AD203B41FA5}">
                      <a16:colId xmlns:a16="http://schemas.microsoft.com/office/drawing/2014/main" val="2767568250"/>
                    </a:ext>
                  </a:extLst>
                </a:gridCol>
                <a:gridCol w="2177185">
                  <a:extLst>
                    <a:ext uri="{9D8B030D-6E8A-4147-A177-3AD203B41FA5}">
                      <a16:colId xmlns:a16="http://schemas.microsoft.com/office/drawing/2014/main" val="4117589486"/>
                    </a:ext>
                  </a:extLst>
                </a:gridCol>
                <a:gridCol w="2302298">
                  <a:extLst>
                    <a:ext uri="{9D8B030D-6E8A-4147-A177-3AD203B41FA5}">
                      <a16:colId xmlns:a16="http://schemas.microsoft.com/office/drawing/2014/main" val="1032219571"/>
                    </a:ext>
                  </a:extLst>
                </a:gridCol>
                <a:gridCol w="1898792">
                  <a:extLst>
                    <a:ext uri="{9D8B030D-6E8A-4147-A177-3AD203B41FA5}">
                      <a16:colId xmlns:a16="http://schemas.microsoft.com/office/drawing/2014/main" val="799462507"/>
                    </a:ext>
                  </a:extLst>
                </a:gridCol>
              </a:tblGrid>
              <a:tr h="6400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YEAR</a:t>
                      </a:r>
                    </a:p>
                  </a:txBody>
                  <a:tcPr/>
                </a:tc>
                <a:tc>
                  <a:txBody>
                    <a:bodyPr/>
                    <a:lstStyle/>
                    <a:p>
                      <a:r>
                        <a:rPr lang="en-IN" dirty="0"/>
                        <a:t>AUTHOR</a:t>
                      </a:r>
                    </a:p>
                  </a:txBody>
                  <a:tcPr/>
                </a:tc>
                <a:tc>
                  <a:txBody>
                    <a:bodyPr/>
                    <a:lstStyle/>
                    <a:p>
                      <a:r>
                        <a:rPr lang="en-IN"/>
                        <a:t>TITLE</a:t>
                      </a:r>
                      <a:endParaRPr lang="en-IN" dirty="0"/>
                    </a:p>
                  </a:txBody>
                  <a:tcPr/>
                </a:tc>
                <a:tc>
                  <a:txBody>
                    <a:bodyPr/>
                    <a:lstStyle/>
                    <a:p>
                      <a:r>
                        <a:rPr lang="en-IN"/>
                        <a:t>PROBLEM</a:t>
                      </a:r>
                      <a:endParaRPr lang="en-IN" dirty="0"/>
                    </a:p>
                  </a:txBody>
                  <a:tcPr/>
                </a:tc>
                <a:tc>
                  <a:txBody>
                    <a:bodyPr/>
                    <a:lstStyle/>
                    <a:p>
                      <a:r>
                        <a:rPr lang="en-IN"/>
                        <a:t>METHODOLOGY</a:t>
                      </a:r>
                      <a:endParaRPr lang="en-IN" dirty="0"/>
                    </a:p>
                  </a:txBody>
                  <a:tcPr/>
                </a:tc>
                <a:tc>
                  <a:txBody>
                    <a:bodyPr/>
                    <a:lstStyle/>
                    <a:p>
                      <a:r>
                        <a:rPr lang="en-IN"/>
                        <a:t>OUTCOME</a:t>
                      </a:r>
                      <a:endParaRPr lang="en-IN" dirty="0"/>
                    </a:p>
                  </a:txBody>
                  <a:tcPr/>
                </a:tc>
                <a:extLst>
                  <a:ext uri="{0D108BD9-81ED-4DB2-BD59-A6C34878D82A}">
                    <a16:rowId xmlns:a16="http://schemas.microsoft.com/office/drawing/2014/main" val="3068474189"/>
                  </a:ext>
                </a:extLst>
              </a:tr>
              <a:tr h="640080">
                <a:tc>
                  <a:txBody>
                    <a:bodyPr/>
                    <a:lstStyle/>
                    <a:p>
                      <a:r>
                        <a:rPr lang="en-US" sz="1200" dirty="0"/>
                        <a:t>2022</a:t>
                      </a:r>
                      <a:endParaRPr lang="en-IN" sz="1200" dirty="0"/>
                    </a:p>
                  </a:txBody>
                  <a:tcPr/>
                </a:tc>
                <a:tc>
                  <a:txBody>
                    <a:bodyPr/>
                    <a:lstStyle/>
                    <a:p>
                      <a:r>
                        <a:rPr lang="en-IN" sz="1200" dirty="0" err="1"/>
                        <a:t>Xiaoxue</a:t>
                      </a:r>
                      <a:r>
                        <a:rPr lang="en-IN" sz="1200" dirty="0"/>
                        <a:t> Duan</a:t>
                      </a:r>
                    </a:p>
                  </a:txBody>
                  <a:tcPr/>
                </a:tc>
                <a:tc>
                  <a:txBody>
                    <a:bodyPr/>
                    <a:lstStyle/>
                    <a:p>
                      <a:r>
                        <a:rPr lang="en-US" sz="1200" dirty="0"/>
                        <a:t>Data Mining Algorithm Based on Cloud Computing in Course Teaching Service Platform</a:t>
                      </a:r>
                      <a:endParaRPr lang="en-IN" sz="1200" dirty="0"/>
                    </a:p>
                  </a:txBody>
                  <a:tcPr/>
                </a:tc>
                <a:tc>
                  <a:txBody>
                    <a:bodyPr/>
                    <a:lstStyle/>
                    <a:p>
                      <a:r>
                        <a:rPr lang="en-US" sz="1200" b="0" i="0" kern="1200" dirty="0">
                          <a:solidFill>
                            <a:schemeClr val="dk1"/>
                          </a:solidFill>
                          <a:effectLst/>
                          <a:latin typeface="+mn-lt"/>
                          <a:ea typeface="+mn-ea"/>
                          <a:cs typeface="+mn-cs"/>
                        </a:rPr>
                        <a:t>Traditional course teaching systems face optimization challenges, prompting exploration of cloud computing's vast potential when combined with data mining algorithms.</a:t>
                      </a:r>
                      <a:endParaRPr lang="en-US" sz="1200" dirty="0"/>
                    </a:p>
                  </a:txBody>
                  <a:tcPr/>
                </a:tc>
                <a:tc>
                  <a:txBody>
                    <a:bodyPr/>
                    <a:lstStyle/>
                    <a:p>
                      <a:r>
                        <a:rPr lang="en-US" sz="1200" b="0" i="0" kern="1200" dirty="0">
                          <a:solidFill>
                            <a:schemeClr val="dk1"/>
                          </a:solidFill>
                          <a:effectLst/>
                          <a:latin typeface="+mn-lt"/>
                          <a:ea typeface="+mn-ea"/>
                          <a:cs typeface="+mn-cs"/>
                        </a:rPr>
                        <a:t>The study establishes an application framework for cloud mining in a network teaching platform, develops tools, and conducts performance tests, achieving response speeds below 0.3 seconds.</a:t>
                      </a:r>
                      <a:endParaRPr lang="en-IN" sz="1200" dirty="0"/>
                    </a:p>
                  </a:txBody>
                  <a:tcPr/>
                </a:tc>
                <a:tc>
                  <a:txBody>
                    <a:bodyPr/>
                    <a:lstStyle/>
                    <a:p>
                      <a:r>
                        <a:rPr lang="en-US" sz="1200" b="0" i="0" kern="1200" dirty="0">
                          <a:solidFill>
                            <a:schemeClr val="dk1"/>
                          </a:solidFill>
                          <a:effectLst/>
                          <a:latin typeface="+mn-lt"/>
                          <a:ea typeface="+mn-ea"/>
                          <a:cs typeface="+mn-cs"/>
                        </a:rPr>
                        <a:t>Experimental results demonstrate normal performance, validating the effectiveness of the course teaching service platform based on data cloud mining. The article concludes with insights into applying data mining cloud technology to an English grammar-guided learning platform.</a:t>
                      </a:r>
                    </a:p>
                  </a:txBody>
                  <a:tcPr/>
                </a:tc>
                <a:extLst>
                  <a:ext uri="{0D108BD9-81ED-4DB2-BD59-A6C34878D82A}">
                    <a16:rowId xmlns:a16="http://schemas.microsoft.com/office/drawing/2014/main" val="247037786"/>
                  </a:ext>
                </a:extLst>
              </a:tr>
              <a:tr h="640080">
                <a:tc>
                  <a:txBody>
                    <a:bodyPr/>
                    <a:lstStyle/>
                    <a:p>
                      <a:r>
                        <a:rPr lang="en-US" sz="1200" dirty="0"/>
                        <a:t>2022</a:t>
                      </a:r>
                      <a:endParaRPr lang="en-IN" sz="1200" dirty="0"/>
                    </a:p>
                  </a:txBody>
                  <a:tcPr/>
                </a:tc>
                <a:tc>
                  <a:txBody>
                    <a:bodyPr/>
                    <a:lstStyle/>
                    <a:p>
                      <a:r>
                        <a:rPr lang="en-IN" sz="1200" dirty="0" err="1"/>
                        <a:t>Xinjun</a:t>
                      </a:r>
                      <a:r>
                        <a:rPr lang="en-IN" sz="1200" dirty="0"/>
                        <a:t> Li, Libin Zheng, </a:t>
                      </a:r>
                      <a:r>
                        <a:rPr lang="en-IN" sz="1200" dirty="0" err="1"/>
                        <a:t>Bingnan</a:t>
                      </a:r>
                      <a:r>
                        <a:rPr lang="en-IN" sz="1200" dirty="0"/>
                        <a:t> Liu, Yan Zhen, </a:t>
                      </a:r>
                      <a:r>
                        <a:rPr lang="en-IN" sz="1200" dirty="0" err="1"/>
                        <a:t>Wenbin</a:t>
                      </a:r>
                      <a:r>
                        <a:rPr lang="en-IN" sz="1200" dirty="0"/>
                        <a:t> Chen, </a:t>
                      </a:r>
                      <a:r>
                        <a:rPr lang="en-IN" sz="1200" dirty="0" err="1"/>
                        <a:t>Ganghong</a:t>
                      </a:r>
                      <a:r>
                        <a:rPr lang="en-IN" sz="1200" dirty="0"/>
                        <a:t> Zhang </a:t>
                      </a:r>
                    </a:p>
                  </a:txBody>
                  <a:tcPr/>
                </a:tc>
                <a:tc>
                  <a:txBody>
                    <a:bodyPr/>
                    <a:lstStyle/>
                    <a:p>
                      <a:r>
                        <a:rPr lang="en-US" sz="1200" dirty="0"/>
                        <a:t>A </a:t>
                      </a:r>
                      <a:r>
                        <a:rPr lang="en-US" sz="1200" dirty="0" err="1"/>
                        <a:t>CloudBased</a:t>
                      </a:r>
                      <a:r>
                        <a:rPr lang="en-US" sz="1200" dirty="0"/>
                        <a:t> Development Platform for Distribution Power Internet of Things</a:t>
                      </a:r>
                      <a:endParaRPr lang="en-IN" sz="1200" dirty="0"/>
                    </a:p>
                  </a:txBody>
                  <a:tcPr/>
                </a:tc>
                <a:tc>
                  <a:txBody>
                    <a:bodyPr/>
                    <a:lstStyle/>
                    <a:p>
                      <a:r>
                        <a:rPr lang="en-US" sz="1200" b="0" i="0" kern="1200" dirty="0">
                          <a:solidFill>
                            <a:schemeClr val="dk1"/>
                          </a:solidFill>
                          <a:effectLst/>
                          <a:latin typeface="+mn-lt"/>
                          <a:ea typeface="+mn-ea"/>
                          <a:cs typeface="+mn-cs"/>
                        </a:rPr>
                        <a:t>Developing efficient software for distribution power IoT poses challenges.</a:t>
                      </a:r>
                      <a:endParaRPr lang="en-IN" sz="1200" dirty="0"/>
                    </a:p>
                  </a:txBody>
                  <a:tcPr/>
                </a:tc>
                <a:tc>
                  <a:txBody>
                    <a:bodyPr/>
                    <a:lstStyle/>
                    <a:p>
                      <a:r>
                        <a:rPr lang="en-US" sz="1200" b="0" i="0" kern="1200" dirty="0">
                          <a:solidFill>
                            <a:schemeClr val="dk1"/>
                          </a:solidFill>
                          <a:effectLst/>
                          <a:latin typeface="+mn-lt"/>
                          <a:ea typeface="+mn-ea"/>
                          <a:cs typeface="+mn-cs"/>
                        </a:rPr>
                        <a:t>This paper proposes a cloud-based platform for software and hardware application and simulation in power IoT. It integrates development, simulation, and release, managing the entire application development cycle.</a:t>
                      </a:r>
                      <a:endParaRPr lang="en-GB" sz="1200" dirty="0"/>
                    </a:p>
                  </a:txBody>
                  <a:tcPr/>
                </a:tc>
                <a:tc>
                  <a:txBody>
                    <a:bodyPr/>
                    <a:lstStyle/>
                    <a:p>
                      <a:r>
                        <a:rPr lang="en-US" sz="1200" b="0" i="0" kern="1200" dirty="0">
                          <a:solidFill>
                            <a:schemeClr val="dk1"/>
                          </a:solidFill>
                          <a:effectLst/>
                          <a:latin typeface="+mn-lt"/>
                          <a:ea typeface="+mn-ea"/>
                          <a:cs typeface="+mn-cs"/>
                        </a:rPr>
                        <a:t>The implemented cloud platform streamlines user and authority management, development environments, simulation setups, and release processes. It proves effective in swiftly deploying and maintaining software and hardware in the power field.</a:t>
                      </a:r>
                      <a:endParaRPr lang="en-IN" sz="1200" dirty="0"/>
                    </a:p>
                  </a:txBody>
                  <a:tcPr/>
                </a:tc>
                <a:extLst>
                  <a:ext uri="{0D108BD9-81ED-4DB2-BD59-A6C34878D82A}">
                    <a16:rowId xmlns:a16="http://schemas.microsoft.com/office/drawing/2014/main" val="1415992240"/>
                  </a:ext>
                </a:extLst>
              </a:tr>
            </a:tbl>
          </a:graphicData>
        </a:graphic>
      </p:graphicFrame>
    </p:spTree>
    <p:extLst>
      <p:ext uri="{BB962C8B-B14F-4D97-AF65-F5344CB8AC3E}">
        <p14:creationId xmlns:p14="http://schemas.microsoft.com/office/powerpoint/2010/main" val="3092750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1C2A-D261-3561-E9B4-2050D6F647F3}"/>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CE10674-C3EC-DEDD-8437-D837684E8B4E}"/>
              </a:ext>
            </a:extLst>
          </p:cNvPr>
          <p:cNvSpPr>
            <a:spLocks noGrp="1"/>
          </p:cNvSpPr>
          <p:nvPr>
            <p:ph idx="1"/>
          </p:nvPr>
        </p:nvSpPr>
        <p:spPr>
          <a:xfrm>
            <a:off x="581192" y="2180496"/>
            <a:ext cx="11029615" cy="4594377"/>
          </a:xfrm>
        </p:spPr>
        <p:txBody>
          <a:bodyPr>
            <a:normAutofit fontScale="92500" lnSpcReduction="20000"/>
          </a:bodyPr>
          <a:lstStyle/>
          <a:p>
            <a:pPr marL="0" indent="0">
              <a:lnSpc>
                <a:spcPct val="170000"/>
              </a:lnSpc>
              <a:buNone/>
            </a:pPr>
            <a:r>
              <a:rPr lang="en-IN" dirty="0"/>
              <a:t>Currently, cloud integrated development system are more towards storage and portability. To make this system useful for teaching friendly like sharing code and creating templates and also better way of participation.</a:t>
            </a:r>
          </a:p>
          <a:p>
            <a:pPr marL="0" indent="0">
              <a:lnSpc>
                <a:spcPct val="170000"/>
              </a:lnSpc>
              <a:buNone/>
            </a:pPr>
            <a:endParaRPr lang="en-IN" dirty="0"/>
          </a:p>
          <a:p>
            <a:pPr marL="0" indent="0">
              <a:buNone/>
            </a:pPr>
            <a:r>
              <a:rPr lang="en-IN" b="1" dirty="0"/>
              <a:t>EXISTING SYSTEM</a:t>
            </a:r>
          </a:p>
          <a:p>
            <a:pPr algn="just">
              <a:lnSpc>
                <a:spcPct val="150000"/>
              </a:lnSpc>
            </a:pPr>
            <a:r>
              <a:rPr lang="en-US" sz="1800" dirty="0">
                <a:effectLst/>
                <a:latin typeface="Times New Roman" panose="02020603050405020304" pitchFamily="18" charset="0"/>
                <a:ea typeface="Times New Roman" panose="02020603050405020304" pitchFamily="18" charset="0"/>
              </a:rPr>
              <a:t>Limited Collaborative Capabilities</a:t>
            </a:r>
          </a:p>
          <a:p>
            <a:pPr algn="just">
              <a:lnSpc>
                <a:spcPct val="150000"/>
              </a:lnSpc>
            </a:pPr>
            <a:r>
              <a:rPr lang="en-US" sz="1800" dirty="0">
                <a:effectLst/>
                <a:latin typeface="Times New Roman" panose="02020603050405020304" pitchFamily="18" charset="0"/>
                <a:ea typeface="Times New Roman" panose="02020603050405020304" pitchFamily="18" charset="0"/>
              </a:rPr>
              <a:t>Outdated Development Practices</a:t>
            </a:r>
          </a:p>
          <a:p>
            <a:pPr algn="just">
              <a:lnSpc>
                <a:spcPct val="150000"/>
              </a:lnSpc>
            </a:pPr>
            <a:r>
              <a:rPr lang="en-US" sz="1800" dirty="0">
                <a:effectLst/>
                <a:latin typeface="Times New Roman" panose="02020603050405020304" pitchFamily="18" charset="0"/>
                <a:ea typeface="Times New Roman" panose="02020603050405020304" pitchFamily="18" charset="0"/>
              </a:rPr>
              <a:t>Inefficient Monitoring and Control for Educators</a:t>
            </a:r>
          </a:p>
          <a:p>
            <a:pPr algn="just">
              <a:lnSpc>
                <a:spcPct val="150000"/>
              </a:lnSpc>
            </a:pPr>
            <a:r>
              <a:rPr lang="en-US" sz="1800" dirty="0">
                <a:effectLst/>
                <a:latin typeface="Times New Roman" panose="02020603050405020304" pitchFamily="18" charset="0"/>
                <a:ea typeface="Times New Roman" panose="02020603050405020304" pitchFamily="18" charset="0"/>
              </a:rPr>
              <a:t>Inadequate Configuration Sharing</a:t>
            </a:r>
          </a:p>
          <a:p>
            <a:pPr algn="just">
              <a:lnSpc>
                <a:spcPct val="150000"/>
              </a:lnSpc>
            </a:pPr>
            <a:r>
              <a:rPr lang="en-US" sz="1800" dirty="0">
                <a:effectLst/>
                <a:latin typeface="Times New Roman" panose="02020603050405020304" pitchFamily="18" charset="0"/>
                <a:ea typeface="Times New Roman" panose="02020603050405020304" pitchFamily="18" charset="0"/>
              </a:rPr>
              <a:t>Absence of Template Creation Features</a:t>
            </a:r>
          </a:p>
          <a:p>
            <a:pPr algn="just">
              <a:lnSpc>
                <a:spcPct val="150000"/>
              </a:lnSpc>
            </a:pPr>
            <a:r>
              <a:rPr lang="en-US" sz="1800" dirty="0">
                <a:effectLst/>
                <a:latin typeface="Times New Roman" panose="02020603050405020304" pitchFamily="18" charset="0"/>
                <a:ea typeface="Times New Roman" panose="02020603050405020304" pitchFamily="18" charset="0"/>
              </a:rPr>
              <a:t>Limited Use of Containerization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7268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B408-EC30-6A07-EAD0-9C0156DD58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5D1090-C236-33F1-C779-017ED41D52EC}"/>
              </a:ext>
            </a:extLst>
          </p:cNvPr>
          <p:cNvSpPr>
            <a:spLocks noGrp="1"/>
          </p:cNvSpPr>
          <p:nvPr>
            <p:ph idx="1"/>
          </p:nvPr>
        </p:nvSpPr>
        <p:spPr/>
        <p:txBody>
          <a:bodyPr/>
          <a:lstStyle/>
          <a:p>
            <a:pPr marL="0" indent="0">
              <a:buNone/>
            </a:pPr>
            <a:r>
              <a:rPr lang="en-IN" b="1" dirty="0"/>
              <a:t>PORPOSED SYSTEM</a:t>
            </a:r>
          </a:p>
          <a:p>
            <a:r>
              <a:rPr lang="en-US" sz="1800" dirty="0">
                <a:effectLst/>
                <a:latin typeface="Times New Roman" panose="02020603050405020304" pitchFamily="18" charset="0"/>
                <a:ea typeface="Times New Roman" panose="02020603050405020304" pitchFamily="18" charset="0"/>
              </a:rPr>
              <a:t>Cloud-Centric Development</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Enhanced Teacher Monitoring</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Comprehensive Sharing Mechanisms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Template Creation by Teachers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Containerization Implementation</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Centralized Access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Increased Portability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93370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otalTime>99</TotalTime>
  <Words>1403</Words>
  <Application>Microsoft Office PowerPoint</Application>
  <PresentationFormat>Widescreen</PresentationFormat>
  <Paragraphs>136</Paragraphs>
  <Slides>15</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15</vt:i4>
      </vt:variant>
    </vt:vector>
  </HeadingPairs>
  <TitlesOfParts>
    <vt:vector size="27" baseType="lpstr">
      <vt:lpstr>Aptos</vt:lpstr>
      <vt:lpstr>Aptos Display</vt:lpstr>
      <vt:lpstr>Arial</vt:lpstr>
      <vt:lpstr>Avenir Next LT Pro</vt:lpstr>
      <vt:lpstr>Gill Sans MT</vt:lpstr>
      <vt:lpstr>Söhne</vt:lpstr>
      <vt:lpstr>Times</vt:lpstr>
      <vt:lpstr>Times New Roman</vt:lpstr>
      <vt:lpstr>Wingdings</vt:lpstr>
      <vt:lpstr>Wingdings 2</vt:lpstr>
      <vt:lpstr>Office Theme</vt:lpstr>
      <vt:lpstr>Dividend</vt:lpstr>
      <vt:lpstr>PowerPoint Presentation</vt:lpstr>
      <vt:lpstr>CONTENTS</vt:lpstr>
      <vt:lpstr>introduction</vt:lpstr>
      <vt:lpstr>PowerPoint Presentation</vt:lpstr>
      <vt:lpstr>OBJECTIVE</vt:lpstr>
      <vt:lpstr>LITERATURE REVIEW</vt:lpstr>
      <vt:lpstr>LITERATURE REVIEW</vt:lpstr>
      <vt:lpstr>PROBLEM STATEMENT</vt:lpstr>
      <vt:lpstr>PowerPoint Presentation</vt:lpstr>
      <vt:lpstr>METHODOLOGY</vt:lpstr>
      <vt:lpstr>PowerPoint Presentation</vt:lpstr>
      <vt:lpstr>RESULT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Dipu Sah</dc:creator>
  <cp:lastModifiedBy>Dipu Sah</cp:lastModifiedBy>
  <cp:revision>10</cp:revision>
  <dcterms:created xsi:type="dcterms:W3CDTF">2024-03-12T02:29:24Z</dcterms:created>
  <dcterms:modified xsi:type="dcterms:W3CDTF">2024-03-13T04:31:19Z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2024-03-12T02:48:26Z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6ad0d65a-d167-4ebc-9d69-664462da74ef</vt:lpwstr>
  </property>
  <property fmtid="{D5CDD505-2E9C-101B-9397-08002B2CF9AE}" pid="7" name="MSIP_Label_defa4170-0d19-0005-0004-bc88714345d2_ActionId">
    <vt:lpwstr>fafaa7e5-4d9d-4d1a-a258-b7b85425f775</vt:lpwstr>
  </property>
  <property fmtid="{D5CDD505-2E9C-101B-9397-08002B2CF9AE}" pid="8" name="MSIP_Label_defa4170-0d19-0005-0004-bc88714345d2_ContentBits">
    <vt:lpwstr>0</vt:lpwstr>
  </property>
</Properties>
</file>