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76"/>
  </p:notesMasterIdLst>
  <p:handoutMasterIdLst>
    <p:handoutMasterId r:id="rId77"/>
  </p:handoutMasterIdLst>
  <p:sldIdLst>
    <p:sldId id="258" r:id="rId2"/>
    <p:sldId id="1305" r:id="rId3"/>
    <p:sldId id="1314" r:id="rId4"/>
    <p:sldId id="1315" r:id="rId5"/>
    <p:sldId id="1316" r:id="rId6"/>
    <p:sldId id="1317" r:id="rId7"/>
    <p:sldId id="1318" r:id="rId8"/>
    <p:sldId id="1319" r:id="rId9"/>
    <p:sldId id="1306" r:id="rId10"/>
    <p:sldId id="1310" r:id="rId11"/>
    <p:sldId id="1307" r:id="rId12"/>
    <p:sldId id="1308" r:id="rId13"/>
    <p:sldId id="1309" r:id="rId14"/>
    <p:sldId id="1320" r:id="rId15"/>
    <p:sldId id="1322" r:id="rId16"/>
    <p:sldId id="1323" r:id="rId17"/>
    <p:sldId id="1311" r:id="rId18"/>
    <p:sldId id="1324" r:id="rId19"/>
    <p:sldId id="1325" r:id="rId20"/>
    <p:sldId id="1326" r:id="rId21"/>
    <p:sldId id="1327" r:id="rId22"/>
    <p:sldId id="1321" r:id="rId23"/>
    <p:sldId id="1328" r:id="rId24"/>
    <p:sldId id="1329" r:id="rId25"/>
    <p:sldId id="1330" r:id="rId26"/>
    <p:sldId id="1331" r:id="rId27"/>
    <p:sldId id="1332" r:id="rId28"/>
    <p:sldId id="1333" r:id="rId29"/>
    <p:sldId id="1334" r:id="rId30"/>
    <p:sldId id="1335" r:id="rId31"/>
    <p:sldId id="1336" r:id="rId32"/>
    <p:sldId id="1337" r:id="rId33"/>
    <p:sldId id="1338" r:id="rId34"/>
    <p:sldId id="1339" r:id="rId35"/>
    <p:sldId id="1340" r:id="rId36"/>
    <p:sldId id="1341" r:id="rId37"/>
    <p:sldId id="1342" r:id="rId38"/>
    <p:sldId id="1343" r:id="rId39"/>
    <p:sldId id="1344" r:id="rId40"/>
    <p:sldId id="1345" r:id="rId41"/>
    <p:sldId id="1346" r:id="rId42"/>
    <p:sldId id="1347" r:id="rId43"/>
    <p:sldId id="1348" r:id="rId44"/>
    <p:sldId id="1349" r:id="rId45"/>
    <p:sldId id="1350" r:id="rId46"/>
    <p:sldId id="1351" r:id="rId47"/>
    <p:sldId id="1352" r:id="rId48"/>
    <p:sldId id="1353" r:id="rId49"/>
    <p:sldId id="1354" r:id="rId50"/>
    <p:sldId id="1355" r:id="rId51"/>
    <p:sldId id="1356" r:id="rId52"/>
    <p:sldId id="1357" r:id="rId53"/>
    <p:sldId id="1362" r:id="rId54"/>
    <p:sldId id="1358" r:id="rId55"/>
    <p:sldId id="1359" r:id="rId56"/>
    <p:sldId id="1360" r:id="rId57"/>
    <p:sldId id="1363" r:id="rId58"/>
    <p:sldId id="1364" r:id="rId59"/>
    <p:sldId id="1365" r:id="rId60"/>
    <p:sldId id="1366" r:id="rId61"/>
    <p:sldId id="1367" r:id="rId62"/>
    <p:sldId id="1368" r:id="rId63"/>
    <p:sldId id="1370" r:id="rId64"/>
    <p:sldId id="1371" r:id="rId65"/>
    <p:sldId id="1372" r:id="rId66"/>
    <p:sldId id="1374" r:id="rId67"/>
    <p:sldId id="1376" r:id="rId68"/>
    <p:sldId id="1375" r:id="rId69"/>
    <p:sldId id="1373" r:id="rId70"/>
    <p:sldId id="1377" r:id="rId71"/>
    <p:sldId id="1378" r:id="rId72"/>
    <p:sldId id="1379" r:id="rId73"/>
    <p:sldId id="1380" r:id="rId74"/>
    <p:sldId id="1381" r:id="rId75"/>
  </p:sldIdLst>
  <p:sldSz cx="9144000" cy="6858000" type="screen4x3"/>
  <p:notesSz cx="6881813" cy="92964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123D0D46-93F9-47F0-8228-1D922AA2C399}">
          <p14:sldIdLst>
            <p14:sldId id="258"/>
            <p14:sldId id="1305"/>
            <p14:sldId id="1314"/>
            <p14:sldId id="1315"/>
            <p14:sldId id="1316"/>
            <p14:sldId id="1317"/>
            <p14:sldId id="1318"/>
            <p14:sldId id="1319"/>
            <p14:sldId id="1306"/>
            <p14:sldId id="1310"/>
            <p14:sldId id="1307"/>
            <p14:sldId id="1308"/>
            <p14:sldId id="1309"/>
            <p14:sldId id="1320"/>
            <p14:sldId id="1322"/>
            <p14:sldId id="1323"/>
            <p14:sldId id="1311"/>
            <p14:sldId id="1324"/>
            <p14:sldId id="1325"/>
            <p14:sldId id="1326"/>
            <p14:sldId id="1327"/>
            <p14:sldId id="1321"/>
            <p14:sldId id="1328"/>
            <p14:sldId id="1329"/>
            <p14:sldId id="1330"/>
            <p14:sldId id="1331"/>
            <p14:sldId id="1332"/>
            <p14:sldId id="1333"/>
            <p14:sldId id="1334"/>
            <p14:sldId id="1335"/>
            <p14:sldId id="1336"/>
            <p14:sldId id="1337"/>
            <p14:sldId id="1338"/>
            <p14:sldId id="1339"/>
            <p14:sldId id="1340"/>
            <p14:sldId id="1341"/>
            <p14:sldId id="1342"/>
            <p14:sldId id="1343"/>
            <p14:sldId id="1344"/>
            <p14:sldId id="1345"/>
            <p14:sldId id="1346"/>
            <p14:sldId id="1347"/>
            <p14:sldId id="1348"/>
            <p14:sldId id="1349"/>
            <p14:sldId id="1350"/>
            <p14:sldId id="1351"/>
            <p14:sldId id="1352"/>
            <p14:sldId id="1353"/>
            <p14:sldId id="1354"/>
            <p14:sldId id="1355"/>
            <p14:sldId id="1356"/>
            <p14:sldId id="1357"/>
            <p14:sldId id="1362"/>
            <p14:sldId id="1358"/>
            <p14:sldId id="1359"/>
            <p14:sldId id="1360"/>
            <p14:sldId id="1363"/>
            <p14:sldId id="1364"/>
            <p14:sldId id="1365"/>
            <p14:sldId id="1366"/>
            <p14:sldId id="1367"/>
            <p14:sldId id="1368"/>
            <p14:sldId id="1370"/>
          </p14:sldIdLst>
        </p14:section>
        <p14:section name="Advanced" id="{6A166180-568E-4F1B-B686-06F23B399E98}">
          <p14:sldIdLst>
            <p14:sldId id="1371"/>
            <p14:sldId id="1372"/>
            <p14:sldId id="1374"/>
            <p14:sldId id="1376"/>
            <p14:sldId id="1375"/>
            <p14:sldId id="1373"/>
            <p14:sldId id="1377"/>
            <p14:sldId id="1378"/>
            <p14:sldId id="1379"/>
            <p14:sldId id="1380"/>
            <p14:sldId id="13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442B"/>
    <a:srgbClr val="E0FDB1"/>
    <a:srgbClr val="FFB379"/>
    <a:srgbClr val="F7990D"/>
    <a:srgbClr val="386C5E"/>
    <a:srgbClr val="336356"/>
    <a:srgbClr val="468675"/>
    <a:srgbClr val="38945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0" autoAdjust="0"/>
    <p:restoredTop sz="94280" autoAdjust="0"/>
  </p:normalViewPr>
  <p:slideViewPr>
    <p:cSldViewPr snapToGrid="0">
      <p:cViewPr varScale="1">
        <p:scale>
          <a:sx n="72" d="100"/>
          <a:sy n="72" d="100"/>
        </p:scale>
        <p:origin x="1578" y="72"/>
      </p:cViewPr>
      <p:guideLst>
        <p:guide orient="horz" pos="2160"/>
        <p:guide pos="2880"/>
      </p:guideLst>
    </p:cSldViewPr>
  </p:slideViewPr>
  <p:notesTextViewPr>
    <p:cViewPr>
      <p:scale>
        <a:sx n="100" d="100"/>
        <a:sy n="100" d="100"/>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82913" cy="463550"/>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lvl1pPr algn="l" defTabSz="922338">
              <a:defRPr sz="1200"/>
            </a:lvl1pPr>
          </a:lstStyle>
          <a:p>
            <a:pPr>
              <a:defRPr/>
            </a:pPr>
            <a:endParaRPr lang="en-US"/>
          </a:p>
        </p:txBody>
      </p:sp>
      <p:sp>
        <p:nvSpPr>
          <p:cNvPr id="45059" name="Rectangle 3"/>
          <p:cNvSpPr>
            <a:spLocks noGrp="1" noChangeArrowheads="1"/>
          </p:cNvSpPr>
          <p:nvPr>
            <p:ph type="dt" sz="quarter" idx="1"/>
          </p:nvPr>
        </p:nvSpPr>
        <p:spPr bwMode="auto">
          <a:xfrm>
            <a:off x="3897313" y="0"/>
            <a:ext cx="2982912" cy="463550"/>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lvl1pPr algn="r" defTabSz="922338">
              <a:defRPr sz="1200"/>
            </a:lvl1pPr>
          </a:lstStyle>
          <a:p>
            <a:pPr>
              <a:defRPr/>
            </a:pPr>
            <a:endParaRPr lang="en-US"/>
          </a:p>
        </p:txBody>
      </p:sp>
      <p:sp>
        <p:nvSpPr>
          <p:cNvPr id="45061" name="Rectangle 5"/>
          <p:cNvSpPr>
            <a:spLocks noGrp="1" noChangeArrowheads="1"/>
          </p:cNvSpPr>
          <p:nvPr>
            <p:ph type="sldNum" sz="quarter" idx="3"/>
          </p:nvPr>
        </p:nvSpPr>
        <p:spPr bwMode="auto">
          <a:xfrm>
            <a:off x="3897313" y="8831263"/>
            <a:ext cx="2982912" cy="463550"/>
          </a:xfrm>
          <a:prstGeom prst="rect">
            <a:avLst/>
          </a:prstGeom>
          <a:noFill/>
          <a:ln w="9525">
            <a:noFill/>
            <a:miter lim="800000"/>
            <a:headEnd/>
            <a:tailEnd/>
          </a:ln>
          <a:effectLst/>
        </p:spPr>
        <p:txBody>
          <a:bodyPr vert="horz" wrap="square" lIns="92340" tIns="46170" rIns="92340" bIns="46170" numCol="1" anchor="b" anchorCtr="0" compatLnSpc="1">
            <a:prstTxWarp prst="textNoShape">
              <a:avLst/>
            </a:prstTxWarp>
          </a:bodyPr>
          <a:lstStyle>
            <a:lvl1pPr algn="r" defTabSz="922338">
              <a:defRPr sz="1200"/>
            </a:lvl1pPr>
          </a:lstStyle>
          <a:p>
            <a:pPr>
              <a:defRPr/>
            </a:pPr>
            <a:fld id="{29AF5AA9-DAB4-4FA5-A798-CF11170BD0E3}" type="slidenum">
              <a:rPr lang="en-US"/>
              <a:pPr>
                <a:defRPr/>
              </a:pPr>
              <a:t>‹#›</a:t>
            </a:fld>
            <a:endParaRPr lang="en-US"/>
          </a:p>
        </p:txBody>
      </p:sp>
      <p:sp>
        <p:nvSpPr>
          <p:cNvPr id="45065" name="Rectangle 9"/>
          <p:cNvSpPr>
            <a:spLocks noGrp="1" noChangeArrowheads="1"/>
          </p:cNvSpPr>
          <p:nvPr>
            <p:ph type="ftr" sz="quarter" idx="2"/>
          </p:nvPr>
        </p:nvSpPr>
        <p:spPr bwMode="auto">
          <a:xfrm>
            <a:off x="0" y="8829675"/>
            <a:ext cx="298291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dt" idx="1"/>
          </p:nvPr>
        </p:nvSpPr>
        <p:spPr bwMode="auto">
          <a:xfrm>
            <a:off x="3897313" y="0"/>
            <a:ext cx="2982912" cy="463550"/>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lvl1pPr algn="r" defTabSz="922338">
              <a:defRPr sz="1200"/>
            </a:lvl1pPr>
          </a:lstStyle>
          <a:p>
            <a:pPr>
              <a:defRPr/>
            </a:pPr>
            <a:endParaRPr lang="en-US"/>
          </a:p>
        </p:txBody>
      </p:sp>
      <p:sp>
        <p:nvSpPr>
          <p:cNvPr id="18435" name="Rectangle 4"/>
          <p:cNvSpPr>
            <a:spLocks noGrp="1" noRot="1" noChangeAspect="1" noChangeArrowheads="1" noTextEdit="1"/>
          </p:cNvSpPr>
          <p:nvPr>
            <p:ph type="sldImg" idx="2"/>
          </p:nvPr>
        </p:nvSpPr>
        <p:spPr bwMode="auto">
          <a:xfrm>
            <a:off x="1062038" y="668338"/>
            <a:ext cx="4648200" cy="348615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90563" y="4416425"/>
            <a:ext cx="5502275" cy="4183063"/>
          </a:xfrm>
          <a:prstGeom prst="rect">
            <a:avLst/>
          </a:prstGeom>
          <a:noFill/>
          <a:ln w="9525">
            <a:noFill/>
            <a:miter lim="800000"/>
            <a:headEnd/>
            <a:tailEnd/>
          </a:ln>
          <a:effectLst/>
        </p:spPr>
        <p:txBody>
          <a:bodyPr vert="horz" wrap="square" lIns="92340" tIns="46170" rIns="92340" bIns="4617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3" name="Rectangle 7"/>
          <p:cNvSpPr>
            <a:spLocks noGrp="1" noChangeArrowheads="1"/>
          </p:cNvSpPr>
          <p:nvPr>
            <p:ph type="sldNum" sz="quarter" idx="5"/>
          </p:nvPr>
        </p:nvSpPr>
        <p:spPr bwMode="auto">
          <a:xfrm>
            <a:off x="3897313" y="8831263"/>
            <a:ext cx="2982912" cy="463550"/>
          </a:xfrm>
          <a:prstGeom prst="rect">
            <a:avLst/>
          </a:prstGeom>
          <a:noFill/>
          <a:ln w="9525">
            <a:noFill/>
            <a:miter lim="800000"/>
            <a:headEnd/>
            <a:tailEnd/>
          </a:ln>
          <a:effectLst/>
        </p:spPr>
        <p:txBody>
          <a:bodyPr vert="horz" wrap="square" lIns="92340" tIns="46170" rIns="92340" bIns="46170" numCol="1" anchor="b" anchorCtr="0" compatLnSpc="1">
            <a:prstTxWarp prst="textNoShape">
              <a:avLst/>
            </a:prstTxWarp>
          </a:bodyPr>
          <a:lstStyle>
            <a:lvl1pPr algn="r" defTabSz="922338">
              <a:defRPr sz="1000" i="1"/>
            </a:lvl1pPr>
          </a:lstStyle>
          <a:p>
            <a:pPr>
              <a:defRPr/>
            </a:pPr>
            <a:fld id="{65D2C9BA-920C-4822-B240-06C9ACB00096}" type="slidenum">
              <a:rPr lang="en-US"/>
              <a:pPr>
                <a:defRPr/>
              </a:pPr>
              <a:t>‹#›</a:t>
            </a:fld>
            <a:endParaRPr lang="en-US"/>
          </a:p>
        </p:txBody>
      </p:sp>
      <p:sp>
        <p:nvSpPr>
          <p:cNvPr id="4107" name="Rectangle 11"/>
          <p:cNvSpPr>
            <a:spLocks noGrp="1" noChangeArrowheads="1"/>
          </p:cNvSpPr>
          <p:nvPr>
            <p:ph type="hdr" sz="quarter"/>
          </p:nvPr>
        </p:nvSpPr>
        <p:spPr bwMode="auto">
          <a:xfrm>
            <a:off x="0" y="0"/>
            <a:ext cx="2982913" cy="4651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4108" name="Rectangle 12"/>
          <p:cNvSpPr>
            <a:spLocks noGrp="1" noChangeArrowheads="1"/>
          </p:cNvSpPr>
          <p:nvPr>
            <p:ph type="ftr" sz="quarter" idx="4"/>
          </p:nvPr>
        </p:nvSpPr>
        <p:spPr bwMode="auto">
          <a:xfrm>
            <a:off x="0" y="8829675"/>
            <a:ext cx="2982913" cy="4651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Tree>
  </p:cSld>
  <p:clrMap bg1="lt1" tx1="dk1" bg2="lt2" tx2="dk2" accent1="accent1" accent2="accent2" accent3="accent3" accent4="accent4" accent5="accent5" accent6="accent6" hlink="hlink" folHlink="folHlink"/>
  <p:notesStyle>
    <a:lvl1pPr marL="171450" indent="-171450" algn="l" rtl="0" eaLnBrk="0" fontAlgn="base" hangingPunct="0">
      <a:spcBef>
        <a:spcPct val="0"/>
      </a:spcBef>
      <a:spcAft>
        <a:spcPct val="25000"/>
      </a:spcAft>
      <a:buBlip>
        <a:blip r:embed="rId2"/>
      </a:buBlip>
      <a:defRPr sz="1000" b="1" kern="1200">
        <a:solidFill>
          <a:schemeClr val="tx2"/>
        </a:solidFill>
        <a:latin typeface="Arial" charset="0"/>
        <a:ea typeface="+mn-ea"/>
        <a:cs typeface="+mn-cs"/>
      </a:defRPr>
    </a:lvl1pPr>
    <a:lvl2pPr marL="3333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2pPr>
    <a:lvl3pPr marL="514350" indent="-17938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3pPr>
    <a:lvl4pPr marL="676275" indent="-160338"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4pPr>
    <a:lvl5pPr marL="847725" indent="-169863" algn="l" rtl="0" eaLnBrk="0" fontAlgn="base" hangingPunct="0">
      <a:spcBef>
        <a:spcPct val="0"/>
      </a:spcBef>
      <a:spcAft>
        <a:spcPct val="25000"/>
      </a:spcAft>
      <a:buClr>
        <a:schemeClr val="accent1"/>
      </a:buClr>
      <a:buSzPct val="70000"/>
      <a:buFont typeface="Wingdings" pitchFamily="2" charset="2"/>
      <a:buChar char="n"/>
      <a:defRPr sz="1000" kern="1200">
        <a:solidFill>
          <a:schemeClr val="tx2"/>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F871FC18-BAC9-4329-95B9-94FBA25191B6}" type="slidenum">
              <a:rPr lang="en-US" smtClean="0"/>
              <a:pPr/>
              <a:t>1</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3F9F4F61-87DB-4265-8566-738901BD786D}" type="datetimeFigureOut">
              <a:rPr lang="en-US" smtClean="0"/>
              <a:pPr/>
              <a:t>7/1/2017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0DAC7D1E-2BCE-4AFC-B0E1-1B15DF5C19D6}"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F4F61-87DB-4265-8566-738901BD786D}" type="datetimeFigureOut">
              <a:rPr lang="en-US" smtClean="0"/>
              <a:pPr/>
              <a:t>7/1/2017</a:t>
            </a:fld>
            <a:endParaRPr lang="en-US"/>
          </a:p>
        </p:txBody>
      </p:sp>
      <p:sp>
        <p:nvSpPr>
          <p:cNvPr id="5" name="Footer Placeholder 4"/>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6" name="Slide Number Placeholder 5"/>
          <p:cNvSpPr>
            <a:spLocks noGrp="1"/>
          </p:cNvSpPr>
          <p:nvPr>
            <p:ph type="sldNum" sz="quarter" idx="12"/>
          </p:nvPr>
        </p:nvSpPr>
        <p:spPr/>
        <p:txBody>
          <a:bodyPr/>
          <a:lstStyle/>
          <a:p>
            <a:fld id="{0DAC7D1E-2BCE-4AFC-B0E1-1B15DF5C19D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9F4F61-87DB-4265-8566-738901BD786D}" type="datetimeFigureOut">
              <a:rPr lang="en-US" smtClean="0"/>
              <a:pPr/>
              <a:t>7/1/2017</a:t>
            </a:fld>
            <a:endParaRPr lang="en-US"/>
          </a:p>
        </p:txBody>
      </p:sp>
      <p:sp>
        <p:nvSpPr>
          <p:cNvPr id="5" name="Footer Placeholder 4"/>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6" name="Slide Number Placeholder 5"/>
          <p:cNvSpPr>
            <a:spLocks noGrp="1"/>
          </p:cNvSpPr>
          <p:nvPr>
            <p:ph type="sldNum" sz="quarter" idx="12"/>
          </p:nvPr>
        </p:nvSpPr>
        <p:spPr/>
        <p:txBody>
          <a:bodyPr/>
          <a:lstStyle/>
          <a:p>
            <a:fld id="{0DAC7D1E-2BCE-4AFC-B0E1-1B15DF5C19D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3F9F4F61-87DB-4265-8566-738901BD786D}" type="datetimeFigureOut">
              <a:rPr lang="en-US" smtClean="0"/>
              <a:pPr/>
              <a:t>7/1/2017</a:t>
            </a:fld>
            <a:endParaRPr lang="en-US"/>
          </a:p>
        </p:txBody>
      </p:sp>
      <p:sp>
        <p:nvSpPr>
          <p:cNvPr id="9" name="Slide Number Placeholder 8"/>
          <p:cNvSpPr>
            <a:spLocks noGrp="1"/>
          </p:cNvSpPr>
          <p:nvPr>
            <p:ph type="sldNum" sz="quarter" idx="15"/>
          </p:nvPr>
        </p:nvSpPr>
        <p:spPr/>
        <p:txBody>
          <a:bodyPr rtlCol="0"/>
          <a:lstStyle/>
          <a:p>
            <a:fld id="{0DAC7D1E-2BCE-4AFC-B0E1-1B15DF5C19D6}" type="slidenum">
              <a:rPr lang="en-US" smtClean="0"/>
              <a:pPr/>
              <a:t>‹#›</a:t>
            </a:fld>
            <a:endParaRPr lang="en-US"/>
          </a:p>
        </p:txBody>
      </p:sp>
      <p:sp>
        <p:nvSpPr>
          <p:cNvPr id="10" name="Footer Placeholder 9"/>
          <p:cNvSpPr>
            <a:spLocks noGrp="1"/>
          </p:cNvSpPr>
          <p:nvPr>
            <p:ph type="ftr" sz="quarter" idx="16"/>
          </p:nvPr>
        </p:nvSpPr>
        <p:spPr/>
        <p:txBody>
          <a:bodyPr rtlCol="0"/>
          <a:lstStyle/>
          <a:p>
            <a:pPr>
              <a:defRPr/>
            </a:pPr>
            <a:r>
              <a:rPr lang="en-US" altLang="en-US"/>
              <a:t>Copyright © 2010-MITPODIA. All rights reserved.</a:t>
            </a:r>
          </a:p>
          <a:p>
            <a:pPr>
              <a:defRPr/>
            </a:pPr>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F9F4F61-87DB-4265-8566-738901BD786D}" type="datetimeFigureOut">
              <a:rPr lang="en-US" smtClean="0"/>
              <a:pPr/>
              <a:t>7/1/2017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pPr>
              <a:defRPr/>
            </a:pPr>
            <a:r>
              <a:rPr lang="en-US" altLang="en-US"/>
              <a:t>Copyright © 2010-MITPODIA. All rights reserved.</a:t>
            </a:r>
          </a:p>
          <a:p>
            <a:pPr>
              <a:defRPr/>
            </a:pPr>
            <a:endParaRPr lang="en-US" alt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0DAC7D1E-2BCE-4AFC-B0E1-1B15DF5C19D6}"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3F9F4F61-87DB-4265-8566-738901BD786D}" type="datetimeFigureOut">
              <a:rPr lang="en-US" smtClean="0"/>
              <a:pPr/>
              <a:t>7/1/2017</a:t>
            </a:fld>
            <a:endParaRPr lang="en-US"/>
          </a:p>
        </p:txBody>
      </p:sp>
      <p:sp>
        <p:nvSpPr>
          <p:cNvPr id="6" name="Footer Placeholder 5"/>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7" name="Slide Number Placeholder 6"/>
          <p:cNvSpPr>
            <a:spLocks noGrp="1"/>
          </p:cNvSpPr>
          <p:nvPr>
            <p:ph type="sldNum" sz="quarter" idx="12"/>
          </p:nvPr>
        </p:nvSpPr>
        <p:spPr/>
        <p:txBody>
          <a:bodyPr/>
          <a:lstStyle/>
          <a:p>
            <a:fld id="{0DAC7D1E-2BCE-4AFC-B0E1-1B15DF5C19D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F9F4F61-87DB-4265-8566-738901BD786D}" type="datetimeFigureOut">
              <a:rPr lang="en-US" smtClean="0"/>
              <a:pPr/>
              <a:t>7/1/2017</a:t>
            </a:fld>
            <a:endParaRPr lang="en-US"/>
          </a:p>
        </p:txBody>
      </p:sp>
      <p:sp>
        <p:nvSpPr>
          <p:cNvPr id="8" name="Footer Placeholder 7"/>
          <p:cNvSpPr>
            <a:spLocks noGrp="1"/>
          </p:cNvSpPr>
          <p:nvPr>
            <p:ph type="ftr" sz="quarter" idx="11"/>
          </p:nvPr>
        </p:nvSpPr>
        <p:spPr/>
        <p:txBody>
          <a:bodyPr/>
          <a:lstStyle/>
          <a:p>
            <a:pPr>
              <a:defRPr/>
            </a:pPr>
            <a:r>
              <a:rPr lang="en-US" altLang="en-US"/>
              <a:t>Copyright © 2010-MITPODIA. All rights reserved.</a:t>
            </a:r>
          </a:p>
          <a:p>
            <a:pPr>
              <a:defRPr/>
            </a:pPr>
            <a:endParaRPr lang="en-US" altLang="en-US"/>
          </a:p>
        </p:txBody>
      </p:sp>
      <p:sp>
        <p:nvSpPr>
          <p:cNvPr id="9" name="Slide Number Placeholder 8"/>
          <p:cNvSpPr>
            <a:spLocks noGrp="1"/>
          </p:cNvSpPr>
          <p:nvPr>
            <p:ph type="sldNum" sz="quarter" idx="12"/>
          </p:nvPr>
        </p:nvSpPr>
        <p:spPr/>
        <p:txBody>
          <a:bodyPr/>
          <a:lstStyle/>
          <a:p>
            <a:fld id="{0DAC7D1E-2BCE-4AFC-B0E1-1B15DF5C19D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3F9F4F61-87DB-4265-8566-738901BD786D}" type="datetimeFigureOut">
              <a:rPr lang="en-US" smtClean="0"/>
              <a:pPr/>
              <a:t>7/1/2017</a:t>
            </a:fld>
            <a:endParaRPr lang="en-US"/>
          </a:p>
        </p:txBody>
      </p:sp>
      <p:sp>
        <p:nvSpPr>
          <p:cNvPr id="22" name="Slide Number Placeholder 21"/>
          <p:cNvSpPr>
            <a:spLocks noGrp="1"/>
          </p:cNvSpPr>
          <p:nvPr>
            <p:ph type="sldNum" sz="quarter" idx="15"/>
          </p:nvPr>
        </p:nvSpPr>
        <p:spPr/>
        <p:txBody>
          <a:bodyPr rtlCol="0"/>
          <a:lstStyle/>
          <a:p>
            <a:fld id="{0DAC7D1E-2BCE-4AFC-B0E1-1B15DF5C19D6}" type="slidenum">
              <a:rPr lang="en-US" smtClean="0"/>
              <a:pPr/>
              <a:t>‹#›</a:t>
            </a:fld>
            <a:endParaRPr lang="en-US"/>
          </a:p>
        </p:txBody>
      </p:sp>
      <p:sp>
        <p:nvSpPr>
          <p:cNvPr id="23" name="Footer Placeholder 22"/>
          <p:cNvSpPr>
            <a:spLocks noGrp="1"/>
          </p:cNvSpPr>
          <p:nvPr>
            <p:ph type="ftr" sz="quarter" idx="16"/>
          </p:nvPr>
        </p:nvSpPr>
        <p:spPr/>
        <p:txBody>
          <a:bodyPr rtlCol="0"/>
          <a:lstStyle/>
          <a:p>
            <a:pPr>
              <a:defRPr/>
            </a:pPr>
            <a:r>
              <a:rPr lang="en-US" altLang="en-US"/>
              <a:t>Copyright © 2010-MITPODIA. All rights reserved.</a:t>
            </a:r>
          </a:p>
          <a:p>
            <a:pPr>
              <a:defRPr/>
            </a:pPr>
            <a:endParaRPr lang="en-US"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3F9F4F61-87DB-4265-8566-738901BD786D}" type="datetimeFigureOut">
              <a:rPr lang="en-US" smtClean="0"/>
              <a:pPr/>
              <a:t>7/1/2017</a:t>
            </a:fld>
            <a:endParaRPr lang="en-US"/>
          </a:p>
        </p:txBody>
      </p:sp>
      <p:sp>
        <p:nvSpPr>
          <p:cNvPr id="18" name="Slide Number Placeholder 17"/>
          <p:cNvSpPr>
            <a:spLocks noGrp="1"/>
          </p:cNvSpPr>
          <p:nvPr>
            <p:ph type="sldNum" sz="quarter" idx="11"/>
          </p:nvPr>
        </p:nvSpPr>
        <p:spPr/>
        <p:txBody>
          <a:bodyPr rtlCol="0"/>
          <a:lstStyle/>
          <a:p>
            <a:fld id="{0DAC7D1E-2BCE-4AFC-B0E1-1B15DF5C19D6}" type="slidenum">
              <a:rPr lang="en-US" smtClean="0"/>
              <a:pPr/>
              <a:t>‹#›</a:t>
            </a:fld>
            <a:endParaRPr lang="en-US"/>
          </a:p>
        </p:txBody>
      </p:sp>
      <p:sp>
        <p:nvSpPr>
          <p:cNvPr id="21" name="Footer Placeholder 20"/>
          <p:cNvSpPr>
            <a:spLocks noGrp="1"/>
          </p:cNvSpPr>
          <p:nvPr>
            <p:ph type="ftr" sz="quarter" idx="12"/>
          </p:nvPr>
        </p:nvSpPr>
        <p:spPr/>
        <p:txBody>
          <a:bodyPr rtlCol="0"/>
          <a:lstStyle/>
          <a:p>
            <a:pPr>
              <a:defRPr/>
            </a:pPr>
            <a:r>
              <a:rPr lang="en-US" altLang="en-US"/>
              <a:t>Copyright © 2010-MITPODIA. All rights reserved.</a:t>
            </a:r>
          </a:p>
          <a:p>
            <a:pPr>
              <a:defRPr/>
            </a:pPr>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3F9F4F61-87DB-4265-8566-738901BD786D}" type="datetimeFigureOut">
              <a:rPr lang="en-US" smtClean="0"/>
              <a:pPr/>
              <a:t>7/1/2017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defRPr/>
            </a:pPr>
            <a:r>
              <a:rPr lang="en-US" altLang="en-US"/>
              <a:t>Copyright © 2010-MITPODIA. All rights reserved.</a:t>
            </a:r>
          </a:p>
          <a:p>
            <a:pPr>
              <a:defRPr/>
            </a:pPr>
            <a:endParaRPr lang="en-US" alt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DAC7D1E-2BCE-4AFC-B0E1-1B15DF5C19D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mailto:dwaipayan.saha@synectiks.co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ocs.docker.com/reference/builder/#run"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7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7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About:-</a:t>
            </a:r>
          </a:p>
        </p:txBody>
      </p:sp>
      <p:sp>
        <p:nvSpPr>
          <p:cNvPr id="8" name="Rectangle 7"/>
          <p:cNvSpPr/>
          <p:nvPr/>
        </p:nvSpPr>
        <p:spPr>
          <a:xfrm>
            <a:off x="3886200" y="4213225"/>
            <a:ext cx="4786313" cy="1752600"/>
          </a:xfrm>
          <a:prstGeom prst="rect">
            <a:avLst/>
          </a:prstGeom>
        </p:spPr>
        <p:txBody>
          <a:bodyPr/>
          <a:lstStyle/>
          <a:p>
            <a:endParaRPr lang="en-US"/>
          </a:p>
        </p:txBody>
      </p:sp>
      <p:sp>
        <p:nvSpPr>
          <p:cNvPr id="11" name="Rectangle 10"/>
          <p:cNvSpPr/>
          <p:nvPr/>
        </p:nvSpPr>
        <p:spPr bwMode="auto">
          <a:xfrm>
            <a:off x="168442" y="878305"/>
            <a:ext cx="2009274" cy="1660358"/>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p:cNvSpPr txBox="1"/>
          <p:nvPr/>
        </p:nvSpPr>
        <p:spPr>
          <a:xfrm>
            <a:off x="0" y="1130968"/>
            <a:ext cx="1540042" cy="830997"/>
          </a:xfrm>
          <a:prstGeom prst="rect">
            <a:avLst/>
          </a:prstGeom>
          <a:noFill/>
        </p:spPr>
        <p:txBody>
          <a:bodyPr wrap="square" rtlCol="0">
            <a:spAutoFit/>
          </a:bodyPr>
          <a:lstStyle/>
          <a:p>
            <a:pPr algn="l"/>
            <a:r>
              <a:rPr lang="en-US" sz="1200" b="1" dirty="0"/>
              <a:t>Delivery Methods</a:t>
            </a:r>
          </a:p>
          <a:p>
            <a:pPr algn="l">
              <a:buFont typeface="Arial" pitchFamily="34" charset="0"/>
              <a:buChar char="•"/>
            </a:pPr>
            <a:r>
              <a:rPr lang="en-US" sz="1200" dirty="0"/>
              <a:t>Instructor-Led</a:t>
            </a:r>
          </a:p>
          <a:p>
            <a:pPr algn="l">
              <a:buFont typeface="Arial" pitchFamily="34" charset="0"/>
              <a:buChar char="•"/>
            </a:pPr>
            <a:r>
              <a:rPr lang="en-US" sz="1200" dirty="0"/>
              <a:t>Live Online</a:t>
            </a:r>
          </a:p>
          <a:p>
            <a:pPr algn="l">
              <a:buFont typeface="Arial" pitchFamily="34" charset="0"/>
              <a:buChar char="•"/>
            </a:pPr>
            <a:r>
              <a:rPr lang="en-US" sz="1200" dirty="0"/>
              <a:t>Onsite</a:t>
            </a:r>
          </a:p>
        </p:txBody>
      </p:sp>
      <p:sp>
        <p:nvSpPr>
          <p:cNvPr id="14" name="TextBox 13"/>
          <p:cNvSpPr txBox="1"/>
          <p:nvPr/>
        </p:nvSpPr>
        <p:spPr>
          <a:xfrm>
            <a:off x="0" y="2123661"/>
            <a:ext cx="1828800" cy="646331"/>
          </a:xfrm>
          <a:prstGeom prst="rect">
            <a:avLst/>
          </a:prstGeom>
          <a:noFill/>
        </p:spPr>
        <p:txBody>
          <a:bodyPr wrap="square" rtlCol="0">
            <a:spAutoFit/>
          </a:bodyPr>
          <a:lstStyle/>
          <a:p>
            <a:pPr algn="l"/>
            <a:r>
              <a:rPr lang="en-US" sz="1200" b="1" dirty="0"/>
              <a:t>Course Duration</a:t>
            </a:r>
          </a:p>
          <a:p>
            <a:pPr algn="l">
              <a:buFont typeface="Arial" pitchFamily="34" charset="0"/>
              <a:buChar char="•"/>
            </a:pPr>
            <a:r>
              <a:rPr lang="en-US" sz="1200" dirty="0"/>
              <a:t>5-Days </a:t>
            </a:r>
          </a:p>
          <a:p>
            <a:pPr algn="l">
              <a:buFont typeface="Arial" pitchFamily="34" charset="0"/>
              <a:buChar char="•"/>
            </a:pPr>
            <a:r>
              <a:rPr lang="en-US" sz="1200" dirty="0"/>
              <a:t>20% Lecture/80% Lab</a:t>
            </a:r>
          </a:p>
        </p:txBody>
      </p:sp>
      <p:sp>
        <p:nvSpPr>
          <p:cNvPr id="19" name="TextBox 18"/>
          <p:cNvSpPr txBox="1"/>
          <p:nvPr/>
        </p:nvSpPr>
        <p:spPr>
          <a:xfrm>
            <a:off x="0" y="2885662"/>
            <a:ext cx="1828800" cy="461665"/>
          </a:xfrm>
          <a:prstGeom prst="rect">
            <a:avLst/>
          </a:prstGeom>
          <a:noFill/>
        </p:spPr>
        <p:txBody>
          <a:bodyPr wrap="square" rtlCol="0">
            <a:spAutoFit/>
          </a:bodyPr>
          <a:lstStyle/>
          <a:p>
            <a:pPr algn="l"/>
            <a:r>
              <a:rPr lang="en-US" sz="1200" b="1" dirty="0"/>
              <a:t>Target Audience</a:t>
            </a:r>
          </a:p>
          <a:p>
            <a:pPr algn="l">
              <a:buFont typeface="Arial" pitchFamily="34" charset="0"/>
              <a:buChar char="•"/>
            </a:pPr>
            <a:r>
              <a:rPr lang="en-US" sz="1200" dirty="0"/>
              <a:t>Devops engineers</a:t>
            </a:r>
          </a:p>
        </p:txBody>
      </p:sp>
      <p:sp>
        <p:nvSpPr>
          <p:cNvPr id="20" name="TextBox 19"/>
          <p:cNvSpPr txBox="1"/>
          <p:nvPr/>
        </p:nvSpPr>
        <p:spPr>
          <a:xfrm>
            <a:off x="0" y="3800062"/>
            <a:ext cx="1828800" cy="646331"/>
          </a:xfrm>
          <a:prstGeom prst="rect">
            <a:avLst/>
          </a:prstGeom>
          <a:noFill/>
        </p:spPr>
        <p:txBody>
          <a:bodyPr wrap="square" rtlCol="0">
            <a:spAutoFit/>
          </a:bodyPr>
          <a:lstStyle/>
          <a:p>
            <a:pPr algn="l"/>
            <a:r>
              <a:rPr lang="en-US" sz="1200" b="1" dirty="0"/>
              <a:t>Prerequisite</a:t>
            </a:r>
          </a:p>
          <a:p>
            <a:pPr algn="l">
              <a:buFont typeface="Arial" pitchFamily="34" charset="0"/>
              <a:buChar char="•"/>
            </a:pPr>
            <a:r>
              <a:rPr lang="en-US" sz="1200" dirty="0"/>
              <a:t>Basic English + Logical Reasoning</a:t>
            </a:r>
          </a:p>
        </p:txBody>
      </p:sp>
      <p:grpSp>
        <p:nvGrpSpPr>
          <p:cNvPr id="23" name="Group 22"/>
          <p:cNvGrpSpPr/>
          <p:nvPr/>
        </p:nvGrpSpPr>
        <p:grpSpPr>
          <a:xfrm>
            <a:off x="2129589" y="1018325"/>
            <a:ext cx="7014411" cy="4786127"/>
            <a:chOff x="2129589" y="1018325"/>
            <a:chExt cx="7014411" cy="4235519"/>
          </a:xfrm>
        </p:grpSpPr>
        <p:sp>
          <p:nvSpPr>
            <p:cNvPr id="24" name="TextBox 23"/>
            <p:cNvSpPr txBox="1"/>
            <p:nvPr/>
          </p:nvSpPr>
          <p:spPr>
            <a:xfrm>
              <a:off x="2160104" y="1018325"/>
              <a:ext cx="6824870" cy="1846659"/>
            </a:xfrm>
            <a:prstGeom prst="rect">
              <a:avLst/>
            </a:prstGeom>
            <a:noFill/>
          </p:spPr>
          <p:txBody>
            <a:bodyPr wrap="square" rtlCol="0">
              <a:spAutoFit/>
            </a:bodyPr>
            <a:lstStyle/>
            <a:p>
              <a:pPr algn="l"/>
              <a:r>
                <a:rPr lang="en-US" sz="2400" b="1" dirty="0"/>
                <a:t>Course Overview</a:t>
              </a:r>
            </a:p>
            <a:p>
              <a:pPr algn="just"/>
              <a:r>
                <a:rPr lang="en-US" dirty="0">
                  <a:latin typeface="Adobe Fan Heiti Std B" pitchFamily="34" charset="-128"/>
                  <a:ea typeface="Adobe Fan Heiti Std B" pitchFamily="34" charset="-128"/>
                </a:rPr>
                <a:t>The hands-on training course explores Basics and Application of docker. The course consist docker basic, docker Container and docker images. The training is meant to make engineers capable of extending the docker devops ecosystem.</a:t>
              </a:r>
            </a:p>
          </p:txBody>
        </p:sp>
        <p:sp>
          <p:nvSpPr>
            <p:cNvPr id="25" name="TextBox 24"/>
            <p:cNvSpPr txBox="1"/>
            <p:nvPr/>
          </p:nvSpPr>
          <p:spPr>
            <a:xfrm>
              <a:off x="2129589" y="3160963"/>
              <a:ext cx="7014411" cy="2092881"/>
            </a:xfrm>
            <a:prstGeom prst="rect">
              <a:avLst/>
            </a:prstGeom>
            <a:noFill/>
          </p:spPr>
          <p:txBody>
            <a:bodyPr wrap="square" rtlCol="0">
              <a:spAutoFit/>
            </a:bodyPr>
            <a:lstStyle/>
            <a:p>
              <a:pPr algn="just"/>
              <a:r>
                <a:rPr lang="en-US" sz="2400" b="1" dirty="0"/>
                <a:t>Course Objective</a:t>
              </a:r>
            </a:p>
            <a:p>
              <a:pPr algn="just"/>
              <a:r>
                <a:rPr lang="en-US" dirty="0">
                  <a:latin typeface="Adobe Fan Heiti Std B" pitchFamily="34" charset="-128"/>
                  <a:ea typeface="Adobe Fan Heiti Std B" pitchFamily="34" charset="-128"/>
                </a:rPr>
                <a:t>At the end of course you should gain an understanding of the docker in large scale production environment and ability to do </a:t>
              </a:r>
            </a:p>
            <a:p>
              <a:pPr algn="just">
                <a:buFont typeface="Arial" pitchFamily="34" charset="0"/>
                <a:buChar char="•"/>
              </a:pPr>
              <a:r>
                <a:rPr lang="en-US" dirty="0">
                  <a:latin typeface="Adobe Fan Heiti Std B" pitchFamily="34" charset="-128"/>
                  <a:ea typeface="Adobe Fan Heiti Std B" pitchFamily="34" charset="-128"/>
                </a:rPr>
                <a:t>Docker ecosystem Management</a:t>
              </a:r>
            </a:p>
            <a:p>
              <a:pPr algn="just">
                <a:buFont typeface="Arial" pitchFamily="34" charset="0"/>
                <a:buChar char="•"/>
              </a:pPr>
              <a:r>
                <a:rPr lang="en-US" dirty="0">
                  <a:latin typeface="Adobe Fan Heiti Std B" pitchFamily="34" charset="-128"/>
                  <a:ea typeface="Adobe Fan Heiti Std B" pitchFamily="34" charset="-128"/>
                </a:rPr>
                <a:t>Extend docker devops</a:t>
              </a:r>
            </a:p>
            <a:p>
              <a:pPr algn="just"/>
              <a:endParaRPr lang="en-US" sz="1600" dirty="0">
                <a:latin typeface="Adobe Fan Heiti Std B" pitchFamily="34" charset="-128"/>
                <a:ea typeface="Adobe Fan Heiti Std B" pitchFamily="34" charset="-128"/>
              </a:endParaRPr>
            </a:p>
          </p:txBody>
        </p:sp>
      </p:grpSp>
      <p:sp>
        <p:nvSpPr>
          <p:cNvPr id="2" name="Rectangle 1">
            <a:extLst>
              <a:ext uri="{FF2B5EF4-FFF2-40B4-BE49-F238E27FC236}">
                <a16:creationId xmlns:a16="http://schemas.microsoft.com/office/drawing/2014/main" id="{3BC2F22C-69F2-44D2-8A05-250F3443BA2E}"/>
              </a:ext>
            </a:extLst>
          </p:cNvPr>
          <p:cNvSpPr/>
          <p:nvPr/>
        </p:nvSpPr>
        <p:spPr>
          <a:xfrm>
            <a:off x="-29818" y="5158121"/>
            <a:ext cx="3916018" cy="646331"/>
          </a:xfrm>
          <a:prstGeom prst="rect">
            <a:avLst/>
          </a:prstGeom>
        </p:spPr>
        <p:txBody>
          <a:bodyPr wrap="square">
            <a:spAutoFit/>
          </a:bodyPr>
          <a:lstStyle/>
          <a:p>
            <a:pPr algn="l"/>
            <a:r>
              <a:rPr lang="en-US" b="1" dirty="0"/>
              <a:t>Prepared By:</a:t>
            </a:r>
          </a:p>
          <a:p>
            <a:pPr algn="l"/>
            <a:r>
              <a:rPr lang="en-US" b="1" dirty="0"/>
              <a:t>dwaipayan.saha@synectiks.com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INSTALL - SETUP</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6740307"/>
          </a:xfrm>
          <a:prstGeom prst="rect">
            <a:avLst/>
          </a:prstGeom>
          <a:noFill/>
        </p:spPr>
        <p:txBody>
          <a:bodyPr wrap="square" rtlCol="0">
            <a:spAutoFit/>
          </a:bodyPr>
          <a:lstStyle/>
          <a:p>
            <a:pPr algn="l"/>
            <a:r>
              <a:rPr lang="en-US" dirty="0"/>
              <a:t>Prerequisite:-</a:t>
            </a:r>
          </a:p>
          <a:p>
            <a:pPr marL="342900" indent="-342900" algn="l">
              <a:buFont typeface="+mj-lt"/>
              <a:buAutoNum type="arabicPeriod"/>
            </a:pPr>
            <a:r>
              <a:rPr lang="en-US" dirty="0"/>
              <a:t>64 bit ,  &gt; Kernel 3.8 , </a:t>
            </a:r>
          </a:p>
          <a:p>
            <a:pPr marL="342900" indent="-342900" algn="l">
              <a:buFont typeface="+mj-lt"/>
              <a:buAutoNum type="arabicPeriod"/>
            </a:pPr>
            <a:r>
              <a:rPr lang="en-US" dirty="0"/>
              <a:t>Storage backend - VFS, </a:t>
            </a:r>
            <a:r>
              <a:rPr lang="en-US" dirty="0" err="1"/>
              <a:t>DeviceMapper</a:t>
            </a:r>
            <a:r>
              <a:rPr lang="en-US" dirty="0"/>
              <a:t>, AUFS, </a:t>
            </a:r>
            <a:r>
              <a:rPr lang="en-US" dirty="0" err="1"/>
              <a:t>Btrfs</a:t>
            </a:r>
            <a:r>
              <a:rPr lang="en-US" dirty="0"/>
              <a:t>, and </a:t>
            </a:r>
            <a:r>
              <a:rPr lang="en-US" dirty="0" err="1"/>
              <a:t>OverlayFS</a:t>
            </a:r>
            <a:r>
              <a:rPr lang="en-US" dirty="0"/>
              <a:t>.</a:t>
            </a:r>
          </a:p>
          <a:p>
            <a:pPr marL="342900" indent="-342900" algn="l">
              <a:buFont typeface="+mj-lt"/>
              <a:buAutoNum type="arabicPeriod"/>
            </a:pPr>
            <a:r>
              <a:rPr lang="en-US" dirty="0"/>
              <a:t>Support for </a:t>
            </a:r>
            <a:r>
              <a:rPr lang="en-US" dirty="0" err="1"/>
              <a:t>cgroups</a:t>
            </a:r>
            <a:r>
              <a:rPr lang="en-US" dirty="0"/>
              <a:t> &amp; namespaces in kernel </a:t>
            </a:r>
          </a:p>
          <a:p>
            <a:pPr algn="l"/>
            <a:endParaRPr lang="en-US" dirty="0"/>
          </a:p>
          <a:p>
            <a:pPr algn="l"/>
            <a:r>
              <a:rPr lang="en-US" dirty="0"/>
              <a:t>Checklist –</a:t>
            </a:r>
          </a:p>
          <a:p>
            <a:pPr algn="l"/>
            <a:endParaRPr lang="en-US" dirty="0"/>
          </a:p>
          <a:p>
            <a:pPr algn="l"/>
            <a:r>
              <a:rPr lang="en-US" b="1" dirty="0"/>
              <a:t>$ </a:t>
            </a:r>
            <a:r>
              <a:rPr lang="en-US" b="1" dirty="0" err="1"/>
              <a:t>uname</a:t>
            </a:r>
            <a:r>
              <a:rPr lang="en-US" b="1" dirty="0"/>
              <a:t> -</a:t>
            </a:r>
            <a:r>
              <a:rPr lang="en-US" b="1" dirty="0" err="1"/>
              <a:t>i</a:t>
            </a:r>
            <a:r>
              <a:rPr lang="en-US" b="1" dirty="0"/>
              <a:t> </a:t>
            </a:r>
            <a:endParaRPr lang="en-US" dirty="0"/>
          </a:p>
          <a:p>
            <a:pPr algn="l"/>
            <a:r>
              <a:rPr lang="en-US" b="1" dirty="0"/>
              <a:t>x86_64 </a:t>
            </a:r>
          </a:p>
          <a:p>
            <a:pPr algn="l"/>
            <a:endParaRPr lang="en-US" b="1" dirty="0"/>
          </a:p>
          <a:p>
            <a:pPr algn="l"/>
            <a:r>
              <a:rPr lang="en-US" b="1" dirty="0"/>
              <a:t>$ </a:t>
            </a:r>
            <a:r>
              <a:rPr lang="en-US" b="1" dirty="0" err="1"/>
              <a:t>uname</a:t>
            </a:r>
            <a:r>
              <a:rPr lang="en-US" b="1" dirty="0"/>
              <a:t> -r </a:t>
            </a:r>
            <a:endParaRPr lang="en-US" dirty="0"/>
          </a:p>
          <a:p>
            <a:pPr algn="l"/>
            <a:r>
              <a:rPr lang="en-US" b="1" dirty="0"/>
              <a:t>3.18.7-200.fc21.x86_64 </a:t>
            </a:r>
          </a:p>
          <a:p>
            <a:pPr algn="l"/>
            <a:endParaRPr lang="en-US" b="1" dirty="0"/>
          </a:p>
          <a:p>
            <a:pPr algn="l"/>
            <a:r>
              <a:rPr lang="en-US" b="1" u="sng" dirty="0"/>
              <a:t>(Optional):-</a:t>
            </a:r>
          </a:p>
          <a:p>
            <a:pPr algn="l"/>
            <a:endParaRPr lang="en-US" b="1" u="sng" dirty="0"/>
          </a:p>
          <a:p>
            <a:pPr algn="l"/>
            <a:r>
              <a:rPr lang="en-US" b="1" dirty="0"/>
              <a:t>$ grep device-mapper /proc/devices </a:t>
            </a:r>
            <a:endParaRPr lang="en-US" dirty="0"/>
          </a:p>
          <a:p>
            <a:pPr algn="l"/>
            <a:r>
              <a:rPr lang="en-US" b="1" dirty="0"/>
              <a:t>253 device-mapper </a:t>
            </a:r>
          </a:p>
          <a:p>
            <a:pPr algn="l"/>
            <a:r>
              <a:rPr lang="en-US" b="1" dirty="0"/>
              <a:t>$ grep -</a:t>
            </a:r>
            <a:r>
              <a:rPr lang="en-US" b="1" dirty="0" err="1"/>
              <a:t>i</a:t>
            </a:r>
            <a:r>
              <a:rPr lang="en-US" b="1" dirty="0"/>
              <a:t> namespaces /boot/config-3.18.7-200.fc21.x86_64 CONFIG_NAMESPACES=y </a:t>
            </a:r>
            <a:endParaRPr lang="en-US" dirty="0"/>
          </a:p>
          <a:p>
            <a:pPr algn="l"/>
            <a:r>
              <a:rPr lang="en-US" b="1" dirty="0"/>
              <a:t>$ grep -</a:t>
            </a:r>
            <a:r>
              <a:rPr lang="en-US" b="1" dirty="0" err="1"/>
              <a:t>i</a:t>
            </a:r>
            <a:r>
              <a:rPr lang="en-US" b="1" dirty="0"/>
              <a:t> </a:t>
            </a:r>
            <a:r>
              <a:rPr lang="en-US" b="1" dirty="0" err="1"/>
              <a:t>cgroups</a:t>
            </a:r>
            <a:r>
              <a:rPr lang="en-US" b="1" dirty="0"/>
              <a:t> /boot/config-3.18.7-200.fc21.x86_64 </a:t>
            </a:r>
            <a:endParaRPr lang="en-US" dirty="0"/>
          </a:p>
          <a:p>
            <a:pPr algn="l"/>
            <a:r>
              <a:rPr lang="en-US" b="1" dirty="0"/>
              <a:t>CONFIG_CGROUPS=y </a:t>
            </a:r>
          </a:p>
          <a:p>
            <a:pPr algn="l"/>
            <a:endParaRPr lang="en-US" b="1" dirty="0"/>
          </a:p>
          <a:p>
            <a:pPr algn="l"/>
            <a:endParaRPr lang="en-US" b="1" dirty="0"/>
          </a:p>
          <a:p>
            <a:pPr algn="l"/>
            <a:endParaRPr lang="en-US" b="1" dirty="0"/>
          </a:p>
        </p:txBody>
      </p:sp>
    </p:spTree>
    <p:extLst>
      <p:ext uri="{BB962C8B-B14F-4D97-AF65-F5344CB8AC3E}">
        <p14:creationId xmlns:p14="http://schemas.microsoft.com/office/powerpoint/2010/main" val="286763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INSTALL - SETUP</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7294305"/>
          </a:xfrm>
          <a:prstGeom prst="rect">
            <a:avLst/>
          </a:prstGeom>
          <a:noFill/>
        </p:spPr>
        <p:txBody>
          <a:bodyPr wrap="square" rtlCol="0">
            <a:spAutoFit/>
          </a:bodyPr>
          <a:lstStyle/>
          <a:p>
            <a:pPr algn="l"/>
            <a:r>
              <a:rPr lang="en-US" b="1" dirty="0"/>
              <a:t>Install on centos 7 –</a:t>
            </a:r>
          </a:p>
          <a:p>
            <a:pPr algn="l"/>
            <a:r>
              <a:rPr lang="en-US" dirty="0"/>
              <a:t>Install Docker using yum: </a:t>
            </a:r>
          </a:p>
          <a:p>
            <a:pPr algn="l"/>
            <a:r>
              <a:rPr lang="en-US" b="1" dirty="0"/>
              <a:t>$ yum -y install docker </a:t>
            </a:r>
            <a:endParaRPr lang="en-US" dirty="0"/>
          </a:p>
          <a:p>
            <a:pPr algn="l"/>
            <a:r>
              <a:rPr lang="en-US" dirty="0"/>
              <a:t>How it works... </a:t>
            </a:r>
          </a:p>
          <a:p>
            <a:pPr algn="l"/>
            <a:r>
              <a:rPr lang="en-US" dirty="0"/>
              <a:t>The preceding command will install Docker and all the packages required by it.</a:t>
            </a:r>
          </a:p>
          <a:p>
            <a:pPr algn="l"/>
            <a:r>
              <a:rPr lang="en-US" dirty="0"/>
              <a:t>The default Docker daemon configuration file is located at /</a:t>
            </a:r>
            <a:r>
              <a:rPr lang="en-US" dirty="0" err="1"/>
              <a:t>etc</a:t>
            </a:r>
            <a:r>
              <a:rPr lang="en-US" dirty="0"/>
              <a:t>/</a:t>
            </a:r>
            <a:r>
              <a:rPr lang="en-US" dirty="0" err="1"/>
              <a:t>sysconfig</a:t>
            </a:r>
            <a:r>
              <a:rPr lang="en-US" dirty="0"/>
              <a:t>/docker, which is used while starting the daemon. </a:t>
            </a:r>
          </a:p>
          <a:p>
            <a:pPr algn="l"/>
            <a:endParaRPr lang="en-US" dirty="0"/>
          </a:p>
          <a:p>
            <a:pPr algn="l"/>
            <a:r>
              <a:rPr lang="en-US" dirty="0"/>
              <a:t>To start the service: </a:t>
            </a:r>
          </a:p>
          <a:p>
            <a:pPr algn="l"/>
            <a:endParaRPr lang="en-US" dirty="0"/>
          </a:p>
          <a:p>
            <a:pPr algn="l"/>
            <a:r>
              <a:rPr lang="en-US" b="1" dirty="0"/>
              <a:t>$ </a:t>
            </a:r>
            <a:r>
              <a:rPr lang="en-US" b="1" dirty="0" err="1"/>
              <a:t>systemctl</a:t>
            </a:r>
            <a:r>
              <a:rPr lang="en-US" b="1" dirty="0"/>
              <a:t> start docker </a:t>
            </a:r>
            <a:endParaRPr lang="en-US" dirty="0"/>
          </a:p>
          <a:p>
            <a:pPr algn="l"/>
            <a:r>
              <a:rPr lang="en-US" dirty="0"/>
              <a:t>To verify the installation: </a:t>
            </a:r>
          </a:p>
          <a:p>
            <a:pPr algn="l"/>
            <a:endParaRPr lang="en-US" dirty="0"/>
          </a:p>
          <a:p>
            <a:pPr algn="l"/>
            <a:r>
              <a:rPr lang="en-US" b="1" dirty="0"/>
              <a:t>$ docker info </a:t>
            </a:r>
            <a:endParaRPr lang="en-US" dirty="0"/>
          </a:p>
          <a:p>
            <a:pPr algn="l"/>
            <a:r>
              <a:rPr lang="en-US" dirty="0"/>
              <a:t>To update the package: </a:t>
            </a:r>
          </a:p>
          <a:p>
            <a:pPr algn="l"/>
            <a:endParaRPr lang="en-US" dirty="0"/>
          </a:p>
          <a:p>
            <a:pPr algn="l"/>
            <a:r>
              <a:rPr lang="en-US" b="1" dirty="0"/>
              <a:t>$ yum -y update docker </a:t>
            </a:r>
            <a:endParaRPr lang="en-US" dirty="0"/>
          </a:p>
          <a:p>
            <a:pPr algn="l"/>
            <a:r>
              <a:rPr lang="en-US" dirty="0"/>
              <a:t>To enable the service start at boot time: </a:t>
            </a:r>
          </a:p>
          <a:p>
            <a:pPr algn="l"/>
            <a:endParaRPr lang="en-US" dirty="0"/>
          </a:p>
          <a:p>
            <a:pPr algn="l"/>
            <a:r>
              <a:rPr lang="en-US" b="1" dirty="0"/>
              <a:t>$ </a:t>
            </a:r>
            <a:r>
              <a:rPr lang="en-US" b="1" dirty="0" err="1"/>
              <a:t>systemctl</a:t>
            </a:r>
            <a:r>
              <a:rPr lang="en-US" b="1" dirty="0"/>
              <a:t> enable docker </a:t>
            </a:r>
            <a:endParaRPr lang="en-US" dirty="0"/>
          </a:p>
          <a:p>
            <a:pPr algn="l"/>
            <a:r>
              <a:rPr lang="en-US" dirty="0"/>
              <a:t>To stop the service: </a:t>
            </a:r>
          </a:p>
          <a:p>
            <a:pPr algn="l"/>
            <a:endParaRPr lang="en-US" dirty="0"/>
          </a:p>
          <a:p>
            <a:pPr algn="l"/>
            <a:r>
              <a:rPr lang="en-US" b="1" dirty="0"/>
              <a:t>$ </a:t>
            </a:r>
            <a:r>
              <a:rPr lang="en-US" b="1" dirty="0" err="1"/>
              <a:t>systemctl</a:t>
            </a:r>
            <a:r>
              <a:rPr lang="en-US" b="1" dirty="0"/>
              <a:t> stop docker </a:t>
            </a:r>
          </a:p>
          <a:p>
            <a:pPr algn="l"/>
            <a:endParaRPr lang="en-US" b="1" dirty="0"/>
          </a:p>
          <a:p>
            <a:pPr algn="l"/>
            <a:endParaRPr lang="en-US" b="1" dirty="0"/>
          </a:p>
          <a:p>
            <a:pPr algn="l"/>
            <a:endParaRPr lang="en-US" b="1" dirty="0"/>
          </a:p>
        </p:txBody>
      </p:sp>
    </p:spTree>
    <p:extLst>
      <p:ext uri="{BB962C8B-B14F-4D97-AF65-F5344CB8AC3E}">
        <p14:creationId xmlns:p14="http://schemas.microsoft.com/office/powerpoint/2010/main" val="846715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PULL &amp; RUN</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2031325"/>
          </a:xfrm>
          <a:prstGeom prst="rect">
            <a:avLst/>
          </a:prstGeom>
          <a:noFill/>
        </p:spPr>
        <p:txBody>
          <a:bodyPr wrap="square" rtlCol="0">
            <a:spAutoFit/>
          </a:bodyPr>
          <a:lstStyle/>
          <a:p>
            <a:pPr algn="l"/>
            <a:r>
              <a:rPr lang="en-US" b="1" dirty="0"/>
              <a:t>Docker pull HelloWorld //pull an image fro docker.io</a:t>
            </a:r>
          </a:p>
          <a:p>
            <a:pPr algn="l"/>
            <a:r>
              <a:rPr lang="en-US" b="1" dirty="0"/>
              <a:t>Docker images // list images</a:t>
            </a:r>
          </a:p>
          <a:p>
            <a:pPr algn="l"/>
            <a:r>
              <a:rPr lang="en-US" b="1" dirty="0"/>
              <a:t>Docker run –id –name HelloWorld bash //create container with pulled images</a:t>
            </a:r>
          </a:p>
          <a:p>
            <a:pPr algn="l"/>
            <a:r>
              <a:rPr lang="en-US" b="1" dirty="0"/>
              <a:t>Docker </a:t>
            </a:r>
            <a:r>
              <a:rPr lang="en-US" b="1" dirty="0" err="1"/>
              <a:t>ps</a:t>
            </a:r>
            <a:r>
              <a:rPr lang="en-US" b="1" dirty="0"/>
              <a:t> //list containers</a:t>
            </a:r>
          </a:p>
          <a:p>
            <a:pPr algn="l"/>
            <a:r>
              <a:rPr lang="en-US" b="1" dirty="0"/>
              <a:t>Docker </a:t>
            </a:r>
            <a:r>
              <a:rPr lang="en-US" b="1" dirty="0" err="1"/>
              <a:t>ps</a:t>
            </a:r>
            <a:r>
              <a:rPr lang="en-US" b="1" dirty="0"/>
              <a:t> –a –q //list all exited containers</a:t>
            </a:r>
          </a:p>
          <a:p>
            <a:pPr algn="l"/>
            <a:endParaRPr lang="en-US" b="1" dirty="0"/>
          </a:p>
          <a:p>
            <a:pPr algn="l"/>
            <a:r>
              <a:rPr lang="en-US" b="1" dirty="0"/>
              <a:t>How they work ?</a:t>
            </a:r>
          </a:p>
        </p:txBody>
      </p:sp>
      <p:pic>
        <p:nvPicPr>
          <p:cNvPr id="5" name="Picture 4"/>
          <p:cNvPicPr>
            <a:picLocks noChangeAspect="1"/>
          </p:cNvPicPr>
          <p:nvPr/>
        </p:nvPicPr>
        <p:blipFill>
          <a:blip r:embed="rId2"/>
          <a:stretch>
            <a:fillRect/>
          </a:stretch>
        </p:blipFill>
        <p:spPr>
          <a:xfrm>
            <a:off x="268191" y="2720765"/>
            <a:ext cx="2895600" cy="3181350"/>
          </a:xfrm>
          <a:prstGeom prst="rect">
            <a:avLst/>
          </a:prstGeom>
        </p:spPr>
      </p:pic>
      <p:pic>
        <p:nvPicPr>
          <p:cNvPr id="6" name="Picture 5"/>
          <p:cNvPicPr>
            <a:picLocks noChangeAspect="1"/>
          </p:cNvPicPr>
          <p:nvPr/>
        </p:nvPicPr>
        <p:blipFill>
          <a:blip r:embed="rId3"/>
          <a:stretch>
            <a:fillRect/>
          </a:stretch>
        </p:blipFill>
        <p:spPr>
          <a:xfrm>
            <a:off x="4470565" y="2720765"/>
            <a:ext cx="3896834" cy="3181350"/>
          </a:xfrm>
          <a:prstGeom prst="rect">
            <a:avLst/>
          </a:prstGeom>
        </p:spPr>
      </p:pic>
    </p:spTree>
    <p:extLst>
      <p:ext uri="{BB962C8B-B14F-4D97-AF65-F5344CB8AC3E}">
        <p14:creationId xmlns:p14="http://schemas.microsoft.com/office/powerpoint/2010/main" val="2551884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Basic Commands</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646331"/>
          </a:xfrm>
          <a:prstGeom prst="rect">
            <a:avLst/>
          </a:prstGeom>
          <a:noFill/>
        </p:spPr>
        <p:txBody>
          <a:bodyPr wrap="square" rtlCol="0">
            <a:spAutoFit/>
          </a:bodyPr>
          <a:lstStyle/>
          <a:p>
            <a:pPr algn="l"/>
            <a:endParaRPr lang="en-US" b="1" dirty="0"/>
          </a:p>
          <a:p>
            <a:pPr algn="l"/>
            <a:endParaRPr lang="en-US" b="1" dirty="0"/>
          </a:p>
        </p:txBody>
      </p:sp>
      <p:sp>
        <p:nvSpPr>
          <p:cNvPr id="2" name="Rectangle 1"/>
          <p:cNvSpPr/>
          <p:nvPr/>
        </p:nvSpPr>
        <p:spPr>
          <a:xfrm>
            <a:off x="1" y="711523"/>
            <a:ext cx="9144000" cy="7725192"/>
          </a:xfrm>
          <a:prstGeom prst="rect">
            <a:avLst/>
          </a:prstGeom>
        </p:spPr>
        <p:txBody>
          <a:bodyPr wrap="square">
            <a:spAutoFit/>
          </a:bodyPr>
          <a:lstStyle/>
          <a:p>
            <a:pPr marL="285750" indent="-285750" algn="l">
              <a:buFont typeface="Wingdings" panose="05000000000000000000" pitchFamily="2" charset="2"/>
              <a:buChar char="Ø"/>
            </a:pPr>
            <a:r>
              <a:rPr lang="en-US" sz="1600" b="1" dirty="0">
                <a:solidFill>
                  <a:srgbClr val="000000"/>
                </a:solidFill>
                <a:latin typeface="Courier Std"/>
              </a:rPr>
              <a:t>$ docker version</a:t>
            </a:r>
            <a:r>
              <a:rPr lang="en-US" sz="1600" dirty="0">
                <a:solidFill>
                  <a:srgbClr val="000000"/>
                </a:solidFill>
                <a:latin typeface="Courier Std"/>
              </a:rPr>
              <a:t>  //check version</a:t>
            </a:r>
          </a:p>
          <a:p>
            <a:pPr marL="285750" indent="-285750" algn="l">
              <a:buFont typeface="Wingdings" panose="05000000000000000000" pitchFamily="2" charset="2"/>
              <a:buChar char="Ø"/>
            </a:pPr>
            <a:r>
              <a:rPr lang="en-US" sz="1600" dirty="0"/>
              <a:t>docker search TERM  // list search in registry</a:t>
            </a:r>
          </a:p>
          <a:p>
            <a:pPr algn="l"/>
            <a:endParaRPr lang="en-US" sz="1600" dirty="0"/>
          </a:p>
          <a:p>
            <a:pPr marL="285750" indent="-285750" algn="l">
              <a:buFont typeface="Wingdings" panose="05000000000000000000" pitchFamily="2" charset="2"/>
              <a:buChar char="Ø"/>
            </a:pPr>
            <a:r>
              <a:rPr lang="en-US" sz="1600" b="1" dirty="0"/>
              <a:t>$ docker search ubuntu or </a:t>
            </a:r>
            <a:r>
              <a:rPr lang="en-US" sz="1600" b="1" dirty="0" err="1"/>
              <a:t>ubuntu:latest</a:t>
            </a:r>
            <a:r>
              <a:rPr lang="en-US" sz="1600" dirty="0"/>
              <a:t>.  -&gt; Docker Daemon Searches for image name       &lt;</a:t>
            </a:r>
            <a:r>
              <a:rPr lang="en-US" sz="1600" dirty="0" err="1"/>
              <a:t>ubuntu:latest</a:t>
            </a:r>
            <a:r>
              <a:rPr lang="en-US" sz="1600" dirty="0"/>
              <a:t>&gt; form dockerhub.com public repo.</a:t>
            </a:r>
          </a:p>
          <a:p>
            <a:pPr algn="l"/>
            <a:endParaRPr lang="en-US" sz="1600" dirty="0"/>
          </a:p>
          <a:p>
            <a:pPr marL="285750" indent="-285750" algn="l">
              <a:buFont typeface="Wingdings" panose="05000000000000000000" pitchFamily="2" charset="2"/>
              <a:buChar char="Ø"/>
            </a:pPr>
            <a:r>
              <a:rPr lang="en-US" sz="1600" b="1" dirty="0"/>
              <a:t>$ docker pull NAME[:TAG]  </a:t>
            </a:r>
            <a:r>
              <a:rPr lang="en-US" sz="1600" dirty="0"/>
              <a:t>// pull a image</a:t>
            </a:r>
          </a:p>
          <a:p>
            <a:pPr algn="l"/>
            <a:r>
              <a:rPr lang="en-US" sz="1600" dirty="0"/>
              <a:t>     </a:t>
            </a:r>
            <a:r>
              <a:rPr lang="en-US" sz="1600" dirty="0" err="1"/>
              <a:t>Eg</a:t>
            </a:r>
            <a:r>
              <a:rPr lang="en-US" sz="1600" dirty="0"/>
              <a:t>:- </a:t>
            </a:r>
            <a:r>
              <a:rPr lang="en-US" sz="1600" b="1" dirty="0"/>
              <a:t>docker pull </a:t>
            </a:r>
            <a:r>
              <a:rPr lang="en-US" sz="1600" b="1" dirty="0" err="1"/>
              <a:t>ubuntu:latest</a:t>
            </a:r>
            <a:endParaRPr lang="en-US" sz="1600" b="1" dirty="0"/>
          </a:p>
          <a:p>
            <a:pPr algn="l"/>
            <a:r>
              <a:rPr lang="en-US" sz="1600" b="1" dirty="0"/>
              <a:t>            docker pull centos:centos7</a:t>
            </a:r>
          </a:p>
          <a:p>
            <a:pPr algn="l"/>
            <a:r>
              <a:rPr lang="en-US" sz="1600" dirty="0"/>
              <a:t> </a:t>
            </a:r>
          </a:p>
          <a:p>
            <a:pPr marL="285750" indent="-285750" algn="l">
              <a:buFont typeface="Wingdings" panose="05000000000000000000" pitchFamily="2" charset="2"/>
              <a:buChar char="Ø"/>
            </a:pPr>
            <a:r>
              <a:rPr lang="en-US" sz="1600" dirty="0"/>
              <a:t> </a:t>
            </a:r>
            <a:r>
              <a:rPr lang="en-US" sz="1600" b="1" dirty="0"/>
              <a:t>$ docker images </a:t>
            </a:r>
            <a:r>
              <a:rPr lang="en-US" sz="1600" dirty="0"/>
              <a:t>-&gt; Shows list of images pulled.</a:t>
            </a:r>
          </a:p>
          <a:p>
            <a:pPr algn="l"/>
            <a:endParaRPr lang="en-US" sz="1600" dirty="0"/>
          </a:p>
          <a:p>
            <a:pPr marL="285750" indent="-285750" algn="l">
              <a:buFont typeface="Wingdings" panose="05000000000000000000" pitchFamily="2" charset="2"/>
              <a:buChar char="Ø"/>
            </a:pPr>
            <a:r>
              <a:rPr lang="en-US" sz="1600" dirty="0"/>
              <a:t> </a:t>
            </a:r>
            <a:r>
              <a:rPr lang="en-US" sz="1600" b="1" dirty="0"/>
              <a:t>$ docker run [ OPTIONS ] IMAGE[:TAG] [COMMAND] [ARG...]  </a:t>
            </a:r>
            <a:r>
              <a:rPr lang="en-US" sz="1600" dirty="0"/>
              <a:t>//start a docker</a:t>
            </a:r>
          </a:p>
          <a:p>
            <a:pPr algn="l"/>
            <a:r>
              <a:rPr lang="de-DE" sz="1600" dirty="0"/>
              <a:t>      Eg:-</a:t>
            </a:r>
            <a:r>
              <a:rPr lang="de-DE" sz="1600" b="1" dirty="0"/>
              <a:t>docker run -i -t --name=myubuntu ubuntu:latest /bin/bash </a:t>
            </a:r>
          </a:p>
          <a:p>
            <a:pPr algn="l"/>
            <a:r>
              <a:rPr lang="en-US" sz="1600" dirty="0"/>
              <a:t>      The -</a:t>
            </a:r>
            <a:r>
              <a:rPr lang="en-US" sz="1600" dirty="0" err="1"/>
              <a:t>i</a:t>
            </a:r>
            <a:r>
              <a:rPr lang="en-US" sz="1600" dirty="0"/>
              <a:t> option starts the container in the interactive mode </a:t>
            </a:r>
          </a:p>
          <a:p>
            <a:pPr algn="l"/>
            <a:r>
              <a:rPr lang="en-US" sz="1600" dirty="0"/>
              <a:t>      The -t option allocates a pseudo-</a:t>
            </a:r>
            <a:r>
              <a:rPr lang="en-US" sz="1600" dirty="0" err="1"/>
              <a:t>tty</a:t>
            </a:r>
            <a:r>
              <a:rPr lang="en-US" sz="1600" dirty="0"/>
              <a:t> and attaches it to the standard input </a:t>
            </a:r>
          </a:p>
          <a:p>
            <a:pPr algn="l"/>
            <a:endParaRPr lang="en-US" sz="1600" dirty="0"/>
          </a:p>
          <a:p>
            <a:pPr algn="l"/>
            <a:r>
              <a:rPr lang="en-US" sz="1600" dirty="0"/>
              <a:t>Under the hood, Docker: </a:t>
            </a:r>
          </a:p>
          <a:p>
            <a:pPr marL="285750" indent="-285750" algn="l">
              <a:buFont typeface="Arial" panose="020B0604020202020204" pitchFamily="34" charset="0"/>
              <a:buChar char="•"/>
            </a:pPr>
            <a:r>
              <a:rPr lang="en-US" sz="1600" dirty="0"/>
              <a:t>Will merge all the layers that make that image using </a:t>
            </a:r>
            <a:r>
              <a:rPr lang="en-US" sz="1600" dirty="0" err="1"/>
              <a:t>UnionFS</a:t>
            </a:r>
            <a:r>
              <a:rPr lang="en-US" sz="1600" dirty="0"/>
              <a:t>. </a:t>
            </a:r>
          </a:p>
          <a:p>
            <a:pPr marL="285750" indent="-285750" algn="l">
              <a:buFont typeface="Arial" panose="020B0604020202020204" pitchFamily="34" charset="0"/>
              <a:buChar char="•"/>
            </a:pPr>
            <a:r>
              <a:rPr lang="en-US" sz="1600" dirty="0"/>
              <a:t>Allocates a unique ID to a container, which is referred to as Container ID. </a:t>
            </a:r>
          </a:p>
          <a:p>
            <a:pPr marL="285750" indent="-285750" algn="l">
              <a:buFont typeface="Arial" panose="020B0604020202020204" pitchFamily="34" charset="0"/>
              <a:buChar char="•"/>
            </a:pPr>
            <a:r>
              <a:rPr lang="en-US" sz="1600" dirty="0"/>
              <a:t>Allocates a filesystem and mounts a read/write layer for the container. Any changes on this layer will be temporary and will be discarded if they are not committed. </a:t>
            </a:r>
          </a:p>
          <a:p>
            <a:pPr marL="285750" indent="-285750" algn="l">
              <a:buFont typeface="Arial" panose="020B0604020202020204" pitchFamily="34" charset="0"/>
              <a:buChar char="•"/>
            </a:pPr>
            <a:r>
              <a:rPr lang="en-US" sz="1600" dirty="0"/>
              <a:t>Allocates a network/bridge interface. </a:t>
            </a:r>
          </a:p>
          <a:p>
            <a:pPr marL="285750" indent="-285750" algn="l">
              <a:buFont typeface="Arial" panose="020B0604020202020204" pitchFamily="34" charset="0"/>
              <a:buChar char="•"/>
            </a:pPr>
            <a:r>
              <a:rPr lang="en-US" sz="1600" dirty="0"/>
              <a:t>Assigns an IP address to the container. </a:t>
            </a:r>
          </a:p>
          <a:p>
            <a:pPr marL="285750" indent="-285750" algn="l">
              <a:buFont typeface="Arial" panose="020B0604020202020204" pitchFamily="34" charset="0"/>
              <a:buChar char="•"/>
            </a:pPr>
            <a:r>
              <a:rPr lang="en-US" sz="1600" dirty="0"/>
              <a:t>Executes the process specified by the user.</a:t>
            </a:r>
          </a:p>
          <a:p>
            <a:pPr algn="l"/>
            <a:endParaRPr lang="en-US" sz="1600" dirty="0"/>
          </a:p>
          <a:p>
            <a:pPr algn="l"/>
            <a:r>
              <a:rPr lang="en-US" sz="1600" b="1" dirty="0"/>
              <a:t>Also, with the default Docker configuration, it creates a directory with the container's ID inside /</a:t>
            </a:r>
            <a:r>
              <a:rPr lang="en-US" sz="1600" b="1" dirty="0" err="1"/>
              <a:t>var</a:t>
            </a:r>
            <a:r>
              <a:rPr lang="en-US" sz="1600" b="1" dirty="0"/>
              <a:t>/lib/docker/containers, which has the container's specific information such as hostname, configuration details, logs, and /</a:t>
            </a:r>
            <a:r>
              <a:rPr lang="en-US" sz="1600" b="1" dirty="0" err="1"/>
              <a:t>etc</a:t>
            </a:r>
            <a:r>
              <a:rPr lang="en-US" sz="1600" b="1" dirty="0"/>
              <a:t>/hosts. </a:t>
            </a:r>
          </a:p>
          <a:p>
            <a:pPr algn="l"/>
            <a:endParaRPr lang="en-US" sz="1600" b="1" dirty="0"/>
          </a:p>
        </p:txBody>
      </p:sp>
    </p:spTree>
    <p:extLst>
      <p:ext uri="{BB962C8B-B14F-4D97-AF65-F5344CB8AC3E}">
        <p14:creationId xmlns:p14="http://schemas.microsoft.com/office/powerpoint/2010/main" val="677003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A7FB-3423-4ED1-BB6A-C180C6E5E984}"/>
              </a:ext>
            </a:extLst>
          </p:cNvPr>
          <p:cNvSpPr>
            <a:spLocks noGrp="1"/>
          </p:cNvSpPr>
          <p:nvPr>
            <p:ph type="title"/>
          </p:nvPr>
        </p:nvSpPr>
        <p:spPr>
          <a:solidFill>
            <a:schemeClr val="accent1"/>
          </a:solidFill>
        </p:spPr>
        <p:txBody>
          <a:bodyPr/>
          <a:lstStyle/>
          <a:p>
            <a:r>
              <a:rPr lang="en-US" dirty="0">
                <a:solidFill>
                  <a:schemeClr val="bg1"/>
                </a:solidFill>
              </a:rPr>
              <a:t>Pull an Image and Instantiate a          Container</a:t>
            </a:r>
            <a:r>
              <a:rPr lang="en-US" dirty="0"/>
              <a:t>.</a:t>
            </a:r>
          </a:p>
        </p:txBody>
      </p:sp>
      <p:sp>
        <p:nvSpPr>
          <p:cNvPr id="3" name="Content Placeholder 2">
            <a:extLst>
              <a:ext uri="{FF2B5EF4-FFF2-40B4-BE49-F238E27FC236}">
                <a16:creationId xmlns:a16="http://schemas.microsoft.com/office/drawing/2014/main" id="{E933E779-6982-4206-B180-BE3D972A770D}"/>
              </a:ext>
            </a:extLst>
          </p:cNvPr>
          <p:cNvSpPr>
            <a:spLocks noGrp="1"/>
          </p:cNvSpPr>
          <p:nvPr>
            <p:ph sz="quarter" idx="1"/>
          </p:nvPr>
        </p:nvSpPr>
        <p:spPr>
          <a:xfrm>
            <a:off x="0" y="1417638"/>
            <a:ext cx="9144000" cy="5440362"/>
          </a:xfrm>
        </p:spPr>
        <p:txBody>
          <a:bodyPr>
            <a:normAutofit lnSpcReduction="10000"/>
          </a:bodyPr>
          <a:lstStyle/>
          <a:p>
            <a:r>
              <a:rPr lang="en-US" dirty="0"/>
              <a:t>Let’s pull an image by the name ubuntu.</a:t>
            </a:r>
          </a:p>
          <a:p>
            <a:pPr marL="0" indent="0">
              <a:buNone/>
            </a:pPr>
            <a:r>
              <a:rPr lang="en-US" dirty="0" err="1"/>
              <a:t>root@microbox</a:t>
            </a:r>
            <a:r>
              <a:rPr lang="en-US" dirty="0"/>
              <a:t>:/home/</a:t>
            </a:r>
            <a:r>
              <a:rPr lang="en-US" dirty="0" err="1"/>
              <a:t>Saha</a:t>
            </a:r>
            <a:r>
              <a:rPr lang="en-US" dirty="0"/>
              <a:t># docker pull </a:t>
            </a:r>
            <a:r>
              <a:rPr lang="en-US" dirty="0" err="1"/>
              <a:t>ubuntu:latest</a:t>
            </a:r>
            <a:endParaRPr lang="en-US" dirty="0"/>
          </a:p>
          <a:p>
            <a:pPr marL="0" indent="0">
              <a:buNone/>
            </a:pPr>
            <a:r>
              <a:rPr lang="en-US" dirty="0"/>
              <a:t>latest: Pulling from library/ubuntu</a:t>
            </a:r>
          </a:p>
          <a:p>
            <a:pPr marL="0" indent="0">
              <a:buNone/>
            </a:pPr>
            <a:endParaRPr lang="en-US" dirty="0"/>
          </a:p>
          <a:p>
            <a:pPr marL="0" indent="0">
              <a:buNone/>
            </a:pPr>
            <a:r>
              <a:rPr lang="en-US" dirty="0"/>
              <a:t>6b683210e931: Pull complete</a:t>
            </a:r>
          </a:p>
          <a:p>
            <a:pPr marL="0" indent="0">
              <a:buNone/>
            </a:pPr>
            <a:r>
              <a:rPr lang="en-US" dirty="0"/>
              <a:t>2710139890b6: Pull complete</a:t>
            </a:r>
          </a:p>
          <a:p>
            <a:pPr marL="0" indent="0">
              <a:buNone/>
            </a:pPr>
            <a:r>
              <a:rPr lang="en-US" dirty="0"/>
              <a:t>73f656ee3a66: Pull complete</a:t>
            </a:r>
          </a:p>
          <a:p>
            <a:pPr marL="0" indent="0">
              <a:buNone/>
            </a:pPr>
            <a:r>
              <a:rPr lang="en-US" dirty="0"/>
              <a:t>0153a4475206: Pull complete</a:t>
            </a:r>
          </a:p>
          <a:p>
            <a:pPr marL="0" indent="0">
              <a:buNone/>
            </a:pPr>
            <a:r>
              <a:rPr lang="en-US" dirty="0"/>
              <a:t>ec00daa05fe6: Pull complete</a:t>
            </a:r>
          </a:p>
          <a:p>
            <a:pPr marL="0" indent="0">
              <a:buNone/>
            </a:pPr>
            <a:r>
              <a:rPr lang="en-US" dirty="0"/>
              <a:t>2ebb207dc43f: Pull complete</a:t>
            </a:r>
          </a:p>
          <a:p>
            <a:pPr marL="0" indent="0">
              <a:buNone/>
            </a:pPr>
            <a:r>
              <a:rPr lang="en-US" dirty="0"/>
              <a:t>Digest: sha256:8e6b67faf44a036a18b9a3987e826fe3accbd1742e219145a461a3210a9d8142</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046268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6F90-0747-4106-8552-EE8EA832E0ED}"/>
              </a:ext>
            </a:extLst>
          </p:cNvPr>
          <p:cNvSpPr>
            <a:spLocks noGrp="1"/>
          </p:cNvSpPr>
          <p:nvPr>
            <p:ph type="title"/>
          </p:nvPr>
        </p:nvSpPr>
        <p:spPr>
          <a:solidFill>
            <a:schemeClr val="accent1"/>
          </a:solidFill>
        </p:spPr>
        <p:txBody>
          <a:bodyPr/>
          <a:lstStyle/>
          <a:p>
            <a:r>
              <a:rPr lang="en-US" dirty="0">
                <a:solidFill>
                  <a:schemeClr val="bg1"/>
                </a:solidFill>
              </a:rPr>
              <a:t>Instantiate a Container from a base  image</a:t>
            </a:r>
            <a:endParaRPr lang="en-US" dirty="0"/>
          </a:p>
        </p:txBody>
      </p:sp>
      <p:sp>
        <p:nvSpPr>
          <p:cNvPr id="3" name="Content Placeholder 2">
            <a:extLst>
              <a:ext uri="{FF2B5EF4-FFF2-40B4-BE49-F238E27FC236}">
                <a16:creationId xmlns:a16="http://schemas.microsoft.com/office/drawing/2014/main" id="{B71BF7E2-854B-4DE7-AE41-2BA11E87891F}"/>
              </a:ext>
            </a:extLst>
          </p:cNvPr>
          <p:cNvSpPr>
            <a:spLocks noGrp="1"/>
          </p:cNvSpPr>
          <p:nvPr>
            <p:ph sz="quarter" idx="1"/>
          </p:nvPr>
        </p:nvSpPr>
        <p:spPr>
          <a:xfrm>
            <a:off x="0" y="1600200"/>
            <a:ext cx="9144000" cy="5257800"/>
          </a:xfrm>
        </p:spPr>
        <p:txBody>
          <a:bodyPr/>
          <a:lstStyle/>
          <a:p>
            <a:r>
              <a:rPr lang="en-US" sz="1800" b="1" dirty="0"/>
              <a:t>/home/</a:t>
            </a:r>
            <a:r>
              <a:rPr lang="en-US" sz="1800" b="1" dirty="0" err="1"/>
              <a:t>Saha</a:t>
            </a:r>
            <a:r>
              <a:rPr lang="en-US" sz="1800" b="1" dirty="0"/>
              <a:t># docker images</a:t>
            </a:r>
          </a:p>
          <a:p>
            <a:pPr marL="0" indent="0">
              <a:buNone/>
            </a:pPr>
            <a:r>
              <a:rPr lang="en-US" sz="1600" dirty="0"/>
              <a:t>REPOSITORY          TAG               IMAGE ID                 CREATED                    VIRTUAL SIZE</a:t>
            </a:r>
          </a:p>
          <a:p>
            <a:pPr marL="0" indent="0">
              <a:buNone/>
            </a:pPr>
            <a:r>
              <a:rPr lang="en-US" sz="1600" dirty="0"/>
              <a:t>ubuntu                     latest                  2ebb207dc43f               5 min ago                         119.2 MB</a:t>
            </a:r>
          </a:p>
          <a:p>
            <a:pPr marL="0" indent="0">
              <a:buNone/>
            </a:pPr>
            <a:endParaRPr lang="en-US" sz="1600" dirty="0"/>
          </a:p>
          <a:p>
            <a:pPr marL="0" indent="0">
              <a:buNone/>
            </a:pPr>
            <a:r>
              <a:rPr lang="en-US" sz="1600" dirty="0"/>
              <a:t>Now here we will instantiate an Container out of the base image ubuntu.</a:t>
            </a:r>
          </a:p>
          <a:p>
            <a:pPr>
              <a:buFont typeface="Courier New" panose="02070309020205020404" pitchFamily="49" charset="0"/>
              <a:buChar char="o"/>
            </a:pPr>
            <a:r>
              <a:rPr lang="en-US" sz="1800" b="1" dirty="0"/>
              <a:t>/home/</a:t>
            </a:r>
            <a:r>
              <a:rPr lang="en-US" sz="1800" b="1" dirty="0" err="1"/>
              <a:t>Saha</a:t>
            </a:r>
            <a:r>
              <a:rPr lang="en-US" sz="1800" b="1" dirty="0"/>
              <a:t># docker run -</a:t>
            </a:r>
            <a:r>
              <a:rPr lang="en-US" sz="1800" b="1" dirty="0" err="1"/>
              <a:t>i</a:t>
            </a:r>
            <a:r>
              <a:rPr lang="en-US" sz="1800" b="1" dirty="0"/>
              <a:t> -t </a:t>
            </a:r>
            <a:r>
              <a:rPr lang="en-US" sz="1800" b="1" dirty="0" err="1"/>
              <a:t>ubuntu:latest</a:t>
            </a:r>
            <a:r>
              <a:rPr lang="en-US" sz="1800" b="1" dirty="0"/>
              <a:t> /bin/bash</a:t>
            </a:r>
          </a:p>
          <a:p>
            <a:pPr marL="0" indent="0">
              <a:buNone/>
            </a:pPr>
            <a:r>
              <a:rPr lang="en-US" sz="1800" b="1" dirty="0"/>
              <a:t>     root@3ed9cf9adf51:/#   (</a:t>
            </a:r>
            <a:r>
              <a:rPr lang="en-US" sz="1800" b="1" dirty="0" err="1"/>
              <a:t>bydefault</a:t>
            </a:r>
            <a:r>
              <a:rPr lang="en-US" sz="1800" b="1" dirty="0"/>
              <a:t> docker attach you as root user inside container)</a:t>
            </a:r>
          </a:p>
          <a:p>
            <a:pPr marL="0" indent="0">
              <a:buNone/>
            </a:pPr>
            <a:r>
              <a:rPr lang="en-US" sz="1800" dirty="0"/>
              <a:t>• -it is shorthand for -</a:t>
            </a:r>
            <a:r>
              <a:rPr lang="en-US" sz="1800" dirty="0" err="1"/>
              <a:t>i</a:t>
            </a:r>
            <a:r>
              <a:rPr lang="en-US" sz="1800" dirty="0"/>
              <a:t> -t. </a:t>
            </a:r>
          </a:p>
          <a:p>
            <a:pPr marL="0" indent="0">
              <a:buNone/>
            </a:pPr>
            <a:r>
              <a:rPr lang="en-US" sz="1800" dirty="0"/>
              <a:t>• -</a:t>
            </a:r>
            <a:r>
              <a:rPr lang="en-US" sz="1800" dirty="0" err="1"/>
              <a:t>i</a:t>
            </a:r>
            <a:r>
              <a:rPr lang="en-US" sz="1800" dirty="0"/>
              <a:t> tells Docker to connect us to the container's stdin. </a:t>
            </a:r>
          </a:p>
          <a:p>
            <a:pPr marL="0" indent="0">
              <a:buNone/>
            </a:pPr>
            <a:r>
              <a:rPr lang="en-US" sz="1800" dirty="0"/>
              <a:t>• -t tells Docker that we want a pseudo-terminal or attach to our terminal or </a:t>
            </a:r>
            <a:r>
              <a:rPr lang="en-US" sz="1800" dirty="0" err="1"/>
              <a:t>tty</a:t>
            </a:r>
            <a:r>
              <a:rPr lang="en-US" sz="1800" dirty="0"/>
              <a:t>.</a:t>
            </a:r>
          </a:p>
          <a:p>
            <a:pPr marL="0" indent="0">
              <a:buNone/>
            </a:pPr>
            <a:r>
              <a:rPr lang="en-US" sz="1800" b="1" dirty="0"/>
              <a:t>root@3ed9cf9adf51:/# exit</a:t>
            </a:r>
          </a:p>
          <a:p>
            <a:pPr marL="0" indent="0">
              <a:buNone/>
            </a:pPr>
            <a:r>
              <a:rPr lang="en-US" sz="1800" dirty="0"/>
              <a:t>• Our container is now in a stopped state.</a:t>
            </a:r>
          </a:p>
          <a:p>
            <a:pPr marL="0" indent="0">
              <a:buNone/>
            </a:pPr>
            <a:endParaRPr lang="en-US" sz="1800" dirty="0"/>
          </a:p>
        </p:txBody>
      </p:sp>
    </p:spTree>
    <p:extLst>
      <p:ext uri="{BB962C8B-B14F-4D97-AF65-F5344CB8AC3E}">
        <p14:creationId xmlns:p14="http://schemas.microsoft.com/office/powerpoint/2010/main" val="4002779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D4577-C7C0-4BA1-8CEA-2BA684287B20}"/>
              </a:ext>
            </a:extLst>
          </p:cNvPr>
          <p:cNvSpPr>
            <a:spLocks noGrp="1"/>
          </p:cNvSpPr>
          <p:nvPr>
            <p:ph type="title"/>
          </p:nvPr>
        </p:nvSpPr>
        <p:spPr>
          <a:solidFill>
            <a:schemeClr val="accent1"/>
          </a:solidFill>
        </p:spPr>
        <p:txBody>
          <a:bodyPr>
            <a:normAutofit/>
          </a:bodyPr>
          <a:lstStyle/>
          <a:p>
            <a:r>
              <a:rPr lang="en-US" sz="3200" dirty="0">
                <a:solidFill>
                  <a:schemeClr val="bg1"/>
                </a:solidFill>
              </a:rPr>
              <a:t>Restart an exited container and attach it again to your terminal</a:t>
            </a:r>
          </a:p>
        </p:txBody>
      </p:sp>
      <p:sp>
        <p:nvSpPr>
          <p:cNvPr id="3" name="Content Placeholder 2">
            <a:extLst>
              <a:ext uri="{FF2B5EF4-FFF2-40B4-BE49-F238E27FC236}">
                <a16:creationId xmlns:a16="http://schemas.microsoft.com/office/drawing/2014/main" id="{E1BBC12F-839C-40E5-8BA6-B2236E360D49}"/>
              </a:ext>
            </a:extLst>
          </p:cNvPr>
          <p:cNvSpPr>
            <a:spLocks noGrp="1"/>
          </p:cNvSpPr>
          <p:nvPr>
            <p:ph sz="quarter" idx="1"/>
          </p:nvPr>
        </p:nvSpPr>
        <p:spPr>
          <a:xfrm>
            <a:off x="0" y="1537252"/>
            <a:ext cx="9144000" cy="5320748"/>
          </a:xfrm>
        </p:spPr>
        <p:txBody>
          <a:bodyPr>
            <a:normAutofit fontScale="92500" lnSpcReduction="10000"/>
          </a:bodyPr>
          <a:lstStyle/>
          <a:p>
            <a:r>
              <a:rPr lang="en-US" sz="1800" dirty="0"/>
              <a:t>After you exited out of an Container, if you run </a:t>
            </a:r>
            <a:r>
              <a:rPr lang="en-US" sz="1800" b="1" dirty="0"/>
              <a:t>docker </a:t>
            </a:r>
            <a:r>
              <a:rPr lang="en-US" sz="1800" b="1" dirty="0" err="1"/>
              <a:t>ps</a:t>
            </a:r>
            <a:r>
              <a:rPr lang="en-US" sz="1800" b="1" dirty="0"/>
              <a:t> </a:t>
            </a:r>
            <a:r>
              <a:rPr lang="en-US" sz="1800" dirty="0"/>
              <a:t>it won’t show any running container ,Now to restart a particular </a:t>
            </a:r>
            <a:r>
              <a:rPr lang="en-US" dirty="0"/>
              <a:t>….</a:t>
            </a:r>
          </a:p>
          <a:p>
            <a:pPr marL="0" indent="0">
              <a:buNone/>
            </a:pPr>
            <a:r>
              <a:rPr lang="en-US" sz="1800" b="1" dirty="0"/>
              <a:t>/home/</a:t>
            </a:r>
            <a:r>
              <a:rPr lang="en-US" sz="1800" b="1" dirty="0" err="1"/>
              <a:t>Saha</a:t>
            </a:r>
            <a:r>
              <a:rPr lang="en-US" sz="1800" b="1" dirty="0"/>
              <a:t># docker </a:t>
            </a:r>
            <a:r>
              <a:rPr lang="en-US" sz="1800" b="1" dirty="0" err="1"/>
              <a:t>ps</a:t>
            </a:r>
            <a:r>
              <a:rPr lang="en-US" sz="1800" b="1" dirty="0"/>
              <a:t> –a  (this </a:t>
            </a:r>
            <a:r>
              <a:rPr lang="en-US" sz="1800" b="1" dirty="0" err="1"/>
              <a:t>cmd</a:t>
            </a:r>
            <a:r>
              <a:rPr lang="en-US" sz="1800" b="1" dirty="0"/>
              <a:t> shows all exited container’s)</a:t>
            </a:r>
          </a:p>
          <a:p>
            <a:pPr marL="0" indent="0">
              <a:buNone/>
            </a:pPr>
            <a:r>
              <a:rPr lang="en-US" sz="1600" b="1" dirty="0"/>
              <a:t>CONTAINER ID        IMAGE               COMMAND                  CREATED             STATUS                      PORTS               NAMES</a:t>
            </a:r>
          </a:p>
          <a:p>
            <a:pPr marL="0" indent="0">
              <a:buNone/>
            </a:pPr>
            <a:r>
              <a:rPr lang="en-US" sz="1800" b="1" dirty="0"/>
              <a:t>3ed9cf9adf51        </a:t>
            </a:r>
            <a:r>
              <a:rPr lang="en-US" sz="1800" b="1" dirty="0" err="1"/>
              <a:t>ubuntu:latest</a:t>
            </a:r>
            <a:r>
              <a:rPr lang="en-US" sz="1800" b="1" dirty="0"/>
              <a:t>       "/bin/bash"              17 minutes ago      Exited (0) 5 minutes ago                       </a:t>
            </a:r>
            <a:r>
              <a:rPr lang="en-US" sz="1800" b="1" dirty="0" err="1"/>
              <a:t>tender_hopper</a:t>
            </a:r>
            <a:endParaRPr lang="en-US" sz="1800" b="1" dirty="0"/>
          </a:p>
          <a:p>
            <a:pPr marL="0" indent="0">
              <a:buNone/>
            </a:pPr>
            <a:r>
              <a:rPr lang="en-US" sz="1800" b="1" dirty="0"/>
              <a:t>/home/</a:t>
            </a:r>
            <a:r>
              <a:rPr lang="en-US" sz="1800" b="1" dirty="0" err="1"/>
              <a:t>Saha</a:t>
            </a:r>
            <a:r>
              <a:rPr lang="en-US" sz="1800" b="1" dirty="0"/>
              <a:t># docker restart 3ed9cf9adf51</a:t>
            </a:r>
          </a:p>
          <a:p>
            <a:pPr marL="0" indent="0">
              <a:buNone/>
            </a:pPr>
            <a:r>
              <a:rPr lang="en-US" sz="1800" dirty="0"/>
              <a:t>3ed9cf9adf51</a:t>
            </a:r>
          </a:p>
          <a:p>
            <a:pPr marL="0" indent="0">
              <a:buNone/>
            </a:pPr>
            <a:r>
              <a:rPr lang="en-US" sz="1800" b="1" dirty="0" err="1"/>
              <a:t>root@microbox</a:t>
            </a:r>
            <a:r>
              <a:rPr lang="en-US" sz="1800" b="1" dirty="0"/>
              <a:t>:/home/</a:t>
            </a:r>
            <a:r>
              <a:rPr lang="en-US" sz="1800" b="1" dirty="0" err="1"/>
              <a:t>Saha</a:t>
            </a:r>
            <a:r>
              <a:rPr lang="en-US" sz="1800" b="1" dirty="0"/>
              <a:t># docker </a:t>
            </a:r>
            <a:r>
              <a:rPr lang="en-US" sz="1800" b="1" dirty="0" err="1"/>
              <a:t>ps</a:t>
            </a:r>
            <a:endParaRPr lang="en-US" sz="1800" b="1" dirty="0"/>
          </a:p>
          <a:p>
            <a:pPr marL="0" indent="0">
              <a:buNone/>
            </a:pPr>
            <a:r>
              <a:rPr lang="en-US" sz="1600" dirty="0"/>
              <a:t>CONTAINER ID        IMAGE               COMMAND             CREATED             STATUS              PORTS               NAMES</a:t>
            </a:r>
          </a:p>
          <a:p>
            <a:pPr marL="0" indent="0">
              <a:buNone/>
            </a:pPr>
            <a:r>
              <a:rPr lang="en-US" sz="1800" dirty="0"/>
              <a:t>3ed9cf9adf51        </a:t>
            </a:r>
            <a:r>
              <a:rPr lang="en-US" sz="1800" dirty="0" err="1"/>
              <a:t>ubuntu:latest</a:t>
            </a:r>
            <a:r>
              <a:rPr lang="en-US" sz="1800" dirty="0"/>
              <a:t>       "/bin/bash"         18 minutes ago      Up 4 seconds                            </a:t>
            </a:r>
            <a:r>
              <a:rPr lang="en-US" sz="1800" dirty="0" err="1"/>
              <a:t>tender_hopper</a:t>
            </a:r>
            <a:endParaRPr lang="en-US" sz="1800" dirty="0"/>
          </a:p>
          <a:p>
            <a:pPr marL="0" indent="0">
              <a:buNone/>
            </a:pPr>
            <a:r>
              <a:rPr lang="en-US" sz="1800" b="1" dirty="0" err="1"/>
              <a:t>root@microbox</a:t>
            </a:r>
            <a:r>
              <a:rPr lang="en-US" sz="1800" b="1" dirty="0"/>
              <a:t>:/home/</a:t>
            </a:r>
            <a:r>
              <a:rPr lang="en-US" sz="1800" b="1" dirty="0" err="1"/>
              <a:t>Saha</a:t>
            </a:r>
            <a:r>
              <a:rPr lang="en-US" sz="1800" b="1" dirty="0"/>
              <a:t># docker attach 3ed9cf9adf51</a:t>
            </a:r>
          </a:p>
          <a:p>
            <a:pPr marL="0" indent="0">
              <a:buNone/>
            </a:pPr>
            <a:r>
              <a:rPr lang="en-US" sz="1800" b="1" dirty="0"/>
              <a:t>root@3ed9cf9adf51:/#  (Now you are again attached to your previous Container).</a:t>
            </a:r>
          </a:p>
          <a:p>
            <a:pPr marL="0" indent="0">
              <a:buNone/>
            </a:pPr>
            <a:r>
              <a:rPr lang="en-US" sz="1800" b="1" dirty="0">
                <a:solidFill>
                  <a:srgbClr val="FF0000"/>
                </a:solidFill>
              </a:rPr>
              <a:t>Note:-you can initiate as many container as you like by running docker run -</a:t>
            </a:r>
            <a:r>
              <a:rPr lang="en-US" sz="1800" b="1" dirty="0" err="1">
                <a:solidFill>
                  <a:srgbClr val="FF0000"/>
                </a:solidFill>
              </a:rPr>
              <a:t>i</a:t>
            </a:r>
            <a:r>
              <a:rPr lang="en-US" sz="1800" b="1" dirty="0">
                <a:solidFill>
                  <a:srgbClr val="FF0000"/>
                </a:solidFill>
              </a:rPr>
              <a:t> –t </a:t>
            </a:r>
            <a:r>
              <a:rPr lang="en-US" sz="1800" b="1" dirty="0" err="1">
                <a:solidFill>
                  <a:srgbClr val="FF0000"/>
                </a:solidFill>
              </a:rPr>
              <a:t>cmd</a:t>
            </a:r>
            <a:r>
              <a:rPr lang="en-US" sz="1800" b="1" dirty="0">
                <a:solidFill>
                  <a:srgbClr val="FF0000"/>
                </a:solidFill>
              </a:rPr>
              <a:t>, but every time you run this </a:t>
            </a:r>
            <a:r>
              <a:rPr lang="en-US" sz="1800" b="1" dirty="0" err="1">
                <a:solidFill>
                  <a:srgbClr val="FF0000"/>
                </a:solidFill>
              </a:rPr>
              <a:t>cmd</a:t>
            </a:r>
            <a:r>
              <a:rPr lang="en-US" sz="1800" b="1" dirty="0">
                <a:solidFill>
                  <a:srgbClr val="FF0000"/>
                </a:solidFill>
              </a:rPr>
              <a:t> a new container will get initiated</a:t>
            </a:r>
            <a:r>
              <a:rPr lang="en-US" sz="1800" b="1"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4628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646331"/>
          </a:xfrm>
          <a:prstGeom prst="rect">
            <a:avLst/>
          </a:prstGeom>
          <a:noFill/>
        </p:spPr>
        <p:txBody>
          <a:bodyPr wrap="square" rtlCol="0">
            <a:spAutoFit/>
          </a:bodyPr>
          <a:lstStyle/>
          <a:p>
            <a:pPr algn="l"/>
            <a:endParaRPr lang="en-US" b="1" dirty="0"/>
          </a:p>
          <a:p>
            <a:pPr algn="l"/>
            <a:endParaRPr lang="en-US" b="1" dirty="0"/>
          </a:p>
        </p:txBody>
      </p:sp>
      <p:sp>
        <p:nvSpPr>
          <p:cNvPr id="5" name="Rounded Rectangle 31">
            <a:extLst>
              <a:ext uri="{FF2B5EF4-FFF2-40B4-BE49-F238E27FC236}">
                <a16:creationId xmlns:a16="http://schemas.microsoft.com/office/drawing/2014/main" id="{CB2ECC14-FAF9-4D6A-BC10-E91EDBF35281}"/>
              </a:ext>
            </a:extLst>
          </p:cNvPr>
          <p:cNvSpPr/>
          <p:nvPr/>
        </p:nvSpPr>
        <p:spPr>
          <a:xfrm>
            <a:off x="5645498" y="4457287"/>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cid4</a:t>
            </a:r>
            <a:endParaRPr lang="en-US" dirty="0"/>
          </a:p>
        </p:txBody>
      </p:sp>
      <p:sp>
        <p:nvSpPr>
          <p:cNvPr id="6" name="Rounded Rectangle 30">
            <a:extLst>
              <a:ext uri="{FF2B5EF4-FFF2-40B4-BE49-F238E27FC236}">
                <a16:creationId xmlns:a16="http://schemas.microsoft.com/office/drawing/2014/main" id="{CB323FAE-B15D-47C1-A5DD-898E2B55753F}"/>
              </a:ext>
            </a:extLst>
          </p:cNvPr>
          <p:cNvSpPr/>
          <p:nvPr/>
        </p:nvSpPr>
        <p:spPr>
          <a:xfrm>
            <a:off x="5493098" y="4093869"/>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cid3</a:t>
            </a:r>
            <a:endParaRPr lang="en-US" dirty="0"/>
          </a:p>
        </p:txBody>
      </p:sp>
      <p:sp>
        <p:nvSpPr>
          <p:cNvPr id="7" name="Slide Number Placeholder 1">
            <a:extLst>
              <a:ext uri="{FF2B5EF4-FFF2-40B4-BE49-F238E27FC236}">
                <a16:creationId xmlns:a16="http://schemas.microsoft.com/office/drawing/2014/main" id="{F55C5EC7-2D21-4242-878C-FB65074377C9}"/>
              </a:ext>
            </a:extLst>
          </p:cNvPr>
          <p:cNvSpPr txBox="1">
            <a:spLocks/>
          </p:cNvSpPr>
          <p:nvPr/>
        </p:nvSpPr>
        <p:spPr>
          <a:xfrm>
            <a:off x="8390727" y="5989617"/>
            <a:ext cx="536421" cy="344672"/>
          </a:xfrm>
          <a:prstGeom prst="rect">
            <a:avLst/>
          </a:prstGeom>
        </p:spPr>
        <p:txBody>
          <a:bodyPr/>
          <a:ls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fld id="{1BA865F8-D0B2-3245-A9F6-5F06F5A3A0C6}" type="slidenum">
              <a:rPr lang="en-US" smtClean="0"/>
              <a:pPr/>
              <a:t>17</a:t>
            </a:fld>
            <a:endParaRPr lang="en-US" dirty="0"/>
          </a:p>
        </p:txBody>
      </p:sp>
      <p:sp>
        <p:nvSpPr>
          <p:cNvPr id="8" name="Text Placeholder 2">
            <a:extLst>
              <a:ext uri="{FF2B5EF4-FFF2-40B4-BE49-F238E27FC236}">
                <a16:creationId xmlns:a16="http://schemas.microsoft.com/office/drawing/2014/main" id="{9B885586-6B71-42BB-B7A5-87819738FE07}"/>
              </a:ext>
            </a:extLst>
          </p:cNvPr>
          <p:cNvSpPr txBox="1">
            <a:spLocks/>
          </p:cNvSpPr>
          <p:nvPr/>
        </p:nvSpPr>
        <p:spPr>
          <a:xfrm>
            <a:off x="1040978" y="2"/>
            <a:ext cx="6286589" cy="573023"/>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pPr>
            <a:r>
              <a:rPr lang="de-CH"/>
              <a:t>Image vs. Container</a:t>
            </a:r>
            <a:endParaRPr lang="en-US" dirty="0"/>
          </a:p>
        </p:txBody>
      </p:sp>
      <p:sp>
        <p:nvSpPr>
          <p:cNvPr id="9" name="Rectangle 8">
            <a:extLst>
              <a:ext uri="{FF2B5EF4-FFF2-40B4-BE49-F238E27FC236}">
                <a16:creationId xmlns:a16="http://schemas.microsoft.com/office/drawing/2014/main" id="{124ABC39-BF5E-4FA5-A1CE-6A7A7453D322}"/>
              </a:ext>
            </a:extLst>
          </p:cNvPr>
          <p:cNvSpPr/>
          <p:nvPr/>
        </p:nvSpPr>
        <p:spPr>
          <a:xfrm>
            <a:off x="1095270" y="1270825"/>
            <a:ext cx="1718268" cy="6734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CH" dirty="0"/>
              <a:t>Base Image</a:t>
            </a:r>
          </a:p>
          <a:p>
            <a:pPr algn="ctr"/>
            <a:r>
              <a:rPr lang="de-CH" i="1" dirty="0"/>
              <a:t>ubuntu:latest</a:t>
            </a:r>
          </a:p>
        </p:txBody>
      </p:sp>
      <p:sp>
        <p:nvSpPr>
          <p:cNvPr id="10" name="Rounded Rectangle 5">
            <a:extLst>
              <a:ext uri="{FF2B5EF4-FFF2-40B4-BE49-F238E27FC236}">
                <a16:creationId xmlns:a16="http://schemas.microsoft.com/office/drawing/2014/main" id="{6AF55542-7D85-4F92-A38D-3CFDAB3F0FB1}"/>
              </a:ext>
            </a:extLst>
          </p:cNvPr>
          <p:cNvSpPr/>
          <p:nvPr/>
        </p:nvSpPr>
        <p:spPr>
          <a:xfrm>
            <a:off x="5285433" y="1270824"/>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cid1</a:t>
            </a:r>
            <a:endParaRPr lang="en-US" dirty="0"/>
          </a:p>
        </p:txBody>
      </p:sp>
      <p:cxnSp>
        <p:nvCxnSpPr>
          <p:cNvPr id="11" name="Straight Arrow Connector 10">
            <a:extLst>
              <a:ext uri="{FF2B5EF4-FFF2-40B4-BE49-F238E27FC236}">
                <a16:creationId xmlns:a16="http://schemas.microsoft.com/office/drawing/2014/main" id="{E2040C4A-61EA-407C-B7D1-A9D337030B8D}"/>
              </a:ext>
            </a:extLst>
          </p:cNvPr>
          <p:cNvCxnSpPr>
            <a:stCxn id="9" idx="3"/>
            <a:endCxn id="10" idx="1"/>
          </p:cNvCxnSpPr>
          <p:nvPr/>
        </p:nvCxnSpPr>
        <p:spPr>
          <a:xfrm flipV="1">
            <a:off x="2813538" y="1607559"/>
            <a:ext cx="247189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A26B3FC-7CFB-420F-898F-C2FCB486DBF5}"/>
              </a:ext>
            </a:extLst>
          </p:cNvPr>
          <p:cNvSpPr txBox="1"/>
          <p:nvPr/>
        </p:nvSpPr>
        <p:spPr>
          <a:xfrm>
            <a:off x="3753660" y="1918565"/>
            <a:ext cx="518091" cy="369332"/>
          </a:xfrm>
          <a:prstGeom prst="rect">
            <a:avLst/>
          </a:prstGeom>
          <a:noFill/>
        </p:spPr>
        <p:txBody>
          <a:bodyPr wrap="none" rtlCol="0">
            <a:spAutoFit/>
          </a:bodyPr>
          <a:lstStyle/>
          <a:p>
            <a:r>
              <a:rPr lang="de-CH" dirty="0"/>
              <a:t>run</a:t>
            </a:r>
            <a:endParaRPr lang="en-US" dirty="0"/>
          </a:p>
        </p:txBody>
      </p:sp>
      <p:sp>
        <p:nvSpPr>
          <p:cNvPr id="13" name="Rounded Rectangle 9">
            <a:extLst>
              <a:ext uri="{FF2B5EF4-FFF2-40B4-BE49-F238E27FC236}">
                <a16:creationId xmlns:a16="http://schemas.microsoft.com/office/drawing/2014/main" id="{0198A6D4-212B-45AF-81A6-89B273FDC010}"/>
              </a:ext>
            </a:extLst>
          </p:cNvPr>
          <p:cNvSpPr/>
          <p:nvPr/>
        </p:nvSpPr>
        <p:spPr>
          <a:xfrm>
            <a:off x="5285433" y="2684023"/>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cid1</a:t>
            </a:r>
            <a:endParaRPr lang="en-US" dirty="0"/>
          </a:p>
        </p:txBody>
      </p:sp>
      <p:cxnSp>
        <p:nvCxnSpPr>
          <p:cNvPr id="14" name="Straight Arrow Connector 13">
            <a:extLst>
              <a:ext uri="{FF2B5EF4-FFF2-40B4-BE49-F238E27FC236}">
                <a16:creationId xmlns:a16="http://schemas.microsoft.com/office/drawing/2014/main" id="{8BE7B32C-DDE0-41D7-B587-2972C502DBC1}"/>
              </a:ext>
            </a:extLst>
          </p:cNvPr>
          <p:cNvCxnSpPr>
            <a:stCxn id="10" idx="2"/>
            <a:endCxn id="13" idx="0"/>
          </p:cNvCxnSpPr>
          <p:nvPr/>
        </p:nvCxnSpPr>
        <p:spPr>
          <a:xfrm>
            <a:off x="6144567" y="1944293"/>
            <a:ext cx="0" cy="7397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8684C6F-EDD2-4983-A8D8-2710289AABBF}"/>
              </a:ext>
            </a:extLst>
          </p:cNvPr>
          <p:cNvSpPr txBox="1"/>
          <p:nvPr/>
        </p:nvSpPr>
        <p:spPr>
          <a:xfrm>
            <a:off x="6141216" y="2118583"/>
            <a:ext cx="2140299" cy="369332"/>
          </a:xfrm>
          <a:prstGeom prst="rect">
            <a:avLst/>
          </a:prstGeom>
          <a:noFill/>
        </p:spPr>
        <p:txBody>
          <a:bodyPr wrap="square" rtlCol="0">
            <a:spAutoFit/>
          </a:bodyPr>
          <a:lstStyle/>
          <a:p>
            <a:r>
              <a:rPr lang="de-CH" dirty="0"/>
              <a:t>cmd </a:t>
            </a:r>
            <a:r>
              <a:rPr lang="de-CH" dirty="0">
                <a:sym typeface="Wingdings" panose="05000000000000000000" pitchFamily="2" charset="2"/>
              </a:rPr>
              <a:t> </a:t>
            </a:r>
            <a:r>
              <a:rPr lang="de-CH" dirty="0"/>
              <a:t>new state</a:t>
            </a:r>
            <a:endParaRPr lang="en-US" dirty="0"/>
          </a:p>
        </p:txBody>
      </p:sp>
      <p:cxnSp>
        <p:nvCxnSpPr>
          <p:cNvPr id="16" name="Straight Arrow Connector 15">
            <a:extLst>
              <a:ext uri="{FF2B5EF4-FFF2-40B4-BE49-F238E27FC236}">
                <a16:creationId xmlns:a16="http://schemas.microsoft.com/office/drawing/2014/main" id="{F5667D68-A64F-429C-995C-74A92CCBB9BD}"/>
              </a:ext>
            </a:extLst>
          </p:cNvPr>
          <p:cNvCxnSpPr>
            <a:stCxn id="13" idx="1"/>
            <a:endCxn id="17" idx="3"/>
          </p:cNvCxnSpPr>
          <p:nvPr/>
        </p:nvCxnSpPr>
        <p:spPr>
          <a:xfrm flipH="1" flipV="1">
            <a:off x="2829812" y="3018301"/>
            <a:ext cx="2455621" cy="245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F5400B49-CF4E-4028-8326-8BD9AEBFE8EB}"/>
              </a:ext>
            </a:extLst>
          </p:cNvPr>
          <p:cNvSpPr/>
          <p:nvPr/>
        </p:nvSpPr>
        <p:spPr>
          <a:xfrm>
            <a:off x="1111544" y="2681566"/>
            <a:ext cx="1718268" cy="67346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CH" dirty="0"/>
              <a:t>New Image</a:t>
            </a:r>
          </a:p>
          <a:p>
            <a:pPr algn="ctr"/>
            <a:r>
              <a:rPr lang="de-CH" dirty="0"/>
              <a:t>iid1</a:t>
            </a:r>
          </a:p>
        </p:txBody>
      </p:sp>
      <p:sp>
        <p:nvSpPr>
          <p:cNvPr id="18" name="TextBox 17">
            <a:extLst>
              <a:ext uri="{FF2B5EF4-FFF2-40B4-BE49-F238E27FC236}">
                <a16:creationId xmlns:a16="http://schemas.microsoft.com/office/drawing/2014/main" id="{DA74BC22-BE4D-4711-8FD8-1D5853C31542}"/>
              </a:ext>
            </a:extLst>
          </p:cNvPr>
          <p:cNvSpPr txBox="1"/>
          <p:nvPr/>
        </p:nvSpPr>
        <p:spPr>
          <a:xfrm>
            <a:off x="3609666" y="3322385"/>
            <a:ext cx="928459" cy="369332"/>
          </a:xfrm>
          <a:prstGeom prst="rect">
            <a:avLst/>
          </a:prstGeom>
          <a:noFill/>
        </p:spPr>
        <p:txBody>
          <a:bodyPr wrap="none" rtlCol="0">
            <a:spAutoFit/>
          </a:bodyPr>
          <a:lstStyle/>
          <a:p>
            <a:r>
              <a:rPr lang="de-CH" dirty="0"/>
              <a:t>commit</a:t>
            </a:r>
            <a:endParaRPr lang="en-US" dirty="0"/>
          </a:p>
        </p:txBody>
      </p:sp>
      <p:cxnSp>
        <p:nvCxnSpPr>
          <p:cNvPr id="19" name="Straight Arrow Connector 18">
            <a:extLst>
              <a:ext uri="{FF2B5EF4-FFF2-40B4-BE49-F238E27FC236}">
                <a16:creationId xmlns:a16="http://schemas.microsoft.com/office/drawing/2014/main" id="{0B0BE875-7BE8-49C9-B871-0C771F35E3A7}"/>
              </a:ext>
            </a:extLst>
          </p:cNvPr>
          <p:cNvCxnSpPr>
            <a:stCxn id="17" idx="0"/>
            <a:endCxn id="9" idx="2"/>
          </p:cNvCxnSpPr>
          <p:nvPr/>
        </p:nvCxnSpPr>
        <p:spPr>
          <a:xfrm flipH="1" flipV="1">
            <a:off x="1954404" y="1944294"/>
            <a:ext cx="16274" cy="7372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Rounded Rectangle 24">
            <a:extLst>
              <a:ext uri="{FF2B5EF4-FFF2-40B4-BE49-F238E27FC236}">
                <a16:creationId xmlns:a16="http://schemas.microsoft.com/office/drawing/2014/main" id="{C8FA434E-801E-4315-831A-9055E67537E1}"/>
              </a:ext>
            </a:extLst>
          </p:cNvPr>
          <p:cNvSpPr/>
          <p:nvPr/>
        </p:nvSpPr>
        <p:spPr>
          <a:xfrm>
            <a:off x="5340698" y="3740505"/>
            <a:ext cx="1718268" cy="673469"/>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de-CH" dirty="0"/>
              <a:t>Container</a:t>
            </a:r>
          </a:p>
          <a:p>
            <a:pPr algn="ctr"/>
            <a:r>
              <a:rPr lang="de-CH" dirty="0"/>
              <a:t>cid2</a:t>
            </a:r>
            <a:endParaRPr lang="en-US" dirty="0"/>
          </a:p>
        </p:txBody>
      </p:sp>
      <p:cxnSp>
        <p:nvCxnSpPr>
          <p:cNvPr id="22" name="Straight Arrow Connector 21">
            <a:extLst>
              <a:ext uri="{FF2B5EF4-FFF2-40B4-BE49-F238E27FC236}">
                <a16:creationId xmlns:a16="http://schemas.microsoft.com/office/drawing/2014/main" id="{5FFD7952-0599-4A19-B6E2-A8A2F94D5A5E}"/>
              </a:ext>
            </a:extLst>
          </p:cNvPr>
          <p:cNvCxnSpPr>
            <a:stCxn id="17" idx="2"/>
            <a:endCxn id="21" idx="1"/>
          </p:cNvCxnSpPr>
          <p:nvPr/>
        </p:nvCxnSpPr>
        <p:spPr>
          <a:xfrm>
            <a:off x="1970678" y="3355035"/>
            <a:ext cx="3370020" cy="722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4EFED44-09D9-44BF-A001-E3619124AAFD}"/>
              </a:ext>
            </a:extLst>
          </p:cNvPr>
          <p:cNvSpPr txBox="1"/>
          <p:nvPr/>
        </p:nvSpPr>
        <p:spPr>
          <a:xfrm>
            <a:off x="3814849" y="4045976"/>
            <a:ext cx="518091" cy="369332"/>
          </a:xfrm>
          <a:prstGeom prst="rect">
            <a:avLst/>
          </a:prstGeom>
          <a:noFill/>
        </p:spPr>
        <p:txBody>
          <a:bodyPr wrap="none" rtlCol="0">
            <a:spAutoFit/>
          </a:bodyPr>
          <a:lstStyle/>
          <a:p>
            <a:r>
              <a:rPr lang="de-CH" dirty="0"/>
              <a:t>run</a:t>
            </a:r>
            <a:endParaRPr lang="en-US" dirty="0"/>
          </a:p>
        </p:txBody>
      </p:sp>
    </p:spTree>
    <p:extLst>
      <p:ext uri="{BB962C8B-B14F-4D97-AF65-F5344CB8AC3E}">
        <p14:creationId xmlns:p14="http://schemas.microsoft.com/office/powerpoint/2010/main" val="2587268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4A775-C665-4A18-B5BE-74C99AE18249}"/>
              </a:ext>
            </a:extLst>
          </p:cNvPr>
          <p:cNvSpPr>
            <a:spLocks noGrp="1"/>
          </p:cNvSpPr>
          <p:nvPr>
            <p:ph type="title"/>
          </p:nvPr>
        </p:nvSpPr>
        <p:spPr>
          <a:xfrm>
            <a:off x="838200" y="145773"/>
            <a:ext cx="7467600" cy="649013"/>
          </a:xfrm>
          <a:solidFill>
            <a:schemeClr val="accent1"/>
          </a:solidFill>
        </p:spPr>
        <p:txBody>
          <a:bodyPr>
            <a:normAutofit/>
          </a:bodyPr>
          <a:lstStyle/>
          <a:p>
            <a:r>
              <a:rPr lang="en-US" sz="2800" dirty="0">
                <a:solidFill>
                  <a:schemeClr val="bg1"/>
                </a:solidFill>
              </a:rPr>
              <a:t>Running a container in the background </a:t>
            </a:r>
          </a:p>
        </p:txBody>
      </p:sp>
      <p:sp>
        <p:nvSpPr>
          <p:cNvPr id="3" name="Content Placeholder 2">
            <a:extLst>
              <a:ext uri="{FF2B5EF4-FFF2-40B4-BE49-F238E27FC236}">
                <a16:creationId xmlns:a16="http://schemas.microsoft.com/office/drawing/2014/main" id="{E59488F5-6463-4208-84B2-759B11B6CCF9}"/>
              </a:ext>
            </a:extLst>
          </p:cNvPr>
          <p:cNvSpPr>
            <a:spLocks noGrp="1"/>
          </p:cNvSpPr>
          <p:nvPr>
            <p:ph sz="quarter" idx="1"/>
          </p:nvPr>
        </p:nvSpPr>
        <p:spPr>
          <a:xfrm>
            <a:off x="0" y="940904"/>
            <a:ext cx="9144000" cy="6546573"/>
          </a:xfrm>
        </p:spPr>
        <p:txBody>
          <a:bodyPr/>
          <a:lstStyle/>
          <a:p>
            <a:r>
              <a:rPr lang="en-US" sz="1800" dirty="0"/>
              <a:t>Containers can be started in the background, with the -d flag (daemon mode):</a:t>
            </a:r>
          </a:p>
          <a:p>
            <a:pPr marL="0" indent="0">
              <a:buNone/>
            </a:pPr>
            <a:r>
              <a:rPr lang="en-US" sz="1800" b="1" dirty="0"/>
              <a:t>/home/</a:t>
            </a:r>
            <a:r>
              <a:rPr lang="en-US" sz="1800" b="1" dirty="0" err="1"/>
              <a:t>Saha</a:t>
            </a:r>
            <a:r>
              <a:rPr lang="en-US" sz="1800" b="1" dirty="0"/>
              <a:t> # docker run –</a:t>
            </a:r>
            <a:r>
              <a:rPr lang="en-US" sz="1800" b="1" dirty="0" err="1"/>
              <a:t>i</a:t>
            </a:r>
            <a:r>
              <a:rPr lang="en-US" sz="1800" b="1" dirty="0"/>
              <a:t> -d </a:t>
            </a:r>
            <a:r>
              <a:rPr lang="en-US" sz="1800" b="1" dirty="0" err="1"/>
              <a:t>ubuntu:latest</a:t>
            </a:r>
            <a:r>
              <a:rPr lang="en-US" sz="1800" b="1" dirty="0"/>
              <a:t> </a:t>
            </a:r>
            <a:endParaRPr lang="en-US" sz="1800" dirty="0"/>
          </a:p>
          <a:p>
            <a:pPr marL="0" indent="0">
              <a:buNone/>
            </a:pPr>
            <a:r>
              <a:rPr lang="en-US" sz="1800" dirty="0"/>
              <a:t>50d13f1d4096ad0bc60 </a:t>
            </a:r>
          </a:p>
          <a:p>
            <a:pPr marL="0" indent="0">
              <a:buNone/>
            </a:pPr>
            <a:r>
              <a:rPr lang="en-US" sz="1800" dirty="0"/>
              <a:t> • We don't see the output of the container. </a:t>
            </a:r>
          </a:p>
          <a:p>
            <a:pPr marL="0" indent="0">
              <a:buNone/>
            </a:pPr>
            <a:r>
              <a:rPr lang="en-US" sz="1800" dirty="0"/>
              <a:t> • But don't worry: Docker collects that output and logs it! </a:t>
            </a:r>
          </a:p>
          <a:p>
            <a:pPr marL="0" indent="0">
              <a:buNone/>
            </a:pPr>
            <a:r>
              <a:rPr lang="en-US" sz="1800" dirty="0"/>
              <a:t> • Docker gives us the ID of the container</a:t>
            </a:r>
            <a:r>
              <a:rPr lang="en-US" dirty="0"/>
              <a:t>.</a:t>
            </a:r>
          </a:p>
          <a:p>
            <a:pPr marL="0" indent="0">
              <a:buNone/>
            </a:pPr>
            <a:r>
              <a:rPr lang="en-US" sz="1800" b="1" dirty="0"/>
              <a:t>/home/</a:t>
            </a:r>
            <a:r>
              <a:rPr lang="en-US" sz="1800" b="1" dirty="0" err="1"/>
              <a:t>Saha</a:t>
            </a:r>
            <a:r>
              <a:rPr lang="en-US" sz="1800" b="1" dirty="0"/>
              <a:t> # docker </a:t>
            </a:r>
            <a:r>
              <a:rPr lang="en-US" sz="1800" b="1" dirty="0" err="1"/>
              <a:t>ps</a:t>
            </a:r>
            <a:endParaRPr lang="en-US" sz="1800" b="1" dirty="0"/>
          </a:p>
          <a:p>
            <a:pPr marL="0" indent="0">
              <a:buNone/>
            </a:pPr>
            <a:r>
              <a:rPr lang="en-US" sz="1600" dirty="0"/>
              <a:t>CONTAINER ID        IMAGE               COMMAND             CREATED             STATUS              PORTS               NAMES</a:t>
            </a:r>
          </a:p>
          <a:p>
            <a:pPr marL="0" indent="0">
              <a:buNone/>
            </a:pPr>
            <a:r>
              <a:rPr lang="en-US" sz="1800" dirty="0"/>
              <a:t>50d13f1d4096        </a:t>
            </a:r>
            <a:r>
              <a:rPr lang="en-US" sz="1800" dirty="0" err="1"/>
              <a:t>ubuntu:latest</a:t>
            </a:r>
            <a:r>
              <a:rPr lang="en-US" sz="1800" dirty="0"/>
              <a:t>       "/bin/bash"         6 seconds ago       Up 5 seconds                            </a:t>
            </a:r>
            <a:r>
              <a:rPr lang="en-US" sz="1800" dirty="0" err="1"/>
              <a:t>jovial_swanson</a:t>
            </a:r>
            <a:endParaRPr lang="en-US" sz="1800" dirty="0"/>
          </a:p>
          <a:p>
            <a:pPr marL="0" indent="0">
              <a:buNone/>
            </a:pPr>
            <a:r>
              <a:rPr lang="en-US" sz="1800" b="1" i="1" dirty="0"/>
              <a:t>Now to attach to the container  run </a:t>
            </a:r>
            <a:r>
              <a:rPr lang="en-US" sz="1800" b="1" dirty="0"/>
              <a:t>docker attach &lt;container Id or name&gt;</a:t>
            </a:r>
          </a:p>
          <a:p>
            <a:pPr marL="0" indent="0">
              <a:buNone/>
            </a:pPr>
            <a:r>
              <a:rPr lang="en-US" sz="1800" b="1" i="1" dirty="0"/>
              <a:t>To stop a container running in the background run:</a:t>
            </a:r>
          </a:p>
          <a:p>
            <a:pPr marL="0" indent="0">
              <a:buNone/>
            </a:pPr>
            <a:r>
              <a:rPr lang="en-US" sz="1800" b="1" dirty="0"/>
              <a:t>docker stop &lt;container name or Id&gt; </a:t>
            </a:r>
            <a:r>
              <a:rPr lang="en-US" sz="1800" b="1" dirty="0" err="1"/>
              <a:t>ie</a:t>
            </a:r>
            <a:r>
              <a:rPr lang="en-US" sz="1800" b="1" dirty="0"/>
              <a:t> docker stop </a:t>
            </a:r>
            <a:r>
              <a:rPr lang="en-US" sz="1800" dirty="0"/>
              <a:t>50d13f1d4096</a:t>
            </a:r>
            <a:endParaRPr lang="en-US" sz="1800" b="1" dirty="0"/>
          </a:p>
          <a:p>
            <a:pPr marL="0" indent="0">
              <a:buNone/>
            </a:pPr>
            <a:endParaRPr lang="en-US" sz="1800" b="1" dirty="0"/>
          </a:p>
        </p:txBody>
      </p:sp>
    </p:spTree>
    <p:extLst>
      <p:ext uri="{BB962C8B-B14F-4D97-AF65-F5344CB8AC3E}">
        <p14:creationId xmlns:p14="http://schemas.microsoft.com/office/powerpoint/2010/main" val="883277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9ACD-61B0-4628-BF97-7A34E359EE43}"/>
              </a:ext>
            </a:extLst>
          </p:cNvPr>
          <p:cNvSpPr>
            <a:spLocks noGrp="1"/>
          </p:cNvSpPr>
          <p:nvPr>
            <p:ph type="title"/>
          </p:nvPr>
        </p:nvSpPr>
        <p:spPr>
          <a:xfrm>
            <a:off x="815008" y="159026"/>
            <a:ext cx="7467600" cy="503581"/>
          </a:xfrm>
          <a:solidFill>
            <a:schemeClr val="accent1"/>
          </a:solidFill>
        </p:spPr>
        <p:txBody>
          <a:bodyPr>
            <a:normAutofit fontScale="90000"/>
          </a:bodyPr>
          <a:lstStyle/>
          <a:p>
            <a:r>
              <a:rPr lang="en-US" dirty="0">
                <a:solidFill>
                  <a:schemeClr val="bg1"/>
                </a:solidFill>
              </a:rPr>
              <a:t>View the logs of a container</a:t>
            </a:r>
          </a:p>
        </p:txBody>
      </p:sp>
      <p:sp>
        <p:nvSpPr>
          <p:cNvPr id="3" name="Content Placeholder 2">
            <a:extLst>
              <a:ext uri="{FF2B5EF4-FFF2-40B4-BE49-F238E27FC236}">
                <a16:creationId xmlns:a16="http://schemas.microsoft.com/office/drawing/2014/main" id="{C7524FAC-52F1-4F08-8A9D-A30782BBBB68}"/>
              </a:ext>
            </a:extLst>
          </p:cNvPr>
          <p:cNvSpPr>
            <a:spLocks noGrp="1"/>
          </p:cNvSpPr>
          <p:nvPr>
            <p:ph sz="quarter" idx="1"/>
          </p:nvPr>
        </p:nvSpPr>
        <p:spPr>
          <a:xfrm>
            <a:off x="0" y="834887"/>
            <a:ext cx="9144000" cy="6023113"/>
          </a:xfrm>
        </p:spPr>
        <p:txBody>
          <a:bodyPr/>
          <a:lstStyle/>
          <a:p>
            <a:pPr marL="0" indent="0">
              <a:buNone/>
            </a:pPr>
            <a:r>
              <a:rPr lang="en-US" dirty="0"/>
              <a:t>Docker always </a:t>
            </a:r>
            <a:r>
              <a:rPr lang="en-US" dirty="0" err="1"/>
              <a:t>loggs</a:t>
            </a:r>
            <a:r>
              <a:rPr lang="en-US" dirty="0"/>
              <a:t> the container output. Let's see that now. </a:t>
            </a:r>
          </a:p>
          <a:p>
            <a:pPr marL="0" indent="0">
              <a:buNone/>
            </a:pPr>
            <a:r>
              <a:rPr lang="en-US" b="1" dirty="0"/>
              <a:t>/home/</a:t>
            </a:r>
            <a:r>
              <a:rPr lang="en-US" b="1" dirty="0" err="1"/>
              <a:t>Saha</a:t>
            </a:r>
            <a:r>
              <a:rPr lang="en-US" b="1" dirty="0"/>
              <a:t># docker logs </a:t>
            </a:r>
            <a:r>
              <a:rPr lang="en-US" dirty="0"/>
              <a:t>068 </a:t>
            </a:r>
          </a:p>
          <a:p>
            <a:pPr marL="0" indent="0">
              <a:buNone/>
            </a:pPr>
            <a:r>
              <a:rPr lang="en-US" dirty="0"/>
              <a:t>Fri Feb 20 00:39:52 UTC 2015 </a:t>
            </a:r>
          </a:p>
          <a:p>
            <a:pPr marL="0" indent="0">
              <a:buNone/>
            </a:pPr>
            <a:r>
              <a:rPr lang="en-US" dirty="0"/>
              <a:t>Fri Feb 20 00:39:53 UTC 2015 ... </a:t>
            </a:r>
          </a:p>
          <a:p>
            <a:pPr marL="0" indent="0">
              <a:buNone/>
            </a:pPr>
            <a:r>
              <a:rPr lang="en-US" dirty="0"/>
              <a:t>• I specified a prefix of the full container ID. </a:t>
            </a:r>
          </a:p>
          <a:p>
            <a:pPr marL="0" indent="0">
              <a:buNone/>
            </a:pPr>
            <a:r>
              <a:rPr lang="en-US" dirty="0"/>
              <a:t>• You can, of course, specify the full ID. • The logs command                  	will output the entire logs of the container. </a:t>
            </a:r>
          </a:p>
          <a:p>
            <a:pPr marL="0" indent="0">
              <a:buNone/>
            </a:pPr>
            <a:r>
              <a:rPr lang="en-US" dirty="0"/>
              <a:t>	</a:t>
            </a:r>
          </a:p>
          <a:p>
            <a:pPr marL="0" indent="0">
              <a:buNone/>
            </a:pPr>
            <a:r>
              <a:rPr lang="en-US" dirty="0">
                <a:solidFill>
                  <a:srgbClr val="FC442B"/>
                </a:solidFill>
              </a:rPr>
              <a:t>Note:- you can only get  logs of running Container’s . So be sure your Container is running.</a:t>
            </a:r>
          </a:p>
        </p:txBody>
      </p:sp>
    </p:spTree>
    <p:extLst>
      <p:ext uri="{BB962C8B-B14F-4D97-AF65-F5344CB8AC3E}">
        <p14:creationId xmlns:p14="http://schemas.microsoft.com/office/powerpoint/2010/main" val="354756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00" name="Rectangle 3"/>
          <p:cNvSpPr>
            <a:spLocks noGrp="1" noChangeArrowheads="1"/>
          </p:cNvSpPr>
          <p:nvPr>
            <p:ph type="title"/>
          </p:nvPr>
        </p:nvSpPr>
        <p:spPr>
          <a:xfrm>
            <a:off x="1258645" y="0"/>
            <a:ext cx="6960197" cy="450574"/>
          </a:xfrm>
          <a:solidFill>
            <a:schemeClr val="accent1"/>
          </a:solidFill>
          <a:ln>
            <a:solidFill>
              <a:schemeClr val="bg1"/>
            </a:solidFill>
          </a:ln>
        </p:spPr>
        <p:txBody>
          <a:bodyPr wrap="square">
            <a:normAutofit fontScale="90000"/>
          </a:bodyPr>
          <a:lstStyle/>
          <a:p>
            <a:pPr algn="ctr" eaLnBrk="1" hangingPunct="1"/>
            <a:r>
              <a:rPr lang="en-US" b="1" dirty="0">
                <a:solidFill>
                  <a:schemeClr val="tx1"/>
                </a:solidFill>
              </a:rPr>
              <a:t>Introduction to Docker</a:t>
            </a:r>
          </a:p>
        </p:txBody>
      </p:sp>
      <p:sp>
        <p:nvSpPr>
          <p:cNvPr id="2" name="Content Placeholder 1">
            <a:extLst>
              <a:ext uri="{FF2B5EF4-FFF2-40B4-BE49-F238E27FC236}">
                <a16:creationId xmlns:a16="http://schemas.microsoft.com/office/drawing/2014/main" id="{474E1844-1A8A-4B8B-B09B-502B25B82C13}"/>
              </a:ext>
            </a:extLst>
          </p:cNvPr>
          <p:cNvSpPr>
            <a:spLocks noGrp="1"/>
          </p:cNvSpPr>
          <p:nvPr>
            <p:ph sz="quarter" idx="1"/>
          </p:nvPr>
        </p:nvSpPr>
        <p:spPr>
          <a:xfrm>
            <a:off x="0" y="702365"/>
            <a:ext cx="9144000" cy="6155635"/>
          </a:xfrm>
        </p:spPr>
        <p:txBody>
          <a:bodyPr/>
          <a:lstStyle/>
          <a:p>
            <a:r>
              <a:rPr lang="de-CH" dirty="0"/>
              <a:t>What is Docker?</a:t>
            </a:r>
          </a:p>
          <a:p>
            <a:pPr lvl="1"/>
            <a:r>
              <a:rPr lang="de-CH" dirty="0"/>
              <a:t>Docker vs. Virtual Machine</a:t>
            </a:r>
          </a:p>
          <a:p>
            <a:pPr lvl="1"/>
            <a:r>
              <a:rPr lang="de-CH" dirty="0"/>
              <a:t>History, Status, Run Platforms</a:t>
            </a:r>
          </a:p>
          <a:p>
            <a:pPr lvl="1"/>
            <a:r>
              <a:rPr lang="de-CH" dirty="0"/>
              <a:t>Hello World</a:t>
            </a:r>
          </a:p>
          <a:p>
            <a:r>
              <a:rPr lang="de-CH" dirty="0"/>
              <a:t>Images and Containers</a:t>
            </a:r>
          </a:p>
          <a:p>
            <a:r>
              <a:rPr lang="de-CH" dirty="0"/>
              <a:t>Volume Mounting, Port Publishing, Linking</a:t>
            </a:r>
          </a:p>
          <a:p>
            <a:r>
              <a:rPr lang="de-CH" dirty="0"/>
              <a:t>Dcoker File &amp; Docker Compose</a:t>
            </a:r>
          </a:p>
          <a:p>
            <a:r>
              <a:rPr lang="de-CH" dirty="0"/>
              <a:t>Dcoker Volume</a:t>
            </a:r>
          </a:p>
          <a:p>
            <a:r>
              <a:rPr lang="de-CH" dirty="0"/>
              <a:t>Dcoker Networking</a:t>
            </a:r>
          </a:p>
          <a:p>
            <a:r>
              <a:rPr lang="de-CH" dirty="0"/>
              <a:t>Building a 2 tyre appln </a:t>
            </a:r>
          </a:p>
          <a:p>
            <a:r>
              <a:rPr lang="de-CH" dirty="0"/>
              <a:t>Around Docker, Docker Use Cases</a:t>
            </a:r>
          </a:p>
          <a:p>
            <a:r>
              <a:rPr lang="de-CH" dirty="0"/>
              <a:t>Hands-On Workshop.</a:t>
            </a:r>
          </a:p>
          <a:p>
            <a:pPr marL="0" indent="0">
              <a:buNone/>
            </a:pPr>
            <a:endParaRPr lang="de-CH" dirty="0"/>
          </a:p>
          <a:p>
            <a:pPr marL="0" indent="0">
              <a:buNone/>
            </a:pPr>
            <a:endParaRPr lang="de-CH"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10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3DB8-9D66-4463-8D22-AE7BE175D256}"/>
              </a:ext>
            </a:extLst>
          </p:cNvPr>
          <p:cNvSpPr>
            <a:spLocks noGrp="1"/>
          </p:cNvSpPr>
          <p:nvPr>
            <p:ph type="title"/>
          </p:nvPr>
        </p:nvSpPr>
        <p:spPr>
          <a:xfrm>
            <a:off x="1126435" y="102360"/>
            <a:ext cx="7103165" cy="560249"/>
          </a:xfrm>
          <a:solidFill>
            <a:schemeClr val="accent1"/>
          </a:solidFill>
        </p:spPr>
        <p:txBody>
          <a:bodyPr/>
          <a:lstStyle/>
          <a:p>
            <a:r>
              <a:rPr lang="en-US" dirty="0">
                <a:solidFill>
                  <a:schemeClr val="bg1"/>
                </a:solidFill>
              </a:rPr>
              <a:t>Stopping our containers</a:t>
            </a:r>
          </a:p>
        </p:txBody>
      </p:sp>
      <p:sp>
        <p:nvSpPr>
          <p:cNvPr id="3" name="Content Placeholder 2">
            <a:extLst>
              <a:ext uri="{FF2B5EF4-FFF2-40B4-BE49-F238E27FC236}">
                <a16:creationId xmlns:a16="http://schemas.microsoft.com/office/drawing/2014/main" id="{E48D0359-4301-41C8-A3F2-4C7E31135DE2}"/>
              </a:ext>
            </a:extLst>
          </p:cNvPr>
          <p:cNvSpPr>
            <a:spLocks noGrp="1"/>
          </p:cNvSpPr>
          <p:nvPr>
            <p:ph sz="quarter" idx="1"/>
          </p:nvPr>
        </p:nvSpPr>
        <p:spPr>
          <a:xfrm>
            <a:off x="0" y="861391"/>
            <a:ext cx="9144000" cy="5996609"/>
          </a:xfrm>
        </p:spPr>
        <p:txBody>
          <a:bodyPr>
            <a:normAutofit/>
          </a:bodyPr>
          <a:lstStyle/>
          <a:p>
            <a:pPr marL="0" indent="0">
              <a:buNone/>
            </a:pPr>
            <a:r>
              <a:rPr lang="en-US" sz="1800" dirty="0"/>
              <a:t>There are two ways we can terminate our detached container. • Killing it using the docker kill command. </a:t>
            </a:r>
          </a:p>
          <a:p>
            <a:pPr marL="0" indent="0">
              <a:buNone/>
            </a:pPr>
            <a:r>
              <a:rPr lang="en-US" sz="1800" dirty="0"/>
              <a:t>• Stopping it using the docker stop command. </a:t>
            </a:r>
          </a:p>
          <a:p>
            <a:pPr marL="0" indent="0">
              <a:buNone/>
            </a:pPr>
            <a:r>
              <a:rPr lang="en-US" sz="1800" dirty="0"/>
              <a:t>The first one stops the container immediately, by using the KILL signal. </a:t>
            </a:r>
          </a:p>
          <a:p>
            <a:pPr marL="0" indent="0">
              <a:buNone/>
            </a:pPr>
            <a:r>
              <a:rPr lang="en-US" sz="1800" dirty="0"/>
              <a:t>The second one is more graceful. It sends a TERM signal, and after 10 seconds, if the container has not stopped, it sends KILL. </a:t>
            </a:r>
          </a:p>
          <a:p>
            <a:pPr marL="0" indent="0">
              <a:buNone/>
            </a:pPr>
            <a:r>
              <a:rPr lang="en-US" sz="1800" dirty="0">
                <a:solidFill>
                  <a:srgbClr val="FF0000"/>
                </a:solidFill>
              </a:rPr>
              <a:t>Note: the KILL signal cannot be intercepted, and will forcibly terminate the container</a:t>
            </a:r>
          </a:p>
          <a:p>
            <a:pPr marL="0" indent="0">
              <a:buNone/>
            </a:pPr>
            <a:r>
              <a:rPr lang="en-US" sz="1800" b="1" dirty="0"/>
              <a:t>/home/</a:t>
            </a:r>
            <a:r>
              <a:rPr lang="en-US" sz="1800" b="1" dirty="0" err="1"/>
              <a:t>Saha</a:t>
            </a:r>
            <a:r>
              <a:rPr lang="en-US" sz="1800" b="1" dirty="0"/>
              <a:t># docker stop c8fb7df8ffad (container Id).</a:t>
            </a:r>
          </a:p>
          <a:p>
            <a:pPr marL="0" indent="0">
              <a:buNone/>
            </a:pPr>
            <a:r>
              <a:rPr lang="en-US" sz="1800" dirty="0"/>
              <a:t>• Docker sends the TERM signal; </a:t>
            </a:r>
          </a:p>
          <a:p>
            <a:pPr marL="0" indent="0">
              <a:buNone/>
            </a:pPr>
            <a:r>
              <a:rPr lang="en-US" sz="1800" dirty="0"/>
              <a:t>• the container doesn't react to this signal (it's a simple Shell script with no special signal handling); </a:t>
            </a:r>
          </a:p>
          <a:p>
            <a:pPr marL="0" indent="0">
              <a:buNone/>
            </a:pPr>
            <a:r>
              <a:rPr lang="en-US" sz="1800" dirty="0"/>
              <a:t>• 10 seconds later, since the container is still running, Docker sends the KILL signal; </a:t>
            </a:r>
          </a:p>
          <a:p>
            <a:pPr marL="0" indent="0">
              <a:buNone/>
            </a:pPr>
            <a:r>
              <a:rPr lang="en-US" sz="1800" dirty="0"/>
              <a:t>• this terminates the container</a:t>
            </a:r>
            <a:endParaRPr lang="en-US" sz="1800" b="1" dirty="0"/>
          </a:p>
        </p:txBody>
      </p:sp>
    </p:spTree>
    <p:extLst>
      <p:ext uri="{BB962C8B-B14F-4D97-AF65-F5344CB8AC3E}">
        <p14:creationId xmlns:p14="http://schemas.microsoft.com/office/powerpoint/2010/main" val="2439560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8EBA-9F4D-4ED3-A4CD-80E7DA1B83B6}"/>
              </a:ext>
            </a:extLst>
          </p:cNvPr>
          <p:cNvSpPr>
            <a:spLocks noGrp="1"/>
          </p:cNvSpPr>
          <p:nvPr>
            <p:ph type="title"/>
          </p:nvPr>
        </p:nvSpPr>
        <p:spPr>
          <a:xfrm>
            <a:off x="841513" y="314394"/>
            <a:ext cx="7467600" cy="520492"/>
          </a:xfrm>
          <a:solidFill>
            <a:schemeClr val="accent1"/>
          </a:solidFill>
        </p:spPr>
        <p:txBody>
          <a:bodyPr>
            <a:normAutofit fontScale="90000"/>
          </a:bodyPr>
          <a:lstStyle/>
          <a:p>
            <a:r>
              <a:rPr lang="en-US" dirty="0">
                <a:solidFill>
                  <a:schemeClr val="bg1"/>
                </a:solidFill>
              </a:rPr>
              <a:t>              Restarting a container</a:t>
            </a:r>
          </a:p>
        </p:txBody>
      </p:sp>
      <p:sp>
        <p:nvSpPr>
          <p:cNvPr id="3" name="Content Placeholder 2">
            <a:extLst>
              <a:ext uri="{FF2B5EF4-FFF2-40B4-BE49-F238E27FC236}">
                <a16:creationId xmlns:a16="http://schemas.microsoft.com/office/drawing/2014/main" id="{94087A6B-584B-450F-BDCF-3618323865BE}"/>
              </a:ext>
            </a:extLst>
          </p:cNvPr>
          <p:cNvSpPr>
            <a:spLocks noGrp="1"/>
          </p:cNvSpPr>
          <p:nvPr>
            <p:ph sz="quarter" idx="1"/>
          </p:nvPr>
        </p:nvSpPr>
        <p:spPr>
          <a:xfrm>
            <a:off x="0" y="1060174"/>
            <a:ext cx="9144000" cy="5797826"/>
          </a:xfrm>
        </p:spPr>
        <p:txBody>
          <a:bodyPr>
            <a:normAutofit lnSpcReduction="10000"/>
          </a:bodyPr>
          <a:lstStyle/>
          <a:p>
            <a:pPr marL="0" indent="0">
              <a:buNone/>
            </a:pPr>
            <a:r>
              <a:rPr lang="en-US" sz="1800" dirty="0"/>
              <a:t>When a container has exited, it is in stopped state.</a:t>
            </a:r>
          </a:p>
          <a:p>
            <a:pPr marL="0" indent="0">
              <a:buNone/>
            </a:pPr>
            <a:r>
              <a:rPr lang="en-US" sz="1800" dirty="0"/>
              <a:t> It can then be restarted with the start command. </a:t>
            </a:r>
          </a:p>
          <a:p>
            <a:pPr marL="0" indent="0">
              <a:buNone/>
            </a:pPr>
            <a:r>
              <a:rPr lang="en-US" sz="1800" b="1" dirty="0"/>
              <a:t>/home/</a:t>
            </a:r>
            <a:r>
              <a:rPr lang="en-US" sz="1800" b="1" dirty="0" err="1"/>
              <a:t>Saha</a:t>
            </a:r>
            <a:r>
              <a:rPr lang="en-US" sz="1800" b="1" dirty="0"/>
              <a:t># docker </a:t>
            </a:r>
            <a:r>
              <a:rPr lang="en-US" sz="1800" b="1" dirty="0" err="1"/>
              <a:t>ps</a:t>
            </a:r>
            <a:r>
              <a:rPr lang="en-US" sz="1800" b="1" dirty="0"/>
              <a:t> -a</a:t>
            </a:r>
          </a:p>
          <a:p>
            <a:pPr marL="0" indent="0">
              <a:buNone/>
            </a:pPr>
            <a:r>
              <a:rPr lang="en-US" sz="1600" dirty="0"/>
              <a:t>CONTAINER ID        IMAGE               COMMAND             CREATED             STATUS                     PORTS               NAMES</a:t>
            </a:r>
          </a:p>
          <a:p>
            <a:pPr marL="0" indent="0">
              <a:buNone/>
            </a:pPr>
            <a:r>
              <a:rPr lang="en-US" sz="1800" dirty="0"/>
              <a:t>8c96d561ee67        </a:t>
            </a:r>
            <a:r>
              <a:rPr lang="en-US" sz="1800" dirty="0" err="1"/>
              <a:t>ubuntu:latest</a:t>
            </a:r>
            <a:r>
              <a:rPr lang="en-US" sz="1800" dirty="0"/>
              <a:t>       "/bin/bash"         16 minutes ago      Exited (0) 8 seconds ago                       </a:t>
            </a:r>
            <a:r>
              <a:rPr lang="en-US" sz="1800" dirty="0" err="1"/>
              <a:t>drunk_gates</a:t>
            </a:r>
            <a:endParaRPr lang="en-US" sz="1800" dirty="0"/>
          </a:p>
          <a:p>
            <a:pPr marL="0" indent="0">
              <a:buNone/>
            </a:pPr>
            <a:r>
              <a:rPr lang="en-US" sz="1800" b="1" dirty="0"/>
              <a:t>/home/</a:t>
            </a:r>
            <a:r>
              <a:rPr lang="en-US" sz="1800" b="1" dirty="0" err="1"/>
              <a:t>Saha</a:t>
            </a:r>
            <a:r>
              <a:rPr lang="en-US" sz="1800" b="1" dirty="0"/>
              <a:t># docker start </a:t>
            </a:r>
            <a:r>
              <a:rPr lang="en-US" sz="1800" b="1" dirty="0" err="1"/>
              <a:t>drunk_gates</a:t>
            </a:r>
            <a:endParaRPr lang="en-US" sz="1800" b="1" dirty="0"/>
          </a:p>
          <a:p>
            <a:pPr marL="0" indent="0">
              <a:buNone/>
            </a:pPr>
            <a:r>
              <a:rPr lang="en-US" sz="1800" dirty="0" err="1"/>
              <a:t>drunk_gates</a:t>
            </a:r>
            <a:endParaRPr lang="en-US" sz="1800" dirty="0"/>
          </a:p>
          <a:p>
            <a:pPr marL="0" indent="0">
              <a:buNone/>
            </a:pPr>
            <a:r>
              <a:rPr lang="en-US" sz="1800" b="1" dirty="0"/>
              <a:t>/home/</a:t>
            </a:r>
            <a:r>
              <a:rPr lang="en-US" sz="1800" b="1" dirty="0" err="1"/>
              <a:t>Saha</a:t>
            </a:r>
            <a:r>
              <a:rPr lang="en-US" sz="1800" b="1" dirty="0"/>
              <a:t># docker </a:t>
            </a:r>
            <a:r>
              <a:rPr lang="en-US" sz="1800" b="1" dirty="0" err="1"/>
              <a:t>ps</a:t>
            </a:r>
            <a:endParaRPr lang="en-US" sz="1800" b="1" dirty="0"/>
          </a:p>
          <a:p>
            <a:pPr marL="0" indent="0">
              <a:buNone/>
            </a:pPr>
            <a:r>
              <a:rPr lang="en-US" sz="1600" dirty="0"/>
              <a:t>CONTAINER ID        IMAGE               COMMAND             CREATED             STATUS              PORTS               NAMES</a:t>
            </a:r>
          </a:p>
          <a:p>
            <a:pPr marL="0" indent="0">
              <a:buNone/>
            </a:pPr>
            <a:r>
              <a:rPr lang="en-US" sz="1800" dirty="0"/>
              <a:t>8c96d561ee67        </a:t>
            </a:r>
            <a:r>
              <a:rPr lang="en-US" sz="1800" dirty="0" err="1"/>
              <a:t>ubuntu:latest</a:t>
            </a:r>
            <a:r>
              <a:rPr lang="en-US" sz="1800" dirty="0"/>
              <a:t>       "/bin/bash"         16 minutes ago      Up 3 seconds                            </a:t>
            </a:r>
            <a:r>
              <a:rPr lang="en-US" sz="1800" dirty="0" err="1"/>
              <a:t>drunk_gates</a:t>
            </a:r>
            <a:endParaRPr lang="en-US" sz="1800" dirty="0"/>
          </a:p>
          <a:p>
            <a:pPr marL="0" indent="0">
              <a:buNone/>
            </a:pPr>
            <a:r>
              <a:rPr lang="en-US" sz="1800" dirty="0"/>
              <a:t>The container will be restarted using the same options you launched it with. You can re-attach to it if you want to interact with it: </a:t>
            </a:r>
          </a:p>
          <a:p>
            <a:pPr marL="0" indent="0">
              <a:buNone/>
            </a:pPr>
            <a:r>
              <a:rPr lang="en-US" sz="1800" b="1" dirty="0"/>
              <a:t>/home/</a:t>
            </a:r>
            <a:r>
              <a:rPr lang="en-US" sz="1800" b="1" dirty="0" err="1"/>
              <a:t>Saha</a:t>
            </a:r>
            <a:r>
              <a:rPr lang="en-US" sz="1800" b="1" dirty="0"/>
              <a:t># docker attach &lt;container ID&gt; </a:t>
            </a:r>
          </a:p>
          <a:p>
            <a:pPr marL="0" indent="0">
              <a:buNone/>
            </a:pPr>
            <a:r>
              <a:rPr lang="en-US" sz="1800" dirty="0"/>
              <a:t>Use docker </a:t>
            </a:r>
            <a:r>
              <a:rPr lang="en-US" sz="1800" dirty="0" err="1"/>
              <a:t>ps</a:t>
            </a:r>
            <a:r>
              <a:rPr lang="en-US" sz="1800" dirty="0"/>
              <a:t> -a to identify the container ID of a previous</a:t>
            </a:r>
          </a:p>
        </p:txBody>
      </p:sp>
    </p:spTree>
    <p:extLst>
      <p:ext uri="{BB962C8B-B14F-4D97-AF65-F5344CB8AC3E}">
        <p14:creationId xmlns:p14="http://schemas.microsoft.com/office/powerpoint/2010/main" val="3446290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24EF11-E9C4-4257-88BE-41C53689B11B}"/>
              </a:ext>
            </a:extLst>
          </p:cNvPr>
          <p:cNvSpPr>
            <a:spLocks noGrp="1"/>
          </p:cNvSpPr>
          <p:nvPr>
            <p:ph type="title"/>
          </p:nvPr>
        </p:nvSpPr>
        <p:spPr>
          <a:xfrm>
            <a:off x="907774" y="314395"/>
            <a:ext cx="7467600" cy="493988"/>
          </a:xfrm>
          <a:solidFill>
            <a:schemeClr val="accent1"/>
          </a:solidFill>
        </p:spPr>
        <p:txBody>
          <a:bodyPr>
            <a:normAutofit fontScale="90000"/>
          </a:bodyPr>
          <a:lstStyle/>
          <a:p>
            <a:r>
              <a:rPr lang="en-US" dirty="0">
                <a:solidFill>
                  <a:schemeClr val="bg1"/>
                </a:solidFill>
              </a:rPr>
              <a:t>     Building Images With A </a:t>
            </a:r>
            <a:r>
              <a:rPr lang="en-US" dirty="0" err="1">
                <a:solidFill>
                  <a:schemeClr val="bg1"/>
                </a:solidFill>
              </a:rPr>
              <a:t>Dockerfile</a:t>
            </a:r>
            <a:r>
              <a:rPr lang="en-US" dirty="0">
                <a:solidFill>
                  <a:schemeClr val="bg1"/>
                </a:solidFill>
              </a:rPr>
              <a:t> </a:t>
            </a:r>
          </a:p>
        </p:txBody>
      </p:sp>
      <p:sp>
        <p:nvSpPr>
          <p:cNvPr id="4" name="Content Placeholder 3">
            <a:extLst>
              <a:ext uri="{FF2B5EF4-FFF2-40B4-BE49-F238E27FC236}">
                <a16:creationId xmlns:a16="http://schemas.microsoft.com/office/drawing/2014/main" id="{604F8A6D-B16D-4BE1-872A-C616BD7A88A3}"/>
              </a:ext>
            </a:extLst>
          </p:cNvPr>
          <p:cNvSpPr>
            <a:spLocks noGrp="1"/>
          </p:cNvSpPr>
          <p:nvPr>
            <p:ph sz="quarter" idx="1"/>
          </p:nvPr>
        </p:nvSpPr>
        <p:spPr>
          <a:xfrm>
            <a:off x="0" y="1007165"/>
            <a:ext cx="9144000" cy="5850835"/>
          </a:xfrm>
        </p:spPr>
        <p:txBody>
          <a:bodyPr>
            <a:normAutofit fontScale="85000" lnSpcReduction="10000"/>
          </a:bodyPr>
          <a:lstStyle/>
          <a:p>
            <a:pPr marL="0" indent="0">
              <a:buNone/>
            </a:pPr>
            <a:r>
              <a:rPr lang="en-US" sz="1800" dirty="0"/>
              <a:t>We will build a container image automatically, with a </a:t>
            </a:r>
            <a:r>
              <a:rPr lang="en-US" sz="1800" dirty="0" err="1"/>
              <a:t>Dockerfile</a:t>
            </a:r>
            <a:r>
              <a:rPr lang="en-US" sz="1800" dirty="0"/>
              <a:t>. At the end of this lesson, you will be able to: </a:t>
            </a:r>
          </a:p>
          <a:p>
            <a:pPr marL="0" indent="0">
              <a:buNone/>
            </a:pPr>
            <a:r>
              <a:rPr lang="en-US" sz="1800" dirty="0"/>
              <a:t>• Write a </a:t>
            </a:r>
            <a:r>
              <a:rPr lang="en-US" sz="1800" dirty="0" err="1"/>
              <a:t>Dockerfile</a:t>
            </a:r>
            <a:r>
              <a:rPr lang="en-US" sz="1800" dirty="0"/>
              <a:t>. </a:t>
            </a:r>
          </a:p>
          <a:p>
            <a:pPr marL="0" indent="0">
              <a:buNone/>
            </a:pPr>
            <a:r>
              <a:rPr lang="en-US" sz="1800" dirty="0"/>
              <a:t>• Build an image from a </a:t>
            </a:r>
            <a:r>
              <a:rPr lang="en-US" sz="1800" dirty="0" err="1"/>
              <a:t>Dockerfile</a:t>
            </a:r>
            <a:r>
              <a:rPr lang="en-US" sz="1800" dirty="0"/>
              <a:t>. </a:t>
            </a:r>
          </a:p>
          <a:p>
            <a:pPr marL="0" indent="0">
              <a:buNone/>
            </a:pPr>
            <a:r>
              <a:rPr lang="en-US" sz="1800" b="1" i="1" dirty="0" err="1"/>
              <a:t>Dockerfile</a:t>
            </a:r>
            <a:r>
              <a:rPr lang="en-US" sz="1800" b="1" i="1" dirty="0"/>
              <a:t> overview </a:t>
            </a:r>
          </a:p>
          <a:p>
            <a:pPr marL="0" indent="0">
              <a:buNone/>
            </a:pPr>
            <a:r>
              <a:rPr lang="en-US" sz="1800" dirty="0"/>
              <a:t>• A </a:t>
            </a:r>
            <a:r>
              <a:rPr lang="en-US" sz="1800" dirty="0" err="1"/>
              <a:t>Dockerfile</a:t>
            </a:r>
            <a:r>
              <a:rPr lang="en-US" sz="1800" dirty="0"/>
              <a:t> is a build recipe for a Docker image. </a:t>
            </a:r>
          </a:p>
          <a:p>
            <a:pPr marL="0" indent="0">
              <a:buNone/>
            </a:pPr>
            <a:r>
              <a:rPr lang="en-US" sz="1800" dirty="0"/>
              <a:t>• It contains a series of instructions telling Docker how an image is constructed. </a:t>
            </a:r>
          </a:p>
          <a:p>
            <a:pPr marL="0" indent="0">
              <a:buNone/>
            </a:pPr>
            <a:r>
              <a:rPr lang="en-US" sz="1800" dirty="0"/>
              <a:t>• The docker build command builds an image from a </a:t>
            </a:r>
            <a:r>
              <a:rPr lang="en-US" sz="1800" dirty="0" err="1"/>
              <a:t>Dockerfile</a:t>
            </a:r>
            <a:r>
              <a:rPr lang="en-US" sz="1800" dirty="0"/>
              <a:t>.</a:t>
            </a:r>
          </a:p>
          <a:p>
            <a:pPr marL="0" indent="0">
              <a:buNone/>
            </a:pPr>
            <a:r>
              <a:rPr lang="en-US" sz="1800" b="1" i="1" dirty="0"/>
              <a:t>Writing our first </a:t>
            </a:r>
            <a:r>
              <a:rPr lang="en-US" sz="1800" b="1" i="1" dirty="0" err="1"/>
              <a:t>Dockerfile</a:t>
            </a:r>
            <a:r>
              <a:rPr lang="en-US" sz="1800" b="1" i="1" dirty="0"/>
              <a:t> </a:t>
            </a:r>
          </a:p>
          <a:p>
            <a:pPr marL="0" indent="0">
              <a:buNone/>
            </a:pPr>
            <a:r>
              <a:rPr lang="en-US" sz="1800" dirty="0"/>
              <a:t>Our </a:t>
            </a:r>
            <a:r>
              <a:rPr lang="en-US" sz="1800" dirty="0" err="1"/>
              <a:t>Dockerfile</a:t>
            </a:r>
            <a:r>
              <a:rPr lang="en-US" sz="1800" dirty="0"/>
              <a:t> must be in a new, empty directory. </a:t>
            </a:r>
          </a:p>
          <a:p>
            <a:pPr marL="342900" indent="-342900">
              <a:buAutoNum type="arabicPeriod"/>
            </a:pPr>
            <a:r>
              <a:rPr lang="en-US" sz="1800" dirty="0"/>
              <a:t>Create a directory to hold our </a:t>
            </a:r>
            <a:r>
              <a:rPr lang="en-US" sz="1800" dirty="0" err="1"/>
              <a:t>Dockerfile</a:t>
            </a:r>
            <a:r>
              <a:rPr lang="en-US" sz="1800" dirty="0"/>
              <a:t>. </a:t>
            </a:r>
          </a:p>
          <a:p>
            <a:pPr marL="342900" indent="-342900">
              <a:buAutoNum type="arabicPeriod"/>
            </a:pPr>
            <a:r>
              <a:rPr lang="en-US" sz="1800" dirty="0"/>
              <a:t>$ </a:t>
            </a:r>
            <a:r>
              <a:rPr lang="en-US" sz="1800" dirty="0" err="1"/>
              <a:t>mkdir</a:t>
            </a:r>
            <a:r>
              <a:rPr lang="en-US" sz="1800" dirty="0"/>
              <a:t> </a:t>
            </a:r>
            <a:r>
              <a:rPr lang="en-US" sz="1800" dirty="0" err="1"/>
              <a:t>myimage</a:t>
            </a:r>
            <a:r>
              <a:rPr lang="en-US" sz="1800" dirty="0"/>
              <a:t> </a:t>
            </a:r>
          </a:p>
          <a:p>
            <a:pPr marL="342900" indent="-342900">
              <a:buAutoNum type="arabicPeriod"/>
            </a:pPr>
            <a:r>
              <a:rPr lang="en-US" sz="1800" dirty="0"/>
              <a:t> Create a </a:t>
            </a:r>
            <a:r>
              <a:rPr lang="en-US" sz="1800" dirty="0" err="1"/>
              <a:t>Dockerfile</a:t>
            </a:r>
            <a:r>
              <a:rPr lang="en-US" sz="1800" dirty="0"/>
              <a:t> inside this directory. </a:t>
            </a:r>
          </a:p>
          <a:p>
            <a:pPr marL="342900" indent="-342900">
              <a:buAutoNum type="arabicPeriod"/>
            </a:pPr>
            <a:r>
              <a:rPr lang="en-US" sz="1800" dirty="0"/>
              <a:t>$ cd </a:t>
            </a:r>
            <a:r>
              <a:rPr lang="en-US" sz="1800" dirty="0" err="1"/>
              <a:t>myimage</a:t>
            </a:r>
            <a:r>
              <a:rPr lang="en-US" sz="1800" dirty="0"/>
              <a:t> </a:t>
            </a:r>
          </a:p>
          <a:p>
            <a:pPr marL="342900" indent="-342900">
              <a:buAutoNum type="arabicPeriod"/>
            </a:pPr>
            <a:r>
              <a:rPr lang="en-US" sz="1800" dirty="0"/>
              <a:t>$ vim </a:t>
            </a:r>
            <a:r>
              <a:rPr lang="en-US" sz="1800" dirty="0" err="1"/>
              <a:t>Dockerfile</a:t>
            </a:r>
            <a:r>
              <a:rPr lang="en-US" sz="1800" dirty="0"/>
              <a:t>  Of course, you can use any other editor of your choice.</a:t>
            </a:r>
          </a:p>
          <a:p>
            <a:pPr marL="0" indent="0">
              <a:buNone/>
            </a:pPr>
            <a:r>
              <a:rPr lang="en-US" sz="1800" dirty="0"/>
              <a:t>         FROM ubuntu </a:t>
            </a:r>
          </a:p>
          <a:p>
            <a:pPr marL="0" indent="0">
              <a:buNone/>
            </a:pPr>
            <a:r>
              <a:rPr lang="en-US" sz="1800" dirty="0"/>
              <a:t>         RUN apt-get update</a:t>
            </a:r>
          </a:p>
          <a:p>
            <a:pPr marL="0" indent="0">
              <a:buNone/>
            </a:pPr>
            <a:r>
              <a:rPr lang="en-US" sz="1800" dirty="0"/>
              <a:t>         RUN apt-get install </a:t>
            </a:r>
            <a:r>
              <a:rPr lang="en-US" sz="1800" dirty="0" err="1"/>
              <a:t>figlet</a:t>
            </a:r>
            <a:r>
              <a:rPr lang="en-US" sz="1800" dirty="0"/>
              <a:t> </a:t>
            </a:r>
          </a:p>
          <a:p>
            <a:pPr marL="0" indent="0">
              <a:buNone/>
            </a:pPr>
            <a:r>
              <a:rPr lang="en-US" sz="1800" dirty="0"/>
              <a:t>• </a:t>
            </a:r>
            <a:r>
              <a:rPr lang="en-US" sz="1800" b="1" dirty="0"/>
              <a:t>FROM</a:t>
            </a:r>
            <a:r>
              <a:rPr lang="en-US" sz="1800" dirty="0"/>
              <a:t> indicates the base image for our build. • Each </a:t>
            </a:r>
            <a:r>
              <a:rPr lang="en-US" sz="1800" b="1" dirty="0"/>
              <a:t>RUN</a:t>
            </a:r>
            <a:r>
              <a:rPr lang="en-US" sz="1800" dirty="0"/>
              <a:t> line will be executed by Docker during the build. • Our RUN commands must be non-interactive. (No input can be provided to Docker during the build.) • In many cases, we will add the -y flag to apt-get. </a:t>
            </a:r>
          </a:p>
          <a:p>
            <a:pPr marL="0" indent="0">
              <a:buNone/>
            </a:pPr>
            <a:endParaRPr lang="en-US" sz="1800" dirty="0"/>
          </a:p>
        </p:txBody>
      </p:sp>
    </p:spTree>
    <p:extLst>
      <p:ext uri="{BB962C8B-B14F-4D97-AF65-F5344CB8AC3E}">
        <p14:creationId xmlns:p14="http://schemas.microsoft.com/office/powerpoint/2010/main" val="377354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0CC8-996B-4C18-AAF2-138FE74C5656}"/>
              </a:ext>
            </a:extLst>
          </p:cNvPr>
          <p:cNvSpPr>
            <a:spLocks noGrp="1"/>
          </p:cNvSpPr>
          <p:nvPr>
            <p:ph type="title"/>
          </p:nvPr>
        </p:nvSpPr>
        <p:spPr>
          <a:xfrm>
            <a:off x="457200" y="92765"/>
            <a:ext cx="8316066" cy="410817"/>
          </a:xfrm>
          <a:solidFill>
            <a:schemeClr val="accent1"/>
          </a:solidFill>
        </p:spPr>
        <p:txBody>
          <a:bodyPr>
            <a:normAutofit fontScale="90000"/>
          </a:bodyPr>
          <a:lstStyle/>
          <a:p>
            <a:r>
              <a:rPr lang="en-US" dirty="0"/>
              <a:t>                               </a:t>
            </a:r>
            <a:r>
              <a:rPr lang="en-US" dirty="0">
                <a:solidFill>
                  <a:schemeClr val="bg1"/>
                </a:solidFill>
              </a:rPr>
              <a:t>Continue</a:t>
            </a:r>
            <a:r>
              <a:rPr lang="en-US" dirty="0"/>
              <a:t>…</a:t>
            </a:r>
          </a:p>
        </p:txBody>
      </p:sp>
      <p:sp>
        <p:nvSpPr>
          <p:cNvPr id="3" name="Content Placeholder 2">
            <a:extLst>
              <a:ext uri="{FF2B5EF4-FFF2-40B4-BE49-F238E27FC236}">
                <a16:creationId xmlns:a16="http://schemas.microsoft.com/office/drawing/2014/main" id="{C13EA328-2AE2-4BBE-80EC-7B01F7DFF5E0}"/>
              </a:ext>
            </a:extLst>
          </p:cNvPr>
          <p:cNvSpPr>
            <a:spLocks noGrp="1"/>
          </p:cNvSpPr>
          <p:nvPr>
            <p:ph sz="quarter" idx="1"/>
          </p:nvPr>
        </p:nvSpPr>
        <p:spPr>
          <a:xfrm>
            <a:off x="0" y="503583"/>
            <a:ext cx="9144000" cy="6354417"/>
          </a:xfrm>
        </p:spPr>
        <p:txBody>
          <a:bodyPr>
            <a:normAutofit fontScale="92500" lnSpcReduction="20000"/>
          </a:bodyPr>
          <a:lstStyle/>
          <a:p>
            <a:pPr marL="0" indent="0">
              <a:buNone/>
            </a:pPr>
            <a:r>
              <a:rPr lang="en-US" dirty="0"/>
              <a:t>                                            </a:t>
            </a:r>
            <a:r>
              <a:rPr lang="en-US" b="1" dirty="0"/>
              <a:t>Build it</a:t>
            </a:r>
            <a:r>
              <a:rPr lang="en-US" dirty="0"/>
              <a:t>!</a:t>
            </a:r>
          </a:p>
          <a:p>
            <a:pPr marL="0" indent="0">
              <a:buNone/>
            </a:pPr>
            <a:r>
              <a:rPr lang="en-US" dirty="0"/>
              <a:t> </a:t>
            </a:r>
            <a:r>
              <a:rPr lang="en-US" sz="1800" dirty="0"/>
              <a:t>Save our file, then execute: </a:t>
            </a:r>
            <a:r>
              <a:rPr lang="en-US" sz="1800" b="1" dirty="0"/>
              <a:t>$ docker build -t </a:t>
            </a:r>
            <a:r>
              <a:rPr lang="en-US" sz="1800" b="1" dirty="0" err="1"/>
              <a:t>myimage</a:t>
            </a:r>
            <a:r>
              <a:rPr lang="en-US" sz="1800" b="1" dirty="0"/>
              <a:t> . </a:t>
            </a:r>
          </a:p>
          <a:p>
            <a:pPr marL="0" indent="0">
              <a:buNone/>
            </a:pPr>
            <a:r>
              <a:rPr lang="en-US" sz="1800" dirty="0"/>
              <a:t>• -t indicates the tag to apply to the image. </a:t>
            </a:r>
          </a:p>
          <a:p>
            <a:pPr marL="0" indent="0">
              <a:buNone/>
            </a:pPr>
            <a:r>
              <a:rPr lang="en-US" sz="1800" dirty="0"/>
              <a:t>• . indicates the location of the build context. (We will talk more about the build context later; but to keep things simple: this is the directory where our </a:t>
            </a:r>
            <a:r>
              <a:rPr lang="en-US" sz="1800" dirty="0" err="1"/>
              <a:t>Dockerfile</a:t>
            </a:r>
            <a:r>
              <a:rPr lang="en-US" sz="1800" dirty="0"/>
              <a:t> is located.)</a:t>
            </a:r>
          </a:p>
          <a:p>
            <a:pPr marL="0" indent="0">
              <a:buNone/>
            </a:pPr>
            <a:r>
              <a:rPr lang="en-US" sz="1800" dirty="0"/>
              <a:t>         </a:t>
            </a:r>
            <a:r>
              <a:rPr lang="en-US" sz="1800" b="1" dirty="0"/>
              <a:t>What happens when we build the image</a:t>
            </a:r>
            <a:r>
              <a:rPr lang="en-US" sz="1800" dirty="0"/>
              <a:t>?</a:t>
            </a:r>
          </a:p>
          <a:p>
            <a:pPr marL="0" indent="0">
              <a:buNone/>
            </a:pPr>
            <a:r>
              <a:rPr lang="en-US" sz="1800" dirty="0"/>
              <a:t>   </a:t>
            </a:r>
            <a:r>
              <a:rPr lang="en-US" sz="1800" b="1" dirty="0"/>
              <a:t>$ docker build -t </a:t>
            </a:r>
            <a:r>
              <a:rPr lang="en-US" sz="1800" b="1" dirty="0" err="1"/>
              <a:t>myimage</a:t>
            </a:r>
            <a:r>
              <a:rPr lang="en-US" sz="1800" b="1" dirty="0"/>
              <a:t> . </a:t>
            </a:r>
          </a:p>
          <a:p>
            <a:pPr marL="0" indent="0">
              <a:buNone/>
            </a:pPr>
            <a:r>
              <a:rPr lang="en-US" sz="1800" dirty="0"/>
              <a:t>Sending build context to Docker daemon 2.048 kB </a:t>
            </a:r>
          </a:p>
          <a:p>
            <a:pPr marL="0" indent="0">
              <a:buNone/>
            </a:pPr>
            <a:r>
              <a:rPr lang="en-US" sz="1800" dirty="0"/>
              <a:t>Sending build context to Docker daemon Step 0 : </a:t>
            </a:r>
          </a:p>
          <a:p>
            <a:pPr marL="0" indent="0">
              <a:buNone/>
            </a:pPr>
            <a:r>
              <a:rPr lang="en-US" sz="1800" dirty="0"/>
              <a:t>FROM ubuntu ---&gt; e54ca5efa2e9 </a:t>
            </a:r>
          </a:p>
          <a:p>
            <a:pPr marL="0" indent="0">
              <a:buNone/>
            </a:pPr>
            <a:r>
              <a:rPr lang="en-US" sz="1800" dirty="0"/>
              <a:t>Step 1 : RUN apt-get update ---&gt; Running in </a:t>
            </a:r>
            <a:r>
              <a:rPr lang="en-US" sz="1800" b="1" dirty="0"/>
              <a:t>840cb3533193</a:t>
            </a:r>
            <a:r>
              <a:rPr lang="en-US" sz="1800" dirty="0"/>
              <a:t> ---&gt; </a:t>
            </a:r>
            <a:r>
              <a:rPr lang="en-US" sz="1800" b="1" dirty="0"/>
              <a:t>7257c37726a1</a:t>
            </a:r>
            <a:r>
              <a:rPr lang="en-US" sz="1800" dirty="0"/>
              <a:t> Removing intermediate container 840cb3533193 </a:t>
            </a:r>
          </a:p>
          <a:p>
            <a:pPr marL="0" indent="0">
              <a:buNone/>
            </a:pPr>
            <a:r>
              <a:rPr lang="en-US" sz="1800" dirty="0"/>
              <a:t>Step 2 : RUN apt-get install </a:t>
            </a:r>
            <a:r>
              <a:rPr lang="en-US" sz="1800" dirty="0" err="1"/>
              <a:t>figlet</a:t>
            </a:r>
            <a:r>
              <a:rPr lang="en-US" sz="1800" dirty="0"/>
              <a:t> ---&gt; Running in 2b44df762a2f ---&gt; f9e8f1642759 Removing intermediate container 2b44df762a2f Successfully built f9e8f1642759 • The output of the RUN commands has been omitted. </a:t>
            </a:r>
          </a:p>
          <a:p>
            <a:pPr marL="0" indent="0">
              <a:buNone/>
            </a:pPr>
            <a:r>
              <a:rPr lang="en-US" sz="1800" dirty="0"/>
              <a:t>---------------------------------------------------------------------------------------------------</a:t>
            </a:r>
          </a:p>
          <a:p>
            <a:pPr marL="0" indent="0">
              <a:buNone/>
            </a:pPr>
            <a:r>
              <a:rPr lang="en-US" sz="1800" dirty="0"/>
              <a:t>• Let's explain what this output means</a:t>
            </a:r>
          </a:p>
          <a:p>
            <a:pPr marL="0" indent="0">
              <a:buNone/>
            </a:pPr>
            <a:r>
              <a:rPr lang="en-US" sz="1800" dirty="0"/>
              <a:t>. A container (</a:t>
            </a:r>
            <a:r>
              <a:rPr lang="en-US" sz="1800" b="1" dirty="0"/>
              <a:t>840cb3533193</a:t>
            </a:r>
            <a:r>
              <a:rPr lang="en-US" sz="1800" dirty="0"/>
              <a:t>) is created from the base image. </a:t>
            </a:r>
          </a:p>
          <a:p>
            <a:pPr marL="0" indent="0">
              <a:buNone/>
            </a:pPr>
            <a:r>
              <a:rPr lang="en-US" sz="1800" dirty="0"/>
              <a:t>• The RUN command is executed in this container.</a:t>
            </a:r>
          </a:p>
          <a:p>
            <a:pPr marL="0" indent="0">
              <a:buNone/>
            </a:pPr>
            <a:r>
              <a:rPr lang="en-US" sz="1800" dirty="0"/>
              <a:t> • The container is committed into an image (</a:t>
            </a:r>
            <a:r>
              <a:rPr lang="en-US" sz="1800" b="1" dirty="0"/>
              <a:t>7257c37726a1</a:t>
            </a:r>
            <a:r>
              <a:rPr lang="en-US" sz="1800" dirty="0"/>
              <a:t>).</a:t>
            </a:r>
          </a:p>
          <a:p>
            <a:pPr marL="0" indent="0">
              <a:buNone/>
            </a:pPr>
            <a:r>
              <a:rPr lang="en-US" sz="1800" dirty="0"/>
              <a:t> • The build container (840cb3533193) is removed. </a:t>
            </a:r>
          </a:p>
          <a:p>
            <a:pPr marL="0" indent="0">
              <a:buNone/>
            </a:pPr>
            <a:r>
              <a:rPr lang="en-US" sz="1800" dirty="0"/>
              <a:t>• The output of this step will be the base image for the next one. </a:t>
            </a:r>
          </a:p>
          <a:p>
            <a:pPr marL="0" indent="0">
              <a:buNone/>
            </a:pPr>
            <a:endParaRPr lang="en-US" sz="1800" dirty="0"/>
          </a:p>
        </p:txBody>
      </p:sp>
    </p:spTree>
    <p:extLst>
      <p:ext uri="{BB962C8B-B14F-4D97-AF65-F5344CB8AC3E}">
        <p14:creationId xmlns:p14="http://schemas.microsoft.com/office/powerpoint/2010/main" val="3214902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B037-7B04-4C5F-BF81-E0C815A72383}"/>
              </a:ext>
            </a:extLst>
          </p:cNvPr>
          <p:cNvSpPr>
            <a:spLocks noGrp="1"/>
          </p:cNvSpPr>
          <p:nvPr>
            <p:ph type="title"/>
          </p:nvPr>
        </p:nvSpPr>
        <p:spPr>
          <a:xfrm>
            <a:off x="457199" y="0"/>
            <a:ext cx="8156713" cy="636104"/>
          </a:xfrm>
          <a:solidFill>
            <a:schemeClr val="accent1"/>
          </a:solidFill>
        </p:spPr>
        <p:txBody>
          <a:bodyPr/>
          <a:lstStyle/>
          <a:p>
            <a:r>
              <a:rPr lang="en-US" dirty="0">
                <a:solidFill>
                  <a:schemeClr val="bg1"/>
                </a:solidFill>
              </a:rPr>
              <a:t>                  Running our Image</a:t>
            </a:r>
          </a:p>
        </p:txBody>
      </p:sp>
      <p:sp>
        <p:nvSpPr>
          <p:cNvPr id="3" name="Content Placeholder 2">
            <a:extLst>
              <a:ext uri="{FF2B5EF4-FFF2-40B4-BE49-F238E27FC236}">
                <a16:creationId xmlns:a16="http://schemas.microsoft.com/office/drawing/2014/main" id="{6AE18DFC-590D-40B9-AB30-FDA8CE161536}"/>
              </a:ext>
            </a:extLst>
          </p:cNvPr>
          <p:cNvSpPr>
            <a:spLocks noGrp="1"/>
          </p:cNvSpPr>
          <p:nvPr>
            <p:ph sz="quarter" idx="1"/>
          </p:nvPr>
        </p:nvSpPr>
        <p:spPr>
          <a:xfrm>
            <a:off x="0" y="636104"/>
            <a:ext cx="9144000" cy="6221896"/>
          </a:xfrm>
        </p:spPr>
        <p:txBody>
          <a:bodyPr/>
          <a:lstStyle/>
          <a:p>
            <a:pPr marL="0" indent="0">
              <a:buNone/>
            </a:pPr>
            <a:r>
              <a:rPr lang="en-US" dirty="0"/>
              <a:t>The resulting image is not different from the one produced manually. </a:t>
            </a:r>
          </a:p>
          <a:p>
            <a:pPr marL="0" indent="0">
              <a:buNone/>
            </a:pPr>
            <a:r>
              <a:rPr lang="en-US" sz="1800" b="1" dirty="0"/>
              <a:t>/home/</a:t>
            </a:r>
            <a:r>
              <a:rPr lang="en-US" sz="1800" b="1" dirty="0" err="1"/>
              <a:t>Saha</a:t>
            </a:r>
            <a:r>
              <a:rPr lang="en-US" sz="1800" b="1" dirty="0"/>
              <a:t># docker images</a:t>
            </a:r>
          </a:p>
          <a:p>
            <a:pPr marL="0" indent="0">
              <a:buNone/>
            </a:pPr>
            <a:r>
              <a:rPr lang="en-US" sz="1600" dirty="0"/>
              <a:t>REPOSITORY          TAG                 IMAGE ID            CREATED             VIRTUAL SIZE</a:t>
            </a:r>
          </a:p>
          <a:p>
            <a:pPr marL="0" indent="0">
              <a:buNone/>
            </a:pPr>
            <a:r>
              <a:rPr lang="en-US" sz="1600" b="1" dirty="0" err="1"/>
              <a:t>myimage</a:t>
            </a:r>
            <a:r>
              <a:rPr lang="en-US" sz="1600" b="1" dirty="0"/>
              <a:t>                  latest             6882a3324b3a        2 minutes ago            193.2 MB</a:t>
            </a:r>
          </a:p>
          <a:p>
            <a:pPr marL="0" indent="0">
              <a:buNone/>
            </a:pPr>
            <a:r>
              <a:rPr lang="en-US" sz="1800" b="1" dirty="0"/>
              <a:t>/home/</a:t>
            </a:r>
            <a:r>
              <a:rPr lang="en-US" sz="1800" b="1" dirty="0" err="1"/>
              <a:t>Saha</a:t>
            </a:r>
            <a:r>
              <a:rPr lang="en-US" sz="1800" dirty="0"/>
              <a:t># </a:t>
            </a:r>
            <a:r>
              <a:rPr lang="en-US" sz="1800" b="1" dirty="0"/>
              <a:t>docker run -</a:t>
            </a:r>
            <a:r>
              <a:rPr lang="en-US" sz="1800" b="1" dirty="0" err="1"/>
              <a:t>i</a:t>
            </a:r>
            <a:r>
              <a:rPr lang="en-US" sz="1800" b="1" dirty="0"/>
              <a:t> -t </a:t>
            </a:r>
            <a:r>
              <a:rPr lang="en-US" sz="1800" b="1" dirty="0" err="1"/>
              <a:t>myimage</a:t>
            </a:r>
            <a:r>
              <a:rPr lang="en-US" sz="1800" b="1" dirty="0"/>
              <a:t> </a:t>
            </a:r>
          </a:p>
          <a:p>
            <a:pPr marL="0" indent="0">
              <a:buNone/>
            </a:pPr>
            <a:r>
              <a:rPr lang="en-US" sz="1800" dirty="0"/>
              <a:t>root@91f3c974c9a1:/# </a:t>
            </a:r>
            <a:r>
              <a:rPr lang="en-US" sz="1800" dirty="0" err="1"/>
              <a:t>figlet</a:t>
            </a:r>
            <a:r>
              <a:rPr lang="en-US" sz="1800" dirty="0"/>
              <a:t> hello </a:t>
            </a:r>
          </a:p>
          <a:p>
            <a:pPr marL="0" indent="0">
              <a:buNone/>
            </a:pPr>
            <a:r>
              <a:rPr lang="en-US" sz="1800" b="1" dirty="0"/>
              <a:t>| |__ ___| | | ___</a:t>
            </a:r>
          </a:p>
          <a:p>
            <a:pPr marL="0" indent="0">
              <a:buNone/>
            </a:pPr>
            <a:r>
              <a:rPr lang="en-US" sz="1800" b="1" dirty="0"/>
              <a:t>| '_ \ / _ \ | |/ _ \</a:t>
            </a:r>
          </a:p>
          <a:p>
            <a:pPr marL="0" indent="0">
              <a:buNone/>
            </a:pPr>
            <a:r>
              <a:rPr lang="en-US" sz="1800" b="1" dirty="0"/>
              <a:t>| | | | __/ | | (_) |</a:t>
            </a:r>
          </a:p>
          <a:p>
            <a:pPr marL="0" indent="0">
              <a:buNone/>
            </a:pPr>
            <a:r>
              <a:rPr lang="en-US" sz="1800" b="1" dirty="0"/>
              <a:t>|_| |_|\___|_|_|\___/</a:t>
            </a:r>
          </a:p>
          <a:p>
            <a:pPr marL="0" indent="0">
              <a:buNone/>
            </a:pPr>
            <a:endParaRPr lang="en-US" sz="1800" b="1" dirty="0"/>
          </a:p>
          <a:p>
            <a:pPr marL="0" indent="0">
              <a:buNone/>
            </a:pPr>
            <a:r>
              <a:rPr lang="en-US" sz="1800" dirty="0"/>
              <a:t>• </a:t>
            </a:r>
            <a:r>
              <a:rPr lang="en-US" sz="1800" b="1" dirty="0"/>
              <a:t>Sweet is the taste of success. Yes finally we did it . We created our own Image and ran it.</a:t>
            </a:r>
          </a:p>
          <a:p>
            <a:pPr marL="0" indent="0">
              <a:buNone/>
            </a:pPr>
            <a:endParaRPr lang="en-US" sz="1800" b="1" dirty="0"/>
          </a:p>
        </p:txBody>
      </p:sp>
    </p:spTree>
    <p:extLst>
      <p:ext uri="{BB962C8B-B14F-4D97-AF65-F5344CB8AC3E}">
        <p14:creationId xmlns:p14="http://schemas.microsoft.com/office/powerpoint/2010/main" val="176303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FE7A-9DE5-4528-9C86-BEC535C2BE47}"/>
              </a:ext>
            </a:extLst>
          </p:cNvPr>
          <p:cNvSpPr>
            <a:spLocks noGrp="1"/>
          </p:cNvSpPr>
          <p:nvPr>
            <p:ph type="title"/>
          </p:nvPr>
        </p:nvSpPr>
        <p:spPr>
          <a:xfrm>
            <a:off x="457200" y="274638"/>
            <a:ext cx="7950306" cy="546997"/>
          </a:xfrm>
          <a:solidFill>
            <a:schemeClr val="accent1"/>
          </a:solidFill>
        </p:spPr>
        <p:txBody>
          <a:bodyPr>
            <a:normAutofit fontScale="90000"/>
          </a:bodyPr>
          <a:lstStyle/>
          <a:p>
            <a:r>
              <a:rPr lang="en-US" dirty="0">
                <a:solidFill>
                  <a:schemeClr val="bg1"/>
                </a:solidFill>
              </a:rPr>
              <a:t>             Adding CMD to our </a:t>
            </a:r>
            <a:r>
              <a:rPr lang="en-US" dirty="0" err="1">
                <a:solidFill>
                  <a:schemeClr val="bg1"/>
                </a:solidFill>
              </a:rPr>
              <a:t>Dockerfile</a:t>
            </a:r>
            <a:endParaRPr lang="en-US" dirty="0">
              <a:solidFill>
                <a:schemeClr val="bg1"/>
              </a:solidFill>
            </a:endParaRPr>
          </a:p>
        </p:txBody>
      </p:sp>
      <p:sp>
        <p:nvSpPr>
          <p:cNvPr id="3" name="Content Placeholder 2">
            <a:extLst>
              <a:ext uri="{FF2B5EF4-FFF2-40B4-BE49-F238E27FC236}">
                <a16:creationId xmlns:a16="http://schemas.microsoft.com/office/drawing/2014/main" id="{25141B00-8DCA-418E-91FA-E7E7F7516F52}"/>
              </a:ext>
            </a:extLst>
          </p:cNvPr>
          <p:cNvSpPr>
            <a:spLocks noGrp="1"/>
          </p:cNvSpPr>
          <p:nvPr>
            <p:ph sz="quarter" idx="1"/>
          </p:nvPr>
        </p:nvSpPr>
        <p:spPr>
          <a:xfrm>
            <a:off x="0" y="993913"/>
            <a:ext cx="9144000" cy="5864087"/>
          </a:xfrm>
        </p:spPr>
        <p:txBody>
          <a:bodyPr>
            <a:normAutofit fontScale="92500" lnSpcReduction="10000"/>
          </a:bodyPr>
          <a:lstStyle/>
          <a:p>
            <a:pPr marL="0" indent="0">
              <a:buNone/>
            </a:pPr>
            <a:r>
              <a:rPr lang="en-US" dirty="0"/>
              <a:t>• CMD defines a default command to run when none is given. </a:t>
            </a:r>
          </a:p>
          <a:p>
            <a:pPr marL="0" indent="0">
              <a:buNone/>
            </a:pPr>
            <a:r>
              <a:rPr lang="en-US" dirty="0"/>
              <a:t>• It can appear at any point in the file. </a:t>
            </a:r>
          </a:p>
          <a:p>
            <a:pPr marL="0" indent="0">
              <a:buNone/>
            </a:pPr>
            <a:r>
              <a:rPr lang="en-US" dirty="0"/>
              <a:t>• Each CMD will replace and override the previous one.</a:t>
            </a:r>
          </a:p>
          <a:p>
            <a:pPr marL="0" indent="0">
              <a:buNone/>
            </a:pPr>
            <a:r>
              <a:rPr lang="en-US" dirty="0"/>
              <a:t>For </a:t>
            </a:r>
            <a:r>
              <a:rPr lang="en-US" dirty="0" err="1"/>
              <a:t>Eg</a:t>
            </a:r>
            <a:r>
              <a:rPr lang="en-US" dirty="0"/>
              <a:t>:-</a:t>
            </a:r>
          </a:p>
          <a:p>
            <a:pPr marL="0" indent="0">
              <a:buNone/>
            </a:pPr>
            <a:r>
              <a:rPr lang="en-US" dirty="0"/>
              <a:t>        </a:t>
            </a:r>
            <a:r>
              <a:rPr lang="en-US" b="1" dirty="0"/>
              <a:t>/home/</a:t>
            </a:r>
            <a:r>
              <a:rPr lang="en-US" b="1" dirty="0" err="1"/>
              <a:t>Saha</a:t>
            </a:r>
            <a:r>
              <a:rPr lang="en-US" b="1" dirty="0"/>
              <a:t># vim </a:t>
            </a:r>
            <a:r>
              <a:rPr lang="en-US" b="1" dirty="0" err="1"/>
              <a:t>Dockerfile</a:t>
            </a:r>
            <a:endParaRPr lang="en-US" b="1" dirty="0"/>
          </a:p>
          <a:p>
            <a:pPr marL="0" indent="0">
              <a:buNone/>
            </a:pPr>
            <a:r>
              <a:rPr lang="en-US" b="1" dirty="0"/>
              <a:t>         FROM ubuntu </a:t>
            </a:r>
          </a:p>
          <a:p>
            <a:pPr marL="0" indent="0">
              <a:buNone/>
            </a:pPr>
            <a:r>
              <a:rPr lang="en-US" b="1" dirty="0"/>
              <a:t>         RUN apt-get update</a:t>
            </a:r>
          </a:p>
          <a:p>
            <a:pPr marL="0" indent="0">
              <a:buNone/>
            </a:pPr>
            <a:r>
              <a:rPr lang="en-US" b="1" dirty="0"/>
              <a:t>         RUN apt-get install </a:t>
            </a:r>
            <a:r>
              <a:rPr lang="en-US" b="1" dirty="0" err="1"/>
              <a:t>figlet</a:t>
            </a:r>
            <a:r>
              <a:rPr lang="en-US" b="1" dirty="0"/>
              <a:t> </a:t>
            </a:r>
          </a:p>
          <a:p>
            <a:pPr marL="0" indent="0">
              <a:buNone/>
            </a:pPr>
            <a:r>
              <a:rPr lang="en-US" b="1" dirty="0"/>
              <a:t>         CMD echo “Hello World”</a:t>
            </a:r>
          </a:p>
          <a:p>
            <a:pPr marL="0" indent="0">
              <a:buNone/>
            </a:pPr>
            <a:r>
              <a:rPr lang="en-US" dirty="0"/>
              <a:t> Let's build it:</a:t>
            </a:r>
          </a:p>
          <a:p>
            <a:pPr marL="0" indent="0">
              <a:buNone/>
            </a:pPr>
            <a:r>
              <a:rPr lang="en-US" dirty="0"/>
              <a:t>        </a:t>
            </a:r>
            <a:r>
              <a:rPr lang="en-US" b="1" dirty="0"/>
              <a:t>/home/</a:t>
            </a:r>
            <a:r>
              <a:rPr lang="en-US" b="1" dirty="0" err="1"/>
              <a:t>Saha</a:t>
            </a:r>
            <a:r>
              <a:rPr lang="en-US" b="1" dirty="0"/>
              <a:t># docker build –t </a:t>
            </a:r>
            <a:r>
              <a:rPr lang="en-US" b="1" dirty="0" err="1"/>
              <a:t>myimage</a:t>
            </a:r>
            <a:r>
              <a:rPr lang="en-US" b="1" dirty="0"/>
              <a:t> .</a:t>
            </a:r>
          </a:p>
          <a:p>
            <a:pPr marL="0" indent="0">
              <a:buNone/>
            </a:pPr>
            <a:r>
              <a:rPr lang="en-US" dirty="0"/>
              <a:t>         ... Successfully built 042dff3b4a8d</a:t>
            </a:r>
          </a:p>
          <a:p>
            <a:pPr marL="0" indent="0">
              <a:buNone/>
            </a:pPr>
            <a:r>
              <a:rPr lang="en-US" dirty="0"/>
              <a:t>And run it:</a:t>
            </a:r>
          </a:p>
          <a:p>
            <a:pPr marL="0" indent="0">
              <a:buNone/>
            </a:pPr>
            <a:r>
              <a:rPr lang="en-US" dirty="0"/>
              <a:t>      </a:t>
            </a:r>
            <a:r>
              <a:rPr lang="en-US" b="1" dirty="0"/>
              <a:t>/home/</a:t>
            </a:r>
            <a:r>
              <a:rPr lang="en-US" b="1" dirty="0" err="1"/>
              <a:t>Saha</a:t>
            </a:r>
            <a:r>
              <a:rPr lang="en-US" b="1" dirty="0"/>
              <a:t># docker run </a:t>
            </a:r>
            <a:r>
              <a:rPr lang="en-US" b="1" dirty="0" err="1"/>
              <a:t>myimage</a:t>
            </a:r>
            <a:endParaRPr lang="en-US" b="1" dirty="0"/>
          </a:p>
          <a:p>
            <a:pPr marL="0" indent="0">
              <a:buNone/>
            </a:pPr>
            <a:r>
              <a:rPr lang="en-US" dirty="0"/>
              <a:t>      Hello World</a:t>
            </a:r>
          </a:p>
          <a:p>
            <a:pPr marL="0" indent="0">
              <a:buNone/>
            </a:pPr>
            <a:endParaRPr lang="en-US" dirty="0"/>
          </a:p>
          <a:p>
            <a:pPr marL="0" indent="0">
              <a:buNone/>
            </a:pPr>
            <a:endParaRPr lang="en-US" dirty="0"/>
          </a:p>
          <a:p>
            <a:pPr marL="0" indent="0">
              <a:buNone/>
            </a:pPr>
            <a:endParaRPr lang="en-US" dirty="0"/>
          </a:p>
        </p:txBody>
      </p:sp>
      <p:sp>
        <p:nvSpPr>
          <p:cNvPr id="5" name="Rectangle 1">
            <a:extLst>
              <a:ext uri="{FF2B5EF4-FFF2-40B4-BE49-F238E27FC236}">
                <a16:creationId xmlns:a16="http://schemas.microsoft.com/office/drawing/2014/main" id="{FA06A652-9B13-495A-826A-8998DABA76AD}"/>
              </a:ext>
            </a:extLst>
          </p:cNvPr>
          <p:cNvSpPr>
            <a:spLocks noChangeArrowheads="1"/>
          </p:cNvSpPr>
          <p:nvPr/>
        </p:nvSpPr>
        <p:spPr bwMode="auto">
          <a:xfrm>
            <a:off x="0" y="-76944"/>
            <a:ext cx="76944" cy="15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A3A3A"/>
                </a:solidFill>
                <a:effectLst/>
                <a:latin typeface="Courier New" panose="02070309020205020404" pitchFamily="49"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826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233F4-0DA6-4D01-BAD3-3EBD2E840372}"/>
              </a:ext>
            </a:extLst>
          </p:cNvPr>
          <p:cNvSpPr>
            <a:spLocks noGrp="1"/>
          </p:cNvSpPr>
          <p:nvPr>
            <p:ph type="title"/>
          </p:nvPr>
        </p:nvSpPr>
        <p:spPr>
          <a:xfrm>
            <a:off x="457200" y="274638"/>
            <a:ext cx="7467600" cy="520492"/>
          </a:xfrm>
          <a:solidFill>
            <a:schemeClr val="accent1"/>
          </a:solidFill>
        </p:spPr>
        <p:txBody>
          <a:bodyPr>
            <a:normAutofit fontScale="90000"/>
          </a:bodyPr>
          <a:lstStyle/>
          <a:p>
            <a:r>
              <a:rPr lang="en-US" dirty="0">
                <a:solidFill>
                  <a:schemeClr val="bg1"/>
                </a:solidFill>
              </a:rPr>
              <a:t>Adding ENTRYPOINT to our </a:t>
            </a:r>
            <a:r>
              <a:rPr lang="en-US" dirty="0" err="1">
                <a:solidFill>
                  <a:schemeClr val="bg1"/>
                </a:solidFill>
              </a:rPr>
              <a:t>Dockerfile</a:t>
            </a:r>
            <a:endParaRPr lang="en-US" dirty="0">
              <a:solidFill>
                <a:schemeClr val="bg1"/>
              </a:solidFill>
            </a:endParaRPr>
          </a:p>
        </p:txBody>
      </p:sp>
      <p:sp>
        <p:nvSpPr>
          <p:cNvPr id="3" name="Content Placeholder 2">
            <a:extLst>
              <a:ext uri="{FF2B5EF4-FFF2-40B4-BE49-F238E27FC236}">
                <a16:creationId xmlns:a16="http://schemas.microsoft.com/office/drawing/2014/main" id="{23A76491-9830-4947-A4F6-BCA7B509EB67}"/>
              </a:ext>
            </a:extLst>
          </p:cNvPr>
          <p:cNvSpPr>
            <a:spLocks noGrp="1"/>
          </p:cNvSpPr>
          <p:nvPr>
            <p:ph sz="quarter" idx="1"/>
          </p:nvPr>
        </p:nvSpPr>
        <p:spPr>
          <a:xfrm>
            <a:off x="0" y="927652"/>
            <a:ext cx="9144000" cy="5970104"/>
          </a:xfrm>
        </p:spPr>
        <p:txBody>
          <a:bodyPr>
            <a:normAutofit fontScale="85000" lnSpcReduction="20000"/>
          </a:bodyPr>
          <a:lstStyle/>
          <a:p>
            <a:pPr marL="0" indent="0">
              <a:buNone/>
            </a:pPr>
            <a:r>
              <a:rPr lang="en-US" dirty="0"/>
              <a:t>• ENTRYPOINT defines a base command (and its parameters) for the container. </a:t>
            </a:r>
          </a:p>
          <a:p>
            <a:pPr marL="0" indent="0">
              <a:buNone/>
            </a:pPr>
            <a:r>
              <a:rPr lang="en-US" dirty="0"/>
              <a:t>• The command line arguments are appended to those parameters. </a:t>
            </a:r>
          </a:p>
          <a:p>
            <a:pPr marL="0" indent="0">
              <a:buNone/>
            </a:pPr>
            <a:r>
              <a:rPr lang="en-US" dirty="0"/>
              <a:t>• Like CMD, ENTRYPOINT can appear anywhere, and replaces the previous value.</a:t>
            </a:r>
          </a:p>
          <a:p>
            <a:pPr marL="0" indent="0">
              <a:buNone/>
            </a:pPr>
            <a:r>
              <a:rPr lang="en-US" dirty="0"/>
              <a:t>• ENTRYPOINT will define the base command for our container. </a:t>
            </a:r>
          </a:p>
          <a:p>
            <a:pPr marL="0" indent="0">
              <a:buNone/>
            </a:pPr>
            <a:r>
              <a:rPr lang="en-US" dirty="0"/>
              <a:t>• CMD will define the default parameter(s) for this command.</a:t>
            </a:r>
          </a:p>
          <a:p>
            <a:pPr marL="0" indent="0">
              <a:buNone/>
            </a:pPr>
            <a:r>
              <a:rPr lang="en-US" dirty="0"/>
              <a:t>For </a:t>
            </a:r>
            <a:r>
              <a:rPr lang="en-US" dirty="0" err="1"/>
              <a:t>Eg</a:t>
            </a:r>
            <a:r>
              <a:rPr lang="en-US" dirty="0"/>
              <a:t>:</a:t>
            </a:r>
          </a:p>
          <a:p>
            <a:pPr marL="0" indent="0">
              <a:buNone/>
            </a:pPr>
            <a:r>
              <a:rPr lang="en-US" b="1" dirty="0"/>
              <a:t>/home/</a:t>
            </a:r>
            <a:r>
              <a:rPr lang="en-US" b="1" dirty="0" err="1"/>
              <a:t>Saha</a:t>
            </a:r>
            <a:r>
              <a:rPr lang="en-US" b="1" dirty="0"/>
              <a:t># vim </a:t>
            </a:r>
            <a:r>
              <a:rPr lang="en-US" b="1" dirty="0" err="1"/>
              <a:t>Dockerfile</a:t>
            </a:r>
            <a:endParaRPr lang="en-US" b="1" dirty="0"/>
          </a:p>
          <a:p>
            <a:pPr marL="0" indent="0">
              <a:buNone/>
            </a:pPr>
            <a:r>
              <a:rPr lang="en-US" b="1" dirty="0"/>
              <a:t>FROM ubuntu </a:t>
            </a:r>
          </a:p>
          <a:p>
            <a:pPr marL="0" indent="0">
              <a:buNone/>
            </a:pPr>
            <a:r>
              <a:rPr lang="en-US" b="1" dirty="0"/>
              <a:t>         MAINTAINER dwaipayan.saha@synectiks.com</a:t>
            </a:r>
          </a:p>
          <a:p>
            <a:pPr marL="0" indent="0">
              <a:buNone/>
            </a:pPr>
            <a:r>
              <a:rPr lang="en-US" b="1" dirty="0"/>
              <a:t>         RUN apt-get update</a:t>
            </a:r>
          </a:p>
          <a:p>
            <a:pPr marL="0" indent="0">
              <a:buNone/>
            </a:pPr>
            <a:r>
              <a:rPr lang="en-US" b="1" dirty="0"/>
              <a:t>         RUN apt-get install </a:t>
            </a:r>
            <a:r>
              <a:rPr lang="en-US" b="1" dirty="0" err="1"/>
              <a:t>figlet</a:t>
            </a:r>
            <a:r>
              <a:rPr lang="en-US" b="1" dirty="0"/>
              <a:t> </a:t>
            </a:r>
          </a:p>
          <a:p>
            <a:pPr marL="0" indent="0">
              <a:buNone/>
            </a:pPr>
            <a:r>
              <a:rPr lang="en-US" b="1" dirty="0"/>
              <a:t>         CMD echo “Hello World”</a:t>
            </a:r>
          </a:p>
          <a:p>
            <a:pPr marL="0" indent="0">
              <a:buNone/>
            </a:pPr>
            <a:r>
              <a:rPr lang="en-US" b="1" dirty="0"/>
              <a:t>         ENTRYPOINT echo</a:t>
            </a:r>
          </a:p>
          <a:p>
            <a:pPr marL="0" indent="0">
              <a:buNone/>
            </a:pPr>
            <a:r>
              <a:rPr lang="en-US" dirty="0"/>
              <a:t>For example, if you have installed a specific application inside an image and you will use this image to only run that application, you can state it with ENTRYPOINT and whenever a container is created from that image, your application will be the target. </a:t>
            </a:r>
            <a:endParaRPr lang="en-US" b="1" dirty="0"/>
          </a:p>
          <a:p>
            <a:pPr marL="0" indent="0">
              <a:buNone/>
            </a:pPr>
            <a:endParaRPr lang="en-US" dirty="0"/>
          </a:p>
        </p:txBody>
      </p:sp>
    </p:spTree>
    <p:extLst>
      <p:ext uri="{BB962C8B-B14F-4D97-AF65-F5344CB8AC3E}">
        <p14:creationId xmlns:p14="http://schemas.microsoft.com/office/powerpoint/2010/main" val="9018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B1FF5-9952-471C-804B-4479554A0F82}"/>
              </a:ext>
            </a:extLst>
          </p:cNvPr>
          <p:cNvSpPr>
            <a:spLocks noGrp="1"/>
          </p:cNvSpPr>
          <p:nvPr>
            <p:ph type="title"/>
          </p:nvPr>
        </p:nvSpPr>
        <p:spPr>
          <a:xfrm>
            <a:off x="457199" y="0"/>
            <a:ext cx="8183217" cy="834887"/>
          </a:xfrm>
          <a:solidFill>
            <a:schemeClr val="accent1"/>
          </a:solidFill>
        </p:spPr>
        <p:txBody>
          <a:bodyPr/>
          <a:lstStyle/>
          <a:p>
            <a:r>
              <a:rPr lang="en-US" dirty="0"/>
              <a:t>      </a:t>
            </a:r>
            <a:r>
              <a:rPr lang="en-US" dirty="0">
                <a:solidFill>
                  <a:schemeClr val="bg1"/>
                </a:solidFill>
              </a:rPr>
              <a:t>Copying Files During The Build</a:t>
            </a:r>
          </a:p>
        </p:txBody>
      </p:sp>
      <p:sp>
        <p:nvSpPr>
          <p:cNvPr id="3" name="Content Placeholder 2">
            <a:extLst>
              <a:ext uri="{FF2B5EF4-FFF2-40B4-BE49-F238E27FC236}">
                <a16:creationId xmlns:a16="http://schemas.microsoft.com/office/drawing/2014/main" id="{A8619581-F284-447F-8417-A1D00A4D943D}"/>
              </a:ext>
            </a:extLst>
          </p:cNvPr>
          <p:cNvSpPr>
            <a:spLocks noGrp="1"/>
          </p:cNvSpPr>
          <p:nvPr>
            <p:ph sz="quarter" idx="1"/>
          </p:nvPr>
        </p:nvSpPr>
        <p:spPr>
          <a:xfrm>
            <a:off x="0" y="834887"/>
            <a:ext cx="9144000" cy="6023113"/>
          </a:xfrm>
          <a:solidFill>
            <a:schemeClr val="bg1"/>
          </a:solidFill>
        </p:spPr>
        <p:txBody>
          <a:bodyPr>
            <a:normAutofit fontScale="92500"/>
          </a:bodyPr>
          <a:lstStyle/>
          <a:p>
            <a:pPr marL="0" indent="0">
              <a:buNone/>
            </a:pPr>
            <a:r>
              <a:rPr lang="en-US" dirty="0"/>
              <a:t>So far, we have installed things in our container images by downloading packages by specifying in </a:t>
            </a:r>
            <a:r>
              <a:rPr lang="en-US" dirty="0" err="1"/>
              <a:t>Dockerfile</a:t>
            </a:r>
            <a:r>
              <a:rPr lang="en-US" dirty="0"/>
              <a:t> as</a:t>
            </a:r>
          </a:p>
          <a:p>
            <a:pPr marL="0" indent="0">
              <a:buNone/>
            </a:pPr>
            <a:r>
              <a:rPr lang="en-US" b="1" dirty="0"/>
              <a:t>/home/</a:t>
            </a:r>
            <a:r>
              <a:rPr lang="en-US" b="1" dirty="0" err="1"/>
              <a:t>Saha</a:t>
            </a:r>
            <a:r>
              <a:rPr lang="en-US" b="1" dirty="0"/>
              <a:t># vim </a:t>
            </a:r>
            <a:r>
              <a:rPr lang="en-US" b="1" dirty="0" err="1"/>
              <a:t>Dockerfile</a:t>
            </a:r>
            <a:endParaRPr lang="en-US" b="1" dirty="0"/>
          </a:p>
          <a:p>
            <a:pPr marL="0" indent="0">
              <a:buNone/>
            </a:pPr>
            <a:r>
              <a:rPr lang="en-US" b="1" dirty="0"/>
              <a:t>FROM ubuntu </a:t>
            </a:r>
          </a:p>
          <a:p>
            <a:pPr marL="0" indent="0">
              <a:buNone/>
            </a:pPr>
            <a:r>
              <a:rPr lang="en-US" b="1" dirty="0"/>
              <a:t>         MAINTAINER dwaipayan.saha@synectiks.com</a:t>
            </a:r>
          </a:p>
          <a:p>
            <a:pPr marL="0" indent="0">
              <a:buNone/>
            </a:pPr>
            <a:r>
              <a:rPr lang="en-US" b="1" dirty="0"/>
              <a:t>         RUN apt-get update</a:t>
            </a:r>
          </a:p>
          <a:p>
            <a:pPr marL="0" indent="0">
              <a:buNone/>
            </a:pPr>
            <a:r>
              <a:rPr lang="en-US" b="1" dirty="0"/>
              <a:t>         RUN apt-get install </a:t>
            </a:r>
            <a:r>
              <a:rPr lang="en-US" b="1" dirty="0" err="1"/>
              <a:t>figlet</a:t>
            </a:r>
            <a:r>
              <a:rPr lang="en-US" b="1" dirty="0"/>
              <a:t> </a:t>
            </a:r>
          </a:p>
          <a:p>
            <a:pPr marL="0" indent="0">
              <a:buNone/>
            </a:pPr>
            <a:r>
              <a:rPr lang="en-US" b="1" dirty="0"/>
              <a:t>         CMD echo “Hello World”</a:t>
            </a:r>
          </a:p>
          <a:p>
            <a:pPr marL="0" indent="0">
              <a:buNone/>
            </a:pPr>
            <a:r>
              <a:rPr lang="en-US" b="1" dirty="0"/>
              <a:t>         ENTRYPOINT echo</a:t>
            </a:r>
          </a:p>
          <a:p>
            <a:pPr marL="0" indent="0">
              <a:buNone/>
            </a:pPr>
            <a:r>
              <a:rPr lang="en-US" dirty="0"/>
              <a:t>We can also copy files from the build context to the container that we are building. </a:t>
            </a:r>
          </a:p>
          <a:p>
            <a:pPr marL="0" indent="0">
              <a:buNone/>
            </a:pPr>
            <a:r>
              <a:rPr lang="en-US" dirty="0">
                <a:solidFill>
                  <a:srgbClr val="FF0000"/>
                </a:solidFill>
              </a:rPr>
              <a:t>Note:- the build context is the directory containing the </a:t>
            </a:r>
            <a:r>
              <a:rPr lang="en-US" dirty="0" err="1">
                <a:solidFill>
                  <a:srgbClr val="FF0000"/>
                </a:solidFill>
              </a:rPr>
              <a:t>Dockerfile</a:t>
            </a:r>
            <a:r>
              <a:rPr lang="en-US" dirty="0">
                <a:solidFill>
                  <a:srgbClr val="FF0000"/>
                </a:solidFill>
              </a:rPr>
              <a:t>.</a:t>
            </a:r>
            <a:r>
              <a:rPr lang="en-US" dirty="0"/>
              <a:t> </a:t>
            </a:r>
          </a:p>
          <a:p>
            <a:pPr marL="0" indent="0">
              <a:buNone/>
            </a:pPr>
            <a:r>
              <a:rPr lang="en-US" dirty="0">
                <a:solidFill>
                  <a:srgbClr val="FF0000"/>
                </a:solidFill>
              </a:rPr>
              <a:t>Note:- The MAINTAINER instruction tells you who wrote the </a:t>
            </a:r>
            <a:r>
              <a:rPr lang="en-US" dirty="0" err="1">
                <a:solidFill>
                  <a:srgbClr val="FF0000"/>
                </a:solidFill>
              </a:rPr>
              <a:t>Dockerfile</a:t>
            </a:r>
            <a:r>
              <a:rPr lang="en-US" dirty="0"/>
              <a:t>.</a:t>
            </a:r>
          </a:p>
          <a:p>
            <a:pPr marL="0" indent="0">
              <a:buNone/>
            </a:pPr>
            <a:r>
              <a:rPr lang="en-US" dirty="0"/>
              <a:t>Here we will learn a new </a:t>
            </a:r>
            <a:r>
              <a:rPr lang="en-US" dirty="0" err="1"/>
              <a:t>Dockerfile</a:t>
            </a:r>
            <a:r>
              <a:rPr lang="en-US" dirty="0"/>
              <a:t> keyword: COPY. </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24682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90B1-6A7E-4D90-874D-7E6DECF1644D}"/>
              </a:ext>
            </a:extLst>
          </p:cNvPr>
          <p:cNvSpPr>
            <a:spLocks noGrp="1"/>
          </p:cNvSpPr>
          <p:nvPr>
            <p:ph type="title"/>
          </p:nvPr>
        </p:nvSpPr>
        <p:spPr>
          <a:xfrm>
            <a:off x="119270" y="106018"/>
            <a:ext cx="8905460" cy="715617"/>
          </a:xfrm>
          <a:solidFill>
            <a:schemeClr val="accent1"/>
          </a:solidFill>
        </p:spPr>
        <p:txBody>
          <a:bodyPr/>
          <a:lstStyle/>
          <a:p>
            <a:r>
              <a:rPr lang="en-US" dirty="0">
                <a:solidFill>
                  <a:schemeClr val="bg1"/>
                </a:solidFill>
              </a:rPr>
              <a:t>                                Continue</a:t>
            </a:r>
            <a:r>
              <a:rPr lang="en-US" dirty="0"/>
              <a:t>….</a:t>
            </a:r>
          </a:p>
        </p:txBody>
      </p:sp>
      <p:sp>
        <p:nvSpPr>
          <p:cNvPr id="3" name="Content Placeholder 2">
            <a:extLst>
              <a:ext uri="{FF2B5EF4-FFF2-40B4-BE49-F238E27FC236}">
                <a16:creationId xmlns:a16="http://schemas.microsoft.com/office/drawing/2014/main" id="{62529486-D71F-4632-A961-85A09F433361}"/>
              </a:ext>
            </a:extLst>
          </p:cNvPr>
          <p:cNvSpPr>
            <a:spLocks noGrp="1"/>
          </p:cNvSpPr>
          <p:nvPr>
            <p:ph sz="quarter" idx="1"/>
          </p:nvPr>
        </p:nvSpPr>
        <p:spPr>
          <a:xfrm>
            <a:off x="0" y="940904"/>
            <a:ext cx="9144000" cy="5917096"/>
          </a:xfrm>
        </p:spPr>
        <p:txBody>
          <a:bodyPr>
            <a:normAutofit fontScale="77500" lnSpcReduction="20000"/>
          </a:bodyPr>
          <a:lstStyle/>
          <a:p>
            <a:pPr marL="0" indent="0">
              <a:buNone/>
            </a:pPr>
            <a:r>
              <a:rPr lang="en-US" dirty="0"/>
              <a:t>We want to build a container that compiles a basic "Hello world" program in C. </a:t>
            </a:r>
          </a:p>
          <a:p>
            <a:pPr marL="0" indent="0">
              <a:buNone/>
            </a:pPr>
            <a:r>
              <a:rPr lang="en-US" dirty="0"/>
              <a:t>Let's create a new directory, and put this file in there. Then we will write the </a:t>
            </a:r>
            <a:r>
              <a:rPr lang="en-US" dirty="0" err="1"/>
              <a:t>Dockerfile</a:t>
            </a:r>
            <a:endParaRPr lang="en-US" dirty="0"/>
          </a:p>
          <a:p>
            <a:pPr marL="0" indent="0">
              <a:buNone/>
            </a:pPr>
            <a:endParaRPr lang="en-US" dirty="0"/>
          </a:p>
          <a:p>
            <a:pPr marL="0" indent="0">
              <a:buNone/>
            </a:pPr>
            <a:r>
              <a:rPr lang="en-US" b="1" dirty="0"/>
              <a:t>/home/</a:t>
            </a:r>
            <a:r>
              <a:rPr lang="en-US" b="1" dirty="0" err="1"/>
              <a:t>Saha</a:t>
            </a:r>
            <a:r>
              <a:rPr lang="en-US" b="1" dirty="0"/>
              <a:t># </a:t>
            </a:r>
            <a:r>
              <a:rPr lang="en-US" b="1" dirty="0" err="1"/>
              <a:t>mkdir</a:t>
            </a:r>
            <a:r>
              <a:rPr lang="en-US" b="1" dirty="0"/>
              <a:t> </a:t>
            </a:r>
            <a:r>
              <a:rPr lang="en-US" b="1" dirty="0" err="1"/>
              <a:t>CProgramFiles</a:t>
            </a:r>
            <a:endParaRPr lang="en-US" b="1" dirty="0"/>
          </a:p>
          <a:p>
            <a:pPr marL="0" indent="0">
              <a:buNone/>
            </a:pPr>
            <a:r>
              <a:rPr lang="en-US" b="1" dirty="0"/>
              <a:t>/home/</a:t>
            </a:r>
            <a:r>
              <a:rPr lang="en-US" b="1" dirty="0" err="1"/>
              <a:t>Saha</a:t>
            </a:r>
            <a:r>
              <a:rPr lang="en-US" b="1" dirty="0"/>
              <a:t># cd </a:t>
            </a:r>
            <a:r>
              <a:rPr lang="en-US" b="1" dirty="0" err="1"/>
              <a:t>CProgramFiles</a:t>
            </a:r>
            <a:r>
              <a:rPr lang="en-US" b="1" dirty="0"/>
              <a:t>/</a:t>
            </a:r>
          </a:p>
          <a:p>
            <a:pPr marL="0" indent="0">
              <a:buNone/>
            </a:pPr>
            <a:r>
              <a:rPr lang="en-US" b="1" dirty="0"/>
              <a:t>home/</a:t>
            </a:r>
            <a:r>
              <a:rPr lang="en-US" b="1" dirty="0" err="1"/>
              <a:t>Saha</a:t>
            </a:r>
            <a:r>
              <a:rPr lang="en-US" b="1" dirty="0"/>
              <a:t>/</a:t>
            </a:r>
            <a:r>
              <a:rPr lang="en-US" b="1" dirty="0" err="1"/>
              <a:t>CProgramFiles</a:t>
            </a:r>
            <a:r>
              <a:rPr lang="en-US" b="1" dirty="0"/>
              <a:t># vim </a:t>
            </a:r>
            <a:r>
              <a:rPr lang="en-US" b="1" dirty="0" err="1"/>
              <a:t>helloworld.c</a:t>
            </a:r>
            <a:endParaRPr lang="en-US" b="1" dirty="0"/>
          </a:p>
          <a:p>
            <a:pPr marL="0" indent="0">
              <a:buNone/>
            </a:pPr>
            <a:r>
              <a:rPr lang="en-US" b="1" dirty="0"/>
              <a:t>#include&lt;</a:t>
            </a:r>
            <a:r>
              <a:rPr lang="en-US" b="1" dirty="0" err="1"/>
              <a:t>stdio.h</a:t>
            </a:r>
            <a:r>
              <a:rPr lang="en-US" b="1" dirty="0"/>
              <a:t>&gt;</a:t>
            </a:r>
          </a:p>
          <a:p>
            <a:pPr marL="0" indent="0">
              <a:buNone/>
            </a:pPr>
            <a:endParaRPr lang="en-US" b="1" dirty="0"/>
          </a:p>
          <a:p>
            <a:pPr marL="0" indent="0">
              <a:buNone/>
            </a:pPr>
            <a:r>
              <a:rPr lang="en-US" b="1" dirty="0" err="1"/>
              <a:t>int</a:t>
            </a:r>
            <a:r>
              <a:rPr lang="en-US" b="1" dirty="0"/>
              <a:t> main()</a:t>
            </a:r>
          </a:p>
          <a:p>
            <a:pPr marL="0" indent="0">
              <a:buNone/>
            </a:pPr>
            <a:r>
              <a:rPr lang="en-US" b="1" dirty="0"/>
              <a:t>{</a:t>
            </a:r>
          </a:p>
          <a:p>
            <a:pPr marL="0" indent="0">
              <a:buNone/>
            </a:pPr>
            <a:r>
              <a:rPr lang="en-US" b="1" dirty="0"/>
              <a:t>    </a:t>
            </a:r>
            <a:r>
              <a:rPr lang="en-US" b="1" dirty="0" err="1"/>
              <a:t>printf</a:t>
            </a:r>
            <a:r>
              <a:rPr lang="en-US" b="1" dirty="0"/>
              <a:t>("Hello World!");</a:t>
            </a:r>
          </a:p>
          <a:p>
            <a:pPr marL="0" indent="0">
              <a:buNone/>
            </a:pPr>
            <a:r>
              <a:rPr lang="en-US" b="1" dirty="0"/>
              <a:t>    </a:t>
            </a:r>
            <a:r>
              <a:rPr lang="en-US" b="1" dirty="0" err="1"/>
              <a:t>printf</a:t>
            </a:r>
            <a:r>
              <a:rPr lang="en-US" b="1" dirty="0"/>
              <a:t>("Welcome </a:t>
            </a:r>
            <a:r>
              <a:rPr lang="en-US" b="1" dirty="0" err="1"/>
              <a:t>Saha</a:t>
            </a:r>
            <a:r>
              <a:rPr lang="en-US" b="1" dirty="0"/>
              <a:t>");</a:t>
            </a:r>
          </a:p>
          <a:p>
            <a:pPr marL="0" indent="0">
              <a:buNone/>
            </a:pPr>
            <a:endParaRPr lang="en-US" b="1" dirty="0"/>
          </a:p>
          <a:p>
            <a:pPr marL="0" indent="0">
              <a:buNone/>
            </a:pPr>
            <a:r>
              <a:rPr lang="en-US" b="1" dirty="0"/>
              <a:t>}</a:t>
            </a:r>
          </a:p>
          <a:p>
            <a:pPr marL="0" indent="0">
              <a:buNone/>
            </a:pPr>
            <a:endParaRPr lang="en-US" b="1" dirty="0"/>
          </a:p>
          <a:p>
            <a:pPr marL="0" indent="0">
              <a:buNone/>
            </a:pPr>
            <a:r>
              <a:rPr lang="en-US" b="1" dirty="0"/>
              <a:t>home/</a:t>
            </a:r>
            <a:r>
              <a:rPr lang="en-US" b="1" dirty="0" err="1"/>
              <a:t>Saha</a:t>
            </a:r>
            <a:r>
              <a:rPr lang="en-US" b="1" dirty="0"/>
              <a:t>/</a:t>
            </a:r>
            <a:r>
              <a:rPr lang="en-US" b="1" dirty="0" err="1"/>
              <a:t>CProgramFiles</a:t>
            </a:r>
            <a:r>
              <a:rPr lang="en-US" b="1" dirty="0"/>
              <a:t># which cc</a:t>
            </a:r>
          </a:p>
          <a:p>
            <a:pPr marL="0" indent="0">
              <a:buNone/>
            </a:pPr>
            <a:r>
              <a:rPr lang="en-US" dirty="0"/>
              <a:t>/</a:t>
            </a:r>
            <a:r>
              <a:rPr lang="en-US" dirty="0" err="1"/>
              <a:t>usr</a:t>
            </a:r>
            <a:r>
              <a:rPr lang="en-US" dirty="0"/>
              <a:t>/bin/cc</a:t>
            </a:r>
          </a:p>
          <a:p>
            <a:pPr marL="0" indent="0">
              <a:buNone/>
            </a:pPr>
            <a:r>
              <a:rPr lang="en-US" dirty="0"/>
              <a:t>/</a:t>
            </a:r>
            <a:r>
              <a:rPr lang="en-US" b="1" dirty="0"/>
              <a:t>home/</a:t>
            </a:r>
            <a:r>
              <a:rPr lang="en-US" b="1" dirty="0" err="1"/>
              <a:t>Saha</a:t>
            </a:r>
            <a:r>
              <a:rPr lang="en-US" b="1" dirty="0"/>
              <a:t>/</a:t>
            </a:r>
            <a:r>
              <a:rPr lang="en-US" b="1" dirty="0" err="1"/>
              <a:t>CProgramFiles</a:t>
            </a:r>
            <a:r>
              <a:rPr lang="en-US" b="1" dirty="0"/>
              <a:t># cc </a:t>
            </a:r>
            <a:r>
              <a:rPr lang="en-US" b="1" dirty="0" err="1"/>
              <a:t>helloworld.c</a:t>
            </a:r>
            <a:r>
              <a:rPr lang="en-US" b="1" dirty="0"/>
              <a:t> //compile’s C program</a:t>
            </a:r>
          </a:p>
          <a:p>
            <a:pPr marL="0" indent="0">
              <a:buNone/>
            </a:pPr>
            <a:endParaRPr lang="en-US" b="1" dirty="0"/>
          </a:p>
          <a:p>
            <a:pPr marL="0" indent="0">
              <a:buNone/>
            </a:pPr>
            <a:endParaRPr lang="en-US" dirty="0"/>
          </a:p>
        </p:txBody>
      </p:sp>
    </p:spTree>
    <p:extLst>
      <p:ext uri="{BB962C8B-B14F-4D97-AF65-F5344CB8AC3E}">
        <p14:creationId xmlns:p14="http://schemas.microsoft.com/office/powerpoint/2010/main" val="4147401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43EC4-6B81-437F-82A9-59F1E8727D40}"/>
              </a:ext>
            </a:extLst>
          </p:cNvPr>
          <p:cNvSpPr>
            <a:spLocks noGrp="1"/>
          </p:cNvSpPr>
          <p:nvPr>
            <p:ph type="title"/>
          </p:nvPr>
        </p:nvSpPr>
        <p:spPr>
          <a:xfrm>
            <a:off x="457200" y="0"/>
            <a:ext cx="8316066" cy="848139"/>
          </a:xfrm>
          <a:solidFill>
            <a:schemeClr val="accent1"/>
          </a:solidFill>
        </p:spPr>
        <p:txBody>
          <a:bodyPr/>
          <a:lstStyle/>
          <a:p>
            <a:r>
              <a:rPr lang="en-US" dirty="0">
                <a:solidFill>
                  <a:schemeClr val="bg1"/>
                </a:solidFill>
              </a:rPr>
              <a:t>  Now write the </a:t>
            </a:r>
            <a:r>
              <a:rPr lang="en-US" dirty="0" err="1">
                <a:solidFill>
                  <a:schemeClr val="bg1"/>
                </a:solidFill>
              </a:rPr>
              <a:t>dockerfile</a:t>
            </a:r>
            <a:r>
              <a:rPr lang="en-US" dirty="0">
                <a:solidFill>
                  <a:schemeClr val="bg1"/>
                </a:solidFill>
              </a:rPr>
              <a:t> and build it</a:t>
            </a:r>
          </a:p>
        </p:txBody>
      </p:sp>
      <p:sp>
        <p:nvSpPr>
          <p:cNvPr id="3" name="Content Placeholder 2">
            <a:extLst>
              <a:ext uri="{FF2B5EF4-FFF2-40B4-BE49-F238E27FC236}">
                <a16:creationId xmlns:a16="http://schemas.microsoft.com/office/drawing/2014/main" id="{54926625-134A-4E9F-A7C5-5D5AE03D67E0}"/>
              </a:ext>
            </a:extLst>
          </p:cNvPr>
          <p:cNvSpPr>
            <a:spLocks noGrp="1"/>
          </p:cNvSpPr>
          <p:nvPr>
            <p:ph sz="quarter" idx="1"/>
          </p:nvPr>
        </p:nvSpPr>
        <p:spPr>
          <a:xfrm>
            <a:off x="0" y="967409"/>
            <a:ext cx="9144000" cy="5890591"/>
          </a:xfrm>
        </p:spPr>
        <p:txBody>
          <a:bodyPr>
            <a:normAutofit fontScale="92500" lnSpcReduction="10000"/>
          </a:bodyPr>
          <a:lstStyle/>
          <a:p>
            <a:pPr marL="0" indent="0">
              <a:buNone/>
            </a:pPr>
            <a:r>
              <a:rPr lang="en-US" dirty="0"/>
              <a:t>On Debian and Ubuntu, the package </a:t>
            </a:r>
            <a:r>
              <a:rPr lang="en-US" b="1" dirty="0"/>
              <a:t>build-essential</a:t>
            </a:r>
            <a:r>
              <a:rPr lang="en-US" dirty="0"/>
              <a:t> will get us a compiler. When installing it, don't forget to specify the -y flag, otherwise the build will fail (since the build cannot be interactive). Then we will use COPY to place the source file into the container.</a:t>
            </a:r>
          </a:p>
          <a:p>
            <a:pPr marL="0" indent="0">
              <a:buNone/>
            </a:pPr>
            <a:r>
              <a:rPr lang="en-US" dirty="0">
                <a:solidFill>
                  <a:srgbClr val="FF0000"/>
                </a:solidFill>
              </a:rPr>
              <a:t>Note:- Create </a:t>
            </a:r>
            <a:r>
              <a:rPr lang="en-US" dirty="0" err="1">
                <a:solidFill>
                  <a:srgbClr val="FF0000"/>
                </a:solidFill>
              </a:rPr>
              <a:t>hello.c</a:t>
            </a:r>
            <a:r>
              <a:rPr lang="en-US" dirty="0">
                <a:solidFill>
                  <a:srgbClr val="FF0000"/>
                </a:solidFill>
              </a:rPr>
              <a:t> and </a:t>
            </a:r>
            <a:r>
              <a:rPr lang="en-US" dirty="0" err="1">
                <a:solidFill>
                  <a:srgbClr val="FF0000"/>
                </a:solidFill>
              </a:rPr>
              <a:t>Dockerfile</a:t>
            </a:r>
            <a:r>
              <a:rPr lang="en-US" dirty="0">
                <a:solidFill>
                  <a:srgbClr val="FF0000"/>
                </a:solidFill>
              </a:rPr>
              <a:t> in the same </a:t>
            </a:r>
            <a:r>
              <a:rPr lang="en-US" dirty="0" err="1">
                <a:solidFill>
                  <a:srgbClr val="FF0000"/>
                </a:solidFill>
              </a:rPr>
              <a:t>direcotry</a:t>
            </a:r>
            <a:r>
              <a:rPr lang="en-US" dirty="0"/>
              <a:t>.</a:t>
            </a:r>
          </a:p>
          <a:p>
            <a:pPr marL="0" indent="0">
              <a:buNone/>
            </a:pPr>
            <a:r>
              <a:rPr lang="en-US" b="1" dirty="0"/>
              <a:t>/home/</a:t>
            </a:r>
            <a:r>
              <a:rPr lang="en-US" b="1" dirty="0" err="1"/>
              <a:t>Saha</a:t>
            </a:r>
            <a:r>
              <a:rPr lang="en-US" b="1" dirty="0"/>
              <a:t>/</a:t>
            </a:r>
            <a:r>
              <a:rPr lang="en-US" b="1" dirty="0" err="1"/>
              <a:t>CProgramFiles</a:t>
            </a:r>
            <a:r>
              <a:rPr lang="en-US" b="1" dirty="0"/>
              <a:t># vim </a:t>
            </a:r>
            <a:r>
              <a:rPr lang="en-US" b="1" dirty="0" err="1"/>
              <a:t>Dockerfile</a:t>
            </a:r>
            <a:endParaRPr lang="en-US" b="1" dirty="0"/>
          </a:p>
          <a:p>
            <a:pPr marL="0" indent="0">
              <a:buNone/>
            </a:pPr>
            <a:r>
              <a:rPr lang="en-US" b="1" dirty="0"/>
              <a:t>FROM ubuntu</a:t>
            </a:r>
          </a:p>
          <a:p>
            <a:pPr marL="0" indent="0">
              <a:buNone/>
            </a:pPr>
            <a:r>
              <a:rPr lang="en-US" b="1" dirty="0"/>
              <a:t>MAINTAINER dwaipayan.saha@synectiks.com</a:t>
            </a:r>
          </a:p>
          <a:p>
            <a:pPr marL="0" indent="0">
              <a:buNone/>
            </a:pPr>
            <a:r>
              <a:rPr lang="en-US" b="1" dirty="0"/>
              <a:t>RUN apt-get update</a:t>
            </a:r>
          </a:p>
          <a:p>
            <a:pPr marL="0" indent="0">
              <a:buNone/>
            </a:pPr>
            <a:r>
              <a:rPr lang="en-US" b="1" dirty="0"/>
              <a:t>RUN apt-get install -y build-essential</a:t>
            </a:r>
          </a:p>
          <a:p>
            <a:pPr marL="0" indent="0">
              <a:buNone/>
            </a:pPr>
            <a:r>
              <a:rPr lang="en-US" b="1" dirty="0"/>
              <a:t>COPY </a:t>
            </a:r>
            <a:r>
              <a:rPr lang="en-US" b="1" dirty="0" err="1"/>
              <a:t>helloworld.c</a:t>
            </a:r>
            <a:r>
              <a:rPr lang="en-US" b="1" dirty="0"/>
              <a:t> /</a:t>
            </a:r>
          </a:p>
          <a:p>
            <a:pPr marL="0" indent="0">
              <a:buNone/>
            </a:pPr>
            <a:r>
              <a:rPr lang="en-US" b="1" dirty="0"/>
              <a:t>RUN make </a:t>
            </a:r>
            <a:r>
              <a:rPr lang="en-US" b="1" dirty="0" err="1"/>
              <a:t>helloworld</a:t>
            </a:r>
            <a:endParaRPr lang="en-US" b="1" dirty="0"/>
          </a:p>
          <a:p>
            <a:pPr marL="0" indent="0">
              <a:buNone/>
            </a:pPr>
            <a:r>
              <a:rPr lang="en-US" b="1" dirty="0"/>
              <a:t>CMD /</a:t>
            </a:r>
            <a:r>
              <a:rPr lang="en-US" b="1" dirty="0" err="1"/>
              <a:t>helloworld</a:t>
            </a:r>
            <a:endParaRPr lang="en-US" b="1" dirty="0"/>
          </a:p>
          <a:p>
            <a:pPr marL="0" indent="0">
              <a:buNone/>
            </a:pPr>
            <a:r>
              <a:rPr lang="en-US" dirty="0"/>
              <a:t> • Run </a:t>
            </a:r>
            <a:r>
              <a:rPr lang="en-US" b="1" dirty="0"/>
              <a:t>docker build -t </a:t>
            </a:r>
            <a:r>
              <a:rPr lang="en-US" b="1" dirty="0" err="1"/>
              <a:t>helloworld</a:t>
            </a:r>
            <a:r>
              <a:rPr lang="en-US" b="1" dirty="0"/>
              <a:t> . </a:t>
            </a:r>
            <a:r>
              <a:rPr lang="en-US" dirty="0"/>
              <a:t>in this directory. </a:t>
            </a:r>
          </a:p>
          <a:p>
            <a:pPr>
              <a:buFont typeface="Arial" panose="020B0604020202020204" pitchFamily="34" charset="0"/>
              <a:buChar char="•"/>
            </a:pPr>
            <a:r>
              <a:rPr lang="en-US" dirty="0"/>
              <a:t> Run </a:t>
            </a:r>
            <a:r>
              <a:rPr lang="en-US" b="1" dirty="0"/>
              <a:t>docker images</a:t>
            </a:r>
            <a:r>
              <a:rPr lang="en-US" dirty="0"/>
              <a:t> // to list all the newly created images.</a:t>
            </a:r>
          </a:p>
          <a:p>
            <a:pPr marL="0" indent="0">
              <a:buNone/>
            </a:pPr>
            <a:r>
              <a:rPr lang="en-US" dirty="0"/>
              <a:t>• Run </a:t>
            </a:r>
            <a:r>
              <a:rPr lang="en-US" b="1" dirty="0"/>
              <a:t>docker run hello</a:t>
            </a:r>
            <a:r>
              <a:rPr lang="en-US" dirty="0"/>
              <a:t>, you should see Hello, world!. Success! </a:t>
            </a:r>
          </a:p>
          <a:p>
            <a:pPr marL="0" indent="0">
              <a:buNone/>
            </a:pPr>
            <a:endParaRPr lang="en-US" dirty="0"/>
          </a:p>
        </p:txBody>
      </p:sp>
    </p:spTree>
    <p:extLst>
      <p:ext uri="{BB962C8B-B14F-4D97-AF65-F5344CB8AC3E}">
        <p14:creationId xmlns:p14="http://schemas.microsoft.com/office/powerpoint/2010/main" val="3078987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45698-7008-41BB-952E-074F1A20EC28}"/>
              </a:ext>
            </a:extLst>
          </p:cNvPr>
          <p:cNvSpPr>
            <a:spLocks noGrp="1"/>
          </p:cNvSpPr>
          <p:nvPr>
            <p:ph type="title"/>
          </p:nvPr>
        </p:nvSpPr>
        <p:spPr>
          <a:solidFill>
            <a:schemeClr val="accent1"/>
          </a:solidFill>
        </p:spPr>
        <p:txBody>
          <a:bodyPr/>
          <a:lstStyle/>
          <a:p>
            <a:r>
              <a:rPr lang="de-CH" dirty="0"/>
              <a:t>What is Docker?</a:t>
            </a:r>
            <a:br>
              <a:rPr lang="en-US" dirty="0"/>
            </a:br>
            <a:endParaRPr lang="en-US" dirty="0"/>
          </a:p>
        </p:txBody>
      </p:sp>
      <p:sp>
        <p:nvSpPr>
          <p:cNvPr id="3" name="Content Placeholder 2">
            <a:extLst>
              <a:ext uri="{FF2B5EF4-FFF2-40B4-BE49-F238E27FC236}">
                <a16:creationId xmlns:a16="http://schemas.microsoft.com/office/drawing/2014/main" id="{4A66A202-F69A-43C8-B5A8-3413B03107D5}"/>
              </a:ext>
            </a:extLst>
          </p:cNvPr>
          <p:cNvSpPr>
            <a:spLocks noGrp="1"/>
          </p:cNvSpPr>
          <p:nvPr>
            <p:ph sz="quarter" idx="1"/>
          </p:nvPr>
        </p:nvSpPr>
        <p:spPr/>
        <p:txBody>
          <a:bodyPr/>
          <a:lstStyle/>
          <a:p>
            <a:pPr marL="0" indent="0">
              <a:buNone/>
            </a:pPr>
            <a:r>
              <a:rPr lang="en-US" i="1" dirty="0"/>
              <a:t>Docker is an open-source project that automates the deployment of applications inside software containers, by providing an additional layer of abstraction and automation of operating system–level virtualization on Linux.</a:t>
            </a:r>
          </a:p>
          <a:p>
            <a:pPr marL="0" indent="0" algn="r">
              <a:buNone/>
            </a:pPr>
            <a:r>
              <a:rPr lang="de-CH" sz="1600" dirty="0"/>
              <a:t>[Source: en.wikipedia.org]</a:t>
            </a:r>
            <a:endParaRPr lang="en-US" dirty="0"/>
          </a:p>
        </p:txBody>
      </p:sp>
    </p:spTree>
    <p:extLst>
      <p:ext uri="{BB962C8B-B14F-4D97-AF65-F5344CB8AC3E}">
        <p14:creationId xmlns:p14="http://schemas.microsoft.com/office/powerpoint/2010/main" val="51758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DD59-3C0B-41EC-A00B-1C9C1C19102F}"/>
              </a:ext>
            </a:extLst>
          </p:cNvPr>
          <p:cNvSpPr>
            <a:spLocks noGrp="1"/>
          </p:cNvSpPr>
          <p:nvPr>
            <p:ph type="title"/>
          </p:nvPr>
        </p:nvSpPr>
        <p:spPr>
          <a:xfrm>
            <a:off x="669234" y="132522"/>
            <a:ext cx="7467600" cy="649356"/>
          </a:xfrm>
          <a:solidFill>
            <a:schemeClr val="accent1"/>
          </a:solidFill>
        </p:spPr>
        <p:txBody>
          <a:bodyPr/>
          <a:lstStyle/>
          <a:p>
            <a:r>
              <a:rPr lang="en-US" dirty="0"/>
              <a:t>              </a:t>
            </a:r>
            <a:r>
              <a:rPr lang="en-US" dirty="0">
                <a:solidFill>
                  <a:schemeClr val="bg1"/>
                </a:solidFill>
              </a:rPr>
              <a:t>Advanced </a:t>
            </a:r>
            <a:r>
              <a:rPr lang="en-US" dirty="0" err="1">
                <a:solidFill>
                  <a:schemeClr val="bg1"/>
                </a:solidFill>
              </a:rPr>
              <a:t>Dockerfiles</a:t>
            </a:r>
            <a:endParaRPr lang="en-US" dirty="0">
              <a:solidFill>
                <a:schemeClr val="bg1"/>
              </a:solidFill>
            </a:endParaRPr>
          </a:p>
        </p:txBody>
      </p:sp>
      <p:sp>
        <p:nvSpPr>
          <p:cNvPr id="3" name="Content Placeholder 2">
            <a:extLst>
              <a:ext uri="{FF2B5EF4-FFF2-40B4-BE49-F238E27FC236}">
                <a16:creationId xmlns:a16="http://schemas.microsoft.com/office/drawing/2014/main" id="{4E2EBB2B-D3D4-48B2-ACE2-99AFC23AB9E7}"/>
              </a:ext>
            </a:extLst>
          </p:cNvPr>
          <p:cNvSpPr>
            <a:spLocks noGrp="1"/>
          </p:cNvSpPr>
          <p:nvPr>
            <p:ph sz="quarter" idx="1"/>
          </p:nvPr>
        </p:nvSpPr>
        <p:spPr>
          <a:xfrm>
            <a:off x="1" y="781879"/>
            <a:ext cx="9144000" cy="6076122"/>
          </a:xfrm>
        </p:spPr>
        <p:txBody>
          <a:bodyPr/>
          <a:lstStyle/>
          <a:p>
            <a:pPr marL="0" indent="0">
              <a:buNone/>
            </a:pPr>
            <a:r>
              <a:rPr lang="en-US" dirty="0"/>
              <a:t>So far we have seen simple </a:t>
            </a:r>
            <a:r>
              <a:rPr lang="en-US" dirty="0" err="1"/>
              <a:t>Dockerfiles</a:t>
            </a:r>
            <a:r>
              <a:rPr lang="en-US" dirty="0"/>
              <a:t> to illustrate how Docker build container images.</a:t>
            </a:r>
          </a:p>
          <a:p>
            <a:pPr marL="0" indent="0">
              <a:buNone/>
            </a:pPr>
            <a:r>
              <a:rPr lang="en-US" dirty="0"/>
              <a:t>Again I fell to highlight some of the usage of </a:t>
            </a:r>
            <a:r>
              <a:rPr lang="en-US" dirty="0" err="1"/>
              <a:t>Dockerfile</a:t>
            </a:r>
            <a:r>
              <a:rPr lang="en-US" dirty="0"/>
              <a:t>.</a:t>
            </a:r>
          </a:p>
          <a:p>
            <a:pPr marL="0" indent="0">
              <a:buNone/>
            </a:pPr>
            <a:r>
              <a:rPr lang="en-US" dirty="0"/>
              <a:t>• </a:t>
            </a:r>
            <a:r>
              <a:rPr lang="en-US" dirty="0" err="1"/>
              <a:t>Dockerfile</a:t>
            </a:r>
            <a:r>
              <a:rPr lang="en-US" dirty="0"/>
              <a:t> instructions are executed in order. </a:t>
            </a:r>
          </a:p>
          <a:p>
            <a:pPr marL="0" indent="0">
              <a:buNone/>
            </a:pPr>
            <a:r>
              <a:rPr lang="en-US" dirty="0"/>
              <a:t>• Each instruction creates a new layer in the image. </a:t>
            </a:r>
          </a:p>
          <a:p>
            <a:pPr marL="0" indent="0">
              <a:buNone/>
            </a:pPr>
            <a:r>
              <a:rPr lang="en-US" dirty="0"/>
              <a:t>• Instructions are cached. If no changes are detected then the             	instruction is skipped and the cached layer used.   	</a:t>
            </a:r>
          </a:p>
          <a:p>
            <a:pPr marL="0" indent="0">
              <a:buNone/>
            </a:pPr>
            <a:r>
              <a:rPr lang="en-US" dirty="0"/>
              <a:t>• The FROM instruction MUST be the first non-comment 	instruction. </a:t>
            </a:r>
          </a:p>
          <a:p>
            <a:pPr marL="0" indent="0">
              <a:buNone/>
            </a:pPr>
            <a:r>
              <a:rPr lang="en-US" dirty="0"/>
              <a:t>• Lines starting with # are treated as comments. </a:t>
            </a:r>
          </a:p>
          <a:p>
            <a:pPr marL="0" indent="0">
              <a:buNone/>
            </a:pPr>
            <a:r>
              <a:rPr lang="en-US" dirty="0"/>
              <a:t>• You can only have one CMD and one ENTRYPOINT 	instruction in a </a:t>
            </a:r>
            <a:r>
              <a:rPr lang="en-US" dirty="0" err="1"/>
              <a:t>Dockerfile</a:t>
            </a:r>
            <a:r>
              <a:rPr lang="en-US" dirty="0"/>
              <a:t>.</a:t>
            </a:r>
          </a:p>
        </p:txBody>
      </p:sp>
    </p:spTree>
    <p:extLst>
      <p:ext uri="{BB962C8B-B14F-4D97-AF65-F5344CB8AC3E}">
        <p14:creationId xmlns:p14="http://schemas.microsoft.com/office/powerpoint/2010/main" val="1395531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82120-2AE1-412B-8744-2CE5846C65AE}"/>
              </a:ext>
            </a:extLst>
          </p:cNvPr>
          <p:cNvSpPr>
            <a:spLocks noGrp="1"/>
          </p:cNvSpPr>
          <p:nvPr>
            <p:ph type="title"/>
          </p:nvPr>
        </p:nvSpPr>
        <p:spPr>
          <a:xfrm>
            <a:off x="536712" y="92765"/>
            <a:ext cx="7851913" cy="768626"/>
          </a:xfrm>
          <a:solidFill>
            <a:schemeClr val="accent1"/>
          </a:solidFill>
        </p:spPr>
        <p:txBody>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75B75A42-D7C2-489B-BFEF-767224E335B9}"/>
              </a:ext>
            </a:extLst>
          </p:cNvPr>
          <p:cNvSpPr>
            <a:spLocks noGrp="1"/>
          </p:cNvSpPr>
          <p:nvPr>
            <p:ph sz="quarter" idx="1"/>
          </p:nvPr>
        </p:nvSpPr>
        <p:spPr>
          <a:xfrm>
            <a:off x="0" y="954157"/>
            <a:ext cx="9144000" cy="5903843"/>
          </a:xfrm>
        </p:spPr>
        <p:txBody>
          <a:bodyPr>
            <a:normAutofit fontScale="85000" lnSpcReduction="20000"/>
          </a:bodyPr>
          <a:lstStyle/>
          <a:p>
            <a:r>
              <a:rPr lang="en-US" sz="2000" dirty="0"/>
              <a:t>It is possible to execute multiple commands in a single step</a:t>
            </a:r>
          </a:p>
          <a:p>
            <a:pPr marL="0" indent="0">
              <a:buNone/>
            </a:pPr>
            <a:r>
              <a:rPr lang="en-US" sz="2000" dirty="0"/>
              <a:t>    For </a:t>
            </a:r>
            <a:r>
              <a:rPr lang="en-US" sz="2000" dirty="0" err="1"/>
              <a:t>Eg</a:t>
            </a:r>
            <a:r>
              <a:rPr lang="en-US" sz="2000" dirty="0"/>
              <a:t>:-</a:t>
            </a:r>
          </a:p>
          <a:p>
            <a:pPr marL="0" indent="0">
              <a:buNone/>
            </a:pPr>
            <a:r>
              <a:rPr lang="en-US" sz="1800" b="1" dirty="0"/>
              <a:t>/home/</a:t>
            </a:r>
            <a:r>
              <a:rPr lang="en-US" sz="1800" b="1" dirty="0" err="1"/>
              <a:t>Saha</a:t>
            </a:r>
            <a:r>
              <a:rPr lang="en-US" sz="1800" b="1" dirty="0"/>
              <a:t>/</a:t>
            </a:r>
            <a:r>
              <a:rPr lang="en-US" sz="1800" b="1" dirty="0" err="1"/>
              <a:t>CProgramFiles</a:t>
            </a:r>
            <a:r>
              <a:rPr lang="en-US" sz="1800" b="1" dirty="0"/>
              <a:t># vim </a:t>
            </a:r>
            <a:r>
              <a:rPr lang="en-US" sz="1800" b="1" dirty="0" err="1"/>
              <a:t>Dockerfile</a:t>
            </a:r>
            <a:endParaRPr lang="en-US" sz="1800" b="1" dirty="0"/>
          </a:p>
          <a:p>
            <a:pPr marL="0" indent="0">
              <a:buNone/>
            </a:pPr>
            <a:r>
              <a:rPr lang="en-US" sz="1800" b="1" dirty="0"/>
              <a:t>FROM ubuntu</a:t>
            </a:r>
          </a:p>
          <a:p>
            <a:pPr marL="0" indent="0">
              <a:buNone/>
            </a:pPr>
            <a:r>
              <a:rPr lang="en-US" sz="1800" b="1" dirty="0"/>
              <a:t>MAINTAINER dwaipayan.saha@synectiks.com</a:t>
            </a:r>
          </a:p>
          <a:p>
            <a:pPr marL="0" indent="0">
              <a:buNone/>
            </a:pPr>
            <a:r>
              <a:rPr lang="en-US" sz="1800" b="1" dirty="0"/>
              <a:t>RUN apt-get update &amp;&amp; apt-get install -y </a:t>
            </a:r>
            <a:r>
              <a:rPr lang="en-US" sz="1800" b="1" dirty="0" err="1"/>
              <a:t>wget</a:t>
            </a:r>
            <a:r>
              <a:rPr lang="en-US" sz="1800" b="1" dirty="0"/>
              <a:t> &amp;&amp; apt-get clean</a:t>
            </a:r>
          </a:p>
          <a:p>
            <a:pPr marL="0" indent="0">
              <a:buNone/>
            </a:pPr>
            <a:r>
              <a:rPr lang="en-US" sz="1800" b="1" dirty="0"/>
              <a:t>COPY </a:t>
            </a:r>
            <a:r>
              <a:rPr lang="en-US" sz="1800" b="1" dirty="0" err="1"/>
              <a:t>helloworld.c</a:t>
            </a:r>
            <a:r>
              <a:rPr lang="en-US" sz="1800" b="1" dirty="0"/>
              <a:t> /</a:t>
            </a:r>
          </a:p>
          <a:p>
            <a:pPr marL="0" indent="0">
              <a:buNone/>
            </a:pPr>
            <a:r>
              <a:rPr lang="en-US" sz="1800" b="1" dirty="0"/>
              <a:t>RUN make hello</a:t>
            </a:r>
          </a:p>
          <a:p>
            <a:pPr marL="0" indent="0">
              <a:buNone/>
            </a:pPr>
            <a:r>
              <a:rPr lang="en-US" sz="1800" b="1" dirty="0"/>
              <a:t>CMD /hello</a:t>
            </a:r>
          </a:p>
          <a:p>
            <a:pPr marL="0" indent="0">
              <a:buNone/>
            </a:pPr>
            <a:endParaRPr lang="en-US" sz="1800" b="1" dirty="0"/>
          </a:p>
          <a:p>
            <a:pPr marL="0" indent="0">
              <a:buNone/>
            </a:pPr>
            <a:r>
              <a:rPr lang="en-US" sz="2000" b="1" dirty="0"/>
              <a:t>It is also possible to break a command onto multiple lines: </a:t>
            </a:r>
          </a:p>
          <a:p>
            <a:pPr marL="0" indent="0">
              <a:buNone/>
            </a:pPr>
            <a:r>
              <a:rPr lang="en-US" dirty="0"/>
              <a:t>For </a:t>
            </a:r>
            <a:r>
              <a:rPr lang="en-US" dirty="0" err="1"/>
              <a:t>Eg</a:t>
            </a:r>
            <a:r>
              <a:rPr lang="en-US" dirty="0"/>
              <a:t>:-</a:t>
            </a:r>
          </a:p>
          <a:p>
            <a:pPr marL="0" indent="0">
              <a:buNone/>
            </a:pPr>
            <a:r>
              <a:rPr lang="en-US" sz="2000" b="1" dirty="0"/>
              <a:t>/home/</a:t>
            </a:r>
            <a:r>
              <a:rPr lang="en-US" sz="2000" b="1" dirty="0" err="1"/>
              <a:t>Saha</a:t>
            </a:r>
            <a:r>
              <a:rPr lang="en-US" sz="2000" b="1" dirty="0"/>
              <a:t>/</a:t>
            </a:r>
            <a:r>
              <a:rPr lang="en-US" sz="2000" b="1" dirty="0" err="1"/>
              <a:t>CProgramFiles</a:t>
            </a:r>
            <a:r>
              <a:rPr lang="en-US" sz="2000" b="1" dirty="0"/>
              <a:t># vim </a:t>
            </a:r>
            <a:r>
              <a:rPr lang="en-US" sz="2000" b="1" dirty="0" err="1"/>
              <a:t>Dockerfile</a:t>
            </a:r>
            <a:endParaRPr lang="en-US" sz="2000" b="1" dirty="0"/>
          </a:p>
          <a:p>
            <a:pPr marL="0" indent="0">
              <a:buNone/>
            </a:pPr>
            <a:r>
              <a:rPr lang="en-US" sz="2000" b="1" dirty="0"/>
              <a:t>FROM ubuntu</a:t>
            </a:r>
          </a:p>
          <a:p>
            <a:pPr marL="0" indent="0">
              <a:buNone/>
            </a:pPr>
            <a:r>
              <a:rPr lang="en-US" sz="2000" b="1" dirty="0"/>
              <a:t>MAINTAINER </a:t>
            </a:r>
            <a:r>
              <a:rPr lang="en-US" sz="2000" b="1" dirty="0">
                <a:hlinkClick r:id="rId2"/>
              </a:rPr>
              <a:t>dwaipayan.saha@synectiks.com</a:t>
            </a:r>
            <a:endParaRPr lang="en-US" sz="2000" b="1" dirty="0"/>
          </a:p>
          <a:p>
            <a:pPr marL="0" indent="0">
              <a:buNone/>
            </a:pPr>
            <a:r>
              <a:rPr lang="en-US" sz="2000" b="1" dirty="0"/>
              <a:t>RUN apt-get update \ </a:t>
            </a:r>
          </a:p>
          <a:p>
            <a:pPr marL="0" indent="0">
              <a:buNone/>
            </a:pPr>
            <a:r>
              <a:rPr lang="en-US" sz="2000" b="1" dirty="0"/>
              <a:t>        &amp;&amp; apt-get install -y </a:t>
            </a:r>
            <a:r>
              <a:rPr lang="en-US" sz="2000" b="1" dirty="0" err="1"/>
              <a:t>wget</a:t>
            </a:r>
            <a:r>
              <a:rPr lang="en-US" sz="2000" b="1" dirty="0"/>
              <a:t> \ </a:t>
            </a:r>
          </a:p>
          <a:p>
            <a:pPr marL="0" indent="0">
              <a:buNone/>
            </a:pPr>
            <a:r>
              <a:rPr lang="en-US" sz="2000" b="1" dirty="0"/>
              <a:t>        &amp;&amp; apt-get clean </a:t>
            </a:r>
          </a:p>
          <a:p>
            <a:pPr marL="0" indent="0">
              <a:buNone/>
            </a:pPr>
            <a:r>
              <a:rPr lang="en-US" sz="2000" b="1" dirty="0"/>
              <a:t>COPY </a:t>
            </a:r>
            <a:r>
              <a:rPr lang="en-US" sz="2000" b="1" dirty="0" err="1"/>
              <a:t>helloworld.c</a:t>
            </a:r>
            <a:r>
              <a:rPr lang="en-US" sz="2000" b="1" dirty="0"/>
              <a:t> /</a:t>
            </a:r>
          </a:p>
          <a:p>
            <a:pPr marL="0" indent="0">
              <a:buNone/>
            </a:pPr>
            <a:r>
              <a:rPr lang="en-US" sz="2000" b="1" dirty="0"/>
              <a:t>RUN make hello</a:t>
            </a:r>
          </a:p>
          <a:p>
            <a:pPr marL="0" indent="0">
              <a:buNone/>
            </a:pPr>
            <a:r>
              <a:rPr lang="en-US" sz="2000" b="1" dirty="0"/>
              <a:t>CMD /hello</a:t>
            </a:r>
          </a:p>
          <a:p>
            <a:pPr marL="0" indent="0">
              <a:buNone/>
            </a:pPr>
            <a:endParaRPr lang="en-US" sz="2000"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5989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C0E0-1F1A-4906-9A8C-DB3F29191B25}"/>
              </a:ext>
            </a:extLst>
          </p:cNvPr>
          <p:cNvSpPr>
            <a:spLocks noGrp="1"/>
          </p:cNvSpPr>
          <p:nvPr>
            <p:ph type="title"/>
          </p:nvPr>
        </p:nvSpPr>
        <p:spPr>
          <a:xfrm>
            <a:off x="722243" y="145775"/>
            <a:ext cx="7904922" cy="781878"/>
          </a:xfrm>
          <a:solidFill>
            <a:schemeClr val="accent1"/>
          </a:solidFill>
        </p:spPr>
        <p:txBody>
          <a:bodyPr/>
          <a:lstStyle/>
          <a:p>
            <a:r>
              <a:rPr lang="en-US" dirty="0"/>
              <a:t>            </a:t>
            </a:r>
            <a:r>
              <a:rPr lang="en-US" dirty="0">
                <a:solidFill>
                  <a:schemeClr val="bg1"/>
                </a:solidFill>
              </a:rPr>
              <a:t>Using EXPOSE command</a:t>
            </a:r>
          </a:p>
        </p:txBody>
      </p:sp>
      <p:sp>
        <p:nvSpPr>
          <p:cNvPr id="3" name="Content Placeholder 2">
            <a:extLst>
              <a:ext uri="{FF2B5EF4-FFF2-40B4-BE49-F238E27FC236}">
                <a16:creationId xmlns:a16="http://schemas.microsoft.com/office/drawing/2014/main" id="{F057259B-3B11-49B2-B7F1-0C7B207CE924}"/>
              </a:ext>
            </a:extLst>
          </p:cNvPr>
          <p:cNvSpPr>
            <a:spLocks noGrp="1"/>
          </p:cNvSpPr>
          <p:nvPr>
            <p:ph sz="quarter" idx="1"/>
          </p:nvPr>
        </p:nvSpPr>
        <p:spPr>
          <a:xfrm>
            <a:off x="0" y="1060174"/>
            <a:ext cx="9144000" cy="5797826"/>
          </a:xfrm>
        </p:spPr>
        <p:txBody>
          <a:bodyPr>
            <a:normAutofit fontScale="92500" lnSpcReduction="20000"/>
          </a:bodyPr>
          <a:lstStyle/>
          <a:p>
            <a:r>
              <a:rPr lang="en-US" dirty="0"/>
              <a:t>So far we have seen some basic attributes in </a:t>
            </a:r>
            <a:r>
              <a:rPr lang="en-US" dirty="0" err="1"/>
              <a:t>Dockerfile</a:t>
            </a:r>
            <a:r>
              <a:rPr lang="en-US" dirty="0"/>
              <a:t>.</a:t>
            </a:r>
          </a:p>
          <a:p>
            <a:pPr marL="0" indent="0">
              <a:buNone/>
            </a:pPr>
            <a:r>
              <a:rPr lang="en-US" dirty="0"/>
              <a:t>Here, what we are building is an image that will run the </a:t>
            </a:r>
            <a:r>
              <a:rPr lang="en-US" dirty="0" err="1"/>
              <a:t>nginx</a:t>
            </a:r>
            <a:r>
              <a:rPr lang="en-US" dirty="0"/>
              <a:t> proxy server for us.</a:t>
            </a:r>
          </a:p>
          <a:p>
            <a:pPr marL="0" indent="0">
              <a:buNone/>
            </a:pPr>
            <a:r>
              <a:rPr lang="en-US" b="1" dirty="0"/>
              <a:t>/home/</a:t>
            </a:r>
            <a:r>
              <a:rPr lang="en-US" b="1" dirty="0" err="1"/>
              <a:t>Saha</a:t>
            </a:r>
            <a:r>
              <a:rPr lang="en-US" b="1" dirty="0"/>
              <a:t># vim </a:t>
            </a:r>
            <a:r>
              <a:rPr lang="en-US" b="1" dirty="0" err="1"/>
              <a:t>Dcokerfile</a:t>
            </a:r>
            <a:endParaRPr lang="en-US" b="1" dirty="0"/>
          </a:p>
          <a:p>
            <a:pPr marL="0" indent="0">
              <a:buNone/>
            </a:pPr>
            <a:r>
              <a:rPr lang="en-US" b="1" dirty="0"/>
              <a:t>FROM ubuntu</a:t>
            </a:r>
          </a:p>
          <a:p>
            <a:pPr marL="0" indent="0">
              <a:buNone/>
            </a:pPr>
            <a:r>
              <a:rPr lang="en-US" b="1" dirty="0"/>
              <a:t>         MAINTAINER dwaipayan.saha@synectiks.com</a:t>
            </a:r>
          </a:p>
          <a:p>
            <a:pPr marL="0" indent="0">
              <a:buNone/>
            </a:pPr>
            <a:r>
              <a:rPr lang="en-US" b="1" dirty="0"/>
              <a:t>         RUN apt-get update &amp;&amp; apt-get install -y </a:t>
            </a:r>
            <a:r>
              <a:rPr lang="en-US" b="1" dirty="0" err="1"/>
              <a:t>nginx</a:t>
            </a:r>
            <a:endParaRPr lang="en-US" b="1" dirty="0"/>
          </a:p>
          <a:p>
            <a:pPr marL="0" indent="0">
              <a:buNone/>
            </a:pPr>
            <a:r>
              <a:rPr lang="en-US" b="1" dirty="0"/>
              <a:t>         ENTRYPOINT ["/</a:t>
            </a:r>
            <a:r>
              <a:rPr lang="en-US" b="1" dirty="0" err="1"/>
              <a:t>usr</a:t>
            </a:r>
            <a:r>
              <a:rPr lang="en-US" b="1" dirty="0"/>
              <a:t>/</a:t>
            </a:r>
            <a:r>
              <a:rPr lang="en-US" b="1" dirty="0" err="1"/>
              <a:t>sbin</a:t>
            </a:r>
            <a:r>
              <a:rPr lang="en-US" b="1" dirty="0"/>
              <a:t>/</a:t>
            </a:r>
            <a:r>
              <a:rPr lang="en-US" b="1" dirty="0" err="1"/>
              <a:t>nginx</a:t>
            </a:r>
            <a:r>
              <a:rPr lang="en-US" b="1" dirty="0"/>
              <a:t>","-</a:t>
            </a:r>
            <a:r>
              <a:rPr lang="en-US" b="1" dirty="0" err="1"/>
              <a:t>g","daemon</a:t>
            </a:r>
            <a:r>
              <a:rPr lang="en-US" b="1" dirty="0"/>
              <a:t> off;"]</a:t>
            </a:r>
          </a:p>
          <a:p>
            <a:pPr marL="0" indent="0">
              <a:buNone/>
            </a:pPr>
            <a:r>
              <a:rPr lang="en-US" b="1" dirty="0"/>
              <a:t>         EXPOSE 80</a:t>
            </a:r>
          </a:p>
          <a:p>
            <a:pPr marL="0" indent="0">
              <a:buNone/>
            </a:pPr>
            <a:r>
              <a:rPr lang="en-US" dirty="0"/>
              <a:t>Looking at the set of instructions and it should be pretty clear. After the standard FROM and MAINTAINER instructions, we are executing a couple of RUN instructions. A </a:t>
            </a:r>
            <a:r>
              <a:rPr lang="en-US" dirty="0">
                <a:hlinkClick r:id="rId2"/>
              </a:rPr>
              <a:t>RUN</a:t>
            </a:r>
            <a:r>
              <a:rPr lang="en-US" dirty="0"/>
              <a:t> instruction is used to execute any commands. In this case we are running a package update and then installing </a:t>
            </a:r>
            <a:r>
              <a:rPr lang="en-US" dirty="0" err="1"/>
              <a:t>nginx</a:t>
            </a:r>
            <a:r>
              <a:rPr lang="en-US" dirty="0"/>
              <a:t>. The ENTRYPOINT is then running the </a:t>
            </a:r>
            <a:r>
              <a:rPr lang="en-US" dirty="0" err="1"/>
              <a:t>nginx</a:t>
            </a:r>
            <a:r>
              <a:rPr lang="en-US" dirty="0"/>
              <a:t> executable and we are using the EXPOSE command here to inform what port the container will be listening on.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9359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3817-99F7-4963-BDB5-DE567AFCABCD}"/>
              </a:ext>
            </a:extLst>
          </p:cNvPr>
          <p:cNvSpPr>
            <a:spLocks noGrp="1"/>
          </p:cNvSpPr>
          <p:nvPr>
            <p:ph type="title"/>
          </p:nvPr>
        </p:nvSpPr>
        <p:spPr>
          <a:xfrm>
            <a:off x="768626" y="115612"/>
            <a:ext cx="7156174" cy="692771"/>
          </a:xfrm>
          <a:solidFill>
            <a:schemeClr val="accent1"/>
          </a:solidFill>
        </p:spPr>
        <p:txBody>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57F1B658-3632-41A9-9982-CBD7A6F5E521}"/>
              </a:ext>
            </a:extLst>
          </p:cNvPr>
          <p:cNvSpPr>
            <a:spLocks noGrp="1"/>
          </p:cNvSpPr>
          <p:nvPr>
            <p:ph sz="quarter" idx="1"/>
          </p:nvPr>
        </p:nvSpPr>
        <p:spPr>
          <a:xfrm>
            <a:off x="0" y="914400"/>
            <a:ext cx="9144000" cy="5943600"/>
          </a:xfrm>
        </p:spPr>
        <p:txBody>
          <a:bodyPr>
            <a:normAutofit fontScale="85000" lnSpcReduction="20000"/>
          </a:bodyPr>
          <a:lstStyle/>
          <a:p>
            <a:pPr marL="0" indent="0">
              <a:buNone/>
            </a:pPr>
            <a:r>
              <a:rPr lang="en-US" sz="1800" dirty="0"/>
              <a:t>Now build the image out of the </a:t>
            </a:r>
            <a:r>
              <a:rPr lang="en-US" sz="1800" dirty="0" err="1"/>
              <a:t>Dockerfile</a:t>
            </a:r>
            <a:r>
              <a:rPr lang="en-US" sz="1800" dirty="0"/>
              <a:t>.</a:t>
            </a:r>
          </a:p>
          <a:p>
            <a:pPr marL="0" indent="0">
              <a:buNone/>
            </a:pPr>
            <a:r>
              <a:rPr lang="en-US" sz="1800" b="1" dirty="0"/>
              <a:t>/home/</a:t>
            </a:r>
            <a:r>
              <a:rPr lang="en-US" sz="1800" b="1" dirty="0" err="1"/>
              <a:t>Saha</a:t>
            </a:r>
            <a:r>
              <a:rPr lang="en-US" sz="1800" b="1" dirty="0"/>
              <a:t># docker build -t </a:t>
            </a:r>
            <a:r>
              <a:rPr lang="en-US" sz="1800" b="1" dirty="0" err="1"/>
              <a:t>nginx</a:t>
            </a:r>
            <a:r>
              <a:rPr lang="en-US" sz="1800" b="1" dirty="0"/>
              <a:t> .</a:t>
            </a:r>
          </a:p>
          <a:p>
            <a:pPr marL="0" indent="0">
              <a:buNone/>
            </a:pPr>
            <a:r>
              <a:rPr lang="en-US" sz="1800" dirty="0"/>
              <a:t>Sending build context to Docker daemon 32.26 kB</a:t>
            </a:r>
          </a:p>
          <a:p>
            <a:pPr marL="0" indent="0">
              <a:buNone/>
            </a:pPr>
            <a:r>
              <a:rPr lang="en-US" sz="1800" dirty="0"/>
              <a:t>Step 1 : FROM ubuntu</a:t>
            </a:r>
          </a:p>
          <a:p>
            <a:pPr marL="0" indent="0">
              <a:buNone/>
            </a:pPr>
            <a:r>
              <a:rPr lang="en-US" sz="1800" dirty="0"/>
              <a:t> ---&gt; 2ebb207dc43f</a:t>
            </a:r>
          </a:p>
          <a:p>
            <a:pPr marL="0" indent="0">
              <a:buNone/>
            </a:pPr>
            <a:r>
              <a:rPr lang="en-US" sz="1800" dirty="0"/>
              <a:t>Step 2 : MAINTAINER dwaipayan.saha@synectiks.com</a:t>
            </a:r>
          </a:p>
          <a:p>
            <a:pPr marL="0" indent="0">
              <a:buNone/>
            </a:pPr>
            <a:r>
              <a:rPr lang="en-US" sz="1800" dirty="0"/>
              <a:t> ---&gt; Running in 7387b3ededb5</a:t>
            </a:r>
          </a:p>
          <a:p>
            <a:pPr marL="0" indent="0">
              <a:buNone/>
            </a:pPr>
            <a:r>
              <a:rPr lang="en-US" sz="1800" dirty="0"/>
              <a:t> ---&gt; 66014ffa1564</a:t>
            </a:r>
          </a:p>
          <a:p>
            <a:pPr marL="0" indent="0">
              <a:buNone/>
            </a:pPr>
            <a:r>
              <a:rPr lang="en-US" sz="1800" dirty="0"/>
              <a:t>Removing intermediate container 7387b3ededb5</a:t>
            </a:r>
          </a:p>
          <a:p>
            <a:pPr marL="0" indent="0">
              <a:buNone/>
            </a:pPr>
            <a:r>
              <a:rPr lang="en-US" sz="1800" dirty="0"/>
              <a:t>Step 3 : RUN apt-get update &amp;&amp; apt-get install -y </a:t>
            </a:r>
            <a:r>
              <a:rPr lang="en-US" sz="1800" dirty="0" err="1"/>
              <a:t>nginx</a:t>
            </a:r>
            <a:r>
              <a:rPr lang="en-US" sz="1800" dirty="0"/>
              <a:t> …..</a:t>
            </a:r>
          </a:p>
          <a:p>
            <a:pPr marL="0" indent="0">
              <a:buNone/>
            </a:pPr>
            <a:r>
              <a:rPr lang="en-US" sz="1800" b="1" dirty="0"/>
              <a:t>/home/</a:t>
            </a:r>
            <a:r>
              <a:rPr lang="en-US" sz="1800" b="1" dirty="0" err="1"/>
              <a:t>Saha</a:t>
            </a:r>
            <a:r>
              <a:rPr lang="en-US" sz="1800" b="1" dirty="0"/>
              <a:t># docker images</a:t>
            </a:r>
          </a:p>
          <a:p>
            <a:pPr marL="0" indent="0">
              <a:buNone/>
            </a:pPr>
            <a:r>
              <a:rPr lang="en-US" sz="1600" dirty="0"/>
              <a:t>REPOSITORY             TAG                 IMAGE ID            CREATED             VIRTUAL SIZE</a:t>
            </a:r>
          </a:p>
          <a:p>
            <a:pPr marL="0" indent="0">
              <a:buNone/>
            </a:pPr>
            <a:r>
              <a:rPr lang="en-US" sz="1800" b="1" dirty="0"/>
              <a:t> </a:t>
            </a:r>
            <a:r>
              <a:rPr lang="en-US" sz="1800" b="1" dirty="0" err="1"/>
              <a:t>nginx</a:t>
            </a:r>
            <a:r>
              <a:rPr lang="en-US" sz="1800" b="1" dirty="0"/>
              <a:t>                     latest           37ff7f8ff69a        6 seconds ago       214.2 MB</a:t>
            </a:r>
          </a:p>
          <a:p>
            <a:pPr marL="0" indent="0">
              <a:buNone/>
            </a:pPr>
            <a:r>
              <a:rPr lang="en-US" sz="1800" b="1" dirty="0"/>
              <a:t>Now run the docker image.</a:t>
            </a:r>
            <a:endParaRPr lang="en-US" sz="1800" dirty="0"/>
          </a:p>
          <a:p>
            <a:pPr marL="0" indent="0">
              <a:buNone/>
            </a:pPr>
            <a:r>
              <a:rPr lang="en-US" sz="1800" b="1" dirty="0"/>
              <a:t>/home/</a:t>
            </a:r>
            <a:r>
              <a:rPr lang="en-US" sz="1800" b="1" dirty="0" err="1"/>
              <a:t>Saha</a:t>
            </a:r>
            <a:r>
              <a:rPr lang="en-US" sz="1800" b="1" dirty="0"/>
              <a:t># docker run -d -P --name webserver1 </a:t>
            </a:r>
            <a:r>
              <a:rPr lang="en-US" sz="1800" b="1" dirty="0" err="1"/>
              <a:t>nginx:latest</a:t>
            </a:r>
            <a:endParaRPr lang="en-US" sz="1800" b="1" dirty="0"/>
          </a:p>
          <a:p>
            <a:pPr marL="0" indent="0">
              <a:buNone/>
            </a:pPr>
            <a:r>
              <a:rPr lang="en-US" sz="1800" b="1" dirty="0"/>
              <a:t>/home/</a:t>
            </a:r>
            <a:r>
              <a:rPr lang="en-US" sz="1800" b="1" dirty="0" err="1"/>
              <a:t>Saha</a:t>
            </a:r>
            <a:r>
              <a:rPr lang="en-US" sz="1800" b="1" dirty="0"/>
              <a:t># docker </a:t>
            </a:r>
            <a:r>
              <a:rPr lang="en-US" sz="1800" b="1" dirty="0" err="1"/>
              <a:t>ps</a:t>
            </a:r>
            <a:endParaRPr lang="en-US" sz="1800" b="1" dirty="0"/>
          </a:p>
          <a:p>
            <a:pPr marL="0" indent="0">
              <a:buNone/>
            </a:pPr>
            <a:r>
              <a:rPr lang="en-US" sz="1700" b="1" dirty="0"/>
              <a:t>CONTAINER ID        IMAGE               COMMAND                  CREATED             STATUS              PORTS                   NAMES</a:t>
            </a:r>
          </a:p>
          <a:p>
            <a:pPr marL="0" indent="0">
              <a:buNone/>
            </a:pPr>
            <a:r>
              <a:rPr lang="en-US" sz="1800" b="1" dirty="0"/>
              <a:t>bb515542a455        </a:t>
            </a:r>
            <a:r>
              <a:rPr lang="en-US" sz="1800" b="1" dirty="0" err="1"/>
              <a:t>nginx:latest</a:t>
            </a:r>
            <a:r>
              <a:rPr lang="en-US" sz="1800" b="1" dirty="0"/>
              <a:t>        "/</a:t>
            </a:r>
            <a:r>
              <a:rPr lang="en-US" sz="1800" b="1" dirty="0" err="1"/>
              <a:t>usr</a:t>
            </a:r>
            <a:r>
              <a:rPr lang="en-US" sz="1800" b="1" dirty="0"/>
              <a:t>/</a:t>
            </a:r>
            <a:r>
              <a:rPr lang="en-US" sz="1800" b="1" dirty="0" err="1"/>
              <a:t>sbin</a:t>
            </a:r>
            <a:r>
              <a:rPr lang="en-US" sz="1800" b="1" dirty="0"/>
              <a:t>/</a:t>
            </a:r>
            <a:r>
              <a:rPr lang="en-US" sz="1800" b="1" dirty="0" err="1"/>
              <a:t>nginx</a:t>
            </a:r>
            <a:r>
              <a:rPr lang="en-US" sz="1800" b="1" dirty="0"/>
              <a:t> -g '"   2 minutes ago       Up 2 minutes        0.0.0.0:32768-&gt;80/</a:t>
            </a:r>
            <a:r>
              <a:rPr lang="en-US" sz="1800" b="1" dirty="0" err="1"/>
              <a:t>tcp</a:t>
            </a:r>
            <a:r>
              <a:rPr lang="en-US" sz="1800" b="1" dirty="0"/>
              <a:t>   webserver1</a:t>
            </a:r>
          </a:p>
          <a:p>
            <a:pPr marL="0" indent="0">
              <a:buNone/>
            </a:pPr>
            <a:r>
              <a:rPr lang="en-US" sz="1800" i="1" dirty="0"/>
              <a:t>Here what we can observe is that </a:t>
            </a:r>
            <a:r>
              <a:rPr lang="en-US" sz="2100" dirty="0"/>
              <a:t>that NGINX is running by making an HTTP request to port 32768.</a:t>
            </a:r>
            <a:endParaRPr lang="en-US" sz="2100" i="1" dirty="0"/>
          </a:p>
        </p:txBody>
      </p:sp>
    </p:spTree>
    <p:extLst>
      <p:ext uri="{BB962C8B-B14F-4D97-AF65-F5344CB8AC3E}">
        <p14:creationId xmlns:p14="http://schemas.microsoft.com/office/powerpoint/2010/main" val="4133214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31F99-A613-4318-AAEE-09112CE3678B}"/>
              </a:ext>
            </a:extLst>
          </p:cNvPr>
          <p:cNvSpPr>
            <a:spLocks noGrp="1"/>
          </p:cNvSpPr>
          <p:nvPr>
            <p:ph type="title"/>
          </p:nvPr>
        </p:nvSpPr>
        <p:spPr>
          <a:xfrm>
            <a:off x="457200" y="225288"/>
            <a:ext cx="7467600" cy="477078"/>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973B31D9-6B85-4287-87A7-F6908E2DAD26}"/>
              </a:ext>
            </a:extLst>
          </p:cNvPr>
          <p:cNvSpPr>
            <a:spLocks noGrp="1"/>
          </p:cNvSpPr>
          <p:nvPr>
            <p:ph sz="quarter" idx="1"/>
          </p:nvPr>
        </p:nvSpPr>
        <p:spPr>
          <a:xfrm>
            <a:off x="0" y="702367"/>
            <a:ext cx="9144000" cy="6155634"/>
          </a:xfrm>
        </p:spPr>
        <p:txBody>
          <a:bodyPr>
            <a:normAutofit fontScale="85000" lnSpcReduction="20000"/>
          </a:bodyPr>
          <a:lstStyle/>
          <a:p>
            <a:pPr marL="0" indent="0">
              <a:buNone/>
            </a:pPr>
            <a:r>
              <a:rPr lang="en-US" sz="1800" dirty="0"/>
              <a:t>We can also verify that NGINX is running by making an HTTP request to port </a:t>
            </a:r>
            <a:r>
              <a:rPr lang="en-US" sz="1800" b="1" dirty="0"/>
              <a:t>32768 </a:t>
            </a:r>
            <a:r>
              <a:rPr lang="en-US" sz="1800" dirty="0"/>
              <a:t>(reported in the output from the preceding command as the port on the Docker host that is mapped to port 80 in the container); the default NGINX welcome page appears.</a:t>
            </a:r>
          </a:p>
          <a:p>
            <a:pPr marL="0" indent="0">
              <a:buNone/>
            </a:pPr>
            <a:r>
              <a:rPr lang="en-US" sz="1800" dirty="0"/>
              <a:t>You can test weather </a:t>
            </a:r>
            <a:r>
              <a:rPr lang="en-US" sz="1800" dirty="0" err="1"/>
              <a:t>nginx</a:t>
            </a:r>
            <a:r>
              <a:rPr lang="en-US" sz="1800" dirty="0"/>
              <a:t> is running by using curl (which is a common </a:t>
            </a:r>
            <a:r>
              <a:rPr lang="en-US" sz="1800" dirty="0" err="1"/>
              <a:t>linux</a:t>
            </a:r>
            <a:r>
              <a:rPr lang="en-US" sz="1800" dirty="0"/>
              <a:t> command line </a:t>
            </a:r>
            <a:r>
              <a:rPr lang="en-US" sz="1800" dirty="0" err="1"/>
              <a:t>url</a:t>
            </a:r>
            <a:r>
              <a:rPr lang="en-US" sz="1800" dirty="0"/>
              <a:t>) or open your browser and type your host </a:t>
            </a:r>
            <a:r>
              <a:rPr lang="en-US" sz="1800" dirty="0" err="1"/>
              <a:t>ip</a:t>
            </a:r>
            <a:r>
              <a:rPr lang="en-US" sz="1800" dirty="0"/>
              <a:t>.</a:t>
            </a:r>
          </a:p>
          <a:p>
            <a:pPr marL="0" indent="0">
              <a:buNone/>
            </a:pPr>
            <a:r>
              <a:rPr lang="en-US" sz="1800" b="1" dirty="0"/>
              <a:t>/home/</a:t>
            </a:r>
            <a:r>
              <a:rPr lang="en-US" sz="1800" b="1" dirty="0" err="1"/>
              <a:t>Saha</a:t>
            </a:r>
            <a:r>
              <a:rPr lang="en-US" sz="1800" b="1" dirty="0"/>
              <a:t># curl http://localhost:32768</a:t>
            </a:r>
          </a:p>
          <a:p>
            <a:pPr marL="0" indent="0">
              <a:buNone/>
            </a:pPr>
            <a:r>
              <a:rPr lang="en-US" sz="1700" dirty="0"/>
              <a:t>&lt;!DOCTYPE html&gt;</a:t>
            </a:r>
          </a:p>
          <a:p>
            <a:pPr marL="0" indent="0">
              <a:buNone/>
            </a:pPr>
            <a:r>
              <a:rPr lang="en-US" sz="1700" dirty="0"/>
              <a:t>&lt;html&gt;</a:t>
            </a:r>
          </a:p>
          <a:p>
            <a:pPr marL="0" indent="0">
              <a:buNone/>
            </a:pPr>
            <a:r>
              <a:rPr lang="en-US" sz="1700" dirty="0"/>
              <a:t>&lt;head&gt;</a:t>
            </a:r>
          </a:p>
          <a:p>
            <a:pPr marL="0" indent="0">
              <a:buNone/>
            </a:pPr>
            <a:r>
              <a:rPr lang="en-US" sz="1700" dirty="0"/>
              <a:t>&lt;title&gt;Welcome to </a:t>
            </a:r>
            <a:r>
              <a:rPr lang="en-US" sz="1700" dirty="0" err="1"/>
              <a:t>nginx</a:t>
            </a:r>
            <a:r>
              <a:rPr lang="en-US" sz="1700" dirty="0"/>
              <a:t>!&lt;/title&gt;</a:t>
            </a:r>
          </a:p>
          <a:p>
            <a:pPr marL="0" indent="0">
              <a:buNone/>
            </a:pPr>
            <a:r>
              <a:rPr lang="en-US" sz="1700" dirty="0"/>
              <a:t>&lt;style&gt;</a:t>
            </a:r>
          </a:p>
          <a:p>
            <a:pPr marL="0" indent="0">
              <a:buNone/>
            </a:pPr>
            <a:r>
              <a:rPr lang="en-US" sz="1700" dirty="0"/>
              <a:t>    body {</a:t>
            </a:r>
          </a:p>
          <a:p>
            <a:pPr marL="0" indent="0">
              <a:buNone/>
            </a:pPr>
            <a:r>
              <a:rPr lang="en-US" sz="1700" dirty="0"/>
              <a:t>        width: 35em;</a:t>
            </a:r>
          </a:p>
          <a:p>
            <a:pPr marL="0" indent="0">
              <a:buNone/>
            </a:pPr>
            <a:r>
              <a:rPr lang="en-US" sz="1700" dirty="0"/>
              <a:t>        margin: 0 auto;</a:t>
            </a:r>
          </a:p>
          <a:p>
            <a:pPr marL="0" indent="0">
              <a:buNone/>
            </a:pPr>
            <a:r>
              <a:rPr lang="en-US" sz="1700" dirty="0"/>
              <a:t>        font-family: Tahoma, Verdana, Arial, sans-serif;</a:t>
            </a:r>
          </a:p>
          <a:p>
            <a:pPr marL="0" indent="0">
              <a:buNone/>
            </a:pPr>
            <a:r>
              <a:rPr lang="en-US" sz="1700" dirty="0"/>
              <a:t>    }</a:t>
            </a:r>
          </a:p>
          <a:p>
            <a:pPr marL="0" indent="0">
              <a:buNone/>
            </a:pPr>
            <a:r>
              <a:rPr lang="en-US" sz="1700" dirty="0"/>
              <a:t>&lt;/style&gt;</a:t>
            </a:r>
          </a:p>
          <a:p>
            <a:pPr marL="0" indent="0">
              <a:buNone/>
            </a:pPr>
            <a:r>
              <a:rPr lang="en-US" sz="1700" dirty="0"/>
              <a:t>&lt;/head&gt;</a:t>
            </a:r>
          </a:p>
          <a:p>
            <a:pPr marL="0" indent="0">
              <a:buNone/>
            </a:pPr>
            <a:r>
              <a:rPr lang="en-US" sz="1700" dirty="0"/>
              <a:t>&lt;body&gt;</a:t>
            </a:r>
          </a:p>
          <a:p>
            <a:pPr marL="0" indent="0">
              <a:buNone/>
            </a:pPr>
            <a:r>
              <a:rPr lang="en-US" sz="1700" dirty="0"/>
              <a:t>&lt;h1&gt;Welcome to </a:t>
            </a:r>
            <a:r>
              <a:rPr lang="en-US" sz="1700" dirty="0" err="1"/>
              <a:t>nginx</a:t>
            </a:r>
            <a:r>
              <a:rPr lang="en-US" sz="1700" dirty="0"/>
              <a:t>!&lt;/h1&gt;</a:t>
            </a:r>
          </a:p>
          <a:p>
            <a:pPr marL="0" indent="0">
              <a:buNone/>
            </a:pPr>
            <a:r>
              <a:rPr lang="en-US" sz="1700" dirty="0"/>
              <a:t>&lt;p&gt;If you see this page, the </a:t>
            </a:r>
            <a:r>
              <a:rPr lang="en-US" sz="1700" dirty="0" err="1"/>
              <a:t>nginx</a:t>
            </a:r>
            <a:r>
              <a:rPr lang="en-US" sz="1700" dirty="0"/>
              <a:t> web server is successfully installed and</a:t>
            </a:r>
          </a:p>
          <a:p>
            <a:pPr marL="0" indent="0">
              <a:buNone/>
            </a:pPr>
            <a:r>
              <a:rPr lang="en-US" sz="1700" dirty="0"/>
              <a:t>working. Further configuration is required.&lt;/p&gt;</a:t>
            </a:r>
          </a:p>
          <a:p>
            <a:pPr marL="0" indent="0">
              <a:buNone/>
            </a:pPr>
            <a:r>
              <a:rPr lang="en-US" sz="1700" dirty="0"/>
              <a:t>Or</a:t>
            </a:r>
          </a:p>
          <a:p>
            <a:pPr marL="0" indent="0">
              <a:buNone/>
            </a:pPr>
            <a:r>
              <a:rPr lang="en-US" sz="1700" dirty="0"/>
              <a:t>Open browser and type http://&lt;your </a:t>
            </a:r>
            <a:r>
              <a:rPr lang="en-US" sz="1700" dirty="0" err="1"/>
              <a:t>Ip</a:t>
            </a:r>
            <a:r>
              <a:rPr lang="en-US" sz="1700" dirty="0"/>
              <a:t>&gt;:32768 .</a:t>
            </a:r>
          </a:p>
          <a:p>
            <a:pPr marL="0" indent="0">
              <a:buNone/>
            </a:pPr>
            <a:endParaRPr lang="en-US" sz="1800" dirty="0"/>
          </a:p>
        </p:txBody>
      </p:sp>
    </p:spTree>
    <p:extLst>
      <p:ext uri="{BB962C8B-B14F-4D97-AF65-F5344CB8AC3E}">
        <p14:creationId xmlns:p14="http://schemas.microsoft.com/office/powerpoint/2010/main" val="4042440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15E3-F32A-45A8-98AA-8B1D3F3FCC90}"/>
              </a:ext>
            </a:extLst>
          </p:cNvPr>
          <p:cNvSpPr>
            <a:spLocks noGrp="1"/>
          </p:cNvSpPr>
          <p:nvPr>
            <p:ph type="title"/>
          </p:nvPr>
        </p:nvSpPr>
        <p:spPr>
          <a:xfrm>
            <a:off x="934278" y="102360"/>
            <a:ext cx="7467600" cy="454232"/>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A86CA31D-9539-4424-B5CE-160883A3A13C}"/>
              </a:ext>
            </a:extLst>
          </p:cNvPr>
          <p:cNvSpPr>
            <a:spLocks noGrp="1"/>
          </p:cNvSpPr>
          <p:nvPr>
            <p:ph sz="quarter" idx="1"/>
          </p:nvPr>
        </p:nvSpPr>
        <p:spPr>
          <a:xfrm>
            <a:off x="0" y="675861"/>
            <a:ext cx="9144000" cy="6182139"/>
          </a:xfrm>
        </p:spPr>
        <p:txBody>
          <a:bodyPr>
            <a:normAutofit/>
          </a:bodyPr>
          <a:lstStyle/>
          <a:p>
            <a:pPr marL="0" indent="0">
              <a:buNone/>
            </a:pPr>
            <a:r>
              <a:rPr lang="en-US" sz="1800" dirty="0">
                <a:solidFill>
                  <a:srgbClr val="FF0000"/>
                </a:solidFill>
              </a:rPr>
              <a:t>Note:-• All ports are private by default. </a:t>
            </a:r>
          </a:p>
          <a:p>
            <a:pPr marL="0" indent="0">
              <a:buNone/>
            </a:pPr>
            <a:r>
              <a:rPr lang="en-US" sz="1800" dirty="0">
                <a:solidFill>
                  <a:srgbClr val="FF0000"/>
                </a:solidFill>
              </a:rPr>
              <a:t>           • The </a:t>
            </a:r>
            <a:r>
              <a:rPr lang="en-US" sz="1800" dirty="0" err="1">
                <a:solidFill>
                  <a:srgbClr val="FF0000"/>
                </a:solidFill>
              </a:rPr>
              <a:t>Dockerfile</a:t>
            </a:r>
            <a:r>
              <a:rPr lang="en-US" sz="1800" dirty="0">
                <a:solidFill>
                  <a:srgbClr val="FF0000"/>
                </a:solidFill>
              </a:rPr>
              <a:t> doesn't control if a port is publicly     		available. </a:t>
            </a:r>
          </a:p>
          <a:p>
            <a:pPr marL="0" indent="0">
              <a:buNone/>
            </a:pPr>
            <a:r>
              <a:rPr lang="en-US" sz="1800" dirty="0">
                <a:solidFill>
                  <a:srgbClr val="FF0000"/>
                </a:solidFill>
              </a:rPr>
              <a:t>• When you docker run -p ..., that port becomes public. (Even if it was not declared with EXPOSE.) </a:t>
            </a:r>
          </a:p>
          <a:p>
            <a:pPr marL="0" indent="0">
              <a:buNone/>
            </a:pPr>
            <a:r>
              <a:rPr lang="en-US" sz="1800" dirty="0">
                <a:solidFill>
                  <a:srgbClr val="FF0000"/>
                </a:solidFill>
              </a:rPr>
              <a:t>• When you docker run -P ... (without port number), all ports declared with EXPOSE become public. </a:t>
            </a:r>
          </a:p>
          <a:p>
            <a:pPr marL="0" indent="0">
              <a:buNone/>
            </a:pPr>
            <a:r>
              <a:rPr lang="en-US" sz="1800" dirty="0">
                <a:solidFill>
                  <a:srgbClr val="FF0000"/>
                </a:solidFill>
              </a:rPr>
              <a:t>A public port is reachable from other containers and from outside the host. </a:t>
            </a:r>
          </a:p>
          <a:p>
            <a:pPr marL="0" indent="0">
              <a:buNone/>
            </a:pPr>
            <a:r>
              <a:rPr lang="en-US" sz="1800" dirty="0">
                <a:solidFill>
                  <a:srgbClr val="FF0000"/>
                </a:solidFill>
              </a:rPr>
              <a:t>A private port is not reachable from outside. </a:t>
            </a:r>
          </a:p>
          <a:p>
            <a:pPr marL="0" indent="0">
              <a:buNone/>
            </a:pPr>
            <a:r>
              <a:rPr lang="en-US" sz="1800" dirty="0">
                <a:solidFill>
                  <a:srgbClr val="FC442B"/>
                </a:solidFill>
              </a:rPr>
              <a:t>Remember if we use the -P command, then the EXPOSE port will be used by default. However, you can always change the host port via the -p parameter as needed.</a:t>
            </a:r>
          </a:p>
          <a:p>
            <a:r>
              <a:rPr lang="en-US" sz="1800" dirty="0"/>
              <a:t>Now, how about adding your own web pages into the </a:t>
            </a:r>
            <a:r>
              <a:rPr lang="en-US" sz="1800" dirty="0" err="1"/>
              <a:t>nginx</a:t>
            </a:r>
            <a:r>
              <a:rPr lang="en-US" sz="1800" dirty="0"/>
              <a:t> server instead of the default page.</a:t>
            </a:r>
          </a:p>
          <a:p>
            <a:r>
              <a:rPr lang="en-US" sz="1800" dirty="0"/>
              <a:t>So, let’s say that you were in the images folder still and have the </a:t>
            </a:r>
            <a:r>
              <a:rPr lang="en-US" sz="1800" dirty="0" err="1"/>
              <a:t>Dockerfile</a:t>
            </a:r>
            <a:r>
              <a:rPr lang="en-US" sz="1800" dirty="0"/>
              <a:t> present over there. Create an index.html file over there with just some simple text like &lt;h1&gt;Hello Docker&lt;/h1&gt;</a:t>
            </a:r>
          </a:p>
          <a:p>
            <a:r>
              <a:rPr lang="en-US" sz="1800" dirty="0"/>
              <a:t>The updated </a:t>
            </a:r>
            <a:r>
              <a:rPr lang="en-US" sz="1800" dirty="0" err="1"/>
              <a:t>Dockerfile</a:t>
            </a:r>
            <a:r>
              <a:rPr lang="en-US" sz="1800" dirty="0"/>
              <a:t> is shown below</a:t>
            </a:r>
            <a:r>
              <a:rPr lang="en-US" dirty="0"/>
              <a:t>:</a:t>
            </a:r>
          </a:p>
          <a:p>
            <a:pPr marL="0" indent="0">
              <a:buNone/>
            </a:pPr>
            <a:endParaRPr lang="en-US" sz="1800" dirty="0">
              <a:solidFill>
                <a:srgbClr val="FC442B"/>
              </a:solidFill>
            </a:endParaRPr>
          </a:p>
        </p:txBody>
      </p:sp>
    </p:spTree>
    <p:extLst>
      <p:ext uri="{BB962C8B-B14F-4D97-AF65-F5344CB8AC3E}">
        <p14:creationId xmlns:p14="http://schemas.microsoft.com/office/powerpoint/2010/main" val="33324100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2B978-D2B1-4E86-8484-23564E153BDE}"/>
              </a:ext>
            </a:extLst>
          </p:cNvPr>
          <p:cNvSpPr>
            <a:spLocks noGrp="1"/>
          </p:cNvSpPr>
          <p:nvPr>
            <p:ph type="title"/>
          </p:nvPr>
        </p:nvSpPr>
        <p:spPr>
          <a:xfrm>
            <a:off x="1086678" y="115612"/>
            <a:ext cx="6838122" cy="507240"/>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71E25A1C-E78E-4C36-8FE2-FC95BD05A857}"/>
              </a:ext>
            </a:extLst>
          </p:cNvPr>
          <p:cNvSpPr>
            <a:spLocks noGrp="1"/>
          </p:cNvSpPr>
          <p:nvPr>
            <p:ph sz="quarter" idx="1"/>
          </p:nvPr>
        </p:nvSpPr>
        <p:spPr>
          <a:xfrm>
            <a:off x="0" y="728870"/>
            <a:ext cx="9144000" cy="6129129"/>
          </a:xfrm>
        </p:spPr>
        <p:txBody>
          <a:bodyPr>
            <a:normAutofit fontScale="92500" lnSpcReduction="10000"/>
          </a:bodyPr>
          <a:lstStyle/>
          <a:p>
            <a:pPr marL="0" indent="0">
              <a:buNone/>
            </a:pPr>
            <a:r>
              <a:rPr lang="en-US" sz="1800" b="1" dirty="0"/>
              <a:t>/home/</a:t>
            </a:r>
            <a:r>
              <a:rPr lang="en-US" sz="1800" b="1" dirty="0" err="1"/>
              <a:t>Saha</a:t>
            </a:r>
            <a:r>
              <a:rPr lang="en-US" sz="1800" b="1" dirty="0"/>
              <a:t># vim index.html</a:t>
            </a:r>
          </a:p>
          <a:p>
            <a:pPr marL="0" indent="0">
              <a:buNone/>
            </a:pPr>
            <a:r>
              <a:rPr lang="en-US" sz="1800" b="1" dirty="0"/>
              <a:t>&lt;html&gt;</a:t>
            </a:r>
          </a:p>
          <a:p>
            <a:pPr marL="0" indent="0">
              <a:buNone/>
            </a:pPr>
            <a:r>
              <a:rPr lang="en-US" sz="1800" b="1" dirty="0"/>
              <a:t>&lt;head&gt;</a:t>
            </a:r>
          </a:p>
          <a:p>
            <a:pPr marL="0" indent="0">
              <a:buNone/>
            </a:pPr>
            <a:r>
              <a:rPr lang="en-US" sz="1800" b="1" dirty="0"/>
              <a:t>&lt;body </a:t>
            </a:r>
            <a:r>
              <a:rPr lang="en-US" sz="1800" b="1" dirty="0" err="1"/>
              <a:t>bgcolor</a:t>
            </a:r>
            <a:r>
              <a:rPr lang="en-US" sz="1800" b="1" dirty="0"/>
              <a:t>="orange"&gt;</a:t>
            </a:r>
          </a:p>
          <a:p>
            <a:pPr marL="0" indent="0">
              <a:buNone/>
            </a:pPr>
            <a:r>
              <a:rPr lang="en-US" sz="1800" b="1" dirty="0"/>
              <a:t>&lt;center&gt;&lt;h1&gt;&lt;font color=white size=8&gt;Welcome To </a:t>
            </a:r>
            <a:r>
              <a:rPr lang="en-US" sz="1800" b="1" dirty="0" err="1"/>
              <a:t>Synectiks</a:t>
            </a:r>
            <a:r>
              <a:rPr lang="en-US" sz="1800" b="1" dirty="0"/>
              <a:t>!&lt;/font&gt;</a:t>
            </a:r>
          </a:p>
          <a:p>
            <a:pPr marL="0" indent="0">
              <a:buNone/>
            </a:pPr>
            <a:r>
              <a:rPr lang="en-US" sz="1800" b="1" dirty="0"/>
              <a:t>&lt;/h1&gt;</a:t>
            </a:r>
          </a:p>
          <a:p>
            <a:pPr marL="0" indent="0">
              <a:buNone/>
            </a:pPr>
            <a:r>
              <a:rPr lang="en-US" sz="1800" b="1" dirty="0"/>
              <a:t>&lt;/center&gt;</a:t>
            </a:r>
          </a:p>
          <a:p>
            <a:pPr marL="0" indent="0">
              <a:buNone/>
            </a:pPr>
            <a:r>
              <a:rPr lang="en-US" sz="1800" b="1" dirty="0"/>
              <a:t>&lt;/body&gt;</a:t>
            </a:r>
          </a:p>
          <a:p>
            <a:pPr marL="0" indent="0">
              <a:buNone/>
            </a:pPr>
            <a:r>
              <a:rPr lang="en-US" sz="1800" b="1" dirty="0"/>
              <a:t>&lt;/head&gt;</a:t>
            </a:r>
          </a:p>
          <a:p>
            <a:pPr marL="0" indent="0">
              <a:buNone/>
            </a:pPr>
            <a:r>
              <a:rPr lang="en-US" sz="1800" b="1" dirty="0"/>
              <a:t>&lt;/html&gt;</a:t>
            </a:r>
          </a:p>
          <a:p>
            <a:pPr marL="0" indent="0">
              <a:buNone/>
            </a:pPr>
            <a:r>
              <a:rPr lang="en-US" sz="1800" b="1" dirty="0"/>
              <a:t>/home/</a:t>
            </a:r>
            <a:r>
              <a:rPr lang="en-US" sz="1800" b="1" dirty="0" err="1"/>
              <a:t>Saha</a:t>
            </a:r>
            <a:r>
              <a:rPr lang="en-US" sz="1800" b="1" dirty="0"/>
              <a:t># vim </a:t>
            </a:r>
            <a:r>
              <a:rPr lang="en-US" sz="1800" b="1" dirty="0" err="1"/>
              <a:t>Dockerfile</a:t>
            </a:r>
            <a:endParaRPr lang="en-US" sz="1800" b="1" dirty="0"/>
          </a:p>
          <a:p>
            <a:pPr marL="0" indent="0">
              <a:buNone/>
            </a:pPr>
            <a:r>
              <a:rPr lang="en-US" sz="1600" b="1" dirty="0"/>
              <a:t>FROM ubuntu</a:t>
            </a:r>
          </a:p>
          <a:p>
            <a:pPr marL="0" indent="0">
              <a:buNone/>
            </a:pPr>
            <a:r>
              <a:rPr lang="en-US" sz="1600" b="1" dirty="0"/>
              <a:t>         MAINTAINER dwaipayan.saha@synectiks.com</a:t>
            </a:r>
          </a:p>
          <a:p>
            <a:pPr marL="0" indent="0">
              <a:buNone/>
            </a:pPr>
            <a:r>
              <a:rPr lang="en-US" sz="1600" b="1" dirty="0"/>
              <a:t>         RUN apt-get update &amp;&amp; apt-get install -y </a:t>
            </a:r>
            <a:r>
              <a:rPr lang="en-US" sz="1600" b="1" dirty="0" err="1"/>
              <a:t>nginx</a:t>
            </a:r>
            <a:endParaRPr lang="en-US" sz="1600" b="1" dirty="0"/>
          </a:p>
          <a:p>
            <a:pPr marL="0" indent="0">
              <a:buNone/>
            </a:pPr>
            <a:r>
              <a:rPr lang="en-US" sz="1600" b="1" dirty="0"/>
              <a:t>         COPY  index.html  /</a:t>
            </a:r>
            <a:r>
              <a:rPr lang="en-US" sz="1600" b="1" dirty="0" err="1"/>
              <a:t>usr</a:t>
            </a:r>
            <a:r>
              <a:rPr lang="en-US" sz="1600" b="1" dirty="0"/>
              <a:t>/share/</a:t>
            </a:r>
            <a:r>
              <a:rPr lang="en-US" sz="1600" b="1" dirty="0" err="1"/>
              <a:t>nginx</a:t>
            </a:r>
            <a:r>
              <a:rPr lang="en-US" sz="1600" b="1" dirty="0"/>
              <a:t>/html/</a:t>
            </a:r>
          </a:p>
          <a:p>
            <a:pPr marL="0" indent="0">
              <a:buNone/>
            </a:pPr>
            <a:r>
              <a:rPr lang="en-US" sz="1600" b="1" dirty="0"/>
              <a:t>         ENTRYPOINT ["/</a:t>
            </a:r>
            <a:r>
              <a:rPr lang="en-US" sz="1600" b="1" dirty="0" err="1"/>
              <a:t>usr</a:t>
            </a:r>
            <a:r>
              <a:rPr lang="en-US" sz="1600" b="1" dirty="0"/>
              <a:t>/</a:t>
            </a:r>
            <a:r>
              <a:rPr lang="en-US" sz="1600" b="1" dirty="0" err="1"/>
              <a:t>sbin</a:t>
            </a:r>
            <a:r>
              <a:rPr lang="en-US" sz="1600" b="1" dirty="0"/>
              <a:t>/</a:t>
            </a:r>
            <a:r>
              <a:rPr lang="en-US" sz="1600" b="1" dirty="0" err="1"/>
              <a:t>nginx</a:t>
            </a:r>
            <a:r>
              <a:rPr lang="en-US" sz="1600" b="1" dirty="0"/>
              <a:t>","-</a:t>
            </a:r>
            <a:r>
              <a:rPr lang="en-US" sz="1600" b="1" dirty="0" err="1"/>
              <a:t>g","daemon</a:t>
            </a:r>
            <a:r>
              <a:rPr lang="en-US" sz="1600" b="1" dirty="0"/>
              <a:t> off;"]</a:t>
            </a:r>
          </a:p>
          <a:p>
            <a:pPr marL="0" indent="0">
              <a:buNone/>
            </a:pPr>
            <a:r>
              <a:rPr lang="en-US" sz="1600" b="1" dirty="0"/>
              <a:t>         EXPOSE 80</a:t>
            </a:r>
          </a:p>
          <a:p>
            <a:pPr marL="0" indent="0">
              <a:buNone/>
            </a:pPr>
            <a:r>
              <a:rPr lang="en-US" sz="1900" dirty="0"/>
              <a:t>Notice a new command COPY. This will copy the files/folders from the source to the destination in the container. On building and running this container, you will see your default page not </a:t>
            </a:r>
            <a:r>
              <a:rPr lang="en-US" sz="1900" dirty="0" err="1"/>
              <a:t>nginx</a:t>
            </a:r>
            <a:r>
              <a:rPr lang="en-US" sz="1900" dirty="0"/>
              <a:t> default page.</a:t>
            </a:r>
          </a:p>
          <a:p>
            <a:pPr marL="0" indent="0">
              <a:buNone/>
            </a:pPr>
            <a:endParaRPr lang="en-US" sz="1900" b="1" dirty="0"/>
          </a:p>
        </p:txBody>
      </p:sp>
    </p:spTree>
    <p:extLst>
      <p:ext uri="{BB962C8B-B14F-4D97-AF65-F5344CB8AC3E}">
        <p14:creationId xmlns:p14="http://schemas.microsoft.com/office/powerpoint/2010/main" val="5746054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p:spPr>
        <p:txBody>
          <a:bodyPr>
            <a:normAutofit fontScale="90000"/>
          </a:bodyPr>
          <a:lstStyle/>
          <a:p>
            <a:r>
              <a:rPr lang="en-US" dirty="0"/>
              <a:t> </a:t>
            </a:r>
            <a:r>
              <a:rPr lang="en-US" dirty="0">
                <a:solidFill>
                  <a:schemeClr val="bg1"/>
                </a:solidFill>
              </a:rPr>
              <a:t>A Brief Intro on Docker Compose File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fontScale="62500" lnSpcReduction="20000"/>
          </a:bodyPr>
          <a:lstStyle/>
          <a:p>
            <a:pPr marL="0" indent="0">
              <a:buNone/>
            </a:pPr>
            <a:r>
              <a:rPr lang="en-US" dirty="0"/>
              <a:t>Compose is a tool for defining and running multi-container Docker applications. With Compose, you use a Compose file to configure your application’s services. Then, using a single command, you create and start all the services from your configuration. </a:t>
            </a:r>
          </a:p>
          <a:p>
            <a:pPr marL="0" indent="0">
              <a:buNone/>
            </a:pPr>
            <a:endParaRPr lang="en-US" dirty="0"/>
          </a:p>
          <a:p>
            <a:pPr marL="0" indent="0">
              <a:buNone/>
            </a:pPr>
            <a:r>
              <a:rPr lang="en-US" dirty="0"/>
              <a:t>Docker Compose File is a .</a:t>
            </a:r>
            <a:r>
              <a:rPr lang="en-US" dirty="0" err="1"/>
              <a:t>yml</a:t>
            </a:r>
            <a:r>
              <a:rPr lang="en-US" dirty="0"/>
              <a:t> extension file, inside which we define our multi container image’s.</a:t>
            </a:r>
          </a:p>
          <a:p>
            <a:pPr marL="0" indent="0">
              <a:buNone/>
            </a:pPr>
            <a:r>
              <a:rPr lang="en-US" dirty="0"/>
              <a:t>A typical Docker Compose File look’s like this.</a:t>
            </a:r>
          </a:p>
          <a:p>
            <a:pPr marL="0" indent="0">
              <a:buNone/>
            </a:pPr>
            <a:r>
              <a:rPr lang="en-US" b="1" dirty="0"/>
              <a:t>vim docker-</a:t>
            </a:r>
            <a:r>
              <a:rPr lang="en-US" b="1" dirty="0" err="1"/>
              <a:t>compose.yml</a:t>
            </a:r>
            <a:endParaRPr lang="en-US" b="1" dirty="0"/>
          </a:p>
          <a:p>
            <a:pPr marL="0" indent="0">
              <a:buNone/>
            </a:pPr>
            <a:endParaRPr lang="en-US" b="1" dirty="0"/>
          </a:p>
          <a:p>
            <a:pPr marL="0" indent="0">
              <a:buNone/>
            </a:pPr>
            <a:r>
              <a:rPr lang="en-US" dirty="0" err="1">
                <a:solidFill>
                  <a:srgbClr val="00B0F0"/>
                </a:solidFill>
              </a:rPr>
              <a:t>db</a:t>
            </a:r>
            <a:r>
              <a:rPr lang="en-US" dirty="0">
                <a:solidFill>
                  <a:srgbClr val="00B0F0"/>
                </a:solidFill>
              </a:rPr>
              <a:t>:</a:t>
            </a:r>
          </a:p>
          <a:p>
            <a:pPr marL="0" indent="0">
              <a:buNone/>
            </a:pPr>
            <a:r>
              <a:rPr lang="en-US" dirty="0">
                <a:solidFill>
                  <a:srgbClr val="00B0F0"/>
                </a:solidFill>
              </a:rPr>
              <a:t>  image: </a:t>
            </a:r>
            <a:r>
              <a:rPr lang="en-US" dirty="0" err="1">
                <a:solidFill>
                  <a:srgbClr val="00B0F0"/>
                </a:solidFill>
              </a:rPr>
              <a:t>mysql</a:t>
            </a:r>
            <a:endParaRPr lang="en-US" dirty="0">
              <a:solidFill>
                <a:srgbClr val="00B0F0"/>
              </a:solidFill>
            </a:endParaRPr>
          </a:p>
          <a:p>
            <a:pPr marL="0" indent="0">
              <a:buNone/>
            </a:pPr>
            <a:r>
              <a:rPr lang="en-US" dirty="0">
                <a:solidFill>
                  <a:srgbClr val="00B0F0"/>
                </a:solidFill>
              </a:rPr>
              <a:t>  environment:</a:t>
            </a:r>
          </a:p>
          <a:p>
            <a:pPr marL="0" indent="0">
              <a:buNone/>
            </a:pPr>
            <a:r>
              <a:rPr lang="en-US" dirty="0">
                <a:solidFill>
                  <a:srgbClr val="00B0F0"/>
                </a:solidFill>
              </a:rPr>
              <a:t>    - MYSQL_ROOT_PASSWORD=password</a:t>
            </a:r>
          </a:p>
          <a:p>
            <a:pPr marL="0" indent="0">
              <a:buNone/>
            </a:pPr>
            <a:r>
              <a:rPr lang="en-US" dirty="0">
                <a:solidFill>
                  <a:srgbClr val="00B0F0"/>
                </a:solidFill>
              </a:rPr>
              <a:t>app:</a:t>
            </a:r>
          </a:p>
          <a:p>
            <a:pPr marL="0" indent="0">
              <a:buNone/>
            </a:pPr>
            <a:r>
              <a:rPr lang="en-US" dirty="0">
                <a:solidFill>
                  <a:srgbClr val="00B0F0"/>
                </a:solidFill>
              </a:rPr>
              <a:t>  image: journal</a:t>
            </a:r>
          </a:p>
          <a:p>
            <a:pPr marL="0" indent="0">
              <a:buNone/>
            </a:pPr>
            <a:r>
              <a:rPr lang="en-US" dirty="0">
                <a:solidFill>
                  <a:srgbClr val="00B0F0"/>
                </a:solidFill>
              </a:rPr>
              <a:t>  environment:</a:t>
            </a:r>
          </a:p>
          <a:p>
            <a:pPr marL="0" indent="0">
              <a:buNone/>
            </a:pPr>
            <a:r>
              <a:rPr lang="en-US" dirty="0">
                <a:solidFill>
                  <a:srgbClr val="00B0F0"/>
                </a:solidFill>
              </a:rPr>
              <a:t>    - DB_USER=root</a:t>
            </a:r>
          </a:p>
          <a:p>
            <a:pPr marL="0" indent="0">
              <a:buNone/>
            </a:pPr>
            <a:r>
              <a:rPr lang="en-US" dirty="0">
                <a:solidFill>
                  <a:srgbClr val="00B0F0"/>
                </a:solidFill>
              </a:rPr>
              <a:t>    - DB_PASSWORD=password</a:t>
            </a:r>
          </a:p>
          <a:p>
            <a:pPr marL="0" indent="0">
              <a:buNone/>
            </a:pPr>
            <a:r>
              <a:rPr lang="en-US" dirty="0">
                <a:solidFill>
                  <a:srgbClr val="00B0F0"/>
                </a:solidFill>
              </a:rPr>
              <a:t>    - DB_HOST=localhost</a:t>
            </a:r>
          </a:p>
          <a:p>
            <a:pPr marL="0" indent="0">
              <a:buNone/>
            </a:pPr>
            <a:r>
              <a:rPr lang="en-US" dirty="0">
                <a:solidFill>
                  <a:srgbClr val="00B0F0"/>
                </a:solidFill>
              </a:rPr>
              <a:t>  ports:</a:t>
            </a:r>
          </a:p>
          <a:p>
            <a:pPr marL="0" indent="0">
              <a:buNone/>
            </a:pPr>
            <a:r>
              <a:rPr lang="en-US" dirty="0">
                <a:solidFill>
                  <a:srgbClr val="00B0F0"/>
                </a:solidFill>
              </a:rPr>
              <a:t>    - "8080:8080"</a:t>
            </a:r>
          </a:p>
          <a:p>
            <a:pPr marL="0" indent="0">
              <a:buNone/>
            </a:pPr>
            <a:r>
              <a:rPr lang="en-US" dirty="0">
                <a:solidFill>
                  <a:srgbClr val="00B0F0"/>
                </a:solidFill>
              </a:rPr>
              <a:t>  links:</a:t>
            </a:r>
          </a:p>
          <a:p>
            <a:pPr marL="0" indent="0">
              <a:buNone/>
            </a:pPr>
            <a:r>
              <a:rPr lang="en-US" dirty="0">
                <a:solidFill>
                  <a:srgbClr val="00B0F0"/>
                </a:solidFill>
              </a:rPr>
              <a:t>    - </a:t>
            </a:r>
            <a:r>
              <a:rPr lang="en-US" dirty="0" err="1">
                <a:solidFill>
                  <a:srgbClr val="00B0F0"/>
                </a:solidFill>
              </a:rPr>
              <a:t>db:localhost</a:t>
            </a:r>
            <a:endParaRPr lang="en-US" dirty="0">
              <a:solidFill>
                <a:srgbClr val="00B0F0"/>
              </a:solidFill>
            </a:endParaRPr>
          </a:p>
          <a:p>
            <a:pPr marL="0" indent="0">
              <a:buNone/>
            </a:pPr>
            <a:endParaRPr lang="en-US" dirty="0"/>
          </a:p>
        </p:txBody>
      </p:sp>
    </p:spTree>
    <p:extLst>
      <p:ext uri="{BB962C8B-B14F-4D97-AF65-F5344CB8AC3E}">
        <p14:creationId xmlns:p14="http://schemas.microsoft.com/office/powerpoint/2010/main" val="7256959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BF80-FF0A-44C1-9B19-835CC149609D}"/>
              </a:ext>
            </a:extLst>
          </p:cNvPr>
          <p:cNvSpPr>
            <a:spLocks noGrp="1"/>
          </p:cNvSpPr>
          <p:nvPr>
            <p:ph type="title"/>
          </p:nvPr>
        </p:nvSpPr>
        <p:spPr>
          <a:xfrm>
            <a:off x="1417983" y="195125"/>
            <a:ext cx="5618922" cy="440979"/>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F7847691-DF3C-4F05-8D6B-65A09732C2E4}"/>
              </a:ext>
            </a:extLst>
          </p:cNvPr>
          <p:cNvSpPr>
            <a:spLocks noGrp="1"/>
          </p:cNvSpPr>
          <p:nvPr>
            <p:ph sz="quarter" idx="1"/>
          </p:nvPr>
        </p:nvSpPr>
        <p:spPr>
          <a:xfrm>
            <a:off x="0" y="821635"/>
            <a:ext cx="9130747" cy="6036365"/>
          </a:xfrm>
        </p:spPr>
        <p:txBody>
          <a:bodyPr>
            <a:normAutofit fontScale="92500" lnSpcReduction="10000"/>
          </a:bodyPr>
          <a:lstStyle/>
          <a:p>
            <a:pPr marL="0" indent="0">
              <a:buNone/>
            </a:pPr>
            <a:r>
              <a:rPr lang="en-US" dirty="0"/>
              <a:t>1.) Before downloading &amp; installing Docker Compose please check your Docker version in order to download the latest </a:t>
            </a:r>
            <a:r>
              <a:rPr lang="en-US" dirty="0" err="1"/>
              <a:t>DockerCompose</a:t>
            </a:r>
            <a:r>
              <a:rPr lang="en-US" dirty="0"/>
              <a:t> tool.</a:t>
            </a:r>
          </a:p>
          <a:p>
            <a:pPr marL="0" indent="0">
              <a:buNone/>
            </a:pPr>
            <a:r>
              <a:rPr lang="en-US" b="1" i="1" dirty="0"/>
              <a:t>/home/</a:t>
            </a:r>
            <a:r>
              <a:rPr lang="en-US" b="1" i="1" dirty="0" err="1"/>
              <a:t>Saha</a:t>
            </a:r>
            <a:r>
              <a:rPr lang="en-US" b="1" i="1" dirty="0"/>
              <a:t># docker –version</a:t>
            </a:r>
          </a:p>
          <a:p>
            <a:pPr marL="0" indent="0">
              <a:buNone/>
            </a:pPr>
            <a:r>
              <a:rPr lang="en-US" b="1" i="1" dirty="0"/>
              <a:t>Docker version 1.9.1, build a34a1d5</a:t>
            </a:r>
          </a:p>
          <a:p>
            <a:pPr marL="0" indent="0">
              <a:buNone/>
            </a:pPr>
            <a:endParaRPr lang="en-US" b="1" i="1" dirty="0"/>
          </a:p>
          <a:p>
            <a:pPr marL="0" indent="0">
              <a:buNone/>
            </a:pPr>
            <a:r>
              <a:rPr lang="en-US" dirty="0"/>
              <a:t>2.) Installing Docker Compose in Centos 7</a:t>
            </a:r>
          </a:p>
          <a:p>
            <a:pPr marL="0" indent="0">
              <a:buNone/>
            </a:pPr>
            <a:r>
              <a:rPr lang="en-US" b="1" i="1" dirty="0"/>
              <a:t>/home/</a:t>
            </a:r>
            <a:r>
              <a:rPr lang="en-US" b="1" i="1" dirty="0" err="1"/>
              <a:t>Saha</a:t>
            </a:r>
            <a:r>
              <a:rPr lang="en-US" b="1" i="1" dirty="0"/>
              <a:t># yum install -y python-pip</a:t>
            </a:r>
          </a:p>
          <a:p>
            <a:pPr marL="0" indent="0">
              <a:buNone/>
            </a:pPr>
            <a:r>
              <a:rPr lang="en-US" b="1" i="1" dirty="0"/>
              <a:t>/home/</a:t>
            </a:r>
            <a:r>
              <a:rPr lang="en-US" b="1" i="1" dirty="0" err="1"/>
              <a:t>Saha</a:t>
            </a:r>
            <a:r>
              <a:rPr lang="en-US" b="1" i="1" dirty="0"/>
              <a:t># pip install docker-compose</a:t>
            </a:r>
          </a:p>
          <a:p>
            <a:pPr marL="0" indent="0">
              <a:buNone/>
            </a:pPr>
            <a:r>
              <a:rPr lang="en-US" b="1" i="1" dirty="0"/>
              <a:t>/home/</a:t>
            </a:r>
            <a:r>
              <a:rPr lang="en-US" b="1" i="1" dirty="0" err="1"/>
              <a:t>Saha</a:t>
            </a:r>
            <a:r>
              <a:rPr lang="en-US" b="1" i="1" dirty="0"/>
              <a:t># yum upgrade python*</a:t>
            </a:r>
          </a:p>
          <a:p>
            <a:pPr marL="0" indent="0">
              <a:buNone/>
            </a:pPr>
            <a:endParaRPr lang="en-US" b="1" i="1" dirty="0"/>
          </a:p>
          <a:p>
            <a:pPr marL="0" indent="0">
              <a:buNone/>
            </a:pPr>
            <a:r>
              <a:rPr lang="en-US" dirty="0"/>
              <a:t>3.) To Check Docker Compose Version</a:t>
            </a:r>
          </a:p>
          <a:p>
            <a:pPr marL="0" indent="0">
              <a:buNone/>
            </a:pPr>
            <a:r>
              <a:rPr lang="en-US" b="1" i="1" dirty="0"/>
              <a:t>/home/</a:t>
            </a:r>
            <a:r>
              <a:rPr lang="en-US" b="1" i="1" dirty="0" err="1"/>
              <a:t>Saha</a:t>
            </a:r>
            <a:r>
              <a:rPr lang="en-US" b="1" i="1" dirty="0"/>
              <a:t># </a:t>
            </a:r>
            <a:r>
              <a:rPr lang="fr-FR" b="1" i="1" dirty="0"/>
              <a:t>docker-compose -v</a:t>
            </a:r>
          </a:p>
          <a:p>
            <a:pPr marL="0" indent="0">
              <a:buNone/>
            </a:pPr>
            <a:r>
              <a:rPr lang="fr-FR" b="1" i="1" dirty="0"/>
              <a:t>docker-compose version: 1.3.0</a:t>
            </a:r>
          </a:p>
          <a:p>
            <a:pPr marL="0" indent="0">
              <a:buNone/>
            </a:pPr>
            <a:r>
              <a:rPr lang="fr-FR" b="1" i="1" dirty="0" err="1"/>
              <a:t>CPython</a:t>
            </a:r>
            <a:r>
              <a:rPr lang="fr-FR" b="1" i="1" dirty="0"/>
              <a:t> version: 2.7.10</a:t>
            </a:r>
          </a:p>
          <a:p>
            <a:pPr marL="0" indent="0">
              <a:buNone/>
            </a:pPr>
            <a:r>
              <a:rPr lang="fr-FR" b="1" i="1" dirty="0" err="1"/>
              <a:t>OpenSSL</a:t>
            </a:r>
            <a:r>
              <a:rPr lang="fr-FR" b="1" i="1" dirty="0"/>
              <a:t> version: </a:t>
            </a:r>
            <a:r>
              <a:rPr lang="fr-FR" b="1" i="1" dirty="0" err="1"/>
              <a:t>OpenSSL</a:t>
            </a:r>
            <a:r>
              <a:rPr lang="fr-FR" b="1" i="1" dirty="0"/>
              <a:t> 1.0.2d 9 </a:t>
            </a:r>
            <a:r>
              <a:rPr lang="fr-FR" b="1" i="1" dirty="0" err="1"/>
              <a:t>Jul</a:t>
            </a:r>
            <a:r>
              <a:rPr lang="fr-FR" b="1" i="1" dirty="0"/>
              <a:t> 2015</a:t>
            </a:r>
          </a:p>
          <a:p>
            <a:pPr marL="0" indent="0">
              <a:buNone/>
            </a:pPr>
            <a:endParaRPr lang="en-US" dirty="0"/>
          </a:p>
        </p:txBody>
      </p:sp>
    </p:spTree>
    <p:extLst>
      <p:ext uri="{BB962C8B-B14F-4D97-AF65-F5344CB8AC3E}">
        <p14:creationId xmlns:p14="http://schemas.microsoft.com/office/powerpoint/2010/main" val="16531223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E0F8-7297-49A7-9EF0-8F3E715136CB}"/>
              </a:ext>
            </a:extLst>
          </p:cNvPr>
          <p:cNvSpPr>
            <a:spLocks noGrp="1"/>
          </p:cNvSpPr>
          <p:nvPr>
            <p:ph type="title"/>
          </p:nvPr>
        </p:nvSpPr>
        <p:spPr>
          <a:xfrm>
            <a:off x="1457739" y="142116"/>
            <a:ext cx="5857462" cy="546997"/>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76FB1574-9AB5-4A9D-91CC-91DD9C1ECBAB}"/>
              </a:ext>
            </a:extLst>
          </p:cNvPr>
          <p:cNvSpPr>
            <a:spLocks noGrp="1"/>
          </p:cNvSpPr>
          <p:nvPr>
            <p:ph sz="quarter" idx="1"/>
          </p:nvPr>
        </p:nvSpPr>
        <p:spPr>
          <a:xfrm>
            <a:off x="0" y="874643"/>
            <a:ext cx="9144000" cy="5983357"/>
          </a:xfrm>
        </p:spPr>
        <p:txBody>
          <a:bodyPr>
            <a:normAutofit fontScale="92500" lnSpcReduction="20000"/>
          </a:bodyPr>
          <a:lstStyle/>
          <a:p>
            <a:pPr marL="0" indent="0">
              <a:buNone/>
            </a:pPr>
            <a:r>
              <a:rPr lang="en-US" dirty="0"/>
              <a:t>Running a Container with Docker Compose</a:t>
            </a:r>
          </a:p>
          <a:p>
            <a:pPr marL="0" indent="0">
              <a:buNone/>
            </a:pPr>
            <a:r>
              <a:rPr lang="en-US" dirty="0"/>
              <a:t>The public Docker registry, https://hub.docker.com/, includes a simple </a:t>
            </a:r>
            <a:r>
              <a:rPr lang="en-US" i="1" dirty="0"/>
              <a:t>Hello World</a:t>
            </a:r>
            <a:r>
              <a:rPr lang="en-US" dirty="0"/>
              <a:t> image. Now that we have Docker Compose installed, let's test it with this really simple example.</a:t>
            </a:r>
          </a:p>
          <a:p>
            <a:pPr marL="0" indent="0">
              <a:buNone/>
            </a:pPr>
            <a:r>
              <a:rPr lang="en-US" dirty="0"/>
              <a:t>1.) First, create a directory for our YAML file</a:t>
            </a:r>
          </a:p>
          <a:p>
            <a:pPr marL="0" indent="0">
              <a:buNone/>
            </a:pPr>
            <a:r>
              <a:rPr lang="en-US" dirty="0"/>
              <a:t>      </a:t>
            </a:r>
            <a:r>
              <a:rPr lang="en-US" b="1" i="1" dirty="0"/>
              <a:t>/home/</a:t>
            </a:r>
            <a:r>
              <a:rPr lang="en-US" b="1" i="1" dirty="0" err="1"/>
              <a:t>Saha</a:t>
            </a:r>
            <a:r>
              <a:rPr lang="en-US" b="1" i="1" dirty="0"/>
              <a:t># </a:t>
            </a:r>
            <a:r>
              <a:rPr lang="en-US" b="1" i="1" dirty="0" err="1"/>
              <a:t>mkdir</a:t>
            </a:r>
            <a:r>
              <a:rPr lang="en-US" b="1" i="1" dirty="0"/>
              <a:t> hello-world</a:t>
            </a:r>
          </a:p>
          <a:p>
            <a:pPr marL="0" indent="0">
              <a:buNone/>
            </a:pPr>
            <a:r>
              <a:rPr lang="en-US" b="1" i="1" dirty="0"/>
              <a:t>      /home/</a:t>
            </a:r>
            <a:r>
              <a:rPr lang="en-US" b="1" i="1" dirty="0" err="1"/>
              <a:t>Saha</a:t>
            </a:r>
            <a:r>
              <a:rPr lang="en-US" b="1" i="1" dirty="0"/>
              <a:t># cd hello-world</a:t>
            </a:r>
          </a:p>
          <a:p>
            <a:pPr marL="0" indent="0">
              <a:buNone/>
            </a:pPr>
            <a:r>
              <a:rPr lang="en-US" b="1" i="1" dirty="0"/>
              <a:t>      /home/</a:t>
            </a:r>
            <a:r>
              <a:rPr lang="en-US" b="1" i="1" dirty="0" err="1"/>
              <a:t>Saha</a:t>
            </a:r>
            <a:r>
              <a:rPr lang="en-US" b="1" i="1" dirty="0"/>
              <a:t>/hello-world# vim docker-</a:t>
            </a:r>
            <a:r>
              <a:rPr lang="en-US" b="1" i="1" dirty="0" err="1"/>
              <a:t>compose.yml</a:t>
            </a:r>
            <a:r>
              <a:rPr lang="en-US" b="1" i="1" dirty="0"/>
              <a:t> </a:t>
            </a:r>
            <a:r>
              <a:rPr lang="en-US" dirty="0"/>
              <a:t>(you can even use </a:t>
            </a:r>
            <a:r>
              <a:rPr lang="en-US" dirty="0" err="1"/>
              <a:t>nano</a:t>
            </a:r>
            <a:r>
              <a:rPr lang="en-US" dirty="0"/>
              <a:t> editor)</a:t>
            </a:r>
          </a:p>
          <a:p>
            <a:pPr marL="0" indent="0">
              <a:buNone/>
            </a:pPr>
            <a:r>
              <a:rPr lang="en-US" dirty="0"/>
              <a:t> Put the following contents into the file, save the file, and exit the text editor.</a:t>
            </a:r>
          </a:p>
          <a:p>
            <a:pPr marL="0" indent="0">
              <a:buNone/>
            </a:pPr>
            <a:r>
              <a:rPr lang="en-US" b="1" i="1" dirty="0"/>
              <a:t>my-test:</a:t>
            </a:r>
          </a:p>
          <a:p>
            <a:pPr marL="0" indent="0">
              <a:buNone/>
            </a:pPr>
            <a:r>
              <a:rPr lang="en-US" b="1" i="1" dirty="0"/>
              <a:t>      image: hello-world</a:t>
            </a:r>
          </a:p>
          <a:p>
            <a:pPr marL="0" indent="0">
              <a:buNone/>
            </a:pPr>
            <a:r>
              <a:rPr lang="en-US" dirty="0"/>
              <a:t>The first line will be used as part of the container name. </a:t>
            </a:r>
          </a:p>
          <a:p>
            <a:pPr marL="0" indent="0">
              <a:buNone/>
            </a:pPr>
            <a:r>
              <a:rPr lang="en-US" dirty="0"/>
              <a:t>The second line specifies which image to use to create the container. </a:t>
            </a:r>
          </a:p>
          <a:p>
            <a:pPr marL="0" indent="0">
              <a:buNone/>
            </a:pPr>
            <a:r>
              <a:rPr lang="en-US" dirty="0"/>
              <a:t>The image will be downloaded from the official Docker Hub repository.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07258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7843-D8D1-45C3-9D54-99D38E7ADFA8}"/>
              </a:ext>
            </a:extLst>
          </p:cNvPr>
          <p:cNvSpPr>
            <a:spLocks noGrp="1"/>
          </p:cNvSpPr>
          <p:nvPr>
            <p:ph type="title"/>
          </p:nvPr>
        </p:nvSpPr>
        <p:spPr>
          <a:xfrm>
            <a:off x="457200" y="528604"/>
            <a:ext cx="4432852" cy="889033"/>
          </a:xfrm>
        </p:spPr>
        <p:txBody>
          <a:bodyPr/>
          <a:lstStyle/>
          <a:p>
            <a:r>
              <a:rPr lang="en-US" dirty="0"/>
              <a:t>What is the meaning?</a:t>
            </a:r>
          </a:p>
        </p:txBody>
      </p:sp>
      <p:sp>
        <p:nvSpPr>
          <p:cNvPr id="3" name="Content Placeholder 2">
            <a:extLst>
              <a:ext uri="{FF2B5EF4-FFF2-40B4-BE49-F238E27FC236}">
                <a16:creationId xmlns:a16="http://schemas.microsoft.com/office/drawing/2014/main" id="{33CE898A-0CBB-48FA-865B-464200D7A427}"/>
              </a:ext>
            </a:extLst>
          </p:cNvPr>
          <p:cNvSpPr>
            <a:spLocks noGrp="1"/>
          </p:cNvSpPr>
          <p:nvPr>
            <p:ph sz="quarter" idx="1"/>
          </p:nvPr>
        </p:nvSpPr>
        <p:spPr>
          <a:xfrm>
            <a:off x="457200" y="1600200"/>
            <a:ext cx="8469948" cy="4873752"/>
          </a:xfrm>
        </p:spPr>
        <p:txBody>
          <a:bodyPr/>
          <a:lstStyle/>
          <a:p>
            <a:r>
              <a:rPr lang="en-US" dirty="0"/>
              <a:t>Docker - Name</a:t>
            </a:r>
          </a:p>
        </p:txBody>
      </p:sp>
      <p:sp>
        <p:nvSpPr>
          <p:cNvPr id="5" name="Slide Number Placeholder 1">
            <a:extLst>
              <a:ext uri="{FF2B5EF4-FFF2-40B4-BE49-F238E27FC236}">
                <a16:creationId xmlns:a16="http://schemas.microsoft.com/office/drawing/2014/main" id="{66A4D2AB-691C-436C-881A-9671A3C7E826}"/>
              </a:ext>
            </a:extLst>
          </p:cNvPr>
          <p:cNvSpPr>
            <a:spLocks noGrp="1"/>
          </p:cNvSpPr>
          <p:nvPr>
            <p:ph type="sldNum" sz="quarter" idx="4294967295"/>
          </p:nvPr>
        </p:nvSpPr>
        <p:spPr>
          <a:xfrm>
            <a:off x="8390727" y="6316321"/>
            <a:ext cx="536421" cy="365125"/>
          </a:xfrm>
          <a:prstGeom prst="rect">
            <a:avLst/>
          </a:prstGeom>
        </p:spPr>
        <p:txBody>
          <a:bodyPr/>
          <a:lstStyle/>
          <a:p>
            <a:fld id="{1BA865F8-D0B2-3245-A9F6-5F06F5A3A0C6}" type="slidenum">
              <a:rPr lang="en-US" smtClean="0"/>
              <a:pPr/>
              <a:t>4</a:t>
            </a:fld>
            <a:endParaRPr lang="en-US" dirty="0"/>
          </a:p>
        </p:txBody>
      </p:sp>
      <p:sp>
        <p:nvSpPr>
          <p:cNvPr id="6" name="Text Placeholder 2">
            <a:extLst>
              <a:ext uri="{FF2B5EF4-FFF2-40B4-BE49-F238E27FC236}">
                <a16:creationId xmlns:a16="http://schemas.microsoft.com/office/drawing/2014/main" id="{5125210D-948C-4217-B807-3E63F4B03D56}"/>
              </a:ext>
            </a:extLst>
          </p:cNvPr>
          <p:cNvSpPr txBox="1">
            <a:spLocks/>
          </p:cNvSpPr>
          <p:nvPr/>
        </p:nvSpPr>
        <p:spPr>
          <a:xfrm>
            <a:off x="457201" y="528605"/>
            <a:ext cx="6840940" cy="1037532"/>
          </a:xfrm>
          <a:prstGeom prst="rect">
            <a:avLst/>
          </a:prstGeom>
        </p:spPr>
        <p:txBody>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pPr>
            <a:r>
              <a:rPr lang="de-CH" dirty="0"/>
              <a:t>Docker: Name</a:t>
            </a:r>
            <a:endParaRPr lang="en-US" dirty="0"/>
          </a:p>
        </p:txBody>
      </p:sp>
      <p:sp>
        <p:nvSpPr>
          <p:cNvPr id="7" name="Text Placeholder 3">
            <a:extLst>
              <a:ext uri="{FF2B5EF4-FFF2-40B4-BE49-F238E27FC236}">
                <a16:creationId xmlns:a16="http://schemas.microsoft.com/office/drawing/2014/main" id="{52DD9C50-9A1E-49DD-926F-5AF585CF96D7}"/>
              </a:ext>
            </a:extLst>
          </p:cNvPr>
          <p:cNvSpPr txBox="1">
            <a:spLocks/>
          </p:cNvSpPr>
          <p:nvPr/>
        </p:nvSpPr>
        <p:spPr>
          <a:xfrm>
            <a:off x="225286" y="1600200"/>
            <a:ext cx="8918713" cy="4443248"/>
          </a:xfrm>
          <a:prstGeom prst="rect">
            <a:avLst/>
          </a:prstGeom>
        </p:spPr>
        <p:txBody>
          <a:bodyPr vert="horz" rtlCol="0" anchor="ctr" anchorCtr="0">
            <a:normAutofit/>
          </a:bodyPr>
          <a:lstStyle>
            <a:defPPr>
              <a:defRPr lang="en-US"/>
            </a:defPPr>
            <a:lvl1pPr algn="r" rtl="0" eaLnBrk="1" fontAlgn="base" latinLnBrk="0" hangingPunct="1">
              <a:spcBef>
                <a:spcPct val="0"/>
              </a:spcBef>
              <a:spcAft>
                <a:spcPct val="0"/>
              </a:spcAft>
              <a:defRPr kumimoji="0" sz="1200" kern="1200">
                <a:solidFill>
                  <a:schemeClr val="tx2"/>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de-CH" b="1" dirty="0"/>
              <a:t>docker [naut.]: der Dockarbeiter, der Hafenarbeiter</a:t>
            </a:r>
          </a:p>
          <a:p>
            <a:r>
              <a:rPr lang="de-CH" sz="1800" dirty="0"/>
              <a:t>Source: leo.org</a:t>
            </a:r>
          </a:p>
          <a:p>
            <a:r>
              <a:rPr lang="de-CH" dirty="0"/>
              <a:t>Provide a uniformed wrapper around a software package: </a:t>
            </a:r>
            <a:r>
              <a:rPr lang="de-CH" i="1" dirty="0"/>
              <a:t>«Build, Ship and Run Any App, Anywhere»</a:t>
            </a:r>
            <a:r>
              <a:rPr lang="de-CH" dirty="0"/>
              <a:t> </a:t>
            </a:r>
            <a:r>
              <a:rPr lang="de-CH" sz="1800" dirty="0"/>
              <a:t>[www.docker.com]</a:t>
            </a:r>
          </a:p>
          <a:p>
            <a:pPr lvl="1"/>
            <a:r>
              <a:rPr lang="de-CH" sz="2800" dirty="0"/>
              <a:t>Similar to shipping containers: The container is always the same, regardless of the contents and thus fits on all trucks, cranes, ships, ...</a:t>
            </a:r>
          </a:p>
        </p:txBody>
      </p:sp>
      <p:grpSp>
        <p:nvGrpSpPr>
          <p:cNvPr id="8" name="Group 7">
            <a:extLst>
              <a:ext uri="{FF2B5EF4-FFF2-40B4-BE49-F238E27FC236}">
                <a16:creationId xmlns:a16="http://schemas.microsoft.com/office/drawing/2014/main" id="{3243DF74-76EC-4C34-8371-CE52518FBA04}"/>
              </a:ext>
            </a:extLst>
          </p:cNvPr>
          <p:cNvGrpSpPr/>
          <p:nvPr/>
        </p:nvGrpSpPr>
        <p:grpSpPr>
          <a:xfrm>
            <a:off x="6327228" y="235112"/>
            <a:ext cx="2678411" cy="1795404"/>
            <a:chOff x="6327228" y="235112"/>
            <a:chExt cx="2678411" cy="1795404"/>
          </a:xfrm>
        </p:grpSpPr>
        <p:pic>
          <p:nvPicPr>
            <p:cNvPr id="9" name="Picture 8">
              <a:extLst>
                <a:ext uri="{FF2B5EF4-FFF2-40B4-BE49-F238E27FC236}">
                  <a16:creationId xmlns:a16="http://schemas.microsoft.com/office/drawing/2014/main" id="{D9790D86-E6CF-42FF-AB54-66F43AFC5722}"/>
                </a:ext>
              </a:extLst>
            </p:cNvPr>
            <p:cNvPicPr>
              <a:picLocks noChangeAspect="1"/>
            </p:cNvPicPr>
            <p:nvPr/>
          </p:nvPicPr>
          <p:blipFill>
            <a:blip r:embed="rId2"/>
            <a:stretch>
              <a:fillRect/>
            </a:stretch>
          </p:blipFill>
          <p:spPr>
            <a:xfrm>
              <a:off x="6327228" y="235112"/>
              <a:ext cx="2599920" cy="1761057"/>
            </a:xfrm>
            <a:prstGeom prst="rect">
              <a:avLst/>
            </a:prstGeom>
          </p:spPr>
        </p:pic>
        <p:sp>
          <p:nvSpPr>
            <p:cNvPr id="10" name="TextBox 9">
              <a:extLst>
                <a:ext uri="{FF2B5EF4-FFF2-40B4-BE49-F238E27FC236}">
                  <a16:creationId xmlns:a16="http://schemas.microsoft.com/office/drawing/2014/main" id="{CAABBB6A-3D71-4756-A136-0804253253C1}"/>
                </a:ext>
              </a:extLst>
            </p:cNvPr>
            <p:cNvSpPr txBox="1"/>
            <p:nvPr/>
          </p:nvSpPr>
          <p:spPr>
            <a:xfrm>
              <a:off x="7775815" y="1784295"/>
              <a:ext cx="1229824" cy="246221"/>
            </a:xfrm>
            <a:prstGeom prst="rect">
              <a:avLst/>
            </a:prstGeom>
            <a:noFill/>
          </p:spPr>
          <p:txBody>
            <a:bodyPr wrap="none" rtlCol="0">
              <a:spAutoFit/>
            </a:bodyPr>
            <a:lstStyle/>
            <a:p>
              <a:r>
                <a:rPr lang="de-CH" sz="1000" dirty="0"/>
                <a:t>[www.docker.com]</a:t>
              </a:r>
              <a:endParaRPr lang="en-US" sz="1000" dirty="0"/>
            </a:p>
          </p:txBody>
        </p:sp>
      </p:grpSp>
    </p:spTree>
    <p:extLst>
      <p:ext uri="{BB962C8B-B14F-4D97-AF65-F5344CB8AC3E}">
        <p14:creationId xmlns:p14="http://schemas.microsoft.com/office/powerpoint/2010/main" val="18228704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FE2D-298D-4FB7-B7D7-BB22F30062EF}"/>
              </a:ext>
            </a:extLst>
          </p:cNvPr>
          <p:cNvSpPr>
            <a:spLocks noGrp="1"/>
          </p:cNvSpPr>
          <p:nvPr>
            <p:ph type="title"/>
          </p:nvPr>
        </p:nvSpPr>
        <p:spPr>
          <a:xfrm>
            <a:off x="1265582" y="168621"/>
            <a:ext cx="6612835" cy="520492"/>
          </a:xfrm>
          <a:solidFill>
            <a:schemeClr val="accent1"/>
          </a:solidFill>
        </p:spPr>
        <p:txBody>
          <a:bodyPr>
            <a:normAutofit fontScale="90000"/>
          </a:bodyPr>
          <a:lstStyle/>
          <a:p>
            <a:r>
              <a:rPr lang="en-US" dirty="0"/>
              <a:t>                      </a:t>
            </a:r>
            <a:r>
              <a:rPr lang="en-US" dirty="0">
                <a:solidFill>
                  <a:schemeClr val="bg1"/>
                </a:solidFill>
              </a:rPr>
              <a:t>Continue…</a:t>
            </a:r>
          </a:p>
        </p:txBody>
      </p:sp>
      <p:sp>
        <p:nvSpPr>
          <p:cNvPr id="3" name="Content Placeholder 2">
            <a:extLst>
              <a:ext uri="{FF2B5EF4-FFF2-40B4-BE49-F238E27FC236}">
                <a16:creationId xmlns:a16="http://schemas.microsoft.com/office/drawing/2014/main" id="{5E3FD637-F17A-4004-B37F-81AE9DE2E350}"/>
              </a:ext>
            </a:extLst>
          </p:cNvPr>
          <p:cNvSpPr>
            <a:spLocks noGrp="1"/>
          </p:cNvSpPr>
          <p:nvPr>
            <p:ph sz="quarter" idx="1"/>
          </p:nvPr>
        </p:nvSpPr>
        <p:spPr>
          <a:xfrm>
            <a:off x="0" y="689113"/>
            <a:ext cx="9144000" cy="6168887"/>
          </a:xfrm>
        </p:spPr>
        <p:txBody>
          <a:bodyPr>
            <a:normAutofit fontScale="85000" lnSpcReduction="20000"/>
          </a:bodyPr>
          <a:lstStyle/>
          <a:p>
            <a:pPr marL="0" indent="0">
              <a:buNone/>
            </a:pPr>
            <a:r>
              <a:rPr lang="en-US" dirty="0"/>
              <a:t>While still in the ~/hello-world directory, execute the following command to create the container:</a:t>
            </a:r>
          </a:p>
          <a:p>
            <a:pPr marL="0" indent="0">
              <a:buNone/>
            </a:pPr>
            <a:r>
              <a:rPr lang="en-US" b="1" i="1" dirty="0"/>
              <a:t>home/</a:t>
            </a:r>
            <a:r>
              <a:rPr lang="en-US" b="1" i="1" dirty="0" err="1"/>
              <a:t>Saha</a:t>
            </a:r>
            <a:r>
              <a:rPr lang="en-US" b="1" i="1" dirty="0"/>
              <a:t>/hello-world# docker-compose up</a:t>
            </a:r>
          </a:p>
          <a:p>
            <a:pPr marL="0" indent="0">
              <a:buNone/>
            </a:pPr>
            <a:r>
              <a:rPr lang="en-US" dirty="0"/>
              <a:t>Creating helloworld_my-test_1...</a:t>
            </a:r>
          </a:p>
          <a:p>
            <a:pPr marL="0" indent="0">
              <a:buNone/>
            </a:pPr>
            <a:r>
              <a:rPr lang="en-US" dirty="0"/>
              <a:t>Attaching to helloworld_my-test_1</a:t>
            </a:r>
          </a:p>
          <a:p>
            <a:pPr marL="0" indent="0">
              <a:buNone/>
            </a:pPr>
            <a:r>
              <a:rPr lang="en-US" dirty="0"/>
              <a:t>my-test_1 | </a:t>
            </a:r>
          </a:p>
          <a:p>
            <a:pPr marL="0" indent="0">
              <a:buNone/>
            </a:pPr>
            <a:r>
              <a:rPr lang="en-US" dirty="0"/>
              <a:t>my-test_1 | Hello from Docker.</a:t>
            </a:r>
          </a:p>
          <a:p>
            <a:pPr marL="0" indent="0">
              <a:buNone/>
            </a:pPr>
            <a:r>
              <a:rPr lang="en-US" dirty="0"/>
              <a:t>my-test_1 | This message shows that your installation appears to be working correctly.</a:t>
            </a:r>
          </a:p>
          <a:p>
            <a:pPr marL="0" indent="0">
              <a:buNone/>
            </a:pPr>
            <a:r>
              <a:rPr lang="en-US" dirty="0"/>
              <a:t>my-test_1 | …….</a:t>
            </a:r>
          </a:p>
          <a:p>
            <a:pPr marL="0" indent="0">
              <a:buNone/>
            </a:pPr>
            <a:endParaRPr lang="en-US" dirty="0"/>
          </a:p>
          <a:p>
            <a:pPr marL="0" indent="0">
              <a:buNone/>
            </a:pPr>
            <a:r>
              <a:rPr lang="en-US" dirty="0"/>
              <a:t>The output then explains what Docker is doing:</a:t>
            </a:r>
          </a:p>
          <a:p>
            <a:pPr marL="0" indent="0">
              <a:buNone/>
            </a:pPr>
            <a:endParaRPr lang="en-US" dirty="0"/>
          </a:p>
          <a:p>
            <a:pPr marL="0" indent="0">
              <a:buNone/>
            </a:pPr>
            <a:r>
              <a:rPr lang="en-US" dirty="0"/>
              <a:t>The Docker client contacted the Docker daemon.</a:t>
            </a:r>
          </a:p>
          <a:p>
            <a:pPr marL="0" indent="0">
              <a:buNone/>
            </a:pPr>
            <a:r>
              <a:rPr lang="en-US" dirty="0"/>
              <a:t>The Docker daemon pulled the "hello-world" image from the Docker Hub.</a:t>
            </a:r>
          </a:p>
          <a:p>
            <a:pPr marL="0" indent="0">
              <a:buNone/>
            </a:pPr>
            <a:r>
              <a:rPr lang="en-US" dirty="0"/>
              <a:t>The Docker daemon created a new container from that image which runs the executable that produces the output you are currently reading.</a:t>
            </a:r>
          </a:p>
          <a:p>
            <a:pPr marL="0" indent="0">
              <a:buNone/>
            </a:pPr>
            <a:r>
              <a:rPr lang="en-US" dirty="0"/>
              <a:t>The Docker daemon streamed that output to the Docker client, which sent it to your terminal.</a:t>
            </a:r>
          </a:p>
          <a:p>
            <a:pPr marL="0" indent="0">
              <a:buNone/>
            </a:pPr>
            <a:r>
              <a:rPr lang="en-US" dirty="0">
                <a:solidFill>
                  <a:srgbClr val="FF0000"/>
                </a:solidFill>
              </a:rPr>
              <a:t>Note:- If the process doesn't exit on its own, press CTRL-C.</a:t>
            </a:r>
          </a:p>
        </p:txBody>
      </p:sp>
    </p:spTree>
    <p:extLst>
      <p:ext uri="{BB962C8B-B14F-4D97-AF65-F5344CB8AC3E}">
        <p14:creationId xmlns:p14="http://schemas.microsoft.com/office/powerpoint/2010/main" val="15224733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FE2D-298D-4FB7-B7D7-BB22F30062EF}"/>
              </a:ext>
            </a:extLst>
          </p:cNvPr>
          <p:cNvSpPr>
            <a:spLocks noGrp="1"/>
          </p:cNvSpPr>
          <p:nvPr>
            <p:ph type="title"/>
          </p:nvPr>
        </p:nvSpPr>
        <p:spPr>
          <a:xfrm>
            <a:off x="1265582" y="168621"/>
            <a:ext cx="6612835" cy="520492"/>
          </a:xfrm>
          <a:solidFill>
            <a:schemeClr val="accent1"/>
          </a:solidFill>
        </p:spPr>
        <p:txBody>
          <a:bodyPr>
            <a:normAutofit fontScale="90000"/>
          </a:bodyPr>
          <a:lstStyle/>
          <a:p>
            <a:r>
              <a:rPr lang="en-US" dirty="0"/>
              <a:t>              </a:t>
            </a:r>
            <a:r>
              <a:rPr lang="en-US" dirty="0">
                <a:solidFill>
                  <a:schemeClr val="bg1"/>
                </a:solidFill>
              </a:rPr>
              <a:t>-:Linking Containers:-</a:t>
            </a:r>
          </a:p>
        </p:txBody>
      </p:sp>
      <p:sp>
        <p:nvSpPr>
          <p:cNvPr id="3" name="Content Placeholder 2">
            <a:extLst>
              <a:ext uri="{FF2B5EF4-FFF2-40B4-BE49-F238E27FC236}">
                <a16:creationId xmlns:a16="http://schemas.microsoft.com/office/drawing/2014/main" id="{5E3FD637-F17A-4004-B37F-81AE9DE2E350}"/>
              </a:ext>
            </a:extLst>
          </p:cNvPr>
          <p:cNvSpPr>
            <a:spLocks noGrp="1"/>
          </p:cNvSpPr>
          <p:nvPr>
            <p:ph sz="quarter" idx="1"/>
          </p:nvPr>
        </p:nvSpPr>
        <p:spPr>
          <a:xfrm>
            <a:off x="0" y="700288"/>
            <a:ext cx="9144000" cy="6157712"/>
          </a:xfrm>
        </p:spPr>
        <p:txBody>
          <a:bodyPr>
            <a:normAutofit fontScale="85000" lnSpcReduction="10000"/>
          </a:bodyPr>
          <a:lstStyle/>
          <a:p>
            <a:pPr marL="0" indent="0">
              <a:buNone/>
            </a:pPr>
            <a:r>
              <a:rPr lang="en-US" dirty="0"/>
              <a:t>So far we have been working with single container. Now here we shall take a look at how to link Docker Containers. By linking containers, we provide a secure channel via which Docker containers can communicate to each other.</a:t>
            </a:r>
          </a:p>
          <a:p>
            <a:r>
              <a:rPr lang="en-US" dirty="0"/>
              <a:t>Think of a sample web application. You might have a Web Server and a Database Server. </a:t>
            </a:r>
          </a:p>
          <a:p>
            <a:pPr marL="0" indent="0">
              <a:buNone/>
            </a:pPr>
            <a:r>
              <a:rPr lang="en-US" dirty="0"/>
              <a:t>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When we talk about linking Docker Containers, what we are talking about here is the following:</a:t>
            </a:r>
          </a:p>
          <a:p>
            <a:r>
              <a:rPr lang="en-US" dirty="0"/>
              <a:t>We can launch one Docker container that will be running the Database Server.</a:t>
            </a:r>
          </a:p>
          <a:p>
            <a:r>
              <a:rPr lang="en-US" dirty="0"/>
              <a:t>We will launch the second Docker container (Web Server) with a link flag to the container launched in Step 1. This way, it will be able to talk to the Database Server via the link name.</a:t>
            </a:r>
          </a:p>
          <a:p>
            <a:pPr marL="0" indent="0">
              <a:buNone/>
            </a:pPr>
            <a:endParaRPr lang="en-US" dirty="0"/>
          </a:p>
        </p:txBody>
      </p:sp>
      <p:pic>
        <p:nvPicPr>
          <p:cNvPr id="1028" name="Picture 4" descr="Image result for web server and database server application diagram">
            <a:extLst>
              <a:ext uri="{FF2B5EF4-FFF2-40B4-BE49-F238E27FC236}">
                <a16:creationId xmlns:a16="http://schemas.microsoft.com/office/drawing/2014/main" id="{17CCC3E5-73FE-4283-BFDE-B489476C3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229" y="2137530"/>
            <a:ext cx="4705350" cy="1825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69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a:bodyPr>
          <a:lstStyle/>
          <a:p>
            <a:pPr marL="0" indent="0">
              <a:buNone/>
            </a:pPr>
            <a:r>
              <a:rPr lang="en-US" dirty="0"/>
              <a:t>We can achieve this task using Docker Compose also, but here at this point we will see how to link two different containers using link-flag.</a:t>
            </a:r>
          </a:p>
          <a:p>
            <a:pPr marL="0" indent="0">
              <a:buNone/>
            </a:pPr>
            <a:r>
              <a:rPr lang="en-US" dirty="0"/>
              <a:t>1.) Let us begin first by launching the popular </a:t>
            </a:r>
            <a:r>
              <a:rPr lang="en-US" b="1" dirty="0"/>
              <a:t>NoSQL</a:t>
            </a:r>
            <a:r>
              <a:rPr lang="en-US" dirty="0"/>
              <a:t> Data Structure Server </a:t>
            </a:r>
            <a:r>
              <a:rPr lang="en-US" b="1" dirty="0"/>
              <a:t>Redis</a:t>
            </a:r>
            <a:r>
              <a:rPr lang="en-US" dirty="0"/>
              <a:t>. Like other software, </a:t>
            </a:r>
            <a:r>
              <a:rPr lang="en-US" b="1" dirty="0"/>
              <a:t>Redis</a:t>
            </a:r>
            <a:r>
              <a:rPr lang="en-US" dirty="0"/>
              <a:t> too has its official Docker image available in the Docker Hub.</a:t>
            </a:r>
          </a:p>
          <a:p>
            <a:pPr marL="0" indent="0">
              <a:buNone/>
            </a:pPr>
            <a:r>
              <a:rPr lang="en-US" dirty="0"/>
              <a:t>First, let us pull down the Redis image via the following </a:t>
            </a:r>
          </a:p>
          <a:p>
            <a:pPr marL="0" indent="0">
              <a:buNone/>
            </a:pPr>
            <a:endParaRPr lang="en-US" dirty="0"/>
          </a:p>
          <a:p>
            <a:pPr marL="0" indent="0">
              <a:buNone/>
            </a:pPr>
            <a:endParaRPr lang="en-US" dirty="0"/>
          </a:p>
        </p:txBody>
      </p:sp>
      <p:pic>
        <p:nvPicPr>
          <p:cNvPr id="5" name="Picture 4" descr="A screenshot of a cell phone&#10;&#10;Description generated with high confidence">
            <a:extLst>
              <a:ext uri="{FF2B5EF4-FFF2-40B4-BE49-F238E27FC236}">
                <a16:creationId xmlns:a16="http://schemas.microsoft.com/office/drawing/2014/main" id="{3D64F202-5963-4037-8904-3C1E543EF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38331"/>
            <a:ext cx="9143999" cy="3319670"/>
          </a:xfrm>
          <a:prstGeom prst="rect">
            <a:avLst/>
          </a:prstGeom>
        </p:spPr>
      </p:pic>
    </p:spTree>
    <p:extLst>
      <p:ext uri="{BB962C8B-B14F-4D97-AF65-F5344CB8AC3E}">
        <p14:creationId xmlns:p14="http://schemas.microsoft.com/office/powerpoint/2010/main" val="2601347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569843"/>
            <a:ext cx="9143999" cy="6288157"/>
          </a:xfrm>
        </p:spPr>
        <p:txBody>
          <a:bodyPr>
            <a:normAutofit/>
          </a:bodyPr>
          <a:lstStyle/>
          <a:p>
            <a:pPr marL="0" indent="0">
              <a:buNone/>
            </a:pPr>
            <a:r>
              <a:rPr lang="en-US" sz="2000" dirty="0"/>
              <a:t>Next, let us launch a Redis container (named </a:t>
            </a:r>
            <a:r>
              <a:rPr lang="en-US" sz="2000" b="1" dirty="0" err="1"/>
              <a:t>myredis</a:t>
            </a:r>
            <a:r>
              <a:rPr lang="en-US" sz="2000" dirty="0"/>
              <a:t>) in detached mode as follows</a:t>
            </a:r>
            <a:r>
              <a:rPr lang="en-US" dirty="0"/>
              <a:t>:</a:t>
            </a:r>
          </a:p>
          <a:p>
            <a:pPr marL="0" indent="0">
              <a:buNone/>
            </a:pPr>
            <a:endParaRPr lang="en-US" dirty="0"/>
          </a:p>
          <a:p>
            <a:pPr marL="0" indent="0">
              <a:buNone/>
            </a:pPr>
            <a:endParaRPr lang="en-US" dirty="0"/>
          </a:p>
          <a:p>
            <a:pPr marL="0" indent="0">
              <a:buNone/>
            </a:pPr>
            <a:r>
              <a:rPr lang="en-US" sz="2000" dirty="0"/>
              <a:t>We can check that </a:t>
            </a:r>
            <a:r>
              <a:rPr lang="en-US" sz="2000" b="1" dirty="0" err="1"/>
              <a:t>myredis</a:t>
            </a:r>
            <a:r>
              <a:rPr lang="en-US" sz="2000" dirty="0"/>
              <a:t> container has started via the following command</a:t>
            </a:r>
            <a:r>
              <a:rPr lang="en-US" dirty="0"/>
              <a:t>:</a:t>
            </a:r>
          </a:p>
          <a:p>
            <a:pPr marL="0" indent="0">
              <a:buNone/>
            </a:pPr>
            <a:endParaRPr lang="en-US" dirty="0"/>
          </a:p>
          <a:p>
            <a:pPr marL="0" indent="0">
              <a:buNone/>
            </a:pPr>
            <a:endParaRPr lang="en-US" dirty="0"/>
          </a:p>
          <a:p>
            <a:pPr marL="0" indent="0">
              <a:buNone/>
            </a:pPr>
            <a:endParaRPr lang="en-US" dirty="0"/>
          </a:p>
          <a:p>
            <a:r>
              <a:rPr lang="en-US" sz="2000" dirty="0"/>
              <a:t>Notice that it has started on port 6379.</a:t>
            </a:r>
          </a:p>
          <a:p>
            <a:r>
              <a:rPr lang="en-US" sz="2000" dirty="0"/>
              <a:t>Now, let us pull another image </a:t>
            </a:r>
            <a:r>
              <a:rPr lang="en-US" sz="2000" b="1" dirty="0" err="1"/>
              <a:t>busybox</a:t>
            </a:r>
            <a:r>
              <a:rPr lang="en-US" sz="2000" dirty="0"/>
              <a:t>  as shown below:</a:t>
            </a:r>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368D5E38-4E6D-4789-B0B7-FFC660017608}"/>
              </a:ext>
            </a:extLst>
          </p:cNvPr>
          <p:cNvPicPr>
            <a:picLocks noChangeAspect="1"/>
          </p:cNvPicPr>
          <p:nvPr/>
        </p:nvPicPr>
        <p:blipFill>
          <a:blip r:embed="rId2"/>
          <a:stretch>
            <a:fillRect/>
          </a:stretch>
        </p:blipFill>
        <p:spPr>
          <a:xfrm>
            <a:off x="311218" y="1453183"/>
            <a:ext cx="8249686" cy="587652"/>
          </a:xfrm>
          <a:prstGeom prst="rect">
            <a:avLst/>
          </a:prstGeom>
        </p:spPr>
      </p:pic>
      <p:pic>
        <p:nvPicPr>
          <p:cNvPr id="7" name="Picture 6">
            <a:extLst>
              <a:ext uri="{FF2B5EF4-FFF2-40B4-BE49-F238E27FC236}">
                <a16:creationId xmlns:a16="http://schemas.microsoft.com/office/drawing/2014/main" id="{262A23F0-A22D-4C6A-9516-24775D2843AE}"/>
              </a:ext>
            </a:extLst>
          </p:cNvPr>
          <p:cNvPicPr>
            <a:picLocks noChangeAspect="1"/>
          </p:cNvPicPr>
          <p:nvPr/>
        </p:nvPicPr>
        <p:blipFill>
          <a:blip r:embed="rId3"/>
          <a:stretch>
            <a:fillRect/>
          </a:stretch>
        </p:blipFill>
        <p:spPr>
          <a:xfrm>
            <a:off x="0" y="3021356"/>
            <a:ext cx="9144000" cy="1272348"/>
          </a:xfrm>
          <a:prstGeom prst="rect">
            <a:avLst/>
          </a:prstGeom>
        </p:spPr>
      </p:pic>
      <p:pic>
        <p:nvPicPr>
          <p:cNvPr id="11" name="Picture 10">
            <a:extLst>
              <a:ext uri="{FF2B5EF4-FFF2-40B4-BE49-F238E27FC236}">
                <a16:creationId xmlns:a16="http://schemas.microsoft.com/office/drawing/2014/main" id="{3E6C6F25-9DC4-4A4E-BF48-2A5FD8B9AF4B}"/>
              </a:ext>
            </a:extLst>
          </p:cNvPr>
          <p:cNvPicPr>
            <a:picLocks noChangeAspect="1"/>
          </p:cNvPicPr>
          <p:nvPr/>
        </p:nvPicPr>
        <p:blipFill>
          <a:blip r:embed="rId4"/>
          <a:stretch>
            <a:fillRect/>
          </a:stretch>
        </p:blipFill>
        <p:spPr>
          <a:xfrm>
            <a:off x="66674" y="5009321"/>
            <a:ext cx="9010650" cy="1735895"/>
          </a:xfrm>
          <a:prstGeom prst="rect">
            <a:avLst/>
          </a:prstGeom>
        </p:spPr>
      </p:pic>
    </p:spTree>
    <p:extLst>
      <p:ext uri="{BB962C8B-B14F-4D97-AF65-F5344CB8AC3E}">
        <p14:creationId xmlns:p14="http://schemas.microsoft.com/office/powerpoint/2010/main" val="2993954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1"/>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a:bodyPr>
          <a:lstStyle/>
          <a:p>
            <a:pPr marL="0" indent="0">
              <a:buNone/>
            </a:pPr>
            <a:r>
              <a:rPr lang="en-US" sz="2000" dirty="0"/>
              <a:t>Now, let us run the </a:t>
            </a:r>
            <a:r>
              <a:rPr lang="en-US" sz="2000" b="1" dirty="0" err="1"/>
              <a:t>busybox</a:t>
            </a:r>
            <a:r>
              <a:rPr lang="en-US" sz="2000" dirty="0"/>
              <a:t> container as shown below</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sz="2000" dirty="0"/>
              <a:t>Notice the </a:t>
            </a:r>
            <a:r>
              <a:rPr lang="en-US" sz="2000" b="1" dirty="0"/>
              <a:t> - - link</a:t>
            </a:r>
            <a:r>
              <a:rPr lang="en-US" sz="2000" dirty="0"/>
              <a:t> flag. The value provided to the</a:t>
            </a:r>
            <a:r>
              <a:rPr lang="en-US" sz="2000" b="1" dirty="0"/>
              <a:t>  - - link</a:t>
            </a:r>
            <a:r>
              <a:rPr lang="en-US" sz="2000" dirty="0"/>
              <a:t> flag is </a:t>
            </a:r>
            <a:r>
              <a:rPr lang="en-US" sz="2000" b="1" dirty="0" err="1"/>
              <a:t>sourcecontainername</a:t>
            </a:r>
            <a:r>
              <a:rPr lang="en-US" sz="2000" b="1" dirty="0"/>
              <a:t>(</a:t>
            </a:r>
            <a:r>
              <a:rPr lang="en-US" sz="2000" b="1" dirty="0" err="1"/>
              <a:t>myredis</a:t>
            </a:r>
            <a:r>
              <a:rPr lang="en-US" sz="2000" b="1" dirty="0"/>
              <a:t>):</a:t>
            </a:r>
            <a:r>
              <a:rPr lang="en-US" sz="2000" b="1" dirty="0" err="1"/>
              <a:t>containeraliasname</a:t>
            </a:r>
            <a:r>
              <a:rPr lang="en-US" sz="2000" b="1" dirty="0"/>
              <a:t>(</a:t>
            </a:r>
            <a:r>
              <a:rPr lang="en-US" sz="2000" b="1" dirty="0" err="1"/>
              <a:t>redis</a:t>
            </a:r>
            <a:r>
              <a:rPr lang="en-US" sz="2000" b="1" dirty="0"/>
              <a:t>)</a:t>
            </a:r>
            <a:r>
              <a:rPr lang="en-US" sz="2000" dirty="0"/>
              <a:t>.</a:t>
            </a:r>
          </a:p>
          <a:p>
            <a:pPr marL="0" indent="0">
              <a:buNone/>
            </a:pPr>
            <a:r>
              <a:rPr lang="en-US" sz="2000" dirty="0"/>
              <a:t>The above launch of container (</a:t>
            </a:r>
            <a:r>
              <a:rPr lang="en-US" sz="2000" b="1" dirty="0"/>
              <a:t>myredisclient1</a:t>
            </a:r>
            <a:r>
              <a:rPr lang="en-US" sz="2000" dirty="0"/>
              <a:t>) will lead you to the shell prompt.</a:t>
            </a:r>
          </a:p>
          <a:p>
            <a:pPr marL="0" indent="0">
              <a:buNone/>
            </a:pPr>
            <a:r>
              <a:rPr lang="en-US" sz="2000" dirty="0"/>
              <a:t>Now let’s explore /</a:t>
            </a:r>
            <a:r>
              <a:rPr lang="en-US" sz="2000" dirty="0" err="1"/>
              <a:t>etc</a:t>
            </a:r>
            <a:r>
              <a:rPr lang="en-US" sz="2000" dirty="0"/>
              <a:t>/hosts file inside </a:t>
            </a:r>
            <a:r>
              <a:rPr lang="en-US" sz="2000" b="1" dirty="0"/>
              <a:t>myredisclient1</a:t>
            </a:r>
            <a:r>
              <a:rPr lang="en-US" sz="2000" dirty="0"/>
              <a:t> container.</a:t>
            </a:r>
          </a:p>
          <a:p>
            <a:pPr marL="0" indent="0">
              <a:buNone/>
            </a:pPr>
            <a:endParaRPr lang="en-US" sz="2000" dirty="0"/>
          </a:p>
        </p:txBody>
      </p:sp>
      <p:pic>
        <p:nvPicPr>
          <p:cNvPr id="5" name="Picture 4">
            <a:extLst>
              <a:ext uri="{FF2B5EF4-FFF2-40B4-BE49-F238E27FC236}">
                <a16:creationId xmlns:a16="http://schemas.microsoft.com/office/drawing/2014/main" id="{8DFA9338-2731-48A4-A689-33F2F649B639}"/>
              </a:ext>
            </a:extLst>
          </p:cNvPr>
          <p:cNvPicPr>
            <a:picLocks noChangeAspect="1"/>
          </p:cNvPicPr>
          <p:nvPr/>
        </p:nvPicPr>
        <p:blipFill>
          <a:blip r:embed="rId2"/>
          <a:stretch>
            <a:fillRect/>
          </a:stretch>
        </p:blipFill>
        <p:spPr>
          <a:xfrm>
            <a:off x="92766" y="1218903"/>
            <a:ext cx="8878956" cy="1312261"/>
          </a:xfrm>
          <a:prstGeom prst="rect">
            <a:avLst/>
          </a:prstGeom>
        </p:spPr>
      </p:pic>
      <p:pic>
        <p:nvPicPr>
          <p:cNvPr id="6" name="Picture 5">
            <a:extLst>
              <a:ext uri="{FF2B5EF4-FFF2-40B4-BE49-F238E27FC236}">
                <a16:creationId xmlns:a16="http://schemas.microsoft.com/office/drawing/2014/main" id="{75823D67-B5C4-4FB6-BFAC-2571337C24F2}"/>
              </a:ext>
            </a:extLst>
          </p:cNvPr>
          <p:cNvPicPr>
            <a:picLocks noChangeAspect="1"/>
          </p:cNvPicPr>
          <p:nvPr/>
        </p:nvPicPr>
        <p:blipFill>
          <a:blip r:embed="rId3"/>
          <a:stretch>
            <a:fillRect/>
          </a:stretch>
        </p:blipFill>
        <p:spPr>
          <a:xfrm>
            <a:off x="92764" y="4319587"/>
            <a:ext cx="8878957" cy="2253491"/>
          </a:xfrm>
          <a:prstGeom prst="rect">
            <a:avLst/>
          </a:prstGeom>
        </p:spPr>
      </p:pic>
    </p:spTree>
    <p:extLst>
      <p:ext uri="{BB962C8B-B14F-4D97-AF65-F5344CB8AC3E}">
        <p14:creationId xmlns:p14="http://schemas.microsoft.com/office/powerpoint/2010/main" val="3903857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a:ln>
            <a:solidFill>
              <a:schemeClr val="accent1"/>
            </a:solidFill>
          </a:ln>
        </p:spPr>
        <p:txBody>
          <a:bodyPr>
            <a:normAutofit fontScale="90000"/>
          </a:bodyPr>
          <a:lstStyle/>
          <a:p>
            <a:r>
              <a:rPr lang="en-US" dirty="0"/>
              <a:t>        </a:t>
            </a:r>
            <a:r>
              <a:rPr lang="en-US" dirty="0">
                <a:solidFill>
                  <a:schemeClr val="bg1"/>
                </a:solidFill>
              </a:rPr>
              <a:t>Linking Containers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728870"/>
            <a:ext cx="9143999" cy="6129130"/>
          </a:xfrm>
        </p:spPr>
        <p:txBody>
          <a:bodyPr>
            <a:normAutofit/>
          </a:bodyPr>
          <a:lstStyle/>
          <a:p>
            <a:pPr marL="0" indent="0">
              <a:buNone/>
            </a:pPr>
            <a:r>
              <a:rPr lang="en-US" sz="2000" dirty="0"/>
              <a:t>Notice an entry at the end, where the container </a:t>
            </a:r>
            <a:r>
              <a:rPr lang="en-US" sz="2000" b="1" dirty="0" err="1"/>
              <a:t>myredis</a:t>
            </a:r>
            <a:r>
              <a:rPr lang="en-US" sz="2000" dirty="0"/>
              <a:t> has got associated with the </a:t>
            </a:r>
            <a:r>
              <a:rPr lang="en-US" sz="2000" b="1" dirty="0" err="1"/>
              <a:t>redis</a:t>
            </a:r>
            <a:r>
              <a:rPr lang="en-US" sz="2000" dirty="0"/>
              <a:t> name.</a:t>
            </a:r>
          </a:p>
          <a:p>
            <a:pPr marL="0" indent="0">
              <a:buNone/>
            </a:pPr>
            <a:r>
              <a:rPr lang="en-US" sz="2000" dirty="0"/>
              <a:t>Now, if you do a ping by the host name i.e. alias name (</a:t>
            </a:r>
            <a:r>
              <a:rPr lang="en-US" sz="2000" b="1" dirty="0" err="1"/>
              <a:t>redis</a:t>
            </a:r>
            <a:r>
              <a:rPr lang="en-US" sz="2000" dirty="0"/>
              <a:t>) — it will work: </a:t>
            </a:r>
            <a:r>
              <a:rPr lang="en-US" sz="2000" dirty="0">
                <a:solidFill>
                  <a:srgbClr val="FF0000"/>
                </a:solidFill>
              </a:rPr>
              <a:t>Remember you should be in the cli of the </a:t>
            </a:r>
            <a:r>
              <a:rPr lang="en-US" sz="2000" dirty="0" err="1">
                <a:solidFill>
                  <a:srgbClr val="FF0000"/>
                </a:solidFill>
              </a:rPr>
              <a:t>myredis</a:t>
            </a:r>
            <a:r>
              <a:rPr lang="en-US" sz="2000" dirty="0">
                <a:solidFill>
                  <a:srgbClr val="FF0000"/>
                </a:solidFill>
              </a:rPr>
              <a:t> container</a:t>
            </a:r>
            <a:r>
              <a:rPr lang="en-US" dirty="0"/>
              <a:t>.</a:t>
            </a:r>
          </a:p>
          <a:p>
            <a:pPr marL="0" indent="0">
              <a:buNone/>
            </a:pPr>
            <a:endParaRPr lang="en-US" dirty="0"/>
          </a:p>
          <a:p>
            <a:pPr marL="0" indent="0">
              <a:buNone/>
            </a:pPr>
            <a:endParaRPr lang="en-US" dirty="0"/>
          </a:p>
          <a:p>
            <a:pPr marL="0" indent="0">
              <a:buNone/>
            </a:pPr>
            <a:r>
              <a:rPr lang="en-US" sz="2000" dirty="0"/>
              <a:t>Exit the </a:t>
            </a:r>
            <a:r>
              <a:rPr lang="en-US" sz="2000" b="1" dirty="0" err="1"/>
              <a:t>myredis</a:t>
            </a:r>
            <a:r>
              <a:rPr lang="en-US" sz="2000" dirty="0"/>
              <a:t> container and come back to the normal prompt. Type exit.</a:t>
            </a:r>
          </a:p>
          <a:p>
            <a:pPr marL="0" indent="0">
              <a:buNone/>
            </a:pPr>
            <a:r>
              <a:rPr lang="en-US" sz="2000" dirty="0"/>
              <a:t>Let us launch a container based on the </a:t>
            </a:r>
            <a:r>
              <a:rPr lang="en-US" sz="2000" b="1" dirty="0" err="1"/>
              <a:t>redis</a:t>
            </a:r>
            <a:r>
              <a:rPr lang="en-US" sz="2000" dirty="0"/>
              <a:t> image but this time instead of the default command that will launch the </a:t>
            </a:r>
            <a:r>
              <a:rPr lang="en-US" sz="2000" b="1" dirty="0" err="1"/>
              <a:t>redis</a:t>
            </a:r>
            <a:r>
              <a:rPr lang="en-US" sz="2000" dirty="0"/>
              <a:t> server, we will simply go into the shell so that all the </a:t>
            </a:r>
            <a:r>
              <a:rPr lang="en-US" sz="2000" b="1" dirty="0" err="1"/>
              <a:t>redis</a:t>
            </a:r>
            <a:r>
              <a:rPr lang="en-US" sz="2000" dirty="0"/>
              <a:t> client tools are ready for us.</a:t>
            </a:r>
          </a:p>
          <a:p>
            <a:pPr marL="0" indent="0">
              <a:buNone/>
            </a:pPr>
            <a:endParaRPr lang="en-US" sz="2000" dirty="0"/>
          </a:p>
          <a:p>
            <a:pPr marL="0" indent="0">
              <a:buNone/>
            </a:pPr>
            <a:r>
              <a:rPr lang="en-US" sz="2000" dirty="0"/>
              <a:t>Next thing is to launch the </a:t>
            </a:r>
            <a:r>
              <a:rPr lang="en-US" sz="2000" b="1" dirty="0" err="1"/>
              <a:t>redis</a:t>
            </a:r>
            <a:r>
              <a:rPr lang="en-US" sz="2000" dirty="0"/>
              <a:t> client (</a:t>
            </a:r>
            <a:r>
              <a:rPr lang="en-US" sz="2000" b="1" dirty="0" err="1"/>
              <a:t>redis</a:t>
            </a:r>
            <a:r>
              <a:rPr lang="en-US" sz="2000" b="1" dirty="0"/>
              <a:t>-cli</a:t>
            </a:r>
            <a:r>
              <a:rPr lang="en-US" sz="2000" dirty="0"/>
              <a:t>) and connect to our </a:t>
            </a:r>
            <a:r>
              <a:rPr lang="en-US" sz="2000" dirty="0" err="1"/>
              <a:t>redis</a:t>
            </a:r>
            <a:r>
              <a:rPr lang="en-US" sz="2000" dirty="0"/>
              <a:t> server (running in another container and to which we have linked) as shown </a:t>
            </a:r>
          </a:p>
          <a:p>
            <a:pPr marL="0" indent="0">
              <a:buNone/>
            </a:pPr>
            <a:endParaRPr lang="en-US" sz="2000" dirty="0"/>
          </a:p>
          <a:p>
            <a:pPr marL="0" indent="0">
              <a:buNone/>
            </a:pPr>
            <a:r>
              <a:rPr lang="en-US" sz="2000" dirty="0"/>
              <a:t> </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80B92DA0-B9CF-42E7-A6BB-A84D67E70240}"/>
              </a:ext>
            </a:extLst>
          </p:cNvPr>
          <p:cNvPicPr>
            <a:picLocks noChangeAspect="1"/>
          </p:cNvPicPr>
          <p:nvPr/>
        </p:nvPicPr>
        <p:blipFill>
          <a:blip r:embed="rId2"/>
          <a:stretch>
            <a:fillRect/>
          </a:stretch>
        </p:blipFill>
        <p:spPr>
          <a:xfrm>
            <a:off x="106017" y="2182052"/>
            <a:ext cx="8931964" cy="924961"/>
          </a:xfrm>
          <a:prstGeom prst="rect">
            <a:avLst/>
          </a:prstGeom>
        </p:spPr>
      </p:pic>
      <p:pic>
        <p:nvPicPr>
          <p:cNvPr id="5" name="Picture 4">
            <a:extLst>
              <a:ext uri="{FF2B5EF4-FFF2-40B4-BE49-F238E27FC236}">
                <a16:creationId xmlns:a16="http://schemas.microsoft.com/office/drawing/2014/main" id="{7D9ACBF4-8F49-49DD-9089-11C00AC6680C}"/>
              </a:ext>
            </a:extLst>
          </p:cNvPr>
          <p:cNvPicPr>
            <a:picLocks noChangeAspect="1"/>
          </p:cNvPicPr>
          <p:nvPr/>
        </p:nvPicPr>
        <p:blipFill>
          <a:blip r:embed="rId3"/>
          <a:stretch>
            <a:fillRect/>
          </a:stretch>
        </p:blipFill>
        <p:spPr>
          <a:xfrm>
            <a:off x="0" y="4141311"/>
            <a:ext cx="8931964" cy="560797"/>
          </a:xfrm>
          <a:prstGeom prst="rect">
            <a:avLst/>
          </a:prstGeom>
        </p:spPr>
      </p:pic>
      <p:pic>
        <p:nvPicPr>
          <p:cNvPr id="6" name="Picture 5">
            <a:extLst>
              <a:ext uri="{FF2B5EF4-FFF2-40B4-BE49-F238E27FC236}">
                <a16:creationId xmlns:a16="http://schemas.microsoft.com/office/drawing/2014/main" id="{2AA47697-CD27-41D2-9730-FBCB1E3D14FF}"/>
              </a:ext>
            </a:extLst>
          </p:cNvPr>
          <p:cNvPicPr>
            <a:picLocks noChangeAspect="1"/>
          </p:cNvPicPr>
          <p:nvPr/>
        </p:nvPicPr>
        <p:blipFill>
          <a:blip r:embed="rId4"/>
          <a:stretch>
            <a:fillRect/>
          </a:stretch>
        </p:blipFill>
        <p:spPr>
          <a:xfrm>
            <a:off x="106017" y="5539409"/>
            <a:ext cx="7739270" cy="477078"/>
          </a:xfrm>
          <a:prstGeom prst="rect">
            <a:avLst/>
          </a:prstGeom>
        </p:spPr>
      </p:pic>
    </p:spTree>
    <p:extLst>
      <p:ext uri="{BB962C8B-B14F-4D97-AF65-F5344CB8AC3E}">
        <p14:creationId xmlns:p14="http://schemas.microsoft.com/office/powerpoint/2010/main" val="12032925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t>        </a:t>
            </a:r>
            <a:r>
              <a:rPr lang="en-US" dirty="0">
                <a:solidFill>
                  <a:schemeClr val="bg1"/>
                </a:solidFill>
              </a:rPr>
              <a:t>Linking Containers Continue……</a:t>
            </a:r>
          </a:p>
        </p:txBody>
      </p:sp>
      <p:sp>
        <p:nvSpPr>
          <p:cNvPr id="5" name="Content Placeholder 4">
            <a:extLst>
              <a:ext uri="{FF2B5EF4-FFF2-40B4-BE49-F238E27FC236}">
                <a16:creationId xmlns:a16="http://schemas.microsoft.com/office/drawing/2014/main" id="{35F7FA12-CEEA-4E29-9C4E-6B8C6A4E331C}"/>
              </a:ext>
            </a:extLst>
          </p:cNvPr>
          <p:cNvSpPr>
            <a:spLocks noGrp="1"/>
          </p:cNvSpPr>
          <p:nvPr>
            <p:ph sz="quarter" idx="1"/>
          </p:nvPr>
        </p:nvSpPr>
        <p:spPr>
          <a:xfrm>
            <a:off x="92765" y="675861"/>
            <a:ext cx="8945217" cy="6182139"/>
          </a:xfrm>
        </p:spPr>
        <p:txBody>
          <a:bodyPr/>
          <a:lstStyle/>
          <a:p>
            <a:pPr marL="0" indent="0">
              <a:buNone/>
            </a:pPr>
            <a:r>
              <a:rPr lang="en-US" sz="2000" dirty="0"/>
              <a:t>Now let us execute some standard </a:t>
            </a:r>
            <a:r>
              <a:rPr lang="en-US" sz="2000" b="1" dirty="0" err="1"/>
              <a:t>redis</a:t>
            </a:r>
            <a:r>
              <a:rPr lang="en-US" sz="2000" dirty="0"/>
              <a:t> </a:t>
            </a:r>
            <a:r>
              <a:rPr lang="en-US" sz="2000" dirty="0" err="1"/>
              <a:t>cmd’s</a:t>
            </a:r>
            <a:r>
              <a:rPr lang="en-US" dirty="0"/>
              <a:t>.</a:t>
            </a:r>
          </a:p>
          <a:p>
            <a:pPr marL="0" indent="0">
              <a:buNone/>
            </a:pPr>
            <a:endParaRPr lang="en-US" dirty="0"/>
          </a:p>
          <a:p>
            <a:pPr marL="0" indent="0">
              <a:buNone/>
            </a:pPr>
            <a:endParaRPr lang="en-US" dirty="0"/>
          </a:p>
          <a:p>
            <a:pPr marL="0" indent="0">
              <a:buNone/>
            </a:pPr>
            <a:endParaRPr lang="en-US" dirty="0"/>
          </a:p>
          <a:p>
            <a:pPr marL="0" indent="0">
              <a:buNone/>
            </a:pPr>
            <a:r>
              <a:rPr lang="en-US" sz="2000" dirty="0"/>
              <a:t>Everything looks fine. Let us exit this container and launch another client (</a:t>
            </a:r>
            <a:r>
              <a:rPr lang="en-US" sz="2000" b="1" dirty="0"/>
              <a:t>myclient3</a:t>
            </a:r>
            <a:r>
              <a:rPr lang="en-US" sz="2000" dirty="0"/>
              <a:t>) that wants to connect to the same Redis Server that is still running in the first container(</a:t>
            </a:r>
            <a:r>
              <a:rPr lang="en-US" sz="2000" b="1" dirty="0"/>
              <a:t>mycontainer2</a:t>
            </a:r>
            <a:r>
              <a:rPr lang="en-US" sz="2000" dirty="0"/>
              <a:t>)that we launched and to which we added a string key / value pair.</a:t>
            </a:r>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BC72EB17-954B-4534-8695-88263D705651}"/>
              </a:ext>
            </a:extLst>
          </p:cNvPr>
          <p:cNvPicPr>
            <a:picLocks noChangeAspect="1"/>
          </p:cNvPicPr>
          <p:nvPr/>
        </p:nvPicPr>
        <p:blipFill>
          <a:blip r:embed="rId2"/>
          <a:stretch>
            <a:fillRect/>
          </a:stretch>
        </p:blipFill>
        <p:spPr>
          <a:xfrm>
            <a:off x="92765" y="1171953"/>
            <a:ext cx="8945217" cy="1095034"/>
          </a:xfrm>
          <a:prstGeom prst="rect">
            <a:avLst/>
          </a:prstGeom>
        </p:spPr>
      </p:pic>
      <p:pic>
        <p:nvPicPr>
          <p:cNvPr id="9" name="Picture 8">
            <a:extLst>
              <a:ext uri="{FF2B5EF4-FFF2-40B4-BE49-F238E27FC236}">
                <a16:creationId xmlns:a16="http://schemas.microsoft.com/office/drawing/2014/main" id="{8F0A8D8B-68C0-44CC-8686-82D27C7A32A1}"/>
              </a:ext>
            </a:extLst>
          </p:cNvPr>
          <p:cNvPicPr>
            <a:picLocks noChangeAspect="1"/>
          </p:cNvPicPr>
          <p:nvPr/>
        </p:nvPicPr>
        <p:blipFill>
          <a:blip r:embed="rId3"/>
          <a:stretch>
            <a:fillRect/>
          </a:stretch>
        </p:blipFill>
        <p:spPr>
          <a:xfrm>
            <a:off x="92764" y="3777268"/>
            <a:ext cx="8945217" cy="2848819"/>
          </a:xfrm>
          <a:prstGeom prst="rect">
            <a:avLst/>
          </a:prstGeom>
        </p:spPr>
      </p:pic>
    </p:spTree>
    <p:extLst>
      <p:ext uri="{BB962C8B-B14F-4D97-AF65-F5344CB8AC3E}">
        <p14:creationId xmlns:p14="http://schemas.microsoft.com/office/powerpoint/2010/main" val="3181811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 Docker Volumes essentially tells how to manage data within your Docker containers</a:t>
            </a:r>
            <a:r>
              <a:rPr lang="en-US" dirty="0"/>
              <a:t>. </a:t>
            </a:r>
          </a:p>
          <a:p>
            <a:pPr marL="0" indent="0">
              <a:buNone/>
            </a:pPr>
            <a:r>
              <a:rPr lang="en-US" sz="2000" dirty="0"/>
              <a:t>Containers are Ephemeral or Temporary storage, </a:t>
            </a:r>
            <a:r>
              <a:rPr lang="en-US" sz="2000" dirty="0" err="1"/>
              <a:t>ie</a:t>
            </a:r>
            <a:r>
              <a:rPr lang="en-US" sz="2000" dirty="0"/>
              <a:t> data is available only during container life time and once a container is removed, data is gone. What about scenarios where you want the applications running inside the container to write to some files/data and then ensure that the data is still present. </a:t>
            </a:r>
          </a:p>
          <a:p>
            <a:pPr marL="0" indent="0">
              <a:buNone/>
            </a:pPr>
            <a:r>
              <a:rPr lang="en-US" sz="2000" dirty="0"/>
              <a:t>For e.g. let’s say that you are running an application that is generating data and it creates files or writes to a database and so on. Now, even if the container is removed and in the future you launch another container, you would like that data to still be there.</a:t>
            </a:r>
          </a:p>
          <a:p>
            <a:pPr marL="0" indent="0">
              <a:buNone/>
            </a:pPr>
            <a:r>
              <a:rPr lang="en-US" sz="2000" dirty="0"/>
              <a:t>Here we will try to  separate out the container lifecycle from the data stored inside it.</a:t>
            </a:r>
          </a:p>
          <a:p>
            <a:pPr marL="0" indent="0">
              <a:buNone/>
            </a:pPr>
            <a:r>
              <a:rPr lang="en-US" sz="2000" dirty="0"/>
              <a:t>As per the official documentation, there are 2 ways in which you can manage data in Docker:</a:t>
            </a:r>
          </a:p>
          <a:p>
            <a:r>
              <a:rPr lang="en-US" sz="2000" b="1" dirty="0"/>
              <a:t>Data volumes</a:t>
            </a:r>
          </a:p>
          <a:p>
            <a:r>
              <a:rPr lang="en-US" sz="2000" b="1" dirty="0"/>
              <a:t>Data volume containers</a:t>
            </a:r>
          </a:p>
          <a:p>
            <a:pPr marL="0" indent="0">
              <a:buNone/>
            </a:pPr>
            <a:endParaRPr lang="en-US" sz="2000" dirty="0"/>
          </a:p>
          <a:p>
            <a:pPr marL="0" indent="0">
              <a:buNone/>
            </a:pPr>
            <a:endParaRPr lang="en-US" dirty="0"/>
          </a:p>
        </p:txBody>
      </p:sp>
    </p:spTree>
    <p:extLst>
      <p:ext uri="{BB962C8B-B14F-4D97-AF65-F5344CB8AC3E}">
        <p14:creationId xmlns:p14="http://schemas.microsoft.com/office/powerpoint/2010/main" val="35717332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r>
              <a:rPr lang="en-US" sz="2000" dirty="0"/>
              <a:t>A data volume is a specially designed directory in the container.</a:t>
            </a:r>
          </a:p>
          <a:p>
            <a:r>
              <a:rPr lang="en-US" sz="2000" dirty="0"/>
              <a:t>It is initialized when the container is created. By default, it is not deleted when the container is stopped. It is not even garbage collected when there is no container referencing the volume.</a:t>
            </a:r>
          </a:p>
          <a:p>
            <a:r>
              <a:rPr lang="en-US" sz="2000" dirty="0"/>
              <a:t>The data volumes are independently updated. Data volumes can be shared across containers too. They could be mounted in read-only mode too.</a:t>
            </a:r>
          </a:p>
          <a:p>
            <a:pPr marL="0" indent="0">
              <a:buNone/>
            </a:pPr>
            <a:r>
              <a:rPr lang="en-US" sz="2000" b="1" u="sng" dirty="0"/>
              <a:t>Mounting a Data volume</a:t>
            </a:r>
          </a:p>
          <a:p>
            <a:pPr marL="0" indent="0">
              <a:buNone/>
            </a:pPr>
            <a:r>
              <a:rPr lang="en-US" sz="2000" dirty="0"/>
              <a:t>Let us begin with mounting a data volume in one of our containers. We will be working with the </a:t>
            </a:r>
            <a:r>
              <a:rPr lang="en-US" sz="2000" b="1" dirty="0" err="1"/>
              <a:t>busybox</a:t>
            </a:r>
            <a:r>
              <a:rPr lang="en-US" sz="2000" dirty="0"/>
              <a:t> image to keep things simple</a:t>
            </a:r>
            <a:r>
              <a:rPr lang="en-US" dirty="0"/>
              <a:t>.</a:t>
            </a:r>
          </a:p>
          <a:p>
            <a:pPr marL="0" indent="0">
              <a:buNone/>
            </a:pPr>
            <a:r>
              <a:rPr lang="en-US" sz="2000" dirty="0"/>
              <a:t>First Creates a new volume that containers can consume and store data in</a:t>
            </a:r>
            <a:r>
              <a:rPr lang="en-US" dirty="0"/>
              <a:t>.</a:t>
            </a:r>
          </a:p>
          <a:p>
            <a:pPr marL="0" indent="0">
              <a:buNone/>
            </a:pPr>
            <a:endParaRPr lang="en-US" dirty="0"/>
          </a:p>
          <a:p>
            <a:pPr marL="0" indent="0">
              <a:buNone/>
            </a:pPr>
            <a:endParaRPr lang="en-US"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22BD7734-31E9-4924-A530-D2AE8805933D}"/>
              </a:ext>
            </a:extLst>
          </p:cNvPr>
          <p:cNvPicPr>
            <a:picLocks noChangeAspect="1"/>
          </p:cNvPicPr>
          <p:nvPr/>
        </p:nvPicPr>
        <p:blipFill>
          <a:blip r:embed="rId2"/>
          <a:stretch>
            <a:fillRect/>
          </a:stretch>
        </p:blipFill>
        <p:spPr>
          <a:xfrm>
            <a:off x="159026" y="4625009"/>
            <a:ext cx="8759687" cy="1020003"/>
          </a:xfrm>
          <a:prstGeom prst="rect">
            <a:avLst/>
          </a:prstGeom>
        </p:spPr>
      </p:pic>
      <p:pic>
        <p:nvPicPr>
          <p:cNvPr id="5" name="Picture 4">
            <a:extLst>
              <a:ext uri="{FF2B5EF4-FFF2-40B4-BE49-F238E27FC236}">
                <a16:creationId xmlns:a16="http://schemas.microsoft.com/office/drawing/2014/main" id="{68FCD83B-B66A-423A-9265-B1B55E6E7088}"/>
              </a:ext>
            </a:extLst>
          </p:cNvPr>
          <p:cNvPicPr>
            <a:picLocks noChangeAspect="1"/>
          </p:cNvPicPr>
          <p:nvPr/>
        </p:nvPicPr>
        <p:blipFill>
          <a:blip r:embed="rId3"/>
          <a:stretch>
            <a:fillRect/>
          </a:stretch>
        </p:blipFill>
        <p:spPr>
          <a:xfrm>
            <a:off x="159026" y="5645012"/>
            <a:ext cx="8759687" cy="581025"/>
          </a:xfrm>
          <a:prstGeom prst="rect">
            <a:avLst/>
          </a:prstGeom>
        </p:spPr>
      </p:pic>
    </p:spTree>
    <p:extLst>
      <p:ext uri="{BB962C8B-B14F-4D97-AF65-F5344CB8AC3E}">
        <p14:creationId xmlns:p14="http://schemas.microsoft.com/office/powerpoint/2010/main" val="4966402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Let us launch a container as given below:</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Here </a:t>
            </a:r>
            <a:r>
              <a:rPr lang="en-US" sz="2000" b="1" dirty="0"/>
              <a:t>–v /data </a:t>
            </a:r>
            <a:r>
              <a:rPr lang="en-US" sz="2000" dirty="0"/>
              <a:t>tells to mount a volume(/data) for our container by mycontainer1.</a:t>
            </a:r>
          </a:p>
          <a:p>
            <a:pPr marL="0" indent="0">
              <a:buNone/>
            </a:pPr>
            <a:r>
              <a:rPr lang="en-US" sz="2000" dirty="0"/>
              <a:t>Let us a do a cd inside the data volume and create a file named file1.txt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let us exit the container by typing exit and going back to </a:t>
            </a:r>
            <a:r>
              <a:rPr lang="en-US" sz="2000" dirty="0" err="1"/>
              <a:t>pwd</a:t>
            </a:r>
            <a:r>
              <a:rPr lang="en-US" sz="2000" dirty="0"/>
              <a:t> prompt</a:t>
            </a:r>
            <a:r>
              <a:rPr lang="en-US" dirty="0"/>
              <a:t>.</a:t>
            </a:r>
            <a:endParaRPr lang="en-US" sz="2000" dirty="0"/>
          </a:p>
          <a:p>
            <a:pPr marL="0" indent="0">
              <a:buNone/>
            </a:pPr>
            <a:r>
              <a:rPr lang="en-US" sz="2000" dirty="0"/>
              <a:t>Now, if we do a docker </a:t>
            </a:r>
            <a:r>
              <a:rPr lang="en-US" sz="2000" dirty="0" err="1"/>
              <a:t>ps</a:t>
            </a:r>
            <a:r>
              <a:rPr lang="en-US" sz="2000" dirty="0"/>
              <a:t> -a , we should see our container (</a:t>
            </a:r>
            <a:r>
              <a:rPr lang="en-US" sz="2000" b="1" dirty="0" err="1"/>
              <a:t>mycontainer</a:t>
            </a:r>
            <a:r>
              <a:rPr lang="en-US" sz="2000" dirty="0"/>
              <a:t>) currently in the exited state as shown below:</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7" name="Picture 6">
            <a:extLst>
              <a:ext uri="{FF2B5EF4-FFF2-40B4-BE49-F238E27FC236}">
                <a16:creationId xmlns:a16="http://schemas.microsoft.com/office/drawing/2014/main" id="{167D4F3A-CDE5-42B9-B716-096DAEC021EE}"/>
              </a:ext>
            </a:extLst>
          </p:cNvPr>
          <p:cNvPicPr>
            <a:picLocks noChangeAspect="1"/>
          </p:cNvPicPr>
          <p:nvPr/>
        </p:nvPicPr>
        <p:blipFill>
          <a:blip r:embed="rId2"/>
          <a:stretch>
            <a:fillRect/>
          </a:stretch>
        </p:blipFill>
        <p:spPr>
          <a:xfrm>
            <a:off x="147634" y="1050028"/>
            <a:ext cx="8886826" cy="913487"/>
          </a:xfrm>
          <a:prstGeom prst="rect">
            <a:avLst/>
          </a:prstGeom>
        </p:spPr>
      </p:pic>
      <p:pic>
        <p:nvPicPr>
          <p:cNvPr id="8" name="Picture 7">
            <a:extLst>
              <a:ext uri="{FF2B5EF4-FFF2-40B4-BE49-F238E27FC236}">
                <a16:creationId xmlns:a16="http://schemas.microsoft.com/office/drawing/2014/main" id="{7224DC1A-8622-45E0-B785-E33EAC141077}"/>
              </a:ext>
            </a:extLst>
          </p:cNvPr>
          <p:cNvPicPr>
            <a:picLocks noChangeAspect="1"/>
          </p:cNvPicPr>
          <p:nvPr/>
        </p:nvPicPr>
        <p:blipFill>
          <a:blip r:embed="rId3"/>
          <a:stretch>
            <a:fillRect/>
          </a:stretch>
        </p:blipFill>
        <p:spPr>
          <a:xfrm>
            <a:off x="128586" y="3246782"/>
            <a:ext cx="8886826" cy="1314036"/>
          </a:xfrm>
          <a:prstGeom prst="rect">
            <a:avLst/>
          </a:prstGeom>
        </p:spPr>
      </p:pic>
      <p:pic>
        <p:nvPicPr>
          <p:cNvPr id="9" name="Picture 8">
            <a:extLst>
              <a:ext uri="{FF2B5EF4-FFF2-40B4-BE49-F238E27FC236}">
                <a16:creationId xmlns:a16="http://schemas.microsoft.com/office/drawing/2014/main" id="{6A8032E6-B31B-4895-A0B2-C83FB9C08EFE}"/>
              </a:ext>
            </a:extLst>
          </p:cNvPr>
          <p:cNvPicPr>
            <a:picLocks noChangeAspect="1"/>
          </p:cNvPicPr>
          <p:nvPr/>
        </p:nvPicPr>
        <p:blipFill>
          <a:blip r:embed="rId4"/>
          <a:stretch>
            <a:fillRect/>
          </a:stretch>
        </p:blipFill>
        <p:spPr>
          <a:xfrm>
            <a:off x="128586" y="5568708"/>
            <a:ext cx="8886826" cy="1150143"/>
          </a:xfrm>
          <a:prstGeom prst="rect">
            <a:avLst/>
          </a:prstGeom>
        </p:spPr>
      </p:pic>
    </p:spTree>
    <p:extLst>
      <p:ext uri="{BB962C8B-B14F-4D97-AF65-F5344CB8AC3E}">
        <p14:creationId xmlns:p14="http://schemas.microsoft.com/office/powerpoint/2010/main" val="316264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940D-5E68-436E-A813-DA372754BAE5}"/>
              </a:ext>
            </a:extLst>
          </p:cNvPr>
          <p:cNvSpPr>
            <a:spLocks noGrp="1"/>
          </p:cNvSpPr>
          <p:nvPr>
            <p:ph type="title"/>
          </p:nvPr>
        </p:nvSpPr>
        <p:spPr/>
        <p:txBody>
          <a:bodyPr/>
          <a:lstStyle/>
          <a:p>
            <a:r>
              <a:rPr lang="en-US" dirty="0"/>
              <a:t>Comparison Between Docker &amp; VM’s.</a:t>
            </a:r>
          </a:p>
        </p:txBody>
      </p:sp>
      <p:sp>
        <p:nvSpPr>
          <p:cNvPr id="3" name="Content Placeholder 2">
            <a:extLst>
              <a:ext uri="{FF2B5EF4-FFF2-40B4-BE49-F238E27FC236}">
                <a16:creationId xmlns:a16="http://schemas.microsoft.com/office/drawing/2014/main" id="{4A14CF59-3234-4101-876B-1BB39EBE4EBF}"/>
              </a:ext>
            </a:extLst>
          </p:cNvPr>
          <p:cNvSpPr>
            <a:spLocks noGrp="1"/>
          </p:cNvSpPr>
          <p:nvPr>
            <p:ph sz="quarter" idx="1"/>
          </p:nvPr>
        </p:nvSpPr>
        <p:spPr>
          <a:xfrm>
            <a:off x="0" y="1600200"/>
            <a:ext cx="9157252" cy="525780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6" name="Slide Number Placeholder 1">
            <a:extLst>
              <a:ext uri="{FF2B5EF4-FFF2-40B4-BE49-F238E27FC236}">
                <a16:creationId xmlns:a16="http://schemas.microsoft.com/office/drawing/2014/main" id="{0FCF0B9B-8417-4A2B-98A1-7210B455DA5C}"/>
              </a:ext>
            </a:extLst>
          </p:cNvPr>
          <p:cNvSpPr>
            <a:spLocks noGrp="1"/>
          </p:cNvSpPr>
          <p:nvPr>
            <p:ph type="sldNum" sz="quarter" idx="4294967295"/>
          </p:nvPr>
        </p:nvSpPr>
        <p:spPr>
          <a:xfrm>
            <a:off x="8402791" y="6225661"/>
            <a:ext cx="524357" cy="455786"/>
          </a:xfrm>
          <a:prstGeom prst="rect">
            <a:avLst/>
          </a:prstGeom>
        </p:spPr>
        <p:txBody>
          <a:bodyPr/>
          <a:lstStyle/>
          <a:p>
            <a:fld id="{1BA865F8-D0B2-3245-A9F6-5F06F5A3A0C6}" type="slidenum">
              <a:rPr lang="en-US" smtClean="0"/>
              <a:pPr/>
              <a:t>5</a:t>
            </a:fld>
            <a:endParaRPr lang="en-US" dirty="0"/>
          </a:p>
        </p:txBody>
      </p:sp>
      <p:sp>
        <p:nvSpPr>
          <p:cNvPr id="7" name="Text Placeholder 2">
            <a:extLst>
              <a:ext uri="{FF2B5EF4-FFF2-40B4-BE49-F238E27FC236}">
                <a16:creationId xmlns:a16="http://schemas.microsoft.com/office/drawing/2014/main" id="{2C001A7A-DFDE-4D0F-9BA8-212F57E49628}"/>
              </a:ext>
            </a:extLst>
          </p:cNvPr>
          <p:cNvSpPr txBox="1">
            <a:spLocks/>
          </p:cNvSpPr>
          <p:nvPr/>
        </p:nvSpPr>
        <p:spPr>
          <a:xfrm>
            <a:off x="457201" y="274639"/>
            <a:ext cx="7229060" cy="1291498"/>
          </a:xfrm>
          <a:prstGeom prst="rect">
            <a:avLst/>
          </a:prstGeom>
          <a:solidFill>
            <a:schemeClr val="accent1"/>
          </a:solidFill>
        </p:spPr>
        <p:txBody>
          <a:bodyPr>
            <a:norm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pPr fontAlgn="auto">
              <a:spcAft>
                <a:spcPts val="0"/>
              </a:spcAft>
            </a:pPr>
            <a:r>
              <a:rPr lang="de-CH" dirty="0"/>
              <a:t>Docker vs. Virtual Machine</a:t>
            </a:r>
            <a:endParaRPr lang="en-US" dirty="0"/>
          </a:p>
        </p:txBody>
      </p:sp>
      <p:pic>
        <p:nvPicPr>
          <p:cNvPr id="8" name="Picture 7">
            <a:extLst>
              <a:ext uri="{FF2B5EF4-FFF2-40B4-BE49-F238E27FC236}">
                <a16:creationId xmlns:a16="http://schemas.microsoft.com/office/drawing/2014/main" id="{03C0EFE2-5604-490B-90ED-4E56832C8ED7}"/>
              </a:ext>
            </a:extLst>
          </p:cNvPr>
          <p:cNvPicPr>
            <a:picLocks noChangeAspect="1"/>
          </p:cNvPicPr>
          <p:nvPr/>
        </p:nvPicPr>
        <p:blipFill>
          <a:blip r:embed="rId2"/>
          <a:stretch>
            <a:fillRect/>
          </a:stretch>
        </p:blipFill>
        <p:spPr>
          <a:xfrm>
            <a:off x="4337175" y="1875336"/>
            <a:ext cx="4396008" cy="4327888"/>
          </a:xfrm>
          <a:prstGeom prst="rect">
            <a:avLst/>
          </a:prstGeom>
        </p:spPr>
      </p:pic>
      <p:pic>
        <p:nvPicPr>
          <p:cNvPr id="9" name="Picture 8">
            <a:extLst>
              <a:ext uri="{FF2B5EF4-FFF2-40B4-BE49-F238E27FC236}">
                <a16:creationId xmlns:a16="http://schemas.microsoft.com/office/drawing/2014/main" id="{9A5897C4-25AE-4B60-8794-60C64ABD9E2D}"/>
              </a:ext>
            </a:extLst>
          </p:cNvPr>
          <p:cNvPicPr>
            <a:picLocks noChangeAspect="1"/>
          </p:cNvPicPr>
          <p:nvPr/>
        </p:nvPicPr>
        <p:blipFill>
          <a:blip r:embed="rId3"/>
          <a:stretch>
            <a:fillRect/>
          </a:stretch>
        </p:blipFill>
        <p:spPr>
          <a:xfrm>
            <a:off x="0" y="1875336"/>
            <a:ext cx="4337175" cy="4327888"/>
          </a:xfrm>
          <a:prstGeom prst="rect">
            <a:avLst/>
          </a:prstGeom>
        </p:spPr>
      </p:pic>
      <p:sp>
        <p:nvSpPr>
          <p:cNvPr id="10" name="TextBox 9">
            <a:extLst>
              <a:ext uri="{FF2B5EF4-FFF2-40B4-BE49-F238E27FC236}">
                <a16:creationId xmlns:a16="http://schemas.microsoft.com/office/drawing/2014/main" id="{84E2B675-686F-4A4F-A43E-11E489B55437}"/>
              </a:ext>
            </a:extLst>
          </p:cNvPr>
          <p:cNvSpPr txBox="1"/>
          <p:nvPr/>
        </p:nvSpPr>
        <p:spPr>
          <a:xfrm>
            <a:off x="4266004" y="5663443"/>
            <a:ext cx="4831348" cy="646331"/>
          </a:xfrm>
          <a:prstGeom prst="rect">
            <a:avLst/>
          </a:prstGeom>
          <a:noFill/>
        </p:spPr>
        <p:txBody>
          <a:bodyPr wrap="square" rtlCol="0">
            <a:spAutoFit/>
          </a:bodyPr>
          <a:lstStyle/>
          <a:p>
            <a:r>
              <a:rPr lang="de-CH" dirty="0"/>
              <a:t>Source: https://www.docker.com/whatisdocker/</a:t>
            </a:r>
            <a:endParaRPr lang="en-US" dirty="0"/>
          </a:p>
        </p:txBody>
      </p:sp>
    </p:spTree>
    <p:extLst>
      <p:ext uri="{BB962C8B-B14F-4D97-AF65-F5344CB8AC3E}">
        <p14:creationId xmlns:p14="http://schemas.microsoft.com/office/powerpoint/2010/main" val="31500517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Now, let us inspect the container and see what Docker did when we started this container.</a:t>
            </a:r>
          </a:p>
          <a:p>
            <a:pPr marL="0" indent="0">
              <a:buNone/>
            </a:pPr>
            <a:r>
              <a:rPr lang="en-US" sz="2000" dirty="0"/>
              <a:t>This will give out a JSON output and you should look for Volumes attribute in the output.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if we go inside /</a:t>
            </a:r>
            <a:r>
              <a:rPr lang="en-US" sz="2000" dirty="0" err="1"/>
              <a:t>var</a:t>
            </a:r>
            <a:r>
              <a:rPr lang="en-US" sz="2000" dirty="0"/>
              <a:t>/lib/docker/volume/</a:t>
            </a:r>
            <a:r>
              <a:rPr lang="en-US" sz="2000" dirty="0" err="1"/>
              <a:t>myvol</a:t>
            </a:r>
            <a:r>
              <a:rPr lang="en-US" sz="2000" dirty="0"/>
              <a:t>, we should see our file created inside our container /</a:t>
            </a:r>
            <a:r>
              <a:rPr lang="en-US" sz="2000" dirty="0" err="1"/>
              <a:t>vol</a:t>
            </a:r>
            <a:r>
              <a:rPr lang="en-US" sz="2000" dirty="0"/>
              <a:t> to be mounted on /</a:t>
            </a:r>
            <a:r>
              <a:rPr lang="en-US" sz="2000" dirty="0" err="1"/>
              <a:t>myvol</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0" name="Picture 9">
            <a:extLst>
              <a:ext uri="{FF2B5EF4-FFF2-40B4-BE49-F238E27FC236}">
                <a16:creationId xmlns:a16="http://schemas.microsoft.com/office/drawing/2014/main" id="{D8D4A8D2-9CE4-4305-95CA-1C46B170C83A}"/>
              </a:ext>
            </a:extLst>
          </p:cNvPr>
          <p:cNvPicPr>
            <a:picLocks noChangeAspect="1"/>
          </p:cNvPicPr>
          <p:nvPr/>
        </p:nvPicPr>
        <p:blipFill>
          <a:blip r:embed="rId2"/>
          <a:stretch>
            <a:fillRect/>
          </a:stretch>
        </p:blipFill>
        <p:spPr>
          <a:xfrm>
            <a:off x="258624" y="1974575"/>
            <a:ext cx="8090246" cy="352218"/>
          </a:xfrm>
          <a:prstGeom prst="rect">
            <a:avLst/>
          </a:prstGeom>
        </p:spPr>
      </p:pic>
      <p:pic>
        <p:nvPicPr>
          <p:cNvPr id="11" name="Picture 10">
            <a:extLst>
              <a:ext uri="{FF2B5EF4-FFF2-40B4-BE49-F238E27FC236}">
                <a16:creationId xmlns:a16="http://schemas.microsoft.com/office/drawing/2014/main" id="{5AFB8434-C2E8-41CA-8798-7C47CB3E4996}"/>
              </a:ext>
            </a:extLst>
          </p:cNvPr>
          <p:cNvPicPr>
            <a:picLocks noChangeAspect="1"/>
          </p:cNvPicPr>
          <p:nvPr/>
        </p:nvPicPr>
        <p:blipFill>
          <a:blip r:embed="rId3"/>
          <a:stretch>
            <a:fillRect/>
          </a:stretch>
        </p:blipFill>
        <p:spPr>
          <a:xfrm>
            <a:off x="258624" y="2326793"/>
            <a:ext cx="8090246" cy="1874146"/>
          </a:xfrm>
          <a:prstGeom prst="rect">
            <a:avLst/>
          </a:prstGeom>
        </p:spPr>
      </p:pic>
      <p:pic>
        <p:nvPicPr>
          <p:cNvPr id="12" name="Picture 11">
            <a:extLst>
              <a:ext uri="{FF2B5EF4-FFF2-40B4-BE49-F238E27FC236}">
                <a16:creationId xmlns:a16="http://schemas.microsoft.com/office/drawing/2014/main" id="{9A37CB12-8855-433F-84F0-EBFBC76EB61A}"/>
              </a:ext>
            </a:extLst>
          </p:cNvPr>
          <p:cNvPicPr>
            <a:picLocks noChangeAspect="1"/>
          </p:cNvPicPr>
          <p:nvPr/>
        </p:nvPicPr>
        <p:blipFill>
          <a:blip r:embed="rId4"/>
          <a:stretch>
            <a:fillRect/>
          </a:stretch>
        </p:blipFill>
        <p:spPr>
          <a:xfrm>
            <a:off x="258624" y="5026922"/>
            <a:ext cx="8090246" cy="1691930"/>
          </a:xfrm>
          <a:prstGeom prst="rect">
            <a:avLst/>
          </a:prstGeom>
        </p:spPr>
      </p:pic>
    </p:spTree>
    <p:extLst>
      <p:ext uri="{BB962C8B-B14F-4D97-AF65-F5344CB8AC3E}">
        <p14:creationId xmlns:p14="http://schemas.microsoft.com/office/powerpoint/2010/main" val="8486454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If we remove our container and again check the mount point we should be able to see the file, which is now persistence</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pPr marL="0" indent="0">
              <a:buNone/>
            </a:pPr>
            <a:r>
              <a:rPr lang="en-US" sz="2000" dirty="0"/>
              <a:t>As we can see our container </a:t>
            </a:r>
            <a:r>
              <a:rPr lang="en-US" sz="2000" b="1" dirty="0" err="1"/>
              <a:t>mycontainer</a:t>
            </a:r>
            <a:r>
              <a:rPr lang="en-US" sz="2000" dirty="0"/>
              <a:t> has been removed completely. Now if we check our mount point the file and data inside it should be persistently available.</a:t>
            </a:r>
          </a:p>
          <a:p>
            <a:pPr marL="0" indent="0">
              <a:buNone/>
            </a:pPr>
            <a:endParaRPr lang="en-US" sz="2000"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0C68EA73-CEDB-40D2-A36F-476FBFA21253}"/>
              </a:ext>
            </a:extLst>
          </p:cNvPr>
          <p:cNvPicPr>
            <a:picLocks noChangeAspect="1"/>
          </p:cNvPicPr>
          <p:nvPr/>
        </p:nvPicPr>
        <p:blipFill>
          <a:blip r:embed="rId2"/>
          <a:stretch>
            <a:fillRect/>
          </a:stretch>
        </p:blipFill>
        <p:spPr>
          <a:xfrm>
            <a:off x="119268" y="1398101"/>
            <a:ext cx="8905461" cy="1297371"/>
          </a:xfrm>
          <a:prstGeom prst="rect">
            <a:avLst/>
          </a:prstGeom>
        </p:spPr>
      </p:pic>
      <p:pic>
        <p:nvPicPr>
          <p:cNvPr id="5" name="Picture 4">
            <a:extLst>
              <a:ext uri="{FF2B5EF4-FFF2-40B4-BE49-F238E27FC236}">
                <a16:creationId xmlns:a16="http://schemas.microsoft.com/office/drawing/2014/main" id="{8A1FDF5E-809C-454A-8140-FA09C04D11D3}"/>
              </a:ext>
            </a:extLst>
          </p:cNvPr>
          <p:cNvPicPr>
            <a:picLocks noChangeAspect="1"/>
          </p:cNvPicPr>
          <p:nvPr/>
        </p:nvPicPr>
        <p:blipFill>
          <a:blip r:embed="rId3"/>
          <a:stretch>
            <a:fillRect/>
          </a:stretch>
        </p:blipFill>
        <p:spPr>
          <a:xfrm>
            <a:off x="119268" y="2695473"/>
            <a:ext cx="8878957" cy="365760"/>
          </a:xfrm>
          <a:prstGeom prst="rect">
            <a:avLst/>
          </a:prstGeom>
        </p:spPr>
      </p:pic>
      <p:pic>
        <p:nvPicPr>
          <p:cNvPr id="6" name="Picture 5">
            <a:extLst>
              <a:ext uri="{FF2B5EF4-FFF2-40B4-BE49-F238E27FC236}">
                <a16:creationId xmlns:a16="http://schemas.microsoft.com/office/drawing/2014/main" id="{7AFF30ED-2617-4CDD-968D-353E2D3FA18B}"/>
              </a:ext>
            </a:extLst>
          </p:cNvPr>
          <p:cNvPicPr>
            <a:picLocks noChangeAspect="1"/>
          </p:cNvPicPr>
          <p:nvPr/>
        </p:nvPicPr>
        <p:blipFill>
          <a:blip r:embed="rId4"/>
          <a:stretch>
            <a:fillRect/>
          </a:stretch>
        </p:blipFill>
        <p:spPr>
          <a:xfrm>
            <a:off x="92764" y="3047999"/>
            <a:ext cx="8905461" cy="516759"/>
          </a:xfrm>
          <a:prstGeom prst="rect">
            <a:avLst/>
          </a:prstGeom>
        </p:spPr>
      </p:pic>
      <p:pic>
        <p:nvPicPr>
          <p:cNvPr id="7" name="Picture 6">
            <a:extLst>
              <a:ext uri="{FF2B5EF4-FFF2-40B4-BE49-F238E27FC236}">
                <a16:creationId xmlns:a16="http://schemas.microsoft.com/office/drawing/2014/main" id="{C92FBDD4-3336-4AD7-8F50-9F474840CDC7}"/>
              </a:ext>
            </a:extLst>
          </p:cNvPr>
          <p:cNvPicPr>
            <a:picLocks noChangeAspect="1"/>
          </p:cNvPicPr>
          <p:nvPr/>
        </p:nvPicPr>
        <p:blipFill>
          <a:blip r:embed="rId5"/>
          <a:stretch>
            <a:fillRect/>
          </a:stretch>
        </p:blipFill>
        <p:spPr>
          <a:xfrm>
            <a:off x="92763" y="4522984"/>
            <a:ext cx="8905461" cy="923639"/>
          </a:xfrm>
          <a:prstGeom prst="rect">
            <a:avLst/>
          </a:prstGeom>
        </p:spPr>
      </p:pic>
    </p:spTree>
    <p:extLst>
      <p:ext uri="{BB962C8B-B14F-4D97-AF65-F5344CB8AC3E}">
        <p14:creationId xmlns:p14="http://schemas.microsoft.com/office/powerpoint/2010/main" val="3654757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u="sng" dirty="0"/>
              <a:t>Mounting a Host Directory as a Data volume:</a:t>
            </a:r>
          </a:p>
          <a:p>
            <a:pPr marL="0" indent="0">
              <a:buNone/>
            </a:pPr>
            <a:r>
              <a:rPr lang="en-US" sz="2000" dirty="0"/>
              <a:t>Now that we have seen how to mount a volume in the container, the next step is to look at the same process of mounting a volume but this time we will mount an existing </a:t>
            </a:r>
            <a:r>
              <a:rPr lang="en-US" sz="2000" b="1" dirty="0"/>
              <a:t>host folder </a:t>
            </a:r>
            <a:r>
              <a:rPr lang="en-US" sz="2000" dirty="0"/>
              <a:t>in the Docker </a:t>
            </a:r>
            <a:r>
              <a:rPr lang="en-US" sz="2000" dirty="0" err="1"/>
              <a:t>containner</a:t>
            </a:r>
            <a:r>
              <a:rPr lang="en-US" sz="2000" dirty="0"/>
              <a:t>.</a:t>
            </a:r>
          </a:p>
          <a:p>
            <a:pPr marL="0" indent="0">
              <a:buNone/>
            </a:pPr>
            <a:r>
              <a:rPr lang="en-US" sz="2000" dirty="0"/>
              <a:t>Please follow this steps:</a:t>
            </a:r>
          </a:p>
          <a:p>
            <a:pPr marL="0" indent="0">
              <a:buNone/>
            </a:pPr>
            <a:endParaRPr lang="en-US" sz="2000" dirty="0"/>
          </a:p>
        </p:txBody>
      </p:sp>
      <p:pic>
        <p:nvPicPr>
          <p:cNvPr id="4" name="Picture 3">
            <a:extLst>
              <a:ext uri="{FF2B5EF4-FFF2-40B4-BE49-F238E27FC236}">
                <a16:creationId xmlns:a16="http://schemas.microsoft.com/office/drawing/2014/main" id="{8F33F29A-D633-4306-9413-49BA3082B2AC}"/>
              </a:ext>
            </a:extLst>
          </p:cNvPr>
          <p:cNvPicPr>
            <a:picLocks noChangeAspect="1"/>
          </p:cNvPicPr>
          <p:nvPr/>
        </p:nvPicPr>
        <p:blipFill>
          <a:blip r:embed="rId2"/>
          <a:stretch>
            <a:fillRect/>
          </a:stretch>
        </p:blipFill>
        <p:spPr>
          <a:xfrm>
            <a:off x="92765" y="2378539"/>
            <a:ext cx="8931965" cy="4221044"/>
          </a:xfrm>
          <a:prstGeom prst="rect">
            <a:avLst/>
          </a:prstGeom>
        </p:spPr>
      </p:pic>
    </p:spTree>
    <p:extLst>
      <p:ext uri="{BB962C8B-B14F-4D97-AF65-F5344CB8AC3E}">
        <p14:creationId xmlns:p14="http://schemas.microsoft.com/office/powerpoint/2010/main" val="35402941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u="sng" dirty="0"/>
              <a:t>Data volume containers</a:t>
            </a:r>
          </a:p>
          <a:p>
            <a:r>
              <a:rPr lang="en-US" sz="2000" dirty="0"/>
              <a:t>We now come to the next part i.e. creating a Data volume container. This is very useful if you want to share data between containers or you want to use the data from non-persistent containers. The process is really two step:</a:t>
            </a:r>
          </a:p>
          <a:p>
            <a:r>
              <a:rPr lang="en-US" sz="2000" dirty="0"/>
              <a:t>You first create a Data volume container</a:t>
            </a:r>
          </a:p>
          <a:p>
            <a:r>
              <a:rPr lang="en-US" sz="2000" dirty="0"/>
              <a:t>Create another container and mount the volume from the container created in Step 1.</a:t>
            </a:r>
          </a:p>
          <a:p>
            <a:r>
              <a:rPr lang="en-US" sz="2000" dirty="0"/>
              <a:t>Let us see that in action:</a:t>
            </a:r>
          </a:p>
          <a:p>
            <a:r>
              <a:rPr lang="en-US" sz="2000" dirty="0"/>
              <a:t>We will first create a volume in host machine &amp; then create a container (</a:t>
            </a:r>
            <a:r>
              <a:rPr lang="en-US" sz="2000" b="1" dirty="0"/>
              <a:t>container1</a:t>
            </a:r>
            <a:r>
              <a:rPr lang="en-US" sz="2000" dirty="0"/>
              <a:t>) and mount a volume inside of that:</a:t>
            </a:r>
          </a:p>
          <a:p>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6D7EE1A8-9603-4C3A-A587-6469FA06E606}"/>
              </a:ext>
            </a:extLst>
          </p:cNvPr>
          <p:cNvPicPr>
            <a:picLocks noChangeAspect="1"/>
          </p:cNvPicPr>
          <p:nvPr/>
        </p:nvPicPr>
        <p:blipFill>
          <a:blip r:embed="rId2"/>
          <a:stretch>
            <a:fillRect/>
          </a:stretch>
        </p:blipFill>
        <p:spPr>
          <a:xfrm>
            <a:off x="265044" y="4532450"/>
            <a:ext cx="8534400" cy="516628"/>
          </a:xfrm>
          <a:prstGeom prst="rect">
            <a:avLst/>
          </a:prstGeom>
        </p:spPr>
      </p:pic>
      <p:pic>
        <p:nvPicPr>
          <p:cNvPr id="5" name="Picture 4">
            <a:extLst>
              <a:ext uri="{FF2B5EF4-FFF2-40B4-BE49-F238E27FC236}">
                <a16:creationId xmlns:a16="http://schemas.microsoft.com/office/drawing/2014/main" id="{1091C3D2-96D2-475E-9180-EA58B8F55035}"/>
              </a:ext>
            </a:extLst>
          </p:cNvPr>
          <p:cNvPicPr>
            <a:picLocks noChangeAspect="1"/>
          </p:cNvPicPr>
          <p:nvPr/>
        </p:nvPicPr>
        <p:blipFill>
          <a:blip r:embed="rId3"/>
          <a:stretch>
            <a:fillRect/>
          </a:stretch>
        </p:blipFill>
        <p:spPr>
          <a:xfrm>
            <a:off x="265044" y="5049078"/>
            <a:ext cx="8534400" cy="1808922"/>
          </a:xfrm>
          <a:prstGeom prst="rect">
            <a:avLst/>
          </a:prstGeom>
        </p:spPr>
      </p:pic>
    </p:spTree>
    <p:extLst>
      <p:ext uri="{BB962C8B-B14F-4D97-AF65-F5344CB8AC3E}">
        <p14:creationId xmlns:p14="http://schemas.microsoft.com/office/powerpoint/2010/main" val="2712914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r>
              <a:rPr lang="en-US" sz="2000" dirty="0"/>
              <a:t>Now press </a:t>
            </a:r>
            <a:r>
              <a:rPr lang="en-US" sz="2000" b="1" dirty="0" err="1"/>
              <a:t>Ctrl+P+Q</a:t>
            </a:r>
            <a:r>
              <a:rPr lang="en-US" sz="2000" dirty="0"/>
              <a:t> to come back to the host machine prompt without exiting the container.</a:t>
            </a:r>
          </a:p>
          <a:p>
            <a:r>
              <a:rPr lang="en-US" sz="2000" dirty="0"/>
              <a:t>Now, if we do a </a:t>
            </a:r>
            <a:r>
              <a:rPr lang="en-US" sz="2000" b="1" dirty="0"/>
              <a:t>docker </a:t>
            </a:r>
            <a:r>
              <a:rPr lang="en-US" sz="2000" b="1" dirty="0" err="1"/>
              <a:t>ps</a:t>
            </a:r>
            <a:r>
              <a:rPr lang="en-US" sz="2000" dirty="0"/>
              <a:t>, we should see our running container:</a:t>
            </a:r>
          </a:p>
          <a:p>
            <a:endParaRPr lang="en-US" sz="2000" dirty="0"/>
          </a:p>
          <a:p>
            <a:endParaRPr lang="en-US" sz="2000" dirty="0"/>
          </a:p>
          <a:p>
            <a:pPr marL="0" indent="0">
              <a:buNone/>
            </a:pPr>
            <a:endParaRPr lang="en-US" sz="2000" dirty="0"/>
          </a:p>
          <a:p>
            <a:pPr marL="0" indent="0">
              <a:buNone/>
            </a:pPr>
            <a:r>
              <a:rPr lang="en-US" sz="2000" dirty="0"/>
              <a:t>Now, if we execute a command on the running </a:t>
            </a:r>
            <a:r>
              <a:rPr lang="en-US" sz="2000" b="1" dirty="0"/>
              <a:t>container1</a:t>
            </a:r>
            <a:r>
              <a:rPr lang="en-US" sz="2000" dirty="0"/>
              <a:t> i.e. see the contents of our </a:t>
            </a:r>
            <a:r>
              <a:rPr lang="en-US" sz="2000" b="1" dirty="0"/>
              <a:t>/data</a:t>
            </a:r>
            <a:r>
              <a:rPr lang="en-US" sz="2000" dirty="0"/>
              <a:t> volume, you can see that the two files are present.</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let us launch another container (</a:t>
            </a:r>
            <a:r>
              <a:rPr lang="en-US" sz="2000" b="1" dirty="0"/>
              <a:t>container2</a:t>
            </a:r>
            <a:r>
              <a:rPr lang="en-US" sz="2000" dirty="0"/>
              <a:t>) but it will mount the data volume from container1 as given below:</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414A47D4-94C2-4F97-9890-CAC8120314E3}"/>
              </a:ext>
            </a:extLst>
          </p:cNvPr>
          <p:cNvPicPr>
            <a:picLocks noChangeAspect="1"/>
          </p:cNvPicPr>
          <p:nvPr/>
        </p:nvPicPr>
        <p:blipFill>
          <a:blip r:embed="rId2"/>
          <a:stretch>
            <a:fillRect/>
          </a:stretch>
        </p:blipFill>
        <p:spPr>
          <a:xfrm>
            <a:off x="198783" y="1767795"/>
            <a:ext cx="8825948" cy="1187439"/>
          </a:xfrm>
          <a:prstGeom prst="rect">
            <a:avLst/>
          </a:prstGeom>
        </p:spPr>
      </p:pic>
      <p:pic>
        <p:nvPicPr>
          <p:cNvPr id="5" name="Picture 4">
            <a:extLst>
              <a:ext uri="{FF2B5EF4-FFF2-40B4-BE49-F238E27FC236}">
                <a16:creationId xmlns:a16="http://schemas.microsoft.com/office/drawing/2014/main" id="{E664540B-8047-4D8F-8B73-CBE0D32C1EB5}"/>
              </a:ext>
            </a:extLst>
          </p:cNvPr>
          <p:cNvPicPr>
            <a:picLocks noChangeAspect="1"/>
          </p:cNvPicPr>
          <p:nvPr/>
        </p:nvPicPr>
        <p:blipFill>
          <a:blip r:embed="rId3"/>
          <a:stretch>
            <a:fillRect/>
          </a:stretch>
        </p:blipFill>
        <p:spPr>
          <a:xfrm>
            <a:off x="198783" y="3585127"/>
            <a:ext cx="8825948" cy="1053134"/>
          </a:xfrm>
          <a:prstGeom prst="rect">
            <a:avLst/>
          </a:prstGeom>
        </p:spPr>
      </p:pic>
      <p:pic>
        <p:nvPicPr>
          <p:cNvPr id="6" name="Picture 5">
            <a:extLst>
              <a:ext uri="{FF2B5EF4-FFF2-40B4-BE49-F238E27FC236}">
                <a16:creationId xmlns:a16="http://schemas.microsoft.com/office/drawing/2014/main" id="{3D26C0C4-D29D-4BB6-BA32-CD1CEE09EE12}"/>
              </a:ext>
            </a:extLst>
          </p:cNvPr>
          <p:cNvPicPr>
            <a:picLocks noChangeAspect="1"/>
          </p:cNvPicPr>
          <p:nvPr/>
        </p:nvPicPr>
        <p:blipFill>
          <a:blip r:embed="rId4"/>
          <a:stretch>
            <a:fillRect/>
          </a:stretch>
        </p:blipFill>
        <p:spPr>
          <a:xfrm>
            <a:off x="39757" y="5440044"/>
            <a:ext cx="8984974" cy="417417"/>
          </a:xfrm>
          <a:prstGeom prst="rect">
            <a:avLst/>
          </a:prstGeom>
        </p:spPr>
      </p:pic>
    </p:spTree>
    <p:extLst>
      <p:ext uri="{BB962C8B-B14F-4D97-AF65-F5344CB8AC3E}">
        <p14:creationId xmlns:p14="http://schemas.microsoft.com/office/powerpoint/2010/main" val="42705830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708991" y="128864"/>
            <a:ext cx="7467600" cy="440979"/>
          </a:xfrm>
          <a:solidFill>
            <a:schemeClr val="accent2">
              <a:lumMod val="60000"/>
              <a:lumOff val="40000"/>
            </a:schemeClr>
          </a:solidFill>
        </p:spPr>
        <p:txBody>
          <a:bodyPr>
            <a:normAutofit fontScale="90000"/>
          </a:bodyPr>
          <a:lstStyle/>
          <a:p>
            <a:r>
              <a:rPr lang="en-US" dirty="0">
                <a:solidFill>
                  <a:schemeClr val="bg1"/>
                </a:solidFill>
              </a:rPr>
              <a:t>                   -:Docker Volume:-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r>
              <a:rPr lang="en-US" sz="2000" dirty="0"/>
              <a:t>Notice above that we have launched it in interactive mode and have used a new parameters </a:t>
            </a:r>
            <a:r>
              <a:rPr lang="en-US" sz="2000" b="1" dirty="0"/>
              <a:t>— volumes-from</a:t>
            </a:r>
            <a:r>
              <a:rPr lang="en-US" sz="2000" dirty="0"/>
              <a:t> &lt;</a:t>
            </a:r>
            <a:r>
              <a:rPr lang="en-US" sz="2000" b="1" dirty="0" err="1"/>
              <a:t>containername</a:t>
            </a:r>
            <a:r>
              <a:rPr lang="en-US" sz="2000" dirty="0"/>
              <a:t>&gt; that we have specified. This tells </a:t>
            </a:r>
            <a:r>
              <a:rPr lang="en-US" sz="2000" b="1" dirty="0"/>
              <a:t>container2</a:t>
            </a:r>
            <a:r>
              <a:rPr lang="en-US" sz="2000" dirty="0"/>
              <a:t> to mount the volumes that </a:t>
            </a:r>
            <a:r>
              <a:rPr lang="en-US" sz="2000" b="1" dirty="0"/>
              <a:t>container1</a:t>
            </a:r>
            <a:r>
              <a:rPr lang="en-US" sz="2000" dirty="0"/>
              <a:t>mounted.</a:t>
            </a:r>
          </a:p>
          <a:p>
            <a:r>
              <a:rPr lang="en-US" sz="2000" dirty="0"/>
              <a:t>Now, if we do a </a:t>
            </a:r>
            <a:r>
              <a:rPr lang="en-US" sz="2000" b="1" dirty="0"/>
              <a:t>ls</a:t>
            </a:r>
            <a:r>
              <a:rPr lang="en-US" sz="2000" dirty="0"/>
              <a:t>, we can see that the data folder is present and if we do a </a:t>
            </a:r>
            <a:r>
              <a:rPr lang="en-US" sz="2000" b="1" dirty="0"/>
              <a:t>ls</a:t>
            </a:r>
            <a:r>
              <a:rPr lang="en-US" sz="2000" dirty="0"/>
              <a:t> inside of that, we can see our two files: </a:t>
            </a:r>
            <a:r>
              <a:rPr lang="en-US" sz="2000" b="1" dirty="0"/>
              <a:t>file1.txt</a:t>
            </a:r>
            <a:r>
              <a:rPr lang="en-US" sz="2000" dirty="0"/>
              <a:t> and</a:t>
            </a:r>
            <a:r>
              <a:rPr lang="en-US" sz="2000" b="1" dirty="0"/>
              <a:t> file2.txt</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r>
              <a:rPr lang="en-US" sz="2000"/>
              <a:t>------------------------------That </a:t>
            </a:r>
            <a:r>
              <a:rPr lang="en-US" sz="2000" dirty="0"/>
              <a:t>is all for </a:t>
            </a:r>
            <a:r>
              <a:rPr lang="en-US" sz="2000"/>
              <a:t>Docker Volumes---------------------------------</a:t>
            </a: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4DE276F0-0D05-494D-B868-6020F86EEC77}"/>
              </a:ext>
            </a:extLst>
          </p:cNvPr>
          <p:cNvPicPr>
            <a:picLocks noChangeAspect="1"/>
          </p:cNvPicPr>
          <p:nvPr/>
        </p:nvPicPr>
        <p:blipFill>
          <a:blip r:embed="rId2"/>
          <a:stretch>
            <a:fillRect/>
          </a:stretch>
        </p:blipFill>
        <p:spPr>
          <a:xfrm>
            <a:off x="119270" y="2717447"/>
            <a:ext cx="8918713" cy="2371388"/>
          </a:xfrm>
          <a:prstGeom prst="rect">
            <a:avLst/>
          </a:prstGeom>
        </p:spPr>
      </p:pic>
    </p:spTree>
    <p:extLst>
      <p:ext uri="{BB962C8B-B14F-4D97-AF65-F5344CB8AC3E}">
        <p14:creationId xmlns:p14="http://schemas.microsoft.com/office/powerpoint/2010/main" val="2027607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b="1" i="1" dirty="0"/>
              <a:t>Objective:-</a:t>
            </a:r>
          </a:p>
          <a:p>
            <a:pPr>
              <a:buFont typeface="Wingdings" panose="05000000000000000000" pitchFamily="2" charset="2"/>
              <a:buChar char="v"/>
            </a:pPr>
            <a:r>
              <a:rPr lang="en-US" sz="2000" dirty="0"/>
              <a:t>In this section we will look at an overview of Docker’s default networking behavior and how to create our own user-defined networks.</a:t>
            </a:r>
          </a:p>
          <a:p>
            <a:pPr>
              <a:buFont typeface="Wingdings" panose="05000000000000000000" pitchFamily="2" charset="2"/>
              <a:buChar char="v"/>
            </a:pPr>
            <a:r>
              <a:rPr lang="en-US" sz="2000" dirty="0"/>
              <a:t>We will also explore about those resources required to create networks on a single host or across a cluster of hosts</a:t>
            </a:r>
            <a:r>
              <a:rPr lang="en-US" dirty="0"/>
              <a:t>.</a:t>
            </a:r>
          </a:p>
          <a:p>
            <a:pPr marL="0" indent="0">
              <a:buNone/>
            </a:pPr>
            <a:r>
              <a:rPr lang="en-US" dirty="0"/>
              <a:t>================================================</a:t>
            </a:r>
            <a:r>
              <a:rPr lang="en-US" sz="2000" dirty="0"/>
              <a:t>When we install Docker for the first time, it creates three networks automatically.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These three networks are built into Docker. When you run a container, you can use the </a:t>
            </a:r>
            <a:r>
              <a:rPr lang="en-US" sz="2000" b="1" dirty="0"/>
              <a:t>- -net </a:t>
            </a:r>
            <a:r>
              <a:rPr lang="en-US" sz="2000" dirty="0"/>
              <a:t>flag to specify which networks your container should connect to(</a:t>
            </a:r>
            <a:r>
              <a:rPr lang="en-US" sz="2000" b="1" i="1" dirty="0" err="1"/>
              <a:t>bridge,none,host</a:t>
            </a:r>
            <a:r>
              <a:rPr lang="en-US" sz="2000" dirty="0"/>
              <a:t>).</a:t>
            </a:r>
          </a:p>
          <a:p>
            <a:pPr marL="0" indent="0">
              <a:buNone/>
            </a:pPr>
            <a:endParaRPr lang="en-US" sz="2000" dirty="0"/>
          </a:p>
        </p:txBody>
      </p:sp>
      <p:pic>
        <p:nvPicPr>
          <p:cNvPr id="4" name="Picture 3">
            <a:extLst>
              <a:ext uri="{FF2B5EF4-FFF2-40B4-BE49-F238E27FC236}">
                <a16:creationId xmlns:a16="http://schemas.microsoft.com/office/drawing/2014/main" id="{60D6C22C-DFBF-43AA-B1E0-27B11047CC70}"/>
              </a:ext>
            </a:extLst>
          </p:cNvPr>
          <p:cNvPicPr>
            <a:picLocks noChangeAspect="1"/>
          </p:cNvPicPr>
          <p:nvPr/>
        </p:nvPicPr>
        <p:blipFill>
          <a:blip r:embed="rId2"/>
          <a:stretch>
            <a:fillRect/>
          </a:stretch>
        </p:blipFill>
        <p:spPr>
          <a:xfrm>
            <a:off x="209550" y="3614531"/>
            <a:ext cx="8656154" cy="1219200"/>
          </a:xfrm>
          <a:prstGeom prst="rect">
            <a:avLst/>
          </a:prstGeom>
        </p:spPr>
      </p:pic>
    </p:spTree>
    <p:extLst>
      <p:ext uri="{BB962C8B-B14F-4D97-AF65-F5344CB8AC3E}">
        <p14:creationId xmlns:p14="http://schemas.microsoft.com/office/powerpoint/2010/main" val="2153268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Let’s run a container(</a:t>
            </a:r>
            <a:r>
              <a:rPr lang="en-US" sz="2000" b="1" dirty="0" err="1"/>
              <a:t>mycontainer</a:t>
            </a:r>
            <a:r>
              <a:rPr lang="en-US" sz="2000" dirty="0"/>
              <a:t>) based on </a:t>
            </a:r>
            <a:r>
              <a:rPr lang="en-US" sz="2000" b="1" dirty="0" err="1"/>
              <a:t>redis</a:t>
            </a:r>
            <a:r>
              <a:rPr lang="en-US" sz="2000" dirty="0"/>
              <a:t> image which we have earlier pulled by explicitly specifying network as </a:t>
            </a:r>
            <a:r>
              <a:rPr lang="en-US" sz="2000" b="1" dirty="0"/>
              <a:t>host</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If we don’t specify any network name, then Docker daemon connects the  container to </a:t>
            </a:r>
            <a:r>
              <a:rPr lang="en-US" sz="2000" b="1" dirty="0"/>
              <a:t>bridge </a:t>
            </a:r>
            <a:r>
              <a:rPr lang="en-US" sz="2000" dirty="0"/>
              <a:t>network by default</a:t>
            </a:r>
            <a:r>
              <a:rPr lang="en-US" sz="2000" b="1" dirty="0"/>
              <a:t>.</a:t>
            </a:r>
          </a:p>
          <a:p>
            <a:pPr marL="0" indent="0">
              <a:buNone/>
            </a:pPr>
            <a:r>
              <a:rPr lang="en-US" sz="2000" dirty="0">
                <a:solidFill>
                  <a:srgbClr val="FF0000"/>
                </a:solidFill>
              </a:rPr>
              <a:t>Note:-</a:t>
            </a:r>
          </a:p>
          <a:p>
            <a:pPr marL="0" indent="0">
              <a:buNone/>
            </a:pPr>
            <a:r>
              <a:rPr lang="en-US" sz="2000" dirty="0">
                <a:solidFill>
                  <a:srgbClr val="FF0000"/>
                </a:solidFill>
              </a:rPr>
              <a:t>The </a:t>
            </a:r>
            <a:r>
              <a:rPr lang="en-US" sz="2000" b="1" u="sng" dirty="0">
                <a:solidFill>
                  <a:srgbClr val="FF0000"/>
                </a:solidFill>
              </a:rPr>
              <a:t>host network </a:t>
            </a:r>
            <a:r>
              <a:rPr lang="en-US" sz="2000" dirty="0">
                <a:solidFill>
                  <a:srgbClr val="FF0000"/>
                </a:solidFill>
              </a:rPr>
              <a:t>adds a container on the host’s network stack, if you run a container that runs a web server on port 80 using host networking, the web server is available on port 80 of the host machine.</a:t>
            </a:r>
          </a:p>
          <a:p>
            <a:pPr marL="0" indent="0">
              <a:buNone/>
            </a:pPr>
            <a:endParaRPr lang="en-US" sz="2000" dirty="0"/>
          </a:p>
        </p:txBody>
      </p:sp>
      <p:pic>
        <p:nvPicPr>
          <p:cNvPr id="5" name="Picture 4">
            <a:extLst>
              <a:ext uri="{FF2B5EF4-FFF2-40B4-BE49-F238E27FC236}">
                <a16:creationId xmlns:a16="http://schemas.microsoft.com/office/drawing/2014/main" id="{AF0F62BA-F726-4514-B066-EE75DABA615A}"/>
              </a:ext>
            </a:extLst>
          </p:cNvPr>
          <p:cNvPicPr>
            <a:picLocks noChangeAspect="1"/>
          </p:cNvPicPr>
          <p:nvPr/>
        </p:nvPicPr>
        <p:blipFill>
          <a:blip r:embed="rId2"/>
          <a:stretch>
            <a:fillRect/>
          </a:stretch>
        </p:blipFill>
        <p:spPr>
          <a:xfrm>
            <a:off x="99390" y="1298711"/>
            <a:ext cx="8945218" cy="3419062"/>
          </a:xfrm>
          <a:prstGeom prst="rect">
            <a:avLst/>
          </a:prstGeom>
        </p:spPr>
      </p:pic>
    </p:spTree>
    <p:extLst>
      <p:ext uri="{BB962C8B-B14F-4D97-AF65-F5344CB8AC3E}">
        <p14:creationId xmlns:p14="http://schemas.microsoft.com/office/powerpoint/2010/main" val="40481479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u="sng" dirty="0"/>
              <a:t>bridge network:</a:t>
            </a:r>
          </a:p>
          <a:p>
            <a:pPr>
              <a:buFont typeface="Wingdings" panose="05000000000000000000" pitchFamily="2" charset="2"/>
              <a:buChar char="v"/>
            </a:pPr>
            <a:r>
              <a:rPr lang="en-US" sz="2000" dirty="0"/>
              <a:t>The default bridge network is present on all Docker hosts. If you do not specify a different network, new containers are automatically connected to the default </a:t>
            </a:r>
            <a:r>
              <a:rPr lang="en-US" sz="2000" b="1" dirty="0"/>
              <a:t>bridge</a:t>
            </a:r>
            <a:r>
              <a:rPr lang="en-US" sz="2000" dirty="0"/>
              <a:t> network.</a:t>
            </a:r>
          </a:p>
          <a:p>
            <a:pPr marL="0" indent="0">
              <a:buNone/>
            </a:pPr>
            <a:r>
              <a:rPr lang="en-US" sz="2000" dirty="0">
                <a:solidFill>
                  <a:srgbClr val="FF0000"/>
                </a:solidFill>
              </a:rPr>
              <a:t>Note: The </a:t>
            </a:r>
            <a:r>
              <a:rPr lang="en-US" sz="2000" b="1" i="1" u="sng" dirty="0">
                <a:solidFill>
                  <a:srgbClr val="FF0000"/>
                </a:solidFill>
              </a:rPr>
              <a:t>docker network inspect  </a:t>
            </a:r>
            <a:r>
              <a:rPr lang="en-US" sz="2000" dirty="0">
                <a:solidFill>
                  <a:srgbClr val="FF0000"/>
                </a:solidFill>
              </a:rPr>
              <a:t>command returns information about a network</a:t>
            </a: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a:p>
            <a:pPr marL="0" indent="0">
              <a:buNone/>
            </a:pPr>
            <a:endParaRPr lang="en-US" sz="2000" dirty="0">
              <a:solidFill>
                <a:srgbClr val="FF0000"/>
              </a:solidFill>
            </a:endParaRPr>
          </a:p>
        </p:txBody>
      </p:sp>
      <p:pic>
        <p:nvPicPr>
          <p:cNvPr id="4" name="Picture 3">
            <a:extLst>
              <a:ext uri="{FF2B5EF4-FFF2-40B4-BE49-F238E27FC236}">
                <a16:creationId xmlns:a16="http://schemas.microsoft.com/office/drawing/2014/main" id="{8F76E250-7F31-4D73-92B7-370A1D0DC507}"/>
              </a:ext>
            </a:extLst>
          </p:cNvPr>
          <p:cNvPicPr>
            <a:picLocks noChangeAspect="1"/>
          </p:cNvPicPr>
          <p:nvPr/>
        </p:nvPicPr>
        <p:blipFill>
          <a:blip r:embed="rId2"/>
          <a:stretch>
            <a:fillRect/>
          </a:stretch>
        </p:blipFill>
        <p:spPr>
          <a:xfrm>
            <a:off x="119268" y="2941983"/>
            <a:ext cx="8905461" cy="3379304"/>
          </a:xfrm>
          <a:prstGeom prst="rect">
            <a:avLst/>
          </a:prstGeom>
        </p:spPr>
      </p:pic>
    </p:spTree>
    <p:extLst>
      <p:ext uri="{BB962C8B-B14F-4D97-AF65-F5344CB8AC3E}">
        <p14:creationId xmlns:p14="http://schemas.microsoft.com/office/powerpoint/2010/main" val="3473052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a:buFont typeface="Wingdings" panose="05000000000000000000" pitchFamily="2" charset="2"/>
              <a:buChar char="v"/>
            </a:pPr>
            <a:r>
              <a:rPr lang="en-US" sz="2000" dirty="0"/>
              <a:t>Let us run 2 </a:t>
            </a:r>
            <a:r>
              <a:rPr lang="en-US" sz="2000" dirty="0" err="1"/>
              <a:t>busybox</a:t>
            </a:r>
            <a:r>
              <a:rPr lang="en-US" sz="2000" dirty="0"/>
              <a:t> container’s in detached mode on default network </a:t>
            </a:r>
            <a:r>
              <a:rPr lang="en-US" sz="2000" dirty="0" err="1"/>
              <a:t>ie</a:t>
            </a:r>
            <a:r>
              <a:rPr lang="en-US" sz="2000" dirty="0"/>
              <a:t> bridge network.</a:t>
            </a:r>
          </a:p>
          <a:p>
            <a:pPr>
              <a:buFont typeface="Wingdings" panose="05000000000000000000" pitchFamily="2" charset="2"/>
              <a:buChar char="v"/>
            </a:pPr>
            <a:endParaRPr lang="en-US" sz="2000" dirty="0"/>
          </a:p>
          <a:p>
            <a:pPr marL="0" indent="0">
              <a:buNone/>
            </a:pPr>
            <a:endParaRPr lang="en-US" sz="2000" dirty="0"/>
          </a:p>
          <a:p>
            <a:pPr marL="0" indent="0">
              <a:buNone/>
            </a:pPr>
            <a:endParaRPr lang="en-US" sz="2000" dirty="0"/>
          </a:p>
          <a:p>
            <a:pPr>
              <a:buFont typeface="Wingdings" panose="05000000000000000000" pitchFamily="2" charset="2"/>
              <a:buChar char="v"/>
            </a:pPr>
            <a:r>
              <a:rPr lang="en-US" sz="2000" dirty="0"/>
              <a:t>Now let’s inspect the bridge network.</a:t>
            </a:r>
          </a:p>
          <a:p>
            <a:pPr marL="0" indent="0">
              <a:buNone/>
            </a:pPr>
            <a:endParaRPr lang="en-US" sz="2000" dirty="0"/>
          </a:p>
        </p:txBody>
      </p:sp>
      <p:pic>
        <p:nvPicPr>
          <p:cNvPr id="6" name="Picture 5">
            <a:extLst>
              <a:ext uri="{FF2B5EF4-FFF2-40B4-BE49-F238E27FC236}">
                <a16:creationId xmlns:a16="http://schemas.microsoft.com/office/drawing/2014/main" id="{733E3237-F62D-485E-A4B2-1C8B0B003726}"/>
              </a:ext>
            </a:extLst>
          </p:cNvPr>
          <p:cNvPicPr>
            <a:picLocks noChangeAspect="1"/>
          </p:cNvPicPr>
          <p:nvPr/>
        </p:nvPicPr>
        <p:blipFill>
          <a:blip r:embed="rId2"/>
          <a:stretch>
            <a:fillRect/>
          </a:stretch>
        </p:blipFill>
        <p:spPr>
          <a:xfrm>
            <a:off x="419514" y="1460431"/>
            <a:ext cx="8020050" cy="1097239"/>
          </a:xfrm>
          <a:prstGeom prst="rect">
            <a:avLst/>
          </a:prstGeom>
        </p:spPr>
      </p:pic>
      <p:pic>
        <p:nvPicPr>
          <p:cNvPr id="7" name="Picture 6">
            <a:extLst>
              <a:ext uri="{FF2B5EF4-FFF2-40B4-BE49-F238E27FC236}">
                <a16:creationId xmlns:a16="http://schemas.microsoft.com/office/drawing/2014/main" id="{7E531ED0-E172-41C2-A8E5-80763DAB1665}"/>
              </a:ext>
            </a:extLst>
          </p:cNvPr>
          <p:cNvPicPr>
            <a:picLocks noChangeAspect="1"/>
          </p:cNvPicPr>
          <p:nvPr/>
        </p:nvPicPr>
        <p:blipFill>
          <a:blip r:embed="rId3"/>
          <a:stretch>
            <a:fillRect/>
          </a:stretch>
        </p:blipFill>
        <p:spPr>
          <a:xfrm>
            <a:off x="92764" y="2880725"/>
            <a:ext cx="8931965" cy="3977276"/>
          </a:xfrm>
          <a:prstGeom prst="rect">
            <a:avLst/>
          </a:prstGeom>
        </p:spPr>
      </p:pic>
    </p:spTree>
    <p:extLst>
      <p:ext uri="{BB962C8B-B14F-4D97-AF65-F5344CB8AC3E}">
        <p14:creationId xmlns:p14="http://schemas.microsoft.com/office/powerpoint/2010/main" val="4073404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DEEDF-F1A4-4931-89F9-6095DE62970C}"/>
              </a:ext>
            </a:extLst>
          </p:cNvPr>
          <p:cNvSpPr>
            <a:spLocks noGrp="1"/>
          </p:cNvSpPr>
          <p:nvPr>
            <p:ph type="title"/>
          </p:nvPr>
        </p:nvSpPr>
        <p:spPr/>
        <p:txBody>
          <a:bodyPr/>
          <a:lstStyle/>
          <a:p>
            <a:r>
              <a:rPr lang="en-US" dirty="0"/>
              <a:t>Explanation:-</a:t>
            </a:r>
          </a:p>
        </p:txBody>
      </p:sp>
      <p:sp>
        <p:nvSpPr>
          <p:cNvPr id="3" name="Content Placeholder 2">
            <a:extLst>
              <a:ext uri="{FF2B5EF4-FFF2-40B4-BE49-F238E27FC236}">
                <a16:creationId xmlns:a16="http://schemas.microsoft.com/office/drawing/2014/main" id="{9801F8CC-0665-42E3-A7F8-7257ACDD68E4}"/>
              </a:ext>
            </a:extLst>
          </p:cNvPr>
          <p:cNvSpPr>
            <a:spLocks noGrp="1"/>
          </p:cNvSpPr>
          <p:nvPr>
            <p:ph sz="quarter" idx="1"/>
          </p:nvPr>
        </p:nvSpPr>
        <p:spPr/>
        <p:txBody>
          <a:bodyPr>
            <a:normAutofit fontScale="70000" lnSpcReduction="20000"/>
          </a:bodyPr>
          <a:lstStyle/>
          <a:p>
            <a:pPr marL="0" indent="0">
              <a:buNone/>
            </a:pPr>
            <a:r>
              <a:rPr lang="en-US" u="sng" dirty="0"/>
              <a:t>Virtual Machines:-</a:t>
            </a:r>
          </a:p>
          <a:p>
            <a:pPr marL="0" indent="0">
              <a:buNone/>
            </a:pPr>
            <a:endParaRPr lang="en-US" u="sng" dirty="0"/>
          </a:p>
          <a:p>
            <a:r>
              <a:rPr lang="en-US" dirty="0"/>
              <a:t>Each virtualized application includes not only the application - which may be only 10s of MB - and the necessary binaries and libraries, but also an entire guest operating system - which may weigh 10s of GB.</a:t>
            </a:r>
          </a:p>
          <a:p>
            <a:endParaRPr lang="de-CH" dirty="0"/>
          </a:p>
          <a:p>
            <a:pPr marL="0" indent="0">
              <a:buNone/>
            </a:pPr>
            <a:r>
              <a:rPr lang="en-US" u="sng" dirty="0"/>
              <a:t>Docker:-</a:t>
            </a:r>
          </a:p>
          <a:p>
            <a:pPr marL="0" indent="0">
              <a:buNone/>
            </a:pPr>
            <a:endParaRPr lang="en-US" u="sng" dirty="0"/>
          </a:p>
          <a:p>
            <a:r>
              <a:rPr lang="en-US" dirty="0"/>
              <a:t>The Docker Engine container comprises just the application and its dependencies. It runs as an isolated process in </a:t>
            </a:r>
            <a:r>
              <a:rPr lang="en-US" dirty="0" err="1"/>
              <a:t>userspace</a:t>
            </a:r>
            <a:r>
              <a:rPr lang="en-US" dirty="0"/>
              <a:t> on the host operating system, sharing the kernel with other containers. Thus, it enjoys the resource isolation and allocation benefits of VMs but is much more portable and efficient.</a:t>
            </a:r>
          </a:p>
          <a:p>
            <a:endParaRPr lang="de-CH" dirty="0"/>
          </a:p>
          <a:p>
            <a:r>
              <a:rPr lang="de-CH" dirty="0"/>
              <a:t>Docker provides base images that contain OS installations we can start from: The OS is not more than an application running on the Kernel...</a:t>
            </a:r>
            <a:endParaRPr lang="en-US" dirty="0"/>
          </a:p>
          <a:p>
            <a:endParaRPr lang="en-US" dirty="0"/>
          </a:p>
        </p:txBody>
      </p:sp>
    </p:spTree>
    <p:extLst>
      <p:ext uri="{BB962C8B-B14F-4D97-AF65-F5344CB8AC3E}">
        <p14:creationId xmlns:p14="http://schemas.microsoft.com/office/powerpoint/2010/main" val="3706504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a:buFont typeface="Wingdings" panose="05000000000000000000" pitchFamily="2" charset="2"/>
              <a:buChar char="v"/>
            </a:pPr>
            <a:r>
              <a:rPr lang="en-US" sz="2000" dirty="0"/>
              <a:t>What we see is both the </a:t>
            </a:r>
            <a:r>
              <a:rPr lang="en-US" sz="2000" dirty="0" err="1"/>
              <a:t>busybox</a:t>
            </a:r>
            <a:r>
              <a:rPr lang="en-US" sz="2000" dirty="0"/>
              <a:t> containers(</a:t>
            </a:r>
            <a:r>
              <a:rPr lang="en-US" sz="2000" b="1" dirty="0"/>
              <a:t>container1 and container2</a:t>
            </a:r>
            <a:r>
              <a:rPr lang="en-US" sz="2000" dirty="0"/>
              <a:t>) are connected to the default network.</a:t>
            </a:r>
          </a:p>
          <a:p>
            <a:pPr>
              <a:buFont typeface="Wingdings" panose="05000000000000000000" pitchFamily="2" charset="2"/>
              <a:buChar char="v"/>
            </a:pPr>
            <a:r>
              <a:rPr lang="en-US" sz="2000" dirty="0"/>
              <a:t>The </a:t>
            </a:r>
            <a:r>
              <a:rPr lang="en-US" sz="2000" dirty="0" err="1"/>
              <a:t>Ip</a:t>
            </a:r>
            <a:r>
              <a:rPr lang="en-US" sz="2000" dirty="0"/>
              <a:t> </a:t>
            </a:r>
            <a:r>
              <a:rPr lang="en-US" sz="2000" dirty="0" err="1"/>
              <a:t>addr</a:t>
            </a:r>
            <a:r>
              <a:rPr lang="en-US" sz="2000" dirty="0"/>
              <a:t> of </a:t>
            </a:r>
            <a:r>
              <a:rPr lang="en-US" sz="2000" b="1" dirty="0"/>
              <a:t>container1 </a:t>
            </a:r>
            <a:r>
              <a:rPr lang="en-US" sz="2000" dirty="0"/>
              <a:t>is </a:t>
            </a:r>
            <a:r>
              <a:rPr lang="en-US" sz="2000" b="1" dirty="0"/>
              <a:t>172.17.0.2</a:t>
            </a:r>
            <a:r>
              <a:rPr lang="en-US" sz="2000" dirty="0"/>
              <a:t> and </a:t>
            </a:r>
            <a:r>
              <a:rPr lang="en-US" sz="2000" b="1" dirty="0"/>
              <a:t>container2 </a:t>
            </a:r>
            <a:r>
              <a:rPr lang="en-US" sz="2000" dirty="0"/>
              <a:t>is </a:t>
            </a:r>
            <a:r>
              <a:rPr lang="en-US" sz="2000" b="1" dirty="0"/>
              <a:t>172.17.0.3</a:t>
            </a:r>
            <a:r>
              <a:rPr lang="en-US" sz="2000" dirty="0"/>
              <a:t>(which means both are in the same network). Which means both the containers  can communicate with each other by IP address.</a:t>
            </a:r>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C825E45A-C197-42D9-9567-8F94E9A7EFB8}"/>
              </a:ext>
            </a:extLst>
          </p:cNvPr>
          <p:cNvPicPr>
            <a:picLocks noChangeAspect="1"/>
          </p:cNvPicPr>
          <p:nvPr/>
        </p:nvPicPr>
        <p:blipFill>
          <a:blip r:embed="rId2"/>
          <a:stretch>
            <a:fillRect/>
          </a:stretch>
        </p:blipFill>
        <p:spPr>
          <a:xfrm>
            <a:off x="106017" y="2354364"/>
            <a:ext cx="8918713" cy="4503636"/>
          </a:xfrm>
          <a:prstGeom prst="rect">
            <a:avLst/>
          </a:prstGeom>
        </p:spPr>
      </p:pic>
    </p:spTree>
    <p:extLst>
      <p:ext uri="{BB962C8B-B14F-4D97-AF65-F5344CB8AC3E}">
        <p14:creationId xmlns:p14="http://schemas.microsoft.com/office/powerpoint/2010/main" val="1618029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dirty="0"/>
              <a:t>User-defined bridge networks:</a:t>
            </a:r>
          </a:p>
          <a:p>
            <a:pPr>
              <a:buFont typeface="Wingdings" panose="05000000000000000000" pitchFamily="2" charset="2"/>
              <a:buChar char="v"/>
            </a:pPr>
            <a:r>
              <a:rPr lang="en-US" sz="1800" dirty="0"/>
              <a:t>User-defined bridge networks are similar to the default bridge network, but we can add some new features to it, such as to control which containers can communicate with each other, and also to enable automatic DNS resolution of container names to IP addresses.</a:t>
            </a:r>
          </a:p>
          <a:p>
            <a:pPr>
              <a:buFont typeface="Wingdings" panose="05000000000000000000" pitchFamily="2" charset="2"/>
              <a:buChar char="v"/>
            </a:pPr>
            <a:r>
              <a:rPr lang="en-US" sz="1800" dirty="0"/>
              <a:t>The following examples create some bridge networks and perform some experiments on containers on these networks</a:t>
            </a:r>
            <a:r>
              <a:rPr lang="en-US" sz="2000" dirty="0"/>
              <a:t>.</a:t>
            </a:r>
          </a:p>
          <a:p>
            <a:pPr marL="0" indent="0">
              <a:buNone/>
            </a:pPr>
            <a:endParaRPr lang="en-US" sz="2000" dirty="0"/>
          </a:p>
          <a:p>
            <a:pPr marL="0" indent="0">
              <a:buNone/>
            </a:pPr>
            <a:endParaRPr lang="en-US" sz="2000" dirty="0"/>
          </a:p>
          <a:p>
            <a:pPr marL="0" indent="0">
              <a:buNone/>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0" indent="0">
              <a:buNone/>
            </a:pPr>
            <a:endParaRPr lang="en-US" sz="2000" dirty="0"/>
          </a:p>
          <a:p>
            <a:pPr>
              <a:buFont typeface="Wingdings" panose="05000000000000000000" pitchFamily="2" charset="2"/>
              <a:buChar char="v"/>
            </a:pPr>
            <a:r>
              <a:rPr lang="en-US" sz="2000" dirty="0"/>
              <a:t>Let’s run a </a:t>
            </a:r>
            <a:r>
              <a:rPr lang="en-US" sz="2000" b="1" dirty="0"/>
              <a:t>container3</a:t>
            </a:r>
            <a:r>
              <a:rPr lang="en-US" sz="2000" dirty="0"/>
              <a:t> based on </a:t>
            </a:r>
            <a:r>
              <a:rPr lang="en-US" sz="2000" b="1" dirty="0" err="1"/>
              <a:t>busybox</a:t>
            </a:r>
            <a:r>
              <a:rPr lang="en-US" sz="2000" dirty="0"/>
              <a:t> image but on our recently created user-defined bridge network.</a:t>
            </a:r>
          </a:p>
        </p:txBody>
      </p:sp>
      <p:pic>
        <p:nvPicPr>
          <p:cNvPr id="8" name="Picture 7">
            <a:extLst>
              <a:ext uri="{FF2B5EF4-FFF2-40B4-BE49-F238E27FC236}">
                <a16:creationId xmlns:a16="http://schemas.microsoft.com/office/drawing/2014/main" id="{D5E5FC8F-C3F6-4442-9DC3-9B1E5244EC5E}"/>
              </a:ext>
            </a:extLst>
          </p:cNvPr>
          <p:cNvPicPr>
            <a:picLocks noChangeAspect="1"/>
          </p:cNvPicPr>
          <p:nvPr/>
        </p:nvPicPr>
        <p:blipFill>
          <a:blip r:embed="rId2"/>
          <a:stretch>
            <a:fillRect/>
          </a:stretch>
        </p:blipFill>
        <p:spPr>
          <a:xfrm>
            <a:off x="161924" y="2846732"/>
            <a:ext cx="8820150" cy="2016816"/>
          </a:xfrm>
          <a:prstGeom prst="rect">
            <a:avLst/>
          </a:prstGeom>
        </p:spPr>
      </p:pic>
    </p:spTree>
    <p:extLst>
      <p:ext uri="{BB962C8B-B14F-4D97-AF65-F5344CB8AC3E}">
        <p14:creationId xmlns:p14="http://schemas.microsoft.com/office/powerpoint/2010/main" val="29544093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pic>
        <p:nvPicPr>
          <p:cNvPr id="4" name="Content Placeholder 3" descr="bb">
            <a:extLst>
              <a:ext uri="{FF2B5EF4-FFF2-40B4-BE49-F238E27FC236}">
                <a16:creationId xmlns:a16="http://schemas.microsoft.com/office/drawing/2014/main" id="{14A4147B-19F1-4A24-B05D-3C19ABEBD42C}"/>
              </a:ext>
            </a:extLst>
          </p:cNvPr>
          <p:cNvPicPr>
            <a:picLocks noGrp="1" noChangeAspect="1"/>
          </p:cNvPicPr>
          <p:nvPr>
            <p:ph sz="quarter" idx="1"/>
          </p:nvPr>
        </p:nvPicPr>
        <p:blipFill>
          <a:blip r:embed="rId2"/>
          <a:stretch>
            <a:fillRect/>
          </a:stretch>
        </p:blipFill>
        <p:spPr>
          <a:xfrm>
            <a:off x="0" y="649359"/>
            <a:ext cx="9144000" cy="3803371"/>
          </a:xfrm>
          <a:prstGeom prst="rect">
            <a:avLst/>
          </a:prstGeom>
        </p:spPr>
      </p:pic>
      <p:pic>
        <p:nvPicPr>
          <p:cNvPr id="5" name="Picture 4">
            <a:extLst>
              <a:ext uri="{FF2B5EF4-FFF2-40B4-BE49-F238E27FC236}">
                <a16:creationId xmlns:a16="http://schemas.microsoft.com/office/drawing/2014/main" id="{6000D3F4-3F8D-4F1D-A08D-3777394EF4D1}"/>
              </a:ext>
            </a:extLst>
          </p:cNvPr>
          <p:cNvPicPr>
            <a:picLocks noChangeAspect="1"/>
          </p:cNvPicPr>
          <p:nvPr/>
        </p:nvPicPr>
        <p:blipFill>
          <a:blip r:embed="rId3"/>
          <a:stretch>
            <a:fillRect/>
          </a:stretch>
        </p:blipFill>
        <p:spPr>
          <a:xfrm>
            <a:off x="0" y="4452729"/>
            <a:ext cx="9144000" cy="2597427"/>
          </a:xfrm>
          <a:prstGeom prst="rect">
            <a:avLst/>
          </a:prstGeom>
        </p:spPr>
      </p:pic>
    </p:spTree>
    <p:extLst>
      <p:ext uri="{BB962C8B-B14F-4D97-AF65-F5344CB8AC3E}">
        <p14:creationId xmlns:p14="http://schemas.microsoft.com/office/powerpoint/2010/main" val="226742578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Container Networking:-</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75862"/>
            <a:ext cx="9144000" cy="4900073"/>
          </a:xfrm>
        </p:spPr>
        <p:txBody>
          <a:bodyPr>
            <a:normAutofit/>
          </a:bodyPr>
          <a:lstStyle/>
          <a:p>
            <a:pPr>
              <a:buFont typeface="Wingdings" panose="05000000000000000000" pitchFamily="2" charset="2"/>
              <a:buChar char="v"/>
            </a:pPr>
            <a:r>
              <a:rPr lang="en-US" sz="1800" dirty="0"/>
              <a:t>The container3 we launched into our user-defined bridge network must reside on the same Docker host. Each container in the network can immediately communicate with other containers in the network. Though, the network itself isolates the containers from external networks.</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0" indent="0">
              <a:buNone/>
            </a:pPr>
            <a:r>
              <a:rPr lang="en-US" sz="1800" dirty="0"/>
              <a:t>Within a user-defined bridge network, linking is not supported. But we can expose and publish container ports on containers in this network. This is useful if you want to make a portion of the bridge network available to an outside network.</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2000" dirty="0"/>
          </a:p>
        </p:txBody>
      </p:sp>
      <p:pic>
        <p:nvPicPr>
          <p:cNvPr id="4" name="Picture 3">
            <a:extLst>
              <a:ext uri="{FF2B5EF4-FFF2-40B4-BE49-F238E27FC236}">
                <a16:creationId xmlns:a16="http://schemas.microsoft.com/office/drawing/2014/main" id="{A79156C2-F890-444E-813D-B6F9CB1A6D81}"/>
              </a:ext>
            </a:extLst>
          </p:cNvPr>
          <p:cNvPicPr>
            <a:picLocks noChangeAspect="1"/>
          </p:cNvPicPr>
          <p:nvPr/>
        </p:nvPicPr>
        <p:blipFill>
          <a:blip r:embed="rId2"/>
          <a:stretch>
            <a:fillRect/>
          </a:stretch>
        </p:blipFill>
        <p:spPr>
          <a:xfrm>
            <a:off x="2160105" y="1815547"/>
            <a:ext cx="3371328" cy="2014331"/>
          </a:xfrm>
          <a:prstGeom prst="rect">
            <a:avLst/>
          </a:prstGeom>
        </p:spPr>
      </p:pic>
      <p:pic>
        <p:nvPicPr>
          <p:cNvPr id="2050" name="Picture 2" descr="Bridge network">
            <a:extLst>
              <a:ext uri="{FF2B5EF4-FFF2-40B4-BE49-F238E27FC236}">
                <a16:creationId xmlns:a16="http://schemas.microsoft.com/office/drawing/2014/main" id="{CCC6B9DE-4538-4821-AA48-49172175E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549" y="4651513"/>
            <a:ext cx="4439478" cy="220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047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-:Docker Swarm:-</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i="1" dirty="0"/>
              <a:t>Objective:-</a:t>
            </a:r>
          </a:p>
          <a:p>
            <a:pPr>
              <a:buFont typeface="Wingdings" panose="05000000000000000000" pitchFamily="2" charset="2"/>
              <a:buChar char="v"/>
            </a:pPr>
            <a:r>
              <a:rPr lang="en-US" sz="2000" dirty="0"/>
              <a:t>In this section we will look at </a:t>
            </a:r>
            <a:r>
              <a:rPr lang="en-US" sz="2000" b="1" i="1" dirty="0"/>
              <a:t>what is Docker Swarm</a:t>
            </a:r>
            <a:r>
              <a:rPr lang="en-US" sz="2000" dirty="0"/>
              <a:t>? And </a:t>
            </a:r>
            <a:r>
              <a:rPr lang="en-US" sz="2000" b="1" i="1" dirty="0"/>
              <a:t>what is Container Orchestration ?</a:t>
            </a:r>
          </a:p>
          <a:p>
            <a:pPr>
              <a:buFont typeface="Wingdings" panose="05000000000000000000" pitchFamily="2" charset="2"/>
              <a:buChar char="v"/>
            </a:pPr>
            <a:r>
              <a:rPr lang="en-US" sz="2000" dirty="0"/>
              <a:t>We will be looking towards </a:t>
            </a:r>
            <a:r>
              <a:rPr lang="en-US" sz="2000" b="1" dirty="0"/>
              <a:t>Building →Shipping → Running </a:t>
            </a:r>
            <a:r>
              <a:rPr lang="en-US" sz="2000" dirty="0"/>
              <a:t>container’s at scale primarily using </a:t>
            </a:r>
            <a:r>
              <a:rPr lang="en-US" sz="2000" b="1" i="1" dirty="0"/>
              <a:t>Docker Swarm</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dirty="0"/>
              <a:t>Containers</a:t>
            </a:r>
            <a:r>
              <a:rPr lang="en-US" sz="2000" dirty="0"/>
              <a:t> have quickly taken a large role in the </a:t>
            </a:r>
            <a:r>
              <a:rPr lang="en-US" sz="2000" b="1" dirty="0"/>
              <a:t>cloud computing </a:t>
            </a:r>
            <a:r>
              <a:rPr lang="en-US" sz="2000" dirty="0"/>
              <a:t>industry for their </a:t>
            </a:r>
            <a:r>
              <a:rPr lang="en-US" sz="2000" b="1" dirty="0"/>
              <a:t>lightweight</a:t>
            </a:r>
            <a:r>
              <a:rPr lang="en-US" sz="2000" dirty="0"/>
              <a:t> characteristics and ability to efficiently share underlying resources.</a:t>
            </a:r>
          </a:p>
          <a:p>
            <a:pPr marL="0" indent="0">
              <a:buNone/>
            </a:pPr>
            <a:r>
              <a:rPr lang="en-US" sz="2000" b="1" dirty="0"/>
              <a:t>Docker containers </a:t>
            </a:r>
            <a:r>
              <a:rPr lang="en-US" sz="2000" dirty="0"/>
              <a:t>were created for fast and reliable deployment of self-contained application components on any underlying infrastructure.</a:t>
            </a:r>
          </a:p>
          <a:p>
            <a:pPr marL="0" indent="0">
              <a:buNone/>
            </a:pPr>
            <a:endParaRPr lang="en-US" sz="2000" dirty="0"/>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6841C95D-45D2-4C06-A58E-884E0ED599C6}"/>
              </a:ext>
            </a:extLst>
          </p:cNvPr>
          <p:cNvPicPr>
            <a:picLocks noChangeAspect="1"/>
          </p:cNvPicPr>
          <p:nvPr/>
        </p:nvPicPr>
        <p:blipFill>
          <a:blip r:embed="rId2"/>
          <a:stretch>
            <a:fillRect/>
          </a:stretch>
        </p:blipFill>
        <p:spPr>
          <a:xfrm>
            <a:off x="1497496" y="2418853"/>
            <a:ext cx="4625008" cy="2688997"/>
          </a:xfrm>
          <a:prstGeom prst="rect">
            <a:avLst/>
          </a:prstGeom>
        </p:spPr>
      </p:pic>
    </p:spTree>
    <p:extLst>
      <p:ext uri="{BB962C8B-B14F-4D97-AF65-F5344CB8AC3E}">
        <p14:creationId xmlns:p14="http://schemas.microsoft.com/office/powerpoint/2010/main" val="4245169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 Docker Swarm :-</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solidFill>
                  <a:srgbClr val="FF0000"/>
                </a:solidFill>
              </a:rPr>
              <a:t>Why do we want a Container Orchestration System</a:t>
            </a:r>
            <a:r>
              <a:rPr lang="en-US" sz="2000" dirty="0"/>
              <a:t>?</a:t>
            </a:r>
          </a:p>
          <a:p>
            <a:pPr marL="0" indent="0">
              <a:buNone/>
            </a:pPr>
            <a:r>
              <a:rPr lang="en-US" sz="2000" dirty="0"/>
              <a:t>Let’s imagine that we want to deploy and run an applications  typically multi-tier architecture, which means that many containers will be associated for that application &amp; each container has dependencies with the other which need to be managed properly.</a:t>
            </a:r>
          </a:p>
          <a:p>
            <a:pPr marL="0" indent="0">
              <a:buNone/>
            </a:pPr>
            <a:r>
              <a:rPr lang="en-US" sz="2000" dirty="0"/>
              <a:t>If those container’s are running in a distributed mode, there are multiple features that we need from a management angle to make sure that those container’s are running in a cluster &amp; is up, running, healthy and more.</a:t>
            </a:r>
          </a:p>
          <a:p>
            <a:pPr marL="0" indent="0">
              <a:buNone/>
            </a:pPr>
            <a:r>
              <a:rPr lang="en-US" sz="2000" dirty="0"/>
              <a:t>Some of these necessary features include:</a:t>
            </a:r>
          </a:p>
          <a:p>
            <a:pPr>
              <a:buFont typeface="Arial" panose="020B0604020202020204" pitchFamily="34" charset="0"/>
              <a:buChar char="•"/>
            </a:pPr>
            <a:r>
              <a:rPr lang="en-US" sz="2000" dirty="0"/>
              <a:t>Health Checks on the Containers</a:t>
            </a:r>
          </a:p>
          <a:p>
            <a:pPr>
              <a:buFont typeface="Arial" panose="020B0604020202020204" pitchFamily="34" charset="0"/>
              <a:buChar char="•"/>
            </a:pPr>
            <a:r>
              <a:rPr lang="en-US" sz="2000" dirty="0"/>
              <a:t>Launching a fixed set of Containers for a particular Docker image</a:t>
            </a:r>
          </a:p>
          <a:p>
            <a:pPr>
              <a:buFont typeface="Arial" panose="020B0604020202020204" pitchFamily="34" charset="0"/>
              <a:buChar char="•"/>
            </a:pPr>
            <a:r>
              <a:rPr lang="en-US" sz="2000" dirty="0"/>
              <a:t>Scaling the number of Containers up and down depending on the load</a:t>
            </a:r>
          </a:p>
          <a:p>
            <a:pPr>
              <a:buFont typeface="Arial" panose="020B0604020202020204" pitchFamily="34" charset="0"/>
              <a:buChar char="•"/>
            </a:pPr>
            <a:r>
              <a:rPr lang="en-US" sz="2000" dirty="0"/>
              <a:t>Performing rolling update of software across containers</a:t>
            </a:r>
          </a:p>
          <a:p>
            <a:pPr marL="0" indent="0">
              <a:buNone/>
            </a:pPr>
            <a:r>
              <a:rPr lang="en-US" sz="2000" dirty="0"/>
              <a:t>and more…</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7578521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Build &amp; Run 3 tire Application in docker</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49358"/>
            <a:ext cx="9143999" cy="6195391"/>
          </a:xfrm>
        </p:spPr>
        <p:txBody>
          <a:bodyPr>
            <a:normAutofit/>
          </a:bodyPr>
          <a:lstStyle/>
          <a:p>
            <a:pPr marL="0" indent="0">
              <a:buNone/>
            </a:pPr>
            <a:r>
              <a:rPr lang="en-US" sz="2000" b="1" i="1" dirty="0"/>
              <a:t>Objective</a:t>
            </a:r>
            <a:r>
              <a:rPr lang="en-US" sz="2000" dirty="0"/>
              <a:t>:-</a:t>
            </a:r>
          </a:p>
          <a:p>
            <a:pPr>
              <a:buFont typeface="Wingdings" panose="05000000000000000000" pitchFamily="2" charset="2"/>
              <a:buChar char="v"/>
            </a:pPr>
            <a:r>
              <a:rPr lang="en-US" sz="2000" dirty="0"/>
              <a:t>Here we will see how to build and run a typical 3 tire application in docker.</a:t>
            </a:r>
          </a:p>
          <a:p>
            <a:pPr marL="0" indent="0">
              <a:buNone/>
            </a:pPr>
            <a:r>
              <a:rPr lang="en-US" sz="2000" dirty="0">
                <a:solidFill>
                  <a:srgbClr val="FF0000"/>
                </a:solidFill>
              </a:rPr>
              <a:t>Note:-Knowledge of Micro Services &amp; Spring Boot is not mandatory</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This Diagram shows here a typical 3 tire architecture.</a:t>
            </a:r>
          </a:p>
          <a:p>
            <a:pPr marL="0" indent="0">
              <a:buNone/>
            </a:pPr>
            <a:endParaRPr lang="en-US" sz="2000" dirty="0"/>
          </a:p>
          <a:p>
            <a:pPr marL="0" indent="0">
              <a:buNone/>
            </a:pPr>
            <a:endParaRPr lang="en-US" sz="2000" dirty="0"/>
          </a:p>
        </p:txBody>
      </p:sp>
      <p:pic>
        <p:nvPicPr>
          <p:cNvPr id="1026" name="Picture 2" descr="Related image">
            <a:extLst>
              <a:ext uri="{FF2B5EF4-FFF2-40B4-BE49-F238E27FC236}">
                <a16:creationId xmlns:a16="http://schemas.microsoft.com/office/drawing/2014/main" id="{530A908F-4E91-407A-AB42-43FC0338D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0" y="2101922"/>
            <a:ext cx="8150087" cy="420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69789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Build &amp; Run 3 tire Application in docker</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49358"/>
            <a:ext cx="9143999" cy="6195391"/>
          </a:xfrm>
        </p:spPr>
        <p:txBody>
          <a:bodyPr>
            <a:normAutofit/>
          </a:bodyPr>
          <a:lstStyle/>
          <a:p>
            <a:pPr>
              <a:buFont typeface="Wingdings" panose="05000000000000000000" pitchFamily="2" charset="2"/>
              <a:buChar char="v"/>
            </a:pPr>
            <a:r>
              <a:rPr lang="en-US" sz="2000" dirty="0"/>
              <a:t>I have created a 3 tire application using spring boot and also created a .jar file out of the entire Application.</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r>
              <a:rPr lang="en-US" sz="2000" dirty="0"/>
              <a:t>I have written a </a:t>
            </a:r>
            <a:r>
              <a:rPr lang="en-US" sz="2000" dirty="0" err="1"/>
              <a:t>Dockerfile</a:t>
            </a:r>
            <a:r>
              <a:rPr lang="en-US" sz="2000" dirty="0"/>
              <a:t> </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44D4EF0B-8817-449D-8A2C-B570765047B4}"/>
              </a:ext>
            </a:extLst>
          </p:cNvPr>
          <p:cNvPicPr>
            <a:picLocks noChangeAspect="1"/>
          </p:cNvPicPr>
          <p:nvPr/>
        </p:nvPicPr>
        <p:blipFill>
          <a:blip r:embed="rId2"/>
          <a:stretch>
            <a:fillRect/>
          </a:stretch>
        </p:blipFill>
        <p:spPr>
          <a:xfrm>
            <a:off x="92765" y="1368249"/>
            <a:ext cx="8945218" cy="2037559"/>
          </a:xfrm>
          <a:prstGeom prst="rect">
            <a:avLst/>
          </a:prstGeom>
        </p:spPr>
      </p:pic>
      <p:pic>
        <p:nvPicPr>
          <p:cNvPr id="5" name="Picture 4">
            <a:extLst>
              <a:ext uri="{FF2B5EF4-FFF2-40B4-BE49-F238E27FC236}">
                <a16:creationId xmlns:a16="http://schemas.microsoft.com/office/drawing/2014/main" id="{6C06068C-CA65-475F-9E0B-DDD24516EFA2}"/>
              </a:ext>
            </a:extLst>
          </p:cNvPr>
          <p:cNvPicPr>
            <a:picLocks noChangeAspect="1"/>
          </p:cNvPicPr>
          <p:nvPr/>
        </p:nvPicPr>
        <p:blipFill>
          <a:blip r:embed="rId3"/>
          <a:stretch>
            <a:fillRect/>
          </a:stretch>
        </p:blipFill>
        <p:spPr>
          <a:xfrm>
            <a:off x="92765" y="3949147"/>
            <a:ext cx="8945218" cy="2584175"/>
          </a:xfrm>
          <a:prstGeom prst="rect">
            <a:avLst/>
          </a:prstGeom>
        </p:spPr>
      </p:pic>
    </p:spTree>
    <p:extLst>
      <p:ext uri="{BB962C8B-B14F-4D97-AF65-F5344CB8AC3E}">
        <p14:creationId xmlns:p14="http://schemas.microsoft.com/office/powerpoint/2010/main" val="8915330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b="1" dirty="0">
                <a:solidFill>
                  <a:schemeClr val="bg2">
                    <a:lumMod val="50000"/>
                  </a:schemeClr>
                </a:solidFill>
              </a:rPr>
              <a:t>FROM </a:t>
            </a:r>
            <a:r>
              <a:rPr lang="en-US" sz="2000" b="1" dirty="0"/>
              <a:t>openjdk:8-jre-alpine</a:t>
            </a:r>
          </a:p>
          <a:p>
            <a:pPr marL="0" indent="0">
              <a:buNone/>
            </a:pPr>
            <a:r>
              <a:rPr lang="en-US" sz="2000" dirty="0"/>
              <a:t>The </a:t>
            </a:r>
            <a:r>
              <a:rPr lang="en-US" sz="2000" b="1" i="1" dirty="0"/>
              <a:t>From</a:t>
            </a:r>
            <a:r>
              <a:rPr lang="en-US" sz="2000" dirty="0"/>
              <a:t> directive defines the base image to use to start the build process.</a:t>
            </a:r>
          </a:p>
          <a:p>
            <a:pPr marL="0" indent="0">
              <a:buNone/>
            </a:pPr>
            <a:r>
              <a:rPr lang="en-US" sz="2000" dirty="0"/>
              <a:t>If a FROM image is not found on the host, docker will try to find it (and download) from the docker image index.</a:t>
            </a:r>
          </a:p>
          <a:p>
            <a:pPr marL="0" indent="0">
              <a:buNone/>
            </a:pPr>
            <a:r>
              <a:rPr lang="en-US" sz="2000" dirty="0">
                <a:solidFill>
                  <a:schemeClr val="bg2">
                    <a:lumMod val="50000"/>
                  </a:schemeClr>
                </a:solidFill>
              </a:rPr>
              <a:t>RUN</a:t>
            </a:r>
            <a:r>
              <a:rPr lang="en-US" sz="2000" dirty="0"/>
              <a:t> </a:t>
            </a:r>
            <a:r>
              <a:rPr lang="en-US" sz="2000" b="1" dirty="0" err="1"/>
              <a:t>apk</a:t>
            </a:r>
            <a:r>
              <a:rPr lang="en-US" sz="2000" b="1" dirty="0"/>
              <a:t> update &amp;&amp; </a:t>
            </a:r>
            <a:r>
              <a:rPr lang="en-US" sz="2000" b="1" dirty="0" err="1"/>
              <a:t>apk</a:t>
            </a:r>
            <a:r>
              <a:rPr lang="en-US" sz="2000" b="1" dirty="0"/>
              <a:t> add bash &amp;&amp; </a:t>
            </a:r>
            <a:r>
              <a:rPr lang="en-US" sz="2000" b="1" dirty="0" err="1"/>
              <a:t>apk</a:t>
            </a:r>
            <a:r>
              <a:rPr lang="en-US" sz="2000" b="1" dirty="0"/>
              <a:t> add </a:t>
            </a:r>
            <a:r>
              <a:rPr lang="en-US" sz="2000" b="1" dirty="0" err="1"/>
              <a:t>openssl</a:t>
            </a:r>
            <a:endParaRPr lang="en-US" sz="2000" b="1" dirty="0"/>
          </a:p>
          <a:p>
            <a:pPr marL="0" indent="0">
              <a:buNone/>
            </a:pPr>
            <a:r>
              <a:rPr lang="en-US" sz="2000" dirty="0"/>
              <a:t>The </a:t>
            </a:r>
            <a:r>
              <a:rPr lang="en-US" sz="2000" b="1" i="1" dirty="0"/>
              <a:t>RUN</a:t>
            </a:r>
            <a:r>
              <a:rPr lang="en-US" sz="2000" dirty="0"/>
              <a:t> command is the central executing directive for </a:t>
            </a:r>
            <a:r>
              <a:rPr lang="en-US" sz="2000" dirty="0" err="1"/>
              <a:t>Dockerfiles</a:t>
            </a:r>
            <a:r>
              <a:rPr lang="en-US" sz="2000" dirty="0"/>
              <a:t>. It takes a command as its argument and runs it to form the image</a:t>
            </a:r>
            <a:r>
              <a:rPr lang="en-US" sz="2000" b="1" dirty="0"/>
              <a:t>.</a:t>
            </a:r>
          </a:p>
          <a:p>
            <a:pPr marL="0" indent="0">
              <a:buNone/>
            </a:pPr>
            <a:r>
              <a:rPr lang="en-US" sz="2000" b="1" dirty="0">
                <a:solidFill>
                  <a:schemeClr val="bg2">
                    <a:lumMod val="50000"/>
                  </a:schemeClr>
                </a:solidFill>
              </a:rPr>
              <a:t>RUN</a:t>
            </a:r>
            <a:r>
              <a:rPr lang="en-US" sz="2000" b="1" dirty="0"/>
              <a:t> </a:t>
            </a:r>
            <a:r>
              <a:rPr lang="en-US" sz="2000" b="1" dirty="0" err="1"/>
              <a:t>apk</a:t>
            </a:r>
            <a:r>
              <a:rPr lang="en-US" sz="2000" b="1" dirty="0"/>
              <a:t> add python curl </a:t>
            </a:r>
            <a:r>
              <a:rPr lang="en-US" sz="2000" b="1" dirty="0" err="1"/>
              <a:t>jq</a:t>
            </a:r>
            <a:endParaRPr lang="en-US" sz="2000" b="1" dirty="0"/>
          </a:p>
          <a:p>
            <a:pPr marL="0" indent="0">
              <a:buNone/>
            </a:pPr>
            <a:r>
              <a:rPr lang="en-US" sz="2000" b="1" dirty="0">
                <a:solidFill>
                  <a:schemeClr val="bg2">
                    <a:lumMod val="50000"/>
                  </a:schemeClr>
                </a:solidFill>
              </a:rPr>
              <a:t>RUN</a:t>
            </a:r>
            <a:r>
              <a:rPr lang="en-US" sz="2000" b="1" dirty="0"/>
              <a:t> curl -O https://bootstrap.pypa.io/get-pip.py &amp;&amp; python get-pip.py &amp;&amp; </a:t>
            </a:r>
            <a:r>
              <a:rPr lang="en-US" sz="2000" b="1" dirty="0" err="1"/>
              <a:t>rm</a:t>
            </a:r>
            <a:r>
              <a:rPr lang="en-US" sz="2000" b="1" dirty="0"/>
              <a:t> get-pip.py &amp;&amp;  pip install </a:t>
            </a:r>
            <a:r>
              <a:rPr lang="en-US" sz="2000" b="1" dirty="0" err="1"/>
              <a:t>awscli</a:t>
            </a:r>
            <a:endParaRPr lang="en-US" sz="2000" b="1" dirty="0"/>
          </a:p>
          <a:p>
            <a:pPr marL="0" indent="0">
              <a:buNone/>
            </a:pPr>
            <a:r>
              <a:rPr lang="en-US" sz="2000" dirty="0"/>
              <a:t>The </a:t>
            </a:r>
            <a:r>
              <a:rPr lang="en-US" sz="2000" b="1" i="1" dirty="0"/>
              <a:t>RUN</a:t>
            </a:r>
            <a:r>
              <a:rPr lang="en-US" sz="2000" dirty="0"/>
              <a:t> command is the central executing directive for </a:t>
            </a:r>
            <a:r>
              <a:rPr lang="en-US" sz="2000" dirty="0" err="1"/>
              <a:t>Dockerfiles</a:t>
            </a:r>
            <a:r>
              <a:rPr lang="en-US" sz="2000" dirty="0"/>
              <a:t>. It takes a command as its argument and runs it to form the image. Her we are directing the </a:t>
            </a:r>
            <a:r>
              <a:rPr lang="en-US" sz="2000" dirty="0" err="1"/>
              <a:t>Dockerfile</a:t>
            </a:r>
            <a:r>
              <a:rPr lang="en-US" sz="2000" dirty="0"/>
              <a:t> to execute </a:t>
            </a:r>
            <a:r>
              <a:rPr lang="en-US" sz="2000" dirty="0" err="1"/>
              <a:t>apk</a:t>
            </a:r>
            <a:r>
              <a:rPr lang="en-US" sz="2000" dirty="0"/>
              <a:t> tool to install </a:t>
            </a:r>
            <a:r>
              <a:rPr lang="en-US" sz="2000" b="1" dirty="0"/>
              <a:t>python</a:t>
            </a:r>
            <a:r>
              <a:rPr lang="en-US" sz="2000" dirty="0"/>
              <a:t> </a:t>
            </a:r>
            <a:r>
              <a:rPr lang="en-US" sz="2000" b="1" dirty="0"/>
              <a:t>curl</a:t>
            </a:r>
            <a:r>
              <a:rPr lang="en-US" sz="2000" dirty="0"/>
              <a:t> and </a:t>
            </a:r>
            <a:r>
              <a:rPr lang="en-US" sz="2000" b="1" dirty="0" err="1"/>
              <a:t>jq</a:t>
            </a:r>
            <a:r>
              <a:rPr lang="en-US" sz="2000" dirty="0"/>
              <a:t> software on a running system.</a:t>
            </a:r>
          </a:p>
          <a:p>
            <a:pPr marL="0" indent="0">
              <a:buNone/>
            </a:pPr>
            <a:r>
              <a:rPr lang="en-US" sz="2000" dirty="0">
                <a:solidFill>
                  <a:srgbClr val="FF0000"/>
                </a:solidFill>
              </a:rPr>
              <a:t>Note:- </a:t>
            </a:r>
            <a:r>
              <a:rPr lang="en-US" sz="2000" dirty="0" err="1">
                <a:solidFill>
                  <a:srgbClr val="FF0000"/>
                </a:solidFill>
              </a:rPr>
              <a:t>jq</a:t>
            </a:r>
            <a:r>
              <a:rPr lang="en-US" sz="2000" dirty="0">
                <a:solidFill>
                  <a:srgbClr val="FF0000"/>
                </a:solidFill>
              </a:rPr>
              <a:t> is </a:t>
            </a:r>
            <a:r>
              <a:rPr lang="en-US" sz="2000" dirty="0" err="1">
                <a:solidFill>
                  <a:srgbClr val="FF0000"/>
                </a:solidFill>
              </a:rPr>
              <a:t>json</a:t>
            </a:r>
            <a:r>
              <a:rPr lang="en-US" sz="2000" dirty="0">
                <a:solidFill>
                  <a:srgbClr val="FF0000"/>
                </a:solidFill>
              </a:rPr>
              <a:t> parser(to read </a:t>
            </a:r>
            <a:r>
              <a:rPr lang="en-US" sz="2000" dirty="0" err="1">
                <a:solidFill>
                  <a:srgbClr val="FF0000"/>
                </a:solidFill>
              </a:rPr>
              <a:t>json</a:t>
            </a:r>
            <a:r>
              <a:rPr lang="en-US" sz="2000" dirty="0">
                <a:solidFill>
                  <a:srgbClr val="FF0000"/>
                </a:solidFill>
              </a:rPr>
              <a:t> format files).</a:t>
            </a:r>
          </a:p>
          <a:p>
            <a:pPr marL="0" indent="0">
              <a:buNone/>
            </a:pPr>
            <a:r>
              <a:rPr lang="en-US" sz="2000" dirty="0"/>
              <a:t>Then we are downloading and installing </a:t>
            </a:r>
            <a:r>
              <a:rPr lang="en-US" sz="2000" b="1" dirty="0"/>
              <a:t>pip</a:t>
            </a:r>
            <a:r>
              <a:rPr lang="en-US" sz="2000" dirty="0"/>
              <a:t> for </a:t>
            </a:r>
            <a:r>
              <a:rPr lang="en-US" sz="2000" dirty="0" err="1"/>
              <a:t>awscli</a:t>
            </a:r>
            <a:r>
              <a:rPr lang="en-US" sz="2000" dirty="0"/>
              <a:t>(AWS Command Line Interface).</a:t>
            </a:r>
          </a:p>
          <a:p>
            <a:pPr marL="0" indent="0">
              <a:buNone/>
            </a:pPr>
            <a:endParaRPr lang="en-US" sz="2000" dirty="0"/>
          </a:p>
        </p:txBody>
      </p:sp>
    </p:spTree>
    <p:extLst>
      <p:ext uri="{BB962C8B-B14F-4D97-AF65-F5344CB8AC3E}">
        <p14:creationId xmlns:p14="http://schemas.microsoft.com/office/powerpoint/2010/main" val="477333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solidFill>
                  <a:schemeClr val="bg2">
                    <a:lumMod val="50000"/>
                  </a:schemeClr>
                </a:solidFill>
              </a:rPr>
              <a:t>VOLUME</a:t>
            </a:r>
            <a:r>
              <a:rPr lang="en-US" sz="2000" dirty="0"/>
              <a:t>  /</a:t>
            </a:r>
            <a:r>
              <a:rPr lang="en-US" sz="2000" dirty="0" err="1"/>
              <a:t>tmp</a:t>
            </a:r>
            <a:endParaRPr lang="en-US" sz="2000" dirty="0"/>
          </a:p>
          <a:p>
            <a:pPr marL="0" indent="0">
              <a:buNone/>
            </a:pPr>
            <a:r>
              <a:rPr lang="en-US" sz="2000" dirty="0"/>
              <a:t>The </a:t>
            </a:r>
            <a:r>
              <a:rPr lang="en-US" sz="2000" b="1" i="1" dirty="0"/>
              <a:t>VOLUME</a:t>
            </a:r>
            <a:r>
              <a:rPr lang="en-US" sz="2000" dirty="0"/>
              <a:t> command is used to enable access from your container to a directory on the host machine /</a:t>
            </a:r>
            <a:r>
              <a:rPr lang="en-US" sz="2000" dirty="0" err="1"/>
              <a:t>tmp</a:t>
            </a:r>
            <a:r>
              <a:rPr lang="en-US" sz="2000" dirty="0"/>
              <a:t> (i.e. mounting it).</a:t>
            </a:r>
          </a:p>
          <a:p>
            <a:pPr marL="0" indent="0">
              <a:buNone/>
            </a:pPr>
            <a:r>
              <a:rPr lang="en-US" sz="2000" dirty="0">
                <a:solidFill>
                  <a:schemeClr val="bg2">
                    <a:lumMod val="50000"/>
                  </a:schemeClr>
                </a:solidFill>
              </a:rPr>
              <a:t>ADD</a:t>
            </a:r>
            <a:r>
              <a:rPr lang="en-US" sz="2000" dirty="0"/>
              <a:t> </a:t>
            </a:r>
            <a:r>
              <a:rPr lang="en-US" sz="2000" b="1" dirty="0"/>
              <a:t>target/journals-1.0.jar journals-1.0.jar</a:t>
            </a:r>
          </a:p>
          <a:p>
            <a:pPr marL="0" indent="0">
              <a:buNone/>
            </a:pPr>
            <a:r>
              <a:rPr lang="en-US" sz="2000" dirty="0"/>
              <a:t>The </a:t>
            </a:r>
            <a:r>
              <a:rPr lang="en-US" sz="2000" b="1" dirty="0"/>
              <a:t>ADD</a:t>
            </a:r>
            <a:r>
              <a:rPr lang="en-US" sz="2000" dirty="0"/>
              <a:t> command gets two arguments: a source(target) and a destination. It basically copies the files(</a:t>
            </a:r>
            <a:r>
              <a:rPr lang="en-US" sz="2000" b="1" dirty="0"/>
              <a:t>journal-1.0.jar</a:t>
            </a:r>
            <a:r>
              <a:rPr lang="en-US" sz="2000" dirty="0"/>
              <a:t>) from the source on the host into the container's own filesystem at the set destination.</a:t>
            </a:r>
          </a:p>
          <a:p>
            <a:pPr marL="0" indent="0">
              <a:buNone/>
            </a:pPr>
            <a:r>
              <a:rPr lang="en-US" sz="2000" dirty="0">
                <a:solidFill>
                  <a:schemeClr val="bg2">
                    <a:lumMod val="50000"/>
                  </a:schemeClr>
                </a:solidFill>
              </a:rPr>
              <a:t>EXPOSE</a:t>
            </a:r>
            <a:r>
              <a:rPr lang="en-US" sz="2000" dirty="0"/>
              <a:t> </a:t>
            </a:r>
            <a:r>
              <a:rPr lang="en-US" sz="2000" b="1" dirty="0"/>
              <a:t>8080</a:t>
            </a:r>
          </a:p>
          <a:p>
            <a:pPr marL="0" indent="0">
              <a:buNone/>
            </a:pPr>
            <a:r>
              <a:rPr lang="en-US" sz="2000" dirty="0"/>
              <a:t>The </a:t>
            </a:r>
            <a:r>
              <a:rPr lang="en-US" sz="2000" b="1" dirty="0"/>
              <a:t>EXPOSE</a:t>
            </a:r>
            <a:r>
              <a:rPr lang="en-US" sz="2000" dirty="0"/>
              <a:t> command is used to associate a specified port to enable networking between the running process inside the container and the outside world (i.e. the host).</a:t>
            </a:r>
          </a:p>
          <a:p>
            <a:pPr marL="0" indent="0">
              <a:buNone/>
            </a:pPr>
            <a:r>
              <a:rPr lang="en-US" sz="2000" dirty="0">
                <a:solidFill>
                  <a:schemeClr val="bg2">
                    <a:lumMod val="50000"/>
                  </a:schemeClr>
                </a:solidFill>
              </a:rPr>
              <a:t>ENTRYPOINT</a:t>
            </a:r>
            <a:r>
              <a:rPr lang="en-US" sz="2000" dirty="0"/>
              <a:t> </a:t>
            </a:r>
            <a:r>
              <a:rPr lang="en-US" sz="2000" dirty="0">
                <a:solidFill>
                  <a:srgbClr val="FF0000"/>
                </a:solidFill>
              </a:rPr>
              <a:t>["java","-jar","journals-1.0.jar"]</a:t>
            </a:r>
          </a:p>
          <a:p>
            <a:pPr marL="0" indent="0">
              <a:buNone/>
            </a:pPr>
            <a:r>
              <a:rPr lang="en-US" sz="2000" dirty="0"/>
              <a:t>The </a:t>
            </a:r>
            <a:r>
              <a:rPr lang="en-US" sz="2000" b="1" dirty="0"/>
              <a:t>ENTRYPOINT</a:t>
            </a:r>
            <a:r>
              <a:rPr lang="en-US" sz="2000" dirty="0"/>
              <a:t> argument sets the concrete default application that is used every time a container is created using the image. For example, if you have installed a specific application inside an image and you will use this image to only run that application, you can state it with ENTRYPOINT and whenever a container is created from that image, your application will be the target.</a:t>
            </a:r>
          </a:p>
        </p:txBody>
      </p:sp>
    </p:spTree>
    <p:extLst>
      <p:ext uri="{BB962C8B-B14F-4D97-AF65-F5344CB8AC3E}">
        <p14:creationId xmlns:p14="http://schemas.microsoft.com/office/powerpoint/2010/main" val="3284098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C489B-B4B1-437E-A91C-2FC085BCCF03}"/>
              </a:ext>
            </a:extLst>
          </p:cNvPr>
          <p:cNvSpPr>
            <a:spLocks noGrp="1"/>
          </p:cNvSpPr>
          <p:nvPr>
            <p:ph type="title"/>
          </p:nvPr>
        </p:nvSpPr>
        <p:spPr/>
        <p:txBody>
          <a:bodyPr/>
          <a:lstStyle/>
          <a:p>
            <a:r>
              <a:rPr lang="de-CH" dirty="0"/>
              <a:t>Terminology - Image</a:t>
            </a:r>
            <a:br>
              <a:rPr lang="en-US" dirty="0"/>
            </a:br>
            <a:endParaRPr lang="en-US" dirty="0"/>
          </a:p>
        </p:txBody>
      </p:sp>
      <p:sp>
        <p:nvSpPr>
          <p:cNvPr id="3" name="Content Placeholder 2">
            <a:extLst>
              <a:ext uri="{FF2B5EF4-FFF2-40B4-BE49-F238E27FC236}">
                <a16:creationId xmlns:a16="http://schemas.microsoft.com/office/drawing/2014/main" id="{EA371279-63BF-4345-9AF9-E92F1E10A291}"/>
              </a:ext>
            </a:extLst>
          </p:cNvPr>
          <p:cNvSpPr>
            <a:spLocks noGrp="1"/>
          </p:cNvSpPr>
          <p:nvPr>
            <p:ph sz="quarter" idx="1"/>
          </p:nvPr>
        </p:nvSpPr>
        <p:spPr/>
        <p:txBody>
          <a:bodyPr/>
          <a:lstStyle/>
          <a:p>
            <a:r>
              <a:rPr lang="de-CH" dirty="0"/>
              <a:t>Persisted snapshot that can be run</a:t>
            </a:r>
          </a:p>
          <a:p>
            <a:pPr lvl="1"/>
            <a:r>
              <a:rPr lang="de-CH" i="1" dirty="0"/>
              <a:t>images: </a:t>
            </a:r>
            <a:r>
              <a:rPr lang="de-CH" dirty="0"/>
              <a:t>List all local images</a:t>
            </a:r>
          </a:p>
          <a:p>
            <a:pPr lvl="1"/>
            <a:r>
              <a:rPr lang="de-CH" i="1" dirty="0"/>
              <a:t>run</a:t>
            </a:r>
            <a:r>
              <a:rPr lang="de-CH" dirty="0"/>
              <a:t>: Create a container from an image and execute a command in it</a:t>
            </a:r>
          </a:p>
          <a:p>
            <a:pPr lvl="1"/>
            <a:r>
              <a:rPr lang="de-CH" i="1" dirty="0"/>
              <a:t>tag</a:t>
            </a:r>
            <a:r>
              <a:rPr lang="de-CH" dirty="0"/>
              <a:t>: Tag an image</a:t>
            </a:r>
          </a:p>
          <a:p>
            <a:pPr lvl="1"/>
            <a:r>
              <a:rPr lang="de-CH" i="1" dirty="0"/>
              <a:t>pull</a:t>
            </a:r>
            <a:r>
              <a:rPr lang="de-CH" dirty="0"/>
              <a:t>: Download image from repository</a:t>
            </a:r>
          </a:p>
          <a:p>
            <a:pPr lvl="1"/>
            <a:r>
              <a:rPr lang="de-CH" i="1" dirty="0"/>
              <a:t>rmi</a:t>
            </a:r>
            <a:r>
              <a:rPr lang="de-CH" dirty="0"/>
              <a:t>: Delete a local image</a:t>
            </a:r>
          </a:p>
          <a:p>
            <a:pPr lvl="2"/>
            <a:r>
              <a:rPr lang="de-CH" dirty="0"/>
              <a:t>This will also remove intermediate images if no longer used</a:t>
            </a:r>
          </a:p>
          <a:p>
            <a:endParaRPr lang="en-US" dirty="0"/>
          </a:p>
        </p:txBody>
      </p:sp>
    </p:spTree>
    <p:extLst>
      <p:ext uri="{BB962C8B-B14F-4D97-AF65-F5344CB8AC3E}">
        <p14:creationId xmlns:p14="http://schemas.microsoft.com/office/powerpoint/2010/main" val="23297363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a:buFont typeface="Wingdings" panose="05000000000000000000" pitchFamily="2" charset="2"/>
              <a:buChar char="v"/>
            </a:pPr>
            <a:r>
              <a:rPr lang="en-US" sz="2000" dirty="0"/>
              <a:t>Now let’s build the docker file by specifying the name journal.</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0" indent="0">
              <a:buNone/>
            </a:pPr>
            <a:endParaRPr lang="en-US" sz="2000" dirty="0"/>
          </a:p>
          <a:p>
            <a:pPr>
              <a:buFont typeface="Wingdings" panose="05000000000000000000" pitchFamily="2" charset="2"/>
              <a:buChar char="v"/>
            </a:pPr>
            <a:r>
              <a:rPr lang="en-US" sz="2000" dirty="0"/>
              <a:t>After the image is built we need to tag that image to push it to </a:t>
            </a:r>
            <a:r>
              <a:rPr lang="en-US" sz="2000" dirty="0" err="1"/>
              <a:t>dockerhub</a:t>
            </a:r>
            <a:r>
              <a:rPr lang="en-US" sz="2000" dirty="0"/>
              <a:t>.</a:t>
            </a:r>
          </a:p>
          <a:p>
            <a:pPr marL="0" indent="0">
              <a:buNone/>
            </a:pPr>
            <a:r>
              <a:rPr lang="en-US" sz="2000" dirty="0">
                <a:solidFill>
                  <a:srgbClr val="FF0000"/>
                </a:solidFill>
              </a:rPr>
              <a:t>For more info on </a:t>
            </a:r>
            <a:r>
              <a:rPr lang="en-US" sz="2000" dirty="0" err="1">
                <a:solidFill>
                  <a:srgbClr val="FF0000"/>
                </a:solidFill>
              </a:rPr>
              <a:t>dockerhub</a:t>
            </a:r>
            <a:r>
              <a:rPr lang="en-US" sz="2000" dirty="0">
                <a:solidFill>
                  <a:srgbClr val="FF0000"/>
                </a:solidFill>
              </a:rPr>
              <a:t> visit </a:t>
            </a:r>
            <a:r>
              <a:rPr lang="en-US" sz="2000" dirty="0">
                <a:solidFill>
                  <a:schemeClr val="accent2">
                    <a:lumMod val="75000"/>
                  </a:schemeClr>
                </a:solidFill>
              </a:rPr>
              <a:t>https://hub.docker.com</a:t>
            </a:r>
          </a:p>
          <a:p>
            <a:pPr marL="0" indent="0">
              <a:buNone/>
            </a:pPr>
            <a:endParaRPr lang="en-US" sz="2000" dirty="0">
              <a:solidFill>
                <a:srgbClr val="FF0000"/>
              </a:solidFill>
            </a:endParaRPr>
          </a:p>
          <a:p>
            <a:pPr marL="0" indent="0">
              <a:buNone/>
            </a:pPr>
            <a:endParaRPr lang="en-US" sz="2000" dirty="0"/>
          </a:p>
        </p:txBody>
      </p:sp>
      <p:pic>
        <p:nvPicPr>
          <p:cNvPr id="4" name="Picture 3">
            <a:extLst>
              <a:ext uri="{FF2B5EF4-FFF2-40B4-BE49-F238E27FC236}">
                <a16:creationId xmlns:a16="http://schemas.microsoft.com/office/drawing/2014/main" id="{04302B4E-C84A-4845-BB4C-D9D8288CACC0}"/>
              </a:ext>
            </a:extLst>
          </p:cNvPr>
          <p:cNvPicPr>
            <a:picLocks noChangeAspect="1"/>
          </p:cNvPicPr>
          <p:nvPr/>
        </p:nvPicPr>
        <p:blipFill>
          <a:blip r:embed="rId2"/>
          <a:stretch>
            <a:fillRect/>
          </a:stretch>
        </p:blipFill>
        <p:spPr>
          <a:xfrm>
            <a:off x="132522" y="1103596"/>
            <a:ext cx="8852452" cy="4329795"/>
          </a:xfrm>
          <a:prstGeom prst="rect">
            <a:avLst/>
          </a:prstGeom>
        </p:spPr>
      </p:pic>
    </p:spTree>
    <p:extLst>
      <p:ext uri="{BB962C8B-B14F-4D97-AF65-F5344CB8AC3E}">
        <p14:creationId xmlns:p14="http://schemas.microsoft.com/office/powerpoint/2010/main" val="1483224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a:buFont typeface="Wingdings" panose="05000000000000000000" pitchFamily="2" charset="2"/>
              <a:buChar char="v"/>
            </a:pPr>
            <a:r>
              <a:rPr lang="en-US" sz="2000" dirty="0"/>
              <a:t>Let’s tag our journal image.</a:t>
            </a:r>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a:buFont typeface="Wingdings" panose="05000000000000000000" pitchFamily="2" charset="2"/>
              <a:buChar char="v"/>
            </a:pPr>
            <a:endParaRPr lang="en-US" sz="2000" dirty="0"/>
          </a:p>
          <a:p>
            <a:pPr marL="0" indent="0">
              <a:buNone/>
            </a:pPr>
            <a:endParaRPr lang="en-US" sz="2000" dirty="0"/>
          </a:p>
          <a:p>
            <a:pPr>
              <a:buFont typeface="Wingdings" panose="05000000000000000000" pitchFamily="2" charset="2"/>
              <a:buChar char="v"/>
            </a:pPr>
            <a:r>
              <a:rPr lang="en-US" sz="2000" dirty="0"/>
              <a:t>Now let’s push the tagged image to my docker hub </a:t>
            </a:r>
            <a:r>
              <a:rPr lang="en-US" sz="1800" dirty="0"/>
              <a:t>PUBLIC REPOSITORY.</a:t>
            </a:r>
          </a:p>
          <a:p>
            <a:pPr marL="0" indent="0">
              <a:buNone/>
            </a:pPr>
            <a:r>
              <a:rPr lang="en-US" sz="1800" dirty="0"/>
              <a:t>Before that I need to login to my docker hub account from host cli.</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Now let’s push the tagged image.</a:t>
            </a:r>
          </a:p>
          <a:p>
            <a:pPr marL="0" indent="0">
              <a:buNone/>
            </a:pPr>
            <a:endParaRPr lang="en-US" sz="1800" dirty="0"/>
          </a:p>
          <a:p>
            <a:pPr marL="0" indent="0">
              <a:buNone/>
            </a:pPr>
            <a:endParaRPr lang="en-US" sz="2000" dirty="0"/>
          </a:p>
        </p:txBody>
      </p:sp>
      <p:pic>
        <p:nvPicPr>
          <p:cNvPr id="5" name="Picture 4">
            <a:extLst>
              <a:ext uri="{FF2B5EF4-FFF2-40B4-BE49-F238E27FC236}">
                <a16:creationId xmlns:a16="http://schemas.microsoft.com/office/drawing/2014/main" id="{BB0AFA62-E4AB-4FCA-97F6-6985311F9095}"/>
              </a:ext>
            </a:extLst>
          </p:cNvPr>
          <p:cNvPicPr>
            <a:picLocks noChangeAspect="1"/>
          </p:cNvPicPr>
          <p:nvPr/>
        </p:nvPicPr>
        <p:blipFill>
          <a:blip r:embed="rId2"/>
          <a:stretch>
            <a:fillRect/>
          </a:stretch>
        </p:blipFill>
        <p:spPr>
          <a:xfrm>
            <a:off x="271668" y="1081774"/>
            <a:ext cx="8600662" cy="1502400"/>
          </a:xfrm>
          <a:prstGeom prst="rect">
            <a:avLst/>
          </a:prstGeom>
        </p:spPr>
      </p:pic>
      <p:pic>
        <p:nvPicPr>
          <p:cNvPr id="6" name="Picture 5">
            <a:extLst>
              <a:ext uri="{FF2B5EF4-FFF2-40B4-BE49-F238E27FC236}">
                <a16:creationId xmlns:a16="http://schemas.microsoft.com/office/drawing/2014/main" id="{CBC455A7-64F7-4947-99F6-035B2CBB7661}"/>
              </a:ext>
            </a:extLst>
          </p:cNvPr>
          <p:cNvPicPr>
            <a:picLocks noChangeAspect="1"/>
          </p:cNvPicPr>
          <p:nvPr/>
        </p:nvPicPr>
        <p:blipFill>
          <a:blip r:embed="rId3"/>
          <a:stretch>
            <a:fillRect/>
          </a:stretch>
        </p:blipFill>
        <p:spPr>
          <a:xfrm>
            <a:off x="271668" y="3298548"/>
            <a:ext cx="8600662" cy="1246947"/>
          </a:xfrm>
          <a:prstGeom prst="rect">
            <a:avLst/>
          </a:prstGeom>
        </p:spPr>
      </p:pic>
      <p:pic>
        <p:nvPicPr>
          <p:cNvPr id="7" name="Picture 6">
            <a:extLst>
              <a:ext uri="{FF2B5EF4-FFF2-40B4-BE49-F238E27FC236}">
                <a16:creationId xmlns:a16="http://schemas.microsoft.com/office/drawing/2014/main" id="{5FB92E63-5D4B-40A2-BF75-AF637470DEF5}"/>
              </a:ext>
            </a:extLst>
          </p:cNvPr>
          <p:cNvPicPr>
            <a:picLocks noChangeAspect="1"/>
          </p:cNvPicPr>
          <p:nvPr/>
        </p:nvPicPr>
        <p:blipFill>
          <a:blip r:embed="rId4"/>
          <a:stretch>
            <a:fillRect/>
          </a:stretch>
        </p:blipFill>
        <p:spPr>
          <a:xfrm>
            <a:off x="271668" y="5139771"/>
            <a:ext cx="8600662" cy="1473063"/>
          </a:xfrm>
          <a:prstGeom prst="rect">
            <a:avLst/>
          </a:prstGeom>
        </p:spPr>
      </p:pic>
    </p:spTree>
    <p:extLst>
      <p:ext uri="{BB962C8B-B14F-4D97-AF65-F5344CB8AC3E}">
        <p14:creationId xmlns:p14="http://schemas.microsoft.com/office/powerpoint/2010/main" val="23121979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-:Continue…….</a:t>
            </a:r>
          </a:p>
        </p:txBody>
      </p:sp>
      <p:sp>
        <p:nvSpPr>
          <p:cNvPr id="3" name="Content Placeholder 2">
            <a:extLst>
              <a:ext uri="{FF2B5EF4-FFF2-40B4-BE49-F238E27FC236}">
                <a16:creationId xmlns:a16="http://schemas.microsoft.com/office/drawing/2014/main" id="{D9E7162D-A81B-4F95-8609-779B44BE4EB3}"/>
              </a:ext>
            </a:extLst>
          </p:cNvPr>
          <p:cNvSpPr>
            <a:spLocks noGrp="1"/>
          </p:cNvSpPr>
          <p:nvPr>
            <p:ph sz="quarter" idx="1"/>
          </p:nvPr>
        </p:nvSpPr>
        <p:spPr>
          <a:xfrm>
            <a:off x="0" y="662609"/>
            <a:ext cx="9143999" cy="6195391"/>
          </a:xfrm>
        </p:spPr>
        <p:txBody>
          <a:bodyPr>
            <a:normAutofit/>
          </a:bodyPr>
          <a:lstStyle/>
          <a:p>
            <a:pPr marL="0" indent="0">
              <a:buNone/>
            </a:pPr>
            <a:r>
              <a:rPr lang="en-US" sz="2000" dirty="0"/>
              <a:t>Now at the end let’s create a </a:t>
            </a:r>
            <a:r>
              <a:rPr lang="en-US" sz="2000" b="1" dirty="0"/>
              <a:t>docker-</a:t>
            </a:r>
            <a:r>
              <a:rPr lang="en-US" sz="2000" b="1" dirty="0" err="1"/>
              <a:t>compose.yml</a:t>
            </a:r>
            <a:r>
              <a:rPr lang="en-US" sz="2000" b="1" dirty="0"/>
              <a:t> </a:t>
            </a:r>
            <a:r>
              <a:rPr lang="en-US" sz="2000" dirty="0"/>
              <a:t>file, where we are going to add 2 container image </a:t>
            </a:r>
            <a:r>
              <a:rPr lang="en-US" sz="2000" b="1" dirty="0"/>
              <a:t>journal </a:t>
            </a:r>
            <a:r>
              <a:rPr lang="en-US" sz="2000" dirty="0"/>
              <a:t>and </a:t>
            </a:r>
            <a:r>
              <a:rPr lang="en-US" sz="2000" b="1" dirty="0" err="1"/>
              <a:t>mysql</a:t>
            </a:r>
            <a:r>
              <a:rPr lang="en-US" sz="2000" b="1" dirty="0"/>
              <a:t>.</a:t>
            </a:r>
          </a:p>
          <a:p>
            <a:pPr marL="0" indent="0">
              <a:buNone/>
            </a:pPr>
            <a:r>
              <a:rPr lang="en-US" sz="2000" dirty="0"/>
              <a:t>Note:- As discussed earlier docker-compose file is a .</a:t>
            </a:r>
            <a:r>
              <a:rPr lang="en-US" sz="2000" dirty="0" err="1"/>
              <a:t>yml</a:t>
            </a:r>
            <a:r>
              <a:rPr lang="en-US" sz="2000" dirty="0"/>
              <a:t> extension file, inside which we define our multi container image’s.</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Now let’s  run the docker-compose file to run our entire application as images.</a:t>
            </a:r>
          </a:p>
          <a:p>
            <a:pPr marL="0" indent="0">
              <a:buNone/>
            </a:pPr>
            <a:endParaRPr lang="en-US" sz="2000" dirty="0"/>
          </a:p>
          <a:p>
            <a:pPr marL="0" indent="0">
              <a:buNone/>
            </a:pPr>
            <a:endParaRPr lang="en-US" sz="2000" dirty="0"/>
          </a:p>
        </p:txBody>
      </p:sp>
      <p:pic>
        <p:nvPicPr>
          <p:cNvPr id="4" name="Picture 3">
            <a:extLst>
              <a:ext uri="{FF2B5EF4-FFF2-40B4-BE49-F238E27FC236}">
                <a16:creationId xmlns:a16="http://schemas.microsoft.com/office/drawing/2014/main" id="{EA284AA7-8049-4782-8D25-3D7ECABD8BD0}"/>
              </a:ext>
            </a:extLst>
          </p:cNvPr>
          <p:cNvPicPr>
            <a:picLocks noChangeAspect="1"/>
          </p:cNvPicPr>
          <p:nvPr/>
        </p:nvPicPr>
        <p:blipFill>
          <a:blip r:embed="rId2"/>
          <a:stretch>
            <a:fillRect/>
          </a:stretch>
        </p:blipFill>
        <p:spPr>
          <a:xfrm>
            <a:off x="198784" y="1974575"/>
            <a:ext cx="7964556" cy="3154016"/>
          </a:xfrm>
          <a:prstGeom prst="rect">
            <a:avLst/>
          </a:prstGeom>
        </p:spPr>
      </p:pic>
    </p:spTree>
    <p:extLst>
      <p:ext uri="{BB962C8B-B14F-4D97-AF65-F5344CB8AC3E}">
        <p14:creationId xmlns:p14="http://schemas.microsoft.com/office/powerpoint/2010/main" val="25398301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-:Continue…….</a:t>
            </a:r>
          </a:p>
        </p:txBody>
      </p:sp>
      <p:pic>
        <p:nvPicPr>
          <p:cNvPr id="9" name="Content Placeholder 8">
            <a:extLst>
              <a:ext uri="{FF2B5EF4-FFF2-40B4-BE49-F238E27FC236}">
                <a16:creationId xmlns:a16="http://schemas.microsoft.com/office/drawing/2014/main" id="{08D810D5-80A2-40AE-9027-FE589C79293F}"/>
              </a:ext>
            </a:extLst>
          </p:cNvPr>
          <p:cNvPicPr>
            <a:picLocks noGrp="1" noChangeAspect="1"/>
          </p:cNvPicPr>
          <p:nvPr>
            <p:ph sz="quarter" idx="1"/>
          </p:nvPr>
        </p:nvPicPr>
        <p:blipFill>
          <a:blip r:embed="rId2"/>
          <a:stretch>
            <a:fillRect/>
          </a:stretch>
        </p:blipFill>
        <p:spPr>
          <a:xfrm>
            <a:off x="0" y="757860"/>
            <a:ext cx="9144000" cy="1680539"/>
          </a:xfrm>
          <a:prstGeom prst="rect">
            <a:avLst/>
          </a:prstGeom>
        </p:spPr>
      </p:pic>
      <p:pic>
        <p:nvPicPr>
          <p:cNvPr id="10" name="Picture 9">
            <a:extLst>
              <a:ext uri="{FF2B5EF4-FFF2-40B4-BE49-F238E27FC236}">
                <a16:creationId xmlns:a16="http://schemas.microsoft.com/office/drawing/2014/main" id="{DC7E4F73-3C74-407E-B979-BE200B7370CA}"/>
              </a:ext>
            </a:extLst>
          </p:cNvPr>
          <p:cNvPicPr>
            <a:picLocks noChangeAspect="1"/>
          </p:cNvPicPr>
          <p:nvPr/>
        </p:nvPicPr>
        <p:blipFill>
          <a:blip r:embed="rId3"/>
          <a:stretch>
            <a:fillRect/>
          </a:stretch>
        </p:blipFill>
        <p:spPr>
          <a:xfrm>
            <a:off x="0" y="2438401"/>
            <a:ext cx="9144000" cy="2319130"/>
          </a:xfrm>
          <a:prstGeom prst="rect">
            <a:avLst/>
          </a:prstGeom>
        </p:spPr>
      </p:pic>
      <p:pic>
        <p:nvPicPr>
          <p:cNvPr id="11" name="Picture 10">
            <a:extLst>
              <a:ext uri="{FF2B5EF4-FFF2-40B4-BE49-F238E27FC236}">
                <a16:creationId xmlns:a16="http://schemas.microsoft.com/office/drawing/2014/main" id="{DBB3071E-AB8A-4CE7-90A4-A40F53F35E4D}"/>
              </a:ext>
            </a:extLst>
          </p:cNvPr>
          <p:cNvPicPr>
            <a:picLocks noChangeAspect="1"/>
          </p:cNvPicPr>
          <p:nvPr/>
        </p:nvPicPr>
        <p:blipFill>
          <a:blip r:embed="rId4"/>
          <a:stretch>
            <a:fillRect/>
          </a:stretch>
        </p:blipFill>
        <p:spPr>
          <a:xfrm>
            <a:off x="0" y="4757530"/>
            <a:ext cx="9144000" cy="1245000"/>
          </a:xfrm>
          <a:prstGeom prst="rect">
            <a:avLst/>
          </a:prstGeom>
        </p:spPr>
      </p:pic>
    </p:spTree>
    <p:extLst>
      <p:ext uri="{BB962C8B-B14F-4D97-AF65-F5344CB8AC3E}">
        <p14:creationId xmlns:p14="http://schemas.microsoft.com/office/powerpoint/2010/main" val="6443399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734A7-73D5-49DD-B9BF-8E6EED8BD100}"/>
              </a:ext>
            </a:extLst>
          </p:cNvPr>
          <p:cNvSpPr>
            <a:spLocks noGrp="1"/>
          </p:cNvSpPr>
          <p:nvPr>
            <p:ph type="title"/>
          </p:nvPr>
        </p:nvSpPr>
        <p:spPr>
          <a:xfrm>
            <a:off x="695739" y="106018"/>
            <a:ext cx="7467600" cy="543340"/>
          </a:xfrm>
          <a:solidFill>
            <a:schemeClr val="accent2">
              <a:lumMod val="60000"/>
              <a:lumOff val="40000"/>
            </a:schemeClr>
          </a:solidFill>
        </p:spPr>
        <p:txBody>
          <a:bodyPr>
            <a:normAutofit fontScale="90000"/>
          </a:bodyPr>
          <a:lstStyle/>
          <a:p>
            <a:r>
              <a:rPr lang="en-US" dirty="0">
                <a:solidFill>
                  <a:schemeClr val="bg1"/>
                </a:solidFill>
              </a:rPr>
              <a:t>                         -:Continue…….</a:t>
            </a:r>
          </a:p>
        </p:txBody>
      </p:sp>
      <p:sp>
        <p:nvSpPr>
          <p:cNvPr id="4" name="Content Placeholder 3">
            <a:extLst>
              <a:ext uri="{FF2B5EF4-FFF2-40B4-BE49-F238E27FC236}">
                <a16:creationId xmlns:a16="http://schemas.microsoft.com/office/drawing/2014/main" id="{911C1041-EB36-4221-A3A5-B2CA2E840781}"/>
              </a:ext>
            </a:extLst>
          </p:cNvPr>
          <p:cNvSpPr>
            <a:spLocks noGrp="1"/>
          </p:cNvSpPr>
          <p:nvPr>
            <p:ph sz="quarter" idx="1"/>
          </p:nvPr>
        </p:nvSpPr>
        <p:spPr>
          <a:xfrm>
            <a:off x="0" y="649358"/>
            <a:ext cx="9144000" cy="6208642"/>
          </a:xfrm>
        </p:spPr>
        <p:txBody>
          <a:bodyPr/>
          <a:lstStyle/>
          <a:p>
            <a:pPr marL="0" indent="0">
              <a:buNone/>
            </a:pPr>
            <a:r>
              <a:rPr lang="en-US" dirty="0"/>
              <a:t>You can now open any browser and test your Application running locally.</a:t>
            </a:r>
          </a:p>
          <a:p>
            <a:pPr marL="0" indent="0">
              <a:buNone/>
            </a:pPr>
            <a:r>
              <a:rPr lang="en-US" dirty="0"/>
              <a:t>Here I am using </a:t>
            </a:r>
            <a:r>
              <a:rPr lang="en-US" dirty="0" err="1"/>
              <a:t>elinks</a:t>
            </a:r>
            <a:r>
              <a:rPr lang="en-US" dirty="0"/>
              <a:t> to test this application.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----------------------That’s It for Docker, Thanks-------------------------</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DFFE45B-F993-4C6F-ACD7-F26A7810AD2D}"/>
              </a:ext>
            </a:extLst>
          </p:cNvPr>
          <p:cNvPicPr>
            <a:picLocks noChangeAspect="1"/>
          </p:cNvPicPr>
          <p:nvPr/>
        </p:nvPicPr>
        <p:blipFill>
          <a:blip r:embed="rId2"/>
          <a:stretch>
            <a:fillRect/>
          </a:stretch>
        </p:blipFill>
        <p:spPr>
          <a:xfrm>
            <a:off x="134384" y="1976230"/>
            <a:ext cx="8519286" cy="448918"/>
          </a:xfrm>
          <a:prstGeom prst="rect">
            <a:avLst/>
          </a:prstGeom>
        </p:spPr>
      </p:pic>
      <p:pic>
        <p:nvPicPr>
          <p:cNvPr id="6" name="Picture 5">
            <a:extLst>
              <a:ext uri="{FF2B5EF4-FFF2-40B4-BE49-F238E27FC236}">
                <a16:creationId xmlns:a16="http://schemas.microsoft.com/office/drawing/2014/main" id="{11112E3C-E022-4B9D-AEBB-CDBF39447755}"/>
              </a:ext>
            </a:extLst>
          </p:cNvPr>
          <p:cNvPicPr>
            <a:picLocks noChangeAspect="1"/>
          </p:cNvPicPr>
          <p:nvPr/>
        </p:nvPicPr>
        <p:blipFill>
          <a:blip r:embed="rId3"/>
          <a:stretch>
            <a:fillRect/>
          </a:stretch>
        </p:blipFill>
        <p:spPr>
          <a:xfrm>
            <a:off x="134384" y="2425148"/>
            <a:ext cx="8519286" cy="2134138"/>
          </a:xfrm>
          <a:prstGeom prst="rect">
            <a:avLst/>
          </a:prstGeom>
        </p:spPr>
      </p:pic>
    </p:spTree>
    <p:extLst>
      <p:ext uri="{BB962C8B-B14F-4D97-AF65-F5344CB8AC3E}">
        <p14:creationId xmlns:p14="http://schemas.microsoft.com/office/powerpoint/2010/main" val="218220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F06-8629-42B8-BEB4-CB7AC23911F6}"/>
              </a:ext>
            </a:extLst>
          </p:cNvPr>
          <p:cNvSpPr>
            <a:spLocks noGrp="1"/>
          </p:cNvSpPr>
          <p:nvPr>
            <p:ph type="title"/>
          </p:nvPr>
        </p:nvSpPr>
        <p:spPr/>
        <p:txBody>
          <a:bodyPr/>
          <a:lstStyle/>
          <a:p>
            <a:r>
              <a:rPr lang="de-CH" dirty="0"/>
              <a:t>Terminology - Container</a:t>
            </a:r>
            <a:br>
              <a:rPr lang="en-US" dirty="0"/>
            </a:br>
            <a:endParaRPr lang="en-US" dirty="0"/>
          </a:p>
        </p:txBody>
      </p:sp>
      <p:sp>
        <p:nvSpPr>
          <p:cNvPr id="3" name="Content Placeholder 2">
            <a:extLst>
              <a:ext uri="{FF2B5EF4-FFF2-40B4-BE49-F238E27FC236}">
                <a16:creationId xmlns:a16="http://schemas.microsoft.com/office/drawing/2014/main" id="{473F2EE5-6E0E-46E1-B70C-9D8AFD66E22D}"/>
              </a:ext>
            </a:extLst>
          </p:cNvPr>
          <p:cNvSpPr>
            <a:spLocks noGrp="1"/>
          </p:cNvSpPr>
          <p:nvPr>
            <p:ph sz="quarter" idx="1"/>
          </p:nvPr>
        </p:nvSpPr>
        <p:spPr/>
        <p:txBody>
          <a:bodyPr/>
          <a:lstStyle/>
          <a:p>
            <a:r>
              <a:rPr lang="de-CH" dirty="0"/>
              <a:t>Runnable instance of an image</a:t>
            </a:r>
          </a:p>
          <a:p>
            <a:pPr lvl="1"/>
            <a:r>
              <a:rPr lang="de-CH" i="1" dirty="0"/>
              <a:t>ps:</a:t>
            </a:r>
            <a:r>
              <a:rPr lang="de-CH" dirty="0"/>
              <a:t> List all running containers</a:t>
            </a:r>
          </a:p>
          <a:p>
            <a:pPr lvl="1"/>
            <a:r>
              <a:rPr lang="de-CH" i="1" dirty="0"/>
              <a:t>ps –a</a:t>
            </a:r>
            <a:r>
              <a:rPr lang="de-CH" dirty="0"/>
              <a:t>: List all containers (incl. stopped)</a:t>
            </a:r>
          </a:p>
          <a:p>
            <a:pPr lvl="1"/>
            <a:r>
              <a:rPr lang="de-CH" i="1" dirty="0"/>
              <a:t>top</a:t>
            </a:r>
            <a:r>
              <a:rPr lang="de-CH" dirty="0"/>
              <a:t>: Display processes of a container</a:t>
            </a:r>
          </a:p>
          <a:p>
            <a:pPr lvl="1"/>
            <a:r>
              <a:rPr lang="de-CH" i="1" dirty="0"/>
              <a:t>start</a:t>
            </a:r>
            <a:r>
              <a:rPr lang="de-CH" dirty="0"/>
              <a:t>: Start a stopped container</a:t>
            </a:r>
          </a:p>
          <a:p>
            <a:pPr lvl="1"/>
            <a:r>
              <a:rPr lang="de-CH" i="1" dirty="0"/>
              <a:t>stop</a:t>
            </a:r>
            <a:r>
              <a:rPr lang="de-CH" dirty="0"/>
              <a:t>: Stop a running container</a:t>
            </a:r>
          </a:p>
          <a:p>
            <a:pPr lvl="1"/>
            <a:r>
              <a:rPr lang="de-CH" i="1" dirty="0"/>
              <a:t>pause</a:t>
            </a:r>
            <a:r>
              <a:rPr lang="de-CH" dirty="0"/>
              <a:t>: Pause all processes within a container</a:t>
            </a:r>
          </a:p>
          <a:p>
            <a:pPr lvl="1"/>
            <a:r>
              <a:rPr lang="de-CH" i="1" dirty="0"/>
              <a:t>rm</a:t>
            </a:r>
            <a:r>
              <a:rPr lang="de-CH" dirty="0"/>
              <a:t>: Delete a container</a:t>
            </a:r>
          </a:p>
          <a:p>
            <a:pPr lvl="1"/>
            <a:r>
              <a:rPr lang="de-CH" i="1" dirty="0"/>
              <a:t>commit</a:t>
            </a:r>
            <a:r>
              <a:rPr lang="de-CH" dirty="0"/>
              <a:t>: Create an image from a container</a:t>
            </a:r>
          </a:p>
          <a:p>
            <a:pPr lvl="1"/>
            <a:endParaRPr lang="en-US" dirty="0"/>
          </a:p>
          <a:p>
            <a:endParaRPr lang="en-US" dirty="0"/>
          </a:p>
          <a:p>
            <a:endParaRPr lang="en-US" dirty="0"/>
          </a:p>
        </p:txBody>
      </p:sp>
    </p:spTree>
    <p:extLst>
      <p:ext uri="{BB962C8B-B14F-4D97-AF65-F5344CB8AC3E}">
        <p14:creationId xmlns:p14="http://schemas.microsoft.com/office/powerpoint/2010/main" val="3646134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bwMode="auto">
          <a:xfrm>
            <a:off x="0" y="1"/>
            <a:ext cx="9144000" cy="573024"/>
          </a:xfrm>
          <a:prstGeom prst="rect">
            <a:avLst/>
          </a:prstGeom>
          <a:solidFill>
            <a:schemeClr val="accent1"/>
          </a:solidFill>
          <a:ln>
            <a:headEnd type="none" w="med" len="med"/>
            <a:tailEnd type="none" w="med" len="med"/>
          </a:ln>
          <a:scene3d>
            <a:camera prst="orthographicFront">
              <a:rot lat="0" lon="0" rev="0"/>
            </a:camera>
            <a:lightRig rig="balanced" dir="t">
              <a:rot lat="0" lon="0" rev="0"/>
            </a:lightRig>
          </a:scene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3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rPr>
              <a:t>Architecture</a:t>
            </a:r>
            <a:endParaRPr kumimoji="0" lang="en-US" sz="3200" i="0" u="none" strike="noStrike" normalizeH="0" baseline="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Arial" charset="0"/>
            </a:endParaRPr>
          </a:p>
        </p:txBody>
      </p:sp>
      <p:sp>
        <p:nvSpPr>
          <p:cNvPr id="4" name="TextBox 3"/>
          <p:cNvSpPr txBox="1"/>
          <p:nvPr/>
        </p:nvSpPr>
        <p:spPr>
          <a:xfrm>
            <a:off x="0" y="573025"/>
            <a:ext cx="9144000" cy="923330"/>
          </a:xfrm>
          <a:prstGeom prst="rect">
            <a:avLst/>
          </a:prstGeom>
          <a:noFill/>
        </p:spPr>
        <p:txBody>
          <a:bodyPr wrap="square" rtlCol="0">
            <a:spAutoFit/>
          </a:bodyPr>
          <a:lstStyle/>
          <a:p>
            <a:pPr algn="l"/>
            <a:endParaRPr lang="en-US" b="1" dirty="0"/>
          </a:p>
          <a:p>
            <a:pPr algn="l"/>
            <a:endParaRPr lang="en-US" b="1" dirty="0"/>
          </a:p>
          <a:p>
            <a:pPr algn="l"/>
            <a:endParaRPr lang="en-US" b="1" dirty="0"/>
          </a:p>
        </p:txBody>
      </p:sp>
      <p:pic>
        <p:nvPicPr>
          <p:cNvPr id="5" name="Picture 4"/>
          <p:cNvPicPr>
            <a:picLocks noChangeAspect="1"/>
          </p:cNvPicPr>
          <p:nvPr/>
        </p:nvPicPr>
        <p:blipFill>
          <a:blip r:embed="rId2"/>
          <a:stretch>
            <a:fillRect/>
          </a:stretch>
        </p:blipFill>
        <p:spPr>
          <a:xfrm>
            <a:off x="1193096" y="668257"/>
            <a:ext cx="6059393" cy="5815391"/>
          </a:xfrm>
          <a:prstGeom prst="rect">
            <a:avLst/>
          </a:prstGeom>
        </p:spPr>
      </p:pic>
    </p:spTree>
    <p:extLst>
      <p:ext uri="{BB962C8B-B14F-4D97-AF65-F5344CB8AC3E}">
        <p14:creationId xmlns:p14="http://schemas.microsoft.com/office/powerpoint/2010/main" val="1383066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666666"/>
      </a:dk1>
      <a:lt1>
        <a:srgbClr val="FFFFFF"/>
      </a:lt1>
      <a:dk2>
        <a:srgbClr val="333333"/>
      </a:dk2>
      <a:lt2>
        <a:srgbClr val="999999"/>
      </a:lt2>
      <a:accent1>
        <a:srgbClr val="666666"/>
      </a:accent1>
      <a:accent2>
        <a:srgbClr val="669900"/>
      </a:accent2>
      <a:accent3>
        <a:srgbClr val="FFFFFF"/>
      </a:accent3>
      <a:accent4>
        <a:srgbClr val="565656"/>
      </a:accent4>
      <a:accent5>
        <a:srgbClr val="B8B8B8"/>
      </a:accent5>
      <a:accent6>
        <a:srgbClr val="5C8A00"/>
      </a:accent6>
      <a:hlink>
        <a:srgbClr val="006699"/>
      </a:hlink>
      <a:folHlink>
        <a:srgbClr val="F0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4489</TotalTime>
  <Words>6885</Words>
  <Application>Microsoft Office PowerPoint</Application>
  <PresentationFormat>On-screen Show (4:3)</PresentationFormat>
  <Paragraphs>945</Paragraphs>
  <Slides>74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Adobe Fan Heiti Std B</vt:lpstr>
      <vt:lpstr>Arial</vt:lpstr>
      <vt:lpstr>Century Schoolbook</vt:lpstr>
      <vt:lpstr>Courier New</vt:lpstr>
      <vt:lpstr>Courier Std</vt:lpstr>
      <vt:lpstr>Wingdings</vt:lpstr>
      <vt:lpstr>Wingdings 2</vt:lpstr>
      <vt:lpstr>Oriel</vt:lpstr>
      <vt:lpstr>PowerPoint Presentation</vt:lpstr>
      <vt:lpstr>Introduction to Docker</vt:lpstr>
      <vt:lpstr>What is Docker? </vt:lpstr>
      <vt:lpstr>What is the meaning?</vt:lpstr>
      <vt:lpstr>Comparison Between Docker &amp; VM’s.</vt:lpstr>
      <vt:lpstr>Explanation:-</vt:lpstr>
      <vt:lpstr>Terminology - Image </vt:lpstr>
      <vt:lpstr>Terminology - Container </vt:lpstr>
      <vt:lpstr>PowerPoint Presentation</vt:lpstr>
      <vt:lpstr>PowerPoint Presentation</vt:lpstr>
      <vt:lpstr>PowerPoint Presentation</vt:lpstr>
      <vt:lpstr>PowerPoint Presentation</vt:lpstr>
      <vt:lpstr>PowerPoint Presentation</vt:lpstr>
      <vt:lpstr>Pull an Image and Instantiate a          Container.</vt:lpstr>
      <vt:lpstr>Instantiate a Container from a base  image</vt:lpstr>
      <vt:lpstr>Restart an exited container and attach it again to your terminal</vt:lpstr>
      <vt:lpstr>PowerPoint Presentation</vt:lpstr>
      <vt:lpstr>Running a container in the background </vt:lpstr>
      <vt:lpstr>View the logs of a container</vt:lpstr>
      <vt:lpstr>Stopping our containers</vt:lpstr>
      <vt:lpstr>              Restarting a container</vt:lpstr>
      <vt:lpstr>     Building Images With A Dockerfile </vt:lpstr>
      <vt:lpstr>                               Continue…</vt:lpstr>
      <vt:lpstr>                  Running our Image</vt:lpstr>
      <vt:lpstr>             Adding CMD to our Dockerfile</vt:lpstr>
      <vt:lpstr>Adding ENTRYPOINT to our Dockerfile</vt:lpstr>
      <vt:lpstr>      Copying Files During The Build</vt:lpstr>
      <vt:lpstr>                                Continue….</vt:lpstr>
      <vt:lpstr>  Now write the dockerfile and build it</vt:lpstr>
      <vt:lpstr>              Advanced Dockerfiles</vt:lpstr>
      <vt:lpstr>                          Continue…</vt:lpstr>
      <vt:lpstr>            Using EXPOSE command</vt:lpstr>
      <vt:lpstr>                       Continue……</vt:lpstr>
      <vt:lpstr>                           Continue….</vt:lpstr>
      <vt:lpstr>                            Continue….</vt:lpstr>
      <vt:lpstr>                      Continue….</vt:lpstr>
      <vt:lpstr> A Brief Intro on Docker Compose File</vt:lpstr>
      <vt:lpstr>                    Continue….</vt:lpstr>
      <vt:lpstr>                   Continue….</vt:lpstr>
      <vt:lpstr>                      Continue…</vt:lpstr>
      <vt:lpstr>              -:Linking Containers:-</vt:lpstr>
      <vt:lpstr>        Linking Containers Continue……</vt:lpstr>
      <vt:lpstr>        Linking Containers Continue……</vt:lpstr>
      <vt:lpstr>        Linking Containers Continue……</vt:lpstr>
      <vt:lpstr>        Linking Containers Continue……</vt:lpstr>
      <vt:lpstr>        Linking Containers Continue……</vt:lpstr>
      <vt:lpstr>                   -:Docker Volume:-</vt:lpstr>
      <vt:lpstr>                   -:Docker Volume:-</vt:lpstr>
      <vt:lpstr>                   -:Docker Volume:-</vt:lpstr>
      <vt:lpstr>                   -:Docker Volume:-</vt:lpstr>
      <vt:lpstr>                   -:Docker Volume:-</vt:lpstr>
      <vt:lpstr>                   -:Docker Volume:-</vt:lpstr>
      <vt:lpstr>                   -:Docker Volume:-</vt:lpstr>
      <vt:lpstr>                   -:Docker Volume:-</vt:lpstr>
      <vt:lpstr>                   -:Docker Volume:-</vt:lpstr>
      <vt:lpstr>       -:Docker Container Networking:-</vt:lpstr>
      <vt:lpstr>       -:Docker Container Networking:-</vt:lpstr>
      <vt:lpstr>       -:Docker Container Networking:-</vt:lpstr>
      <vt:lpstr>       -:Docker Container Networking:-</vt:lpstr>
      <vt:lpstr>       -:Docker Container Networking:-</vt:lpstr>
      <vt:lpstr>       -:Docker Container Networking:-</vt:lpstr>
      <vt:lpstr>       -:Docker Container Networking:-</vt:lpstr>
      <vt:lpstr>       -:Docker Container Networking:-</vt:lpstr>
      <vt:lpstr>                       -:Docker Swarm:-</vt:lpstr>
      <vt:lpstr>                      -: Docker Swarm :-</vt:lpstr>
      <vt:lpstr>Build &amp; Run 3 tire Application in docker</vt:lpstr>
      <vt:lpstr>Build &amp; Run 3 tire Application in docker</vt:lpstr>
      <vt:lpstr>                       -:continue…..</vt:lpstr>
      <vt:lpstr>                         -:Continue…….</vt:lpstr>
      <vt:lpstr>                         -:Continue…….</vt:lpstr>
      <vt:lpstr>                         -:Continue…….</vt:lpstr>
      <vt:lpstr>                         -:Continue…….</vt:lpstr>
      <vt:lpstr>                         -:Continue…….</vt:lpstr>
      <vt:lpstr>                         -:Continue…….</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bhattapa</dc:creator>
  <dc:description>revised 12/10/07 v 3.5a_x000d_
revised 10/24/06 v 3.0d_x000d_
revised 8/07/06 v 3.0c_x000d_
revised 7/07/06 v 3.0b_x000d_
revised 6/16/06 v 3.0_x000d_
revised 1/23/06 v 2.5.2_x000d_
revised 1/14/05 v 2.5_x000d_
revised 3/24/04 v.2.1_x000d_
revised 11/10/03 v 2.0.1.2_x000d_
revised 9/25/03 v. 2.0.1.1_x000d_
revised 8/26/03 v. 2.0.1_x000d_
revised 7/18/03 v. 2.0.0_x000d_
revised 1/02/03 v.1.2.0_x000d_
revised 11/25/02 v.1.1.1_x000d_
revised 9/27/02 v.1.1.0_x000d_
revised 6/11/02 v.1.0.1</dc:description>
  <cp:lastModifiedBy>papu</cp:lastModifiedBy>
  <cp:revision>423</cp:revision>
  <dcterms:created xsi:type="dcterms:W3CDTF">2010-05-29T03:36:12Z</dcterms:created>
  <dcterms:modified xsi:type="dcterms:W3CDTF">2017-07-01T13:40:40Z</dcterms:modified>
</cp:coreProperties>
</file>