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a:tcStyle>
        <a:tcBdr/>
        <a:fill>
          <a:solidFill>
            <a:srgbClr val="E6EB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a:tcStyle>
        <a:tcBdr/>
        <a:fill>
          <a:solidFill>
            <a:srgbClr val="F8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a:tcStyle>
        <a:tcBdr/>
        <a:fill>
          <a:solidFill>
            <a:srgbClr val="FD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39" name="Shape 1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Arial"/>
      </a:defRPr>
    </a:lvl1pPr>
    <a:lvl2pPr indent="228600" latinLnBrk="0">
      <a:defRPr>
        <a:latin typeface="+mn-lt"/>
        <a:ea typeface="+mn-ea"/>
        <a:cs typeface="+mn-cs"/>
        <a:sym typeface="Arial"/>
      </a:defRPr>
    </a:lvl2pPr>
    <a:lvl3pPr indent="457200" latinLnBrk="0">
      <a:defRPr>
        <a:latin typeface="+mn-lt"/>
        <a:ea typeface="+mn-ea"/>
        <a:cs typeface="+mn-cs"/>
        <a:sym typeface="Arial"/>
      </a:defRPr>
    </a:lvl3pPr>
    <a:lvl4pPr indent="685800" latinLnBrk="0">
      <a:defRPr>
        <a:latin typeface="+mn-lt"/>
        <a:ea typeface="+mn-ea"/>
        <a:cs typeface="+mn-cs"/>
        <a:sym typeface="Arial"/>
      </a:defRPr>
    </a:lvl4pPr>
    <a:lvl5pPr indent="914400" latinLnBrk="0">
      <a:defRPr>
        <a:latin typeface="+mn-lt"/>
        <a:ea typeface="+mn-ea"/>
        <a:cs typeface="+mn-cs"/>
        <a:sym typeface="Arial"/>
      </a:defRPr>
    </a:lvl5pPr>
    <a:lvl6pPr indent="1143000" latinLnBrk="0">
      <a:defRPr>
        <a:latin typeface="+mn-lt"/>
        <a:ea typeface="+mn-ea"/>
        <a:cs typeface="+mn-cs"/>
        <a:sym typeface="Arial"/>
      </a:defRPr>
    </a:lvl6pPr>
    <a:lvl7pPr indent="1371600" latinLnBrk="0">
      <a:defRPr>
        <a:latin typeface="+mn-lt"/>
        <a:ea typeface="+mn-ea"/>
        <a:cs typeface="+mn-cs"/>
        <a:sym typeface="Arial"/>
      </a:defRPr>
    </a:lvl7pPr>
    <a:lvl8pPr indent="1600200" latinLnBrk="0">
      <a:defRPr>
        <a:latin typeface="+mn-lt"/>
        <a:ea typeface="+mn-ea"/>
        <a:cs typeface="+mn-cs"/>
        <a:sym typeface="Arial"/>
      </a:defRPr>
    </a:lvl8pPr>
    <a:lvl9pPr indent="1828800" latinLnBrk="0">
      <a:defRPr>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4" name="Google Shape;10;p2"/>
          <p:cNvSpPr/>
          <p:nvPr/>
        </p:nvSpPr>
        <p:spPr>
          <a:xfrm flipH="1">
            <a:off x="10995200" y="5661233"/>
            <a:ext cx="1196803" cy="11968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15" name="Google Shape;11;p2"/>
          <p:cNvSpPr/>
          <p:nvPr/>
        </p:nvSpPr>
        <p:spPr>
          <a:xfrm flipH="1">
            <a:off x="10995200" y="5661166"/>
            <a:ext cx="1196803" cy="11968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0"/>
                </a:lnTo>
                <a:cubicBezTo>
                  <a:pt x="19988" y="0"/>
                  <a:pt x="21600" y="1612"/>
                  <a:pt x="21600" y="3600"/>
                </a:cubicBezTo>
                <a:lnTo>
                  <a:pt x="21600" y="21600"/>
                </a:lnTo>
                <a:lnTo>
                  <a:pt x="0" y="21600"/>
                </a:lnTo>
                <a:close/>
              </a:path>
            </a:pathLst>
          </a:custGeom>
          <a:solidFill>
            <a:srgbClr val="FFFFFF">
              <a:alpha val="68080"/>
            </a:srgbClr>
          </a:solidFill>
          <a:ln w="12700">
            <a:miter lim="400000"/>
          </a:ln>
        </p:spPr>
        <p:txBody>
          <a:bodyPr lIns="45718" tIns="45718" rIns="45718" bIns="45718" anchor="ctr"/>
          <a:lstStyle/>
          <a:p>
            <a:pPr>
              <a:defRPr sz="2400">
                <a:solidFill>
                  <a:srgbClr val="000000"/>
                </a:solidFill>
              </a:defRPr>
            </a:pPr>
            <a:endParaRPr/>
          </a:p>
        </p:txBody>
      </p:sp>
      <p:pic>
        <p:nvPicPr>
          <p:cNvPr id="16" name="Picture 18" descr="Picture 18"/>
          <p:cNvPicPr>
            <a:picLocks noChangeAspect="1"/>
          </p:cNvPicPr>
          <p:nvPr/>
        </p:nvPicPr>
        <p:blipFill>
          <a:blip r:embed="rId2"/>
          <a:srcRect l="53526" r="15"/>
          <a:stretch>
            <a:fillRect/>
          </a:stretch>
        </p:blipFill>
        <p:spPr>
          <a:xfrm>
            <a:off x="-29869" y="0"/>
            <a:ext cx="5976003" cy="6858000"/>
          </a:xfrm>
          <a:prstGeom prst="rect">
            <a:avLst/>
          </a:prstGeom>
          <a:ln w="12700">
            <a:miter lim="400000"/>
          </a:ln>
        </p:spPr>
      </p:pic>
      <p:pic>
        <p:nvPicPr>
          <p:cNvPr id="17" name="Picture 19" descr="Picture 19"/>
          <p:cNvPicPr>
            <a:picLocks noChangeAspect="1"/>
          </p:cNvPicPr>
          <p:nvPr/>
        </p:nvPicPr>
        <p:blipFill>
          <a:blip r:embed="rId3"/>
          <a:stretch>
            <a:fillRect/>
          </a:stretch>
        </p:blipFill>
        <p:spPr>
          <a:xfrm>
            <a:off x="6290069" y="6244013"/>
            <a:ext cx="2728689" cy="560263"/>
          </a:xfrm>
          <a:prstGeom prst="rect">
            <a:avLst/>
          </a:prstGeom>
          <a:ln w="12700">
            <a:miter lim="400000"/>
          </a:ln>
        </p:spPr>
      </p:pic>
      <p:pic>
        <p:nvPicPr>
          <p:cNvPr id="18" name="Picture 20" descr="Picture 20"/>
          <p:cNvPicPr>
            <a:picLocks noChangeAspect="1"/>
          </p:cNvPicPr>
          <p:nvPr/>
        </p:nvPicPr>
        <p:blipFill>
          <a:blip r:embed="rId4"/>
          <a:stretch>
            <a:fillRect/>
          </a:stretch>
        </p:blipFill>
        <p:spPr>
          <a:xfrm>
            <a:off x="8255658" y="5980117"/>
            <a:ext cx="1894866" cy="1086230"/>
          </a:xfrm>
          <a:prstGeom prst="rect">
            <a:avLst/>
          </a:prstGeom>
          <a:ln w="12700">
            <a:miter lim="400000"/>
          </a:ln>
        </p:spPr>
      </p:pic>
      <p:sp>
        <p:nvSpPr>
          <p:cNvPr id="19" name="Titteltekst"/>
          <p:cNvSpPr txBox="1">
            <a:spLocks noGrp="1"/>
          </p:cNvSpPr>
          <p:nvPr>
            <p:ph type="title"/>
          </p:nvPr>
        </p:nvSpPr>
        <p:spPr>
          <a:xfrm>
            <a:off x="6313715" y="348343"/>
            <a:ext cx="5341257" cy="2478603"/>
          </a:xfrm>
          <a:prstGeom prst="rect">
            <a:avLst/>
          </a:prstGeom>
        </p:spPr>
        <p:txBody>
          <a:bodyPr anchor="ctr"/>
          <a:lstStyle>
            <a:lvl1pPr>
              <a:defRPr sz="5600">
                <a:solidFill>
                  <a:srgbClr val="194990"/>
                </a:solidFill>
              </a:defRPr>
            </a:lvl1pPr>
          </a:lstStyle>
          <a:p>
            <a:r>
              <a:t>Titteltekst</a:t>
            </a:r>
          </a:p>
        </p:txBody>
      </p:sp>
      <p:sp>
        <p:nvSpPr>
          <p:cNvPr id="20" name="Brødtekst nivå én…"/>
          <p:cNvSpPr txBox="1">
            <a:spLocks noGrp="1"/>
          </p:cNvSpPr>
          <p:nvPr>
            <p:ph type="body" sz="quarter" idx="1"/>
          </p:nvPr>
        </p:nvSpPr>
        <p:spPr>
          <a:xfrm>
            <a:off x="6287542" y="3420655"/>
            <a:ext cx="5393603" cy="1646803"/>
          </a:xfrm>
          <a:prstGeom prst="rect">
            <a:avLst/>
          </a:prstGeom>
        </p:spPr>
        <p:txBody>
          <a:bodyPr/>
          <a:lstStyle>
            <a:lvl1pPr marL="114300" indent="0">
              <a:lnSpc>
                <a:spcPct val="100000"/>
              </a:lnSpc>
              <a:buClrTx/>
              <a:buSzTx/>
              <a:buFontTx/>
              <a:buNone/>
              <a:defRPr sz="2800">
                <a:solidFill>
                  <a:srgbClr val="808080"/>
                </a:solidFill>
              </a:defRPr>
            </a:lvl1pPr>
            <a:lvl2pPr marL="114300" indent="114300">
              <a:lnSpc>
                <a:spcPct val="100000"/>
              </a:lnSpc>
              <a:buClrTx/>
              <a:buFontTx/>
              <a:defRPr sz="2800">
                <a:solidFill>
                  <a:srgbClr val="808080"/>
                </a:solidFill>
              </a:defRPr>
            </a:lvl2pPr>
            <a:lvl3pPr marL="114300" indent="114300">
              <a:lnSpc>
                <a:spcPct val="100000"/>
              </a:lnSpc>
              <a:buClrTx/>
              <a:buFontTx/>
              <a:defRPr sz="2800">
                <a:solidFill>
                  <a:srgbClr val="808080"/>
                </a:solidFill>
              </a:defRPr>
            </a:lvl3pPr>
            <a:lvl4pPr marL="114300" indent="114300">
              <a:lnSpc>
                <a:spcPct val="100000"/>
              </a:lnSpc>
              <a:buClrTx/>
              <a:buFontTx/>
              <a:defRPr sz="2800">
                <a:solidFill>
                  <a:srgbClr val="808080"/>
                </a:solidFill>
              </a:defRPr>
            </a:lvl4pPr>
            <a:lvl5pPr marL="114300" indent="114300">
              <a:lnSpc>
                <a:spcPct val="100000"/>
              </a:lnSpc>
              <a:buClrTx/>
              <a:buFontTx/>
              <a:defRPr sz="2800">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21" name="Picture 2" descr="Picture 2"/>
          <p:cNvPicPr>
            <a:picLocks noChangeAspect="1"/>
          </p:cNvPicPr>
          <p:nvPr/>
        </p:nvPicPr>
        <p:blipFill>
          <a:blip r:embed="rId5"/>
          <a:stretch>
            <a:fillRect/>
          </a:stretch>
        </p:blipFill>
        <p:spPr>
          <a:xfrm>
            <a:off x="10048581" y="6229527"/>
            <a:ext cx="1268517" cy="560263"/>
          </a:xfrm>
          <a:prstGeom prst="rect">
            <a:avLst/>
          </a:prstGeom>
          <a:ln w="12700">
            <a:miter lim="400000"/>
          </a:ln>
        </p:spPr>
      </p:pic>
      <p:sp>
        <p:nvSpPr>
          <p:cNvPr id="22" name="Lysbildenummer"/>
          <p:cNvSpPr txBox="1">
            <a:spLocks noGrp="1"/>
          </p:cNvSpPr>
          <p:nvPr>
            <p:ph type="sldNum" sz="quarter" idx="2"/>
          </p:nvPr>
        </p:nvSpPr>
        <p:spPr>
          <a:xfrm>
            <a:off x="11808956" y="6402778"/>
            <a:ext cx="287367" cy="386047"/>
          </a:xfrm>
          <a:prstGeom prst="rect">
            <a:avLst/>
          </a:prstGeom>
        </p:spPr>
        <p:txBody>
          <a:bodyPr/>
          <a:lstStyle>
            <a:lvl1pPr>
              <a:defRPr>
                <a:solidFill>
                  <a:srgbClr val="80808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23" name="xx%"/>
          <p:cNvSpPr txBox="1">
            <a:spLocks noGrp="1"/>
          </p:cNvSpPr>
          <p:nvPr>
            <p:ph type="title" hasCustomPrompt="1"/>
          </p:nvPr>
        </p:nvSpPr>
        <p:spPr>
          <a:prstGeom prst="rect">
            <a:avLst/>
          </a:prstGeom>
        </p:spPr>
        <p:txBody>
          <a:bodyPr/>
          <a:lstStyle/>
          <a:p>
            <a:r>
              <a:t>xx%</a:t>
            </a:r>
          </a:p>
        </p:txBody>
      </p:sp>
      <p:sp>
        <p:nvSpPr>
          <p:cNvPr id="124" name="Brødtekst nivå én…"/>
          <p:cNvSpPr txBox="1">
            <a:spLocks noGrp="1"/>
          </p:cNvSpPr>
          <p:nvPr>
            <p:ph type="body" sz="half" idx="1"/>
          </p:nvPr>
        </p:nvSpPr>
        <p:spPr>
          <a:prstGeom prst="rect">
            <a:avLst/>
          </a:prstGeom>
        </p:spPr>
        <p:txBody>
          <a:bodyPr/>
          <a:lstStyle/>
          <a:p>
            <a:r>
              <a:t>Brødtekst nivå én</a:t>
            </a:r>
          </a:p>
          <a:p>
            <a:pPr lvl="1"/>
            <a:r>
              <a:t>Brødtekst nivå to</a:t>
            </a:r>
          </a:p>
          <a:p>
            <a:pPr lvl="2"/>
            <a:r>
              <a:t>Brødtekst nivå tre</a:t>
            </a:r>
          </a:p>
          <a:p>
            <a:pPr lvl="3"/>
            <a:r>
              <a:t>Brødtekst nivå fire</a:t>
            </a:r>
          </a:p>
          <a:p>
            <a:pPr lvl="4"/>
            <a:r>
              <a:t>Brødtekst nivå fem</a:t>
            </a:r>
          </a:p>
        </p:txBody>
      </p:sp>
      <p:sp>
        <p:nvSpPr>
          <p:cNvPr id="125" name="Lysbilde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2"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9" name="Titteltekst"/>
          <p:cNvSpPr txBox="1">
            <a:spLocks noGrp="1"/>
          </p:cNvSpPr>
          <p:nvPr>
            <p:ph type="title"/>
          </p:nvPr>
        </p:nvSpPr>
        <p:spPr>
          <a:xfrm>
            <a:off x="7779656" y="2753797"/>
            <a:ext cx="3797746" cy="1350403"/>
          </a:xfrm>
          <a:prstGeom prst="rect">
            <a:avLst/>
          </a:prstGeom>
        </p:spPr>
        <p:txBody>
          <a:bodyPr anchor="ctr"/>
          <a:lstStyle>
            <a:lvl1pPr algn="l">
              <a:defRPr sz="5600"/>
            </a:lvl1pPr>
          </a:lstStyle>
          <a:p>
            <a:r>
              <a:t>Titteltekst</a:t>
            </a:r>
          </a:p>
        </p:txBody>
      </p:sp>
      <p:sp>
        <p:nvSpPr>
          <p:cNvPr id="30"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37" name="Google Shape;19;p4"/>
          <p:cNvSpPr/>
          <p:nvPr/>
        </p:nvSpPr>
        <p:spPr>
          <a:xfrm rot="10800000" flipH="1">
            <a:off x="0" y="2247998"/>
            <a:ext cx="12192000" cy="4610003"/>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38" name="Titteltekst"/>
          <p:cNvSpPr txBox="1">
            <a:spLocks noGrp="1"/>
          </p:cNvSpPr>
          <p:nvPr>
            <p:ph type="title"/>
          </p:nvPr>
        </p:nvSpPr>
        <p:spPr>
          <a:xfrm>
            <a:off x="0" y="67574"/>
            <a:ext cx="12192000" cy="1023604"/>
          </a:xfrm>
          <a:prstGeom prst="rect">
            <a:avLst/>
          </a:prstGeom>
        </p:spPr>
        <p:txBody>
          <a:bodyPr anchor="ctr"/>
          <a:lstStyle>
            <a:lvl1pPr algn="l">
              <a:defRPr sz="3200">
                <a:latin typeface="Calibri"/>
                <a:ea typeface="Calibri"/>
                <a:cs typeface="Calibri"/>
                <a:sym typeface="Calibri"/>
              </a:defRPr>
            </a:lvl1pPr>
          </a:lstStyle>
          <a:p>
            <a:r>
              <a:t>Titteltekst</a:t>
            </a:r>
          </a:p>
        </p:txBody>
      </p:sp>
      <p:sp>
        <p:nvSpPr>
          <p:cNvPr id="39" name="Brødtekst nivå én…"/>
          <p:cNvSpPr txBox="1">
            <a:spLocks noGrp="1"/>
          </p:cNvSpPr>
          <p:nvPr>
            <p:ph type="body" idx="1"/>
          </p:nvPr>
        </p:nvSpPr>
        <p:spPr>
          <a:xfrm>
            <a:off x="290286" y="1355073"/>
            <a:ext cx="11611428" cy="4817294"/>
          </a:xfrm>
          <a:prstGeom prst="rect">
            <a:avLst/>
          </a:prstGeom>
        </p:spPr>
        <p:txBody>
          <a:bodyPr/>
          <a:lstStyle>
            <a:lvl1pPr algn="l">
              <a:spcBef>
                <a:spcPts val="600"/>
              </a:spcBef>
              <a:defRPr>
                <a:solidFill>
                  <a:srgbClr val="808080"/>
                </a:solidFill>
              </a:defRPr>
            </a:lvl1pPr>
            <a:lvl2pPr algn="l">
              <a:spcBef>
                <a:spcPts val="600"/>
              </a:spcBef>
              <a:defRPr>
                <a:solidFill>
                  <a:srgbClr val="808080"/>
                </a:solidFill>
              </a:defRPr>
            </a:lvl2pPr>
            <a:lvl3pPr algn="l">
              <a:spcBef>
                <a:spcPts val="600"/>
              </a:spcBef>
              <a:defRPr>
                <a:solidFill>
                  <a:srgbClr val="808080"/>
                </a:solidFill>
              </a:defRPr>
            </a:lvl3pPr>
            <a:lvl4pPr algn="l">
              <a:spcBef>
                <a:spcPts val="600"/>
              </a:spcBef>
              <a:defRPr>
                <a:solidFill>
                  <a:srgbClr val="808080"/>
                </a:solidFill>
              </a:defRPr>
            </a:lvl4pPr>
            <a:lvl5pPr algn="l">
              <a:spcBef>
                <a:spcPts val="600"/>
              </a:spcBef>
              <a:defRPr>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40" name="Picture 8" descr="Picture 8"/>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41" name="Picture 9" descr="Picture 9"/>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42" name="Picture 12" descr="Picture 12"/>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43"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50" name="Google Shape;25;p5"/>
          <p:cNvSpPr/>
          <p:nvPr/>
        </p:nvSpPr>
        <p:spPr>
          <a:xfrm rot="10800000" flipH="1">
            <a:off x="0" y="2247998"/>
            <a:ext cx="12192000" cy="4610003"/>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51" name="Titteltekst"/>
          <p:cNvSpPr txBox="1">
            <a:spLocks noGrp="1"/>
          </p:cNvSpPr>
          <p:nvPr>
            <p:ph type="title"/>
          </p:nvPr>
        </p:nvSpPr>
        <p:spPr>
          <a:xfrm>
            <a:off x="629200" y="984967"/>
            <a:ext cx="10962800" cy="1023602"/>
          </a:xfrm>
          <a:prstGeom prst="rect">
            <a:avLst/>
          </a:prstGeom>
        </p:spPr>
        <p:txBody>
          <a:bodyPr/>
          <a:lstStyle>
            <a:lvl1pPr algn="l">
              <a:defRPr sz="3200">
                <a:latin typeface="Calibri"/>
                <a:ea typeface="Calibri"/>
                <a:cs typeface="Calibri"/>
                <a:sym typeface="Calibri"/>
              </a:defRPr>
            </a:lvl1pPr>
          </a:lstStyle>
          <a:p>
            <a:r>
              <a:t>Titteltekst</a:t>
            </a:r>
          </a:p>
        </p:txBody>
      </p:sp>
      <p:sp>
        <p:nvSpPr>
          <p:cNvPr id="52" name="Brødtekst nivå én…"/>
          <p:cNvSpPr txBox="1">
            <a:spLocks noGrp="1"/>
          </p:cNvSpPr>
          <p:nvPr>
            <p:ph type="body" sz="half" idx="1"/>
          </p:nvPr>
        </p:nvSpPr>
        <p:spPr>
          <a:xfrm>
            <a:off x="629200" y="2558767"/>
            <a:ext cx="5333201" cy="3613602"/>
          </a:xfrm>
          <a:prstGeom prst="rect">
            <a:avLst/>
          </a:prstGeom>
        </p:spPr>
        <p:txBody>
          <a:bodyPr/>
          <a:lstStyle>
            <a:lvl1pPr indent="-423301" algn="l">
              <a:defRPr>
                <a:solidFill>
                  <a:srgbClr val="808080"/>
                </a:solidFill>
              </a:defRPr>
            </a:lvl1pPr>
            <a:lvl2pPr algn="l">
              <a:defRPr>
                <a:solidFill>
                  <a:srgbClr val="808080"/>
                </a:solidFill>
              </a:defRPr>
            </a:lvl2pPr>
            <a:lvl3pPr algn="l">
              <a:defRPr>
                <a:solidFill>
                  <a:srgbClr val="808080"/>
                </a:solidFill>
              </a:defRPr>
            </a:lvl3pPr>
            <a:lvl4pPr algn="l">
              <a:defRPr>
                <a:solidFill>
                  <a:srgbClr val="808080"/>
                </a:solidFill>
              </a:defRPr>
            </a:lvl4pPr>
            <a:lvl5pPr algn="l">
              <a:defRPr>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sp>
        <p:nvSpPr>
          <p:cNvPr id="53" name="Google Shape;29;p5"/>
          <p:cNvSpPr txBox="1">
            <a:spLocks noGrp="1"/>
          </p:cNvSpPr>
          <p:nvPr>
            <p:ph type="body" sz="half" idx="13"/>
          </p:nvPr>
        </p:nvSpPr>
        <p:spPr>
          <a:xfrm>
            <a:off x="6259000" y="2558767"/>
            <a:ext cx="5333201" cy="3613603"/>
          </a:xfrm>
          <a:prstGeom prst="rect">
            <a:avLst/>
          </a:prstGeom>
        </p:spPr>
        <p:txBody>
          <a:bodyPr/>
          <a:lstStyle/>
          <a:p>
            <a:endParaRPr/>
          </a:p>
        </p:txBody>
      </p:sp>
      <p:pic>
        <p:nvPicPr>
          <p:cNvPr id="54" name="Picture 9" descr="Picture 9"/>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55" name="Picture 10" descr="Picture 10"/>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56" name="Picture 13" descr="Picture 13"/>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57"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64" name="Google Shape;32;p6"/>
          <p:cNvSpPr/>
          <p:nvPr/>
        </p:nvSpPr>
        <p:spPr>
          <a:xfrm rot="10800000" flipH="1">
            <a:off x="0" y="875198"/>
            <a:ext cx="12192000" cy="5982804"/>
          </a:xfrm>
          <a:prstGeom prst="rect">
            <a:avLst/>
          </a:prstGeom>
          <a:solidFill>
            <a:srgbClr val="FFFFFF"/>
          </a:solidFill>
          <a:ln w="12700">
            <a:miter lim="400000"/>
          </a:ln>
        </p:spPr>
        <p:txBody>
          <a:bodyPr lIns="45718" tIns="45718" rIns="45718" bIns="45718" anchor="ctr"/>
          <a:lstStyle/>
          <a:p>
            <a:pPr>
              <a:defRPr sz="2400">
                <a:solidFill>
                  <a:srgbClr val="808080"/>
                </a:solidFill>
              </a:defRPr>
            </a:pPr>
            <a:endParaRPr/>
          </a:p>
        </p:txBody>
      </p:sp>
      <p:sp>
        <p:nvSpPr>
          <p:cNvPr id="65" name="Titteltekst"/>
          <p:cNvSpPr txBox="1">
            <a:spLocks noGrp="1"/>
          </p:cNvSpPr>
          <p:nvPr>
            <p:ph type="title"/>
          </p:nvPr>
        </p:nvSpPr>
        <p:spPr>
          <a:xfrm>
            <a:off x="0" y="67574"/>
            <a:ext cx="12192000" cy="1023604"/>
          </a:xfrm>
          <a:prstGeom prst="rect">
            <a:avLst/>
          </a:prstGeom>
        </p:spPr>
        <p:txBody>
          <a:bodyPr anchor="ctr"/>
          <a:lstStyle>
            <a:lvl1pPr algn="l">
              <a:defRPr sz="3200">
                <a:solidFill>
                  <a:srgbClr val="737373"/>
                </a:solidFill>
                <a:latin typeface="Calibri"/>
                <a:ea typeface="Calibri"/>
                <a:cs typeface="Calibri"/>
                <a:sym typeface="Calibri"/>
              </a:defRPr>
            </a:lvl1pPr>
          </a:lstStyle>
          <a:p>
            <a:r>
              <a:t>Titteltekst</a:t>
            </a:r>
          </a:p>
        </p:txBody>
      </p:sp>
      <p:pic>
        <p:nvPicPr>
          <p:cNvPr id="66" name="Picture 7" descr="Picture 7"/>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67" name="Picture 8" descr="Picture 8"/>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68" name="Picture 11" descr="Picture 11"/>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69"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76" name="Google Shape;37;p7"/>
          <p:cNvSpPr/>
          <p:nvPr/>
        </p:nvSpPr>
        <p:spPr>
          <a:xfrm rot="10800000" flipH="1">
            <a:off x="4368800" y="31"/>
            <a:ext cx="7823200" cy="6858003"/>
          </a:xfrm>
          <a:prstGeom prst="rect">
            <a:avLst/>
          </a:prstGeom>
          <a:solidFill>
            <a:srgbClr val="FFFFFF"/>
          </a:solidFill>
          <a:ln w="12700">
            <a:miter lim="400000"/>
          </a:ln>
        </p:spPr>
        <p:txBody>
          <a:bodyPr lIns="45718" tIns="45718" rIns="45718" bIns="45718" anchor="ctr"/>
          <a:lstStyle/>
          <a:p>
            <a:pPr>
              <a:defRPr sz="2400">
                <a:solidFill>
                  <a:srgbClr val="808080"/>
                </a:solidFill>
              </a:defRPr>
            </a:pPr>
            <a:endParaRPr/>
          </a:p>
        </p:txBody>
      </p:sp>
      <p:sp>
        <p:nvSpPr>
          <p:cNvPr id="77" name="Titteltekst"/>
          <p:cNvSpPr txBox="1">
            <a:spLocks noGrp="1"/>
          </p:cNvSpPr>
          <p:nvPr>
            <p:ph type="title"/>
          </p:nvPr>
        </p:nvSpPr>
        <p:spPr>
          <a:xfrm>
            <a:off x="301437" y="477067"/>
            <a:ext cx="3744001" cy="1271201"/>
          </a:xfrm>
          <a:prstGeom prst="rect">
            <a:avLst/>
          </a:prstGeom>
        </p:spPr>
        <p:txBody>
          <a:bodyPr/>
          <a:lstStyle>
            <a:lvl1pPr algn="l">
              <a:defRPr sz="3200">
                <a:solidFill>
                  <a:srgbClr val="808080"/>
                </a:solidFill>
              </a:defRPr>
            </a:lvl1pPr>
          </a:lstStyle>
          <a:p>
            <a:r>
              <a:t>Titteltekst</a:t>
            </a:r>
          </a:p>
        </p:txBody>
      </p:sp>
      <p:sp>
        <p:nvSpPr>
          <p:cNvPr id="78" name="Brødtekst nivå én…"/>
          <p:cNvSpPr txBox="1">
            <a:spLocks noGrp="1"/>
          </p:cNvSpPr>
          <p:nvPr>
            <p:ph type="body" sz="quarter" idx="1"/>
          </p:nvPr>
        </p:nvSpPr>
        <p:spPr>
          <a:xfrm>
            <a:off x="301433" y="1954400"/>
            <a:ext cx="3744001" cy="4218000"/>
          </a:xfrm>
          <a:prstGeom prst="rect">
            <a:avLst/>
          </a:prstGeom>
        </p:spPr>
        <p:txBody>
          <a:bodyPr/>
          <a:lstStyle>
            <a:lvl1pPr indent="-406371" algn="l">
              <a:buClr>
                <a:srgbClr val="FFFFFF"/>
              </a:buClr>
              <a:buSzPts val="1600"/>
              <a:defRPr sz="1600">
                <a:solidFill>
                  <a:srgbClr val="808080"/>
                </a:solidFill>
              </a:defRPr>
            </a:lvl1pPr>
            <a:lvl2pPr algn="l">
              <a:buClr>
                <a:srgbClr val="FFFFFF"/>
              </a:buClr>
              <a:defRPr sz="1600">
                <a:solidFill>
                  <a:srgbClr val="808080"/>
                </a:solidFill>
              </a:defRPr>
            </a:lvl2pPr>
            <a:lvl3pPr algn="l">
              <a:buClr>
                <a:srgbClr val="FFFFFF"/>
              </a:buClr>
              <a:defRPr sz="1600">
                <a:solidFill>
                  <a:srgbClr val="808080"/>
                </a:solidFill>
              </a:defRPr>
            </a:lvl3pPr>
            <a:lvl4pPr algn="l">
              <a:buClr>
                <a:srgbClr val="FFFFFF"/>
              </a:buClr>
              <a:defRPr sz="1600">
                <a:solidFill>
                  <a:srgbClr val="808080"/>
                </a:solidFill>
              </a:defRPr>
            </a:lvl4pPr>
            <a:lvl5pPr algn="l">
              <a:buClr>
                <a:srgbClr val="FFFFFF"/>
              </a:buClr>
              <a:defRPr sz="1600">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79" name="Picture 8" descr="Picture 8"/>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80" name="Picture 9" descr="Picture 9"/>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81" name="Picture 12" descr="Picture 12"/>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82"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89" name="Titteltekst"/>
          <p:cNvSpPr txBox="1">
            <a:spLocks noGrp="1"/>
          </p:cNvSpPr>
          <p:nvPr>
            <p:ph type="title"/>
          </p:nvPr>
        </p:nvSpPr>
        <p:spPr>
          <a:xfrm>
            <a:off x="653666" y="650999"/>
            <a:ext cx="8302802" cy="5454402"/>
          </a:xfrm>
          <a:prstGeom prst="rect">
            <a:avLst/>
          </a:prstGeom>
        </p:spPr>
        <p:txBody>
          <a:bodyPr anchor="ctr"/>
          <a:lstStyle>
            <a:lvl1pPr algn="l">
              <a:defRPr sz="8000">
                <a:solidFill>
                  <a:srgbClr val="808080"/>
                </a:solidFill>
              </a:defRPr>
            </a:lvl1pPr>
          </a:lstStyle>
          <a:p>
            <a:r>
              <a:t>Titteltekst</a:t>
            </a:r>
          </a:p>
        </p:txBody>
      </p:sp>
      <p:sp>
        <p:nvSpPr>
          <p:cNvPr id="90"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97" name="Google Shape;46;p9"/>
          <p:cNvSpPr/>
          <p:nvPr/>
        </p:nvSpPr>
        <p:spPr>
          <a:xfrm flipH="1">
            <a:off x="0" y="0"/>
            <a:ext cx="6096000" cy="6858000"/>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98" name="Titteltekst"/>
          <p:cNvSpPr txBox="1">
            <a:spLocks noGrp="1"/>
          </p:cNvSpPr>
          <p:nvPr>
            <p:ph type="title"/>
          </p:nvPr>
        </p:nvSpPr>
        <p:spPr>
          <a:xfrm>
            <a:off x="6447199" y="163776"/>
            <a:ext cx="5393603" cy="1215081"/>
          </a:xfrm>
          <a:prstGeom prst="rect">
            <a:avLst/>
          </a:prstGeom>
        </p:spPr>
        <p:txBody>
          <a:bodyPr/>
          <a:lstStyle>
            <a:lvl1pPr>
              <a:defRPr sz="5600">
                <a:latin typeface="Calibri"/>
                <a:ea typeface="Calibri"/>
                <a:cs typeface="Calibri"/>
                <a:sym typeface="Calibri"/>
              </a:defRPr>
            </a:lvl1pPr>
          </a:lstStyle>
          <a:p>
            <a:r>
              <a:t>Titteltekst</a:t>
            </a:r>
          </a:p>
        </p:txBody>
      </p:sp>
      <p:sp>
        <p:nvSpPr>
          <p:cNvPr id="99" name="Brødtekst nivå én…"/>
          <p:cNvSpPr txBox="1">
            <a:spLocks noGrp="1"/>
          </p:cNvSpPr>
          <p:nvPr>
            <p:ph type="body" sz="half" idx="1"/>
          </p:nvPr>
        </p:nvSpPr>
        <p:spPr>
          <a:xfrm>
            <a:off x="6586000" y="1524000"/>
            <a:ext cx="5116003" cy="4368402"/>
          </a:xfrm>
          <a:prstGeom prst="rect">
            <a:avLst/>
          </a:prstGeom>
        </p:spPr>
        <p:txBody>
          <a:bodyPr anchor="ctr"/>
          <a:lstStyle>
            <a:lvl1pPr algn="l">
              <a:buSzPct val="95000"/>
              <a:buFont typeface="Arial"/>
              <a:buChar char="•"/>
              <a:defRPr sz="2800">
                <a:latin typeface="Calibri"/>
                <a:ea typeface="Calibri"/>
                <a:cs typeface="Calibri"/>
                <a:sym typeface="Calibri"/>
              </a:defRPr>
            </a:lvl1pPr>
            <a:lvl2pPr algn="l">
              <a:buFont typeface="Arial"/>
              <a:defRPr sz="2800">
                <a:latin typeface="Calibri"/>
                <a:ea typeface="Calibri"/>
                <a:cs typeface="Calibri"/>
                <a:sym typeface="Calibri"/>
              </a:defRPr>
            </a:lvl2pPr>
            <a:lvl3pPr algn="l">
              <a:buFont typeface="Arial"/>
              <a:defRPr sz="2800">
                <a:latin typeface="Calibri"/>
                <a:ea typeface="Calibri"/>
                <a:cs typeface="Calibri"/>
                <a:sym typeface="Calibri"/>
              </a:defRPr>
            </a:lvl3pPr>
            <a:lvl4pPr algn="l">
              <a:buFont typeface="Arial"/>
              <a:defRPr sz="2800">
                <a:latin typeface="Calibri"/>
                <a:ea typeface="Calibri"/>
                <a:cs typeface="Calibri"/>
                <a:sym typeface="Calibri"/>
              </a:defRPr>
            </a:lvl4pPr>
            <a:lvl5pPr algn="l">
              <a:buFont typeface="Arial"/>
              <a:defRPr sz="2800">
                <a:latin typeface="Calibri"/>
                <a:ea typeface="Calibri"/>
                <a:cs typeface="Calibri"/>
                <a:sym typeface="Calibri"/>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100" name="Picture 15" descr="Picture 15"/>
          <p:cNvPicPr>
            <a:picLocks noChangeAspect="1"/>
          </p:cNvPicPr>
          <p:nvPr/>
        </p:nvPicPr>
        <p:blipFill>
          <a:blip r:embed="rId2"/>
          <a:srcRect l="53526" r="15"/>
          <a:stretch>
            <a:fillRect/>
          </a:stretch>
        </p:blipFill>
        <p:spPr>
          <a:xfrm>
            <a:off x="-29869" y="0"/>
            <a:ext cx="5976003" cy="6858000"/>
          </a:xfrm>
          <a:prstGeom prst="rect">
            <a:avLst/>
          </a:prstGeom>
          <a:ln w="12700">
            <a:miter lim="400000"/>
          </a:ln>
        </p:spPr>
      </p:pic>
      <p:pic>
        <p:nvPicPr>
          <p:cNvPr id="101" name="Picture 10" descr="Picture 10"/>
          <p:cNvPicPr>
            <a:picLocks noChangeAspect="1"/>
          </p:cNvPicPr>
          <p:nvPr/>
        </p:nvPicPr>
        <p:blipFill>
          <a:blip r:embed="rId3"/>
          <a:stretch>
            <a:fillRect/>
          </a:stretch>
        </p:blipFill>
        <p:spPr>
          <a:xfrm>
            <a:off x="6290069" y="6244013"/>
            <a:ext cx="2728689" cy="560263"/>
          </a:xfrm>
          <a:prstGeom prst="rect">
            <a:avLst/>
          </a:prstGeom>
          <a:ln w="12700">
            <a:miter lim="400000"/>
          </a:ln>
        </p:spPr>
      </p:pic>
      <p:pic>
        <p:nvPicPr>
          <p:cNvPr id="102" name="Picture 13" descr="Picture 13"/>
          <p:cNvPicPr>
            <a:picLocks noChangeAspect="1"/>
          </p:cNvPicPr>
          <p:nvPr/>
        </p:nvPicPr>
        <p:blipFill>
          <a:blip r:embed="rId4"/>
          <a:stretch>
            <a:fillRect/>
          </a:stretch>
        </p:blipFill>
        <p:spPr>
          <a:xfrm>
            <a:off x="8255658" y="5980117"/>
            <a:ext cx="1894866" cy="1086230"/>
          </a:xfrm>
          <a:prstGeom prst="rect">
            <a:avLst/>
          </a:prstGeom>
          <a:ln w="12700">
            <a:miter lim="400000"/>
          </a:ln>
        </p:spPr>
      </p:pic>
      <p:pic>
        <p:nvPicPr>
          <p:cNvPr id="103" name="Picture 16" descr="Picture 16"/>
          <p:cNvPicPr>
            <a:picLocks noChangeAspect="1"/>
          </p:cNvPicPr>
          <p:nvPr/>
        </p:nvPicPr>
        <p:blipFill>
          <a:blip r:embed="rId5"/>
          <a:stretch>
            <a:fillRect/>
          </a:stretch>
        </p:blipFill>
        <p:spPr>
          <a:xfrm>
            <a:off x="10048581" y="6229527"/>
            <a:ext cx="1268517" cy="560263"/>
          </a:xfrm>
          <a:prstGeom prst="rect">
            <a:avLst/>
          </a:prstGeom>
          <a:ln w="12700">
            <a:miter lim="400000"/>
          </a:ln>
        </p:spPr>
      </p:pic>
      <p:sp>
        <p:nvSpPr>
          <p:cNvPr id="104"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11" name="Google Shape;53;p10"/>
          <p:cNvSpPr/>
          <p:nvPr/>
        </p:nvSpPr>
        <p:spPr>
          <a:xfrm rot="10800000" flipH="1">
            <a:off x="0" y="-2"/>
            <a:ext cx="12192000" cy="6261203"/>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112" name="Brødtekst nivå én…"/>
          <p:cNvSpPr txBox="1">
            <a:spLocks noGrp="1"/>
          </p:cNvSpPr>
          <p:nvPr>
            <p:ph type="body" sz="quarter" idx="1"/>
          </p:nvPr>
        </p:nvSpPr>
        <p:spPr>
          <a:xfrm>
            <a:off x="76200" y="6262432"/>
            <a:ext cx="11176000" cy="595603"/>
          </a:xfrm>
          <a:prstGeom prst="rect">
            <a:avLst/>
          </a:prstGeom>
        </p:spPr>
        <p:txBody>
          <a:bodyPr anchor="ctr"/>
          <a:lstStyle>
            <a:lvl1pPr marL="0" indent="304778" algn="l">
              <a:lnSpc>
                <a:spcPct val="100000"/>
              </a:lnSpc>
              <a:buClrTx/>
              <a:buSzTx/>
              <a:buFontTx/>
              <a:buNone/>
              <a:defRPr sz="1600"/>
            </a:lvl1pPr>
            <a:lvl2pPr marL="1183903" indent="-282222" algn="l">
              <a:lnSpc>
                <a:spcPct val="100000"/>
              </a:lnSpc>
              <a:buClrTx/>
              <a:buSzPts val="1600"/>
              <a:buFontTx/>
              <a:buChar char="○"/>
              <a:defRPr sz="1600"/>
            </a:lvl2pPr>
            <a:lvl3pPr marL="1641102" indent="-282221" algn="l">
              <a:lnSpc>
                <a:spcPct val="100000"/>
              </a:lnSpc>
              <a:buClrTx/>
              <a:buSzPts val="1600"/>
              <a:buFontTx/>
              <a:buChar char="■"/>
              <a:defRPr sz="1600"/>
            </a:lvl3pPr>
            <a:lvl4pPr marL="2098302" indent="-282221" algn="l">
              <a:lnSpc>
                <a:spcPct val="100000"/>
              </a:lnSpc>
              <a:buClrTx/>
              <a:buSzPts val="1600"/>
              <a:buFontTx/>
              <a:buChar char="●"/>
              <a:defRPr sz="1600"/>
            </a:lvl4pPr>
            <a:lvl5pPr marL="2555503" indent="-282220" algn="l">
              <a:lnSpc>
                <a:spcPct val="100000"/>
              </a:lnSpc>
              <a:buClrTx/>
              <a:buSzPts val="1600"/>
              <a:buFontTx/>
              <a:buChar char="○"/>
              <a:defRPr sz="1600"/>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113" name="Picture 7" descr="Picture 7"/>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114" name="Picture 8" descr="Picture 8"/>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115" name="Picture 11" descr="Picture 11"/>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116"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13"/>
          <a:stretch>
            <a:fillRect/>
          </a:stretch>
        </p:blipFill>
        <p:spPr>
          <a:xfrm>
            <a:off x="6290069" y="6244013"/>
            <a:ext cx="2728689" cy="560263"/>
          </a:xfrm>
          <a:prstGeom prst="rect">
            <a:avLst/>
          </a:prstGeom>
          <a:ln w="12700">
            <a:miter lim="400000"/>
          </a:ln>
        </p:spPr>
      </p:pic>
      <p:pic>
        <p:nvPicPr>
          <p:cNvPr id="3" name="Picture 8" descr="Picture 8"/>
          <p:cNvPicPr>
            <a:picLocks noChangeAspect="1"/>
          </p:cNvPicPr>
          <p:nvPr/>
        </p:nvPicPr>
        <p:blipFill>
          <a:blip r:embed="rId14"/>
          <a:stretch>
            <a:fillRect/>
          </a:stretch>
        </p:blipFill>
        <p:spPr>
          <a:xfrm>
            <a:off x="8255658" y="5980117"/>
            <a:ext cx="1894866" cy="1086230"/>
          </a:xfrm>
          <a:prstGeom prst="rect">
            <a:avLst/>
          </a:prstGeom>
          <a:ln w="12700">
            <a:miter lim="400000"/>
          </a:ln>
        </p:spPr>
      </p:pic>
      <p:pic>
        <p:nvPicPr>
          <p:cNvPr id="4" name="Picture 10" descr="Picture 10"/>
          <p:cNvPicPr>
            <a:picLocks noChangeAspect="1"/>
          </p:cNvPicPr>
          <p:nvPr/>
        </p:nvPicPr>
        <p:blipFill>
          <a:blip r:embed="rId15"/>
          <a:stretch>
            <a:fillRect/>
          </a:stretch>
        </p:blipFill>
        <p:spPr>
          <a:xfrm>
            <a:off x="10048581" y="6229527"/>
            <a:ext cx="1268517" cy="560263"/>
          </a:xfrm>
          <a:prstGeom prst="rect">
            <a:avLst/>
          </a:prstGeom>
          <a:ln w="12700">
            <a:miter lim="400000"/>
          </a:ln>
        </p:spPr>
      </p:pic>
      <p:sp>
        <p:nvSpPr>
          <p:cNvPr id="5" name="xx%"/>
          <p:cNvSpPr txBox="1">
            <a:spLocks noGrp="1"/>
          </p:cNvSpPr>
          <p:nvPr>
            <p:ph type="title" hasCustomPrompt="1"/>
          </p:nvPr>
        </p:nvSpPr>
        <p:spPr>
          <a:xfrm>
            <a:off x="634000" y="1678033"/>
            <a:ext cx="10962800" cy="2618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chor="b">
            <a:normAutofit/>
          </a:bodyPr>
          <a:lstStyle/>
          <a:p>
            <a:r>
              <a:t>xx%</a:t>
            </a:r>
          </a:p>
        </p:txBody>
      </p:sp>
      <p:sp>
        <p:nvSpPr>
          <p:cNvPr id="6" name="Brødtekst nivå én…"/>
          <p:cNvSpPr txBox="1">
            <a:spLocks noGrp="1"/>
          </p:cNvSpPr>
          <p:nvPr>
            <p:ph type="body" idx="1"/>
          </p:nvPr>
        </p:nvSpPr>
        <p:spPr>
          <a:xfrm>
            <a:off x="634000" y="4406167"/>
            <a:ext cx="10962800" cy="17344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ormAutofit/>
          </a:bodyPr>
          <a:lstStyle/>
          <a:p>
            <a:r>
              <a:t>Brødtekst nivå én</a:t>
            </a:r>
          </a:p>
          <a:p>
            <a:pPr lvl="1"/>
            <a:r>
              <a:t>Brødtekst nivå to</a:t>
            </a:r>
          </a:p>
          <a:p>
            <a:pPr lvl="2"/>
            <a:r>
              <a:t>Brødtekst nivå tre</a:t>
            </a:r>
          </a:p>
          <a:p>
            <a:pPr lvl="3"/>
            <a:r>
              <a:t>Brødtekst nivå fire</a:t>
            </a:r>
          </a:p>
          <a:p>
            <a:pPr lvl="4"/>
            <a:r>
              <a:t>Brødtekst nivå fem</a:t>
            </a:r>
          </a:p>
        </p:txBody>
      </p:sp>
      <p:sp>
        <p:nvSpPr>
          <p:cNvPr id="7" name="Lysbildenummer"/>
          <p:cNvSpPr txBox="1">
            <a:spLocks noGrp="1"/>
          </p:cNvSpPr>
          <p:nvPr>
            <p:ph type="sldNum" sz="quarter" idx="2"/>
          </p:nvPr>
        </p:nvSpPr>
        <p:spPr>
          <a:xfrm>
            <a:off x="11808956" y="6402779"/>
            <a:ext cx="287367" cy="386047"/>
          </a:xfrm>
          <a:prstGeom prst="rect">
            <a:avLst/>
          </a:prstGeom>
          <a:ln w="12700">
            <a:miter lim="400000"/>
          </a:ln>
        </p:spPr>
        <p:txBody>
          <a:bodyPr wrap="none" lIns="91422" tIns="91422" rIns="91422" bIns="91422" anchor="ctr">
            <a:spAutoFit/>
          </a:bodyPr>
          <a:lstStyle>
            <a:lvl1pPr algn="r">
              <a:defRPr sz="1300">
                <a:solidFill>
                  <a:srgbClr val="737373"/>
                </a:solidFill>
                <a:latin typeface="Roboto"/>
                <a:ea typeface="Roboto"/>
                <a:cs typeface="Roboto"/>
                <a:sym typeface="Robo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1pPr>
      <a:lvl2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2pPr>
      <a:lvl3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3pPr>
      <a:lvl4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4pPr>
      <a:lvl5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5pPr>
      <a:lvl6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6pPr>
      <a:lvl7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7pPr>
      <a:lvl8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8pPr>
      <a:lvl9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9pPr>
    </p:titleStyle>
    <p:bodyStyle>
      <a:lvl1pPr marL="609554" marR="0" indent="-457167" algn="ctr"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2pPr>
      <a:lvl3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3pPr>
      <a:lvl4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4pPr>
      <a:lvl5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5pPr>
      <a:lvl6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6pPr>
      <a:lvl7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7pPr>
      <a:lvl8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8pPr>
      <a:lvl9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08080"/>
                </a:solidFill>
              </a:defRPr>
            </a:lvl1pPr>
          </a:lstStyle>
          <a:p>
            <a:fld id="{86CB4B4D-7CA3-9044-876B-883B54F8677D}" type="slidenum">
              <a:t>1</a:t>
            </a:fld>
            <a:endParaRPr/>
          </a:p>
        </p:txBody>
      </p:sp>
      <p:sp>
        <p:nvSpPr>
          <p:cNvPr id="142" name="Artificial Intelligence"/>
          <p:cNvSpPr txBox="1">
            <a:spLocks noGrp="1"/>
          </p:cNvSpPr>
          <p:nvPr>
            <p:ph type="ctrTitle"/>
          </p:nvPr>
        </p:nvSpPr>
        <p:spPr>
          <a:xfrm>
            <a:off x="6313715" y="348342"/>
            <a:ext cx="5341257" cy="2478603"/>
          </a:xfrm>
          <a:prstGeom prst="rect">
            <a:avLst/>
          </a:prstGeom>
        </p:spPr>
        <p:txBody>
          <a:bodyPr/>
          <a:lstStyle>
            <a:lvl1pPr>
              <a:defRPr>
                <a:solidFill>
                  <a:srgbClr val="091F5C"/>
                </a:solidFill>
                <a:latin typeface="+mn-lt"/>
                <a:ea typeface="+mn-ea"/>
                <a:cs typeface="+mn-cs"/>
                <a:sym typeface="Arial"/>
              </a:defRPr>
            </a:lvl1pPr>
          </a:lstStyle>
          <a:p>
            <a:r>
              <a:rPr lang="en-US" dirty="0"/>
              <a:t>What is AI?</a:t>
            </a:r>
            <a:endParaRPr dirty="0"/>
          </a:p>
        </p:txBody>
      </p:sp>
      <p:sp>
        <p:nvSpPr>
          <p:cNvPr id="143" name="Chapter 1"/>
          <p:cNvSpPr txBox="1">
            <a:spLocks noGrp="1"/>
          </p:cNvSpPr>
          <p:nvPr>
            <p:ph type="subTitle" sz="quarter" idx="1"/>
          </p:nvPr>
        </p:nvSpPr>
        <p:spPr>
          <a:xfrm>
            <a:off x="6287542" y="3420655"/>
            <a:ext cx="5393603" cy="1646803"/>
          </a:xfrm>
          <a:prstGeom prst="rect">
            <a:avLst/>
          </a:prstGeom>
        </p:spPr>
        <p:txBody>
          <a:bodyPr/>
          <a:lstStyle>
            <a:lvl1pPr>
              <a:defRPr>
                <a:solidFill>
                  <a:srgbClr val="091F5C"/>
                </a:solidFill>
                <a:latin typeface="+mn-lt"/>
                <a:ea typeface="+mn-ea"/>
                <a:cs typeface="+mn-cs"/>
                <a:sym typeface="Arial"/>
              </a:defRPr>
            </a:lvl1pPr>
          </a:lstStyle>
          <a:p>
            <a:r>
              <a:rPr lang="en-US" dirty="0"/>
              <a:t>Lesson 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otted history of AI"/>
          <p:cNvSpPr txBox="1">
            <a:spLocks noGrp="1"/>
          </p:cNvSpPr>
          <p:nvPr>
            <p:ph type="title"/>
          </p:nvPr>
        </p:nvSpPr>
        <p:spPr>
          <a:xfrm>
            <a:off x="614600" y="105247"/>
            <a:ext cx="10962800" cy="1023601"/>
          </a:xfrm>
          <a:prstGeom prst="rect">
            <a:avLst/>
          </a:prstGeom>
        </p:spPr>
        <p:txBody>
          <a:bodyPr/>
          <a:lstStyle>
            <a:lvl1pPr>
              <a:defRPr>
                <a:solidFill>
                  <a:srgbClr val="002060"/>
                </a:solidFill>
                <a:latin typeface="+mn-lt"/>
                <a:ea typeface="+mn-ea"/>
                <a:cs typeface="+mn-cs"/>
                <a:sym typeface="Arial"/>
              </a:defRPr>
            </a:lvl1pPr>
          </a:lstStyle>
          <a:p>
            <a:r>
              <a:t>Potted history of AI – early time</a:t>
            </a:r>
          </a:p>
        </p:txBody>
      </p:sp>
      <p:sp>
        <p:nvSpPr>
          <p:cNvPr id="183" name="Google Shape;29;p5"/>
          <p:cNvSpPr txBox="1">
            <a:spLocks noGrp="1"/>
          </p:cNvSpPr>
          <p:nvPr>
            <p:ph type="body" idx="1"/>
          </p:nvPr>
        </p:nvSpPr>
        <p:spPr>
          <a:xfrm>
            <a:off x="614598" y="1314041"/>
            <a:ext cx="11221233" cy="4665521"/>
          </a:xfrm>
          <a:prstGeom prst="rect">
            <a:avLst/>
          </a:prstGeom>
        </p:spPr>
        <p:txBody>
          <a:bodyPr/>
          <a:lstStyle/>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1943</a:t>
            </a:r>
            <a:r>
              <a:t>		McCulloch &amp; Pitts: Boolean circuit model of brain</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1950</a:t>
            </a:r>
            <a:r>
              <a:t>		Turing's Computing Machinery and Intelligence</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1952-69</a:t>
            </a:r>
            <a:r>
              <a:t>	Look, Ma, no hands!</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1950s </a:t>
            </a:r>
            <a:r>
              <a:t>		Early AI programs, including Samuel's checkers program,</a:t>
            </a:r>
            <a:br/>
            <a:r>
              <a:t>			Newell &amp; Simon's Logic Theorist, Gelernter's Geometry Engine</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1956</a:t>
            </a:r>
            <a:r>
              <a:t>		Dartmouth meeting: "Artificial Intelligence" adopted</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1965</a:t>
            </a:r>
            <a:r>
              <a:t>		Robinson's complete algorithm for logical reasoning</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1966-74 	</a:t>
            </a:r>
            <a:r>
              <a:t>AI discovers computational complexity</a:t>
            </a:r>
            <a:br/>
            <a:r>
              <a:t>			Neural network research almost disappears</a:t>
            </a:r>
            <a:endParaRPr sz="1600"/>
          </a:p>
          <a:p>
            <a:pPr marL="548599" indent="-380970" defTabSz="822958">
              <a:buClr>
                <a:srgbClr val="091F5C"/>
              </a:buClr>
              <a:buSzPts val="2400"/>
              <a:defRPr sz="2400">
                <a:solidFill>
                  <a:srgbClr val="091F5C"/>
                </a:solidFill>
                <a:latin typeface="+mn-lt"/>
                <a:ea typeface="+mn-ea"/>
                <a:cs typeface="+mn-cs"/>
                <a:sym typeface="Arial"/>
              </a:defRPr>
            </a:pPr>
            <a:r>
              <a:rPr>
                <a:solidFill>
                  <a:srgbClr val="1E4A10"/>
                </a:solidFill>
              </a:rPr>
              <a:t>1969-79</a:t>
            </a:r>
            <a:r>
              <a:t>	Early development of knowledge-based systems</a:t>
            </a:r>
          </a:p>
        </p:txBody>
      </p:sp>
      <p:sp>
        <p:nvSpPr>
          <p:cNvPr id="184" name="Lysbildenummer"/>
          <p:cNvSpPr txBox="1">
            <a:spLocks noGrp="1"/>
          </p:cNvSpPr>
          <p:nvPr>
            <p:ph type="sldNum" sz="quarter" idx="4294967295"/>
          </p:nvPr>
        </p:nvSpPr>
        <p:spPr>
          <a:xfrm>
            <a:off x="11717128" y="6402775"/>
            <a:ext cx="379189"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otted history of AI"/>
          <p:cNvSpPr txBox="1">
            <a:spLocks noGrp="1"/>
          </p:cNvSpPr>
          <p:nvPr>
            <p:ph type="title"/>
          </p:nvPr>
        </p:nvSpPr>
        <p:spPr>
          <a:xfrm>
            <a:off x="614600" y="105247"/>
            <a:ext cx="10962800" cy="1023601"/>
          </a:xfrm>
          <a:prstGeom prst="rect">
            <a:avLst/>
          </a:prstGeom>
        </p:spPr>
        <p:txBody>
          <a:bodyPr/>
          <a:lstStyle>
            <a:lvl1pPr>
              <a:defRPr>
                <a:solidFill>
                  <a:srgbClr val="002060"/>
                </a:solidFill>
                <a:latin typeface="+mn-lt"/>
                <a:ea typeface="+mn-ea"/>
                <a:cs typeface="+mn-cs"/>
                <a:sym typeface="Arial"/>
              </a:defRPr>
            </a:lvl1pPr>
          </a:lstStyle>
          <a:p>
            <a:r>
              <a:t>Potted history of AI - middle age</a:t>
            </a:r>
          </a:p>
        </p:txBody>
      </p:sp>
      <p:sp>
        <p:nvSpPr>
          <p:cNvPr id="187" name="Google Shape;29;p5"/>
          <p:cNvSpPr txBox="1">
            <a:spLocks noGrp="1"/>
          </p:cNvSpPr>
          <p:nvPr>
            <p:ph type="body" idx="1"/>
          </p:nvPr>
        </p:nvSpPr>
        <p:spPr>
          <a:xfrm>
            <a:off x="614599" y="1314041"/>
            <a:ext cx="11102531" cy="5107977"/>
          </a:xfrm>
          <a:prstGeom prst="rect">
            <a:avLst/>
          </a:prstGeom>
        </p:spPr>
        <p:txBody>
          <a:bodyPr/>
          <a:lstStyle/>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1980-88</a:t>
            </a:r>
            <a:r>
              <a:t>	Expert systems industry booms</a:t>
            </a:r>
            <a:endParaRPr sz="1600"/>
          </a:p>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1988-93</a:t>
            </a:r>
            <a:r>
              <a:t>	Expert system industry busts: "AI Winter"</a:t>
            </a:r>
            <a:endParaRPr sz="1600"/>
          </a:p>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1985-95</a:t>
            </a:r>
            <a:r>
              <a:t>	Neural networks return to popularity</a:t>
            </a:r>
            <a:endParaRPr sz="1600"/>
          </a:p>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1988-</a:t>
            </a:r>
            <a:r>
              <a:t> 		Resurgence of probability; general increase in technical depth</a:t>
            </a:r>
            <a:br/>
            <a:r>
              <a:t>			"Nouvelle AI": ALife, GAs, soft computing</a:t>
            </a:r>
            <a:endParaRPr sz="1600"/>
          </a:p>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1995-		</a:t>
            </a:r>
            <a:r>
              <a:t>Agents, agents, everywhere...</a:t>
            </a:r>
            <a:endParaRPr sz="1600"/>
          </a:p>
          <a:p>
            <a:pPr marL="548599" indent="-380970" defTabSz="822958">
              <a:buClr>
                <a:srgbClr val="091F5C"/>
              </a:buClr>
              <a:buSzPts val="2400"/>
              <a:defRPr sz="2400">
                <a:solidFill>
                  <a:srgbClr val="002060"/>
                </a:solidFill>
                <a:latin typeface="+mn-lt"/>
                <a:ea typeface="+mn-ea"/>
                <a:cs typeface="+mn-cs"/>
                <a:sym typeface="Arial"/>
              </a:defRPr>
            </a:pPr>
            <a:r>
              <a:rPr>
                <a:solidFill>
                  <a:srgbClr val="1E4A10"/>
                </a:solidFill>
              </a:rPr>
              <a:t>2003	</a:t>
            </a:r>
            <a:r>
              <a:t>	Human-level AI back on the agenda</a:t>
            </a:r>
          </a:p>
        </p:txBody>
      </p:sp>
      <p:sp>
        <p:nvSpPr>
          <p:cNvPr id="188" name="Lysbildenummer"/>
          <p:cNvSpPr txBox="1">
            <a:spLocks noGrp="1"/>
          </p:cNvSpPr>
          <p:nvPr>
            <p:ph type="sldNum" sz="quarter" idx="4294967295"/>
          </p:nvPr>
        </p:nvSpPr>
        <p:spPr>
          <a:xfrm>
            <a:off x="11729304" y="6402777"/>
            <a:ext cx="367016"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tate of the art"/>
          <p:cNvSpPr txBox="1">
            <a:spLocks noGrp="1"/>
          </p:cNvSpPr>
          <p:nvPr>
            <p:ph type="title"/>
          </p:nvPr>
        </p:nvSpPr>
        <p:spPr>
          <a:xfrm>
            <a:off x="301383" y="67575"/>
            <a:ext cx="11890618" cy="1023601"/>
          </a:xfrm>
          <a:prstGeom prst="rect">
            <a:avLst/>
          </a:prstGeom>
        </p:spPr>
        <p:txBody>
          <a:bodyPr/>
          <a:lstStyle>
            <a:lvl1pPr>
              <a:defRPr>
                <a:solidFill>
                  <a:srgbClr val="002060"/>
                </a:solidFill>
                <a:latin typeface="+mn-lt"/>
                <a:ea typeface="+mn-ea"/>
                <a:cs typeface="+mn-cs"/>
                <a:sym typeface="Arial"/>
              </a:defRPr>
            </a:lvl1pPr>
          </a:lstStyle>
          <a:p>
            <a:r>
              <a:t>State of the art</a:t>
            </a:r>
          </a:p>
        </p:txBody>
      </p:sp>
      <p:sp>
        <p:nvSpPr>
          <p:cNvPr id="191" name="Which of the following can be done at present?…"/>
          <p:cNvSpPr txBox="1">
            <a:spLocks noGrp="1"/>
          </p:cNvSpPr>
          <p:nvPr>
            <p:ph type="body" idx="1"/>
          </p:nvPr>
        </p:nvSpPr>
        <p:spPr>
          <a:xfrm>
            <a:off x="301383" y="1091175"/>
            <a:ext cx="11611431" cy="4980854"/>
          </a:xfrm>
          <a:prstGeom prst="rect">
            <a:avLst/>
          </a:prstGeom>
        </p:spPr>
        <p:txBody>
          <a:bodyPr numCol="2"/>
          <a:lstStyle/>
          <a:p>
            <a:pPr marL="0" indent="0" defTabSz="749808">
              <a:spcBef>
                <a:spcPts val="400"/>
              </a:spcBef>
              <a:buSzTx/>
              <a:buNone/>
              <a:defRPr sz="2000">
                <a:solidFill>
                  <a:srgbClr val="091F5C"/>
                </a:solidFill>
                <a:latin typeface="+mn-lt"/>
                <a:ea typeface="+mn-ea"/>
                <a:cs typeface="+mn-cs"/>
                <a:sym typeface="Arial"/>
              </a:defRPr>
            </a:pPr>
            <a:r>
              <a:t>Which of the following can be done at present?</a:t>
            </a:r>
          </a:p>
          <a:p>
            <a:pPr marL="0" indent="0" defTabSz="749808">
              <a:spcBef>
                <a:spcPts val="400"/>
              </a:spcBef>
              <a:buSzTx/>
              <a:buNone/>
              <a:defRPr sz="2000">
                <a:solidFill>
                  <a:srgbClr val="091F5C"/>
                </a:solidFill>
                <a:latin typeface="+mn-lt"/>
                <a:ea typeface="+mn-ea"/>
                <a:cs typeface="+mn-cs"/>
                <a:sym typeface="Arial"/>
              </a:defRPr>
            </a:pPr>
            <a:endParaRPr/>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Play a decent game of table tennis</a:t>
            </a:r>
            <a:endParaRPr sz="1400"/>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Drive safely along a curving mountain road</a:t>
            </a:r>
            <a:endParaRPr sz="1400"/>
          </a:p>
          <a:p>
            <a:pPr marL="187452" indent="-187452" defTabSz="749808">
              <a:spcBef>
                <a:spcPts val="400"/>
              </a:spcBef>
              <a:buClrTx/>
              <a:buSzPct val="100000"/>
              <a:buFontTx/>
              <a:buChar char="•"/>
              <a:defRPr sz="2000">
                <a:solidFill>
                  <a:srgbClr val="EA3322"/>
                </a:solidFill>
                <a:latin typeface="+mn-lt"/>
                <a:ea typeface="+mn-ea"/>
                <a:cs typeface="+mn-cs"/>
                <a:sym typeface="Arial"/>
              </a:defRPr>
            </a:pPr>
            <a:r>
              <a:t>Drive safely along Telegraph Avenue</a:t>
            </a:r>
            <a:endParaRPr sz="1400"/>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Buy a week's worth of groceries on the web</a:t>
            </a:r>
            <a:endParaRPr sz="1400">
              <a:solidFill>
                <a:srgbClr val="091F5C"/>
              </a:solidFill>
            </a:endParaRPr>
          </a:p>
          <a:p>
            <a:pPr marL="187452" indent="-187452" defTabSz="749808">
              <a:spcBef>
                <a:spcPts val="400"/>
              </a:spcBef>
              <a:buClrTx/>
              <a:buSzPct val="100000"/>
              <a:buFontTx/>
              <a:buChar char="•"/>
              <a:defRPr sz="2000">
                <a:solidFill>
                  <a:srgbClr val="EA3321"/>
                </a:solidFill>
                <a:latin typeface="+mn-lt"/>
                <a:ea typeface="+mn-ea"/>
                <a:cs typeface="+mn-cs"/>
                <a:sym typeface="Arial"/>
              </a:defRPr>
            </a:pPr>
            <a:r>
              <a:t>Buy a week's worth of groceries at Berkeley Bowl</a:t>
            </a:r>
            <a:endParaRPr sz="1400"/>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Play a decent game of bridge</a:t>
            </a:r>
            <a:endParaRPr sz="1400">
              <a:solidFill>
                <a:srgbClr val="091F5C"/>
              </a:solidFill>
            </a:endParaRPr>
          </a:p>
          <a:p>
            <a:pPr marL="187452" indent="-187452" defTabSz="749808">
              <a:spcBef>
                <a:spcPts val="400"/>
              </a:spcBef>
              <a:buClrTx/>
              <a:buSzPct val="100000"/>
              <a:buFontTx/>
              <a:buChar char="•"/>
              <a:defRPr sz="2000">
                <a:solidFill>
                  <a:srgbClr val="68339A"/>
                </a:solidFill>
                <a:latin typeface="+mn-lt"/>
                <a:ea typeface="+mn-ea"/>
                <a:cs typeface="+mn-cs"/>
                <a:sym typeface="Arial"/>
              </a:defRPr>
            </a:pPr>
            <a:r>
              <a:t>Discover and prove a new mathematical theorem</a:t>
            </a:r>
            <a:endParaRPr sz="1400"/>
          </a:p>
          <a:p>
            <a:pPr marL="187452" indent="-187452" defTabSz="749808">
              <a:spcBef>
                <a:spcPts val="400"/>
              </a:spcBef>
              <a:buClrTx/>
              <a:buSzPct val="100000"/>
              <a:buFontTx/>
              <a:buChar char="•"/>
              <a:defRPr sz="2000">
                <a:solidFill>
                  <a:srgbClr val="683499"/>
                </a:solidFill>
                <a:latin typeface="+mn-lt"/>
                <a:ea typeface="+mn-ea"/>
                <a:cs typeface="+mn-cs"/>
                <a:sym typeface="Arial"/>
              </a:defRPr>
            </a:pPr>
            <a:r>
              <a:t>Design and execute a research program in molecular biology</a:t>
            </a:r>
          </a:p>
          <a:p>
            <a:pPr marL="187452" indent="-187452" defTabSz="749808">
              <a:spcBef>
                <a:spcPts val="400"/>
              </a:spcBef>
              <a:buClrTx/>
              <a:buSzPct val="100000"/>
              <a:buFontTx/>
              <a:buChar char="•"/>
              <a:defRPr sz="2000">
                <a:solidFill>
                  <a:srgbClr val="091F5C"/>
                </a:solidFill>
                <a:latin typeface="+mn-lt"/>
                <a:ea typeface="+mn-ea"/>
                <a:cs typeface="+mn-cs"/>
                <a:sym typeface="Arial"/>
              </a:defRPr>
            </a:pPr>
            <a:endParaRPr/>
          </a:p>
          <a:p>
            <a:pPr marL="187452" indent="-187452" defTabSz="749808">
              <a:spcBef>
                <a:spcPts val="400"/>
              </a:spcBef>
              <a:buClrTx/>
              <a:buSzPct val="100000"/>
              <a:buFontTx/>
              <a:buChar char="•"/>
              <a:defRPr sz="2000">
                <a:solidFill>
                  <a:srgbClr val="091F5C"/>
                </a:solidFill>
                <a:latin typeface="+mn-lt"/>
                <a:ea typeface="+mn-ea"/>
                <a:cs typeface="+mn-cs"/>
                <a:sym typeface="Arial"/>
              </a:defRPr>
            </a:pPr>
            <a:endParaRPr/>
          </a:p>
          <a:p>
            <a:pPr marL="187452" indent="-187452" defTabSz="749808">
              <a:spcBef>
                <a:spcPts val="400"/>
              </a:spcBef>
              <a:buClrTx/>
              <a:buSzPct val="100000"/>
              <a:buFontTx/>
              <a:buChar char="•"/>
              <a:defRPr sz="2000">
                <a:solidFill>
                  <a:srgbClr val="EA3322"/>
                </a:solidFill>
                <a:latin typeface="+mn-lt"/>
                <a:ea typeface="+mn-ea"/>
                <a:cs typeface="+mn-cs"/>
                <a:sym typeface="Arial"/>
              </a:defRPr>
            </a:pPr>
            <a:r>
              <a:t>Write an intentionally funny story</a:t>
            </a:r>
            <a:endParaRPr sz="1400">
              <a:solidFill>
                <a:srgbClr val="091F5C"/>
              </a:solidFill>
            </a:endParaRPr>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Give competent legal advice in a specialised area of law</a:t>
            </a:r>
            <a:endParaRPr sz="1400">
              <a:solidFill>
                <a:srgbClr val="091F5C"/>
              </a:solidFill>
            </a:endParaRPr>
          </a:p>
          <a:p>
            <a:pPr marL="187452" indent="-187452" defTabSz="749808">
              <a:spcBef>
                <a:spcPts val="400"/>
              </a:spcBef>
              <a:buClrTx/>
              <a:buSzPct val="100000"/>
              <a:buFontTx/>
              <a:buChar char="•"/>
              <a:defRPr sz="2000">
                <a:solidFill>
                  <a:srgbClr val="1E4A10"/>
                </a:solidFill>
                <a:latin typeface="+mn-lt"/>
                <a:ea typeface="+mn-ea"/>
                <a:cs typeface="+mn-cs"/>
                <a:sym typeface="Arial"/>
              </a:defRPr>
            </a:pPr>
            <a:r>
              <a:t>Translate spoken English into spoken Norwegian in real time</a:t>
            </a:r>
            <a:endParaRPr sz="1400">
              <a:solidFill>
                <a:srgbClr val="091F5C"/>
              </a:solidFill>
            </a:endParaRPr>
          </a:p>
          <a:p>
            <a:pPr marL="187452" indent="-187452" defTabSz="749808">
              <a:spcBef>
                <a:spcPts val="400"/>
              </a:spcBef>
              <a:buClrTx/>
              <a:buSzPct val="100000"/>
              <a:buFontTx/>
              <a:buChar char="•"/>
              <a:defRPr sz="2000">
                <a:solidFill>
                  <a:srgbClr val="EA3322"/>
                </a:solidFill>
                <a:latin typeface="+mn-lt"/>
                <a:ea typeface="+mn-ea"/>
                <a:cs typeface="+mn-cs"/>
                <a:sym typeface="Arial"/>
              </a:defRPr>
            </a:pPr>
            <a:r>
              <a:t>Converse successfully with another person for an hour</a:t>
            </a:r>
            <a:endParaRPr sz="1400"/>
          </a:p>
          <a:p>
            <a:pPr marL="187452" indent="-187452" defTabSz="749808">
              <a:spcBef>
                <a:spcPts val="400"/>
              </a:spcBef>
              <a:buClrTx/>
              <a:buSzPct val="100000"/>
              <a:buFontTx/>
              <a:buChar char="•"/>
              <a:defRPr sz="2000">
                <a:solidFill>
                  <a:srgbClr val="091F5C"/>
                </a:solidFill>
                <a:latin typeface="+mn-lt"/>
                <a:ea typeface="+mn-ea"/>
                <a:cs typeface="+mn-cs"/>
                <a:sym typeface="Arial"/>
              </a:defRPr>
            </a:pPr>
            <a:r>
              <a:t>Perform a complex surgical operation</a:t>
            </a:r>
            <a:endParaRPr sz="1400">
              <a:solidFill>
                <a:srgbClr val="683499"/>
              </a:solidFill>
            </a:endParaRPr>
          </a:p>
          <a:p>
            <a:pPr marL="187452" indent="-187452" defTabSz="749808">
              <a:spcBef>
                <a:spcPts val="400"/>
              </a:spcBef>
              <a:buClrTx/>
              <a:buSzPct val="100000"/>
              <a:buFontTx/>
              <a:buChar char="•"/>
              <a:defRPr sz="2000">
                <a:solidFill>
                  <a:srgbClr val="EA3322"/>
                </a:solidFill>
                <a:latin typeface="+mn-lt"/>
                <a:ea typeface="+mn-ea"/>
                <a:cs typeface="+mn-cs"/>
                <a:sym typeface="Arial"/>
              </a:defRPr>
            </a:pPr>
            <a:r>
              <a:t>Unload any dishwasher and put everything away</a:t>
            </a:r>
          </a:p>
        </p:txBody>
      </p:sp>
      <p:sp>
        <p:nvSpPr>
          <p:cNvPr id="192" name="Lysbildenummer"/>
          <p:cNvSpPr txBox="1">
            <a:spLocks noGrp="1"/>
          </p:cNvSpPr>
          <p:nvPr>
            <p:ph type="sldNum" sz="quarter" idx="4294967295"/>
          </p:nvPr>
        </p:nvSpPr>
        <p:spPr>
          <a:xfrm>
            <a:off x="11717132" y="6402777"/>
            <a:ext cx="37918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9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p:tmAbs val="0"/>
                                  </p:iterate>
                                  <p:childTnLst>
                                    <p:set>
                                      <p:cBhvr>
                                        <p:cTn id="22" fill="hold"/>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p:tmAbs val="0"/>
                                  </p:iterate>
                                  <p:childTnLst>
                                    <p:set>
                                      <p:cBhvr>
                                        <p:cTn id="26" fill="hold"/>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p:tmAbs val="0"/>
                                  </p:iterate>
                                  <p:childTnLst>
                                    <p:set>
                                      <p:cBhvr>
                                        <p:cTn id="30" fill="hold"/>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p:tmAbs val="0"/>
                                  </p:iterate>
                                  <p:childTnLst>
                                    <p:set>
                                      <p:cBhvr>
                                        <p:cTn id="34" fill="hold"/>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p:tmAbs val="0"/>
                                  </p:iterate>
                                  <p:childTnLst>
                                    <p:set>
                                      <p:cBhvr>
                                        <p:cTn id="38" fill="hold"/>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iterate>
                                    <p:tmAbs val="0"/>
                                  </p:iterate>
                                  <p:childTnLst>
                                    <p:set>
                                      <p:cBhvr>
                                        <p:cTn id="42" fill="hold"/>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iterate>
                                    <p:tmAbs val="0"/>
                                  </p:iterate>
                                  <p:childTnLst>
                                    <p:set>
                                      <p:cBhvr>
                                        <p:cTn id="46" fill="hold"/>
                                        <p:tgtEl>
                                          <p:spTgt spid="1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iterate>
                                    <p:tmAbs val="0"/>
                                  </p:iterate>
                                  <p:childTnLst>
                                    <p:set>
                                      <p:cBhvr>
                                        <p:cTn id="50" fill="hold"/>
                                        <p:tgtEl>
                                          <p:spTgt spid="1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iterate>
                                    <p:tmAbs val="0"/>
                                  </p:iterate>
                                  <p:childTnLst>
                                    <p:set>
                                      <p:cBhvr>
                                        <p:cTn id="54" fill="hold"/>
                                        <p:tgtEl>
                                          <p:spTgt spid="19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iterate>
                                    <p:tmAbs val="0"/>
                                  </p:iterate>
                                  <p:childTnLst>
                                    <p:set>
                                      <p:cBhvr>
                                        <p:cTn id="58" fill="hold"/>
                                        <p:tgtEl>
                                          <p:spTgt spid="19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iterate>
                                    <p:tmAbs val="0"/>
                                  </p:iterate>
                                  <p:childTnLst>
                                    <p:set>
                                      <p:cBhvr>
                                        <p:cTn id="62" fill="hold"/>
                                        <p:tgtEl>
                                          <p:spTgt spid="19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iterate>
                                    <p:tmAbs val="0"/>
                                  </p:iterate>
                                  <p:childTnLst>
                                    <p:set>
                                      <p:cBhvr>
                                        <p:cTn id="66" fill="hold"/>
                                        <p:tgtEl>
                                          <p:spTgt spid="19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iterate>
                                    <p:tmAbs val="0"/>
                                  </p:iterate>
                                  <p:childTnLst>
                                    <p:set>
                                      <p:cBhvr>
                                        <p:cTn id="70" fill="hold"/>
                                        <p:tgtEl>
                                          <p:spTgt spid="191">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iterate>
                                    <p:tmAbs val="0"/>
                                  </p:iterate>
                                  <p:childTnLst>
                                    <p:set>
                                      <p:cBhvr>
                                        <p:cTn id="74" fill="hold"/>
                                        <p:tgtEl>
                                          <p:spTgt spid="19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Unintentionally funny stories"/>
          <p:cNvSpPr txBox="1">
            <a:spLocks noGrp="1"/>
          </p:cNvSpPr>
          <p:nvPr>
            <p:ph type="title"/>
          </p:nvPr>
        </p:nvSpPr>
        <p:spPr>
          <a:xfrm>
            <a:off x="0" y="67575"/>
            <a:ext cx="12192000" cy="1023601"/>
          </a:xfrm>
          <a:prstGeom prst="rect">
            <a:avLst/>
          </a:prstGeom>
        </p:spPr>
        <p:txBody>
          <a:bodyPr/>
          <a:lstStyle>
            <a:lvl1pPr>
              <a:defRPr>
                <a:solidFill>
                  <a:srgbClr val="091F5C"/>
                </a:solidFill>
                <a:latin typeface="+mn-lt"/>
                <a:ea typeface="+mn-ea"/>
                <a:cs typeface="+mn-cs"/>
                <a:sym typeface="Arial"/>
              </a:defRPr>
            </a:lvl1pPr>
          </a:lstStyle>
          <a:p>
            <a:r>
              <a:t>Unintentionally funny stories</a:t>
            </a:r>
          </a:p>
        </p:txBody>
      </p:sp>
      <p:sp>
        <p:nvSpPr>
          <p:cNvPr id="195" name="One day Joe Bear was hungry.  He asked his friend Irving Bird where some honey was. Irving told him there was a beehive in the oaktree. Joe threatened to hit Irving if he didn't tell him where some honey was. The End.…"/>
          <p:cNvSpPr txBox="1">
            <a:spLocks noGrp="1"/>
          </p:cNvSpPr>
          <p:nvPr>
            <p:ph type="body" idx="1"/>
          </p:nvPr>
        </p:nvSpPr>
        <p:spPr>
          <a:xfrm>
            <a:off x="290284" y="1355073"/>
            <a:ext cx="11611431" cy="4817294"/>
          </a:xfrm>
          <a:prstGeom prst="rect">
            <a:avLst/>
          </a:prstGeom>
        </p:spPr>
        <p:txBody>
          <a:bodyPr/>
          <a:lstStyle/>
          <a:p>
            <a:pPr marL="0" indent="0">
              <a:buSzTx/>
              <a:buNone/>
              <a:defRPr sz="2000">
                <a:solidFill>
                  <a:srgbClr val="091F5C"/>
                </a:solidFill>
                <a:latin typeface="+mn-lt"/>
                <a:ea typeface="+mn-ea"/>
                <a:cs typeface="+mn-cs"/>
                <a:sym typeface="Arial"/>
              </a:defRPr>
            </a:pPr>
            <a:r>
              <a:t>One day Joe Bear was hungry.  He asked his friend Irving Bird where some honey was. Irving told him there was a beehive in the oaktree. Joe threatened to hit Irving if he didn't tell him where some honey was. The End. </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Henry Squirrel was thirsty. He walked over to the riverbank where his good friend Bill Bird was sitting. Henry slipped and fell in the river. Gravity drowned.The End.</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Once upon a time there was a dishonest fox and a vain crow. One day the crow was sitting in his tree, holding a piece of cheese in his mouth. He noticed that he was holding the piece of cheese. He became hungry, and swallowed the cheese. The fox walked over to the crow. The End.</a:t>
            </a:r>
          </a:p>
        </p:txBody>
      </p:sp>
      <p:sp>
        <p:nvSpPr>
          <p:cNvPr id="196" name="Lysbildenummer"/>
          <p:cNvSpPr txBox="1">
            <a:spLocks noGrp="1"/>
          </p:cNvSpPr>
          <p:nvPr>
            <p:ph type="sldNum" sz="quarter" idx="4294967295"/>
          </p:nvPr>
        </p:nvSpPr>
        <p:spPr>
          <a:xfrm>
            <a:off x="11717128" y="6402775"/>
            <a:ext cx="379189"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Unintentionally funny stories"/>
          <p:cNvSpPr txBox="1">
            <a:spLocks noGrp="1"/>
          </p:cNvSpPr>
          <p:nvPr>
            <p:ph type="title"/>
          </p:nvPr>
        </p:nvSpPr>
        <p:spPr>
          <a:xfrm>
            <a:off x="0" y="67575"/>
            <a:ext cx="12192000" cy="1023601"/>
          </a:xfrm>
          <a:prstGeom prst="rect">
            <a:avLst/>
          </a:prstGeom>
        </p:spPr>
        <p:txBody>
          <a:bodyPr/>
          <a:lstStyle>
            <a:lvl1pPr>
              <a:defRPr>
                <a:solidFill>
                  <a:srgbClr val="091F5C"/>
                </a:solidFill>
                <a:latin typeface="+mn-lt"/>
                <a:ea typeface="+mn-ea"/>
                <a:cs typeface="+mn-cs"/>
                <a:sym typeface="Arial"/>
              </a:defRPr>
            </a:lvl1pPr>
          </a:lstStyle>
          <a:p>
            <a:r>
              <a:t>Unintentionally funny stories</a:t>
            </a:r>
          </a:p>
        </p:txBody>
      </p:sp>
      <p:sp>
        <p:nvSpPr>
          <p:cNvPr id="199" name="Joe Bear was hungry.  He asked Irving Bird where some honey was. Irving refused to tell him, so Joe offered to bring him a worm if he'd tell him where some honey was. Irving agreed. But Joe didn't know where any worms were, so he asked Irving, who refuse"/>
          <p:cNvSpPr txBox="1">
            <a:spLocks noGrp="1"/>
          </p:cNvSpPr>
          <p:nvPr>
            <p:ph type="body" idx="1"/>
          </p:nvPr>
        </p:nvSpPr>
        <p:spPr>
          <a:xfrm>
            <a:off x="290284" y="1355073"/>
            <a:ext cx="11611431" cy="4817294"/>
          </a:xfrm>
          <a:prstGeom prst="rect">
            <a:avLst/>
          </a:prstGeom>
        </p:spPr>
        <p:txBody>
          <a:bodyPr/>
          <a:lstStyle>
            <a:lvl1pPr marL="0" indent="0">
              <a:buSzTx/>
              <a:buNone/>
              <a:defRPr sz="2000">
                <a:solidFill>
                  <a:srgbClr val="091F5C"/>
                </a:solidFill>
                <a:latin typeface="+mn-lt"/>
                <a:ea typeface="+mn-ea"/>
                <a:cs typeface="+mn-cs"/>
                <a:sym typeface="Arial"/>
              </a:defRPr>
            </a:lvl1pPr>
          </a:lstStyle>
          <a:p>
            <a:r>
              <a:t>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a:t>
            </a:r>
          </a:p>
        </p:txBody>
      </p:sp>
      <p:sp>
        <p:nvSpPr>
          <p:cNvPr id="200" name="Lysbildenummer"/>
          <p:cNvSpPr txBox="1">
            <a:spLocks noGrp="1"/>
          </p:cNvSpPr>
          <p:nvPr>
            <p:ph type="sldNum" sz="quarter" idx="4294967295"/>
          </p:nvPr>
        </p:nvSpPr>
        <p:spPr>
          <a:xfrm>
            <a:off x="11717128" y="6402775"/>
            <a:ext cx="379189"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utline"/>
          <p:cNvSpPr txBox="1">
            <a:spLocks noGrp="1"/>
          </p:cNvSpPr>
          <p:nvPr>
            <p:ph type="title"/>
          </p:nvPr>
        </p:nvSpPr>
        <p:spPr>
          <a:xfrm>
            <a:off x="629200" y="984967"/>
            <a:ext cx="10962800" cy="1023602"/>
          </a:xfrm>
          <a:prstGeom prst="rect">
            <a:avLst/>
          </a:prstGeom>
        </p:spPr>
        <p:txBody>
          <a:bodyPr/>
          <a:lstStyle>
            <a:lvl1pPr>
              <a:defRPr>
                <a:solidFill>
                  <a:srgbClr val="091F5C"/>
                </a:solidFill>
                <a:latin typeface="+mn-lt"/>
                <a:ea typeface="+mn-ea"/>
                <a:cs typeface="+mn-cs"/>
                <a:sym typeface="Arial"/>
              </a:defRPr>
            </a:lvl1pPr>
          </a:lstStyle>
          <a:p>
            <a:r>
              <a:t>Outline</a:t>
            </a:r>
          </a:p>
        </p:txBody>
      </p:sp>
      <p:sp>
        <p:nvSpPr>
          <p:cNvPr id="146" name="What is AI?…"/>
          <p:cNvSpPr txBox="1">
            <a:spLocks noGrp="1"/>
          </p:cNvSpPr>
          <p:nvPr>
            <p:ph type="body" sz="half" idx="1"/>
          </p:nvPr>
        </p:nvSpPr>
        <p:spPr>
          <a:xfrm>
            <a:off x="629200" y="2558767"/>
            <a:ext cx="5333201" cy="3613603"/>
          </a:xfrm>
          <a:prstGeom prst="rect">
            <a:avLst/>
          </a:prstGeom>
        </p:spPr>
        <p:txBody>
          <a:bodyPr/>
          <a:lstStyle/>
          <a:p>
            <a:pPr>
              <a:buClr>
                <a:srgbClr val="091F5C"/>
              </a:buClr>
              <a:buSzPts val="2000"/>
              <a:defRPr sz="2000">
                <a:solidFill>
                  <a:srgbClr val="091F5C"/>
                </a:solidFill>
                <a:latin typeface="+mn-lt"/>
                <a:ea typeface="+mn-ea"/>
                <a:cs typeface="+mn-cs"/>
                <a:sym typeface="Arial"/>
              </a:defRPr>
            </a:pPr>
            <a:r>
              <a:t>What is AI?</a:t>
            </a:r>
          </a:p>
          <a:p>
            <a:pPr>
              <a:buClr>
                <a:srgbClr val="091F5C"/>
              </a:buClr>
              <a:buSzPts val="2000"/>
              <a:defRPr sz="2000">
                <a:solidFill>
                  <a:srgbClr val="091F5C"/>
                </a:solidFill>
                <a:latin typeface="+mn-lt"/>
                <a:ea typeface="+mn-ea"/>
                <a:cs typeface="+mn-cs"/>
                <a:sym typeface="Arial"/>
              </a:defRPr>
            </a:pPr>
            <a:r>
              <a:t>A brief history</a:t>
            </a:r>
          </a:p>
          <a:p>
            <a:pPr>
              <a:buClr>
                <a:srgbClr val="091F5C"/>
              </a:buClr>
              <a:buSzPts val="2000"/>
              <a:defRPr sz="2000">
                <a:solidFill>
                  <a:srgbClr val="091F5C"/>
                </a:solidFill>
                <a:latin typeface="+mn-lt"/>
                <a:ea typeface="+mn-ea"/>
                <a:cs typeface="+mn-cs"/>
                <a:sym typeface="Arial"/>
              </a:defRPr>
            </a:pPr>
            <a:r>
              <a:t>The state of art</a:t>
            </a:r>
          </a:p>
        </p:txBody>
      </p:sp>
      <p:sp>
        <p:nvSpPr>
          <p:cNvPr id="147"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chemeClr val="accent1">
                    <a:lumOff val="-7490"/>
                  </a:schemeClr>
                </a:solidFill>
              </a:defRPr>
            </a:lvl1pPr>
          </a:lstStyle>
          <a:p>
            <a:fld id="{86CB4B4D-7CA3-9044-876B-883B54F8677D}" type="slidenum">
              <a:t>2</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4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xfrm>
            <a:off x="629200" y="984967"/>
            <a:ext cx="10962800" cy="1023602"/>
          </a:xfrm>
          <a:prstGeom prst="rect">
            <a:avLst/>
          </a:prstGeom>
        </p:spPr>
        <p:txBody>
          <a:bodyPr/>
          <a:lstStyle>
            <a:lvl1pPr>
              <a:defRPr>
                <a:solidFill>
                  <a:srgbClr val="091F5C"/>
                </a:solidFill>
                <a:latin typeface="+mn-lt"/>
                <a:ea typeface="+mn-ea"/>
                <a:cs typeface="+mn-cs"/>
                <a:sym typeface="Arial"/>
              </a:defRPr>
            </a:lvl1pPr>
          </a:lstStyle>
          <a:p>
            <a:r>
              <a:t>What is AI?</a:t>
            </a:r>
          </a:p>
        </p:txBody>
      </p:sp>
      <p:sp>
        <p:nvSpPr>
          <p:cNvPr id="150" name="Systems that think like humans…"/>
          <p:cNvSpPr txBox="1">
            <a:spLocks noGrp="1"/>
          </p:cNvSpPr>
          <p:nvPr>
            <p:ph type="body" sz="half" idx="1"/>
          </p:nvPr>
        </p:nvSpPr>
        <p:spPr>
          <a:xfrm>
            <a:off x="629200" y="2558767"/>
            <a:ext cx="5333201" cy="3613603"/>
          </a:xfrm>
          <a:prstGeom prst="rect">
            <a:avLst/>
          </a:prstGeom>
        </p:spPr>
        <p:txBody>
          <a:bodyPr/>
          <a:lstStyle/>
          <a:p>
            <a:pPr>
              <a:buClr>
                <a:srgbClr val="091F5C"/>
              </a:buClr>
              <a:buSzPts val="2000"/>
              <a:defRPr sz="2000">
                <a:solidFill>
                  <a:srgbClr val="091F5C"/>
                </a:solidFill>
                <a:latin typeface="+mn-lt"/>
                <a:ea typeface="+mn-ea"/>
                <a:cs typeface="+mn-cs"/>
                <a:sym typeface="Arial"/>
              </a:defRPr>
            </a:pPr>
            <a:r>
              <a:t>Systems that think like humans</a:t>
            </a:r>
          </a:p>
          <a:p>
            <a:pPr>
              <a:buClr>
                <a:srgbClr val="091F5C"/>
              </a:buClr>
              <a:buSzPts val="2000"/>
              <a:defRPr sz="2000">
                <a:solidFill>
                  <a:srgbClr val="091F5C"/>
                </a:solidFill>
                <a:latin typeface="+mn-lt"/>
                <a:ea typeface="+mn-ea"/>
                <a:cs typeface="+mn-cs"/>
                <a:sym typeface="Arial"/>
              </a:defRPr>
            </a:pPr>
            <a:r>
              <a:t>Systems that act like humans</a:t>
            </a:r>
          </a:p>
        </p:txBody>
      </p:sp>
      <p:sp>
        <p:nvSpPr>
          <p:cNvPr id="151" name="Google Shape;29;p5"/>
          <p:cNvSpPr txBox="1">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defRPr sz="2000">
                <a:solidFill>
                  <a:srgbClr val="091F5C"/>
                </a:solidFill>
                <a:latin typeface="+mn-lt"/>
                <a:ea typeface="+mn-ea"/>
                <a:cs typeface="+mn-cs"/>
                <a:sym typeface="Arial"/>
              </a:defRPr>
            </a:pPr>
            <a:r>
              <a:t>Systems that think rationally</a:t>
            </a:r>
          </a:p>
          <a:p>
            <a:pPr indent="-423301" algn="l">
              <a:buClr>
                <a:srgbClr val="091F5C"/>
              </a:buClr>
              <a:buSzPts val="2000"/>
              <a:defRPr sz="2000">
                <a:solidFill>
                  <a:srgbClr val="091F5C"/>
                </a:solidFill>
                <a:latin typeface="+mn-lt"/>
                <a:ea typeface="+mn-ea"/>
                <a:cs typeface="+mn-cs"/>
                <a:sym typeface="Arial"/>
              </a:defRPr>
            </a:pPr>
            <a:r>
              <a:t>Systems that act rationally</a:t>
            </a:r>
          </a:p>
        </p:txBody>
      </p:sp>
      <p:sp>
        <p:nvSpPr>
          <p:cNvPr id="152"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2" nodeType="clickEffect">
                                  <p:stCondLst>
                                    <p:cond delay="0"/>
                                  </p:stCondLst>
                                  <p:iterate>
                                    <p:tmAbs val="0"/>
                                  </p:iterate>
                                  <p:childTnLst>
                                    <p:set>
                                      <p:cBhvr>
                                        <p:cTn id="15" fill="hold"/>
                                        <p:tgtEl>
                                          <p:spTgt spid="151">
                                            <p:bg/>
                                          </p:spTgt>
                                        </p:tgtEl>
                                        <p:attrNameLst>
                                          <p:attrName>style.visibility</p:attrName>
                                        </p:attrNameLst>
                                      </p:cBhvr>
                                      <p:to>
                                        <p:strVal val="visible"/>
                                      </p:to>
                                    </p:set>
                                  </p:childTnLst>
                                </p:cTn>
                              </p:par>
                              <p:par>
                                <p:cTn id="16" presetID="1" presetClass="entr" presetSubtype="0" fill="hold" grpId="2" nodeType="withEffect">
                                  <p:stCondLst>
                                    <p:cond delay="0"/>
                                  </p:stCondLst>
                                  <p:iterate>
                                    <p:tmAbs val="0"/>
                                  </p:iterate>
                                  <p:childTnLst>
                                    <p:set>
                                      <p:cBhvr>
                                        <p:cTn id="17" fill="hold"/>
                                        <p:tgtEl>
                                          <p:spTgt spid="151">
                                            <p:txEl>
                                              <p:pRg st="0" end="0"/>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2" nodeType="afterEffect">
                                  <p:stCondLst>
                                    <p:cond delay="0"/>
                                  </p:stCondLst>
                                  <p:iterate>
                                    <p:tmAbs val="0"/>
                                  </p:iterate>
                                  <p:childTnLst>
                                    <p:set>
                                      <p:cBhvr>
                                        <p:cTn id="20"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1" build="p" bldLvl="5" animBg="1" advAuto="0"/>
      <p:bldP spid="151" grpId="2"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cting humanly: The Turing test"/>
          <p:cNvSpPr txBox="1">
            <a:spLocks noGrp="1"/>
          </p:cNvSpPr>
          <p:nvPr>
            <p:ph type="title"/>
          </p:nvPr>
        </p:nvSpPr>
        <p:spPr>
          <a:xfrm>
            <a:off x="0" y="67575"/>
            <a:ext cx="12192000" cy="1023601"/>
          </a:xfrm>
          <a:prstGeom prst="rect">
            <a:avLst/>
          </a:prstGeom>
        </p:spPr>
        <p:txBody>
          <a:bodyPr/>
          <a:lstStyle>
            <a:lvl1pPr>
              <a:defRPr>
                <a:solidFill>
                  <a:srgbClr val="091F5C"/>
                </a:solidFill>
                <a:latin typeface="+mn-lt"/>
                <a:ea typeface="+mn-ea"/>
                <a:cs typeface="+mn-cs"/>
                <a:sym typeface="Arial"/>
              </a:defRPr>
            </a:lvl1pPr>
          </a:lstStyle>
          <a:p>
            <a:r>
              <a:t>Acting humanly: The Turing test</a:t>
            </a:r>
          </a:p>
        </p:txBody>
      </p:sp>
      <p:sp>
        <p:nvSpPr>
          <p:cNvPr id="155" name="Turing (1950). &quot;Computing machinery and intelligence&quot;:…"/>
          <p:cNvSpPr txBox="1">
            <a:spLocks noGrp="1"/>
          </p:cNvSpPr>
          <p:nvPr>
            <p:ph type="body" idx="1"/>
          </p:nvPr>
        </p:nvSpPr>
        <p:spPr>
          <a:xfrm>
            <a:off x="290284" y="1355073"/>
            <a:ext cx="11611431" cy="4817294"/>
          </a:xfrm>
          <a:prstGeom prst="rect">
            <a:avLst/>
          </a:prstGeom>
        </p:spPr>
        <p:txBody>
          <a:bodyPr/>
          <a:lstStyle/>
          <a:p>
            <a:pPr marL="0" indent="0">
              <a:buSzTx/>
              <a:buNone/>
              <a:defRPr sz="2000">
                <a:solidFill>
                  <a:srgbClr val="091F5C"/>
                </a:solidFill>
                <a:latin typeface="+mn-lt"/>
                <a:ea typeface="+mn-ea"/>
                <a:cs typeface="+mn-cs"/>
                <a:sym typeface="Arial"/>
              </a:defRPr>
            </a:pPr>
            <a:r>
              <a:t>Turing (1950). "Computing machinery and intelligence":</a:t>
            </a:r>
          </a:p>
          <a:p>
            <a:pPr marL="609553" indent="-457165">
              <a:buClr>
                <a:srgbClr val="091F5C"/>
              </a:buClr>
              <a:buSzPts val="2000"/>
              <a:defRPr sz="2000">
                <a:solidFill>
                  <a:srgbClr val="091F5C"/>
                </a:solidFill>
                <a:latin typeface="+mn-lt"/>
                <a:ea typeface="+mn-ea"/>
                <a:cs typeface="+mn-cs"/>
                <a:sym typeface="Arial"/>
              </a:defRPr>
            </a:pPr>
            <a:r>
              <a:t>"Can machines think?" → "Can machines behave intelligently?"</a:t>
            </a:r>
          </a:p>
          <a:p>
            <a:pPr marL="609553" indent="-457165">
              <a:buClr>
                <a:srgbClr val="091F5C"/>
              </a:buClr>
              <a:buSzPts val="2000"/>
              <a:defRPr sz="2000">
                <a:solidFill>
                  <a:srgbClr val="091F5C"/>
                </a:solidFill>
                <a:latin typeface="+mn-lt"/>
                <a:ea typeface="+mn-ea"/>
                <a:cs typeface="+mn-cs"/>
                <a:sym typeface="Arial"/>
              </a:defRPr>
            </a:pPr>
            <a:r>
              <a:t>Operational test for intelligent behaviour: the Imitation Game</a:t>
            </a:r>
            <a:br/>
            <a:br/>
            <a:br/>
            <a:br/>
            <a:br/>
            <a:endParaRPr/>
          </a:p>
          <a:p>
            <a:pPr marL="609553" indent="-457165">
              <a:buClr>
                <a:srgbClr val="091F5C"/>
              </a:buClr>
              <a:buSzPts val="2000"/>
              <a:defRPr sz="2000">
                <a:solidFill>
                  <a:srgbClr val="091F5C"/>
                </a:solidFill>
                <a:latin typeface="+mn-lt"/>
                <a:ea typeface="+mn-ea"/>
                <a:cs typeface="+mn-cs"/>
                <a:sym typeface="Arial"/>
              </a:defRPr>
            </a:pPr>
            <a:r>
              <a:t>Predicted that by 2000, a machine might have 30% chance of fooling a lay person for 5 minutes.</a:t>
            </a:r>
          </a:p>
          <a:p>
            <a:pPr marL="609553" indent="-457165">
              <a:buClr>
                <a:srgbClr val="091F5C"/>
              </a:buClr>
              <a:buSzPts val="2000"/>
              <a:defRPr sz="2000">
                <a:solidFill>
                  <a:srgbClr val="091F5C"/>
                </a:solidFill>
                <a:latin typeface="+mn-lt"/>
                <a:ea typeface="+mn-ea"/>
                <a:cs typeface="+mn-cs"/>
                <a:sym typeface="Arial"/>
              </a:defRPr>
            </a:pPr>
            <a:r>
              <a:t>Anticipated all major arguments against AI in the following 50 years.</a:t>
            </a:r>
          </a:p>
          <a:p>
            <a:pPr marL="609553" indent="-457165">
              <a:buClr>
                <a:srgbClr val="091F5C"/>
              </a:buClr>
              <a:buSzPts val="2000"/>
              <a:defRPr sz="2000">
                <a:solidFill>
                  <a:srgbClr val="091F5C"/>
                </a:solidFill>
                <a:latin typeface="+mn-lt"/>
                <a:ea typeface="+mn-ea"/>
                <a:cs typeface="+mn-cs"/>
                <a:sym typeface="Arial"/>
              </a:defRPr>
            </a:pPr>
            <a:r>
              <a:t>Suggested major components of AI: knowledge, reasoning, language understanding, learning.</a:t>
            </a:r>
          </a:p>
        </p:txBody>
      </p:sp>
      <p:sp>
        <p:nvSpPr>
          <p:cNvPr id="156"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157" name="Skjermbilde 2020-05-05 kl. 11.59.00.png" descr="Skjermbilde 2020-05-05 kl. 11.59.00.png"/>
          <p:cNvPicPr>
            <a:picLocks noChangeAspect="1"/>
          </p:cNvPicPr>
          <p:nvPr/>
        </p:nvPicPr>
        <p:blipFill>
          <a:blip r:embed="rId2"/>
          <a:stretch>
            <a:fillRect/>
          </a:stretch>
        </p:blipFill>
        <p:spPr>
          <a:xfrm>
            <a:off x="2956255" y="2528453"/>
            <a:ext cx="6279490" cy="1801094"/>
          </a:xfrm>
          <a:prstGeom prst="rect">
            <a:avLst/>
          </a:prstGeom>
          <a:ln w="12700">
            <a:miter lim="400000"/>
          </a:ln>
        </p:spPr>
      </p:pic>
      <p:sp>
        <p:nvSpPr>
          <p:cNvPr id="158" name="Problem: Turing test is not reproducible, constructive, or amenable to mathematical analysis"/>
          <p:cNvSpPr txBox="1"/>
          <p:nvPr/>
        </p:nvSpPr>
        <p:spPr>
          <a:xfrm>
            <a:off x="360893" y="5586367"/>
            <a:ext cx="5192606" cy="659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ormAutofit/>
          </a:bodyPr>
          <a:lstStyle/>
          <a:p>
            <a:pPr marL="394868" indent="-296152" defTabSz="592348">
              <a:lnSpc>
                <a:spcPct val="103500"/>
              </a:lnSpc>
              <a:spcBef>
                <a:spcPts val="300"/>
              </a:spcBef>
              <a:buClr>
                <a:srgbClr val="091F5C"/>
              </a:buClr>
              <a:buSzPts val="1500"/>
              <a:buFont typeface="Helvetica"/>
              <a:buChar char="●"/>
              <a:defRPr sz="1500">
                <a:solidFill>
                  <a:srgbClr val="091F5C"/>
                </a:solidFill>
              </a:defRPr>
            </a:pPr>
            <a:r>
              <a:t>Problem: Turing test is not </a:t>
            </a:r>
            <a:r>
              <a:rPr>
                <a:solidFill>
                  <a:srgbClr val="EA3322"/>
                </a:solidFill>
              </a:rPr>
              <a:t>reproducible</a:t>
            </a:r>
            <a:r>
              <a:t>, </a:t>
            </a:r>
            <a:r>
              <a:rPr>
                <a:solidFill>
                  <a:srgbClr val="EA3322"/>
                </a:solidFill>
              </a:rPr>
              <a:t>constructive</a:t>
            </a:r>
            <a:r>
              <a:t>, or amenable to </a:t>
            </a:r>
            <a:r>
              <a:rPr>
                <a:solidFill>
                  <a:srgbClr val="EA3322"/>
                </a:solidFill>
              </a:rPr>
              <a:t>mathematical analysis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hinking humanly: Cognitive Science"/>
          <p:cNvSpPr txBox="1">
            <a:spLocks noGrp="1"/>
          </p:cNvSpPr>
          <p:nvPr>
            <p:ph type="title"/>
          </p:nvPr>
        </p:nvSpPr>
        <p:spPr>
          <a:xfrm>
            <a:off x="0" y="45019"/>
            <a:ext cx="12192000" cy="1023601"/>
          </a:xfrm>
          <a:prstGeom prst="rect">
            <a:avLst/>
          </a:prstGeom>
        </p:spPr>
        <p:txBody>
          <a:bodyPr/>
          <a:lstStyle>
            <a:lvl1pPr>
              <a:defRPr>
                <a:solidFill>
                  <a:srgbClr val="091F5C"/>
                </a:solidFill>
                <a:latin typeface="+mn-lt"/>
                <a:ea typeface="+mn-ea"/>
                <a:cs typeface="+mn-cs"/>
                <a:sym typeface="Arial"/>
              </a:defRPr>
            </a:lvl1pPr>
          </a:lstStyle>
          <a:p>
            <a:r>
              <a:t>Thinking humanly: Cognitive Science</a:t>
            </a:r>
          </a:p>
        </p:txBody>
      </p:sp>
      <p:sp>
        <p:nvSpPr>
          <p:cNvPr id="161" name="1960s &quot;cognitive revolution&quot;: information-processing psychology prevailing orthodoxy of behaviourism…"/>
          <p:cNvSpPr txBox="1">
            <a:spLocks noGrp="1"/>
          </p:cNvSpPr>
          <p:nvPr>
            <p:ph type="body" idx="1"/>
          </p:nvPr>
        </p:nvSpPr>
        <p:spPr>
          <a:xfrm>
            <a:off x="290286" y="1140263"/>
            <a:ext cx="8218335" cy="5032106"/>
          </a:xfrm>
          <a:prstGeom prst="rect">
            <a:avLst/>
          </a:prstGeom>
        </p:spPr>
        <p:txBody>
          <a:bodyPr/>
          <a:lstStyle/>
          <a:p>
            <a:pPr marL="0" indent="0" defTabSz="777240">
              <a:spcBef>
                <a:spcPts val="500"/>
              </a:spcBef>
              <a:buSzTx/>
              <a:buNone/>
              <a:defRPr sz="1700">
                <a:solidFill>
                  <a:srgbClr val="091F5C"/>
                </a:solidFill>
                <a:latin typeface="+mn-lt"/>
                <a:ea typeface="+mn-ea"/>
                <a:cs typeface="+mn-cs"/>
                <a:sym typeface="Arial"/>
              </a:defRPr>
            </a:pPr>
            <a:r>
              <a:t>1960s "</a:t>
            </a:r>
            <a:r>
              <a:rPr>
                <a:solidFill>
                  <a:srgbClr val="1245CF"/>
                </a:solidFill>
              </a:rPr>
              <a:t>cognitive revolution</a:t>
            </a:r>
            <a:r>
              <a:t>": information-processing psychology prevailing orthodoxy of </a:t>
            </a:r>
            <a:r>
              <a:rPr>
                <a:solidFill>
                  <a:srgbClr val="1245CF"/>
                </a:solidFill>
              </a:rPr>
              <a:t>behaviourism</a:t>
            </a:r>
          </a:p>
          <a:p>
            <a:pPr marL="0" indent="0" defTabSz="777240">
              <a:spcBef>
                <a:spcPts val="500"/>
              </a:spcBef>
              <a:buSzTx/>
              <a:buNone/>
              <a:defRPr sz="1700">
                <a:solidFill>
                  <a:srgbClr val="091F5C"/>
                </a:solidFill>
                <a:latin typeface="+mn-lt"/>
                <a:ea typeface="+mn-ea"/>
                <a:cs typeface="+mn-cs"/>
                <a:sym typeface="Arial"/>
              </a:defRPr>
            </a:pPr>
            <a:endParaRPr>
              <a:solidFill>
                <a:srgbClr val="1245CF"/>
              </a:solidFill>
            </a:endParaRPr>
          </a:p>
          <a:p>
            <a:pPr marL="0" indent="0" defTabSz="777240">
              <a:spcBef>
                <a:spcPts val="500"/>
              </a:spcBef>
              <a:buSzTx/>
              <a:buNone/>
              <a:defRPr sz="1700">
                <a:solidFill>
                  <a:srgbClr val="091F5C"/>
                </a:solidFill>
                <a:latin typeface="+mn-lt"/>
                <a:ea typeface="+mn-ea"/>
                <a:cs typeface="+mn-cs"/>
                <a:sym typeface="Arial"/>
              </a:defRPr>
            </a:pPr>
            <a:r>
              <a:t>Requires scientific theories of internal activities of the brain</a:t>
            </a:r>
          </a:p>
          <a:p>
            <a:pPr marL="734059" lvl="1" indent="-194309" defTabSz="777240">
              <a:spcBef>
                <a:spcPts val="500"/>
              </a:spcBef>
              <a:buClr>
                <a:srgbClr val="091F5C"/>
              </a:buClr>
              <a:buSzPct val="100000"/>
              <a:buFontTx/>
              <a:buChar char="-"/>
              <a:defRPr sz="1700">
                <a:solidFill>
                  <a:srgbClr val="091F5C"/>
                </a:solidFill>
                <a:latin typeface="+mn-lt"/>
                <a:ea typeface="+mn-ea"/>
                <a:cs typeface="+mn-cs"/>
                <a:sym typeface="Arial"/>
              </a:defRPr>
            </a:pPr>
            <a:r>
              <a:t>What level of abstraction? "</a:t>
            </a:r>
            <a:r>
              <a:rPr>
                <a:solidFill>
                  <a:srgbClr val="1E4A10"/>
                </a:solidFill>
              </a:rPr>
              <a:t>Knowledge</a:t>
            </a:r>
            <a:r>
              <a:t>" or "</a:t>
            </a:r>
            <a:r>
              <a:rPr>
                <a:solidFill>
                  <a:srgbClr val="1E4A10"/>
                </a:solidFill>
              </a:rPr>
              <a:t>circuits</a:t>
            </a:r>
            <a:r>
              <a:t>"?</a:t>
            </a:r>
          </a:p>
          <a:p>
            <a:pPr marL="734059" lvl="1" indent="-194309" defTabSz="777240">
              <a:spcBef>
                <a:spcPts val="500"/>
              </a:spcBef>
              <a:buClr>
                <a:srgbClr val="091F5C"/>
              </a:buClr>
              <a:buSzPct val="100000"/>
              <a:buFontTx/>
              <a:buChar char="-"/>
              <a:defRPr sz="1700">
                <a:solidFill>
                  <a:srgbClr val="091F5C"/>
                </a:solidFill>
                <a:latin typeface="+mn-lt"/>
                <a:ea typeface="+mn-ea"/>
                <a:cs typeface="+mn-cs"/>
                <a:sym typeface="Arial"/>
              </a:defRPr>
            </a:pPr>
            <a:r>
              <a:t>How to validate? Requires</a:t>
            </a:r>
          </a:p>
          <a:p>
            <a:pPr marL="1335169" lvl="2" indent="-255669" defTabSz="777240">
              <a:spcBef>
                <a:spcPts val="500"/>
              </a:spcBef>
              <a:buClr>
                <a:srgbClr val="091F5C"/>
              </a:buClr>
              <a:buSzPct val="100000"/>
              <a:buFontTx/>
              <a:buAutoNum type="arabicParenR"/>
              <a:defRPr sz="1700">
                <a:solidFill>
                  <a:srgbClr val="091F5C"/>
                </a:solidFill>
                <a:latin typeface="+mn-lt"/>
                <a:ea typeface="+mn-ea"/>
                <a:cs typeface="+mn-cs"/>
                <a:sym typeface="Arial"/>
              </a:defRPr>
            </a:pPr>
            <a:r>
              <a:t>Predicting and testing behaviour of human subjects (top down)</a:t>
            </a:r>
          </a:p>
          <a:p>
            <a:pPr marL="1335169" lvl="2" indent="-255669" defTabSz="777240">
              <a:spcBef>
                <a:spcPts val="500"/>
              </a:spcBef>
              <a:buClr>
                <a:srgbClr val="091F5C"/>
              </a:buClr>
              <a:buSzPct val="100000"/>
              <a:buFontTx/>
              <a:buAutoNum type="arabicParenR"/>
              <a:defRPr sz="1700">
                <a:solidFill>
                  <a:srgbClr val="091F5C"/>
                </a:solidFill>
                <a:latin typeface="+mn-lt"/>
                <a:ea typeface="+mn-ea"/>
                <a:cs typeface="+mn-cs"/>
                <a:sym typeface="Arial"/>
              </a:defRPr>
            </a:pPr>
            <a:r>
              <a:t>Direct identification from neurological data (bottom up)</a:t>
            </a:r>
          </a:p>
          <a:p>
            <a:pPr marL="0" indent="0" defTabSz="777240">
              <a:spcBef>
                <a:spcPts val="500"/>
              </a:spcBef>
              <a:buSzTx/>
              <a:buNone/>
              <a:defRPr sz="1700">
                <a:solidFill>
                  <a:srgbClr val="091F5C"/>
                </a:solidFill>
                <a:latin typeface="+mn-lt"/>
                <a:ea typeface="+mn-ea"/>
                <a:cs typeface="+mn-cs"/>
                <a:sym typeface="Arial"/>
              </a:defRPr>
            </a:pPr>
            <a:r>
              <a:t>Both approaches (roughly, </a:t>
            </a:r>
            <a:r>
              <a:rPr>
                <a:solidFill>
                  <a:srgbClr val="683499"/>
                </a:solidFill>
              </a:rPr>
              <a:t>Cognitive Science</a:t>
            </a:r>
            <a:r>
              <a:t> and </a:t>
            </a:r>
            <a:r>
              <a:rPr>
                <a:solidFill>
                  <a:srgbClr val="1245CF"/>
                </a:solidFill>
              </a:rPr>
              <a:t>Cognitive Neuroscience</a:t>
            </a:r>
            <a:r>
              <a:t>) are now distinct from AI</a:t>
            </a:r>
          </a:p>
          <a:p>
            <a:pPr marL="0" indent="0" defTabSz="777240">
              <a:spcBef>
                <a:spcPts val="500"/>
              </a:spcBef>
              <a:buSzTx/>
              <a:buNone/>
              <a:defRPr sz="1700">
                <a:solidFill>
                  <a:srgbClr val="091F5C"/>
                </a:solidFill>
                <a:latin typeface="+mn-lt"/>
                <a:ea typeface="+mn-ea"/>
                <a:cs typeface="+mn-cs"/>
                <a:sym typeface="Arial"/>
              </a:defRPr>
            </a:pPr>
            <a:r>
              <a:t>Both share with AI the following characteristic:</a:t>
            </a:r>
          </a:p>
          <a:p>
            <a:pPr lvl="1" indent="194310" defTabSz="777240">
              <a:spcBef>
                <a:spcPts val="500"/>
              </a:spcBef>
              <a:defRPr sz="1700">
                <a:solidFill>
                  <a:srgbClr val="EA3322"/>
                </a:solidFill>
                <a:latin typeface="+mn-lt"/>
                <a:ea typeface="+mn-ea"/>
                <a:cs typeface="+mn-cs"/>
                <a:sym typeface="Arial"/>
              </a:defRPr>
            </a:pPr>
            <a:r>
              <a:t>The available theories do not explain (or engender) anything resembling human-level general intelligence.</a:t>
            </a:r>
          </a:p>
          <a:p>
            <a:pPr marL="0" indent="0" defTabSz="777240">
              <a:spcBef>
                <a:spcPts val="500"/>
              </a:spcBef>
              <a:buSzTx/>
              <a:buNone/>
              <a:defRPr sz="1700">
                <a:solidFill>
                  <a:srgbClr val="091F5C"/>
                </a:solidFill>
                <a:latin typeface="+mn-lt"/>
                <a:ea typeface="+mn-ea"/>
                <a:cs typeface="+mn-cs"/>
                <a:sym typeface="Arial"/>
              </a:defRPr>
            </a:pPr>
            <a:r>
              <a:t>Hence, all three fields share one principal direction!</a:t>
            </a:r>
          </a:p>
        </p:txBody>
      </p:sp>
      <p:sp>
        <p:nvSpPr>
          <p:cNvPr id="162"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hinking rationally: Laws of Thought"/>
          <p:cNvSpPr txBox="1">
            <a:spLocks noGrp="1"/>
          </p:cNvSpPr>
          <p:nvPr>
            <p:ph type="title"/>
          </p:nvPr>
        </p:nvSpPr>
        <p:spPr>
          <a:xfrm>
            <a:off x="0" y="67575"/>
            <a:ext cx="12192000" cy="1023601"/>
          </a:xfrm>
          <a:prstGeom prst="rect">
            <a:avLst/>
          </a:prstGeom>
        </p:spPr>
        <p:txBody>
          <a:bodyPr/>
          <a:lstStyle>
            <a:lvl1pPr>
              <a:defRPr>
                <a:solidFill>
                  <a:srgbClr val="091F5C"/>
                </a:solidFill>
              </a:defRPr>
            </a:lvl1pPr>
          </a:lstStyle>
          <a:p>
            <a:r>
              <a:t>Thinking rationally: Laws of Thought</a:t>
            </a:r>
          </a:p>
        </p:txBody>
      </p:sp>
      <p:sp>
        <p:nvSpPr>
          <p:cNvPr id="165" name="Normative (or prescriptive) rather than descriptive.…"/>
          <p:cNvSpPr txBox="1">
            <a:spLocks noGrp="1"/>
          </p:cNvSpPr>
          <p:nvPr>
            <p:ph type="body" idx="1"/>
          </p:nvPr>
        </p:nvSpPr>
        <p:spPr>
          <a:xfrm>
            <a:off x="290284" y="1338327"/>
            <a:ext cx="11611431" cy="4817297"/>
          </a:xfrm>
          <a:prstGeom prst="rect">
            <a:avLst/>
          </a:prstGeom>
        </p:spPr>
        <p:txBody>
          <a:bodyPr/>
          <a:lstStyle/>
          <a:p>
            <a:pPr marL="0" indent="0">
              <a:buSzTx/>
              <a:buNone/>
              <a:defRPr sz="2000">
                <a:solidFill>
                  <a:srgbClr val="091F5C"/>
                </a:solidFill>
                <a:latin typeface="+mn-lt"/>
                <a:ea typeface="+mn-ea"/>
                <a:cs typeface="+mn-cs"/>
                <a:sym typeface="Arial"/>
              </a:defRPr>
            </a:pPr>
            <a:r>
              <a:rPr>
                <a:solidFill>
                  <a:srgbClr val="1245CF"/>
                </a:solidFill>
              </a:rPr>
              <a:t>Normative</a:t>
            </a:r>
            <a:r>
              <a:t> (or </a:t>
            </a:r>
            <a:r>
              <a:rPr>
                <a:solidFill>
                  <a:srgbClr val="1245CF"/>
                </a:solidFill>
              </a:rPr>
              <a:t>prescriptive</a:t>
            </a:r>
            <a:r>
              <a:t>) rather than </a:t>
            </a:r>
            <a:r>
              <a:rPr>
                <a:solidFill>
                  <a:srgbClr val="1E4A10"/>
                </a:solidFill>
              </a:rPr>
              <a:t>descriptive</a:t>
            </a:r>
            <a:r>
              <a:t>.</a:t>
            </a:r>
          </a:p>
          <a:p>
            <a:pPr marL="0" indent="0">
              <a:buSzTx/>
              <a:buNone/>
              <a:defRPr sz="2000">
                <a:solidFill>
                  <a:srgbClr val="091F5C"/>
                </a:solidFill>
                <a:latin typeface="+mn-lt"/>
                <a:ea typeface="+mn-ea"/>
                <a:cs typeface="+mn-cs"/>
                <a:sym typeface="Arial"/>
              </a:defRPr>
            </a:pPr>
            <a:r>
              <a:t>Aristotle: what are correct arguments/thought processes?</a:t>
            </a:r>
          </a:p>
          <a:p>
            <a:pPr marL="0" indent="0">
              <a:buSzTx/>
              <a:buNone/>
              <a:defRPr sz="2000">
                <a:solidFill>
                  <a:srgbClr val="091F5C"/>
                </a:solidFill>
                <a:latin typeface="+mn-lt"/>
                <a:ea typeface="+mn-ea"/>
                <a:cs typeface="+mn-cs"/>
                <a:sym typeface="Arial"/>
              </a:defRPr>
            </a:pPr>
            <a:r>
              <a:t>Several Greek schools developed various forms of </a:t>
            </a:r>
            <a:r>
              <a:rPr>
                <a:solidFill>
                  <a:srgbClr val="1245CF"/>
                </a:solidFill>
              </a:rPr>
              <a:t>logic</a:t>
            </a:r>
            <a:r>
              <a:t>:</a:t>
            </a:r>
          </a:p>
          <a:p>
            <a:pPr lvl="1" indent="228600">
              <a:defRPr sz="2000">
                <a:solidFill>
                  <a:srgbClr val="091F5C"/>
                </a:solidFill>
                <a:latin typeface="+mn-lt"/>
                <a:ea typeface="+mn-ea"/>
                <a:cs typeface="+mn-cs"/>
                <a:sym typeface="Arial"/>
              </a:defRPr>
            </a:pPr>
            <a:r>
              <a:rPr>
                <a:solidFill>
                  <a:srgbClr val="EA3322"/>
                </a:solidFill>
              </a:rPr>
              <a:t>Notation</a:t>
            </a:r>
            <a:r>
              <a:t> and </a:t>
            </a:r>
            <a:r>
              <a:rPr>
                <a:solidFill>
                  <a:srgbClr val="EA3322"/>
                </a:solidFill>
              </a:rPr>
              <a:t>rules of derivation</a:t>
            </a:r>
            <a:r>
              <a:t> for thoughts;</a:t>
            </a:r>
          </a:p>
          <a:p>
            <a:pPr marL="0" indent="0">
              <a:buSzTx/>
              <a:buNone/>
              <a:defRPr sz="2000">
                <a:solidFill>
                  <a:srgbClr val="091F5C"/>
                </a:solidFill>
                <a:latin typeface="+mn-lt"/>
                <a:ea typeface="+mn-ea"/>
                <a:cs typeface="+mn-cs"/>
                <a:sym typeface="Arial"/>
              </a:defRPr>
            </a:pPr>
            <a:r>
              <a:t>Direct line through mathematics and philosophy to modern AI</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Problems:</a:t>
            </a:r>
          </a:p>
          <a:p>
            <a:pPr marL="240631" lvl="7" indent="-240631" algn="l">
              <a:spcBef>
                <a:spcPts val="600"/>
              </a:spcBef>
              <a:buClrTx/>
              <a:buSzPct val="100000"/>
              <a:buFontTx/>
              <a:buAutoNum type="arabicParenR"/>
              <a:defRPr sz="2000">
                <a:solidFill>
                  <a:srgbClr val="091F5C"/>
                </a:solidFill>
                <a:latin typeface="+mn-lt"/>
                <a:ea typeface="+mn-ea"/>
                <a:cs typeface="+mn-cs"/>
                <a:sym typeface="Arial"/>
              </a:defRPr>
            </a:pPr>
            <a:r>
              <a:t> Not all intelligent behaviour is mediated by logical deliberation</a:t>
            </a:r>
          </a:p>
          <a:p>
            <a:pPr marL="240631" indent="-240631">
              <a:buClrTx/>
              <a:buSzPct val="100000"/>
              <a:buFontTx/>
              <a:buAutoNum type="arabicParenR" startAt="2"/>
              <a:defRPr sz="2000">
                <a:solidFill>
                  <a:srgbClr val="091F5C"/>
                </a:solidFill>
                <a:latin typeface="+mn-lt"/>
                <a:ea typeface="+mn-ea"/>
                <a:cs typeface="+mn-cs"/>
                <a:sym typeface="Arial"/>
              </a:defRPr>
            </a:pPr>
            <a:r>
              <a:t> </a:t>
            </a:r>
            <a:r>
              <a:rPr>
                <a:solidFill>
                  <a:srgbClr val="1E4A10"/>
                </a:solidFill>
              </a:rPr>
              <a:t>What is the purpose of thinking</a:t>
            </a:r>
            <a:r>
              <a:t>? What thoughts </a:t>
            </a:r>
            <a:r>
              <a:rPr>
                <a:solidFill>
                  <a:srgbClr val="EA3322"/>
                </a:solidFill>
              </a:rPr>
              <a:t>should</a:t>
            </a:r>
            <a:r>
              <a:t> I have out of all the thoughts (logical or otherwise) that I </a:t>
            </a:r>
            <a:r>
              <a:rPr>
                <a:solidFill>
                  <a:srgbClr val="EA3322"/>
                </a:solidFill>
              </a:rPr>
              <a:t>could</a:t>
            </a:r>
            <a:r>
              <a:t> have?</a:t>
            </a:r>
          </a:p>
        </p:txBody>
      </p:sp>
      <p:sp>
        <p:nvSpPr>
          <p:cNvPr id="166"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cting rationally"/>
          <p:cNvSpPr txBox="1">
            <a:spLocks noGrp="1"/>
          </p:cNvSpPr>
          <p:nvPr>
            <p:ph type="title"/>
          </p:nvPr>
        </p:nvSpPr>
        <p:spPr>
          <a:xfrm>
            <a:off x="0" y="67575"/>
            <a:ext cx="12192000" cy="1023601"/>
          </a:xfrm>
          <a:prstGeom prst="rect">
            <a:avLst/>
          </a:prstGeom>
        </p:spPr>
        <p:txBody>
          <a:bodyPr/>
          <a:lstStyle>
            <a:lvl1pPr>
              <a:defRPr>
                <a:solidFill>
                  <a:srgbClr val="091F5C"/>
                </a:solidFill>
                <a:latin typeface="+mn-lt"/>
                <a:ea typeface="+mn-ea"/>
                <a:cs typeface="+mn-cs"/>
                <a:sym typeface="Arial"/>
              </a:defRPr>
            </a:lvl1pPr>
          </a:lstStyle>
          <a:p>
            <a:r>
              <a:t>Acting rationally</a:t>
            </a:r>
          </a:p>
        </p:txBody>
      </p:sp>
      <p:sp>
        <p:nvSpPr>
          <p:cNvPr id="169" name="Rational behaviour: doing the right thing…"/>
          <p:cNvSpPr txBox="1">
            <a:spLocks noGrp="1"/>
          </p:cNvSpPr>
          <p:nvPr>
            <p:ph type="body" idx="1"/>
          </p:nvPr>
        </p:nvSpPr>
        <p:spPr>
          <a:xfrm>
            <a:off x="290284" y="1355073"/>
            <a:ext cx="11611431" cy="4817294"/>
          </a:xfrm>
          <a:prstGeom prst="rect">
            <a:avLst/>
          </a:prstGeom>
        </p:spPr>
        <p:txBody>
          <a:bodyPr/>
          <a:lstStyle/>
          <a:p>
            <a:pPr marL="0" indent="0">
              <a:buSzTx/>
              <a:buNone/>
              <a:defRPr sz="2000">
                <a:solidFill>
                  <a:srgbClr val="091F5C"/>
                </a:solidFill>
                <a:latin typeface="+mn-lt"/>
                <a:ea typeface="+mn-ea"/>
                <a:cs typeface="+mn-cs"/>
                <a:sym typeface="Arial"/>
              </a:defRPr>
            </a:pPr>
            <a:r>
              <a:t>Rational behaviour: doing the right thing</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The right thing: that which is expected to maximise goal achievement, given the available information</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Doesn't necessarily involve thinking (e.g. blinking reflex) - but thinking should be in the service of rational action</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Aristotle (Nicomachean Ethics):</a:t>
            </a:r>
          </a:p>
          <a:p>
            <a:pPr lvl="1" indent="228600">
              <a:defRPr sz="2000">
                <a:solidFill>
                  <a:srgbClr val="EA3322"/>
                </a:solidFill>
                <a:latin typeface="+mn-lt"/>
                <a:ea typeface="+mn-ea"/>
                <a:cs typeface="+mn-cs"/>
                <a:sym typeface="Arial"/>
              </a:defRPr>
            </a:pPr>
            <a:r>
              <a:t>Every art and every inquiry, and similar every action and pursuit, is thought to aim at some good</a:t>
            </a:r>
          </a:p>
        </p:txBody>
      </p:sp>
      <p:sp>
        <p:nvSpPr>
          <p:cNvPr id="170"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ational agents"/>
          <p:cNvSpPr txBox="1">
            <a:spLocks noGrp="1"/>
          </p:cNvSpPr>
          <p:nvPr>
            <p:ph type="title"/>
          </p:nvPr>
        </p:nvSpPr>
        <p:spPr>
          <a:xfrm>
            <a:off x="0" y="67575"/>
            <a:ext cx="12192000" cy="1023601"/>
          </a:xfrm>
          <a:prstGeom prst="rect">
            <a:avLst/>
          </a:prstGeom>
        </p:spPr>
        <p:txBody>
          <a:bodyPr/>
          <a:lstStyle>
            <a:lvl1pPr>
              <a:defRPr>
                <a:solidFill>
                  <a:srgbClr val="091F5C"/>
                </a:solidFill>
                <a:latin typeface="+mn-lt"/>
                <a:ea typeface="+mn-ea"/>
                <a:cs typeface="+mn-cs"/>
                <a:sym typeface="Arial"/>
              </a:defRPr>
            </a:lvl1pPr>
          </a:lstStyle>
          <a:p>
            <a:r>
              <a:t>Rational agents</a:t>
            </a:r>
          </a:p>
        </p:txBody>
      </p:sp>
      <p:sp>
        <p:nvSpPr>
          <p:cNvPr id="173" name="An agent is an entity that perceives and acts…"/>
          <p:cNvSpPr txBox="1">
            <a:spLocks noGrp="1"/>
          </p:cNvSpPr>
          <p:nvPr>
            <p:ph type="body" idx="1"/>
          </p:nvPr>
        </p:nvSpPr>
        <p:spPr>
          <a:xfrm>
            <a:off x="290284" y="1355073"/>
            <a:ext cx="11611431" cy="4817294"/>
          </a:xfrm>
          <a:prstGeom prst="rect">
            <a:avLst/>
          </a:prstGeom>
        </p:spPr>
        <p:txBody>
          <a:bodyPr/>
          <a:lstStyle/>
          <a:p>
            <a:pPr marL="0" indent="0">
              <a:buSzTx/>
              <a:buNone/>
              <a:defRPr sz="2000">
                <a:solidFill>
                  <a:srgbClr val="091F5C"/>
                </a:solidFill>
                <a:latin typeface="+mn-lt"/>
                <a:ea typeface="+mn-ea"/>
                <a:cs typeface="+mn-cs"/>
                <a:sym typeface="Arial"/>
              </a:defRPr>
            </a:pPr>
            <a:r>
              <a:t>An </a:t>
            </a:r>
            <a:r>
              <a:rPr>
                <a:solidFill>
                  <a:srgbClr val="2A82FF"/>
                </a:solidFill>
              </a:rPr>
              <a:t>agent</a:t>
            </a:r>
            <a:r>
              <a:t> is an entity that perceives and acts</a:t>
            </a:r>
          </a:p>
          <a:p>
            <a:pPr marL="0" indent="0">
              <a:buSzTx/>
              <a:buNone/>
              <a:defRPr sz="2000">
                <a:solidFill>
                  <a:srgbClr val="091F5C"/>
                </a:solidFill>
                <a:latin typeface="+mn-lt"/>
                <a:ea typeface="+mn-ea"/>
                <a:cs typeface="+mn-cs"/>
                <a:sym typeface="Arial"/>
              </a:defRPr>
            </a:pPr>
            <a:r>
              <a:t>This course is about designing </a:t>
            </a:r>
            <a:r>
              <a:rPr>
                <a:solidFill>
                  <a:srgbClr val="1655FF"/>
                </a:solidFill>
              </a:rPr>
              <a:t>rational agents</a:t>
            </a:r>
          </a:p>
          <a:p>
            <a:pPr marL="0" indent="0">
              <a:buSzTx/>
              <a:buNone/>
              <a:defRPr sz="2000">
                <a:solidFill>
                  <a:srgbClr val="091F5C"/>
                </a:solidFill>
                <a:latin typeface="+mn-lt"/>
                <a:ea typeface="+mn-ea"/>
                <a:cs typeface="+mn-cs"/>
                <a:sym typeface="Arial"/>
              </a:defRPr>
            </a:pPr>
            <a:r>
              <a:t>Abstractly, an agent is a function from percept histories to actio</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For any given class of environments and tasks, we seek the agent (or class of agents) with the best performance</a:t>
            </a:r>
          </a:p>
          <a:p>
            <a:pPr marL="0" indent="0">
              <a:buSzTx/>
              <a:buNone/>
              <a:defRPr sz="2000">
                <a:solidFill>
                  <a:srgbClr val="091F5C"/>
                </a:solidFill>
                <a:latin typeface="+mn-lt"/>
                <a:ea typeface="+mn-ea"/>
                <a:cs typeface="+mn-cs"/>
                <a:sym typeface="Arial"/>
              </a:defRPr>
            </a:pPr>
            <a:endParaRPr/>
          </a:p>
          <a:p>
            <a:pPr marL="0" indent="0">
              <a:buSzTx/>
              <a:buNone/>
              <a:defRPr sz="2000">
                <a:solidFill>
                  <a:srgbClr val="091F5C"/>
                </a:solidFill>
                <a:latin typeface="+mn-lt"/>
                <a:ea typeface="+mn-ea"/>
                <a:cs typeface="+mn-cs"/>
                <a:sym typeface="Arial"/>
              </a:defRPr>
            </a:pPr>
            <a:r>
              <a:t>Caveat: </a:t>
            </a:r>
            <a:r>
              <a:rPr>
                <a:solidFill>
                  <a:srgbClr val="EA3322"/>
                </a:solidFill>
              </a:rPr>
              <a:t>computational limitations make perfect rationally unachievable</a:t>
            </a:r>
          </a:p>
          <a:p>
            <a:pPr marL="0" indent="0">
              <a:buSzTx/>
              <a:buNone/>
              <a:defRPr sz="2000">
                <a:solidFill>
                  <a:srgbClr val="091F5C"/>
                </a:solidFill>
                <a:latin typeface="+mn-lt"/>
                <a:ea typeface="+mn-ea"/>
                <a:cs typeface="+mn-cs"/>
                <a:sym typeface="Arial"/>
              </a:defRPr>
            </a:pPr>
            <a:r>
              <a:t>→ design best program for given machine resources</a:t>
            </a:r>
          </a:p>
        </p:txBody>
      </p:sp>
      <p:sp>
        <p:nvSpPr>
          <p:cNvPr id="174"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175" name="Skjermbilde 2020-05-05 kl. 12.22.57.png" descr="Skjermbilde 2020-05-05 kl. 12.22.57.png"/>
          <p:cNvPicPr>
            <a:picLocks noChangeAspect="1"/>
          </p:cNvPicPr>
          <p:nvPr/>
        </p:nvPicPr>
        <p:blipFill>
          <a:blip r:embed="rId2"/>
          <a:stretch>
            <a:fillRect/>
          </a:stretch>
        </p:blipFill>
        <p:spPr>
          <a:xfrm>
            <a:off x="390191" y="2585217"/>
            <a:ext cx="1468507" cy="38605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I prehistory"/>
          <p:cNvSpPr txBox="1">
            <a:spLocks noGrp="1"/>
          </p:cNvSpPr>
          <p:nvPr>
            <p:ph type="title"/>
          </p:nvPr>
        </p:nvSpPr>
        <p:spPr>
          <a:xfrm>
            <a:off x="614600" y="195474"/>
            <a:ext cx="10962800" cy="1023602"/>
          </a:xfrm>
          <a:prstGeom prst="rect">
            <a:avLst/>
          </a:prstGeom>
        </p:spPr>
        <p:txBody>
          <a:bodyPr/>
          <a:lstStyle>
            <a:lvl1pPr>
              <a:defRPr>
                <a:solidFill>
                  <a:srgbClr val="091F5C"/>
                </a:solidFill>
                <a:latin typeface="+mn-lt"/>
                <a:ea typeface="+mn-ea"/>
                <a:cs typeface="+mn-cs"/>
                <a:sym typeface="Arial"/>
              </a:defRPr>
            </a:lvl1pPr>
          </a:lstStyle>
          <a:p>
            <a:r>
              <a:t>AI prehistory</a:t>
            </a:r>
          </a:p>
        </p:txBody>
      </p:sp>
      <p:sp>
        <p:nvSpPr>
          <p:cNvPr id="178" name="Philosophy…"/>
          <p:cNvSpPr txBox="1">
            <a:spLocks noGrp="1"/>
          </p:cNvSpPr>
          <p:nvPr>
            <p:ph type="body" sz="quarter" idx="1"/>
          </p:nvPr>
        </p:nvSpPr>
        <p:spPr>
          <a:xfrm>
            <a:off x="629198" y="1888314"/>
            <a:ext cx="2509979" cy="4284055"/>
          </a:xfrm>
          <a:prstGeom prst="rect">
            <a:avLst/>
          </a:prstGeom>
        </p:spPr>
        <p:txBody>
          <a:bodyPr/>
          <a:lstStyle/>
          <a:p>
            <a:pPr>
              <a:buClr>
                <a:srgbClr val="091F5C"/>
              </a:buClr>
              <a:buSzPts val="2000"/>
              <a:defRPr sz="2000">
                <a:solidFill>
                  <a:srgbClr val="1245CF"/>
                </a:solidFill>
                <a:latin typeface="+mn-lt"/>
                <a:ea typeface="+mn-ea"/>
                <a:cs typeface="+mn-cs"/>
                <a:sym typeface="Arial"/>
              </a:defRPr>
            </a:pPr>
            <a:r>
              <a:t>Philosophy</a:t>
            </a:r>
          </a:p>
          <a:p>
            <a:pPr>
              <a:buClr>
                <a:srgbClr val="091F5C"/>
              </a:buClr>
              <a:buSzPts val="2000"/>
              <a:defRPr sz="2000">
                <a:solidFill>
                  <a:srgbClr val="1245CF"/>
                </a:solidFill>
                <a:latin typeface="+mn-lt"/>
                <a:ea typeface="+mn-ea"/>
                <a:cs typeface="+mn-cs"/>
                <a:sym typeface="Arial"/>
              </a:defRPr>
            </a:pPr>
            <a:endParaRPr/>
          </a:p>
          <a:p>
            <a:pPr>
              <a:buClr>
                <a:srgbClr val="091F5C"/>
              </a:buClr>
              <a:buSzPts val="2000"/>
              <a:defRPr sz="2000">
                <a:solidFill>
                  <a:srgbClr val="1245CF"/>
                </a:solidFill>
                <a:latin typeface="+mn-lt"/>
                <a:ea typeface="+mn-ea"/>
                <a:cs typeface="+mn-cs"/>
                <a:sym typeface="Arial"/>
              </a:defRPr>
            </a:pPr>
            <a:r>
              <a:t>Mathematics</a:t>
            </a:r>
          </a:p>
          <a:p>
            <a:pPr>
              <a:buClr>
                <a:srgbClr val="091F5C"/>
              </a:buClr>
              <a:buSzPts val="2000"/>
              <a:defRPr sz="2000">
                <a:solidFill>
                  <a:srgbClr val="1245CF"/>
                </a:solidFill>
                <a:latin typeface="+mn-lt"/>
                <a:ea typeface="+mn-ea"/>
                <a:cs typeface="+mn-cs"/>
                <a:sym typeface="Arial"/>
              </a:defRPr>
            </a:pPr>
            <a:endParaRPr/>
          </a:p>
          <a:p>
            <a:pPr>
              <a:buClr>
                <a:srgbClr val="091F5C"/>
              </a:buClr>
              <a:buSzPts val="2000"/>
              <a:defRPr sz="2000">
                <a:solidFill>
                  <a:srgbClr val="1245CF"/>
                </a:solidFill>
                <a:latin typeface="+mn-lt"/>
                <a:ea typeface="+mn-ea"/>
                <a:cs typeface="+mn-cs"/>
                <a:sym typeface="Arial"/>
              </a:defRPr>
            </a:pPr>
            <a:r>
              <a:t>Psychology</a:t>
            </a:r>
          </a:p>
          <a:p>
            <a:pPr>
              <a:buClr>
                <a:srgbClr val="091F5C"/>
              </a:buClr>
              <a:buSzPts val="2000"/>
              <a:defRPr sz="2000">
                <a:solidFill>
                  <a:srgbClr val="1245CF"/>
                </a:solidFill>
                <a:latin typeface="+mn-lt"/>
                <a:ea typeface="+mn-ea"/>
                <a:cs typeface="+mn-cs"/>
                <a:sym typeface="Arial"/>
              </a:defRPr>
            </a:pPr>
            <a:endParaRPr/>
          </a:p>
          <a:p>
            <a:pPr>
              <a:buClr>
                <a:srgbClr val="091F5C"/>
              </a:buClr>
              <a:buSzPts val="2000"/>
              <a:defRPr sz="2000">
                <a:solidFill>
                  <a:srgbClr val="1245CF"/>
                </a:solidFill>
                <a:latin typeface="+mn-lt"/>
                <a:ea typeface="+mn-ea"/>
                <a:cs typeface="+mn-cs"/>
                <a:sym typeface="Arial"/>
              </a:defRPr>
            </a:pPr>
            <a:r>
              <a:t>Economics</a:t>
            </a:r>
          </a:p>
          <a:p>
            <a:pPr>
              <a:buClr>
                <a:srgbClr val="091F5C"/>
              </a:buClr>
              <a:buSzPts val="2000"/>
              <a:defRPr sz="2000">
                <a:solidFill>
                  <a:srgbClr val="1245CF"/>
                </a:solidFill>
                <a:latin typeface="+mn-lt"/>
                <a:ea typeface="+mn-ea"/>
                <a:cs typeface="+mn-cs"/>
                <a:sym typeface="Arial"/>
              </a:defRPr>
            </a:pPr>
            <a:r>
              <a:t>Linguistics</a:t>
            </a:r>
          </a:p>
          <a:p>
            <a:pPr>
              <a:buClr>
                <a:srgbClr val="091F5C"/>
              </a:buClr>
              <a:buSzPts val="2000"/>
              <a:defRPr sz="2000">
                <a:solidFill>
                  <a:srgbClr val="1245CF"/>
                </a:solidFill>
                <a:latin typeface="+mn-lt"/>
                <a:ea typeface="+mn-ea"/>
                <a:cs typeface="+mn-cs"/>
                <a:sym typeface="Arial"/>
              </a:defRPr>
            </a:pPr>
            <a:r>
              <a:t>Neuroscience</a:t>
            </a:r>
          </a:p>
          <a:p>
            <a:pPr>
              <a:buClr>
                <a:srgbClr val="091F5C"/>
              </a:buClr>
              <a:buSzPts val="2000"/>
              <a:defRPr sz="2000">
                <a:solidFill>
                  <a:srgbClr val="1245CF"/>
                </a:solidFill>
                <a:latin typeface="+mn-lt"/>
                <a:ea typeface="+mn-ea"/>
                <a:cs typeface="+mn-cs"/>
                <a:sym typeface="Arial"/>
              </a:defRPr>
            </a:pPr>
            <a:r>
              <a:t>Control Theory</a:t>
            </a:r>
          </a:p>
        </p:txBody>
      </p:sp>
      <p:sp>
        <p:nvSpPr>
          <p:cNvPr id="179" name="Google Shape;29;p5"/>
          <p:cNvSpPr txBox="1">
            <a:spLocks noGrp="1"/>
          </p:cNvSpPr>
          <p:nvPr>
            <p:ph type="body" idx="13"/>
          </p:nvPr>
        </p:nvSpPr>
        <p:spPr>
          <a:xfrm>
            <a:off x="3186042" y="1888314"/>
            <a:ext cx="8485108" cy="428405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lgn="l">
              <a:buClrTx/>
              <a:buSzTx/>
              <a:buFontTx/>
              <a:buNone/>
              <a:defRPr sz="2000">
                <a:solidFill>
                  <a:srgbClr val="091F5C"/>
                </a:solidFill>
                <a:latin typeface="+mn-lt"/>
                <a:ea typeface="+mn-ea"/>
                <a:cs typeface="+mn-cs"/>
                <a:sym typeface="Arial"/>
              </a:defRPr>
            </a:pPr>
            <a:r>
              <a:t>Logic, methods of reasoning mind as physical system, foundations of learning, language, rationality</a:t>
            </a:r>
          </a:p>
          <a:p>
            <a:pPr marL="0" indent="0" algn="l">
              <a:buClrTx/>
              <a:buSzTx/>
              <a:buFontTx/>
              <a:buNone/>
              <a:defRPr sz="2000">
                <a:solidFill>
                  <a:srgbClr val="091F5C"/>
                </a:solidFill>
                <a:latin typeface="+mn-lt"/>
                <a:ea typeface="+mn-ea"/>
                <a:cs typeface="+mn-cs"/>
                <a:sym typeface="Arial"/>
              </a:defRPr>
            </a:pPr>
            <a:r>
              <a:t>Formal representation and proof, algorithms, computation, (un)decidability, (in)tractability, probability</a:t>
            </a:r>
          </a:p>
          <a:p>
            <a:pPr marL="0" indent="0" algn="l">
              <a:buClrTx/>
              <a:buSzTx/>
              <a:buFontTx/>
              <a:buNone/>
              <a:defRPr sz="2000">
                <a:solidFill>
                  <a:srgbClr val="091F5C"/>
                </a:solidFill>
                <a:latin typeface="+mn-lt"/>
                <a:ea typeface="+mn-ea"/>
                <a:cs typeface="+mn-cs"/>
                <a:sym typeface="Arial"/>
              </a:defRPr>
            </a:pPr>
            <a:r>
              <a:t>Adaptation, phenomena of perception and motor control, experimental techniques (psychophysics, etc.)</a:t>
            </a:r>
          </a:p>
          <a:p>
            <a:pPr marL="0" indent="0" algn="l">
              <a:buClrTx/>
              <a:buSzTx/>
              <a:buFontTx/>
              <a:buNone/>
              <a:defRPr sz="2000">
                <a:solidFill>
                  <a:srgbClr val="091F5C"/>
                </a:solidFill>
                <a:latin typeface="+mn-lt"/>
                <a:ea typeface="+mn-ea"/>
                <a:cs typeface="+mn-cs"/>
                <a:sym typeface="Arial"/>
              </a:defRPr>
            </a:pPr>
            <a:r>
              <a:t>Formal theory of rational decisions</a:t>
            </a:r>
          </a:p>
          <a:p>
            <a:pPr marL="0" indent="0" algn="l">
              <a:buClrTx/>
              <a:buSzTx/>
              <a:buFontTx/>
              <a:buNone/>
              <a:defRPr sz="2000">
                <a:solidFill>
                  <a:srgbClr val="091F5C"/>
                </a:solidFill>
                <a:latin typeface="+mn-lt"/>
                <a:ea typeface="+mn-ea"/>
                <a:cs typeface="+mn-cs"/>
                <a:sym typeface="Arial"/>
              </a:defRPr>
            </a:pPr>
            <a:r>
              <a:t>Knowledge representation, grammar</a:t>
            </a:r>
          </a:p>
          <a:p>
            <a:pPr marL="0" indent="0" algn="l">
              <a:buClrTx/>
              <a:buSzTx/>
              <a:buFontTx/>
              <a:buNone/>
              <a:defRPr sz="2000">
                <a:solidFill>
                  <a:srgbClr val="091F5C"/>
                </a:solidFill>
                <a:latin typeface="+mn-lt"/>
                <a:ea typeface="+mn-ea"/>
                <a:cs typeface="+mn-cs"/>
                <a:sym typeface="Arial"/>
              </a:defRPr>
            </a:pPr>
            <a:r>
              <a:t>Plastic physical substrate for mental activity</a:t>
            </a:r>
          </a:p>
          <a:p>
            <a:pPr marL="0" indent="0" algn="l">
              <a:buClrTx/>
              <a:buSzTx/>
              <a:buFontTx/>
              <a:buNone/>
              <a:defRPr sz="2000">
                <a:solidFill>
                  <a:srgbClr val="091F5C"/>
                </a:solidFill>
                <a:latin typeface="+mn-lt"/>
                <a:ea typeface="+mn-ea"/>
                <a:cs typeface="+mn-cs"/>
                <a:sym typeface="Arial"/>
              </a:defRPr>
            </a:pPr>
            <a:r>
              <a:t>Homeostatic systems, stability, simple optimal agent designs</a:t>
            </a:r>
          </a:p>
        </p:txBody>
      </p:sp>
      <p:sp>
        <p:nvSpPr>
          <p:cNvPr id="180"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chemeClr val="accent1">
                    <a:lumOff val="-7490"/>
                  </a:schemeClr>
                </a:solidFill>
              </a:defRPr>
            </a:lvl1p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Material">
  <a:themeElements>
    <a:clrScheme name="Material">
      <a:dk1>
        <a:srgbClr val="FFFFFF"/>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1136</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vt:lpstr>
      <vt:lpstr>Roboto</vt:lpstr>
      <vt:lpstr>Material</vt:lpstr>
      <vt:lpstr>What is AI?</vt:lpstr>
      <vt:lpstr>Outline</vt:lpstr>
      <vt:lpstr>What is AI?</vt:lpstr>
      <vt:lpstr>Acting humanly: The Turing test</vt:lpstr>
      <vt:lpstr>Thinking humanly: Cognitive Science</vt:lpstr>
      <vt:lpstr>Thinking rationally: Laws of Thought</vt:lpstr>
      <vt:lpstr>Acting rationally</vt:lpstr>
      <vt:lpstr>Rational agents</vt:lpstr>
      <vt:lpstr>AI prehistory</vt:lpstr>
      <vt:lpstr>Potted history of AI – early time</vt:lpstr>
      <vt:lpstr>Potted history of AI - middle age</vt:lpstr>
      <vt:lpstr>State of the art</vt:lpstr>
      <vt:lpstr>Unintentionally funny stories</vt:lpstr>
      <vt:lpstr>Unintentionally funny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cp:lastModifiedBy>Marcello Bonsangue</cp:lastModifiedBy>
  <cp:revision>2</cp:revision>
  <dcterms:modified xsi:type="dcterms:W3CDTF">2020-07-14T07:41:49Z</dcterms:modified>
</cp:coreProperties>
</file>