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Logical Agen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Logical Agents</a:t>
            </a:r>
          </a:p>
        </p:txBody>
      </p:sp>
      <p:sp>
        <p:nvSpPr>
          <p:cNvPr id="143" name="Chapter 7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 10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ntail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Entailment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Entailment means that one thing follows from another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Entailment </a:t>
                </a:r>
                <a:r>
                  <a:rPr>
                    <a:solidFill>
                      <a:srgbClr val="091F5C"/>
                    </a:solidFill>
                  </a:rPr>
                  <a:t>means that one thing </a:t>
                </a:r>
                <a:r>
                  <a:rPr b="1">
                    <a:solidFill>
                      <a:srgbClr val="EA3322"/>
                    </a:solidFill>
                  </a:rPr>
                  <a:t>follows from </a:t>
                </a:r>
                <a:r>
                  <a:rPr>
                    <a:solidFill>
                      <a:srgbClr val="091F5C"/>
                    </a:solidFill>
                  </a:rPr>
                  <a:t>another:</a:t>
                </a:r>
                <a:endParaRPr b="1"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b="1"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Knowledge base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entails sentence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if and only if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is true in all worlds where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 is true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The KB containing "the Giants won" and "the Reds won"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entails "Either the Giants won or the Reds won"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t> entails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Entailment is a relationship between sentences (i.e., </a:t>
                </a:r>
                <a:r>
                  <a:rPr b="1">
                    <a:solidFill>
                      <a:srgbClr val="EA3322"/>
                    </a:solidFill>
                  </a:rPr>
                  <a:t>syntax</a:t>
                </a:r>
                <a:r>
                  <a:t>) that is based on </a:t>
                </a:r>
                <a:r>
                  <a:rPr b="1">
                    <a:solidFill>
                      <a:srgbClr val="EA3322"/>
                    </a:solidFill>
                  </a:rPr>
                  <a:t>semantics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 b="1">
                  <a:solidFill>
                    <a:srgbClr val="EA3322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Note: brains process </a:t>
                </a:r>
                <a:r>
                  <a:rPr b="1">
                    <a:solidFill>
                      <a:srgbClr val="EA3322"/>
                    </a:solidFill>
                  </a:rPr>
                  <a:t>syntax</a:t>
                </a:r>
                <a:r>
                  <a:rPr b="1"/>
                  <a:t> </a:t>
                </a:r>
                <a:r>
                  <a:t>(of some sort)</a:t>
                </a:r>
              </a:p>
            </p:txBody>
          </p:sp>
        </mc:Choice>
        <mc:Fallback>
          <p:sp>
            <p:nvSpPr>
              <p:cNvPr id="189" name="Entailment means that one thing follows from another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Logicians typically think in terms of models, which are formulary structured worlds with respect to which truth evaluated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Logicians typically think in terms of </a:t>
                </a:r>
                <a:r>
                  <a:rPr>
                    <a:solidFill>
                      <a:srgbClr val="1245CF"/>
                    </a:solidFill>
                  </a:rPr>
                  <a:t>models</a:t>
                </a:r>
                <a:r>
                  <a:t>, which are formulary structured worlds with respect to which truth evaluated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We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1E4A10"/>
                    </a:solidFill>
                  </a:rPr>
                  <a:t>is a model of </a:t>
                </a:r>
                <a:r>
                  <a:t>a sentence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if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true in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the set of all models of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Then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if and only 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 = Giants won and Reds won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= Giants won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93" name="Logicians typically think in terms of models, which are formulary structured worlds with respect to which truth evaluated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95" name="Skjermbilde 2020-06-30 kl. 09.06.57.png" descr="Skjermbilde 2020-06-30 kl. 09.06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84" y="1997736"/>
            <a:ext cx="4800412" cy="4237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ntailment in the wumpus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Entailment in the wumpus 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Situation after detecting nothing in [1,1],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Situation after detecting nothing in [1,1],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moving right, breeze in [2,1]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Consider possible models for ?s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3 Boolean choices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8 possible models</a:t>
                </a:r>
              </a:p>
            </p:txBody>
          </p:sp>
        </mc:Choice>
        <mc:Fallback>
          <p:sp>
            <p:nvSpPr>
              <p:cNvPr id="198" name="Situation after detecting nothing in [1,1]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00" name="Skjermbilde 2020-06-30 kl. 09.11.53.png" descr="Skjermbilde 2020-06-30 kl. 09.11.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60" y="827666"/>
            <a:ext cx="5240459" cy="5202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umpus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= rumpus-world rules + observation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338329"/>
                <a:ext cx="11611428" cy="481729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 = rumpus-world rules + observations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7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= "[1,2] is safe",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, proved by </a:t>
                </a:r>
                <a:r>
                  <a:rPr>
                    <a:solidFill>
                      <a:srgbClr val="1245CF"/>
                    </a:solidFill>
                  </a:rPr>
                  <a:t>model checking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03" name="= rumpus-world rules + observation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338329"/>
                <a:ext cx="11611428" cy="4817295"/>
              </a:xfrm>
              <a:prstGeom prst="rect">
                <a:avLst/>
              </a:prstGeom>
              <a:blipFill>
                <a:blip r:embed="rId2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05" name="Skjermbilde 2020-06-30 kl. 09.16.11.png" descr="Skjermbilde 2020-06-30 kl. 09.16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549" y="35791"/>
            <a:ext cx="5280902" cy="4219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kjermbilde 2020-06-30 kl. 09.17.35.png" descr="Skjermbilde 2020-06-30 kl. 09.17.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424" y="35791"/>
            <a:ext cx="5441152" cy="4219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umpus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= wumpus-world rules + observation…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290286" y="5032384"/>
                <a:ext cx="11611428" cy="118304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 = wumpus-world rules + observation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= "[2,2] is safe",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⊭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09" name="= wumpus-world rules + observatio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290286" y="5032384"/>
                <a:ext cx="11611428" cy="1183040"/>
              </a:xfrm>
              <a:prstGeom prst="rect">
                <a:avLst/>
              </a:prstGeom>
              <a:blipFill>
                <a:blip r:embed="rId2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11" name="Skjermbilde 2020-06-30 kl. 09.33.34.png" descr="Skjermbilde 2020-06-30 kl. 09.33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185" y="897560"/>
            <a:ext cx="5529630" cy="4106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kjermbilde 2020-06-30 kl. 09.34.42.png" descr="Skjermbilde 2020-06-30 kl. 09.34.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587" y="897560"/>
            <a:ext cx="5430826" cy="4106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Infer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= sentence   can be derived from   by procedur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⊢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= sentence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can be derived from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 by procedure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Consequences of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are a haystack;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a needle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Soundness: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is sound if whenever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, it is also true that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Completeness: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is complete if whenever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</a:t>
                </a:r>
                <a:r>
                  <a:rPr>
                    <a:solidFill>
                      <a:srgbClr val="091F5C"/>
                    </a:solidFill>
                  </a:rPr>
                  <a:t>it is also true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Preview: we will define a logic (first-order logic) which is expressive enough to say almost anything of interest, and for which there exists a sound and complete inference procedure.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That is, the procedure will answer any question whose answer follows from what is known by the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.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15" name="= sentence   can be derived from   by procedur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r="-315" b="-4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ropositional logic: 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Propositional logic: Syntax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Propositional logic is the simplest logic — illustrates basic idea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Propositional logic is the simplest logic — illustrates basic idea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The proposition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6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etc are sentences.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a sentence,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a sentence (</a:t>
                </a:r>
                <a:r>
                  <a:rPr>
                    <a:solidFill>
                      <a:srgbClr val="1245CF"/>
                    </a:solidFill>
                  </a:rPr>
                  <a:t>negation</a:t>
                </a:r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7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are sentences,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a sentence (</a:t>
                </a:r>
                <a:r>
                  <a:rPr>
                    <a:solidFill>
                      <a:srgbClr val="1245CF"/>
                    </a:solidFill>
                  </a:rPr>
                  <a:t>conjunction</a:t>
                </a:r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7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are sentences</a:t>
                </a:r>
                <a:r>
                  <a:rPr>
                    <a:solidFill>
                      <a:srgbClr val="6834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is a sentence (</a:t>
                </a:r>
                <a:r>
                  <a:rPr>
                    <a:solidFill>
                      <a:srgbClr val="1245CF"/>
                    </a:solidFill>
                  </a:rPr>
                  <a:t>disjunction</a:t>
                </a:r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7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are sentences,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is a sentence (</a:t>
                </a:r>
                <a:r>
                  <a:rPr>
                    <a:solidFill>
                      <a:srgbClr val="1245CF"/>
                    </a:solidFill>
                  </a:rPr>
                  <a:t>implication</a:t>
                </a:r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7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7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are sentences,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is a sentence (</a:t>
                </a:r>
                <a:r>
                  <a:rPr>
                    <a:solidFill>
                      <a:srgbClr val="1245CF"/>
                    </a:solidFill>
                  </a:rPr>
                  <a:t>biconditional</a:t>
                </a:r>
                <a:r>
                  <a:t>)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19" name="Propositional logic is the simplest logic — illustrates basic idea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ropositional logic: Seman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Propositional logic: Semantics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Each model specifies true/false for each proposition symbol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Each model specifies true/false for each proposition symbol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(With these symbols, 8 possible models, can be enumerated automatically)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Rules for evaluating truth with respect to a model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Simple recursive process evaluated an arbitrary sentence, e.</a:t>
                </a:r>
                <a:r>
                  <a:rPr>
                    <a:solidFill>
                      <a:srgbClr val="683499"/>
                    </a:solidFill>
                  </a:rPr>
                  <a:t>g.,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=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23" name="Each model specifies true/false for each proposition symbol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25" name="Skjermbilde 2020-06-30 kl. 10.02.47.png" descr="Skjermbilde 2020-06-30 kl. 10.02.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891" y="1439267"/>
            <a:ext cx="2604372" cy="672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kjermbilde 2020-06-30 kl. 10.05.44.png" descr="Skjermbilde 2020-06-30 kl. 10.05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09" y="3147720"/>
            <a:ext cx="6664182" cy="2060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Wumpus world sent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world sentences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Let   be true if there is a pit in  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Let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t> be true if there is a pit in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t>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be true if there is a breeze in 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t>.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7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sz="27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7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7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7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sz="27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7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sz="27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500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5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sz="25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"Pits cause breezes in adjacent squares"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"A square is breezy </a:t>
                </a:r>
                <a:r>
                  <a:rPr b="1">
                    <a:solidFill>
                      <a:srgbClr val="EA3322"/>
                    </a:solidFill>
                  </a:rPr>
                  <a:t>if and only if</a:t>
                </a:r>
                <a:r>
                  <a:t> there is an adjacent pit"</a:t>
                </a:r>
              </a:p>
            </p:txBody>
          </p:sp>
        </mc:Choice>
        <mc:Fallback>
          <p:sp>
            <p:nvSpPr>
              <p:cNvPr id="229" name="Let   be true if there is a pit in  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ruth tables for infer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Truth tables for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Enumerate rows (different assignments to symbols), if KB is true in row, check that   is too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290286" y="5563006"/>
                <a:ext cx="11611428" cy="629031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Enumerate rows (different assignments to symbols), if </a:t>
                </a:r>
                <a:r>
                  <a:rPr>
                    <a:solidFill>
                      <a:srgbClr val="683499"/>
                    </a:solidFill>
                  </a:rPr>
                  <a:t>KB</a:t>
                </a:r>
                <a:r>
                  <a:t> is true in row, check that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is too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33" name="Enumerate rows (different assignments to symbols), if KB is true in row, check that   is too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290286" y="5563006"/>
                <a:ext cx="11611428" cy="629031"/>
              </a:xfrm>
              <a:prstGeom prst="rect">
                <a:avLst/>
              </a:prstGeom>
              <a:blipFill>
                <a:blip r:embed="rId2"/>
                <a:stretch>
                  <a:fillRect l="-578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35" name="Skjermbilde 2020-06-30 kl. 10.19.57.png" descr="Skjermbilde 2020-06-30 kl. 10.19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9" y="1159107"/>
            <a:ext cx="10700882" cy="4335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Knowledge-based agen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Knowledge-based agents</a:t>
            </a:r>
          </a:p>
          <a:p>
            <a:r>
              <a:t>Wumpus world</a:t>
            </a:r>
          </a:p>
          <a:p>
            <a:r>
              <a:t>Logic in general — models and entailments</a:t>
            </a:r>
          </a:p>
          <a:p>
            <a:r>
              <a:t>Propositional (Boolean) logic</a:t>
            </a:r>
          </a:p>
          <a:p>
            <a:r>
              <a:t>Equivalence, validity, satisfiability</a:t>
            </a:r>
          </a:p>
          <a:p>
            <a:r>
              <a:t>Inference rules and theorem proving</a:t>
            </a:r>
          </a:p>
          <a:p>
            <a:pPr marL="1862529" lvl="2" indent="-457166">
              <a:buChar char="–"/>
            </a:pPr>
            <a:r>
              <a:t>Forward chaining</a:t>
            </a:r>
          </a:p>
          <a:p>
            <a:pPr marL="1862529" lvl="2" indent="-457166">
              <a:buChar char="–"/>
            </a:pPr>
            <a:r>
              <a:t>Backward chaining</a:t>
            </a:r>
          </a:p>
          <a:p>
            <a:pPr marL="1862529" lvl="2" indent="-457166">
              <a:buChar char="–"/>
            </a:pPr>
            <a:r>
              <a:t>Resolution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Inference by enum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Inference by enumeration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Depth-first enumeration of all models is sound and complete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023120"/>
                <a:ext cx="11611428" cy="5752101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Depth-first enumeration of all models is sound and complete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symbols; problem is </a:t>
                </a:r>
                <a:r>
                  <a:rPr b="1">
                    <a:solidFill>
                      <a:srgbClr val="EA3322"/>
                    </a:solidFill>
                  </a:rPr>
                  <a:t>co-NP-complete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38" name="Depth-first enumeration of all models is sound and complet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023120"/>
                <a:ext cx="11611428" cy="5752101"/>
              </a:xfrm>
              <a:prstGeom prst="rect">
                <a:avLst/>
              </a:prstGeom>
              <a:blipFill>
                <a:blip r:embed="rId2"/>
                <a:stretch>
                  <a:fillRect l="-578" b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40" name="Skjermbilde 2020-06-30 kl. 10.22.29.png" descr="Skjermbilde 2020-06-30 kl. 10.22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749" y="1467061"/>
            <a:ext cx="8188502" cy="46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ogical equival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Logical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wo sentences are logically equivalent iff true in same models:   if and only if   and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020353"/>
                <a:ext cx="11611428" cy="4817294"/>
              </a:xfrm>
              <a:prstGeom prst="rect">
                <a:avLst/>
              </a:prstGeom>
            </p:spPr>
            <p:txBody>
              <a:bodyPr/>
              <a:lstStyle/>
              <a:p>
                <a:pPr marL="0" lvl="2" indent="457200">
                  <a:buClrTx/>
                  <a:buSzTx/>
                  <a:buFontTx/>
                  <a:buNone/>
                </a:pPr>
                <a:r>
                  <a:t>Two sentences are </a:t>
                </a:r>
                <a:r>
                  <a:rPr>
                    <a:solidFill>
                      <a:srgbClr val="1245CF"/>
                    </a:solidFill>
                  </a:rPr>
                  <a:t>logically equivalent </a:t>
                </a:r>
                <a:r>
                  <a:t>iff true in same models:</a:t>
                </a:r>
                <a:br/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if and only 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and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43" name="Two sentences are logically equivalent iff true in same models:   if and only if   and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020353"/>
                <a:ext cx="11611428" cy="4817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45" name="Skjermbilde 2020-06-30 kl. 10.26.33.png" descr="Skjermbilde 2020-06-30 kl. 10.26.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65" y="1814108"/>
            <a:ext cx="8824470" cy="4416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Validity and satisfia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Validity and satisfiability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A sentence is valid if it's true in all models, e.g.,  ,  ,  ,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020353"/>
                <a:ext cx="11611428" cy="481729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A sentence is </a:t>
                </a:r>
                <a:r>
                  <a:rPr>
                    <a:solidFill>
                      <a:srgbClr val="1245CF"/>
                    </a:solidFill>
                  </a:rPr>
                  <a:t>valid </a:t>
                </a:r>
                <a:r>
                  <a:t>if it's true in </a:t>
                </a:r>
                <a:r>
                  <a:rPr b="1">
                    <a:solidFill>
                      <a:srgbClr val="EA3322"/>
                    </a:solidFill>
                  </a:rPr>
                  <a:t>all </a:t>
                </a:r>
                <a:r>
                  <a:t>models, 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Validity is connected to interference via the </a:t>
                </a:r>
                <a:r>
                  <a:rPr>
                    <a:solidFill>
                      <a:srgbClr val="1245CF"/>
                    </a:solidFill>
                  </a:rPr>
                  <a:t>Deduction Theorem</a:t>
                </a:r>
                <a:r>
                  <a:t>:</a:t>
                </a: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if and only 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valid</a:t>
                </a: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/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A sentence is </a:t>
                </a:r>
                <a:r>
                  <a:rPr>
                    <a:solidFill>
                      <a:srgbClr val="1245CF"/>
                    </a:solidFill>
                  </a:rPr>
                  <a:t>satisfiable </a:t>
                </a:r>
                <a:r>
                  <a:t>if it is true in </a:t>
                </a:r>
                <a:r>
                  <a:rPr b="1">
                    <a:solidFill>
                      <a:srgbClr val="EA3322"/>
                    </a:solidFill>
                  </a:rPr>
                  <a:t>some </a:t>
                </a:r>
                <a:r>
                  <a:t>model</a:t>
                </a:r>
                <a:r>
                  <a:rPr b="1"/>
                  <a:t> </a:t>
                </a:r>
                <a:r>
                  <a:t>e.g.,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t>, </a:t>
                </a:r>
                <a:r>
                  <a:rPr>
                    <a:solidFill>
                      <a:srgbClr val="683499"/>
                    </a:solidFill>
                  </a:rPr>
                  <a:t>C</a:t>
                </a: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A sentence is un</a:t>
                </a:r>
                <a:r>
                  <a:rPr>
                    <a:solidFill>
                      <a:srgbClr val="1245CF"/>
                    </a:solidFill>
                  </a:rPr>
                  <a:t>satisfiable </a:t>
                </a:r>
                <a:r>
                  <a:t>if it is true in </a:t>
                </a:r>
                <a:r>
                  <a:rPr b="1">
                    <a:solidFill>
                      <a:srgbClr val="EA3322"/>
                    </a:solidFill>
                  </a:rPr>
                  <a:t>no </a:t>
                </a:r>
                <a:r>
                  <a:t>model</a:t>
                </a:r>
                <a:r>
                  <a:rPr b="1"/>
                  <a:t> </a:t>
                </a:r>
                <a:r>
                  <a:t>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Satisfiability is connected to interference via the following: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if and only 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unsatisfiable</a:t>
                </a:r>
              </a:p>
              <a:p>
                <a:pPr marL="0" indent="0" defTabSz="896111">
                  <a:spcBef>
                    <a:spcPts val="500"/>
                  </a:spcBef>
                  <a:buClrTx/>
                  <a:buSzTx/>
                  <a:buFontTx/>
                  <a:buNone/>
                  <a:defRPr sz="1960"/>
                </a:pPr>
                <a:r>
                  <a:t>i.e., prove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by</a:t>
                </a:r>
                <a:r>
                  <a:rPr>
                    <a:solidFill>
                      <a:srgbClr val="1E4A1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1D490F"/>
                        </a:solidFill>
                        <a:latin typeface="Cambria Math" panose="02040503050406030204" pitchFamily="18" charset="0"/>
                      </a:rPr>
                      <m:t>𝑟𝑒𝑑𝑢𝑐𝑡𝑖𝑜</m:t>
                    </m:r>
                  </m:oMath>
                </a14:m>
                <a:r>
                  <a:rPr>
                    <a:solidFill>
                      <a:srgbClr val="1E4A1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1D490F"/>
                        </a:solidFill>
                        <a:latin typeface="Cambria Math" panose="02040503050406030204" pitchFamily="18" charset="0"/>
                      </a:rPr>
                      <m:t>𝑎𝑑</m:t>
                    </m:r>
                  </m:oMath>
                </a14:m>
                <a:r>
                  <a:rPr>
                    <a:solidFill>
                      <a:srgbClr val="1E4A1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1D490F"/>
                        </a:solidFill>
                        <a:latin typeface="Cambria Math" panose="02040503050406030204" pitchFamily="18" charset="0"/>
                      </a:rPr>
                      <m:t>𝑎𝑏𝑠𝑢𝑟𝑑𝑢𝑚</m:t>
                    </m:r>
                  </m:oMath>
                </a14:m>
                <a:endParaRPr sz="2000">
                  <a:solidFill>
                    <a:srgbClr val="1E4A10"/>
                  </a:solidFill>
                </a:endParaRPr>
              </a:p>
            </p:txBody>
          </p:sp>
        </mc:Choice>
        <mc:Fallback>
          <p:sp>
            <p:nvSpPr>
              <p:cNvPr id="248" name="A sentence is valid if it's true in all models, e.g.,  ,  ,  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020353"/>
                <a:ext cx="11611428" cy="4817294"/>
              </a:xfrm>
              <a:prstGeom prst="rect">
                <a:avLst/>
              </a:prstGeom>
              <a:blipFill>
                <a:blip r:embed="rId2"/>
                <a:stretch>
                  <a:fillRect l="-525" b="-2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roof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Proof methods divide in (roughly) two kinds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08774"/>
                <a:ext cx="11611428" cy="570553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Proof methods divide in (roughly) two kinds: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Application of inference rules</a:t>
                </a:r>
              </a:p>
              <a:p>
                <a:pPr marL="581526" lvl="1" indent="-200526">
                  <a:buClrTx/>
                  <a:buSzPct val="100000"/>
                  <a:buFontTx/>
                  <a:buChar char="–"/>
                </a:pPr>
                <a:r>
                  <a:t>Legitimate (sound) generation of new sentences from old</a:t>
                </a:r>
              </a:p>
              <a:p>
                <a:pPr marL="581526" lvl="1" indent="-200526">
                  <a:buSzPct val="100000"/>
                  <a:buFontTx/>
                  <a:buChar char="–"/>
                  <a:defRPr>
                    <a:solidFill>
                      <a:srgbClr val="1245CF"/>
                    </a:solidFill>
                  </a:defRPr>
                </a:pPr>
                <a:r>
                  <a:t>Proof </a:t>
                </a:r>
                <a:r>
                  <a:rPr>
                    <a:solidFill>
                      <a:srgbClr val="091F5C"/>
                    </a:solidFill>
                  </a:rPr>
                  <a:t>= a sequence of inference rule applications</a:t>
                </a:r>
                <a:br>
                  <a:rPr>
                    <a:solidFill>
                      <a:srgbClr val="091F5C"/>
                    </a:solidFill>
                  </a:rPr>
                </a:br>
                <a:r>
                  <a:rPr>
                    <a:solidFill>
                      <a:srgbClr val="091F5C"/>
                    </a:solidFill>
                  </a:rPr>
                  <a:t>Can use inference rules as operators in a standard search alg.</a:t>
                </a:r>
              </a:p>
              <a:p>
                <a:pPr marL="581526" lvl="1" indent="-200526">
                  <a:buSzPct val="100000"/>
                  <a:buFontTx/>
                  <a:buChar char="–"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Typically require translation of sentences into a </a:t>
                </a:r>
                <a:r>
                  <a:t>normal form</a:t>
                </a:r>
              </a:p>
              <a:p>
                <a:pPr marL="581526" lvl="1" indent="-200526">
                  <a:buClrTx/>
                  <a:buSzPct val="100000"/>
                  <a:buFontTx/>
                  <a:buChar char="–"/>
                  <a:defRPr>
                    <a:solidFill>
                      <a:srgbClr val="1245CF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Model checking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Truth table enumeration enumeration (always exponential in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Improved backtracking, e.g., Davis-Putnam-Logemann-Loveland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Heuristic search in model space (sound but incomplete)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e.g., min-conflicts like hill-climbing algorithms</a:t>
                </a:r>
              </a:p>
            </p:txBody>
          </p:sp>
        </mc:Choice>
        <mc:Fallback>
          <p:sp>
            <p:nvSpPr>
              <p:cNvPr id="252" name="Proof methods divide in (roughly) two kind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08774"/>
                <a:ext cx="11611428" cy="5705534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orward and backward ch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and backward chaining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Horn Form (restricted)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914806"/>
                <a:ext cx="11611428" cy="5551348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Horn Form </a:t>
                </a:r>
                <a:r>
                  <a:rPr>
                    <a:solidFill>
                      <a:srgbClr val="091F5C"/>
                    </a:solidFill>
                  </a:rPr>
                  <a:t>(restricted)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KB = </a:t>
                </a:r>
                <a:r>
                  <a:rPr b="1">
                    <a:solidFill>
                      <a:srgbClr val="EA3322"/>
                    </a:solidFill>
                  </a:rPr>
                  <a:t>conjunction </a:t>
                </a:r>
                <a:r>
                  <a:rPr>
                    <a:solidFill>
                      <a:srgbClr val="091F5C"/>
                    </a:solidFill>
                  </a:rPr>
                  <a:t>of</a:t>
                </a:r>
                <a:r>
                  <a:rPr b="1">
                    <a:solidFill>
                      <a:srgbClr val="091F5C"/>
                    </a:solidFill>
                  </a:rPr>
                  <a:t> </a:t>
                </a:r>
                <a:r>
                  <a:rPr b="1">
                    <a:solidFill>
                      <a:srgbClr val="EA3322"/>
                    </a:solidFill>
                  </a:rPr>
                  <a:t>Horn clauses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Horn clause =</a:t>
                </a:r>
              </a:p>
              <a:p>
                <a:pPr marL="581526" lvl="1" indent="-200526">
                  <a:buClrTx/>
                  <a:buSzPct val="100000"/>
                  <a:buFontTx/>
                  <a:buChar char="•"/>
                </a:pPr>
                <a:r>
                  <a:t>Proposition symbol; or</a:t>
                </a:r>
              </a:p>
              <a:p>
                <a:pPr marL="581526" lvl="1" indent="-200526">
                  <a:buClrTx/>
                  <a:buSzPct val="100000"/>
                  <a:buFontTx/>
                  <a:buChar char="•"/>
                </a:pPr>
                <a:r>
                  <a:t>(Conjunction of symbols)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symbol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Modus Ponens </a:t>
                </a:r>
                <a:r>
                  <a:rPr>
                    <a:solidFill>
                      <a:srgbClr val="091F5C"/>
                    </a:solidFill>
                  </a:rPr>
                  <a:t>(for Horn Form): complete for Horn KBs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Can be used for</a:t>
                </a:r>
                <a:r>
                  <a:t> forward chaining </a:t>
                </a:r>
                <a:r>
                  <a:rPr>
                    <a:solidFill>
                      <a:srgbClr val="091F5C"/>
                    </a:solidFill>
                  </a:rPr>
                  <a:t>or </a:t>
                </a:r>
                <a:r>
                  <a:t>backward chaining</a:t>
                </a:r>
                <a:r>
                  <a:rPr>
                    <a:solidFill>
                      <a:srgbClr val="091F5C"/>
                    </a:solidFill>
                  </a:rPr>
                  <a:t>. These algorithms are very natural and run in </a:t>
                </a:r>
                <a:r>
                  <a:rPr b="1">
                    <a:solidFill>
                      <a:srgbClr val="EA3322"/>
                    </a:solidFill>
                  </a:rPr>
                  <a:t>linear</a:t>
                </a:r>
                <a:r>
                  <a:rPr b="1">
                    <a:solidFill>
                      <a:srgbClr val="091F5C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time</a:t>
                </a:r>
              </a:p>
            </p:txBody>
          </p:sp>
        </mc:Choice>
        <mc:Fallback>
          <p:sp>
            <p:nvSpPr>
              <p:cNvPr id="256" name="Horn Form (restricted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914806"/>
                <a:ext cx="11611428" cy="5551348"/>
              </a:xfrm>
              <a:prstGeom prst="rect">
                <a:avLst/>
              </a:prstGeom>
              <a:blipFill>
                <a:blip r:embed="rId2"/>
                <a:stretch>
                  <a:fillRect l="-578" r="-315" b="-4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58" name="Skjermbilde 2020-06-30 kl. 10.48.33.png" descr="Skjermbilde 2020-06-30 kl. 10.48.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5" y="4450886"/>
            <a:ext cx="5166892" cy="918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orward ch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Idea: fire any rule whose premises are satisfied in the  ,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Idea: fire any rule whose premises are satisfied in the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,</a:t>
                </a:r>
              </a:p>
              <a:p>
                <a:pPr marL="0" lvl="1" indent="228600">
                  <a:buClrTx/>
                  <a:buSzTx/>
                  <a:buFontTx/>
                  <a:buNone/>
                </a:pPr>
                <a:r>
                  <a:t>add it's conclusion to the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 until query is found.</a:t>
                </a:r>
              </a:p>
              <a:p>
                <a:pPr marL="0" lvl="1" indent="228600">
                  <a:buClrTx/>
                  <a:buSzTx/>
                  <a:buFontTx/>
                  <a:buNone/>
                </a:pPr>
                <a:endParaRPr/>
              </a:p>
              <a:p>
                <a:pPr marL="0" lvl="1" indent="22860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/>
              </a:p>
              <a:p>
                <a:pPr marL="0" lvl="1" indent="22860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/>
              </a:p>
              <a:p>
                <a:pPr marL="0" lvl="1" indent="22860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/>
              </a:p>
              <a:p>
                <a:pPr marL="0" lvl="1" indent="22860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/>
              </a:p>
              <a:p>
                <a:pPr marL="0" lvl="1" indent="22860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/>
              </a:p>
              <a:p>
                <a:pPr marL="0" lvl="1" indent="22860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/>
              </a:p>
              <a:p>
                <a:pPr marL="0" lvl="1" indent="22860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1" name="Idea: fire any rule whose premises are satisfied in the  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63" name="Skjermbilde 2020-06-30 kl. 10.55.07.png" descr="Skjermbilde 2020-06-30 kl. 10.55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918" y="749300"/>
            <a:ext cx="3733801" cy="535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66" name="Forward chaining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algorithm</a:t>
            </a:r>
          </a:p>
        </p:txBody>
      </p:sp>
      <p:pic>
        <p:nvPicPr>
          <p:cNvPr id="267" name="Skjermbilde 2020-06-30 kl. 10.55.39.png" descr="Skjermbilde 2020-06-30 kl. 10.55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90" y="817083"/>
            <a:ext cx="8475620" cy="5354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70" name="Forward chain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</a:t>
            </a:r>
          </a:p>
        </p:txBody>
      </p:sp>
      <p:pic>
        <p:nvPicPr>
          <p:cNvPr id="271" name="Skjermbilde 2020-06-30 kl. 10.56.24.png" descr="Skjermbilde 2020-06-30 kl. 10.56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81" y="1044326"/>
            <a:ext cx="4177438" cy="4952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kjermbilde 2020-06-30 kl. 10.56.53.png" descr="Skjermbilde 2020-06-30 kl. 10.56.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65" y="954886"/>
            <a:ext cx="3596670" cy="5131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Skjermbilde 2020-06-30 kl. 10.57.48.png" descr="Skjermbilde 2020-06-30 kl. 10.57.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21" y="952764"/>
            <a:ext cx="4173165" cy="513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Skjermbilde 2020-06-30 kl. 10.58.19.png" descr="Skjermbilde 2020-06-30 kl. 10.58.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287" y="952764"/>
            <a:ext cx="4173165" cy="513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Skjermbilde 2020-06-30 kl. 10.59.05.png" descr="Skjermbilde 2020-06-30 kl. 10.59.0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287" y="952764"/>
            <a:ext cx="4173165" cy="513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Skjermbilde 2020-06-30 kl. 11.00.15.png" descr="Skjermbilde 2020-06-30 kl. 11.00.1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038" y="905284"/>
            <a:ext cx="4250330" cy="5230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kjermbilde 2020-06-30 kl. 11.00.50.png" descr="Skjermbilde 2020-06-30 kl. 11.00.5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6887" y="885818"/>
            <a:ext cx="4281965" cy="5269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kjermbilde 2020-06-30 kl. 11.01.39.png" descr="Skjermbilde 2020-06-30 kl. 11.01.3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2221" y="792889"/>
            <a:ext cx="4281965" cy="5269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 advAuto="0"/>
      <p:bldP spid="273" grpId="2" animBg="1" advAuto="0"/>
      <p:bldP spid="274" grpId="3" animBg="1" advAuto="0"/>
      <p:bldP spid="275" grpId="4" animBg="1" advAuto="0"/>
      <p:bldP spid="276" grpId="5" animBg="1" advAuto="0"/>
      <p:bldP spid="277" grpId="6" animBg="1" advAuto="0"/>
      <p:bldP spid="278" grpId="7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roof of comple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 of completeness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FC derives every atomic sentence that is entailed by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355073"/>
                <a:ext cx="11611428" cy="5219031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FC derives every atomic sentence that is entailed by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FC reaches a </a:t>
                </a:r>
                <a:r>
                  <a:rPr>
                    <a:solidFill>
                      <a:srgbClr val="1245CF"/>
                    </a:solidFill>
                  </a:rPr>
                  <a:t>fixed point </a:t>
                </a:r>
                <a:r>
                  <a:t>where no new atomic sentences are derived</a:t>
                </a:r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Consider the final state as model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, assigning true/false to symbols</a:t>
                </a:r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Every clause in the original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 is true in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>
                    <a:solidFill>
                      <a:srgbClr val="683499"/>
                    </a:solidFill>
                  </a:rPr>
                </a:br>
                <a:r>
                  <a:rPr b="1">
                    <a:solidFill>
                      <a:srgbClr val="EA3322"/>
                    </a:solidFill>
                  </a:rPr>
                  <a:t>Proof</a:t>
                </a:r>
                <a:r>
                  <a:t>: Suppose a clause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false in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>
                    <a:solidFill>
                      <a:srgbClr val="683499"/>
                    </a:solidFill>
                  </a:rPr>
                </a:br>
                <a: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true in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and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false in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>
                    <a:solidFill>
                      <a:srgbClr val="683499"/>
                    </a:solidFill>
                  </a:rPr>
                </a:br>
                <a:r>
                  <a:t>Therefore the algorithm has not fixed a fixed point!</a:t>
                </a:r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Hence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a model of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in </a:t>
                </a:r>
                <a:r>
                  <a:rPr b="1">
                    <a:solidFill>
                      <a:srgbClr val="EA3322"/>
                    </a:solidFill>
                  </a:rPr>
                  <a:t>every </a:t>
                </a:r>
                <a:r>
                  <a:t>model of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t>, including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>
                    <a:solidFill>
                      <a:srgbClr val="683499"/>
                    </a:solidFill>
                  </a:rPr>
                  <a:t>G</a:t>
                </a:r>
                <a:r>
                  <a:t>eneral idea: </a:t>
                </a:r>
                <a:r>
                  <a:rPr>
                    <a:solidFill>
                      <a:srgbClr val="091F5C"/>
                    </a:solidFill>
                  </a:rPr>
                  <a:t>construct any model of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by sound inference, check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81" name="FC derives every atomic sentence that is entailed by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355073"/>
                <a:ext cx="11611428" cy="5219031"/>
              </a:xfrm>
              <a:prstGeom prst="rect">
                <a:avLst/>
              </a:prstGeom>
              <a:blipFill>
                <a:blip r:embed="rId2"/>
                <a:stretch>
                  <a:fillRect l="-578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Backward ch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Idea: work backwards form the query  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Idea: work backwards form the query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To prove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known already, or prove by BC all premises of some rule concluding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Avoid loops: check if new subgoal is already on the goal stack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Avoid repeated work: check if new subgoal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r>
                  <a:t>Has already been proven true, or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r>
                  <a:t>Has already failed</a:t>
                </a:r>
              </a:p>
            </p:txBody>
          </p:sp>
        </mc:Choice>
        <mc:Fallback>
          <p:sp>
            <p:nvSpPr>
              <p:cNvPr id="285" name="Idea: work backwards form the query  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Knowledge b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Knowledge bases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Knowledge base = set of sentences in a formal language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507473"/>
                <a:ext cx="11611428" cy="481729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Knowledge base </a:t>
                </a:r>
                <a:r>
                  <a:rPr>
                    <a:solidFill>
                      <a:srgbClr val="091F5C"/>
                    </a:solidFill>
                  </a:rPr>
                  <a:t>= set of </a:t>
                </a:r>
                <a:r>
                  <a:t>sentences </a:t>
                </a:r>
                <a:r>
                  <a:rPr>
                    <a:solidFill>
                      <a:srgbClr val="091F5C"/>
                    </a:solidFill>
                  </a:rPr>
                  <a:t>in a </a:t>
                </a:r>
                <a:r>
                  <a:rPr b="1">
                    <a:solidFill>
                      <a:srgbClr val="EA3322"/>
                    </a:solidFill>
                  </a:rPr>
                  <a:t>formal </a:t>
                </a:r>
                <a:r>
                  <a:rPr>
                    <a:solidFill>
                      <a:srgbClr val="091F5C"/>
                    </a:solidFill>
                  </a:rPr>
                  <a:t>language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Declarative </a:t>
                </a:r>
                <a:r>
                  <a:rPr>
                    <a:solidFill>
                      <a:srgbClr val="091F5C"/>
                    </a:solidFill>
                  </a:rPr>
                  <a:t>approach to building an agent (or other system):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EA3321"/>
                        </a:solidFill>
                        <a:latin typeface="Cambria Math" panose="02040503050406030204" pitchFamily="18" charset="0"/>
                      </a:rPr>
                      <m:t>𝑇𝐸𝐿𝐿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it what it needs to know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Then it can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EA3321"/>
                        </a:solidFill>
                        <a:latin typeface="Cambria Math" panose="02040503050406030204" pitchFamily="18" charset="0"/>
                      </a:rPr>
                      <m:t>𝐴𝑆𝐾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itself what to do — answers should follow from the KB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Agents can be viewed at the </a:t>
                </a:r>
                <a:r>
                  <a:t>knowledge level</a:t>
                </a: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i.e., </a:t>
                </a:r>
                <a:r>
                  <a:rPr b="1">
                    <a:solidFill>
                      <a:srgbClr val="EA3322"/>
                    </a:solidFill>
                  </a:rPr>
                  <a:t>what they know</a:t>
                </a:r>
                <a:r>
                  <a:rPr>
                    <a:solidFill>
                      <a:srgbClr val="091F5C"/>
                    </a:solidFill>
                  </a:rPr>
                  <a:t>, regardless of how implemented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Or at the </a:t>
                </a:r>
                <a:r>
                  <a:t>implementation level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i.e., data structures in KB and algorithms that manipulate them</a:t>
                </a:r>
              </a:p>
            </p:txBody>
          </p:sp>
        </mc:Choice>
        <mc:Fallback>
          <p:sp>
            <p:nvSpPr>
              <p:cNvPr id="150" name="Knowledge base = set of sentences in a formal languag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507473"/>
                <a:ext cx="11611428" cy="4817294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2" name="Skjermbilde 2020-06-29 kl. 15.33.50.png" descr="Skjermbilde 2020-06-29 kl. 15.33.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40" y="304998"/>
            <a:ext cx="8329546" cy="1624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89" name="Backward chain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</a:t>
            </a:r>
          </a:p>
        </p:txBody>
      </p:sp>
      <p:pic>
        <p:nvPicPr>
          <p:cNvPr id="290" name="Skjermbilde 2020-06-30 kl. 11.18.00.png" descr="Skjermbilde 2020-06-30 kl. 11.18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45" y="1075663"/>
            <a:ext cx="4021510" cy="4948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Skjermbilde 2020-06-30 kl. 11.19.30.png" descr="Skjermbilde 2020-06-30 kl. 11.19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35" y="1131093"/>
            <a:ext cx="3967330" cy="4882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kjermbilde 2020-06-30 kl. 11.20.12.png" descr="Skjermbilde 2020-06-30 kl. 11.2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233" y="1125934"/>
            <a:ext cx="3975716" cy="4892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Skjermbilde 2020-06-30 kl. 11.22.53.png" descr="Skjermbilde 2020-06-30 kl. 11.22.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408" y="1128514"/>
            <a:ext cx="3917366" cy="4887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Skjermbilde 2020-06-30 kl. 11.23.29.png" descr="Skjermbilde 2020-06-30 kl. 11.23.2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742" y="1050792"/>
            <a:ext cx="3948699" cy="4926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Skjermbilde 2020-06-30 kl. 11.24.23.png" descr="Skjermbilde 2020-06-30 kl. 11.24.2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074" y="1039580"/>
            <a:ext cx="3966671" cy="4948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Skjermbilde 2020-06-30 kl. 11.25.30.png" descr="Skjermbilde 2020-06-30 kl. 11.25.3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7771" y="1036835"/>
            <a:ext cx="4064328" cy="5070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Skjermbilde 2020-06-30 kl. 11.26.43.png" descr="Skjermbilde 2020-06-30 kl. 11.26.4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737" y="1032168"/>
            <a:ext cx="4036396" cy="5035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Skjermbilde 2020-06-30 kl. 11.27.14.png" descr="Skjermbilde 2020-06-30 kl. 11.27.14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8782" y="1053434"/>
            <a:ext cx="4002306" cy="4993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Skjermbilde 2020-06-30 kl. 11.27.54.png" descr="Skjermbilde 2020-06-30 kl. 11.27.54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9659" y="1103841"/>
            <a:ext cx="3921501" cy="4892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Skjermbilde 2020-06-30 kl. 11.28.50.png" descr="Skjermbilde 2020-06-30 kl. 11.28.50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7770" y="1003465"/>
            <a:ext cx="4064329" cy="5070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animBg="1" advAuto="0"/>
      <p:bldP spid="292" grpId="2" animBg="1" advAuto="0"/>
      <p:bldP spid="293" grpId="3" animBg="1" advAuto="0"/>
      <p:bldP spid="294" grpId="4" animBg="1" advAuto="0"/>
      <p:bldP spid="295" grpId="5" animBg="1" advAuto="0"/>
      <p:bldP spid="296" grpId="6" animBg="1" advAuto="0"/>
      <p:bldP spid="297" grpId="7" animBg="1" advAuto="0"/>
      <p:bldP spid="298" grpId="8" animBg="1" advAuto="0"/>
      <p:bldP spid="299" grpId="9" animBg="1" advAuto="0"/>
      <p:bldP spid="300" grpId="1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orward vs. Backward ch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vs. Backward chaining</a:t>
            </a:r>
          </a:p>
        </p:txBody>
      </p:sp>
      <p:sp>
        <p:nvSpPr>
          <p:cNvPr id="303" name="FC is data-driven, cf. automatic, unconscious processing, e.g., object recognition, routine decis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FC is </a:t>
            </a:r>
            <a:r>
              <a:rPr>
                <a:solidFill>
                  <a:srgbClr val="1245CF"/>
                </a:solidFill>
              </a:rPr>
              <a:t>data-driven</a:t>
            </a:r>
            <a:r>
              <a:t>, cf. automatic, unconscious processing, e.g., object recognition, routine decisions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May do lots of work the is irrelevant to the goal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BC is </a:t>
            </a:r>
            <a:r>
              <a:rPr>
                <a:solidFill>
                  <a:srgbClr val="1245CF"/>
                </a:solidFill>
              </a:rPr>
              <a:t>goal-driven</a:t>
            </a:r>
            <a:r>
              <a:t>, appropriate for problem-solving</a:t>
            </a:r>
          </a:p>
          <a:p>
            <a:pPr marL="0" indent="0">
              <a:buClrTx/>
              <a:buSzTx/>
              <a:buFontTx/>
              <a:buNone/>
            </a:pPr>
            <a:r>
              <a:t>e.g., Where are my keys? How do I get into a PhD program?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Complexity of BC can be </a:t>
            </a:r>
            <a:r>
              <a:rPr b="1">
                <a:solidFill>
                  <a:srgbClr val="EA3322"/>
                </a:solidFill>
              </a:rPr>
              <a:t>much less </a:t>
            </a:r>
            <a:r>
              <a:t>than linear in size of KB</a:t>
            </a:r>
          </a:p>
        </p:txBody>
      </p:sp>
      <p:sp>
        <p:nvSpPr>
          <p:cNvPr id="30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</a:t>
            </a:r>
          </a:p>
        </p:txBody>
      </p:sp>
      <p:sp>
        <p:nvSpPr>
          <p:cNvPr id="307" name="Conjunctive Normal Form (CNF—universal):…"/>
          <p:cNvSpPr txBox="1">
            <a:spLocks noGrp="1"/>
          </p:cNvSpPr>
          <p:nvPr>
            <p:ph type="body" idx="1"/>
          </p:nvPr>
        </p:nvSpPr>
        <p:spPr>
          <a:xfrm>
            <a:off x="290286" y="1258947"/>
            <a:ext cx="11611428" cy="481729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Conjunctive Normal Form </a:t>
            </a:r>
            <a:r>
              <a:rPr>
                <a:solidFill>
                  <a:srgbClr val="091F5C"/>
                </a:solidFill>
              </a:rPr>
              <a:t>(CNF—universal):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Resolution </a:t>
            </a:r>
            <a:r>
              <a:rPr>
                <a:solidFill>
                  <a:srgbClr val="091F5C"/>
                </a:solidFill>
              </a:rPr>
              <a:t>inference rule (for CNF): complete for propositional logic</a:t>
            </a:r>
          </a:p>
        </p:txBody>
      </p:sp>
      <p:sp>
        <p:nvSpPr>
          <p:cNvPr id="30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309" name="Skjermbilde 2020-06-30 kl. 11.34.59.png" descr="Skjermbilde 2020-06-30 kl. 11.34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72" y="1258947"/>
            <a:ext cx="5158944" cy="102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Skjermbilde 2020-06-30 kl. 11.37.25.png" descr="Skjermbilde 2020-06-30 kl. 11.37.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90" y="2987512"/>
            <a:ext cx="9344820" cy="88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Skjermbilde 2020-06-30 kl. 11.38.13.png" descr="Skjermbilde 2020-06-30 kl. 11.38.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7" y="4254454"/>
            <a:ext cx="6248413" cy="1821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Skjermbilde 2020-06-30 kl. 11.38.33.png" descr="Skjermbilde 2020-06-30 kl. 11.38.3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62" y="3958684"/>
            <a:ext cx="2187455" cy="2197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onversion to CN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Conversion to CNF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Dobbeltklikk her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95486" y="271339"/>
                <a:ext cx="11611428" cy="481729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⇔(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/>
              </a:p>
            </p:txBody>
          </p:sp>
        </mc:Choice>
        <mc:Fallback>
          <p:sp>
            <p:nvSpPr>
              <p:cNvPr id="315" name="Dobbeltklikk her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95486" y="271339"/>
                <a:ext cx="11611428" cy="4817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317" name="Skjermbilde 2020-06-30 kl. 11.42.25.png" descr="Skjermbilde 2020-06-30 kl. 11.42.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4" y="982459"/>
            <a:ext cx="8308327" cy="4893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solution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Proof by contradiction, i.e., show   unsatisfiable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72473"/>
                <a:ext cx="11611428" cy="481729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Proof by contradiction, i.e., show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unsatisfiable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320" name="Proof by contradiction, i.e., show   unsatisfiable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72473"/>
                <a:ext cx="11611428" cy="4817294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322" name="Skjermbilde 2020-06-30 kl. 11.44.48.png" descr="Skjermbilde 2020-06-30 kl. 11.44.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71" y="1319192"/>
            <a:ext cx="9965258" cy="4886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solution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Dobbeltklikk her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>
                <a:lvl1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⇔(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))∨¬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=¬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25" name="Dobbeltklikk her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327" name="Skjermbilde 2020-06-30 kl. 11.47.01.png" descr="Skjermbilde 2020-06-30 kl. 11.47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0" y="2197696"/>
            <a:ext cx="10739720" cy="3132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30" name="Logical agents apply interference to a knowledge base to derive new information and make decis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Logical agents apply </a:t>
            </a:r>
            <a:r>
              <a:rPr>
                <a:solidFill>
                  <a:srgbClr val="1245CF"/>
                </a:solidFill>
              </a:rPr>
              <a:t>interference </a:t>
            </a:r>
            <a:r>
              <a:t>to a </a:t>
            </a:r>
            <a:r>
              <a:rPr>
                <a:solidFill>
                  <a:srgbClr val="1245CF"/>
                </a:solidFill>
              </a:rPr>
              <a:t>knowledge base</a:t>
            </a:r>
            <a:r>
              <a:t> to derive new information and make decisions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Basic concepts of logic:</a:t>
            </a:r>
          </a:p>
          <a:p>
            <a:pPr marL="962526" lvl="2" indent="-200526">
              <a:buClrTx/>
              <a:buSzPct val="100000"/>
              <a:buFontTx/>
              <a:buChar char="–"/>
              <a:defRPr>
                <a:solidFill>
                  <a:srgbClr val="1245CF"/>
                </a:solidFill>
              </a:defRPr>
            </a:pPr>
            <a:r>
              <a:t>Syntax: </a:t>
            </a:r>
            <a:r>
              <a:rPr>
                <a:solidFill>
                  <a:srgbClr val="091F5C"/>
                </a:solidFill>
              </a:rPr>
              <a:t>formal structure of </a:t>
            </a:r>
            <a:r>
              <a:t>sentences</a:t>
            </a:r>
          </a:p>
          <a:p>
            <a:pPr marL="962526" lvl="2" indent="-200526">
              <a:buClrTx/>
              <a:buSzPct val="100000"/>
              <a:buFontTx/>
              <a:buChar char="–"/>
              <a:defRPr>
                <a:solidFill>
                  <a:srgbClr val="1245CF"/>
                </a:solidFill>
              </a:defRPr>
            </a:pPr>
            <a:r>
              <a:t>Semantics: truth </a:t>
            </a:r>
            <a:r>
              <a:rPr>
                <a:solidFill>
                  <a:srgbClr val="091F5C"/>
                </a:solidFill>
              </a:rPr>
              <a:t>of sentences wrt </a:t>
            </a:r>
            <a:r>
              <a:t>models</a:t>
            </a:r>
          </a:p>
          <a:p>
            <a:pPr marL="962526" lvl="2" indent="-200526">
              <a:buClrTx/>
              <a:buSzPct val="100000"/>
              <a:buFontTx/>
              <a:buChar char="–"/>
              <a:defRPr>
                <a:solidFill>
                  <a:srgbClr val="1245CF"/>
                </a:solidFill>
              </a:defRPr>
            </a:pPr>
            <a:r>
              <a:t>Entailment: </a:t>
            </a:r>
            <a:r>
              <a:rPr>
                <a:solidFill>
                  <a:srgbClr val="091F5C"/>
                </a:solidFill>
              </a:rPr>
              <a:t>necessary truth of one sentence given another</a:t>
            </a:r>
          </a:p>
          <a:p>
            <a:pPr marL="962526" lvl="2" indent="-200526">
              <a:buClrTx/>
              <a:buSzPct val="100000"/>
              <a:buFontTx/>
              <a:buChar char="–"/>
              <a:defRPr>
                <a:solidFill>
                  <a:srgbClr val="1245CF"/>
                </a:solidFill>
              </a:defRPr>
            </a:pPr>
            <a:r>
              <a:t>Inference: </a:t>
            </a:r>
            <a:r>
              <a:rPr>
                <a:solidFill>
                  <a:srgbClr val="091F5C"/>
                </a:solidFill>
              </a:rPr>
              <a:t> deriving sentences from other sentences</a:t>
            </a:r>
          </a:p>
          <a:p>
            <a:pPr marL="962526" lvl="2" indent="-200526">
              <a:buClrTx/>
              <a:buSzPct val="100000"/>
              <a:buFontTx/>
              <a:buChar char="–"/>
              <a:defRPr>
                <a:solidFill>
                  <a:srgbClr val="1245CF"/>
                </a:solidFill>
              </a:defRPr>
            </a:pPr>
            <a:r>
              <a:t>Soundness: </a:t>
            </a:r>
            <a:r>
              <a:rPr>
                <a:solidFill>
                  <a:srgbClr val="091F5C"/>
                </a:solidFill>
              </a:rPr>
              <a:t>derivations produce only entailed sentences</a:t>
            </a:r>
          </a:p>
          <a:p>
            <a:pPr marL="962526" lvl="2" indent="-200526">
              <a:buClrTx/>
              <a:buSzPct val="100000"/>
              <a:buFontTx/>
              <a:buChar char="–"/>
              <a:defRPr>
                <a:solidFill>
                  <a:srgbClr val="1245CF"/>
                </a:solidFill>
              </a:defRPr>
            </a:pPr>
            <a:r>
              <a:t>Completeness: </a:t>
            </a:r>
            <a:r>
              <a:rPr>
                <a:solidFill>
                  <a:srgbClr val="091F5C"/>
                </a:solidFill>
              </a:rPr>
              <a:t>derivations can produce all entailed sentences</a:t>
            </a:r>
          </a:p>
        </p:txBody>
      </p:sp>
      <p:sp>
        <p:nvSpPr>
          <p:cNvPr id="33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ummary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contd.</a:t>
            </a:r>
          </a:p>
        </p:txBody>
      </p:sp>
      <p:sp>
        <p:nvSpPr>
          <p:cNvPr id="334" name="Wumpus world requires the ability to represent partial and negated information, reason by cases, etc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Wumpus world requires the ability to represent partial and negated information, reason by cases, etc.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Forward, backward chaining are linear-time, compete for Horn clauses</a:t>
            </a:r>
          </a:p>
          <a:p>
            <a:pPr marL="0" indent="0">
              <a:buClrTx/>
              <a:buSzTx/>
              <a:buFontTx/>
              <a:buNone/>
            </a:pPr>
            <a:r>
              <a:t>Resolution is complete for propositional logic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Propositional logic lacks expressive power</a:t>
            </a:r>
          </a:p>
        </p:txBody>
      </p:sp>
      <p:sp>
        <p:nvSpPr>
          <p:cNvPr id="33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 simple knowledge-based ag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simple knowledge-based agent</a:t>
            </a:r>
          </a:p>
        </p:txBody>
      </p:sp>
      <p:sp>
        <p:nvSpPr>
          <p:cNvPr id="155" name="The agent must be able to:…"/>
          <p:cNvSpPr txBox="1">
            <a:spLocks noGrp="1"/>
          </p:cNvSpPr>
          <p:nvPr>
            <p:ph type="body" sz="half" idx="1"/>
          </p:nvPr>
        </p:nvSpPr>
        <p:spPr>
          <a:xfrm>
            <a:off x="290286" y="3590215"/>
            <a:ext cx="11611428" cy="258215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The agent must be able to:</a:t>
            </a:r>
          </a:p>
          <a:p>
            <a:pPr marL="0" lvl="2" indent="457200">
              <a:buClrTx/>
              <a:buSzTx/>
              <a:buFontTx/>
              <a:buNone/>
            </a:pPr>
            <a:r>
              <a:t>Represent states, actions, etc.</a:t>
            </a:r>
          </a:p>
          <a:p>
            <a:pPr marL="0" lvl="2" indent="457200">
              <a:buClrTx/>
              <a:buSzTx/>
              <a:buFontTx/>
              <a:buNone/>
            </a:pPr>
            <a:r>
              <a:t>Incorporate new percepts</a:t>
            </a:r>
          </a:p>
          <a:p>
            <a:pPr marL="0" lvl="2" indent="457200">
              <a:buClrTx/>
              <a:buSzTx/>
              <a:buFontTx/>
              <a:buNone/>
            </a:pPr>
            <a:r>
              <a:t>Update internal representations of the world</a:t>
            </a:r>
          </a:p>
          <a:p>
            <a:pPr marL="0" lvl="2" indent="457200">
              <a:buClrTx/>
              <a:buSzTx/>
              <a:buFontTx/>
              <a:buNone/>
            </a:pPr>
            <a:r>
              <a:t>Deduce hidden properties of the world</a:t>
            </a:r>
          </a:p>
          <a:p>
            <a:pPr marL="0" lvl="2" indent="457200">
              <a:buClrTx/>
              <a:buSzTx/>
              <a:buFontTx/>
              <a:buNone/>
            </a:pPr>
            <a:r>
              <a:t>Deduce appropriate actions</a:t>
            </a:r>
          </a:p>
        </p:txBody>
      </p:sp>
      <p:sp>
        <p:nvSpPr>
          <p:cNvPr id="15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7" name="Skjermbilde 2020-06-29 kl. 18.21.45.png" descr="Skjermbilde 2020-06-29 kl. 18.21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71" y="813040"/>
            <a:ext cx="8303658" cy="289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umpus World PEAS descri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World PEAS description</a:t>
            </a:r>
          </a:p>
        </p:txBody>
      </p:sp>
      <p:sp>
        <p:nvSpPr>
          <p:cNvPr id="160" name="Performance measure…"/>
          <p:cNvSpPr txBox="1">
            <a:spLocks noGrp="1"/>
          </p:cNvSpPr>
          <p:nvPr>
            <p:ph type="body" idx="1"/>
          </p:nvPr>
        </p:nvSpPr>
        <p:spPr>
          <a:xfrm>
            <a:off x="290286" y="689766"/>
            <a:ext cx="11611428" cy="580223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1E4A10"/>
                </a:solidFill>
              </a:defRPr>
            </a:pPr>
            <a:r>
              <a:t>Performance measure</a:t>
            </a:r>
          </a:p>
          <a:p>
            <a:pPr marL="0" lvl="2" indent="457200">
              <a:buClrTx/>
              <a:buSzTx/>
              <a:buFontTx/>
              <a:buNone/>
            </a:pPr>
            <a:r>
              <a:t>Gold + 1000, death -1000</a:t>
            </a:r>
          </a:p>
          <a:p>
            <a:pPr marL="0" lvl="2" indent="457200">
              <a:buClrTx/>
              <a:buSzTx/>
              <a:buFontTx/>
              <a:buNone/>
            </a:pPr>
            <a:r>
              <a:t>-1 per step, -10 for using the arrow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1E4A10"/>
                </a:solidFill>
              </a:defRPr>
            </a:pPr>
            <a:r>
              <a:t>Environment</a:t>
            </a:r>
          </a:p>
          <a:p>
            <a:pPr marL="0" lvl="2" indent="457200">
              <a:buClrTx/>
              <a:buSzTx/>
              <a:buFontTx/>
              <a:buNone/>
            </a:pPr>
            <a:r>
              <a:t>Squares adjacent to wumpus are smelly</a:t>
            </a:r>
          </a:p>
          <a:p>
            <a:pPr marL="0" lvl="2" indent="457200">
              <a:buClrTx/>
              <a:buSzTx/>
              <a:buFontTx/>
              <a:buNone/>
            </a:pPr>
            <a:r>
              <a:t>Squares adjacent to pit are breezy</a:t>
            </a:r>
          </a:p>
          <a:p>
            <a:pPr marL="0" lvl="2" indent="457200">
              <a:buClrTx/>
              <a:buSzTx/>
              <a:buFontTx/>
              <a:buNone/>
            </a:pPr>
            <a:r>
              <a:t>Glitter iff gold is in the same square</a:t>
            </a:r>
          </a:p>
          <a:p>
            <a:pPr marL="0" lvl="2" indent="457200">
              <a:buClrTx/>
              <a:buSzTx/>
              <a:buFontTx/>
              <a:buNone/>
            </a:pPr>
            <a:r>
              <a:t>Shooting kills wumpus if you are facing it.</a:t>
            </a:r>
          </a:p>
          <a:p>
            <a:pPr marL="0" lvl="2" indent="457200">
              <a:buClrTx/>
              <a:buSzTx/>
              <a:buFontTx/>
              <a:buNone/>
            </a:pPr>
            <a:r>
              <a:t>Shooting uses up the only arrow</a:t>
            </a:r>
          </a:p>
          <a:p>
            <a:pPr marL="0" lvl="2" indent="457200">
              <a:buClrTx/>
              <a:buSzTx/>
              <a:buFontTx/>
              <a:buNone/>
            </a:pPr>
            <a:r>
              <a:t>Grabbing picks up the gold if in game square</a:t>
            </a:r>
          </a:p>
          <a:p>
            <a:pPr marL="0" lvl="2" indent="457200">
              <a:buClrTx/>
              <a:buSzTx/>
              <a:buFontTx/>
              <a:buNone/>
            </a:pPr>
            <a:r>
              <a:t>Releasing drops the gold in same square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1E4A10"/>
                </a:solidFill>
              </a:defRPr>
            </a:pPr>
            <a:r>
              <a:t>Actuators </a:t>
            </a:r>
            <a:r>
              <a:rPr>
                <a:solidFill>
                  <a:srgbClr val="091F5C"/>
                </a:solidFill>
              </a:rPr>
              <a:t>Left turn, Right turn, Forward, Grab, Release, Shoot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1E4A10"/>
                </a:solidFill>
              </a:defRPr>
            </a:pPr>
            <a:r>
              <a:t>Sensors </a:t>
            </a:r>
            <a:r>
              <a:rPr>
                <a:solidFill>
                  <a:srgbClr val="091F5C"/>
                </a:solidFill>
              </a:rPr>
              <a:t>Breeze, Glitter, Smell</a:t>
            </a:r>
          </a:p>
        </p:txBody>
      </p:sp>
      <p:sp>
        <p:nvSpPr>
          <p:cNvPr id="16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umpus world character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world characterisation</a:t>
            </a:r>
          </a:p>
        </p:txBody>
      </p:sp>
      <p:sp>
        <p:nvSpPr>
          <p:cNvPr id="164" name="Observable? No, only local percep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683499"/>
                </a:solidFill>
              </a:rPr>
              <a:t>Observable?</a:t>
            </a:r>
            <a:r>
              <a:t> No, only </a:t>
            </a:r>
            <a:r>
              <a:rPr>
                <a:solidFill>
                  <a:srgbClr val="1E4A10"/>
                </a:solidFill>
              </a:rPr>
              <a:t>local </a:t>
            </a:r>
            <a:r>
              <a:t>perception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683499"/>
                </a:solidFill>
              </a:rPr>
              <a:t>Deterministic?</a:t>
            </a:r>
            <a:r>
              <a:t> Yes, outcomes exactly specified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683499"/>
                </a:solidFill>
              </a:rPr>
              <a:t>Episodic?</a:t>
            </a:r>
            <a:r>
              <a:t> No, sequential at the level of actions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683499"/>
                </a:solidFill>
              </a:rPr>
              <a:t>Static?</a:t>
            </a:r>
            <a:r>
              <a:t> Yes, Wumpus and pits do not move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683499"/>
                </a:solidFill>
              </a:rPr>
              <a:t>Discrete?</a:t>
            </a:r>
            <a:r>
              <a:t> Yes.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683499"/>
                </a:solidFill>
              </a:rPr>
              <a:t>Single-agent?</a:t>
            </a:r>
            <a:r>
              <a:t> Yes, Wumpus is essentially a natural feature.</a:t>
            </a:r>
          </a:p>
        </p:txBody>
      </p:sp>
      <p:sp>
        <p:nvSpPr>
          <p:cNvPr id="1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xploring a wumpus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Exploring a wumpus world</a:t>
            </a:r>
          </a:p>
        </p:txBody>
      </p:sp>
      <p:sp>
        <p:nvSpPr>
          <p:cNvPr id="168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69" name="Skjermbilde 2020-06-29 kl. 18.34.29.png" descr="Skjermbilde 2020-06-29 kl. 18.34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5" y="904520"/>
            <a:ext cx="5130790" cy="5048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kjermbilde 2020-06-29 kl. 18.35.01.png" descr="Skjermbilde 2020-06-29 kl. 18.35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144" y="918935"/>
            <a:ext cx="5262783" cy="517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kjermbilde 2020-06-29 kl. 18.35.38.png" descr="Skjermbilde 2020-06-29 kl. 18.35.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98" y="796331"/>
            <a:ext cx="5350675" cy="526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kjermbilde 2020-06-29 kl. 18.36.15.png" descr="Skjermbilde 2020-06-29 kl. 18.36.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198" y="796331"/>
            <a:ext cx="5350675" cy="526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kjermbilde 2020-06-29 kl. 18.36.48.png" descr="Skjermbilde 2020-06-29 kl. 18.36.4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198" y="796331"/>
            <a:ext cx="5350675" cy="526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kjermbilde 2020-06-29 kl. 18.37.32.png" descr="Skjermbilde 2020-06-29 kl. 18.37.3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9198" y="796331"/>
            <a:ext cx="5350675" cy="526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kjermbilde 2020-06-29 kl. 18.38.09.png" descr="Skjermbilde 2020-06-29 kl. 18.38.0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8189" y="795338"/>
            <a:ext cx="5352693" cy="5267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kjermbilde 2020-06-29 kl. 18.38.42.png" descr="Skjermbilde 2020-06-29 kl. 18.38.4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6323" y="798082"/>
            <a:ext cx="5347117" cy="5261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  <p:bldP spid="171" grpId="2" animBg="1" advAuto="0"/>
      <p:bldP spid="172" grpId="3" animBg="1" advAuto="0"/>
      <p:bldP spid="173" grpId="4" animBg="1" advAuto="0"/>
      <p:bldP spid="174" grpId="5" animBg="1" advAuto="0"/>
      <p:bldP spid="175" grpId="6" animBg="1" advAuto="0"/>
      <p:bldP spid="176" grpId="7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ther tight spo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tight spots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Breeze in (1,2) and (2,1)   no safe actions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6504465" y="1075147"/>
                <a:ext cx="5397249" cy="4925597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Breeze in (1,2) and (2,1)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no safe actions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Assuming pits uniformly distributed, (2,2) has pit w/ prob 0.86, vs. 0.31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Smell in (1,1)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cannot move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Can use strategy of </a:t>
                </a:r>
                <a:r>
                  <a:rPr>
                    <a:solidFill>
                      <a:srgbClr val="1245CF"/>
                    </a:solidFill>
                  </a:rPr>
                  <a:t>coercion: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Shoot straight ahead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Wumpus was there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dead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safe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Wumpus wasn't there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safe</a:t>
                </a:r>
              </a:p>
            </p:txBody>
          </p:sp>
        </mc:Choice>
        <mc:Fallback>
          <p:sp>
            <p:nvSpPr>
              <p:cNvPr id="179" name="Breeze in (1,2) and (2,1)   no safe action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04465" y="1075147"/>
                <a:ext cx="5397249" cy="4925597"/>
              </a:xfrm>
              <a:prstGeom prst="rect">
                <a:avLst/>
              </a:prstGeom>
              <a:blipFill>
                <a:blip r:embed="rId2"/>
                <a:stretch>
                  <a:fillRect l="-1130"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81" name="Skjermbilde 2020-06-29 kl. 18.43.38.png" descr="Skjermbilde 2020-06-29 kl. 18.43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96" y="925581"/>
            <a:ext cx="2599662" cy="2576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kjermbilde 2020-06-29 kl. 18.44.04.png" descr="Skjermbilde 2020-06-29 kl. 18.44.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96" y="3638963"/>
            <a:ext cx="2599662" cy="2544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ogic in gener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Logic in general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Logics are formal languages for representing information such that conclusions can be drawn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Logics</a:t>
                </a:r>
                <a:r>
                  <a:rPr>
                    <a:solidFill>
                      <a:srgbClr val="091F5C"/>
                    </a:solidFill>
                  </a:rPr>
                  <a:t> are formal languages for representing information such that conclusions can be drawn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Syntax </a:t>
                </a:r>
                <a:r>
                  <a:rPr>
                    <a:solidFill>
                      <a:srgbClr val="091F5C"/>
                    </a:solidFill>
                  </a:rPr>
                  <a:t>defines the sentences in the language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Semantics </a:t>
                </a:r>
                <a:r>
                  <a:rPr>
                    <a:solidFill>
                      <a:srgbClr val="091F5C"/>
                    </a:solidFill>
                  </a:rPr>
                  <a:t>define the "meaning" of sentences; I.e., defame </a:t>
                </a:r>
                <a:r>
                  <a:t>truth </a:t>
                </a:r>
                <a:r>
                  <a:rPr>
                    <a:solidFill>
                      <a:srgbClr val="091F5C"/>
                    </a:solidFill>
                  </a:rPr>
                  <a:t>of a sentence in a world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 the language of arithmetic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+2≥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is a sentence;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is not a sentence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+2≥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is true iff the number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is no less than the number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+2≥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is true in a world where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=7,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+2≥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is false in a world where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85" name="Logics are formal languages for representing information such that conclusions can be draw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Microsoft Office PowerPoint</Application>
  <PresentationFormat>Widescreen</PresentationFormat>
  <Paragraphs>313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Cambria Math</vt:lpstr>
      <vt:lpstr>Helvetica</vt:lpstr>
      <vt:lpstr>Roboto</vt:lpstr>
      <vt:lpstr>Material</vt:lpstr>
      <vt:lpstr>Logical Agents</vt:lpstr>
      <vt:lpstr>Outline</vt:lpstr>
      <vt:lpstr>Knowledge bases</vt:lpstr>
      <vt:lpstr>A simple knowledge-based agent</vt:lpstr>
      <vt:lpstr>Wumpus World PEAS description</vt:lpstr>
      <vt:lpstr>Wumpus world characterisation</vt:lpstr>
      <vt:lpstr>Exploring a wumpus world</vt:lpstr>
      <vt:lpstr>Other tight spots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Inference</vt:lpstr>
      <vt:lpstr>Propositional logic: Syntax</vt:lpstr>
      <vt:lpstr>Propositional logic: Semantics</vt:lpstr>
      <vt:lpstr>Wumpus world sentences</vt:lpstr>
      <vt:lpstr>Truth tables for inference</vt:lpstr>
      <vt:lpstr>Inference by enumeration</vt:lpstr>
      <vt:lpstr>Logical equivalence</vt:lpstr>
      <vt:lpstr>Validity and satisfiability</vt:lpstr>
      <vt:lpstr>Proof methods</vt:lpstr>
      <vt:lpstr>Forward and backward chaining</vt:lpstr>
      <vt:lpstr>Forward chaining</vt:lpstr>
      <vt:lpstr>Forward chaining algorithm</vt:lpstr>
      <vt:lpstr>Forward chaining example</vt:lpstr>
      <vt:lpstr>Proof of completeness</vt:lpstr>
      <vt:lpstr>Backward chaining</vt:lpstr>
      <vt:lpstr>Backward chaining example</vt:lpstr>
      <vt:lpstr>Forward vs. Backward chaining</vt:lpstr>
      <vt:lpstr>Resolution</vt:lpstr>
      <vt:lpstr>Conversion to CNF</vt:lpstr>
      <vt:lpstr>Resolution algorithm</vt:lpstr>
      <vt:lpstr>Resolution example</vt:lpstr>
      <vt:lpstr>Summary</vt:lpstr>
      <vt:lpstr>Summary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cp:lastModifiedBy>Marcello Bonsangue</cp:lastModifiedBy>
  <cp:revision>1</cp:revision>
  <dcterms:modified xsi:type="dcterms:W3CDTF">2020-07-14T07:46:09Z</dcterms:modified>
</cp:coreProperties>
</file>