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A Brief Introduction to Prolo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5208"/>
            </a:lvl1pPr>
          </a:lstStyle>
          <a:p>
            <a:r>
              <a:t>A Brief Introduction to Prolog </a:t>
            </a:r>
          </a:p>
        </p:txBody>
      </p:sp>
      <p:sp>
        <p:nvSpPr>
          <p:cNvPr id="143" name="Part 2/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 12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sts: Extracting Desired El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Lists: Extracting Desired Elements </a:t>
            </a:r>
          </a:p>
        </p:txBody>
      </p:sp>
      <p:sp>
        <p:nvSpPr>
          <p:cNvPr id="181" name="Extracting all elements satisfying a condition: e.g. extract(male, [john, alice, 2, sam], Males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Extracting all elements satisfying a condition: e.g. extract(male, [john, alice, 2, sam], Males)</a:t>
            </a:r>
          </a:p>
          <a:p>
            <a:pPr marL="1252975" lvl="1" indent="-457166">
              <a:buChar char="●"/>
            </a:pPr>
            <a:r>
              <a:t>Generally:</a:t>
            </a:r>
            <a:br/>
            <a:r>
              <a:t>extract(+Cond, +List, ?Newlist)</a:t>
            </a:r>
            <a:br/>
            <a:r>
              <a:t>%Note: +, -, ? are not actual Prolog symbols, just used as convention! 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>
                <a:solidFill>
                  <a:srgbClr val="1245CF"/>
                </a:solidFill>
              </a:rPr>
              <a:t>\+</a:t>
            </a:r>
            <a:r>
              <a:t> is negation as failure. We can also simplify the above using if- then-else. We will get back to these in a couple of slides. </a:t>
            </a:r>
          </a:p>
        </p:txBody>
      </p:sp>
      <p:sp>
        <p:nvSpPr>
          <p:cNvPr id="18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83" name="Skjermbilde 2020-06-30 kl. 15.08.22.png" descr="Skjermbilde 2020-06-30 kl. 15.08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96" y="2790403"/>
            <a:ext cx="7672501" cy="2585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st: appe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List: append</a:t>
            </a:r>
          </a:p>
        </p:txBody>
      </p:sp>
      <p:sp>
        <p:nvSpPr>
          <p:cNvPr id="186" name="Appending two lists (challenge: no assumption on args): append(?X, ?Y, ?Z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Appending two lists (challenge: no assumption on args):</a:t>
            </a:r>
            <a:br/>
            <a:r>
              <a:t>append(?X, ?Y, ?Z)</a:t>
            </a:r>
          </a:p>
          <a:p>
            <a:pPr marL="0" indent="0">
              <a:buClrTx/>
              <a:buSzTx/>
              <a:buFontTx/>
              <a:buNone/>
            </a:pPr>
            <a:r>
              <a:t>Holds iff Z is the result of appending lists X and Y. </a:t>
            </a:r>
          </a:p>
          <a:p>
            <a:endParaRPr/>
          </a:p>
          <a:p>
            <a:r>
              <a:t>Examples:</a:t>
            </a:r>
          </a:p>
          <a:p>
            <a:pPr marL="1252975" lvl="1" indent="-457166">
              <a:buChar char="●"/>
              <a:defRPr i="1"/>
            </a:pPr>
            <a:r>
              <a:t>append([a,b,c],[1,2,3,4],[a,b,c,1,2,3,4]) </a:t>
            </a:r>
          </a:p>
          <a:p>
            <a:pPr marL="1252975" lvl="1" indent="-457166">
              <a:buChar char="●"/>
            </a:pPr>
            <a:r>
              <a:t>Extracting the third element of L: append([_,_,X],_,L) Extracting the last element of L: axppend(_,[X],L) </a:t>
            </a:r>
          </a:p>
          <a:p>
            <a:pPr marL="1252975" lvl="1" indent="-457166">
              <a:buChar char="●"/>
            </a:pPr>
            <a:r>
              <a:t>Finding two consecutive elements X&amp;Y in L: </a:t>
            </a:r>
          </a:p>
          <a:p>
            <a:pPr marL="1252975" lvl="1" indent="-457166">
              <a:buChar char="●"/>
            </a:pPr>
            <a:r>
              <a:t>append(_,[X,Y|_],L)</a:t>
            </a:r>
          </a:p>
        </p:txBody>
      </p:sp>
      <p:sp>
        <p:nvSpPr>
          <p:cNvPr id="18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29302" y="6402776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Implementing appe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Implementing append </a:t>
            </a:r>
          </a:p>
        </p:txBody>
      </p:sp>
      <p:sp>
        <p:nvSpPr>
          <p:cNvPr id="190" name="definition: append(?X, ?Y, ?Z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definition: append(?X, ?Y, ?Z)</a:t>
            </a:r>
          </a:p>
          <a:p>
            <a:endParaRPr/>
          </a:p>
          <a:p>
            <a:pPr marL="0" indent="0">
              <a:buClrTx/>
              <a:buSzTx/>
              <a:buFontTx/>
              <a:buNone/>
            </a:pPr>
            <a:r>
              <a:t>append([ ],L,L).</a:t>
            </a:r>
          </a:p>
          <a:p>
            <a:pPr marL="0" indent="0">
              <a:buClrTx/>
              <a:buSzTx/>
              <a:buFontTx/>
              <a:buNone/>
            </a:pPr>
            <a:r>
              <a:t>append([H|T],L,[H|L2]):-</a:t>
            </a:r>
          </a:p>
          <a:p>
            <a:pPr marL="0" lvl="2" indent="457200">
              <a:buClrTx/>
              <a:buSzTx/>
              <a:buFontTx/>
              <a:buNone/>
            </a:pPr>
            <a:r>
              <a:t>append(T,L,L2).</a:t>
            </a:r>
          </a:p>
          <a:p>
            <a:r>
              <a:t>What are </a:t>
            </a:r>
            <a:r>
              <a:rPr>
                <a:solidFill>
                  <a:srgbClr val="1245CF"/>
                </a:solidFill>
              </a:rPr>
              <a:t>all</a:t>
            </a:r>
            <a:r>
              <a:t> the answers to append(_,[X,Y],[1,2,3,4,5]) ?</a:t>
            </a:r>
          </a:p>
          <a:p>
            <a:r>
              <a:t>What are </a:t>
            </a:r>
            <a:r>
              <a:rPr>
                <a:solidFill>
                  <a:srgbClr val="1245CF"/>
                </a:solidFill>
              </a:rPr>
              <a:t>all</a:t>
            </a:r>
            <a:r>
              <a:t> the answers to append(X,[a],Y) ?</a:t>
            </a:r>
          </a:p>
          <a:p>
            <a:r>
              <a:t>What is the answer to append(X,Y,Z)? How many answers?</a:t>
            </a:r>
          </a:p>
        </p:txBody>
      </p:sp>
      <p:sp>
        <p:nvSpPr>
          <p:cNvPr id="19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sts: rever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Lists: reversing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versing a list: [1,2,[a,b],3] -&gt; [3,[a,b],2,1]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Reversing a list: [1,2,[a,b],3] -&gt; [3,[a,b],2,1]</a:t>
                </a:r>
              </a:p>
              <a:p>
                <a:pPr marL="0" lvl="6" indent="1371600">
                  <a:spcBef>
                    <a:spcPts val="600"/>
                  </a:spcBef>
                  <a:buClrTx/>
                  <a:buSzTx/>
                  <a:buFontTx/>
                  <a:buNone/>
                  <a:defRPr sz="2000">
                    <a:solidFill>
                      <a:srgbClr val="091F5C"/>
                    </a:solidFill>
                    <a:latin typeface="+mj-lt"/>
                    <a:ea typeface="+mj-ea"/>
                    <a:cs typeface="+mj-cs"/>
                    <a:sym typeface="Arial"/>
                  </a:defRPr>
                </a:pPr>
                <a:r>
                  <a:t>reverse(?L,?RevL) </a:t>
                </a:r>
              </a:p>
              <a:p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reverse([ ], [ ]).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reverse([H|T],RevL):- 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reverse(T,RevT),append(RevT,[H],RevL).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endParaRPr/>
              </a:p>
              <a:p>
                <a:pPr marL="962526" lvl="2" indent="-200526">
                  <a:buClrTx/>
                  <a:buSzPct val="100000"/>
                  <a:buFontTx/>
                  <a:buChar char="•"/>
                </a:pPr>
                <a:r>
                  <a:t>This is not efficient! Why?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350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)</a:t>
                </a:r>
              </a:p>
            </p:txBody>
          </p:sp>
        </mc:Choice>
        <mc:Fallback>
          <p:sp>
            <p:nvSpPr>
              <p:cNvPr id="194" name="Reversing a list: [1,2,[a,b],3] -&gt; [3,[a,b],2,1]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fficiency issues: Fibonacc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Efficiency issues: Fibonacci </a:t>
            </a:r>
          </a:p>
        </p:txBody>
      </p:sp>
      <p:sp>
        <p:nvSpPr>
          <p:cNvPr id="198" name="Fibonacci number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Fibonacci numbers:</a:t>
            </a:r>
          </a:p>
          <a:p>
            <a:endParaRPr/>
          </a:p>
          <a:p>
            <a:r>
              <a:t>Consider the following implementation:</a:t>
            </a:r>
            <a:br/>
            <a:r>
              <a:t>fib(0,0)</a:t>
            </a:r>
            <a:br/>
            <a:r>
              <a:t>fib(1,1)</a:t>
            </a:r>
            <a:br/>
            <a:r>
              <a:t>fib(N,F):- N&gt;1,</a:t>
            </a:r>
          </a:p>
          <a:p>
            <a:pPr marL="0" lvl="5" indent="1143000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N1 is N-1, fib(N1,F1), N2 is N-2, fib(N2, F2),</a:t>
            </a:r>
            <a:br/>
            <a:r>
              <a:t>F is F1+F2. </a:t>
            </a:r>
          </a:p>
          <a:p>
            <a:r>
              <a:t>This is very inefficient (exponential time)! Why?</a:t>
            </a:r>
          </a:p>
          <a:p>
            <a:r>
              <a:t>Solution: use </a:t>
            </a:r>
            <a:r>
              <a:rPr>
                <a:solidFill>
                  <a:srgbClr val="1245CF"/>
                </a:solidFill>
              </a:rPr>
              <a:t>accumulator</a:t>
            </a:r>
            <a:r>
              <a:t>!</a:t>
            </a:r>
          </a:p>
        </p:txBody>
      </p:sp>
      <p:sp>
        <p:nvSpPr>
          <p:cNvPr id="19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00" name="Skjermbilde 2020-06-30 kl. 15.19.10.png" descr="Skjermbilde 2020-06-30 kl. 15.19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48" y="777688"/>
            <a:ext cx="5611352" cy="1503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ibonacci using accumul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Fibonacci using accumulators </a:t>
            </a:r>
          </a:p>
        </p:txBody>
      </p:sp>
      <p:sp>
        <p:nvSpPr>
          <p:cNvPr id="203" name="Definition: fibacc(+N,+Counter,+FibNminus1,+FibNminus2,-F) We start at counter=2, and continue to reach N. FibNminus1 and FibNminus2 are accumulators and will be update in each recursive call accordingl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Definition: </a:t>
            </a:r>
            <a:r>
              <a:rPr>
                <a:solidFill>
                  <a:srgbClr val="1245CF"/>
                </a:solidFill>
              </a:rPr>
              <a:t>fibacc(+N,+Counter,+FibNminus1,+FibNminus2,-F)</a:t>
            </a:r>
            <a:br/>
            <a:r>
              <a:t>We start at counter=2, and continue to reach N. FibNminus1 and FibNminus2 are accumulators and will be update in each recursive call accordingly.</a:t>
            </a:r>
          </a:p>
          <a:p>
            <a:pPr marL="0" indent="0">
              <a:buClrTx/>
              <a:buSzTx/>
              <a:buFontTx/>
              <a:buNone/>
            </a:pPr>
            <a:r>
              <a:t>fibacc(N,N,F1,F2,F):- %basecase: the counter reached N, we are done!</a:t>
            </a:r>
          </a:p>
          <a:p>
            <a:pPr marL="0" lvl="2" indent="457200">
              <a:buClrTx/>
              <a:buSzTx/>
              <a:buFontTx/>
              <a:buNone/>
            </a:pPr>
            <a:r>
              <a:t>F is F1+F2. </a:t>
            </a:r>
          </a:p>
          <a:p>
            <a:pPr marL="0" indent="0">
              <a:buClrTx/>
              <a:buSzTx/>
              <a:buFontTx/>
              <a:buNone/>
            </a:pPr>
            <a:r>
              <a:t>fibacc(N,I,F1,F2,F):- I&lt;N, %the counter &lt; N, so updating F1&amp;F2</a:t>
            </a:r>
          </a:p>
          <a:p>
            <a:pPr marL="0" lvl="2" indent="457200">
              <a:buClrTx/>
              <a:buSzTx/>
              <a:buFontTx/>
              <a:buNone/>
            </a:pPr>
            <a:r>
              <a:t>Ipls1 is I +1, F1New is F1+F2, F2New is F1,</a:t>
            </a:r>
          </a:p>
          <a:p>
            <a:pPr marL="0" lvl="2" indent="457200">
              <a:buClrTx/>
              <a:buSzTx/>
              <a:buFontTx/>
              <a:buNone/>
            </a:pPr>
            <a:r>
              <a:t>fibacc(N,Ipls1,F1New,F2New,F). 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200526" indent="-200526">
              <a:buClrTx/>
              <a:buSzPct val="100000"/>
              <a:buFontTx/>
              <a:buChar char="•"/>
            </a:pPr>
            <a:r>
              <a:t>This is</a:t>
            </a:r>
            <a:r>
              <a:rPr>
                <a:solidFill>
                  <a:srgbClr val="1245CF"/>
                </a:solidFill>
              </a:rPr>
              <a:t> O(N)</a:t>
            </a:r>
            <a:r>
              <a:t>.</a:t>
            </a:r>
          </a:p>
          <a:p>
            <a:pPr marL="200526" indent="-200526">
              <a:buClrTx/>
              <a:buSzPct val="100000"/>
              <a:buFontTx/>
              <a:buChar char="•"/>
            </a:pPr>
            <a:r>
              <a:t>Now we define fib(N,F) for N&gt;1 to be </a:t>
            </a:r>
            <a:r>
              <a:rPr>
                <a:solidFill>
                  <a:srgbClr val="1E4A10"/>
                </a:solidFill>
              </a:rPr>
              <a:t>fibacc(N,2,1,0,F)</a:t>
            </a:r>
            <a:r>
              <a:t>.</a:t>
            </a:r>
          </a:p>
        </p:txBody>
      </p:sp>
      <p:sp>
        <p:nvSpPr>
          <p:cNvPr id="20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ccumulators: rever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Accumulators: reverse</a:t>
            </a:r>
          </a:p>
        </p:txBody>
      </p:sp>
      <p:sp>
        <p:nvSpPr>
          <p:cNvPr id="207" name="Efficient List reversal using accumulators: O(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Efficient List reversal using accumulators:</a:t>
            </a:r>
            <a:r>
              <a:rPr>
                <a:solidFill>
                  <a:srgbClr val="1245CF"/>
                </a:solidFill>
              </a:rPr>
              <a:t> O(n) </a:t>
            </a:r>
          </a:p>
          <a:p>
            <a:pPr marL="0" indent="0">
              <a:buClrTx/>
              <a:buSzTx/>
              <a:buFontTx/>
              <a:buNone/>
            </a:pPr>
            <a:endParaRPr>
              <a:solidFill>
                <a:srgbClr val="1245CF"/>
              </a:solidFill>
            </a:endParaRPr>
          </a:p>
          <a:p>
            <a:pPr marL="0" indent="0">
              <a:buClrTx/>
              <a:buSzTx/>
              <a:buFontTx/>
              <a:buNone/>
            </a:pPr>
            <a:r>
              <a:t>reverse(L,RevL):- </a:t>
            </a:r>
          </a:p>
          <a:p>
            <a:pPr marL="0" lvl="2" indent="457200">
              <a:buClrTx/>
              <a:buSzTx/>
              <a:buFontTx/>
              <a:buNone/>
            </a:pPr>
            <a:r>
              <a:t>revAcc(L,</a:t>
            </a:r>
            <a:r>
              <a:rPr>
                <a:solidFill>
                  <a:srgbClr val="1245CF"/>
                </a:solidFill>
              </a:rPr>
              <a:t>[ ]</a:t>
            </a:r>
            <a:r>
              <a:t>, RevL). </a:t>
            </a:r>
          </a:p>
          <a:p>
            <a:pPr marL="0" indent="0">
              <a:buClrTx/>
              <a:buSzTx/>
              <a:buFontTx/>
              <a:buNone/>
            </a:pPr>
            <a:r>
              <a:t>revAcc([ ],</a:t>
            </a:r>
            <a:r>
              <a:rPr>
                <a:solidFill>
                  <a:srgbClr val="1245CF"/>
                </a:solidFill>
              </a:rPr>
              <a:t>RevSoFar</a:t>
            </a:r>
            <a:r>
              <a:t>, RevSoFar).</a:t>
            </a:r>
          </a:p>
          <a:p>
            <a:pPr marL="0" indent="0">
              <a:buClrTx/>
              <a:buSzTx/>
              <a:buFontTx/>
              <a:buNone/>
            </a:pPr>
            <a:r>
              <a:t>revAcc([H|T],</a:t>
            </a:r>
            <a:r>
              <a:rPr>
                <a:solidFill>
                  <a:srgbClr val="1245CF"/>
                </a:solidFill>
              </a:rPr>
              <a:t>RevSoFar</a:t>
            </a:r>
            <a:r>
              <a:t>, RevL):- </a:t>
            </a:r>
          </a:p>
          <a:p>
            <a:pPr marL="0" lvl="2" indent="457200">
              <a:buClrTx/>
              <a:buSzTx/>
              <a:buFontTx/>
              <a:buNone/>
            </a:pPr>
            <a:r>
              <a:t>revAcc(T,</a:t>
            </a:r>
            <a:r>
              <a:rPr>
                <a:solidFill>
                  <a:srgbClr val="EA3322"/>
                </a:solidFill>
              </a:rPr>
              <a:t>[H|</a:t>
            </a:r>
            <a:r>
              <a:rPr>
                <a:solidFill>
                  <a:srgbClr val="1245CF"/>
                </a:solidFill>
              </a:rPr>
              <a:t>RevSoFar</a:t>
            </a:r>
            <a:r>
              <a:rPr>
                <a:solidFill>
                  <a:srgbClr val="EA3322"/>
                </a:solidFill>
              </a:rPr>
              <a:t>]</a:t>
            </a:r>
            <a:r>
              <a:t>, RevL). </a:t>
            </a:r>
          </a:p>
        </p:txBody>
      </p:sp>
      <p:sp>
        <p:nvSpPr>
          <p:cNvPr id="20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Negation As Fail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Negation As Failure</a:t>
            </a:r>
          </a:p>
        </p:txBody>
      </p:sp>
      <p:sp>
        <p:nvSpPr>
          <p:cNvPr id="211" name="Prolog cannot assert something is fals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Prolog cannot assert something is false. </a:t>
            </a:r>
          </a:p>
          <a:p>
            <a:r>
              <a:t>Anything that cannot be proved from rules and facts is considered to be false (hence the name Negation as Failure)</a:t>
            </a:r>
          </a:p>
          <a:p>
            <a:r>
              <a:t>Note that this is different than logical negation!</a:t>
            </a:r>
          </a:p>
          <a:p>
            <a:r>
              <a:t>In SWI it is represented by symbols </a:t>
            </a:r>
            <a:r>
              <a:rPr>
                <a:solidFill>
                  <a:srgbClr val="1245CF"/>
                </a:solidFill>
              </a:rPr>
              <a:t>\+</a:t>
            </a:r>
          </a:p>
          <a:p>
            <a:pPr marL="1252975" lvl="1" indent="-457166">
              <a:buChar char="●"/>
            </a:pPr>
            <a:r>
              <a:rPr>
                <a:solidFill>
                  <a:srgbClr val="1245CF"/>
                </a:solidFill>
              </a:rPr>
              <a:t>\+</a:t>
            </a:r>
            <a:r>
              <a:t> member(X,L) </a:t>
            </a:r>
            <a:r>
              <a:rPr i="1"/>
              <a:t>%this holds if it cannot prove X is a member of L</a:t>
            </a:r>
          </a:p>
          <a:p>
            <a:pPr marL="1252975" lvl="1" indent="-457166">
              <a:buChar char="●"/>
            </a:pPr>
            <a:r>
              <a:rPr>
                <a:solidFill>
                  <a:srgbClr val="1245CF"/>
                </a:solidFill>
              </a:rPr>
              <a:t>\+</a:t>
            </a:r>
            <a:r>
              <a:t>(A&lt;B) </a:t>
            </a:r>
            <a:r>
              <a:rPr i="1"/>
              <a:t>%this holds if it cannot prove A is less than B</a:t>
            </a:r>
          </a:p>
          <a:p>
            <a:endParaRPr i="1"/>
          </a:p>
          <a:p>
            <a:r>
              <a:rPr>
                <a:solidFill>
                  <a:srgbClr val="1245CF"/>
                </a:solidFill>
              </a:rPr>
              <a:t>X \= Y</a:t>
            </a:r>
            <a:r>
              <a:t> is shorthand for </a:t>
            </a:r>
            <a:r>
              <a:rPr>
                <a:solidFill>
                  <a:srgbClr val="1245CF"/>
                </a:solidFill>
              </a:rPr>
              <a:t>\+ (X=Y)</a:t>
            </a:r>
          </a:p>
        </p:txBody>
      </p:sp>
      <p:sp>
        <p:nvSpPr>
          <p:cNvPr id="21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AF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NAF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Defining disjoint sets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Defining </a:t>
                </a:r>
                <a:r>
                  <a:rPr>
                    <a:solidFill>
                      <a:srgbClr val="1245CF"/>
                    </a:solidFill>
                  </a:rPr>
                  <a:t>disjoint sets: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overlap(S1,S2):- </a:t>
                </a:r>
                <a:r>
                  <a:rPr i="1"/>
                  <a:t>%S1 &amp;S2 overlap if they share an element. </a:t>
                </a:r>
              </a:p>
              <a:p>
                <a:pPr marL="0" lvl="4" indent="914400">
                  <a:buClrTx/>
                  <a:buSzTx/>
                  <a:buFontTx/>
                  <a:buNone/>
                </a:pPr>
                <a:r>
                  <a:t>member(X,S1),member(X,S2).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disjoint(S1,S2):- \+ overlap(S1,S2).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?- disjoint([a,b,c],[2,c,4]).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no</a:t>
                </a:r>
                <a:br/>
                <a:r>
                  <a:t>?- disjoint([a,b],[1,2,3,4]).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yes 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?- disjoint([a,c],X).</a:t>
                </a:r>
                <a:br/>
                <a:r>
                  <a:t>No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EA3321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>
                    <a:solidFill>
                      <a:srgbClr val="EA3322"/>
                    </a:solidFill>
                  </a:rPr>
                  <a:t> this is not what we wanted it to mean!</a:t>
                </a:r>
              </a:p>
            </p:txBody>
          </p:sp>
        </mc:Choice>
        <mc:Fallback>
          <p:sp>
            <p:nvSpPr>
              <p:cNvPr id="215" name="Defining disjoint set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roper use of NA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 use of NAF</a:t>
            </a:r>
          </a:p>
        </p:txBody>
      </p:sp>
      <p:sp>
        <p:nvSpPr>
          <p:cNvPr id="219" name="\+ G works properly only in the following two cas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1245CF"/>
                </a:solidFill>
              </a:rPr>
              <a:t>\+ G </a:t>
            </a:r>
            <a:r>
              <a:t>works properly only in the following two cases:</a:t>
            </a:r>
          </a:p>
          <a:p>
            <a:endParaRPr/>
          </a:p>
          <a:p>
            <a:r>
              <a:t>When G is fully instantiated at the time of processing </a:t>
            </a:r>
            <a:br/>
            <a:r>
              <a:t>\+. In this case, the meaning is straightforward.</a:t>
            </a:r>
          </a:p>
          <a:p>
            <a:endParaRPr/>
          </a:p>
          <a:p>
            <a:r>
              <a:t>When there are uninstantiated variables in G but they do not appear elsewhere in the same clause. In this case, it mean there are no instantiations for those variable that makes the goal true. e.g. \+G(X) means there is no X such that G(X) succeeds.</a:t>
            </a:r>
          </a:p>
        </p:txBody>
      </p:sp>
      <p:sp>
        <p:nvSpPr>
          <p:cNvPr id="22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erl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Overlay</a:t>
            </a:r>
          </a:p>
        </p:txBody>
      </p:sp>
      <p:sp>
        <p:nvSpPr>
          <p:cNvPr id="146" name="Debugging Prolog progra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Prolog programs</a:t>
            </a:r>
          </a:p>
          <a:p>
            <a:r>
              <a:t>Passingpredicatesasargumentsandconstructing </a:t>
            </a:r>
            <a:br/>
            <a:r>
              <a:t>predicates dynamically (on-the-fly). </a:t>
            </a:r>
          </a:p>
          <a:p>
            <a:r>
              <a:t>Efficient lists processing using accumulators </a:t>
            </a:r>
          </a:p>
          <a:p>
            <a:r>
              <a:t>Negation as failure(NAF) </a:t>
            </a:r>
          </a:p>
          <a:p>
            <a:r>
              <a:t>Cut (controlling how Prolog does the search)</a:t>
            </a:r>
          </a:p>
          <a:p>
            <a:r>
              <a:t>if-then-else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If-then-el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If-then-else</a:t>
            </a:r>
          </a:p>
        </p:txBody>
      </p:sp>
      <p:sp>
        <p:nvSpPr>
          <p:cNvPr id="223" name="Let’s implement max(X,Y,Z) which holds if Z is maximum of X and Y. using NAF: max(X,Y,Z) :- X =&lt; Y , Z = Y. max(X,Y,Z) :- \+(X =&lt; Y) , Z = X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implement max(X,Y,Z) which holds if Z is maximum of X and Y. using NAF:</a:t>
            </a:r>
            <a:br/>
            <a:r>
              <a:rPr>
                <a:solidFill>
                  <a:srgbClr val="1245CF"/>
                </a:solidFill>
              </a:rPr>
              <a:t>max(X,Y,Z) :- X =&lt; Y , Z = Y.</a:t>
            </a:r>
            <a:br>
              <a:rPr>
                <a:solidFill>
                  <a:srgbClr val="1245CF"/>
                </a:solidFill>
              </a:rPr>
            </a:br>
            <a:r>
              <a:rPr>
                <a:solidFill>
                  <a:srgbClr val="1245CF"/>
                </a:solidFill>
              </a:rPr>
              <a:t>max(X,Y,Z) :- \+(X =&lt; Y) , Z = X.</a:t>
            </a:r>
          </a:p>
          <a:p>
            <a:endParaRPr>
              <a:solidFill>
                <a:srgbClr val="1245CF"/>
              </a:solidFill>
            </a:endParaRPr>
          </a:p>
          <a:p>
            <a:r>
              <a:t>This is a simple example. But shows a general pattern: we want the second rule be used only if the condition of the 1st rule fails.: it’s basically an if-then-else:</a:t>
            </a:r>
            <a:br/>
            <a:r>
              <a:rPr>
                <a:solidFill>
                  <a:srgbClr val="1245CF"/>
                </a:solidFill>
              </a:rPr>
              <a:t>p :-A, B.</a:t>
            </a:r>
            <a:br>
              <a:rPr>
                <a:solidFill>
                  <a:srgbClr val="1245CF"/>
                </a:solidFill>
              </a:rPr>
            </a:br>
            <a:r>
              <a:rPr>
                <a:solidFill>
                  <a:srgbClr val="1245CF"/>
                </a:solidFill>
              </a:rPr>
              <a:t>p:- \+ A , C.</a:t>
            </a:r>
          </a:p>
          <a:p>
            <a:endParaRPr>
              <a:solidFill>
                <a:srgbClr val="1245CF"/>
              </a:solidFill>
            </a:endParaRPr>
          </a:p>
          <a:p>
            <a:r>
              <a:t>SWI has a built-in structure that simplifies this and is much more efficient: </a:t>
            </a:r>
            <a:r>
              <a:rPr>
                <a:solidFill>
                  <a:srgbClr val="1245CF"/>
                </a:solidFill>
              </a:rPr>
              <a:t>-&gt;</a:t>
            </a:r>
          </a:p>
        </p:txBody>
      </p:sp>
      <p:sp>
        <p:nvSpPr>
          <p:cNvPr id="22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If-then-el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If-then-else</a:t>
            </a:r>
          </a:p>
        </p:txBody>
      </p:sp>
      <p:sp>
        <p:nvSpPr>
          <p:cNvPr id="227" name="InProlog,“ifAthenBelseC”iswrittenas(A-&gt;B;C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InProlog,“ifAthenBelseC”iswrittenas(A-&gt;B;C).</a:t>
            </a:r>
          </a:p>
          <a:p>
            <a:r>
              <a:t>To Prolog this means:</a:t>
            </a:r>
          </a:p>
          <a:p>
            <a:pPr marL="1252975" lvl="1" indent="-457166">
              <a:buChar char="●"/>
            </a:pPr>
            <a:r>
              <a:t>tryA.Ifyoucanproveit,goontoproveBand ignore C. If A fails, however, go on to prove C ignoring B.</a:t>
            </a:r>
          </a:p>
          <a:p>
            <a:r>
              <a:t>Let’s write max using -&gt;</a:t>
            </a:r>
            <a:br/>
            <a:r>
              <a:rPr>
                <a:solidFill>
                  <a:srgbClr val="1245CF"/>
                </a:solidFill>
              </a:rPr>
              <a:t>max(X,Y,Z) :-</a:t>
            </a:r>
          </a:p>
          <a:p>
            <a:pPr marL="0" lvl="3" indent="68580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(X =&lt; Y -&gt; Z = Y ;</a:t>
            </a:r>
          </a:p>
          <a:p>
            <a:pPr marL="0" lvl="8" indent="1828800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1245C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Z=X</a:t>
            </a:r>
          </a:p>
          <a:p>
            <a:pPr marL="0" lvl="3" indent="685800">
              <a:buClrTx/>
              <a:buSzTx/>
              <a:buFontTx/>
              <a:buNone/>
            </a:pPr>
            <a:r>
              <a:rPr>
                <a:solidFill>
                  <a:srgbClr val="1245CF"/>
                </a:solidFill>
              </a:rPr>
              <a:t>). </a:t>
            </a:r>
            <a:br/>
            <a:endParaRPr/>
          </a:p>
          <a:p>
            <a:r>
              <a:t>Note that you may need to add parenthesis around A, B, or C themselves if they are not simple predicates.</a:t>
            </a:r>
          </a:p>
        </p:txBody>
      </p:sp>
      <p:sp>
        <p:nvSpPr>
          <p:cNvPr id="22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uiding the Search Using C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Guiding the Search Using Cut</a:t>
            </a:r>
          </a:p>
        </p:txBody>
      </p:sp>
      <p:sp>
        <p:nvSpPr>
          <p:cNvPr id="231" name="The goal “!”, pronounced cut, always succeeds immediately but just once…"/>
          <p:cNvSpPr txBox="1">
            <a:spLocks noGrp="1"/>
          </p:cNvSpPr>
          <p:nvPr>
            <p:ph type="body" idx="1"/>
          </p:nvPr>
        </p:nvSpPr>
        <p:spPr>
          <a:xfrm>
            <a:off x="290286" y="883989"/>
            <a:ext cx="11611428" cy="5288378"/>
          </a:xfrm>
          <a:prstGeom prst="rect">
            <a:avLst/>
          </a:prstGeom>
        </p:spPr>
        <p:txBody>
          <a:bodyPr/>
          <a:lstStyle/>
          <a:p>
            <a:pPr marL="585172" indent="-438880" defTabSz="877823">
              <a:spcBef>
                <a:spcPts val="500"/>
              </a:spcBef>
              <a:buSzPts val="1900"/>
              <a:defRPr sz="1919"/>
            </a:pPr>
            <a:r>
              <a:t>	The goal “</a:t>
            </a:r>
            <a:r>
              <a:rPr>
                <a:solidFill>
                  <a:srgbClr val="1245CF"/>
                </a:solidFill>
              </a:rPr>
              <a:t>!</a:t>
            </a:r>
            <a:r>
              <a:t>”, pronounced </a:t>
            </a:r>
            <a:r>
              <a:rPr>
                <a:solidFill>
                  <a:srgbClr val="1245CF"/>
                </a:solidFill>
              </a:rPr>
              <a:t>cut</a:t>
            </a:r>
            <a:r>
              <a:t>, always succeeds immediately but just </a:t>
            </a:r>
            <a:r>
              <a:rPr>
                <a:solidFill>
                  <a:srgbClr val="1245CF"/>
                </a:solidFill>
              </a:rPr>
              <a:t>once</a:t>
            </a:r>
          </a:p>
          <a:p>
            <a:pPr marL="585172" indent="-438880" defTabSz="877823">
              <a:spcBef>
                <a:spcPts val="500"/>
              </a:spcBef>
              <a:buSzPts val="1900"/>
              <a:defRPr sz="1919"/>
            </a:pPr>
            <a:r>
              <a:t>	It has an important side-effect: once it is satisfied, it </a:t>
            </a:r>
            <a:r>
              <a:rPr>
                <a:solidFill>
                  <a:srgbClr val="1245CF"/>
                </a:solidFill>
              </a:rPr>
              <a:t>disallows</a:t>
            </a:r>
            <a:r>
              <a:t> (just for the current call to predicate containing the cut):</a:t>
            </a:r>
          </a:p>
          <a:p>
            <a:pPr marL="1202856" lvl="1" indent="-438880" defTabSz="877823">
              <a:spcBef>
                <a:spcPts val="500"/>
              </a:spcBef>
              <a:buSzPts val="1900"/>
              <a:buChar char="●"/>
              <a:defRPr sz="1919"/>
            </a:pPr>
            <a:r>
              <a:t>backtracking </a:t>
            </a:r>
            <a:r>
              <a:rPr>
                <a:solidFill>
                  <a:srgbClr val="1245CF"/>
                </a:solidFill>
              </a:rPr>
              <a:t>before</a:t>
            </a:r>
            <a:r>
              <a:t> the cut in that clause</a:t>
            </a:r>
          </a:p>
          <a:p>
            <a:pPr marL="1202856" lvl="1" indent="-438880" defTabSz="877823">
              <a:spcBef>
                <a:spcPts val="500"/>
              </a:spcBef>
              <a:buSzPts val="1900"/>
              <a:buChar char="●"/>
              <a:defRPr sz="1919"/>
            </a:pPr>
            <a:r>
              <a:t>Using </a:t>
            </a:r>
            <a:r>
              <a:rPr>
                <a:solidFill>
                  <a:srgbClr val="1245CF"/>
                </a:solidFill>
              </a:rPr>
              <a:t>next rules</a:t>
            </a:r>
            <a:r>
              <a:t> of this predicate</a:t>
            </a:r>
          </a:p>
          <a:p>
            <a:pPr marL="585172" indent="-438880" defTabSz="877823">
              <a:spcBef>
                <a:spcPts val="500"/>
              </a:spcBef>
              <a:buSzPts val="1900"/>
              <a:defRPr sz="1919"/>
            </a:pPr>
            <a:r>
              <a:t>	So, below, before reaching cut, there might be backtracking on b1 and b2 and even trying other rules for p if b1&amp;b2 cannot be satisfied.</a:t>
            </a:r>
          </a:p>
          <a:p>
            <a:pPr marL="0" indent="0" defTabSz="877823">
              <a:spcBef>
                <a:spcPts val="500"/>
              </a:spcBef>
              <a:buClrTx/>
              <a:buSzTx/>
              <a:buFontTx/>
              <a:buNone/>
              <a:defRPr sz="1919"/>
            </a:pPr>
            <a:r>
              <a:t>p:- b1,b2,!,a1,a2,a3. </a:t>
            </a:r>
            <a:r>
              <a:rPr i="1"/>
              <a:t>%however, after reaching !, no backtracking on b1&amp;b2</a:t>
            </a:r>
          </a:p>
          <a:p>
            <a:pPr marL="0" indent="0" defTabSz="877823">
              <a:spcBef>
                <a:spcPts val="500"/>
              </a:spcBef>
              <a:buClrTx/>
              <a:buSzTx/>
              <a:buFontTx/>
              <a:buNone/>
              <a:defRPr sz="1919"/>
            </a:pPr>
            <a:r>
              <a:t>p:- r1,...,rn. </a:t>
            </a:r>
            <a:r>
              <a:rPr i="1"/>
              <a:t>%also this rule won’t be searched</a:t>
            </a:r>
            <a:br>
              <a:rPr i="1"/>
            </a:br>
            <a:r>
              <a:t>p:- more rules. </a:t>
            </a:r>
            <a:r>
              <a:rPr i="1"/>
              <a:t>%this one too!</a:t>
            </a:r>
          </a:p>
          <a:p>
            <a:pPr marL="0" indent="0" defTabSz="877823">
              <a:spcBef>
                <a:spcPts val="500"/>
              </a:spcBef>
              <a:buClrTx/>
              <a:buSzTx/>
              <a:buFontTx/>
              <a:buNone/>
              <a:defRPr sz="1919"/>
            </a:pPr>
            <a:endParaRPr i="1"/>
          </a:p>
          <a:p>
            <a:pPr marL="192505" indent="-192505" defTabSz="877823">
              <a:spcBef>
                <a:spcPts val="500"/>
              </a:spcBef>
              <a:buClrTx/>
              <a:buSzPct val="100000"/>
              <a:buFontTx/>
              <a:buChar char="•"/>
              <a:defRPr sz="1919"/>
            </a:pPr>
            <a:r>
              <a:rPr i="1"/>
              <a:t>See the following link for more details and examples:</a:t>
            </a:r>
            <a:br>
              <a:rPr i="1"/>
            </a:br>
            <a:r>
              <a:rPr i="1"/>
              <a:t>http://cs.union.edu/~striegnk/learn-prolog-now/html/node88.html#sec.l10.cut </a:t>
            </a:r>
            <a:br/>
            <a:endParaRPr/>
          </a:p>
        </p:txBody>
      </p:sp>
      <p:sp>
        <p:nvSpPr>
          <p:cNvPr id="23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Implementing \+ and -&gt; using c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2912"/>
            </a:lvl1pPr>
          </a:lstStyle>
          <a:p>
            <a:r>
              <a:t>Implementing \+ and -&gt; using cut </a:t>
            </a:r>
          </a:p>
        </p:txBody>
      </p:sp>
      <p:sp>
        <p:nvSpPr>
          <p:cNvPr id="235" name="fail is a special symbol that will immediately fail when Prolog encounters it.…"/>
          <p:cNvSpPr txBox="1">
            <a:spLocks noGrp="1"/>
          </p:cNvSpPr>
          <p:nvPr>
            <p:ph type="body" idx="1"/>
          </p:nvPr>
        </p:nvSpPr>
        <p:spPr>
          <a:xfrm>
            <a:off x="290286" y="824241"/>
            <a:ext cx="11611428" cy="5348126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1245CF"/>
                </a:solidFill>
              </a:rPr>
              <a:t>fail</a:t>
            </a:r>
            <a:r>
              <a:t> is a special symbol that will immediately fail when Prolog encounters it.</a:t>
            </a:r>
          </a:p>
          <a:p>
            <a:r>
              <a:t>We can implement NAF using cut and fail as follows: </a:t>
            </a:r>
          </a:p>
          <a:p>
            <a:pPr marL="0" lvl="2" indent="45720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neg(Goal) :- Goal, !, fail.</a:t>
            </a:r>
          </a:p>
          <a:p>
            <a:pPr marL="0" lvl="2" indent="45720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neg(Goal).</a:t>
            </a:r>
          </a:p>
          <a:p>
            <a:pPr marL="0" lvl="2" indent="45720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/>
          </a:p>
          <a:p>
            <a:r>
              <a:t>neg will act similarly to \+. Why?</a:t>
            </a:r>
            <a:br/>
            <a:r>
              <a:t>We can implement “p :- A -&gt; B ; C” using cut: </a:t>
            </a:r>
          </a:p>
          <a:p>
            <a:pPr marL="0" lvl="2" indent="45720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p :- A,!,B.</a:t>
            </a:r>
            <a:br/>
            <a:r>
              <a:t>p :- C.</a:t>
            </a:r>
          </a:p>
          <a:p>
            <a:pPr marL="0" lvl="2" indent="45720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/>
          </a:p>
          <a:p>
            <a:r>
              <a:t>If A can be proved, we reach the cut and the 2nd rule will not be tried.</a:t>
            </a:r>
          </a:p>
          <a:p>
            <a:r>
              <a:t>If A cannot be proved we don’t reach cut and the 2nd rule is tried.</a:t>
            </a:r>
          </a:p>
        </p:txBody>
      </p:sp>
      <p:sp>
        <p:nvSpPr>
          <p:cNvPr id="23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ebugging Prolog Progr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Prolog Programs </a:t>
            </a:r>
          </a:p>
        </p:txBody>
      </p:sp>
      <p:sp>
        <p:nvSpPr>
          <p:cNvPr id="151" name="Graphical Debugger (gtrace)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Graphical Debugger (gtrace):</a:t>
            </a:r>
          </a:p>
          <a:p>
            <a:pPr marL="1252975" lvl="1" indent="-457166">
              <a:buChar char="●"/>
            </a:pPr>
            <a:r>
              <a:t>On CDF: run“xpce” instead of “prolog”. Then, to debug:  ?-gtrace, father(X, john).</a:t>
            </a:r>
          </a:p>
          <a:p>
            <a:pPr marL="1252975" lvl="1" indent="-457166">
              <a:buChar char="●"/>
            </a:pPr>
            <a:r>
              <a:t>Very easy to use. see “http://www.swi-prolog.org/gtrace.html” </a:t>
            </a:r>
          </a:p>
          <a:p>
            <a:r>
              <a:t>Text-based debugger: </a:t>
            </a:r>
          </a:p>
          <a:p>
            <a:pPr marL="1252975" lvl="1" indent="-457166">
              <a:buChar char="●"/>
            </a:pPr>
            <a:r>
              <a:t>	You can put or remove a breakpoint on a predicate:</a:t>
            </a:r>
          </a:p>
          <a:p>
            <a:pPr marL="1862529" lvl="2" indent="-457166">
              <a:buChar char="●"/>
            </a:pPr>
            <a:r>
              <a:t>?- spy(female).</a:t>
            </a:r>
          </a:p>
          <a:p>
            <a:pPr marL="1862529" lvl="2" indent="-457166">
              <a:buChar char="●"/>
            </a:pPr>
            <a:r>
              <a:t>?- nospy(female).</a:t>
            </a:r>
          </a:p>
          <a:p>
            <a:pPr marL="1252975" lvl="1" indent="-457166">
              <a:buChar char="●"/>
            </a:pPr>
            <a:r>
              <a:t>	To start debugging use “trace” before the query:</a:t>
            </a:r>
          </a:p>
          <a:p>
            <a:pPr marL="1862529" lvl="2" indent="-457166">
              <a:buChar char="●"/>
            </a:pPr>
            <a:r>
              <a:t>?- trace, male(X).</a:t>
            </a: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ebugging Prolog Progr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Prolog Programs</a:t>
            </a:r>
          </a:p>
        </p:txBody>
      </p:sp>
      <p:sp>
        <p:nvSpPr>
          <p:cNvPr id="155" name="While tracing you can do the following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While tracing you can do the following:</a:t>
            </a:r>
          </a:p>
          <a:p>
            <a:pPr marL="1252975" lvl="1" indent="-457166">
              <a:buChar char="●"/>
            </a:pPr>
            <a:r>
              <a:t>creap: step inside the current goal (press c/enter/or space)</a:t>
            </a:r>
          </a:p>
          <a:p>
            <a:pPr marL="1252975" lvl="1" indent="-457166">
              <a:buChar char="●"/>
            </a:pPr>
            <a:r>
              <a:t>leap: run up to the next spypoint (press l )</a:t>
            </a:r>
          </a:p>
          <a:p>
            <a:pPr marL="1252975" lvl="1" indent="-457166">
              <a:buChar char="●"/>
            </a:pPr>
            <a:r>
              <a:t>skip: step over the current goal without debugging (press s)</a:t>
            </a:r>
          </a:p>
          <a:p>
            <a:pPr marL="1252975" lvl="1" indent="-457166">
              <a:buChar char="●"/>
            </a:pPr>
            <a:r>
              <a:t>abort: abort debugging (press a)</a:t>
            </a:r>
          </a:p>
          <a:p>
            <a:pPr marL="1252975" lvl="1" indent="-457166">
              <a:buChar char="●"/>
            </a:pPr>
            <a:r>
              <a:t>And much more... press h for help</a:t>
            </a:r>
          </a:p>
        </p:txBody>
      </p:sp>
      <p:sp>
        <p:nvSpPr>
          <p:cNvPr id="15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Debugger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Debugger Example </a:t>
            </a:r>
          </a:p>
        </p:txBody>
      </p:sp>
      <p:sp>
        <p:nvSpPr>
          <p:cNvPr id="159" name="?-spy(female/1). Y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?-spy(female/1).</a:t>
            </a:r>
            <a:br/>
            <a:r>
              <a:t>Yes</a:t>
            </a:r>
          </a:p>
          <a:p>
            <a:r>
              <a:t>?-mother(X,Y). %starts debugging!</a:t>
            </a:r>
            <a:br/>
            <a:r>
              <a:t>Call: (9) female(albert) ? </a:t>
            </a:r>
          </a:p>
          <a:p>
            <a:r>
              <a:t>?-nospy(female/1).</a:t>
            </a:r>
            <a:br/>
            <a:r>
              <a:t>% Spy point removed from female/1 </a:t>
            </a:r>
          </a:p>
          <a:p>
            <a:r>
              <a:t>trace, father(X,Y). %let’s debug!</a:t>
            </a:r>
            <a:br/>
            <a:r>
              <a:t>Call: (9) father(_G305, _G306) ?</a:t>
            </a:r>
          </a:p>
        </p:txBody>
      </p:sp>
      <p:sp>
        <p:nvSpPr>
          <p:cNvPr id="16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1" name="Simple Exercise: debug this program both in the text and graphical debugger."/>
          <p:cNvSpPr txBox="1"/>
          <p:nvPr/>
        </p:nvSpPr>
        <p:spPr>
          <a:xfrm>
            <a:off x="683670" y="4919749"/>
            <a:ext cx="638993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Simple Exercise: debug this program both in the text and graphical debugger. </a:t>
            </a:r>
          </a:p>
        </p:txBody>
      </p:sp>
      <p:pic>
        <p:nvPicPr>
          <p:cNvPr id="162" name="Skjermbilde 2020-06-30 kl. 15.01.03.png" descr="Skjermbilde 2020-06-30 kl. 15.01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46" y="108758"/>
            <a:ext cx="5555887" cy="4693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assing Predicates as Argu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Passing Predicates as Argument </a:t>
            </a:r>
          </a:p>
        </p:txBody>
      </p:sp>
      <p:sp>
        <p:nvSpPr>
          <p:cNvPr id="165" name="We can pass a predicate as an argument to a rule: test(X) :- X.  ?- test(male(john)). %succeeds if male(john) holds. ?- test(parent(carrot,4)). %fails 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can pass a predicate as an argument to a rule:</a:t>
            </a:r>
            <a:br/>
            <a:r>
              <a:t>test(X) :- X. </a:t>
            </a:r>
            <a:br/>
            <a:r>
              <a:t>?- test(male(john)). %succeeds if male(john) holds.</a:t>
            </a:r>
            <a:br/>
            <a:r>
              <a:t>?- test(parent(carrot,4)). %fails . </a:t>
            </a:r>
            <a:br/>
            <a:endParaRPr/>
          </a:p>
          <a:p>
            <a:r>
              <a:t>What if we want to pass arguments of the predicate separately? </a:t>
            </a:r>
            <a:br/>
            <a:r>
              <a:t>test(X,Y) :- X(Y). % this is syntax error! </a:t>
            </a:r>
            <a:br/>
            <a:r>
              <a:t>?- test(male, john).</a:t>
            </a:r>
          </a:p>
          <a:p>
            <a:r>
              <a:t>Unfortunately the above does not work, we cannot write X(Y) !!</a:t>
            </a:r>
          </a:p>
        </p:txBody>
      </p:sp>
      <p:sp>
        <p:nvSpPr>
          <p:cNvPr id="16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assing Predicates as Argu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Passing Predicates as Argument </a:t>
            </a:r>
          </a:p>
        </p:txBody>
      </p:sp>
      <p:sp>
        <p:nvSpPr>
          <p:cNvPr id="169" name="=.. is used to build predicates on the fly: test(X,Y) :- G =.. [X,Y], G. %builds predicate X(Y) dynamically and calls it  ?- test(male, john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1245CF"/>
                </a:solidFill>
              </a:rPr>
              <a:t>=..</a:t>
            </a:r>
            <a:r>
              <a:t> is used to build predicates on the fly:</a:t>
            </a:r>
            <a:br/>
            <a:r>
              <a:t>test(X,Y) :- G =.. [X,Y], G. %builds predicate X(Y) dynamically and calls it </a:t>
            </a:r>
            <a:br/>
            <a:r>
              <a:t>?- test(male, john).</a:t>
            </a:r>
          </a:p>
          <a:p>
            <a:r>
              <a:t>In general, G =.. [P,X1,X2,...,Xn] creates P(X1,X2,...,Xn).</a:t>
            </a:r>
            <a:br/>
            <a:r>
              <a:rPr>
                <a:solidFill>
                  <a:srgbClr val="1245CF"/>
                </a:solidFill>
              </a:rPr>
              <a:t>E.g: ?- G =.. [parent, john, X].</a:t>
            </a:r>
            <a:br/>
            <a:r>
              <a:rPr>
                <a:solidFill>
                  <a:srgbClr val="EA3322"/>
                </a:solidFill>
              </a:rPr>
              <a:t>G = parent(john, X)</a:t>
            </a:r>
          </a:p>
        </p:txBody>
      </p:sp>
      <p:sp>
        <p:nvSpPr>
          <p:cNvPr id="17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dding/Deleting Rules/Facts Dynamic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Adding/Deleting Rules/Facts Dynamically </a:t>
            </a:r>
          </a:p>
        </p:txBody>
      </p:sp>
      <p:sp>
        <p:nvSpPr>
          <p:cNvPr id="173" name="A program can add or delete facts/rules dynamically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program can add or delete facts/rules dynamically: </a:t>
            </a:r>
          </a:p>
          <a:p>
            <a:pPr marL="1252975" lvl="1" indent="-457166">
              <a:buChar char="●"/>
            </a:pPr>
            <a:r>
              <a:t>assert(term) </a:t>
            </a:r>
            <a:r>
              <a:rPr i="1"/>
              <a:t>%adds the given rule or fact</a:t>
            </a:r>
          </a:p>
          <a:p>
            <a:pPr marL="1862529" lvl="2" indent="-457166">
              <a:buChar char="●"/>
            </a:pPr>
            <a:r>
              <a:rPr i="1"/>
              <a:t>assert(male(john)).</a:t>
            </a:r>
          </a:p>
          <a:p>
            <a:pPr marL="1862529" lvl="2" indent="-457166">
              <a:buChar char="●"/>
            </a:pPr>
            <a:r>
              <a:t>assert((animal(X) :- dog(X))). </a:t>
            </a:r>
          </a:p>
          <a:p>
            <a:pPr marL="1252975" lvl="1" indent="-457166">
              <a:buChar char="●"/>
            </a:pPr>
            <a:r>
              <a:t>retract(term) %deletes the first fact/rule that unifies with the given term</a:t>
            </a:r>
          </a:p>
          <a:p>
            <a:pPr marL="1862529" lvl="2" indent="-457166">
              <a:buChar char="●"/>
            </a:pPr>
            <a:r>
              <a:t>retract(animal(_)).</a:t>
            </a:r>
          </a:p>
          <a:p>
            <a:pPr marL="1862529" lvl="2" indent="-457166">
              <a:buChar char="●"/>
            </a:pPr>
            <a:r>
              <a:t>died(X), retract(parent(john,X)). </a:t>
            </a:r>
          </a:p>
          <a:p>
            <a:pPr marL="1252975" lvl="1" indent="-457166">
              <a:buChar char="●"/>
            </a:pPr>
            <a:r>
              <a:t>retractrtall(term) %deletes ALL facts/rules that unify</a:t>
            </a:r>
          </a:p>
          <a:p>
            <a:pPr marL="1862529" lvl="2" indent="-457166">
              <a:buChar char="●"/>
            </a:pPr>
            <a:r>
              <a:t>retractall(parent(_,_)). </a:t>
            </a:r>
            <a:br/>
            <a:endParaRPr/>
          </a:p>
          <a:p>
            <a:r>
              <a:t>There is also </a:t>
            </a:r>
            <a:r>
              <a:rPr b="1"/>
              <a:t>assertz(term)</a:t>
            </a:r>
            <a:r>
              <a:t> that adds the fact/rule to the end rather than beginning</a:t>
            </a:r>
          </a:p>
        </p:txBody>
      </p:sp>
      <p:sp>
        <p:nvSpPr>
          <p:cNvPr id="17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More Lists Processing in Pro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Lists Processing in Prolog </a:t>
            </a:r>
          </a:p>
        </p:txBody>
      </p:sp>
      <p:sp>
        <p:nvSpPr>
          <p:cNvPr id="177" name="Much of Prolog’s computation is organized around lists.…"/>
          <p:cNvSpPr txBox="1">
            <a:spLocks noGrp="1"/>
          </p:cNvSpPr>
          <p:nvPr>
            <p:ph type="body" idx="1"/>
          </p:nvPr>
        </p:nvSpPr>
        <p:spPr>
          <a:xfrm>
            <a:off x="290286" y="988274"/>
            <a:ext cx="11611428" cy="5184093"/>
          </a:xfrm>
          <a:prstGeom prst="rect">
            <a:avLst/>
          </a:prstGeom>
        </p:spPr>
        <p:txBody>
          <a:bodyPr/>
          <a:lstStyle/>
          <a:p>
            <a:pPr marL="603459" indent="-452595" defTabSz="905255">
              <a:spcBef>
                <a:spcPts val="500"/>
              </a:spcBef>
              <a:buSzPts val="1900"/>
              <a:defRPr sz="1979"/>
            </a:pPr>
            <a:r>
              <a:t>Much of Prolog’s computation is organized around lists.</a:t>
            </a:r>
          </a:p>
          <a:p>
            <a:pPr marL="603459" indent="-452595" defTabSz="905255">
              <a:spcBef>
                <a:spcPts val="500"/>
              </a:spcBef>
              <a:buSzPts val="1900"/>
              <a:defRPr sz="1979"/>
            </a:pPr>
            <a:endParaRPr/>
          </a:p>
          <a:p>
            <a:pPr marL="603459" indent="-452595" defTabSz="905255">
              <a:spcBef>
                <a:spcPts val="500"/>
              </a:spcBef>
              <a:buSzPts val="1900"/>
              <a:defRPr sz="1979"/>
            </a:pPr>
            <a:r>
              <a:t>Many built-in predicates: </a:t>
            </a:r>
            <a:r>
              <a:rPr>
                <a:solidFill>
                  <a:srgbClr val="1245CF"/>
                </a:solidFill>
              </a:rPr>
              <a:t>member, append ,length, reverse. </a:t>
            </a:r>
            <a:br>
              <a:rPr>
                <a:solidFill>
                  <a:srgbClr val="1245CF"/>
                </a:solidFill>
              </a:rPr>
            </a:br>
            <a:endParaRPr>
              <a:solidFill>
                <a:srgbClr val="1245CF"/>
              </a:solidFill>
            </a:endParaRPr>
          </a:p>
          <a:p>
            <a:pPr marL="603459" indent="-452595" defTabSz="905255">
              <a:spcBef>
                <a:spcPts val="500"/>
              </a:spcBef>
              <a:buSzPts val="1900"/>
              <a:defRPr sz="1979"/>
            </a:pPr>
            <a:r>
              <a:t>List of lists:</a:t>
            </a:r>
            <a:br/>
            <a:endParaRPr/>
          </a:p>
          <a:p>
            <a:pPr marL="1240446" lvl="1" indent="-452595" defTabSz="905255">
              <a:spcBef>
                <a:spcPts val="500"/>
              </a:spcBef>
              <a:buSzPts val="1900"/>
              <a:buChar char="●"/>
              <a:defRPr sz="1979"/>
            </a:pPr>
            <a:r>
              <a:t>[[1,2], [a, b, c(d), 4], [] ]</a:t>
            </a:r>
          </a:p>
          <a:p>
            <a:pPr marL="1240446" lvl="1" indent="-452595" defTabSz="905255">
              <a:spcBef>
                <a:spcPts val="500"/>
              </a:spcBef>
              <a:buSzPts val="1900"/>
              <a:buChar char="●"/>
              <a:defRPr sz="1979"/>
            </a:pPr>
            <a:r>
              <a:t>Can define a matrix, e.g. 3x2 </a:t>
            </a:r>
            <a:r>
              <a:rPr>
                <a:solidFill>
                  <a:srgbClr val="1245CF"/>
                </a:solidFill>
              </a:rPr>
              <a:t>M=[[1,2], [-1,4], [5,5]]</a:t>
            </a:r>
          </a:p>
          <a:p>
            <a:pPr marL="1240446" lvl="1" indent="-452595" defTabSz="905255">
              <a:spcBef>
                <a:spcPts val="500"/>
              </a:spcBef>
              <a:buSzPts val="1900"/>
              <a:buChar char="●"/>
              <a:defRPr sz="1979"/>
            </a:pPr>
            <a:r>
              <a:t>Elements can be structures: </a:t>
            </a:r>
            <a:r>
              <a:rPr>
                <a:solidFill>
                  <a:srgbClr val="1245CF"/>
                </a:solidFill>
              </a:rPr>
              <a:t>M2= [[(1.5,a), (3.2,b)], [(0,c), (7.2,d)]]</a:t>
            </a:r>
            <a:r>
              <a:t> is a 2x2 matrix.</a:t>
            </a:r>
            <a:br/>
            <a:r>
              <a:t>Then if write </a:t>
            </a:r>
            <a:r>
              <a:rPr>
                <a:solidFill>
                  <a:srgbClr val="1245CF"/>
                </a:solidFill>
              </a:rPr>
              <a:t>M2=[H|_], H=[_,(Cost, Name)]</a:t>
            </a:r>
            <a:r>
              <a:t>. It succeeds and we get Cost=3.2 and Name=b.</a:t>
            </a:r>
          </a:p>
          <a:p>
            <a:pPr marL="1240446" lvl="1" indent="-452595" defTabSz="905255">
              <a:spcBef>
                <a:spcPts val="500"/>
              </a:spcBef>
              <a:buSzPts val="1900"/>
              <a:buChar char="●"/>
              <a:defRPr sz="1979"/>
            </a:pPr>
            <a:r>
              <a:t>Exercise: write a predicate getElm(M,R,C,E) which holds if element E is at M[R][C]. Assume the matrix is KxL and I,J&gt;=0 and in range. Note that M[0][0] is the element at 1st row 1st column </a:t>
            </a:r>
          </a:p>
        </p:txBody>
      </p:sp>
      <p:sp>
        <p:nvSpPr>
          <p:cNvPr id="178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</Words>
  <Application>Microsoft Office PowerPoint</Application>
  <PresentationFormat>Widescreen</PresentationFormat>
  <Paragraphs>205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Helvetica</vt:lpstr>
      <vt:lpstr>Roboto</vt:lpstr>
      <vt:lpstr>Material</vt:lpstr>
      <vt:lpstr>A Brief Introduction to Prolog </vt:lpstr>
      <vt:lpstr>Overlay</vt:lpstr>
      <vt:lpstr>Debugging Prolog Programs </vt:lpstr>
      <vt:lpstr>Debugging Prolog Programs</vt:lpstr>
      <vt:lpstr>Text Debugger Example </vt:lpstr>
      <vt:lpstr>Passing Predicates as Argument </vt:lpstr>
      <vt:lpstr>Passing Predicates as Argument </vt:lpstr>
      <vt:lpstr>Adding/Deleting Rules/Facts Dynamically </vt:lpstr>
      <vt:lpstr>More Lists Processing in Prolog </vt:lpstr>
      <vt:lpstr>Lists: Extracting Desired Elements </vt:lpstr>
      <vt:lpstr>List: append</vt:lpstr>
      <vt:lpstr>Implementing append </vt:lpstr>
      <vt:lpstr>Lists: reversing </vt:lpstr>
      <vt:lpstr>Efficiency issues: Fibonacci </vt:lpstr>
      <vt:lpstr>Fibonacci using accumulators </vt:lpstr>
      <vt:lpstr>Accumulators: reverse</vt:lpstr>
      <vt:lpstr>Negation As Failure</vt:lpstr>
      <vt:lpstr>NAF examples</vt:lpstr>
      <vt:lpstr>Proper use of NAF</vt:lpstr>
      <vt:lpstr>If-then-else</vt:lpstr>
      <vt:lpstr>If-then-else</vt:lpstr>
      <vt:lpstr>Guiding the Search Using Cut</vt:lpstr>
      <vt:lpstr>Implementing \+ and -&gt; using cut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Prolog </dc:title>
  <cp:lastModifiedBy>Marcello Bonsangue</cp:lastModifiedBy>
  <cp:revision>1</cp:revision>
  <dcterms:modified xsi:type="dcterms:W3CDTF">2020-07-14T07:51:08Z</dcterms:modified>
</cp:coreProperties>
</file>