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Uncertainty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Uncertainty </a:t>
            </a:r>
          </a:p>
        </p:txBody>
      </p:sp>
      <p:sp>
        <p:nvSpPr>
          <p:cNvPr id="143" name="Chapter 1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</a:t>
            </a:r>
            <a:r>
              <a:rPr dirty="0"/>
              <a:t> 13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robability bas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Probability basics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Begin with a set  — the sample space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21673"/>
                <a:ext cx="11611428" cy="590706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Begin with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t>— the </a:t>
                </a:r>
                <a:r>
                  <a:rPr>
                    <a:solidFill>
                      <a:srgbClr val="1245CF"/>
                    </a:solidFill>
                  </a:rPr>
                  <a:t>sample space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e.g., 6 possible rolls of a dice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t> is </a:t>
                </a:r>
                <a:r>
                  <a:rPr>
                    <a:solidFill>
                      <a:srgbClr val="1245CF"/>
                    </a:solidFill>
                  </a:rPr>
                  <a:t>sample point </a:t>
                </a:r>
                <a:r>
                  <a:t>/ </a:t>
                </a:r>
                <a:r>
                  <a:rPr>
                    <a:solidFill>
                      <a:srgbClr val="1245CF"/>
                    </a:solidFill>
                  </a:rPr>
                  <a:t>possible world </a:t>
                </a:r>
                <a:r>
                  <a:t>/ </a:t>
                </a:r>
                <a:r>
                  <a:rPr>
                    <a:solidFill>
                      <a:srgbClr val="1245CF"/>
                    </a:solidFill>
                  </a:rPr>
                  <a:t>atomic event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1245CF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 </a:t>
                </a:r>
                <a:r>
                  <a:rPr>
                    <a:solidFill>
                      <a:srgbClr val="1245CF"/>
                    </a:solidFill>
                  </a:rPr>
                  <a:t>probability space </a:t>
                </a:r>
                <a:r>
                  <a:t>or </a:t>
                </a:r>
                <a:r>
                  <a:rPr>
                    <a:solidFill>
                      <a:srgbClr val="1245CF"/>
                    </a:solidFill>
                  </a:rPr>
                  <a:t>probability </a:t>
                </a:r>
                <a:r>
                  <a:t>is a sample space with an assignment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for every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t> s.t.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/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sz="2450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24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sz="24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lim>
                      </m:limLow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:r>
                  <a:rPr i="1">
                    <a:solidFill>
                      <a:srgbClr val="683499"/>
                    </a:solidFill>
                  </a:rPr>
                  <a:t>P(1) = P(2) = P(3)</a:t>
                </a:r>
                <a:r>
                  <a:t> </a:t>
                </a:r>
                <a:r>
                  <a:rPr i="1">
                    <a:solidFill>
                      <a:srgbClr val="683499"/>
                    </a:solidFill>
                  </a:rPr>
                  <a:t>= P(4)</a:t>
                </a:r>
                <a:r>
                  <a:t> </a:t>
                </a:r>
                <a:r>
                  <a:rPr i="1">
                    <a:solidFill>
                      <a:srgbClr val="683499"/>
                    </a:solidFill>
                  </a:rPr>
                  <a:t>= P(5)</a:t>
                </a:r>
                <a:r>
                  <a:t> </a:t>
                </a:r>
                <a:r>
                  <a:rPr i="1">
                    <a:solidFill>
                      <a:srgbClr val="683499"/>
                    </a:solidFill>
                  </a:rPr>
                  <a:t>= P(6) = 1/6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An </a:t>
                </a:r>
                <a:r>
                  <a:rPr>
                    <a:solidFill>
                      <a:srgbClr val="1245CF"/>
                    </a:solidFill>
                  </a:rPr>
                  <a:t>event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any subset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lim>
                    </m:limLow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dice roll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&lt;4)=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(1)+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(2)+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(3)=1/6+1/6+1/6=1/2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78" name="Begin with a set  — the sample spac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21673"/>
                <a:ext cx="11611428" cy="5907064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andom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A random variable is a function from sample points to some range, e.g., the reals or Boolean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A </a:t>
                </a:r>
                <a:r>
                  <a:rPr>
                    <a:solidFill>
                      <a:srgbClr val="1245CF"/>
                    </a:solidFill>
                  </a:rPr>
                  <a:t>random variable </a:t>
                </a:r>
                <a:r>
                  <a:t>is a function from sample points to some range, e.g., the reals or Booleans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𝑂𝑑𝑑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(1)=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lvl="2" indent="45720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induces a </a:t>
                </a:r>
                <a:r>
                  <a:rPr>
                    <a:solidFill>
                      <a:srgbClr val="1245CF"/>
                    </a:solidFill>
                  </a:rPr>
                  <a:t>probability distribution </a:t>
                </a:r>
                <a:r>
                  <a:t>for any r.v.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lim>
                      </m:limLow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e.g., 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𝑂𝑑𝑑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(1)+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(3)+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(5)=1/6+1/6+1/6=1/2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82" name="A random variable is a function from sample points to some range, e.g., the reals or Boolean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29302" y="6402776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roposi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hink of a proposition as the event (set of sample points) where the proposition is tru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Think of a proposition as the event (set of sample points) where the proposition is true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Given Boolean random variables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t>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Event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t> = a set of sample points where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Event </a:t>
                </a:r>
                <a14:m>
                  <m:oMath xmlns:m="http://schemas.openxmlformats.org/officeDocument/2006/math">
                    <m:r>
                      <a:rPr sz="28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sz="28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t> = set of sample points where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Event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t> = points where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Often in AI applications, the sample points are </a:t>
                </a:r>
                <a:r>
                  <a:rPr b="1">
                    <a:solidFill>
                      <a:srgbClr val="EA3322"/>
                    </a:solidFill>
                  </a:rPr>
                  <a:t>defined </a:t>
                </a:r>
                <a:r>
                  <a:t>by the values of a set of random variables, i.e., the sample space is the Cartesian product of the ranges of the variables</a:t>
                </a:r>
              </a:p>
            </p:txBody>
          </p:sp>
        </mc:Choice>
        <mc:Fallback>
          <p:sp>
            <p:nvSpPr>
              <p:cNvPr id="186" name="Think of a proposition as the event (set of sample points) where the proposition is tru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ropositions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Propositions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With Boolean variables, sample point = propositional logo model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With Boolean variables, sample point = propositional logo model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t>, or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Proposition = disjunction of atomic events in which it is true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)≡(¬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)∨(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)∨(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24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90" name="With Boolean variables, sample point = propositional logo model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Why use probabilit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use probability?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he definitions imply that certain logically related events must have related probabilities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251704"/>
                <a:ext cx="11611428" cy="6078167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The definitions imply that certain logically related events must have related probabilities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De Finetti (1931): an agent who bets accordingly to probabilities that violate these axioms can be forced to bet so as to lose money regardless of the outcome</a:t>
                </a:r>
              </a:p>
            </p:txBody>
          </p:sp>
        </mc:Choice>
        <mc:Fallback>
          <p:sp>
            <p:nvSpPr>
              <p:cNvPr id="194" name="The definitions imply that certain logically related events must have related probabiliti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251704"/>
                <a:ext cx="11611428" cy="6078167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196" name="Skjermbilde 2020-07-02 kl. 10.12.30.png" descr="Skjermbilde 2020-07-02 kl. 10.12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335" y="2077974"/>
            <a:ext cx="4911329" cy="3179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yntax for proposi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 for propositions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Propositional or Boolean random variables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779703"/>
                <a:ext cx="11611428" cy="539266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Propositional </a:t>
                </a:r>
                <a:r>
                  <a:rPr>
                    <a:solidFill>
                      <a:srgbClr val="091F5C"/>
                    </a:solidFill>
                  </a:rPr>
                  <a:t>or </a:t>
                </a:r>
                <a:r>
                  <a:t>Boolean </a:t>
                </a:r>
                <a:r>
                  <a:rPr>
                    <a:solidFill>
                      <a:srgbClr val="091F5C"/>
                    </a:solidFill>
                  </a:rPr>
                  <a:t>random variables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(do I have a cavity?)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is a proposition, also written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Discrete </a:t>
                </a:r>
                <a:r>
                  <a:rPr>
                    <a:solidFill>
                      <a:srgbClr val="091F5C"/>
                    </a:solidFill>
                  </a:rPr>
                  <a:t>random variables (</a:t>
                </a:r>
                <a:r>
                  <a:rPr>
                    <a:solidFill>
                      <a:srgbClr val="1E4A10"/>
                    </a:solidFill>
                  </a:rPr>
                  <a:t>finite </a:t>
                </a:r>
                <a:r>
                  <a:rPr>
                    <a:solidFill>
                      <a:srgbClr val="091F5C"/>
                    </a:solidFill>
                  </a:rPr>
                  <a:t>or </a:t>
                </a:r>
                <a:r>
                  <a:rPr>
                    <a:solidFill>
                      <a:srgbClr val="1E4A10"/>
                    </a:solidFill>
                  </a:rPr>
                  <a:t>infinite</a:t>
                </a:r>
                <a:r>
                  <a:rPr>
                    <a:solidFill>
                      <a:srgbClr val="091F5C"/>
                    </a:solidFill>
                  </a:rP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𝑊𝑒𝑎𝑡h𝑒𝑟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is one of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𝑐𝑙𝑜𝑢𝑑𝑦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𝑠𝑛𝑜𝑤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𝑟𝑎𝑖𝑛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is a proposition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Values must be exhaustive and mutually exclusive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Continuous </a:t>
                </a:r>
                <a:r>
                  <a:rPr>
                    <a:solidFill>
                      <a:srgbClr val="091F5C"/>
                    </a:solidFill>
                  </a:rPr>
                  <a:t>random variables (</a:t>
                </a:r>
                <a:r>
                  <a:rPr>
                    <a:solidFill>
                      <a:srgbClr val="1E4A10"/>
                    </a:solidFill>
                  </a:rPr>
                  <a:t>bounded </a:t>
                </a:r>
                <a:r>
                  <a:rPr>
                    <a:solidFill>
                      <a:srgbClr val="091F5C"/>
                    </a:solidFill>
                  </a:rPr>
                  <a:t>or </a:t>
                </a:r>
                <a:r>
                  <a:rPr>
                    <a:solidFill>
                      <a:srgbClr val="1E4A10"/>
                    </a:solidFill>
                  </a:rPr>
                  <a:t>unbounded</a:t>
                </a:r>
                <a:r>
                  <a:rPr>
                    <a:solidFill>
                      <a:srgbClr val="091F5C"/>
                    </a:solidFill>
                  </a:rP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𝑇𝑒𝑚𝑝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=21.6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; also allow, 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𝑇𝑒𝑚𝑝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&lt;22.0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Arbitrary Boolean combinations of basic propositions</a:t>
                </a:r>
              </a:p>
            </p:txBody>
          </p:sp>
        </mc:Choice>
        <mc:Fallback>
          <p:sp>
            <p:nvSpPr>
              <p:cNvPr id="199" name="Propositional or Boolean random variabl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779703"/>
                <a:ext cx="11611428" cy="5392664"/>
              </a:xfrm>
              <a:prstGeom prst="rect">
                <a:avLst/>
              </a:prstGeom>
              <a:blipFill>
                <a:blip r:embed="rId2"/>
                <a:stretch>
                  <a:fillRect l="-578" b="-3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ior proba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Prior or unconditional probabilities of propositions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923273"/>
                <a:ext cx="11611428" cy="481729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Prior </a:t>
                </a:r>
                <a:r>
                  <a:rPr>
                    <a:solidFill>
                      <a:srgbClr val="091F5C"/>
                    </a:solidFill>
                  </a:rPr>
                  <a:t>or </a:t>
                </a:r>
                <a:r>
                  <a:t>unconditional probabilities </a:t>
                </a:r>
                <a:r>
                  <a:rPr>
                    <a:solidFill>
                      <a:srgbClr val="091F5C"/>
                    </a:solidFill>
                  </a:rPr>
                  <a:t>of propositions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)=0.1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and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)=0.72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Correspond to belief prior to arrival of any (new) evidence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Probability distribution </a:t>
                </a:r>
                <a:r>
                  <a:rPr>
                    <a:solidFill>
                      <a:srgbClr val="091F5C"/>
                    </a:solidFill>
                  </a:rPr>
                  <a:t>gives values for all possible assignments:</a:t>
                </a: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683499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)=⟨0.72,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0.1,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0.08,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0.1⟩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</a:t>
                </a:r>
                <a:r>
                  <a:rPr b="0">
                    <a:solidFill>
                      <a:srgbClr val="091F5C"/>
                    </a:solidFill>
                  </a:rPr>
                  <a:t>(</a:t>
                </a:r>
                <a:r>
                  <a:rPr b="0">
                    <a:solidFill>
                      <a:srgbClr val="1E4A10"/>
                    </a:solidFill>
                  </a:rPr>
                  <a:t>normalised</a:t>
                </a:r>
                <a:r>
                  <a:rPr b="0">
                    <a:solidFill>
                      <a:srgbClr val="091F5C"/>
                    </a:solidFill>
                  </a:rPr>
                  <a:t>, i.e., sums to </a:t>
                </a:r>
                <a14:m>
                  <m:oMath xmlns:m="http://schemas.openxmlformats.org/officeDocument/2006/math">
                    <m:r>
                      <a:rPr sz="39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b="0">
                    <a:solidFill>
                      <a:srgbClr val="091F5C"/>
                    </a:solidFill>
                  </a:rPr>
                  <a:t>)</a:t>
                </a: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1245CF"/>
                    </a:solidFill>
                  </a:defRPr>
                </a:pPr>
                <a:endParaRPr b="0"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1245CF"/>
                    </a:solidFill>
                  </a:defRPr>
                </a:pPr>
                <a:r>
                  <a:rPr b="0"/>
                  <a:t>Join probability distribution </a:t>
                </a:r>
                <a:r>
                  <a:rPr b="0">
                    <a:solidFill>
                      <a:srgbClr val="091F5C"/>
                    </a:solidFill>
                  </a:rPr>
                  <a:t>for a set of r.v.s gives the probability of every atomic event on those r.v.s</a:t>
                </a:r>
                <a:br>
                  <a:rPr b="0">
                    <a:solidFill>
                      <a:srgbClr val="091F5C"/>
                    </a:solidFill>
                  </a:rPr>
                </a:br>
                <a:r>
                  <a:rPr b="0">
                    <a:solidFill>
                      <a:srgbClr val="091F5C"/>
                    </a:solidFill>
                  </a:rPr>
                  <a:t>(i.e., every sample point): </a:t>
                </a:r>
                <a:r>
                  <a:rPr>
                    <a:solidFill>
                      <a:srgbClr val="683499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 b="0">
                    <a:solidFill>
                      <a:srgbClr val="091F5C"/>
                    </a:solidFill>
                  </a:rPr>
                  <a:t>= a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4×2</m:t>
                    </m:r>
                  </m:oMath>
                </a14:m>
                <a:r>
                  <a:rPr b="0">
                    <a:solidFill>
                      <a:srgbClr val="091F5C"/>
                    </a:solidFill>
                  </a:rPr>
                  <a:t> matrix of values:</a:t>
                </a:r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203" name="Prior or unconditional probabilities of proposition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923273"/>
                <a:ext cx="11611428" cy="4817294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05" name="Skjermbilde 2020-07-02 kl. 10.29.15.png" descr="Skjermbilde 2020-07-02 kl. 10.29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" y="5076379"/>
            <a:ext cx="6351447" cy="1401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obability for continuous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Probability for continuous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Express distribution as a parameterised function of value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Express distribution as a parameterised function of value: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[18,26](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= uniform density between </a:t>
                </a:r>
                <a14:m>
                  <m:oMath xmlns:m="http://schemas.openxmlformats.org/officeDocument/2006/math">
                    <m:r>
                      <a:rPr sz="29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Here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a </a:t>
                </a:r>
                <a:r>
                  <a:rPr>
                    <a:solidFill>
                      <a:srgbClr val="1245CF"/>
                    </a:solidFill>
                  </a:rPr>
                  <a:t>density; </a:t>
                </a:r>
                <a:r>
                  <a:t>integrates to 1.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=20.5)=0.125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really means</a:t>
                </a:r>
              </a:p>
            </p:txBody>
          </p:sp>
        </mc:Choice>
        <mc:Fallback>
          <p:sp>
            <p:nvSpPr>
              <p:cNvPr id="208" name="Express distribution as a parameterised function of value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10" name="Skjermbilde 2020-07-02 kl. 10.37.05.png" descr="Skjermbilde 2020-07-02 kl. 10.37.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989" y="4596938"/>
            <a:ext cx="7213154" cy="93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13" name="Gaussian dens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Gaussian density</a:t>
            </a:r>
          </a:p>
        </p:txBody>
      </p:sp>
      <p:pic>
        <p:nvPicPr>
          <p:cNvPr id="214" name="Skjermbilde 2020-07-02 kl. 10.37.44.png" descr="Skjermbilde 2020-07-02 kl. 10.37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03" y="1264705"/>
            <a:ext cx="10162994" cy="5203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ditional proba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Conditional or posterior probabilitie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Conditional </a:t>
                </a:r>
                <a:r>
                  <a:rPr>
                    <a:solidFill>
                      <a:srgbClr val="091F5C"/>
                    </a:solidFill>
                  </a:rPr>
                  <a:t>or </a:t>
                </a:r>
                <a:r>
                  <a:t>posterior probabilities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𝑡𝑜𝑜𝑡h𝑎𝑐h𝑒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)=0.8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i.e., </a:t>
                </a:r>
                <a:r>
                  <a:rPr b="1">
                    <a:solidFill>
                      <a:srgbClr val="EA3322"/>
                    </a:solidFill>
                  </a:rPr>
                  <a:t>given that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𝑡𝑜𝑜𝑡h𝑎𝑐h𝑒</m:t>
                    </m:r>
                  </m:oMath>
                </a14:m>
                <a:r>
                  <a:rPr b="1">
                    <a:solidFill>
                      <a:srgbClr val="EA3322"/>
                    </a:solidFill>
                  </a:rPr>
                  <a:t> is all I know</a:t>
                </a:r>
                <a:endParaRPr b="1"/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 b="1"/>
                  <a:t>NOT </a:t>
                </a:r>
                <a:r>
                  <a:t>"if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𝑡𝑜𝑜𝑡h𝑎𝑐h𝑒</m:t>
                    </m:r>
                  </m:oMath>
                </a14:m>
                <a:r>
                  <a:rPr b="1">
                    <a:solidFill>
                      <a:srgbClr val="683499"/>
                    </a:solidFill>
                  </a:rPr>
                  <a:t> </a:t>
                </a:r>
                <a:r>
                  <a:t>then 80% chance of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</m:oMath>
                </a14:m>
                <a:r>
                  <a:t>"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(Notation for conditional distributions: </a:t>
                </a:r>
                <a:r>
                  <a:rPr b="1"/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b="1"/>
                  <a:t> </a:t>
                </a:r>
                <a:r>
                  <a:t>2-element vector of 2-element vectors)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</p:txBody>
          </p:sp>
        </mc:Choice>
        <mc:Fallback>
          <p:sp>
            <p:nvSpPr>
              <p:cNvPr id="217" name="Conditional or posterior probabiliti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6" name="Uncertain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Uncertainty</a:t>
            </a:r>
          </a:p>
          <a:p>
            <a:r>
              <a:t>Probability</a:t>
            </a:r>
          </a:p>
          <a:p>
            <a:r>
              <a:t>Syntax and Semantics</a:t>
            </a:r>
          </a:p>
          <a:p>
            <a:r>
              <a:t>Inference</a:t>
            </a:r>
          </a:p>
          <a:p>
            <a:r>
              <a:t>Independence and Bayes' Rule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onditional probability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probability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If we know more, e.g,   is also given, then we hav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If we know more, e.g,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is also given, then we have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𝑡𝑜𝑜𝑡h𝑎𝑐h𝑒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Note: the less specific beliefs </a:t>
                </a:r>
                <a:r>
                  <a:rPr b="1">
                    <a:solidFill>
                      <a:srgbClr val="EA3322"/>
                    </a:solidFill>
                  </a:rPr>
                  <a:t>remains valid </a:t>
                </a:r>
                <a:r>
                  <a:t>after more evidence arrives, but is not always </a:t>
                </a:r>
                <a:r>
                  <a:rPr b="1">
                    <a:solidFill>
                      <a:srgbClr val="EA3322"/>
                    </a:solidFill>
                  </a:rPr>
                  <a:t>useful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 b="1">
                  <a:solidFill>
                    <a:srgbClr val="EA3322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New evidence may be irrelevant, allowing simplification, e.g.,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𝑡𝑜𝑜𝑡h𝑎𝑐h𝑒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49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𝑒𝑟𝑠𝑊𝑖𝑛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𝑡𝑜𝑜𝑡h𝑎𝑐h𝑒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)=0.8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This kind of inference, sanctioned by domain knowledge, is crucial</a:t>
                </a:r>
              </a:p>
            </p:txBody>
          </p:sp>
        </mc:Choice>
        <mc:Fallback>
          <p:sp>
            <p:nvSpPr>
              <p:cNvPr id="221" name="If we know more, e.g,   is also given, then we hav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nditional proba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Definition of conditional probability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Definition of conditional probability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t> if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Product rule </a:t>
                </a:r>
                <a:r>
                  <a:rPr>
                    <a:solidFill>
                      <a:srgbClr val="091F5C"/>
                    </a:solidFill>
                  </a:rPr>
                  <a:t>gives an alternative formulation: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225" name="Definition of conditional probability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nditional probability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probability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A general vision holds for whole distributions, e.g.,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A general vision holds for whole distributions, e.g.,</a:t>
                </a: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 general version holds for whole distributions, e.g.,</a:t>
                </a:r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(View as a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4×2</m:t>
                    </m:r>
                  </m:oMath>
                </a14:m>
                <a:r>
                  <a:t> set of equations, </a:t>
                </a:r>
                <a:r>
                  <a:rPr b="1">
                    <a:solidFill>
                      <a:srgbClr val="EA3322"/>
                    </a:solidFill>
                  </a:rPr>
                  <a:t>not</a:t>
                </a:r>
                <a:r>
                  <a:t> matrix mult.)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Chain rule </a:t>
                </a:r>
                <a:r>
                  <a:rPr>
                    <a:solidFill>
                      <a:srgbClr val="091F5C"/>
                    </a:solidFill>
                  </a:rPr>
                  <a:t>is derived by successive application of product rule:</a:t>
                </a: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= </a:t>
                </a:r>
                <a:r>
                  <a:rPr b="1">
                    <a:solidFill>
                      <a:srgbClr val="683499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b="1">
                    <a:solidFill>
                      <a:srgbClr val="683499"/>
                    </a:solidFill>
                  </a:rPr>
                  <a:t> 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sz="240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b="1">
                    <a:solidFill>
                      <a:srgbClr val="683499"/>
                    </a:solidFill>
                  </a:rPr>
                  <a:t> 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b="1">
                    <a:solidFill>
                      <a:srgbClr val="683499"/>
                    </a:solidFill>
                  </a:rPr>
                  <a:t> </a:t>
                </a:r>
                <a:r>
                  <a:t>=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29" name="A general vision holds for whole distributions, e.g.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31" name="Skjermbilde 2020-07-02 kl. 11.56.49.png" descr="Skjermbilde 2020-07-02 kl. 11.56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288" y="5427880"/>
            <a:ext cx="3401603" cy="469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Interference by enum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Interference by enumeration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Start with the joint distribution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Start with the joint distribution: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 any propositions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t>, sum the atomic events where it is true: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⊨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lim>
                      </m:limLow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34" name="Start with the joint distribution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36" name="Skjermbilde 2020-07-02 kl. 12.00.28.png" descr="Skjermbilde 2020-07-02 kl. 12.00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029" y="1408932"/>
            <a:ext cx="7851218" cy="3112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nterference by enum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Interference by enumeration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Start with the joint distribution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Start with the joint distribution: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 any propositions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t>, sum the atomic events where it is true: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⊨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lim>
                      </m:limLow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𝑡𝑜𝑜𝑡h𝑎𝑐h𝑒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)=0.108+0.012+0.016+0.064=0.2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39" name="Start with the joint distribution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41" name="Skjermbilde 2020-07-02 kl. 12.01.19.png" descr="Skjermbilde 2020-07-02 kl. 12.01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62" y="1146324"/>
            <a:ext cx="7335102" cy="2958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Interference by enum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Interference by enumeration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Start with the joint distribution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Start with the joint distribution: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 any propositions </a:t>
                </a:r>
                <a14:m>
                  <m:oMath xmlns:m="http://schemas.openxmlformats.org/officeDocument/2006/math">
                    <m:r>
                      <a:rPr sz="2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t>, sum the atomic events where it is true: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⊨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lim>
                      </m:limLow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𝑐𝑎𝑣𝑖𝑡𝑦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𝑡𝑜𝑜𝑡h𝑎𝑐h𝑒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)=0.108+0.012+0.072+0.008+0.016+0.064=0.28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44" name="Start with the joint distribution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46" name="Skjermbilde 2020-07-02 kl. 12.34.20.png" descr="Skjermbilde 2020-07-02 kl. 12.34.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96" y="896193"/>
            <a:ext cx="8012853" cy="3166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nference by enum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Inference by enumeration</a:t>
            </a:r>
          </a:p>
        </p:txBody>
      </p:sp>
      <p:sp>
        <p:nvSpPr>
          <p:cNvPr id="249" name="Start with the joint distribut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Start with the joint distribution: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Can also compute conditional probabilities:</a:t>
            </a:r>
          </a:p>
        </p:txBody>
      </p:sp>
      <p:sp>
        <p:nvSpPr>
          <p:cNvPr id="25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51" name="Skjermbilde 2020-07-02 kl. 12.37.02.png" descr="Skjermbilde 2020-07-02 kl. 12.37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2" y="3798967"/>
            <a:ext cx="9524737" cy="2309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Skjermbilde 2020-07-02 kl. 12.37.31.png" descr="Skjermbilde 2020-07-02 kl. 12.37.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377" y="598090"/>
            <a:ext cx="6894291" cy="2728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Normal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Normalisation</a:t>
            </a:r>
          </a:p>
        </p:txBody>
      </p:sp>
      <p:sp>
        <p:nvSpPr>
          <p:cNvPr id="25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256" name="Skjermbilde 2020-07-02 kl. 12.38.12.png" descr="Skjermbilde 2020-07-02 kl. 12.38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04" y="142995"/>
            <a:ext cx="6310646" cy="2489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Skjermbilde 2020-07-02 kl. 12.38.28.png" descr="Skjermbilde 2020-07-02 kl. 12.38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88" y="2655241"/>
            <a:ext cx="9913222" cy="356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Inference by enumeration,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Inference by enumeration,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Let X be all the variables. Typically, we want the posterior joint distribution of the query variables Y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355073"/>
                <a:ext cx="11611428" cy="514615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Let </a:t>
                </a:r>
                <a:r>
                  <a:rPr b="1">
                    <a:solidFill>
                      <a:srgbClr val="683499"/>
                    </a:solidFill>
                  </a:rPr>
                  <a:t>X </a:t>
                </a:r>
                <a:r>
                  <a:t>be all the variables. Typically, we want the posterior joint distribution of the </a:t>
                </a:r>
                <a:r>
                  <a:rPr>
                    <a:solidFill>
                      <a:srgbClr val="1245CF"/>
                    </a:solidFill>
                  </a:rPr>
                  <a:t>query variables </a:t>
                </a:r>
                <a:r>
                  <a:rPr b="1">
                    <a:solidFill>
                      <a:srgbClr val="683499"/>
                    </a:solidFill>
                  </a:rPr>
                  <a:t>Y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Given specific values</a:t>
                </a:r>
                <a:r>
                  <a:rPr b="1"/>
                  <a:t> </a:t>
                </a:r>
                <a:r>
                  <a:rPr b="1">
                    <a:solidFill>
                      <a:srgbClr val="683499"/>
                    </a:solidFill>
                  </a:rPr>
                  <a:t>e </a:t>
                </a:r>
                <a:r>
                  <a:t>for the </a:t>
                </a:r>
                <a:r>
                  <a:rPr>
                    <a:solidFill>
                      <a:srgbClr val="1245CF"/>
                    </a:solidFill>
                  </a:rPr>
                  <a:t>evidence variables </a:t>
                </a:r>
                <a:r>
                  <a:rPr b="1">
                    <a:solidFill>
                      <a:srgbClr val="683499"/>
                    </a:solidFill>
                  </a:rPr>
                  <a:t>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 b="1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Let all the </a:t>
                </a:r>
                <a:r>
                  <a:rPr>
                    <a:solidFill>
                      <a:srgbClr val="1245CF"/>
                    </a:solidFill>
                  </a:rPr>
                  <a:t>hidden variables be </a:t>
                </a:r>
                <a:r>
                  <a:rPr b="1">
                    <a:solidFill>
                      <a:srgbClr val="683499"/>
                    </a:solidFill>
                  </a:rPr>
                  <a:t>H </a:t>
                </a:r>
                <a:r>
                  <a:rPr>
                    <a:solidFill>
                      <a:srgbClr val="683499"/>
                    </a:solidFill>
                  </a:rPr>
                  <a:t>= </a:t>
                </a:r>
                <a:r>
                  <a:rPr b="1">
                    <a:solidFill>
                      <a:srgbClr val="683499"/>
                    </a:solidFill>
                  </a:rPr>
                  <a:t>X </a:t>
                </a:r>
                <a:r>
                  <a:rPr>
                    <a:solidFill>
                      <a:srgbClr val="683499"/>
                    </a:solidFill>
                  </a:rPr>
                  <a:t>- </a:t>
                </a:r>
                <a:r>
                  <a:rPr b="1">
                    <a:solidFill>
                      <a:srgbClr val="683499"/>
                    </a:solidFill>
                  </a:rPr>
                  <a:t>Y </a:t>
                </a:r>
                <a:r>
                  <a:rPr>
                    <a:solidFill>
                      <a:srgbClr val="683499"/>
                    </a:solidFill>
                  </a:rPr>
                  <a:t>- </a:t>
                </a:r>
                <a:r>
                  <a:rPr b="1">
                    <a:solidFill>
                      <a:srgbClr val="683499"/>
                    </a:solidFill>
                  </a:rPr>
                  <a:t>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Then the required summation of joint entries is done by </a:t>
                </a:r>
                <a:r>
                  <a:rPr>
                    <a:solidFill>
                      <a:srgbClr val="1E4A10"/>
                    </a:solidFill>
                  </a:rPr>
                  <a:t>summing out </a:t>
                </a:r>
                <a:r>
                  <a:t>the hidden variables: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The terms in the summation are joint entries because </a:t>
                </a:r>
                <a:r>
                  <a:rPr b="1">
                    <a:solidFill>
                      <a:srgbClr val="683499"/>
                    </a:solidFill>
                  </a:rPr>
                  <a:t>Y</a:t>
                </a:r>
                <a:r>
                  <a:t>, </a:t>
                </a:r>
                <a:r>
                  <a:rPr b="1">
                    <a:solidFill>
                      <a:srgbClr val="683499"/>
                    </a:solidFill>
                  </a:rPr>
                  <a:t>E</a:t>
                </a:r>
                <a:r>
                  <a:t>, and </a:t>
                </a:r>
                <a:r>
                  <a:rPr b="1">
                    <a:solidFill>
                      <a:srgbClr val="683499"/>
                    </a:solidFill>
                  </a:rPr>
                  <a:t>H </a:t>
                </a:r>
                <a:r>
                  <a:t>together exhaust the set of random variables. Obvious problems:</a:t>
                </a:r>
              </a:p>
              <a:p>
                <a:pPr marL="775368" lvl="1" indent="-267368">
                  <a:buClrTx/>
                  <a:buSzPct val="100000"/>
                  <a:buFontTx/>
                  <a:buAutoNum type="arabicParenR"/>
                </a:pPr>
                <a:r>
                  <a:t>Worst-case time complexity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where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t> is the largest rarity</a:t>
                </a:r>
              </a:p>
              <a:p>
                <a:pPr marL="775368" lvl="1" indent="-267368">
                  <a:buClrTx/>
                  <a:buSzPct val="100000"/>
                  <a:buFontTx/>
                  <a:buAutoNum type="arabicParenR"/>
                </a:pPr>
                <a:r>
                  <a:t>Space complexity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to store the joint distribution</a:t>
                </a:r>
              </a:p>
              <a:p>
                <a:pPr marL="775368" lvl="1" indent="-267368">
                  <a:buClrTx/>
                  <a:buSzPct val="100000"/>
                  <a:buFontTx/>
                  <a:buAutoNum type="arabicParenR"/>
                </a:pPr>
                <a:r>
                  <a:t>How to find the numbers for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entries?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60" name="Let X be all the variables. Typically, we want the posterior joint distribution of the query variables Y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355073"/>
                <a:ext cx="11611428" cy="5146155"/>
              </a:xfrm>
              <a:prstGeom prst="rect">
                <a:avLst/>
              </a:prstGeom>
              <a:blipFill>
                <a:blip r:embed="rId2"/>
                <a:stretch>
                  <a:fillRect l="-578" r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262" name="Skjermbilde 2020-07-02 kl. 12.44.28.png" descr="Skjermbilde 2020-07-02 kl. 12.44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58" y="3497763"/>
            <a:ext cx="6210172" cy="339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Independ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Independence</a:t>
            </a:r>
          </a:p>
        </p:txBody>
      </p:sp>
      <p:sp>
        <p:nvSpPr>
          <p:cNvPr id="26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266" name="Skjermbilde 2020-07-02 kl. 12.48.36.png" descr="Skjermbilde 2020-07-02 kl. 12.48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6" y="930126"/>
            <a:ext cx="7778487" cy="5280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Uncertain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Let action   = leave for airport   minutes before flight. Will   get me there on time?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Let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2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2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= leave for airport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minutes before flight. Will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2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2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get me there on time?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Problems:</a:t>
                </a:r>
              </a:p>
              <a:p>
                <a:pPr marL="1283368" lvl="2" indent="-267368">
                  <a:buClrTx/>
                  <a:buSzPct val="100000"/>
                  <a:buFontTx/>
                  <a:buAutoNum type="arabicParenR"/>
                </a:pPr>
                <a:r>
                  <a:t>Partial observability (road state, other drivers' plans, etc.)</a:t>
                </a:r>
              </a:p>
              <a:p>
                <a:pPr marL="1283368" lvl="2" indent="-267368">
                  <a:buClrTx/>
                  <a:buSzPct val="100000"/>
                  <a:buFontTx/>
                  <a:buAutoNum type="arabicParenR"/>
                </a:pPr>
                <a:r>
                  <a:t>Noisy sensors (KCBS traffic reports)</a:t>
                </a:r>
              </a:p>
              <a:p>
                <a:pPr marL="1283368" lvl="2" indent="-267368">
                  <a:buClrTx/>
                  <a:buSzPct val="100000"/>
                  <a:buFontTx/>
                  <a:buAutoNum type="arabicParenR"/>
                </a:pPr>
                <a:r>
                  <a:t>Uncertainty in action outcomes (flat tire, etc)</a:t>
                </a:r>
              </a:p>
              <a:p>
                <a:pPr marL="1283368" lvl="2" indent="-267368">
                  <a:buClrTx/>
                  <a:buSzPct val="100000"/>
                  <a:buFontTx/>
                  <a:buAutoNum type="arabicParenR"/>
                </a:pPr>
                <a:r>
                  <a:t>Immense complexity of modelling and predicting traffic</a:t>
                </a:r>
              </a:p>
              <a:p>
                <a:pPr marL="1283368" lvl="2" indent="-267368">
                  <a:buClrTx/>
                  <a:buSzPct val="100000"/>
                  <a:buFontTx/>
                  <a:buAutoNum type="arabicParenR"/>
                </a:pPr>
                <a:endParaRPr/>
              </a:p>
            </p:txBody>
          </p:sp>
        </mc:Choice>
        <mc:Fallback>
          <p:sp>
            <p:nvSpPr>
              <p:cNvPr id="150" name="Let action   = leave for airport   minutes before flight. Will   get me there on time?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onditional independ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P  has   = 7 independent entries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34373"/>
                <a:ext cx="11611428" cy="5848227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b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550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5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sz="25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b="0"/>
                  <a:t> = 7 independent entries</a:t>
                </a:r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rPr b="0"/>
                  <a:t>If I have a cavity, the probability that the probe catches is doesn't depend on wherever I have a toothache: (1)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𝑐𝑎𝑡𝑐h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𝑡𝑜𝑜𝑡h𝑎𝑐h𝑒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𝑐𝑎𝑡𝑐h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rPr b="0"/>
                  <a:t>The same independence holds if I haven't got a cavity:</a:t>
                </a:r>
              </a:p>
              <a:p>
                <a:pPr marL="0" lvl="2" indent="457200">
                  <a:buClrTx/>
                  <a:buSzTx/>
                  <a:buFontTx/>
                  <a:buNone/>
                  <a:defRPr b="1"/>
                </a:pPr>
                <a:r>
                  <a:rPr b="0"/>
                  <a:t>(2)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𝑐𝑎𝑡𝑐h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𝑡𝑜𝑜𝑡h𝑎𝑐h𝑒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,¬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𝑐𝑎𝑡𝑐h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|¬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b="0">
                  <a:solidFill>
                    <a:srgbClr val="683499"/>
                  </a:solidFill>
                </a:endParaRPr>
              </a:p>
              <a:p>
                <a:pPr marL="0" lvl="2" indent="457200">
                  <a:buClrTx/>
                  <a:buSzTx/>
                  <a:buFontTx/>
                  <a:buNone/>
                  <a:defRPr b="1"/>
                </a:pPr>
                <a:endParaRPr b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</m:oMath>
                </a14:m>
                <a:r>
                  <a:rPr b="0">
                    <a:solidFill>
                      <a:srgbClr val="683499"/>
                    </a:solidFill>
                  </a:rPr>
                  <a:t> </a:t>
                </a:r>
                <a:r>
                  <a:rPr b="0"/>
                  <a:t>to </a:t>
                </a:r>
                <a:r>
                  <a:rPr b="0">
                    <a:solidFill>
                      <a:srgbClr val="1245CF"/>
                    </a:solidFill>
                  </a:rPr>
                  <a:t>conditionally independent </a:t>
                </a:r>
                <a:r>
                  <a:rPr b="0"/>
                  <a:t>of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</m:oMath>
                </a14:m>
                <a:r>
                  <a:rPr b="0">
                    <a:solidFill>
                      <a:srgbClr val="683499"/>
                    </a:solidFill>
                  </a:rPr>
                  <a:t> </a:t>
                </a:r>
                <a:r>
                  <a:rPr b="0"/>
                  <a:t>given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</m:oMath>
                </a14:m>
                <a:r>
                  <a:rPr b="0"/>
                  <a:t>:</a:t>
                </a:r>
              </a:p>
              <a:p>
                <a:pPr marL="0" lvl="2" indent="457200">
                  <a:buClrTx/>
                  <a:buSzTx/>
                  <a:buFontTx/>
                  <a:buNone/>
                  <a:defRPr b="1"/>
                </a:pPr>
                <a:r>
                  <a:t>P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Equivalent statements:</a:t>
                </a:r>
              </a:p>
              <a:p>
                <a:pPr marL="0" lvl="2" indent="45720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r>
                  <a:t>P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lvl="2" indent="45720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r>
                  <a:t>P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69" name="P  has   = 7 independent entri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34373"/>
                <a:ext cx="11611428" cy="5848227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onditional independence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independence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Write out full joint distribution using the chain rule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Write out full joint distribution using the chain rule:</a:t>
                </a: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r>
                  <a:t>P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8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8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𝐶𝑎𝑡𝑐h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I.e., 2 + 2 + 1 = 5 independent numbers (equations 1 and 2 remove 2)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In most cases, the use of conditional independence reduces the size of the representation of the joint distribution from exponential in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to linear in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EA3322"/>
                    </a:solidFill>
                  </a:defRPr>
                </a:pPr>
                <a:r>
                  <a:t>Conditional independence is our most basic and robust form of knowledge about uncertain environments</a:t>
                </a:r>
              </a:p>
            </p:txBody>
          </p:sp>
        </mc:Choice>
        <mc:Fallback>
          <p:sp>
            <p:nvSpPr>
              <p:cNvPr id="273" name="Write out full joint distribution using the chain rule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r="-263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Bayes'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Bayes' Rule</a:t>
            </a:r>
          </a:p>
        </p:txBody>
      </p:sp>
      <p:sp>
        <p:nvSpPr>
          <p:cNvPr id="27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278" name="Skjermbilde 2020-07-02 kl. 13.07.27.png" descr="Skjermbilde 2020-07-02 kl. 13.07.27.png"/>
          <p:cNvPicPr>
            <a:picLocks noChangeAspect="1"/>
          </p:cNvPicPr>
          <p:nvPr/>
        </p:nvPicPr>
        <p:blipFill>
          <a:blip r:embed="rId2"/>
          <a:srcRect t="3003"/>
          <a:stretch>
            <a:fillRect/>
          </a:stretch>
        </p:blipFill>
        <p:spPr>
          <a:xfrm>
            <a:off x="363143" y="833660"/>
            <a:ext cx="7226890" cy="548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81" name="Bayes' Rule and conditional independence"/>
          <p:cNvSpPr txBox="1">
            <a:spLocks noGrp="1"/>
          </p:cNvSpPr>
          <p:nvPr>
            <p:ph type="title"/>
          </p:nvPr>
        </p:nvSpPr>
        <p:spPr>
          <a:xfrm>
            <a:off x="0" y="-8625"/>
            <a:ext cx="12192000" cy="1023602"/>
          </a:xfrm>
          <a:prstGeom prst="rect">
            <a:avLst/>
          </a:prstGeom>
        </p:spPr>
        <p:txBody>
          <a:bodyPr/>
          <a:lstStyle/>
          <a:p>
            <a:r>
              <a:t>Bayes' Rule and conditional independence</a:t>
            </a:r>
          </a:p>
        </p:txBody>
      </p:sp>
      <p:pic>
        <p:nvPicPr>
          <p:cNvPr id="282" name="Skjermbilde 2020-07-02 kl. 13.08.44.png" descr="Skjermbilde 2020-07-02 kl. 13.08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44" y="772686"/>
            <a:ext cx="9727897" cy="5312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Wumpus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Wumpus World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iff [ ] contains a pit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290286" y="4199476"/>
                <a:ext cx="11611428" cy="1972891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iff [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] contains a pit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iff [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] is breezy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Include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t> </a:t>
                </a:r>
                <a:r>
                  <a:rPr>
                    <a:solidFill>
                      <a:srgbClr val="091F5C"/>
                    </a:solidFill>
                  </a:rPr>
                  <a:t>in the probability model</a:t>
                </a:r>
              </a:p>
            </p:txBody>
          </p:sp>
        </mc:Choice>
        <mc:Fallback>
          <p:sp>
            <p:nvSpPr>
              <p:cNvPr id="285" name="iff [ ] contains a pi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90286" y="4199476"/>
                <a:ext cx="11611428" cy="1972891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287" name="Skjermbilde 2020-07-02 kl. 13.12.22.png" descr="Skjermbilde 2020-07-02 kl. 13.12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83" y="264052"/>
            <a:ext cx="3856034" cy="3863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pecifying the probability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Specifying the probability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he full joint distribution is P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The full joint distribution is </a:t>
                </a:r>
                <a:r>
                  <a:rPr b="1">
                    <a:solidFill>
                      <a:srgbClr val="683499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4,4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b="1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Apply product rule: </a:t>
                </a:r>
                <a:r>
                  <a:rPr b="1">
                    <a:solidFill>
                      <a:srgbClr val="683499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4,4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b="1">
                    <a:solidFill>
                      <a:srgbClr val="683499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4,4</m:t>
                        </m:r>
                      </m:sub>
                    </m:sSub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b="1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(Do it this way to get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𝐸𝑓𝑓𝑒𝑐𝑡𝑠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𝐶𝑎𝑢𝑠𝑒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.)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First term: 1 if pits are adjacent to breezes, 0 otherwise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Second term: pits are placed randomly, probability 0.2 per square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pits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90" name="The full joint distribution is P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292" name="Skjermbilde 2020-07-02 kl. 13.18.28.png" descr="Skjermbilde 2020-07-02 kl. 13.18.28.png"/>
          <p:cNvPicPr>
            <a:picLocks noChangeAspect="1"/>
          </p:cNvPicPr>
          <p:nvPr/>
        </p:nvPicPr>
        <p:blipFill>
          <a:blip r:embed="rId3"/>
          <a:srcRect b="43317"/>
          <a:stretch>
            <a:fillRect/>
          </a:stretch>
        </p:blipFill>
        <p:spPr>
          <a:xfrm>
            <a:off x="-141972" y="3704658"/>
            <a:ext cx="9808944" cy="961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bservation and qu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 and query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We know the following facts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We know the following facts: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=¬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=¬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Query is </a:t>
                </a:r>
                <a:r>
                  <a:rPr b="1">
                    <a:solidFill>
                      <a:srgbClr val="683499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𝑘𝑛𝑜𝑤𝑛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b="1"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Define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𝑈𝑛𝑘𝑛𝑜𝑤𝑛</m:t>
                    </m:r>
                  </m:oMath>
                </a14:m>
                <a: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t>s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𝐾𝑛𝑜𝑤𝑛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 interference by enumeration, we have:</a:t>
                </a:r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𝑘𝑛𝑜𝑤𝑛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limLow>
                      <m:limLow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𝑢𝑛𝑘𝑛𝑜𝑤𝑛</m:t>
                        </m:r>
                      </m:lim>
                    </m:limLow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𝑢𝑛𝑘𝑛𝑜𝑤𝑛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𝑘𝑛𝑜𝑤𝑛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Grows exponentially with number of squares</a:t>
                </a:r>
              </a:p>
            </p:txBody>
          </p:sp>
        </mc:Choice>
        <mc:Fallback>
          <p:sp>
            <p:nvSpPr>
              <p:cNvPr id="295" name="We know the following fact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Using conditional independ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conditional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Basic insight: observations are conditionally independent of other hidden squares given neighbouring hidden square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Basic insight: observations are conditionally independent of other hidden squares given neighbouring hidden squares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Define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𝑈𝑛𝑘𝑛𝑜𝑤𝑛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𝐹𝑟𝑖𝑛𝑔𝑒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𝑂𝑡h𝑒𝑟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 b="1">
                    <a:solidFill>
                      <a:srgbClr val="683499"/>
                    </a:solidFill>
                  </a:defRPr>
                </a:pPr>
                <a:r>
                  <a:t>P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𝐾𝑛𝑜𝑤𝑛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𝑈𝑛𝑘𝑛𝑜𝑤𝑛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t>P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𝐾𝑛𝑜𝑤𝑛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𝐹𝑟𝑖𝑛𝑔𝑒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Manipulate query into a form where we can use this!</a:t>
                </a:r>
              </a:p>
            </p:txBody>
          </p:sp>
        </mc:Choice>
        <mc:Fallback>
          <p:sp>
            <p:nvSpPr>
              <p:cNvPr id="299" name="Basic insight: observations are conditionally independent of other hidden squares given neighbouring hidden squar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r="-368" b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301" name="Skjermbilde 2020-07-02 kl. 13.29.02.png" descr="Skjermbilde 2020-07-02 kl. 13.29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917" y="1859926"/>
            <a:ext cx="4076980" cy="4014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304" name="Using conditional independence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conditional independence contd.</a:t>
            </a:r>
          </a:p>
        </p:txBody>
      </p:sp>
      <p:pic>
        <p:nvPicPr>
          <p:cNvPr id="305" name="Skjermbilde 2020-07-02 kl. 13.30.00.png" descr="Skjermbilde 2020-07-02 kl. 13.30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26" y="934284"/>
            <a:ext cx="11197548" cy="4989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Using conditional independence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conditional independence contd.</a:t>
            </a:r>
          </a:p>
        </p:txBody>
      </p:sp>
      <p:sp>
        <p:nvSpPr>
          <p:cNvPr id="30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pic>
        <p:nvPicPr>
          <p:cNvPr id="309" name="Skjermbilde 2020-07-02 kl. 13.30.49.png" descr="Skjermbilde 2020-07-02 kl. 13.30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44" y="1033076"/>
            <a:ext cx="9913548" cy="4990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Uncertainty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Uncertainty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Hence a purely logical approach either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Hence a purely logical approach either</a:t>
                </a:r>
              </a:p>
              <a:p>
                <a:pPr marL="1283368" lvl="2" indent="-267368">
                  <a:buClrTx/>
                  <a:buSzPct val="100000"/>
                  <a:buFontTx/>
                  <a:buAutoNum type="arabicParenR"/>
                </a:pPr>
                <a:r>
                  <a:t>Risk falsehood: "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t> will get me there on time"</a:t>
                </a:r>
                <a:br/>
                <a:r>
                  <a:t>or</a:t>
                </a:r>
              </a:p>
              <a:p>
                <a:pPr marL="1283368" lvl="2" indent="-267368">
                  <a:buClrTx/>
                  <a:buSzPct val="100000"/>
                  <a:buFontTx/>
                  <a:buAutoNum type="arabicParenR"/>
                </a:pPr>
                <a:r>
                  <a:t>Leads to conclusions that are to weak for decision making: "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t> will get me there on time if there's no accident on the bridge and it doesn't rain and my tires remain intact etc etc."</a:t>
                </a:r>
              </a:p>
              <a:p>
                <a:pPr marL="1283368" lvl="2" indent="-267368">
                  <a:buClrTx/>
                  <a:buSzPct val="100000"/>
                  <a:buFontTx/>
                  <a:buAutoNum type="arabicParenR"/>
                </a:pPr>
                <a:endParaRPr/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1440</m:t>
                        </m:r>
                      </m:sub>
                    </m:sSub>
                  </m:oMath>
                </a14:m>
                <a:r>
                  <a:t> might reasonably be said to get me there on time but I'd have to stay overnight in the airport…)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54" name="Hence a purely logical approach either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r="-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12" name="Probability is a rigorous formalism for uncertain knowled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ClrTx/>
              <a:buSzTx/>
              <a:buFontTx/>
              <a:buNone/>
            </a:pPr>
            <a:r>
              <a:t>Probability is a rigorous formalism for uncertain knowledge</a:t>
            </a:r>
          </a:p>
          <a:p>
            <a:pPr marL="0" indent="0">
              <a:lnSpc>
                <a:spcPct val="200000"/>
              </a:lnSpc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Joint probability distribution </a:t>
            </a:r>
            <a:r>
              <a:rPr>
                <a:solidFill>
                  <a:srgbClr val="091F5C"/>
                </a:solidFill>
              </a:rPr>
              <a:t>specifies probability of every </a:t>
            </a:r>
            <a:r>
              <a:t>atomic event</a:t>
            </a:r>
          </a:p>
          <a:p>
            <a:pPr marL="0" indent="0">
              <a:lnSpc>
                <a:spcPct val="200000"/>
              </a:lnSpc>
              <a:buClrTx/>
              <a:buSzTx/>
              <a:buFontTx/>
              <a:buNone/>
            </a:pPr>
            <a:r>
              <a:t>Queries can be answered by summing over atomic events</a:t>
            </a:r>
          </a:p>
          <a:p>
            <a:pPr marL="0" indent="0">
              <a:lnSpc>
                <a:spcPct val="200000"/>
              </a:lnSpc>
              <a:buClrTx/>
              <a:buSzTx/>
              <a:buFontTx/>
              <a:buNone/>
            </a:pPr>
            <a:r>
              <a:t>For nontrivial domains, we must find a way to reduce the joint size</a:t>
            </a:r>
          </a:p>
          <a:p>
            <a:pPr marL="0" indent="0">
              <a:lnSpc>
                <a:spcPct val="200000"/>
              </a:lnSpc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Independence </a:t>
            </a:r>
            <a:r>
              <a:rPr>
                <a:solidFill>
                  <a:srgbClr val="091F5C"/>
                </a:solidFill>
              </a:rPr>
              <a:t>and </a:t>
            </a:r>
            <a:r>
              <a:t>conditional independence </a:t>
            </a:r>
            <a:r>
              <a:rPr>
                <a:solidFill>
                  <a:srgbClr val="091F5C"/>
                </a:solidFill>
              </a:rPr>
              <a:t>provide the tools</a:t>
            </a:r>
            <a:r>
              <a:t> </a:t>
            </a:r>
          </a:p>
        </p:txBody>
      </p:sp>
      <p:sp>
        <p:nvSpPr>
          <p:cNvPr id="31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ethods for handling uncertain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Methods for handling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Default or non-monotonic logic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Default </a:t>
                </a:r>
                <a:r>
                  <a:rPr>
                    <a:solidFill>
                      <a:srgbClr val="091F5C"/>
                    </a:solidFill>
                  </a:rPr>
                  <a:t>or </a:t>
                </a:r>
                <a:r>
                  <a:t>non-monotonic</a:t>
                </a:r>
                <a:r>
                  <a:rPr>
                    <a:solidFill>
                      <a:srgbClr val="091F5C"/>
                    </a:solidFill>
                  </a:rPr>
                  <a:t> logic: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Assume my car does not have a flat tire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>
                    <a:solidFill>
                      <a:srgbClr val="091F5C"/>
                    </a:solidFill>
                  </a:rPr>
                  <a:t> works unless contradicted by evidence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Issues: What assumptions are reasonable? How to handle contradiction?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Rules with fudge factors: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350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𝐴𝑡𝐴𝑖𝑟𝑝𝑜𝑟𝑡𝑂𝑛𝑇𝑖𝑚𝑒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sSub>
                        <m:sSubPr>
                          <m:ctrlP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</m:e>
                        <m:sub>
                          <m:r>
                            <a:rPr sz="235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</m:sub>
                      </m:sSub>
                      <m:r>
                        <a:rPr sz="235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𝑊𝑒𝑡𝐺𝑟𝑎𝑠𝑠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𝑊𝑒𝑡𝐺𝑟𝑎𝑠𝑠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𝑅𝑎𝑖𝑛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Issues: Problems with combination, 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𝑆𝑝𝑟𝑖𝑛𝑘𝑙𝑒𝑟</m:t>
                    </m:r>
                  </m:oMath>
                </a14:m>
                <a:r>
                  <a:t> causes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𝑅𝑎𝑖𝑛</m:t>
                    </m:r>
                  </m:oMath>
                </a14:m>
                <a:r>
                  <a:t>?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58" name="Default or non-monotonic logic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ethods for handling uncertainty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Methods for handling uncertainty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Probability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Probability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Given the available evidence,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t> will get me there on time with probability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Mahaviracarya (9th C.), Cardamo (1565) theory of gambling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(</a:t>
                </a:r>
                <a:r>
                  <a:rPr>
                    <a:solidFill>
                      <a:srgbClr val="1245CF"/>
                    </a:solidFill>
                  </a:rPr>
                  <a:t>Fuzzy logic </a:t>
                </a:r>
                <a:r>
                  <a:t>handles </a:t>
                </a:r>
                <a:r>
                  <a:rPr b="1">
                    <a:solidFill>
                      <a:srgbClr val="EA3322"/>
                    </a:solidFill>
                  </a:rPr>
                  <a:t>degrees of truth</a:t>
                </a:r>
                <a:r>
                  <a:rPr>
                    <a:solidFill>
                      <a:srgbClr val="EA3322"/>
                    </a:solidFill>
                  </a:rPr>
                  <a:t> </a:t>
                </a:r>
                <a:r>
                  <a:t>NOT uncertainty 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𝑊𝑒𝑡𝐺𝑟𝑎𝑠𝑠</m:t>
                    </m:r>
                  </m:oMath>
                </a14:m>
                <a:r>
                  <a:t> is true to degree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t>)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62" name="Probability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ba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Probabilistic assertions summarise effects of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Probabilistic assertions </a:t>
                </a:r>
                <a:r>
                  <a:rPr b="1">
                    <a:solidFill>
                      <a:srgbClr val="EA3322"/>
                    </a:solidFill>
                  </a:rPr>
                  <a:t>summarise </a:t>
                </a:r>
                <a:r>
                  <a:t>effects of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Laziness: </a:t>
                </a:r>
                <a:r>
                  <a:rPr>
                    <a:solidFill>
                      <a:srgbClr val="091F5C"/>
                    </a:solidFill>
                  </a:rPr>
                  <a:t>failure to enumerate exceptions, qualifications, etc.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Ignorance: </a:t>
                </a:r>
                <a:r>
                  <a:rPr>
                    <a:solidFill>
                      <a:srgbClr val="091F5C"/>
                    </a:solidFill>
                  </a:rPr>
                  <a:t>lack of relevant facts, initial conditions, etc.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Subjective or Bayesian </a:t>
                </a:r>
                <a:r>
                  <a:rPr>
                    <a:solidFill>
                      <a:srgbClr val="091F5C"/>
                    </a:solidFill>
                  </a:rPr>
                  <a:t>probability: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Probabilities relate propositions to one's own state of knowledge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no reported accidents) =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0.06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66" name="Probabilistic assertions summarise effects of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bability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Probability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hese are not claims of a &quot;probabilistic tendency&quot; in the current situation (but might be learned from past experience of similar situations)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These are </a:t>
                </a:r>
                <a:r>
                  <a:rPr b="1">
                    <a:solidFill>
                      <a:srgbClr val="EA3322"/>
                    </a:solidFill>
                  </a:rPr>
                  <a:t>not </a:t>
                </a:r>
                <a:r>
                  <a:t>claims of a "probabilistic tendency" in the current situation (but might be learned from past experience of similar situations)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Probabilities of propositions change with new evidence: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no reported accidents, 5 a.m) =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0.15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(Analogous to logical entailment status</a:t>
                </a:r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not truth.)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70" name="These are not claims of a &quot;probabilistic tendency&quot; in the current situation (but might be learned from past experience of similar situations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aking decisions under uncertain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decisions under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Suppose I believe the following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Suppose I believe the following: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t> gets me there on time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|…)=0.04</m:t>
                    </m:r>
                  </m:oMath>
                </a14:m>
                <a:endParaRPr/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sub>
                    </m:sSub>
                  </m:oMath>
                </a14:m>
                <a:r>
                  <a:t> gets me there on time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|…)=0.70</m:t>
                    </m:r>
                  </m:oMath>
                </a14:m>
                <a:endParaRPr/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sub>
                    </m:sSub>
                  </m:oMath>
                </a14:m>
                <a:r>
                  <a:t> gets me there on time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|…)=0.95</m:t>
                    </m:r>
                  </m:oMath>
                </a14:m>
                <a:endParaRPr/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1440</m:t>
                        </m:r>
                      </m:sub>
                    </m:sSub>
                  </m:oMath>
                </a14:m>
                <a:r>
                  <a:t> gets me there on time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|…)=0.9999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Which action to choose?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Depends of my </a:t>
                </a:r>
                <a:r>
                  <a:rPr>
                    <a:solidFill>
                      <a:srgbClr val="1245CF"/>
                    </a:solidFill>
                  </a:rPr>
                  <a:t>preferences </a:t>
                </a:r>
                <a:r>
                  <a:t>for missing flight vs. Airport cuisine, etc.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Utility theory </a:t>
                </a:r>
                <a:r>
                  <a:rPr>
                    <a:solidFill>
                      <a:srgbClr val="091F5C"/>
                    </a:solidFill>
                  </a:rPr>
                  <a:t>is used to represent and infer preferences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Decision theory </a:t>
                </a:r>
                <a:r>
                  <a:rPr>
                    <a:solidFill>
                      <a:srgbClr val="091F5C"/>
                    </a:solidFill>
                  </a:rPr>
                  <a:t>= utility theory + probability theory</a:t>
                </a:r>
              </a:p>
            </p:txBody>
          </p:sp>
        </mc:Choice>
        <mc:Fallback>
          <p:sp>
            <p:nvSpPr>
              <p:cNvPr id="174" name="Suppose I believe the following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Microsoft Office PowerPoint</Application>
  <PresentationFormat>Widescreen</PresentationFormat>
  <Paragraphs>337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 Math</vt:lpstr>
      <vt:lpstr>Helvetica</vt:lpstr>
      <vt:lpstr>Roboto</vt:lpstr>
      <vt:lpstr>Material</vt:lpstr>
      <vt:lpstr>Uncertainty </vt:lpstr>
      <vt:lpstr>Outline</vt:lpstr>
      <vt:lpstr>Uncertainty</vt:lpstr>
      <vt:lpstr>Uncertainty contd.</vt:lpstr>
      <vt:lpstr>Methods for handling uncertainty</vt:lpstr>
      <vt:lpstr>Methods for handling uncertainty contd.</vt:lpstr>
      <vt:lpstr>Probability</vt:lpstr>
      <vt:lpstr>Probability contd.</vt:lpstr>
      <vt:lpstr>Making decisions under uncertainty</vt:lpstr>
      <vt:lpstr>Probability basics</vt:lpstr>
      <vt:lpstr>Random variables</vt:lpstr>
      <vt:lpstr>Propositions</vt:lpstr>
      <vt:lpstr>Propositions contd.</vt:lpstr>
      <vt:lpstr>Why use probability?</vt:lpstr>
      <vt:lpstr>Syntax for propositions</vt:lpstr>
      <vt:lpstr>Prior probability</vt:lpstr>
      <vt:lpstr>Probability for continuous variables</vt:lpstr>
      <vt:lpstr>Gaussian density</vt:lpstr>
      <vt:lpstr>Conditional probability</vt:lpstr>
      <vt:lpstr>Conditional probability contd.</vt:lpstr>
      <vt:lpstr>Conditional probability</vt:lpstr>
      <vt:lpstr>Conditional probability contd.</vt:lpstr>
      <vt:lpstr>Interference by enumeration</vt:lpstr>
      <vt:lpstr>Interference by enumeration</vt:lpstr>
      <vt:lpstr>Interference by enumeration</vt:lpstr>
      <vt:lpstr>Inference by enumeration</vt:lpstr>
      <vt:lpstr>Normalisation</vt:lpstr>
      <vt:lpstr>Inference by enumeration, contd.</vt:lpstr>
      <vt:lpstr>Independence</vt:lpstr>
      <vt:lpstr>Conditional independence</vt:lpstr>
      <vt:lpstr>Conditional independence contd.</vt:lpstr>
      <vt:lpstr>Bayes' Rule</vt:lpstr>
      <vt:lpstr>Bayes' Rule and conditional independence</vt:lpstr>
      <vt:lpstr>Wumpus World</vt:lpstr>
      <vt:lpstr>Specifying the probability model </vt:lpstr>
      <vt:lpstr>Observation and query</vt:lpstr>
      <vt:lpstr>Using conditional independence</vt:lpstr>
      <vt:lpstr>Using conditional independence contd.</vt:lpstr>
      <vt:lpstr>Using conditional independence contd.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</dc:title>
  <cp:lastModifiedBy>Marcello Bonsangue</cp:lastModifiedBy>
  <cp:revision>1</cp:revision>
  <dcterms:modified xsi:type="dcterms:W3CDTF">2020-07-14T07:51:38Z</dcterms:modified>
</cp:coreProperties>
</file>