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5E7"/>
          </a:solidFill>
        </a:fill>
      </a:tcStyle>
    </a:wholeTbl>
    <a:band2H>
      <a:tcTxStyle/>
      <a:tcStyle>
        <a:tcBdr/>
        <a:fill>
          <a:solidFill>
            <a:srgbClr val="E6EB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1CDCC"/>
          </a:solidFill>
        </a:fill>
      </a:tcStyle>
    </a:wholeTbl>
    <a:band2H>
      <a:tcTxStyle/>
      <a:tcStyle>
        <a:tcBdr/>
        <a:fill>
          <a:solidFill>
            <a:srgbClr val="F8E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E5CA"/>
          </a:solidFill>
        </a:fill>
      </a:tcStyle>
    </a:wholeTbl>
    <a:band2H>
      <a:tcTxStyle/>
      <a:tcStyle>
        <a:tcBdr/>
        <a:fill>
          <a:solidFill>
            <a:srgbClr val="FDF2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DFD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285F4"/>
              </a:solidFill>
              <a:prstDash val="solid"/>
              <a:round/>
            </a:ln>
          </a:top>
          <a:bottom>
            <a:ln w="254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285F4"/>
              </a:solidFill>
              <a:prstDash val="solid"/>
              <a:round/>
            </a:ln>
          </a:top>
          <a:bottom>
            <a:ln w="254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/>
      <a:tcStyle>
        <a:tcBdr/>
        <a:fill>
          <a:solidFill>
            <a:srgbClr val="E8EDF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285F4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285F4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285F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solidFill>
            <a:srgbClr val="4285F4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solidFill>
            <a:srgbClr val="4285F4">
              <a:alpha val="20000"/>
            </a:srgbClr>
          </a:solidFill>
        </a:fill>
      </a:tcStyle>
    </a:firstCol>
    <a:lastRow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508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254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j-lt"/>
        <a:ea typeface="+mj-ea"/>
        <a:cs typeface="+mj-cs"/>
        <a:sym typeface="Arial"/>
      </a:defRPr>
    </a:lvl1pPr>
    <a:lvl2pPr indent="228600" latinLnBrk="0">
      <a:defRPr>
        <a:latin typeface="+mj-lt"/>
        <a:ea typeface="+mj-ea"/>
        <a:cs typeface="+mj-cs"/>
        <a:sym typeface="Arial"/>
      </a:defRPr>
    </a:lvl2pPr>
    <a:lvl3pPr indent="457200" latinLnBrk="0">
      <a:defRPr>
        <a:latin typeface="+mj-lt"/>
        <a:ea typeface="+mj-ea"/>
        <a:cs typeface="+mj-cs"/>
        <a:sym typeface="Arial"/>
      </a:defRPr>
    </a:lvl3pPr>
    <a:lvl4pPr indent="685800" latinLnBrk="0">
      <a:defRPr>
        <a:latin typeface="+mj-lt"/>
        <a:ea typeface="+mj-ea"/>
        <a:cs typeface="+mj-cs"/>
        <a:sym typeface="Arial"/>
      </a:defRPr>
    </a:lvl4pPr>
    <a:lvl5pPr indent="914400" latinLnBrk="0">
      <a:defRPr>
        <a:latin typeface="+mj-lt"/>
        <a:ea typeface="+mj-ea"/>
        <a:cs typeface="+mj-cs"/>
        <a:sym typeface="Arial"/>
      </a:defRPr>
    </a:lvl5pPr>
    <a:lvl6pPr indent="1143000" latinLnBrk="0">
      <a:defRPr>
        <a:latin typeface="+mj-lt"/>
        <a:ea typeface="+mj-ea"/>
        <a:cs typeface="+mj-cs"/>
        <a:sym typeface="Arial"/>
      </a:defRPr>
    </a:lvl6pPr>
    <a:lvl7pPr indent="1371600" latinLnBrk="0">
      <a:defRPr>
        <a:latin typeface="+mj-lt"/>
        <a:ea typeface="+mj-ea"/>
        <a:cs typeface="+mj-cs"/>
        <a:sym typeface="Arial"/>
      </a:defRPr>
    </a:lvl7pPr>
    <a:lvl8pPr indent="1600200" latinLnBrk="0">
      <a:defRPr>
        <a:latin typeface="+mj-lt"/>
        <a:ea typeface="+mj-ea"/>
        <a:cs typeface="+mj-cs"/>
        <a:sym typeface="Arial"/>
      </a:defRPr>
    </a:lvl8pPr>
    <a:lvl9pPr indent="1828800" latinLnBrk="0">
      <a:defRPr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0;p2"/>
          <p:cNvSpPr/>
          <p:nvPr/>
        </p:nvSpPr>
        <p:spPr>
          <a:xfrm flipH="1">
            <a:off x="10995200" y="5661233"/>
            <a:ext cx="1196801" cy="1196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" name="Google Shape;11;p2"/>
          <p:cNvSpPr/>
          <p:nvPr/>
        </p:nvSpPr>
        <p:spPr>
          <a:xfrm flipH="1">
            <a:off x="10995200" y="5661166"/>
            <a:ext cx="1196801" cy="1196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8000" y="0"/>
                </a:lnTo>
                <a:cubicBezTo>
                  <a:pt x="19988" y="0"/>
                  <a:pt x="21600" y="1612"/>
                  <a:pt x="21600" y="360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6808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7" name="Picture 18" descr="Picture 18"/>
          <p:cNvPicPr>
            <a:picLocks noChangeAspect="1"/>
          </p:cNvPicPr>
          <p:nvPr/>
        </p:nvPicPr>
        <p:blipFill>
          <a:blip r:embed="rId2"/>
          <a:srcRect l="53526" r="17"/>
          <a:stretch>
            <a:fillRect/>
          </a:stretch>
        </p:blipFill>
        <p:spPr>
          <a:xfrm>
            <a:off x="-29868" y="0"/>
            <a:ext cx="5976001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Picture 19" descr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069" y="6244013"/>
            <a:ext cx="2728687" cy="56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Picture 20" descr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658" y="5980117"/>
            <a:ext cx="1894864" cy="1086228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Titteltekst"/>
          <p:cNvSpPr txBox="1">
            <a:spLocks noGrp="1"/>
          </p:cNvSpPr>
          <p:nvPr>
            <p:ph type="title"/>
          </p:nvPr>
        </p:nvSpPr>
        <p:spPr>
          <a:xfrm>
            <a:off x="6313715" y="348343"/>
            <a:ext cx="5341257" cy="247860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56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Titteltekst</a:t>
            </a:r>
          </a:p>
        </p:txBody>
      </p:sp>
      <p:sp>
        <p:nvSpPr>
          <p:cNvPr id="21" name="Brødtekst nivå én…"/>
          <p:cNvSpPr txBox="1">
            <a:spLocks noGrp="1"/>
          </p:cNvSpPr>
          <p:nvPr>
            <p:ph type="body" sz="quarter" idx="1"/>
          </p:nvPr>
        </p:nvSpPr>
        <p:spPr>
          <a:xfrm>
            <a:off x="6287542" y="3420655"/>
            <a:ext cx="5393601" cy="164680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808080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808080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808080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808080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808080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8582" y="6229527"/>
            <a:ext cx="1268514" cy="560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xx%"/>
          <p:cNvSpPr txBox="1">
            <a:spLocks noGrp="1"/>
          </p:cNvSpPr>
          <p:nvPr>
            <p:ph type="title" hasCustomPrompt="1"/>
          </p:nvPr>
        </p:nvSpPr>
        <p:spPr>
          <a:xfrm>
            <a:off x="634000" y="1678033"/>
            <a:ext cx="10962800" cy="261800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6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xx%</a:t>
            </a:r>
          </a:p>
        </p:txBody>
      </p:sp>
      <p:sp>
        <p:nvSpPr>
          <p:cNvPr id="124" name="Brødtekst nivå én…"/>
          <p:cNvSpPr txBox="1">
            <a:spLocks noGrp="1"/>
          </p:cNvSpPr>
          <p:nvPr>
            <p:ph type="body" sz="half" idx="1"/>
          </p:nvPr>
        </p:nvSpPr>
        <p:spPr>
          <a:xfrm>
            <a:off x="634000" y="4406167"/>
            <a:ext cx="10962800" cy="1734401"/>
          </a:xfrm>
          <a:prstGeom prst="rect">
            <a:avLst/>
          </a:prstGeom>
        </p:spPr>
        <p:txBody>
          <a:bodyPr>
            <a:normAutofit/>
          </a:bodyPr>
          <a:lstStyle>
            <a:lvl1pPr marL="609554" indent="-457167" algn="ctr">
              <a:buClr>
                <a:srgbClr val="091F5C"/>
              </a:buCl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1219109" indent="-423301" algn="ctr">
              <a:buClr>
                <a:srgbClr val="091F5C"/>
              </a:buCl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1828663" indent="-423301" algn="ctr">
              <a:buClr>
                <a:srgbClr val="091F5C"/>
              </a:buCl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2438218" indent="-423301" algn="ctr">
              <a:buClr>
                <a:srgbClr val="091F5C"/>
              </a:buCl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3047771" indent="-423301" algn="ctr">
              <a:buClr>
                <a:srgbClr val="091F5C"/>
              </a:buCl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sp>
        <p:nvSpPr>
          <p:cNvPr id="125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808950" y="6402777"/>
            <a:ext cx="287372" cy="38605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teltekst"/>
          <p:cNvSpPr txBox="1">
            <a:spLocks noGrp="1"/>
          </p:cNvSpPr>
          <p:nvPr>
            <p:ph type="title"/>
          </p:nvPr>
        </p:nvSpPr>
        <p:spPr>
          <a:xfrm>
            <a:off x="7779656" y="2753799"/>
            <a:ext cx="3797744" cy="135040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56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Titteltekst</a:t>
            </a:r>
          </a:p>
        </p:txBody>
      </p:sp>
      <p:sp>
        <p:nvSpPr>
          <p:cNvPr id="30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19;p4"/>
          <p:cNvSpPr/>
          <p:nvPr/>
        </p:nvSpPr>
        <p:spPr>
          <a:xfrm rot="10800000" flipH="1">
            <a:off x="0" y="2247999"/>
            <a:ext cx="12192000" cy="461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8" name="Titteltekst"/>
          <p:cNvSpPr txBox="1">
            <a:spLocks noGrp="1"/>
          </p:cNvSpPr>
          <p:nvPr>
            <p:ph type="title"/>
          </p:nvPr>
        </p:nvSpPr>
        <p:spPr>
          <a:xfrm>
            <a:off x="0" y="67575"/>
            <a:ext cx="12192000" cy="1023602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Titteltekst</a:t>
            </a:r>
          </a:p>
        </p:txBody>
      </p:sp>
      <p:sp>
        <p:nvSpPr>
          <p:cNvPr id="39" name="Brødtekst nivå én…"/>
          <p:cNvSpPr txBox="1">
            <a:spLocks noGrp="1"/>
          </p:cNvSpPr>
          <p:nvPr>
            <p:ph type="body" idx="1"/>
          </p:nvPr>
        </p:nvSpPr>
        <p:spPr>
          <a:xfrm>
            <a:off x="290286" y="1355073"/>
            <a:ext cx="11611428" cy="4817294"/>
          </a:xfrm>
          <a:prstGeom prst="rect">
            <a:avLst/>
          </a:prstGeom>
        </p:spPr>
        <p:txBody>
          <a:bodyPr>
            <a:normAutofit/>
          </a:bodyPr>
          <a:lstStyle>
            <a:lvl1pPr marL="609554" indent="-457166">
              <a:spcBef>
                <a:spcPts val="600"/>
              </a:spcBef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1266143" indent="-470334">
              <a:spcBef>
                <a:spcPts val="600"/>
              </a:spcBef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1875697" indent="-470334">
              <a:spcBef>
                <a:spcPts val="600"/>
              </a:spcBef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2485251" indent="-470334">
              <a:spcBef>
                <a:spcPts val="600"/>
              </a:spcBef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3094805" indent="-470334">
              <a:spcBef>
                <a:spcPts val="600"/>
              </a:spcBef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sp>
        <p:nvSpPr>
          <p:cNvPr id="40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41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069" y="6244013"/>
            <a:ext cx="2728687" cy="56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Picture 9" descr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658" y="5980117"/>
            <a:ext cx="1894864" cy="1086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Picture 12" descr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582" y="6229527"/>
            <a:ext cx="1268514" cy="560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25;p5"/>
          <p:cNvSpPr/>
          <p:nvPr/>
        </p:nvSpPr>
        <p:spPr>
          <a:xfrm rot="10800000" flipH="1">
            <a:off x="0" y="2247999"/>
            <a:ext cx="12192000" cy="461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" name="Titteltekst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Titteltekst</a:t>
            </a:r>
          </a:p>
        </p:txBody>
      </p:sp>
      <p:sp>
        <p:nvSpPr>
          <p:cNvPr id="52" name="Brødtekst nivå én…"/>
          <p:cNvSpPr txBox="1">
            <a:spLocks noGrp="1"/>
          </p:cNvSpPr>
          <p:nvPr>
            <p:ph type="body" sz="half" idx="1"/>
          </p:nvPr>
        </p:nvSpPr>
        <p:spPr>
          <a:xfrm>
            <a:off x="629200" y="2558767"/>
            <a:ext cx="5333201" cy="3613601"/>
          </a:xfrm>
          <a:prstGeom prst="rect">
            <a:avLst/>
          </a:prstGeom>
        </p:spPr>
        <p:txBody>
          <a:bodyPr>
            <a:normAutofit/>
          </a:bodyPr>
          <a:lstStyle>
            <a:lvl1pPr marL="609554" indent="-423301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1320702" indent="-507963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1930256" indent="-507963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2539810" indent="-507963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3149364" indent="-507963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sp>
        <p:nvSpPr>
          <p:cNvPr id="53" name="Google Shape;29;p5"/>
          <p:cNvSpPr txBox="1">
            <a:spLocks noGrp="1"/>
          </p:cNvSpPr>
          <p:nvPr>
            <p:ph type="body" sz="half" idx="13"/>
          </p:nvPr>
        </p:nvSpPr>
        <p:spPr>
          <a:xfrm>
            <a:off x="6259000" y="2558767"/>
            <a:ext cx="5333201" cy="36136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09554" indent="-423301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54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55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069" y="6244013"/>
            <a:ext cx="2728687" cy="56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658" y="5980117"/>
            <a:ext cx="1894864" cy="1086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Picture 13" descr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582" y="6229527"/>
            <a:ext cx="1268514" cy="560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32;p6"/>
          <p:cNvSpPr/>
          <p:nvPr/>
        </p:nvSpPr>
        <p:spPr>
          <a:xfrm rot="10800000" flipH="1">
            <a:off x="0" y="875199"/>
            <a:ext cx="12192000" cy="5982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solidFill>
                  <a:srgbClr val="808080"/>
                </a:solidFill>
              </a:defRPr>
            </a:pPr>
            <a:endParaRPr/>
          </a:p>
        </p:txBody>
      </p:sp>
      <p:sp>
        <p:nvSpPr>
          <p:cNvPr id="65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6" name="Titteltekst"/>
          <p:cNvSpPr txBox="1">
            <a:spLocks noGrp="1"/>
          </p:cNvSpPr>
          <p:nvPr>
            <p:ph type="title"/>
          </p:nvPr>
        </p:nvSpPr>
        <p:spPr>
          <a:xfrm>
            <a:off x="0" y="67575"/>
            <a:ext cx="12192000" cy="1023602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Titteltekst</a:t>
            </a:r>
          </a:p>
        </p:txBody>
      </p:sp>
      <p:pic>
        <p:nvPicPr>
          <p:cNvPr id="67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069" y="6244013"/>
            <a:ext cx="2728687" cy="56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Picture 8" descr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658" y="5980117"/>
            <a:ext cx="1894864" cy="1086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Picture 11" descr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582" y="6229527"/>
            <a:ext cx="1268514" cy="560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37;p7"/>
          <p:cNvSpPr/>
          <p:nvPr/>
        </p:nvSpPr>
        <p:spPr>
          <a:xfrm rot="10800000" flipH="1">
            <a:off x="4436700" y="0"/>
            <a:ext cx="7823201" cy="6858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solidFill>
                  <a:srgbClr val="808080"/>
                </a:solidFill>
              </a:defRPr>
            </a:pPr>
            <a:endParaRPr/>
          </a:p>
        </p:txBody>
      </p:sp>
      <p:sp>
        <p:nvSpPr>
          <p:cNvPr id="77" name="Titteltekst"/>
          <p:cNvSpPr txBox="1">
            <a:spLocks noGrp="1"/>
          </p:cNvSpPr>
          <p:nvPr>
            <p:ph type="title"/>
          </p:nvPr>
        </p:nvSpPr>
        <p:spPr>
          <a:xfrm>
            <a:off x="301437" y="477067"/>
            <a:ext cx="3744001" cy="12712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Titteltekst</a:t>
            </a:r>
          </a:p>
        </p:txBody>
      </p:sp>
      <p:sp>
        <p:nvSpPr>
          <p:cNvPr id="78" name="Brødtekst nivå én…"/>
          <p:cNvSpPr txBox="1">
            <a:spLocks noGrp="1"/>
          </p:cNvSpPr>
          <p:nvPr>
            <p:ph type="body" sz="quarter" idx="1"/>
          </p:nvPr>
        </p:nvSpPr>
        <p:spPr>
          <a:xfrm>
            <a:off x="301433" y="1954400"/>
            <a:ext cx="3744001" cy="4218000"/>
          </a:xfrm>
          <a:prstGeom prst="rect">
            <a:avLst/>
          </a:prstGeom>
        </p:spPr>
        <p:txBody>
          <a:bodyPr>
            <a:normAutofit/>
          </a:bodyPr>
          <a:lstStyle>
            <a:lvl1pPr marL="609554" indent="-406371">
              <a:buClr>
                <a:srgbClr val="FFFFFF"/>
              </a:buClr>
              <a:buSzPts val="1600"/>
              <a:defRPr sz="16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1219109" indent="-406371">
              <a:buClr>
                <a:srgbClr val="FFFFFF"/>
              </a:buClr>
              <a:buSzPts val="1600"/>
              <a:defRPr sz="16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1828663" indent="-406371">
              <a:buClr>
                <a:srgbClr val="FFFFFF"/>
              </a:buClr>
              <a:buSzPts val="1600"/>
              <a:defRPr sz="16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2438218" indent="-406370">
              <a:buClr>
                <a:srgbClr val="FFFFFF"/>
              </a:buClr>
              <a:buSzPts val="1600"/>
              <a:defRPr sz="16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3047771" indent="-406370">
              <a:buClr>
                <a:srgbClr val="FFFFFF"/>
              </a:buClr>
              <a:buSzPts val="1600"/>
              <a:defRPr sz="16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sp>
        <p:nvSpPr>
          <p:cNvPr id="79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0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069" y="6244013"/>
            <a:ext cx="2728687" cy="56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Picture 9" descr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658" y="5980117"/>
            <a:ext cx="1894864" cy="1086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82" name="Picture 12" descr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582" y="6229527"/>
            <a:ext cx="1268514" cy="560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teltekst"/>
          <p:cNvSpPr txBox="1">
            <a:spLocks noGrp="1"/>
          </p:cNvSpPr>
          <p:nvPr>
            <p:ph type="title"/>
          </p:nvPr>
        </p:nvSpPr>
        <p:spPr>
          <a:xfrm>
            <a:off x="653666" y="650999"/>
            <a:ext cx="8302802" cy="5454402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8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Titteltekst</a:t>
            </a:r>
          </a:p>
        </p:txBody>
      </p:sp>
      <p:sp>
        <p:nvSpPr>
          <p:cNvPr id="90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46;p9"/>
          <p:cNvSpPr/>
          <p:nvPr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8" name="Titteltekst"/>
          <p:cNvSpPr txBox="1">
            <a:spLocks noGrp="1"/>
          </p:cNvSpPr>
          <p:nvPr>
            <p:ph type="title"/>
          </p:nvPr>
        </p:nvSpPr>
        <p:spPr>
          <a:xfrm>
            <a:off x="6447199" y="163776"/>
            <a:ext cx="5393601" cy="121508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56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Titteltekst</a:t>
            </a:r>
          </a:p>
        </p:txBody>
      </p:sp>
      <p:sp>
        <p:nvSpPr>
          <p:cNvPr id="99" name="Brødtekst nivå én…"/>
          <p:cNvSpPr txBox="1">
            <a:spLocks noGrp="1"/>
          </p:cNvSpPr>
          <p:nvPr>
            <p:ph type="body" sz="half" idx="1"/>
          </p:nvPr>
        </p:nvSpPr>
        <p:spPr>
          <a:xfrm>
            <a:off x="6586000" y="1524000"/>
            <a:ext cx="5116001" cy="43684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609554" indent="-457167">
              <a:buClr>
                <a:srgbClr val="091F5C"/>
              </a:buClr>
              <a:buSzPct val="95000"/>
              <a:buFont typeface="Arial"/>
              <a:buChar char="•"/>
              <a:defRPr sz="28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1454277" indent="-658468">
              <a:buClr>
                <a:srgbClr val="091F5C"/>
              </a:buClr>
              <a:buSzPts val="2800"/>
              <a:buFont typeface="Arial"/>
              <a:defRPr sz="28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2063831" indent="-658468">
              <a:buClr>
                <a:srgbClr val="091F5C"/>
              </a:buClr>
              <a:buSzPts val="2800"/>
              <a:buFont typeface="Arial"/>
              <a:defRPr sz="28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2673385" indent="-658468">
              <a:buClr>
                <a:srgbClr val="091F5C"/>
              </a:buClr>
              <a:buSzPts val="2800"/>
              <a:buFont typeface="Arial"/>
              <a:defRPr sz="28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3282939" indent="-658468">
              <a:buClr>
                <a:srgbClr val="091F5C"/>
              </a:buClr>
              <a:buSzPts val="2800"/>
              <a:buFont typeface="Arial"/>
              <a:defRPr sz="28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sp>
        <p:nvSpPr>
          <p:cNvPr id="100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01" name="Picture 15" descr="Picture 15"/>
          <p:cNvPicPr>
            <a:picLocks noChangeAspect="1"/>
          </p:cNvPicPr>
          <p:nvPr/>
        </p:nvPicPr>
        <p:blipFill>
          <a:blip r:embed="rId2"/>
          <a:srcRect l="53526" r="17"/>
          <a:stretch>
            <a:fillRect/>
          </a:stretch>
        </p:blipFill>
        <p:spPr>
          <a:xfrm>
            <a:off x="-29868" y="0"/>
            <a:ext cx="5976001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069" y="6244013"/>
            <a:ext cx="2728687" cy="56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Picture 13" descr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658" y="5980117"/>
            <a:ext cx="1894864" cy="1086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Picture 16" descr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8582" y="6229527"/>
            <a:ext cx="1268514" cy="560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53;p10"/>
          <p:cNvSpPr/>
          <p:nvPr/>
        </p:nvSpPr>
        <p:spPr>
          <a:xfrm rot="10800000" flipH="1">
            <a:off x="0" y="-1"/>
            <a:ext cx="12192000" cy="6261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2" name="Brødtekst nivå én…"/>
          <p:cNvSpPr txBox="1">
            <a:spLocks noGrp="1"/>
          </p:cNvSpPr>
          <p:nvPr>
            <p:ph type="body" sz="quarter" idx="1"/>
          </p:nvPr>
        </p:nvSpPr>
        <p:spPr>
          <a:xfrm>
            <a:off x="62619" y="6211857"/>
            <a:ext cx="11176001" cy="5956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04775" indent="3">
              <a:lnSpc>
                <a:spcPct val="100000"/>
              </a:lnSpc>
              <a:buClrTx/>
              <a:buSzTx/>
              <a:buFontTx/>
              <a:buNone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879122" indent="-282222">
              <a:lnSpc>
                <a:spcPct val="100000"/>
              </a:lnSpc>
              <a:buClrTx/>
              <a:buSzPts val="2000"/>
              <a:buFontTx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1336322" indent="-282222">
              <a:lnSpc>
                <a:spcPct val="100000"/>
              </a:lnSpc>
              <a:buClrTx/>
              <a:buSzPts val="2000"/>
              <a:buFontTx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1793522" indent="-282222">
              <a:lnSpc>
                <a:spcPct val="100000"/>
              </a:lnSpc>
              <a:buClrTx/>
              <a:buSzPts val="2000"/>
              <a:buFontTx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2250722" indent="-282222">
              <a:lnSpc>
                <a:spcPct val="100000"/>
              </a:lnSpc>
              <a:buClrTx/>
              <a:buSzPts val="2000"/>
              <a:buFontTx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sp>
        <p:nvSpPr>
          <p:cNvPr id="113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14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069" y="6244013"/>
            <a:ext cx="2728687" cy="56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Picture 8" descr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658" y="5980117"/>
            <a:ext cx="1894864" cy="1086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Picture 11" descr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582" y="6229527"/>
            <a:ext cx="1268514" cy="560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808950" y="6402776"/>
            <a:ext cx="287372" cy="3860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3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3" name="Picture 5" descr="Picture 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90069" y="6244013"/>
            <a:ext cx="2728687" cy="56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8" descr="Picture 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55658" y="5980117"/>
            <a:ext cx="1894864" cy="1086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10" descr="Picture 1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048582" y="6229527"/>
            <a:ext cx="1268514" cy="56026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itteltekst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1097280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b"/>
          <a:lstStyle/>
          <a:p>
            <a:r>
              <a:t>Titteltekst</a:t>
            </a:r>
          </a:p>
        </p:txBody>
      </p:sp>
      <p:sp>
        <p:nvSpPr>
          <p:cNvPr id="7" name="Brødtekst nivå én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/>
          <a:lstStyle/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●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1pPr>
      <a:lvl2pPr marL="9144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○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2pPr>
      <a:lvl3pPr marL="13716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■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3pPr>
      <a:lvl4pPr marL="18288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●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4pPr>
      <a:lvl5pPr marL="22860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○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5pPr>
      <a:lvl6pPr marL="27432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■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6pPr>
      <a:lvl7pPr marL="32004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●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7pPr>
      <a:lvl8pPr marL="36576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○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8pPr>
      <a:lvl9pPr marL="41148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■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42" name="Bayesian Network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Bayesian Networks</a:t>
            </a:r>
          </a:p>
        </p:txBody>
      </p:sp>
      <p:sp>
        <p:nvSpPr>
          <p:cNvPr id="143" name="Chapter 14.1-3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Lesson 14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Markov blanke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Markov blanket</a:t>
            </a:r>
          </a:p>
        </p:txBody>
      </p:sp>
      <p:sp>
        <p:nvSpPr>
          <p:cNvPr id="182" name="Each node is conditionally independent of all others given its…"/>
          <p:cNvSpPr txBox="1">
            <a:spLocks noGrp="1"/>
          </p:cNvSpPr>
          <p:nvPr>
            <p:ph type="body" idx="1"/>
          </p:nvPr>
        </p:nvSpPr>
        <p:spPr>
          <a:xfrm>
            <a:off x="290286" y="1338329"/>
            <a:ext cx="11611428" cy="4817295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Each node is conditionally independent of all others given its</a:t>
            </a:r>
          </a:p>
          <a:p>
            <a:pPr marL="0" indent="0">
              <a:buClrTx/>
              <a:buSzTx/>
              <a:buFontTx/>
              <a:buNone/>
              <a:defRPr>
                <a:solidFill>
                  <a:srgbClr val="1245CF"/>
                </a:solidFill>
              </a:defRPr>
            </a:pPr>
            <a:r>
              <a:t>Markov blanket: </a:t>
            </a:r>
            <a:r>
              <a:rPr>
                <a:solidFill>
                  <a:srgbClr val="091F5C"/>
                </a:solidFill>
              </a:rPr>
              <a:t>parents + children + children's parents</a:t>
            </a:r>
          </a:p>
        </p:txBody>
      </p:sp>
      <p:sp>
        <p:nvSpPr>
          <p:cNvPr id="183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184" name="Skjermbilde 2020-07-03 kl. 11.43.08.png" descr="Skjermbilde 2020-07-03 kl. 11.43.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936" y="2146184"/>
            <a:ext cx="4532336" cy="40102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onstructive Bayesian network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Constructive Bayesian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Need a method such that a series of locally testable assertions of conditional independence guarantees the required global semantics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Need a method such that a series of locally testable assertions of conditional independence guarantees the required global semantics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267368" indent="-267368">
                  <a:buClrTx/>
                  <a:buSzPct val="100000"/>
                  <a:buFontTx/>
                  <a:buAutoNum type="arabicPeriod"/>
                </a:pPr>
                <a:r>
                  <a:t>Choose an ordering of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400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/>
              </a:p>
              <a:p>
                <a:pPr marL="267368" indent="-267368">
                  <a:buClrTx/>
                  <a:buSzPct val="100000"/>
                  <a:buFontTx/>
                  <a:buAutoNum type="arabicPeriod"/>
                </a:pPr>
                <a:r>
                  <a:t>For </a:t>
                </a:r>
                <a14:m>
                  <m:oMath xmlns:m="http://schemas.openxmlformats.org/officeDocument/2006/math">
                    <m:r>
                      <a:rPr sz="31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>
                    <a:solidFill>
                      <a:srgbClr val="683499"/>
                    </a:solidFill>
                  </a:rPr>
                  <a:t> </a:t>
                </a:r>
                <a:r>
                  <a:t>= 1 to </a:t>
                </a:r>
                <a14:m>
                  <m:oMath xmlns:m="http://schemas.openxmlformats.org/officeDocument/2006/math">
                    <m:r>
                      <a:rPr sz="26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br/>
                <a:r>
                  <a:t>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350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t> to the network</a:t>
                </a:r>
                <a:br/>
                <a:r>
                  <a:t>select parents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400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t> such that </a:t>
                </a:r>
                <a:r>
                  <a:rPr b="1">
                    <a:solidFill>
                      <a:srgbClr val="683499"/>
                    </a:solidFill>
                  </a:rPr>
                  <a:t>P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𝑃𝑎𝑟𝑒𝑛𝑡𝑠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))=</m:t>
                    </m:r>
                  </m:oMath>
                </a14:m>
                <a:r>
                  <a:rPr b="1">
                    <a:solidFill>
                      <a:srgbClr val="683499"/>
                    </a:solidFill>
                  </a:rPr>
                  <a:t>P</a:t>
                </a:r>
                <a14:m>
                  <m:oMath xmlns:m="http://schemas.openxmlformats.org/officeDocument/2006/math"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b="1"/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:r>
                  <a:rPr b="1"/>
                  <a:t>P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Sup>
                      <m:sSubSupPr>
                        <m:ctrlPr>
                          <a:rPr sz="2600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sz="26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⊓</m:t>
                        </m:r>
                      </m:e>
                      <m:sub>
                        <m:r>
                          <a:rPr sz="26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sz="26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sz="26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b="1"/>
                  <a:t>P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Sup>
                      <m:sSubSup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⊓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b="1"/>
                  <a:t>P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𝑃𝑎𝑟𝑒𝑛𝑡𝑠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b="1"/>
              </a:p>
            </p:txBody>
          </p:sp>
        </mc:Choice>
        <mc:Fallback>
          <p:sp>
            <p:nvSpPr>
              <p:cNvPr id="187" name="Need a method such that a series of locally testable assertions of conditional independence guarantees the required global semantics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29302" y="6402776"/>
            <a:ext cx="367020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Exam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Suppose we choose the ordering  ,  ,  ,  ,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Suppose we choose the ordering </a:t>
                </a:r>
                <a14:m>
                  <m:oMath xmlns:m="http://schemas.openxmlformats.org/officeDocument/2006/math">
                    <m:r>
                      <a:rPr sz="22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t>, </a:t>
                </a:r>
                <a14:m>
                  <m:oMath xmlns:m="http://schemas.openxmlformats.org/officeDocument/2006/math">
                    <m:r>
                      <a:rPr sz="21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t>,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t>, </a:t>
                </a:r>
                <a14:m>
                  <m:oMath xmlns:m="http://schemas.openxmlformats.org/officeDocument/2006/math"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t>, </a:t>
                </a:r>
                <a14:m>
                  <m:oMath xmlns:m="http://schemas.openxmlformats.org/officeDocument/2006/math">
                    <m:r>
                      <a:rPr sz="23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</a:pPr>
                <a:endParaRPr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</a:pPr>
                <a:endParaRPr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</a:pPr>
                <a:endParaRPr>
                  <a:solidFill>
                    <a:srgbClr val="683499"/>
                  </a:solidFill>
                </a:endParaRPr>
              </a:p>
            </p:txBody>
          </p:sp>
        </mc:Choice>
        <mc:Fallback>
          <p:sp>
            <p:nvSpPr>
              <p:cNvPr id="191" name="Suppose we choose the ordering  ,  ,  ,  ,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193" name="Skjermbilde 2020-07-03 kl. 13.00.00.png" descr="Skjermbilde 2020-07-03 kl. 13.00.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771" y="94762"/>
            <a:ext cx="3824685" cy="4078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Skjermbilde 2020-07-03 kl. 13.06.04.png" descr="Skjermbilde 2020-07-03 kl. 13.06.0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734" y="3429114"/>
            <a:ext cx="6281157" cy="22477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Example contd.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 contd.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Deciding conditional independence is hard in noncausal directions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Deciding conditional independence is hard in noncausal directions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(Causal models and conditional independence seem hardwired for humans!)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Assessing conditional probabilities is hard in non causal directions.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Network is less compact: </a:t>
                </a:r>
                <a14:m>
                  <m:oMath xmlns:m="http://schemas.openxmlformats.org/officeDocument/2006/math"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1+2+4+2+4=13</m:t>
                    </m:r>
                  </m:oMath>
                </a14:m>
                <a:r>
                  <a:t> numbers needed.</a:t>
                </a:r>
                <a:endParaRPr>
                  <a:solidFill>
                    <a:srgbClr val="683499"/>
                  </a:solidFill>
                </a:endParaRPr>
              </a:p>
            </p:txBody>
          </p:sp>
        </mc:Choice>
        <mc:Fallback>
          <p:sp>
            <p:nvSpPr>
              <p:cNvPr id="197" name="Deciding conditional independence is hard in noncausal directions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8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Example: Car diagnos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Example: Car diagnosis</a:t>
            </a:r>
          </a:p>
        </p:txBody>
      </p:sp>
      <p:sp>
        <p:nvSpPr>
          <p:cNvPr id="201" name="Initial evidence: car won't start…"/>
          <p:cNvSpPr txBox="1">
            <a:spLocks noGrp="1"/>
          </p:cNvSpPr>
          <p:nvPr>
            <p:ph type="body" idx="1"/>
          </p:nvPr>
        </p:nvSpPr>
        <p:spPr>
          <a:xfrm>
            <a:off x="290286" y="911727"/>
            <a:ext cx="11611428" cy="4817295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Initial evidence: car won't start</a:t>
            </a:r>
          </a:p>
          <a:p>
            <a:pPr marL="0" indent="0">
              <a:buClrTx/>
              <a:buSzTx/>
              <a:buFontTx/>
              <a:buNone/>
            </a:pPr>
            <a:r>
              <a:t>Testable variables (green), "broken, so fix it" variables (orange)</a:t>
            </a:r>
          </a:p>
          <a:p>
            <a:pPr marL="0" indent="0">
              <a:buClrTx/>
              <a:buSzTx/>
              <a:buFontTx/>
              <a:buNone/>
            </a:pPr>
            <a:r>
              <a:t>Hidden variables (gray) ensure sparse structure, reduce parameters</a:t>
            </a:r>
          </a:p>
        </p:txBody>
      </p:sp>
      <p:sp>
        <p:nvSpPr>
          <p:cNvPr id="202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pic>
        <p:nvPicPr>
          <p:cNvPr id="203" name="Skjermbilde 2020-07-03 kl. 13.09.55.png" descr="Skjermbilde 2020-07-03 kl. 13.09.5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217" y="2181878"/>
            <a:ext cx="7525566" cy="39688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206" name="Example: Car insur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Example: Car insurance</a:t>
            </a:r>
          </a:p>
        </p:txBody>
      </p:sp>
      <p:pic>
        <p:nvPicPr>
          <p:cNvPr id="207" name="Skjermbilde 2020-07-03 kl. 13.11.00.png" descr="Skjermbilde 2020-07-03 kl. 13.11.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824" y="768811"/>
            <a:ext cx="8358352" cy="55273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ompact conditional distribu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Compact conditional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CPT grows exponentially with number of parents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CPT grows exponentially with number of parents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CPT becomes infinite with continuous-valued parent or child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Solution: </a:t>
                </a:r>
                <a:r>
                  <a:rPr>
                    <a:solidFill>
                      <a:srgbClr val="1245CF"/>
                    </a:solidFill>
                  </a:rPr>
                  <a:t>canonical </a:t>
                </a:r>
                <a:r>
                  <a:t>distributions that are defined completely</a:t>
                </a: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r>
                  <a:t>Deterministic </a:t>
                </a:r>
                <a:r>
                  <a:rPr>
                    <a:solidFill>
                      <a:srgbClr val="091F5C"/>
                    </a:solidFill>
                  </a:rPr>
                  <a:t>nodes are the simplest case:</a:t>
                </a:r>
              </a:p>
              <a:p>
                <a:pPr marL="0" lvl="1" indent="22860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𝑃𝑎𝑟𝑒𝑛𝑡𝑠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>
                    <a:solidFill>
                      <a:srgbClr val="091F5C"/>
                    </a:solidFill>
                  </a:rPr>
                  <a:t> for some function </a:t>
                </a:r>
                <a14:m>
                  <m:oMath xmlns:m="http://schemas.openxmlformats.org/officeDocument/2006/math">
                    <m:r>
                      <a:rPr sz="11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>
                  <a:solidFill>
                    <a:srgbClr val="091F5C"/>
                  </a:solidFill>
                </a:endParaRPr>
              </a:p>
              <a:p>
                <a:pPr marL="0" lvl="1" indent="22860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endParaRPr>
                  <a:solidFill>
                    <a:srgbClr val="091F5C"/>
                  </a:solidFill>
                </a:endParaRPr>
              </a:p>
              <a:p>
                <a:pPr marL="0" lvl="1" indent="22860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r>
                  <a:rPr>
                    <a:solidFill>
                      <a:srgbClr val="091F5C"/>
                    </a:solidFill>
                  </a:rPr>
                  <a:t>e.g., Boolean functions</a:t>
                </a:r>
              </a:p>
              <a:p>
                <a:pPr marL="0" lvl="1" indent="22860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3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𝑁𝑜𝑟𝑡h𝐴𝑚𝑒𝑟𝑖𝑐𝑎𝑛</m:t>
                      </m:r>
                      <m:r>
                        <a:rPr sz="23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sz="23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𝐶𝑎𝑛𝑎𝑑𝑖𝑎𝑛</m:t>
                      </m:r>
                      <m:r>
                        <a:rPr sz="23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sz="23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𝑈𝑆</m:t>
                      </m:r>
                      <m:r>
                        <a:rPr sz="23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sz="23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𝑀𝑒𝑥𝑖𝑐𝑎𝑛</m:t>
                      </m:r>
                    </m:oMath>
                  </m:oMathPara>
                </a14:m>
                <a:endParaRPr>
                  <a:solidFill>
                    <a:srgbClr val="091F5C"/>
                  </a:solidFill>
                </a:endParaRPr>
              </a:p>
              <a:p>
                <a:pPr marL="0" lvl="1" indent="22860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r>
                  <a:rPr>
                    <a:solidFill>
                      <a:srgbClr val="091F5C"/>
                    </a:solidFill>
                  </a:rPr>
                  <a:t>e.g., numerical relationships among continuous variables</a:t>
                </a:r>
              </a:p>
              <a:p>
                <a:pPr marL="0" lvl="1" indent="22860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14:m>
                  <m:oMath xmlns:m="http://schemas.openxmlformats.org/officeDocument/2006/math">
                    <m:f>
                      <m:f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𝐿𝑒𝑣𝑒𝑙</m:t>
                        </m:r>
                      </m:num>
                      <m:den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t> inflow + precipitation - outflow - evaporation</a:t>
                </a:r>
              </a:p>
            </p:txBody>
          </p:sp>
        </mc:Choice>
        <mc:Fallback>
          <p:sp>
            <p:nvSpPr>
              <p:cNvPr id="210" name="CPT grows exponentially with number of parents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1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214" name="Compact conditional distributions contd.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Compact conditional distributions contd.</a:t>
            </a:r>
          </a:p>
        </p:txBody>
      </p:sp>
      <p:pic>
        <p:nvPicPr>
          <p:cNvPr id="215" name="Skjermbilde 2020-07-03 kl. 13.16.13.png" descr="Skjermbilde 2020-07-03 kl. 13.16.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427" y="887138"/>
            <a:ext cx="8315146" cy="53497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Hybrid (discrete+continuous) network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Hybrid (discrete+continuous)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8" name="Discrete (  and  ); continuous (  and  )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Discrete</a:t>
                </a:r>
                <a:r>
                  <a:rPr>
                    <a:solidFill>
                      <a:srgbClr val="683499"/>
                    </a:solidFill>
                  </a:rPr>
                  <a:t> </a:t>
                </a:r>
                <a:r>
                  <a:t>(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𝑆𝑢𝑏𝑠𝑖𝑑𝑦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t> and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𝐵𝑢𝑦𝑠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t>); continuous (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𝐻𝑎𝑟𝑣𝑒𝑠𝑡</m:t>
                    </m:r>
                  </m:oMath>
                </a14:m>
                <a:r>
                  <a:t> and </a:t>
                </a:r>
                <a14:m>
                  <m:oMath xmlns:m="http://schemas.openxmlformats.org/officeDocument/2006/math"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𝐶𝑜𝑠𝑡</m:t>
                    </m:r>
                  </m:oMath>
                </a14:m>
                <a:r>
                  <a:t>)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Option 1: discretisation — possibly large errors, large CPTs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Option 2: finitely parameterised canonical families</a:t>
                </a:r>
              </a:p>
              <a:p>
                <a:pPr marL="267368" indent="-267368">
                  <a:buClrTx/>
                  <a:buSzPct val="100000"/>
                  <a:buFontTx/>
                  <a:buAutoNum type="arabicParenR"/>
                </a:pPr>
                <a:r>
                  <a:t>Continuous variable, discrete + continuous parents (e.g., </a:t>
                </a:r>
                <a14:m>
                  <m:oMath xmlns:m="http://schemas.openxmlformats.org/officeDocument/2006/math"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𝐶𝑜𝑠𝑡</m:t>
                    </m:r>
                  </m:oMath>
                </a14:m>
                <a:r>
                  <a:t>)</a:t>
                </a:r>
              </a:p>
              <a:p>
                <a:pPr marL="267368" indent="-267368">
                  <a:buClrTx/>
                  <a:buSzPct val="100000"/>
                  <a:buFontTx/>
                  <a:buAutoNum type="arabicParenR"/>
                </a:pPr>
                <a:r>
                  <a:t>Discrete variable, continuous parents. (e.g.,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𝐵𝑢𝑦𝑠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t>)</a:t>
                </a:r>
                <a:endParaRPr>
                  <a:solidFill>
                    <a:srgbClr val="683499"/>
                  </a:solidFill>
                </a:endParaRPr>
              </a:p>
            </p:txBody>
          </p:sp>
        </mc:Choice>
        <mc:Fallback>
          <p:sp>
            <p:nvSpPr>
              <p:cNvPr id="218" name="Discrete (  and  ); continuous (  and  )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578" b="-4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9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pic>
        <p:nvPicPr>
          <p:cNvPr id="220" name="Skjermbilde 2020-07-03 kl. 13.20.35.png" descr="Skjermbilde 2020-07-03 kl. 13.20.35.png"/>
          <p:cNvPicPr>
            <a:picLocks noChangeAspect="1"/>
          </p:cNvPicPr>
          <p:nvPr/>
        </p:nvPicPr>
        <p:blipFill>
          <a:blip r:embed="rId3"/>
          <a:srcRect l="1745" t="1535" r="2465" b="3075"/>
          <a:stretch>
            <a:fillRect/>
          </a:stretch>
        </p:blipFill>
        <p:spPr>
          <a:xfrm>
            <a:off x="7129428" y="1912212"/>
            <a:ext cx="4604553" cy="4171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extrusionOk="0">
                <a:moveTo>
                  <a:pt x="0" y="0"/>
                </a:moveTo>
                <a:lnTo>
                  <a:pt x="0" y="2455"/>
                </a:lnTo>
                <a:lnTo>
                  <a:pt x="0" y="4911"/>
                </a:lnTo>
                <a:lnTo>
                  <a:pt x="2695" y="4911"/>
                </a:lnTo>
                <a:lnTo>
                  <a:pt x="5393" y="4911"/>
                </a:lnTo>
                <a:lnTo>
                  <a:pt x="5577" y="5082"/>
                </a:lnTo>
                <a:cubicBezTo>
                  <a:pt x="5678" y="5175"/>
                  <a:pt x="5850" y="5327"/>
                  <a:pt x="5960" y="5418"/>
                </a:cubicBezTo>
                <a:cubicBezTo>
                  <a:pt x="6168" y="5592"/>
                  <a:pt x="6521" y="5910"/>
                  <a:pt x="7343" y="6662"/>
                </a:cubicBezTo>
                <a:cubicBezTo>
                  <a:pt x="7610" y="6906"/>
                  <a:pt x="7902" y="7163"/>
                  <a:pt x="7992" y="7231"/>
                </a:cubicBezTo>
                <a:cubicBezTo>
                  <a:pt x="8081" y="7299"/>
                  <a:pt x="8187" y="7389"/>
                  <a:pt x="8228" y="7432"/>
                </a:cubicBezTo>
                <a:cubicBezTo>
                  <a:pt x="8300" y="7509"/>
                  <a:pt x="8300" y="7513"/>
                  <a:pt x="8218" y="7640"/>
                </a:cubicBezTo>
                <a:cubicBezTo>
                  <a:pt x="8120" y="7793"/>
                  <a:pt x="8117" y="7792"/>
                  <a:pt x="8527" y="7993"/>
                </a:cubicBezTo>
                <a:cubicBezTo>
                  <a:pt x="8689" y="8073"/>
                  <a:pt x="8964" y="8212"/>
                  <a:pt x="9137" y="8303"/>
                </a:cubicBezTo>
                <a:cubicBezTo>
                  <a:pt x="9508" y="8500"/>
                  <a:pt x="9598" y="8520"/>
                  <a:pt x="9484" y="8377"/>
                </a:cubicBezTo>
                <a:cubicBezTo>
                  <a:pt x="9218" y="8044"/>
                  <a:pt x="9077" y="7849"/>
                  <a:pt x="9077" y="7814"/>
                </a:cubicBezTo>
                <a:cubicBezTo>
                  <a:pt x="9077" y="7749"/>
                  <a:pt x="8644" y="7171"/>
                  <a:pt x="8596" y="7171"/>
                </a:cubicBezTo>
                <a:cubicBezTo>
                  <a:pt x="8571" y="7171"/>
                  <a:pt x="8514" y="7211"/>
                  <a:pt x="8468" y="7260"/>
                </a:cubicBezTo>
                <a:lnTo>
                  <a:pt x="8382" y="7346"/>
                </a:lnTo>
                <a:lnTo>
                  <a:pt x="8189" y="7186"/>
                </a:lnTo>
                <a:cubicBezTo>
                  <a:pt x="8082" y="7097"/>
                  <a:pt x="7846" y="6885"/>
                  <a:pt x="7663" y="6715"/>
                </a:cubicBezTo>
                <a:cubicBezTo>
                  <a:pt x="7479" y="6545"/>
                  <a:pt x="7231" y="6327"/>
                  <a:pt x="7112" y="6228"/>
                </a:cubicBezTo>
                <a:cubicBezTo>
                  <a:pt x="6994" y="6130"/>
                  <a:pt x="6790" y="5949"/>
                  <a:pt x="6661" y="5827"/>
                </a:cubicBezTo>
                <a:cubicBezTo>
                  <a:pt x="6531" y="5706"/>
                  <a:pt x="6260" y="5468"/>
                  <a:pt x="6060" y="5299"/>
                </a:cubicBezTo>
                <a:cubicBezTo>
                  <a:pt x="5860" y="5130"/>
                  <a:pt x="5708" y="4974"/>
                  <a:pt x="5720" y="4952"/>
                </a:cubicBezTo>
                <a:cubicBezTo>
                  <a:pt x="5733" y="4929"/>
                  <a:pt x="6879" y="4911"/>
                  <a:pt x="8510" y="4911"/>
                </a:cubicBezTo>
                <a:lnTo>
                  <a:pt x="11278" y="4911"/>
                </a:lnTo>
                <a:lnTo>
                  <a:pt x="11278" y="2455"/>
                </a:lnTo>
                <a:lnTo>
                  <a:pt x="11278" y="0"/>
                </a:lnTo>
                <a:lnTo>
                  <a:pt x="5638" y="0"/>
                </a:lnTo>
                <a:lnTo>
                  <a:pt x="0" y="0"/>
                </a:lnTo>
                <a:close/>
                <a:moveTo>
                  <a:pt x="17099" y="115"/>
                </a:moveTo>
                <a:cubicBezTo>
                  <a:pt x="16572" y="111"/>
                  <a:pt x="16046" y="145"/>
                  <a:pt x="15645" y="218"/>
                </a:cubicBezTo>
                <a:cubicBezTo>
                  <a:pt x="15072" y="322"/>
                  <a:pt x="14059" y="632"/>
                  <a:pt x="13784" y="787"/>
                </a:cubicBezTo>
                <a:cubicBezTo>
                  <a:pt x="13185" y="1124"/>
                  <a:pt x="12699" y="1623"/>
                  <a:pt x="12598" y="2008"/>
                </a:cubicBezTo>
                <a:cubicBezTo>
                  <a:pt x="12444" y="2595"/>
                  <a:pt x="12580" y="3127"/>
                  <a:pt x="12987" y="3528"/>
                </a:cubicBezTo>
                <a:cubicBezTo>
                  <a:pt x="13461" y="3995"/>
                  <a:pt x="14020" y="4288"/>
                  <a:pt x="14874" y="4514"/>
                </a:cubicBezTo>
                <a:cubicBezTo>
                  <a:pt x="15475" y="4674"/>
                  <a:pt x="15716" y="4717"/>
                  <a:pt x="16474" y="4804"/>
                </a:cubicBezTo>
                <a:cubicBezTo>
                  <a:pt x="16598" y="4818"/>
                  <a:pt x="16709" y="4848"/>
                  <a:pt x="16721" y="4870"/>
                </a:cubicBezTo>
                <a:cubicBezTo>
                  <a:pt x="16733" y="4891"/>
                  <a:pt x="16632" y="4998"/>
                  <a:pt x="16496" y="5106"/>
                </a:cubicBezTo>
                <a:cubicBezTo>
                  <a:pt x="16242" y="5309"/>
                  <a:pt x="15418" y="5991"/>
                  <a:pt x="14704" y="6592"/>
                </a:cubicBezTo>
                <a:cubicBezTo>
                  <a:pt x="14482" y="6779"/>
                  <a:pt x="14165" y="7038"/>
                  <a:pt x="14000" y="7167"/>
                </a:cubicBezTo>
                <a:lnTo>
                  <a:pt x="13699" y="7399"/>
                </a:lnTo>
                <a:lnTo>
                  <a:pt x="13608" y="7284"/>
                </a:lnTo>
                <a:cubicBezTo>
                  <a:pt x="13558" y="7220"/>
                  <a:pt x="13500" y="7178"/>
                  <a:pt x="13479" y="7192"/>
                </a:cubicBezTo>
                <a:cubicBezTo>
                  <a:pt x="13449" y="7212"/>
                  <a:pt x="12724" y="8185"/>
                  <a:pt x="12557" y="8429"/>
                </a:cubicBezTo>
                <a:cubicBezTo>
                  <a:pt x="12524" y="8477"/>
                  <a:pt x="12528" y="8486"/>
                  <a:pt x="12574" y="8466"/>
                </a:cubicBezTo>
                <a:cubicBezTo>
                  <a:pt x="12606" y="8452"/>
                  <a:pt x="12784" y="8371"/>
                  <a:pt x="12968" y="8287"/>
                </a:cubicBezTo>
                <a:cubicBezTo>
                  <a:pt x="13152" y="8203"/>
                  <a:pt x="13448" y="8071"/>
                  <a:pt x="13626" y="7993"/>
                </a:cubicBezTo>
                <a:cubicBezTo>
                  <a:pt x="13804" y="7915"/>
                  <a:pt x="13950" y="7837"/>
                  <a:pt x="13950" y="7821"/>
                </a:cubicBezTo>
                <a:cubicBezTo>
                  <a:pt x="13950" y="7804"/>
                  <a:pt x="13915" y="7742"/>
                  <a:pt x="13872" y="7681"/>
                </a:cubicBezTo>
                <a:cubicBezTo>
                  <a:pt x="13828" y="7620"/>
                  <a:pt x="13792" y="7562"/>
                  <a:pt x="13792" y="7551"/>
                </a:cubicBezTo>
                <a:cubicBezTo>
                  <a:pt x="13792" y="7541"/>
                  <a:pt x="13904" y="7447"/>
                  <a:pt x="14039" y="7344"/>
                </a:cubicBezTo>
                <a:cubicBezTo>
                  <a:pt x="14174" y="7240"/>
                  <a:pt x="14518" y="6953"/>
                  <a:pt x="14805" y="6707"/>
                </a:cubicBezTo>
                <a:cubicBezTo>
                  <a:pt x="15092" y="6460"/>
                  <a:pt x="15336" y="6259"/>
                  <a:pt x="15348" y="6259"/>
                </a:cubicBezTo>
                <a:cubicBezTo>
                  <a:pt x="15359" y="6259"/>
                  <a:pt x="15594" y="6065"/>
                  <a:pt x="15868" y="5829"/>
                </a:cubicBezTo>
                <a:cubicBezTo>
                  <a:pt x="16142" y="5594"/>
                  <a:pt x="16436" y="5351"/>
                  <a:pt x="16522" y="5289"/>
                </a:cubicBezTo>
                <a:cubicBezTo>
                  <a:pt x="16609" y="5227"/>
                  <a:pt x="16767" y="5102"/>
                  <a:pt x="16872" y="5008"/>
                </a:cubicBezTo>
                <a:lnTo>
                  <a:pt x="17063" y="4835"/>
                </a:lnTo>
                <a:lnTo>
                  <a:pt x="17521" y="4806"/>
                </a:lnTo>
                <a:cubicBezTo>
                  <a:pt x="18523" y="4740"/>
                  <a:pt x="19749" y="4440"/>
                  <a:pt x="20296" y="4126"/>
                </a:cubicBezTo>
                <a:cubicBezTo>
                  <a:pt x="21154" y="3634"/>
                  <a:pt x="21533" y="3155"/>
                  <a:pt x="21566" y="2521"/>
                </a:cubicBezTo>
                <a:cubicBezTo>
                  <a:pt x="21600" y="1853"/>
                  <a:pt x="21172" y="1268"/>
                  <a:pt x="20278" y="760"/>
                </a:cubicBezTo>
                <a:cubicBezTo>
                  <a:pt x="20102" y="661"/>
                  <a:pt x="18981" y="321"/>
                  <a:pt x="18556" y="238"/>
                </a:cubicBezTo>
                <a:cubicBezTo>
                  <a:pt x="18153" y="160"/>
                  <a:pt x="17625" y="119"/>
                  <a:pt x="17099" y="115"/>
                </a:cubicBezTo>
                <a:close/>
                <a:moveTo>
                  <a:pt x="10964" y="8575"/>
                </a:moveTo>
                <a:cubicBezTo>
                  <a:pt x="10244" y="8587"/>
                  <a:pt x="9556" y="8726"/>
                  <a:pt x="8722" y="9016"/>
                </a:cubicBezTo>
                <a:cubicBezTo>
                  <a:pt x="7968" y="9279"/>
                  <a:pt x="7381" y="9761"/>
                  <a:pt x="7111" y="10344"/>
                </a:cubicBezTo>
                <a:cubicBezTo>
                  <a:pt x="6976" y="10634"/>
                  <a:pt x="6961" y="11113"/>
                  <a:pt x="7073" y="11443"/>
                </a:cubicBezTo>
                <a:cubicBezTo>
                  <a:pt x="7219" y="11871"/>
                  <a:pt x="7709" y="12370"/>
                  <a:pt x="8311" y="12703"/>
                </a:cubicBezTo>
                <a:cubicBezTo>
                  <a:pt x="8755" y="12948"/>
                  <a:pt x="9877" y="13231"/>
                  <a:pt x="10648" y="13292"/>
                </a:cubicBezTo>
                <a:lnTo>
                  <a:pt x="11022" y="13321"/>
                </a:lnTo>
                <a:lnTo>
                  <a:pt x="11022" y="14038"/>
                </a:lnTo>
                <a:lnTo>
                  <a:pt x="11022" y="14755"/>
                </a:lnTo>
                <a:lnTo>
                  <a:pt x="10894" y="14770"/>
                </a:lnTo>
                <a:cubicBezTo>
                  <a:pt x="10823" y="14777"/>
                  <a:pt x="10767" y="14791"/>
                  <a:pt x="10767" y="14803"/>
                </a:cubicBezTo>
                <a:cubicBezTo>
                  <a:pt x="10767" y="14824"/>
                  <a:pt x="10795" y="14965"/>
                  <a:pt x="10986" y="15896"/>
                </a:cubicBezTo>
                <a:cubicBezTo>
                  <a:pt x="11047" y="16189"/>
                  <a:pt x="11106" y="16428"/>
                  <a:pt x="11118" y="16428"/>
                </a:cubicBezTo>
                <a:cubicBezTo>
                  <a:pt x="11136" y="16428"/>
                  <a:pt x="11318" y="15686"/>
                  <a:pt x="11505" y="14856"/>
                </a:cubicBezTo>
                <a:cubicBezTo>
                  <a:pt x="11518" y="14799"/>
                  <a:pt x="11488" y="14781"/>
                  <a:pt x="11369" y="14770"/>
                </a:cubicBezTo>
                <a:lnTo>
                  <a:pt x="11219" y="14755"/>
                </a:lnTo>
                <a:lnTo>
                  <a:pt x="11219" y="14038"/>
                </a:lnTo>
                <a:lnTo>
                  <a:pt x="11219" y="13321"/>
                </a:lnTo>
                <a:lnTo>
                  <a:pt x="11592" y="13292"/>
                </a:lnTo>
                <a:cubicBezTo>
                  <a:pt x="12363" y="13231"/>
                  <a:pt x="13485" y="12948"/>
                  <a:pt x="13929" y="12703"/>
                </a:cubicBezTo>
                <a:cubicBezTo>
                  <a:pt x="14278" y="12510"/>
                  <a:pt x="14654" y="12206"/>
                  <a:pt x="14890" y="11926"/>
                </a:cubicBezTo>
                <a:cubicBezTo>
                  <a:pt x="15096" y="11683"/>
                  <a:pt x="15128" y="11620"/>
                  <a:pt x="15184" y="11349"/>
                </a:cubicBezTo>
                <a:cubicBezTo>
                  <a:pt x="15259" y="10982"/>
                  <a:pt x="15260" y="10876"/>
                  <a:pt x="15190" y="10551"/>
                </a:cubicBezTo>
                <a:cubicBezTo>
                  <a:pt x="15093" y="10107"/>
                  <a:pt x="14872" y="9826"/>
                  <a:pt x="14292" y="9411"/>
                </a:cubicBezTo>
                <a:cubicBezTo>
                  <a:pt x="14013" y="9212"/>
                  <a:pt x="13839" y="9126"/>
                  <a:pt x="13388" y="8971"/>
                </a:cubicBezTo>
                <a:cubicBezTo>
                  <a:pt x="12709" y="8737"/>
                  <a:pt x="12381" y="8665"/>
                  <a:pt x="11702" y="8603"/>
                </a:cubicBezTo>
                <a:cubicBezTo>
                  <a:pt x="11448" y="8580"/>
                  <a:pt x="11204" y="8571"/>
                  <a:pt x="10964" y="8575"/>
                </a:cubicBezTo>
                <a:close/>
                <a:moveTo>
                  <a:pt x="6640" y="16646"/>
                </a:moveTo>
                <a:lnTo>
                  <a:pt x="6640" y="19124"/>
                </a:lnTo>
                <a:lnTo>
                  <a:pt x="6640" y="21600"/>
                </a:lnTo>
                <a:lnTo>
                  <a:pt x="15561" y="21600"/>
                </a:lnTo>
                <a:lnTo>
                  <a:pt x="15561" y="19124"/>
                </a:lnTo>
                <a:lnTo>
                  <a:pt x="15561" y="16646"/>
                </a:lnTo>
                <a:lnTo>
                  <a:pt x="11100" y="16646"/>
                </a:lnTo>
                <a:lnTo>
                  <a:pt x="6640" y="16646"/>
                </a:ln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223" name="Continuous child variab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Continuous child variables</a:t>
            </a:r>
          </a:p>
        </p:txBody>
      </p:sp>
      <p:pic>
        <p:nvPicPr>
          <p:cNvPr id="224" name="Skjermbilde 2020-07-03 kl. 13.21.35.png" descr="Skjermbilde 2020-07-03 kl. 13.21.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163" y="831380"/>
            <a:ext cx="9771674" cy="51952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Outl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Outline</a:t>
            </a:r>
          </a:p>
        </p:txBody>
      </p:sp>
      <p:sp>
        <p:nvSpPr>
          <p:cNvPr id="146" name="Syntax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Syntax</a:t>
            </a:r>
          </a:p>
          <a:p>
            <a:r>
              <a:t>Semantics</a:t>
            </a:r>
          </a:p>
          <a:p>
            <a:r>
              <a:t>Parameterised distributions</a:t>
            </a:r>
          </a:p>
        </p:txBody>
      </p:sp>
      <p:sp>
        <p:nvSpPr>
          <p:cNvPr id="147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ontinuous child variab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Continuous child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7" name="All-continuous network with LG distributions   full joint distribution is a multivariate Gaussian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All-continuous network with LG distributions </a:t>
                </a:r>
                <a14:m>
                  <m:oMath xmlns:m="http://schemas.openxmlformats.org/officeDocument/2006/math">
                    <m:r>
                      <a:rPr sz="27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t> full joint distribution is a multivariate Gaussian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Discrete+continuous LG network is a </a:t>
                </a:r>
                <a:r>
                  <a:rPr>
                    <a:solidFill>
                      <a:srgbClr val="1245CF"/>
                    </a:solidFill>
                  </a:rPr>
                  <a:t>conditional Gaussian </a:t>
                </a:r>
                <a:r>
                  <a:t>network i.e., a multivariate Gaussian over all continuous variables for each combination of discrete variable values</a:t>
                </a:r>
              </a:p>
            </p:txBody>
          </p:sp>
        </mc:Choice>
        <mc:Fallback>
          <p:sp>
            <p:nvSpPr>
              <p:cNvPr id="227" name="All-continuous network with LG distributions   full joint distribution is a multivariate Gaussian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8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pic>
        <p:nvPicPr>
          <p:cNvPr id="229" name="Skjermbilde 2020-07-03 kl. 13.24.07.png" descr="Skjermbilde 2020-07-03 kl. 13.24.0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423" y="776027"/>
            <a:ext cx="6049154" cy="30703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232" name="Discrete variable w/ continuous par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Discrete variable w/ continuous parents</a:t>
            </a:r>
          </a:p>
        </p:txBody>
      </p:sp>
      <p:pic>
        <p:nvPicPr>
          <p:cNvPr id="233" name="Skjermbilde 2020-07-03 kl. 13.24.48.png" descr="Skjermbilde 2020-07-03 kl. 13.24.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957" y="931126"/>
            <a:ext cx="7852086" cy="49957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Why the profi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Why the profit</a:t>
            </a:r>
          </a:p>
        </p:txBody>
      </p:sp>
      <p:sp>
        <p:nvSpPr>
          <p:cNvPr id="236" name="It's sort of the right shap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67368" indent="-267368">
              <a:buClrTx/>
              <a:buSzPct val="100000"/>
              <a:buFontTx/>
              <a:buAutoNum type="arabicPeriod"/>
            </a:pPr>
            <a:r>
              <a:t>It's sort of the right shape</a:t>
            </a:r>
          </a:p>
          <a:p>
            <a:pPr marL="267368" indent="-267368">
              <a:buClrTx/>
              <a:buSzPct val="100000"/>
              <a:buFontTx/>
              <a:buAutoNum type="arabicPeriod"/>
            </a:pPr>
            <a:r>
              <a:t>Can view as hard threshold whose location is subject to noise</a:t>
            </a:r>
          </a:p>
        </p:txBody>
      </p:sp>
      <p:sp>
        <p:nvSpPr>
          <p:cNvPr id="237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pic>
        <p:nvPicPr>
          <p:cNvPr id="238" name="Skjermbilde 2020-07-03 kl. 13.26.18.png" descr="Skjermbilde 2020-07-03 kl. 13.26.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097" y="2218170"/>
            <a:ext cx="5471806" cy="39662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Discrete variable contd.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Discrete variable contd.</a:t>
            </a:r>
          </a:p>
        </p:txBody>
      </p:sp>
      <p:sp>
        <p:nvSpPr>
          <p:cNvPr id="241" name="Sigmoid (or logit) distribution also used in neural network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>
                <a:solidFill>
                  <a:srgbClr val="1245CF"/>
                </a:solidFill>
              </a:defRPr>
            </a:pPr>
            <a:r>
              <a:t>Sigmoid </a:t>
            </a:r>
            <a:r>
              <a:rPr>
                <a:solidFill>
                  <a:srgbClr val="091F5C"/>
                </a:solidFill>
              </a:rPr>
              <a:t>(or </a:t>
            </a:r>
            <a:r>
              <a:t>logit</a:t>
            </a:r>
            <a:r>
              <a:rPr>
                <a:solidFill>
                  <a:srgbClr val="091F5C"/>
                </a:solidFill>
              </a:rPr>
              <a:t>) distribution also used in neural networks</a:t>
            </a:r>
          </a:p>
          <a:p>
            <a:pPr marL="0" indent="0">
              <a:buClrTx/>
              <a:buSzTx/>
              <a:buFontTx/>
              <a:buNone/>
              <a:defRPr>
                <a:solidFill>
                  <a:srgbClr val="1245CF"/>
                </a:solidFill>
              </a:defRPr>
            </a:pPr>
            <a:endParaRPr>
              <a:solidFill>
                <a:srgbClr val="091F5C"/>
              </a:solidFill>
            </a:endParaRPr>
          </a:p>
          <a:p>
            <a:pPr marL="0" indent="0">
              <a:buClrTx/>
              <a:buSzTx/>
              <a:buFontTx/>
              <a:buNone/>
              <a:defRPr>
                <a:solidFill>
                  <a:srgbClr val="1245CF"/>
                </a:solidFill>
              </a:defRPr>
            </a:pPr>
            <a:endParaRPr>
              <a:solidFill>
                <a:srgbClr val="091F5C"/>
              </a:solidFill>
            </a:endParaRPr>
          </a:p>
          <a:p>
            <a:pPr marL="0" indent="0">
              <a:buClrTx/>
              <a:buSzTx/>
              <a:buFontTx/>
              <a:buNone/>
              <a:defRPr>
                <a:solidFill>
                  <a:srgbClr val="1245CF"/>
                </a:solidFill>
              </a:defRPr>
            </a:pPr>
            <a:endParaRPr>
              <a:solidFill>
                <a:srgbClr val="091F5C"/>
              </a:solidFill>
            </a:endParaRPr>
          </a:p>
          <a:p>
            <a:pPr marL="0" indent="0">
              <a:buClrTx/>
              <a:buSzTx/>
              <a:buFontTx/>
              <a:buNone/>
              <a:defRPr>
                <a:solidFill>
                  <a:srgbClr val="1245CF"/>
                </a:solidFill>
              </a:defRPr>
            </a:pPr>
            <a:r>
              <a:rPr>
                <a:solidFill>
                  <a:srgbClr val="091F5C"/>
                </a:solidFill>
              </a:rPr>
              <a:t>Sigmoid has similar shape to profit but much longer tails:</a:t>
            </a:r>
          </a:p>
        </p:txBody>
      </p:sp>
      <p:sp>
        <p:nvSpPr>
          <p:cNvPr id="242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pic>
        <p:nvPicPr>
          <p:cNvPr id="243" name="Skjermbilde 2020-07-03 kl. 13.27.41.png" descr="Skjermbilde 2020-07-03 kl. 13.27.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80" y="1867866"/>
            <a:ext cx="6216390" cy="8383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Skjermbilde 2020-07-03 kl. 13.28.11.png" descr="Skjermbilde 2020-07-03 kl. 13.28.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775" y="2574607"/>
            <a:ext cx="4894630" cy="3568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ummara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Summaray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7" name="Bayes nets provide a natural representation for (causally induced) conditional independence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lnSpc>
                    <a:spcPct val="200000"/>
                  </a:lnSpc>
                  <a:buClrTx/>
                  <a:buSzTx/>
                  <a:buFontTx/>
                  <a:buNone/>
                </a:pPr>
                <a:r>
                  <a:t>Bayes nets provide a natural representation for (causally induced) conditional independence</a:t>
                </a:r>
              </a:p>
              <a:p>
                <a:pPr marL="0" indent="0">
                  <a:lnSpc>
                    <a:spcPct val="200000"/>
                  </a:lnSpc>
                  <a:buClrTx/>
                  <a:buSzTx/>
                  <a:buFontTx/>
                  <a:buNone/>
                </a:pPr>
                <a:r>
                  <a:t>Topology + CPTs = compact representation of joint distribution</a:t>
                </a:r>
              </a:p>
              <a:p>
                <a:pPr marL="0" indent="0">
                  <a:lnSpc>
                    <a:spcPct val="200000"/>
                  </a:lnSpc>
                  <a:buClrTx/>
                  <a:buSzTx/>
                  <a:buFontTx/>
                  <a:buNone/>
                </a:pPr>
                <a:r>
                  <a:t>Generally easy for (non) experts to construct</a:t>
                </a:r>
              </a:p>
              <a:p>
                <a:pPr marL="0" indent="0">
                  <a:lnSpc>
                    <a:spcPct val="200000"/>
                  </a:lnSpc>
                  <a:buClrTx/>
                  <a:buSzTx/>
                  <a:buFontTx/>
                  <a:buNone/>
                </a:pPr>
                <a:r>
                  <a:t>Cannonical distributions (e.g., noisy-OR) = compact representation of CPTs</a:t>
                </a:r>
              </a:p>
              <a:p>
                <a:pPr marL="0" indent="0">
                  <a:lnSpc>
                    <a:spcPct val="200000"/>
                  </a:lnSpc>
                  <a:buClrTx/>
                  <a:buSzTx/>
                  <a:buFontTx/>
                  <a:buNone/>
                </a:pPr>
                <a:r>
                  <a:t>Continuous variables </a:t>
                </a:r>
                <a14:m>
                  <m:oMath xmlns:m="http://schemas.openxmlformats.org/officeDocument/2006/math">
                    <m:r>
                      <a:rPr sz="27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t> parameterised distributions (e..g, linear Gaussian)</a:t>
                </a:r>
              </a:p>
            </p:txBody>
          </p:sp>
        </mc:Choice>
        <mc:Fallback>
          <p:sp>
            <p:nvSpPr>
              <p:cNvPr id="247" name="Bayes nets provide a natural representation for (causally induced) conditional independence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8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Bayesian network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Bayesian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A simple, graphical notation for conditional independence and hence for compact specification of full joint distributions.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A simple, graphical notation for conditional independence and hence for compact specification of full joint distributions.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Syntax: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A set of nodes, one per variable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A directed, acyclic graph (link </a:t>
                </a:r>
                <a14:m>
                  <m:oMath xmlns:m="http://schemas.openxmlformats.org/officeDocument/2006/math">
                    <m:r>
                      <a:rPr sz="28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t> " directly influences")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A conditional distribution for each node given its parents: </a:t>
                </a:r>
                <a:r>
                  <a:rPr b="1">
                    <a:solidFill>
                      <a:srgbClr val="683499"/>
                    </a:solidFill>
                  </a:rPr>
                  <a:t>P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𝑃𝑎𝑟𝑒𝑛𝑡𝑠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b="1"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</a:pPr>
                <a:endParaRPr b="1"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In the simplest case, conditional distributions represented as </a:t>
                </a:r>
                <a:r>
                  <a:rPr>
                    <a:solidFill>
                      <a:srgbClr val="1245CF"/>
                    </a:solidFill>
                  </a:rPr>
                  <a:t>conditional probability table </a:t>
                </a:r>
                <a:r>
                  <a:t>(CPT) giving the distribution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350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t> for each combination of parent values.</a:t>
                </a:r>
                <a:endParaRPr>
                  <a:solidFill>
                    <a:srgbClr val="683499"/>
                  </a:solidFill>
                </a:endParaRPr>
              </a:p>
            </p:txBody>
          </p:sp>
        </mc:Choice>
        <mc:Fallback>
          <p:sp>
            <p:nvSpPr>
              <p:cNvPr id="150" name="A simple, graphical notation for conditional independence and hence for compact specification of full joint distributions.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578" r="-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Exam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Topology of network encodes conditional independence assertions: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90286" y="1028885"/>
                <a:ext cx="11611428" cy="5488836"/>
              </a:xfrm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Topology of network encodes conditional independence assertions: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𝑊𝑒𝑎𝑡h𝑒𝑟</m:t>
                    </m:r>
                  </m:oMath>
                </a14:m>
                <a:r>
                  <a:t> is independent of the other variables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𝑇𝑜𝑜𝑡h𝑎𝑐h𝑒</m:t>
                    </m:r>
                  </m:oMath>
                </a14:m>
                <a:r>
                  <a:t> and </a:t>
                </a:r>
                <a14:m>
                  <m:oMath xmlns:m="http://schemas.openxmlformats.org/officeDocument/2006/math"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𝐶𝑎𝑡𝑐h</m:t>
                    </m:r>
                  </m:oMath>
                </a14:m>
                <a:r>
                  <a:t> are conditionally independent given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𝐶𝑎𝑣𝑖𝑡𝑦</m:t>
                    </m:r>
                  </m:oMath>
                </a14:m>
                <a:endParaRPr>
                  <a:solidFill>
                    <a:srgbClr val="683499"/>
                  </a:solidFill>
                </a:endParaRPr>
              </a:p>
            </p:txBody>
          </p:sp>
        </mc:Choice>
        <mc:Fallback>
          <p:sp>
            <p:nvSpPr>
              <p:cNvPr id="154" name="Topology of network encodes conditional independence assertions: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0286" y="1028885"/>
                <a:ext cx="11611428" cy="5488836"/>
              </a:xfrm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156" name="Skjermbilde 2020-07-03 kl. 06.52.25.png" descr="Skjermbilde 2020-07-03 kl. 06.52.2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552" y="1640774"/>
            <a:ext cx="6005429" cy="30153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Exam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I'm at work, neighbour John calls to say my alarm is ringing, but neighbour Mary doesn't call. Sometimes it's set off by minor earthquakes. Is there a burglar?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I'm at work, neighbour John calls to say my alarm is ringing, but neighbour Mary doesn't call. Sometimes it's set off by minor earthquakes. Is there a burglar?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Variables: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𝐵𝑢𝑟𝑔𝑙𝑎𝑟</m:t>
                    </m:r>
                  </m:oMath>
                </a14:m>
                <a:r>
                  <a:t>,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𝐸𝑎𝑟𝑡h𝑞𝑢𝑎𝑘𝑒</m:t>
                    </m:r>
                  </m:oMath>
                </a14:m>
                <a:r>
                  <a:t>, </a:t>
                </a:r>
                <a14:m>
                  <m:oMath xmlns:m="http://schemas.openxmlformats.org/officeDocument/2006/math">
                    <m:r>
                      <a:rPr sz="23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𝐴𝑙𝑎𝑟𝑚</m:t>
                    </m:r>
                  </m:oMath>
                </a14:m>
                <a:r>
                  <a:t>,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𝐽𝑜h𝑛𝐶𝑎𝑙𝑙𝑠</m:t>
                    </m:r>
                  </m:oMath>
                </a14:m>
                <a:r>
                  <a:t>,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𝑀𝑎𝑟𝑦𝐶𝑎𝑙𝑙𝑠</m:t>
                    </m:r>
                  </m:oMath>
                </a14:m>
                <a:endParaRPr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Network topology reflects "causal" knowledge:</a:t>
                </a:r>
              </a:p>
              <a:p>
                <a:pPr marL="962526" lvl="2" indent="-200526">
                  <a:buClrTx/>
                  <a:buSzPct val="100000"/>
                  <a:buFontTx/>
                  <a:buChar char="–"/>
                </a:pPr>
                <a:r>
                  <a:t>A burglar can set the alarm off</a:t>
                </a:r>
              </a:p>
              <a:p>
                <a:pPr marL="962526" lvl="2" indent="-200526">
                  <a:buClrTx/>
                  <a:buSzPct val="100000"/>
                  <a:buFontTx/>
                  <a:buChar char="–"/>
                </a:pPr>
                <a:r>
                  <a:t>An earthquake can set the alarm off</a:t>
                </a:r>
              </a:p>
              <a:p>
                <a:pPr marL="962526" lvl="2" indent="-200526">
                  <a:buClrTx/>
                  <a:buSzPct val="100000"/>
                  <a:buFontTx/>
                  <a:buChar char="–"/>
                </a:pPr>
                <a:r>
                  <a:t>The alarm can cause Mary to call</a:t>
                </a:r>
              </a:p>
              <a:p>
                <a:pPr marL="962526" lvl="2" indent="-200526">
                  <a:buClrTx/>
                  <a:buSzPct val="100000"/>
                  <a:buFontTx/>
                  <a:buChar char="–"/>
                </a:pPr>
                <a:r>
                  <a:t>The alarm can cause John to call</a:t>
                </a:r>
              </a:p>
            </p:txBody>
          </p:sp>
        </mc:Choice>
        <mc:Fallback>
          <p:sp>
            <p:nvSpPr>
              <p:cNvPr id="159" name="I'm at work, neighbour John calls to say my alarm is ringing, but neighbour Mary doesn't call. Sometimes it's set off by minor earthquakes. Is there a burglar?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Example contd.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 contd.</a:t>
            </a:r>
          </a:p>
        </p:txBody>
      </p:sp>
      <p:sp>
        <p:nvSpPr>
          <p:cNvPr id="163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164" name="Skjermbilde 2020-07-03 kl. 06.56.16.png" descr="Skjermbilde 2020-07-03 kl. 06.56.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009" y="831962"/>
            <a:ext cx="9249982" cy="51940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ompactnes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Compactness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A CPT for Boolean   with   Boolean parents has   rows for the combinations of parent values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A CPT for Boolean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350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t> with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t> Boolean parents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sz="2450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t> rows for the combinations of parent values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Each row requires one number </a:t>
                </a:r>
                <a14:m>
                  <m:oMath xmlns:m="http://schemas.openxmlformats.org/officeDocument/2006/math">
                    <m:r>
                      <a:rPr sz="22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350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t> (the number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350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𝑓𝑎𝑙𝑠𝑒</m:t>
                    </m:r>
                  </m:oMath>
                </a14:m>
                <a:r>
                  <a:t> is just </a:t>
                </a:r>
                <a14:m>
                  <m:oMath xmlns:m="http://schemas.openxmlformats.org/officeDocument/2006/math">
                    <m:r>
                      <a:rPr sz="25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sz="25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t>)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If each variable has no more than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>
                    <a:solidFill>
                      <a:srgbClr val="683499"/>
                    </a:solidFill>
                  </a:rPr>
                  <a:t> </a:t>
                </a:r>
                <a:r>
                  <a:t>parents, the complete network </a:t>
                </a:r>
                <a14:m>
                  <m:oMath xmlns:m="http://schemas.openxmlformats.org/officeDocument/2006/math"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limUpp>
                      <m:limUppPr>
                        <m:ctrlP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limUppPr>
                      <m:e/>
                      <m:lim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·</m:t>
                        </m:r>
                      </m:lim>
                    </m:limUpp>
                    <m:sSup>
                      <m:sSupPr>
                        <m:ctrlP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>
                    <a:solidFill>
                      <a:srgbClr val="683499"/>
                    </a:solidFill>
                  </a:rPr>
                  <a:t> </a:t>
                </a:r>
                <a:r>
                  <a:t>numbers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I.e., grows linearly with </a:t>
                </a:r>
                <a14:m>
                  <m:oMath xmlns:m="http://schemas.openxmlformats.org/officeDocument/2006/math">
                    <m:r>
                      <a:rPr sz="26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t>, vs. </a:t>
                </a:r>
                <a14:m>
                  <m:oMath xmlns:m="http://schemas.openxmlformats.org/officeDocument/2006/math"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sz="25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25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sz="25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t> for the full joint distribution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For burglary net, </a:t>
                </a:r>
                <a14:m>
                  <m:oMath xmlns:m="http://schemas.openxmlformats.org/officeDocument/2006/math"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1+1+4+2+2=10</m:t>
                    </m:r>
                  </m:oMath>
                </a14:m>
                <a:r>
                  <a:rPr>
                    <a:solidFill>
                      <a:srgbClr val="683499"/>
                    </a:solidFill>
                  </a:rPr>
                  <a:t> </a:t>
                </a:r>
                <a:r>
                  <a:t>numbers (vs.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sz="2450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−1=31</m:t>
                    </m:r>
                  </m:oMath>
                </a14:m>
                <a:r>
                  <a:t>)</a:t>
                </a:r>
                <a:endParaRPr>
                  <a:solidFill>
                    <a:srgbClr val="683499"/>
                  </a:solidFill>
                </a:endParaRPr>
              </a:p>
            </p:txBody>
          </p:sp>
        </mc:Choice>
        <mc:Fallback>
          <p:sp>
            <p:nvSpPr>
              <p:cNvPr id="167" name="A CPT for Boolean   with   Boolean parents has   rows for the combinations of parent values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169" name="Skjermbilde 2020-07-03 kl. 11.18.07.png" descr="Skjermbilde 2020-07-03 kl. 11.18.0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6005" y="3368074"/>
            <a:ext cx="2733669" cy="26049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lobal seman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Global semantics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&quot;Global&quot; semantics defines the full joint distribution as the product of local conditional distributions: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"Global" semantics defines the full joint distribution as the product of local conditional distributions:</a:t>
                </a: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Sup>
                        <m:sSubSupPr>
                          <m:ctrlP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⊓</m:t>
                          </m:r>
                        </m:e>
                        <m:sub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𝑝𝑎𝑟𝑒𝑛𝑡𝑠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/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:r>
                  <a:rPr>
                    <a:solidFill>
                      <a:srgbClr val="091F5C"/>
                    </a:solidFill>
                  </a:rPr>
                  <a:t>E.g.,</a:t>
                </a:r>
                <a:r>
                  <a:t>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∧¬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∧¬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/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:r>
                  <a:t>=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|¬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,¬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(¬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(¬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/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4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=0.9×0.7×0.001×0.999×0.998</m:t>
                      </m:r>
                    </m:oMath>
                  </m:oMathPara>
                </a14:m>
                <a:endParaRPr/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6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≈0.00063</m:t>
                      </m:r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172" name="&quot;Global&quot; semantics defines the full joint distribution as the product of local conditional distributions: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174" name="Skjermbilde 2020-07-03 kl. 11.18.07.png" descr="Skjermbilde 2020-07-03 kl. 11.18.0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7641" y="2461265"/>
            <a:ext cx="2733669" cy="26049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Local seman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Local semantics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Local semantics: each node is conditionally independent of its nondecendants given its parents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r>
                  <a:t>Local </a:t>
                </a:r>
                <a:r>
                  <a:rPr>
                    <a:solidFill>
                      <a:srgbClr val="091F5C"/>
                    </a:solidFill>
                  </a:rPr>
                  <a:t>semantics: each node is conditionally independent of its nondecendants given its parents</a:t>
                </a: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endParaRPr>
                  <a:solidFill>
                    <a:srgbClr val="091F5C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endParaRPr>
                  <a:solidFill>
                    <a:srgbClr val="091F5C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endParaRPr>
                  <a:solidFill>
                    <a:srgbClr val="091F5C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endParaRPr>
                  <a:solidFill>
                    <a:srgbClr val="091F5C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endParaRPr>
                  <a:solidFill>
                    <a:srgbClr val="091F5C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endParaRPr>
                  <a:solidFill>
                    <a:srgbClr val="091F5C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endParaRPr>
                  <a:solidFill>
                    <a:srgbClr val="091F5C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endParaRPr>
                  <a:solidFill>
                    <a:srgbClr val="091F5C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r>
                  <a:rPr>
                    <a:solidFill>
                      <a:srgbClr val="091F5C"/>
                    </a:solidFill>
                  </a:rPr>
                  <a:t>Theorem: </a:t>
                </a:r>
                <a:r>
                  <a:rPr>
                    <a:solidFill>
                      <a:srgbClr val="683499"/>
                    </a:solidFill>
                  </a:rPr>
                  <a:t>Local semantics </a:t>
                </a:r>
                <a14:m>
                  <m:oMath xmlns:m="http://schemas.openxmlformats.org/officeDocument/2006/math"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>
                    <a:solidFill>
                      <a:srgbClr val="683499"/>
                    </a:solidFill>
                  </a:rPr>
                  <a:t> global semantics</a:t>
                </a:r>
              </a:p>
            </p:txBody>
          </p:sp>
        </mc:Choice>
        <mc:Fallback>
          <p:sp>
            <p:nvSpPr>
              <p:cNvPr id="177" name="Local semantics: each node is conditionally independent of its nondecendants given its parents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179" name="Skjermbilde 2020-07-03 kl. 11.41.00.png" descr="Skjermbilde 2020-07-03 kl. 11.41.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149" y="1829406"/>
            <a:ext cx="4941882" cy="40330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Material">
  <a:themeElements>
    <a:clrScheme name="Material">
      <a:dk1>
        <a:srgbClr val="FFFFFF"/>
      </a:dk1>
      <a:lt1>
        <a:srgbClr val="4285F4"/>
      </a:lt1>
      <a:dk2>
        <a:srgbClr val="A7A7A7"/>
      </a:dk2>
      <a:lt2>
        <a:srgbClr val="53535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0000FF"/>
      </a:hlink>
      <a:folHlink>
        <a:srgbClr val="FF00FF"/>
      </a:folHlink>
    </a:clrScheme>
    <a:fontScheme name="Material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Mate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285F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285F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aterial">
  <a:themeElements>
    <a:clrScheme name="Materia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0000FF"/>
      </a:hlink>
      <a:folHlink>
        <a:srgbClr val="FF00FF"/>
      </a:folHlink>
    </a:clrScheme>
    <a:fontScheme name="Material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Mate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285F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285F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957</Words>
  <Application>Microsoft Office PowerPoint</Application>
  <PresentationFormat>Widescreen</PresentationFormat>
  <Paragraphs>162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Cambria Math</vt:lpstr>
      <vt:lpstr>Helvetica</vt:lpstr>
      <vt:lpstr>Roboto</vt:lpstr>
      <vt:lpstr>Material</vt:lpstr>
      <vt:lpstr>Bayesian Networks</vt:lpstr>
      <vt:lpstr>Outline</vt:lpstr>
      <vt:lpstr>Bayesian networks</vt:lpstr>
      <vt:lpstr>Example</vt:lpstr>
      <vt:lpstr>Example</vt:lpstr>
      <vt:lpstr>Example contd.</vt:lpstr>
      <vt:lpstr>Compactness</vt:lpstr>
      <vt:lpstr>Global semantics</vt:lpstr>
      <vt:lpstr>Local semantics</vt:lpstr>
      <vt:lpstr>Markov blanket</vt:lpstr>
      <vt:lpstr>Constructive Bayesian networks</vt:lpstr>
      <vt:lpstr>Example</vt:lpstr>
      <vt:lpstr>Example contd.</vt:lpstr>
      <vt:lpstr>Example: Car diagnosis</vt:lpstr>
      <vt:lpstr>Example: Car insurance</vt:lpstr>
      <vt:lpstr>Compact conditional distributions</vt:lpstr>
      <vt:lpstr>Compact conditional distributions contd.</vt:lpstr>
      <vt:lpstr>Hybrid (discrete+continuous) networks</vt:lpstr>
      <vt:lpstr>Continuous child variables</vt:lpstr>
      <vt:lpstr>Continuous child variables</vt:lpstr>
      <vt:lpstr>Discrete variable w/ continuous parents</vt:lpstr>
      <vt:lpstr>Why the profit</vt:lpstr>
      <vt:lpstr>Discrete variable contd.</vt:lpstr>
      <vt:lpstr>Summaray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Networks</dc:title>
  <cp:lastModifiedBy>Marcello Bonsangue</cp:lastModifiedBy>
  <cp:revision>1</cp:revision>
  <dcterms:modified xsi:type="dcterms:W3CDTF">2020-07-14T07:51:54Z</dcterms:modified>
</cp:coreProperties>
</file>