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Arial"/>
      </a:defRPr>
    </a:lvl1pPr>
    <a:lvl2pPr indent="228600" latinLnBrk="0">
      <a:defRPr>
        <a:latin typeface="+mj-lt"/>
        <a:ea typeface="+mj-ea"/>
        <a:cs typeface="+mj-cs"/>
        <a:sym typeface="Arial"/>
      </a:defRPr>
    </a:lvl2pPr>
    <a:lvl3pPr indent="457200" latinLnBrk="0">
      <a:defRPr>
        <a:latin typeface="+mj-lt"/>
        <a:ea typeface="+mj-ea"/>
        <a:cs typeface="+mj-cs"/>
        <a:sym typeface="Arial"/>
      </a:defRPr>
    </a:lvl3pPr>
    <a:lvl4pPr indent="685800" latinLnBrk="0">
      <a:defRPr>
        <a:latin typeface="+mj-lt"/>
        <a:ea typeface="+mj-ea"/>
        <a:cs typeface="+mj-cs"/>
        <a:sym typeface="Arial"/>
      </a:defRPr>
    </a:lvl4pPr>
    <a:lvl5pPr indent="914400" latinLnBrk="0">
      <a:defRPr>
        <a:latin typeface="+mj-lt"/>
        <a:ea typeface="+mj-ea"/>
        <a:cs typeface="+mj-cs"/>
        <a:sym typeface="Arial"/>
      </a:defRPr>
    </a:lvl5pPr>
    <a:lvl6pPr indent="1143000" latinLnBrk="0">
      <a:defRPr>
        <a:latin typeface="+mj-lt"/>
        <a:ea typeface="+mj-ea"/>
        <a:cs typeface="+mj-cs"/>
        <a:sym typeface="Arial"/>
      </a:defRPr>
    </a:lvl6pPr>
    <a:lvl7pPr indent="1371600" latinLnBrk="0">
      <a:defRPr>
        <a:latin typeface="+mj-lt"/>
        <a:ea typeface="+mj-ea"/>
        <a:cs typeface="+mj-cs"/>
        <a:sym typeface="Arial"/>
      </a:defRPr>
    </a:lvl7pPr>
    <a:lvl8pPr indent="1600200" latinLnBrk="0">
      <a:defRPr>
        <a:latin typeface="+mj-lt"/>
        <a:ea typeface="+mj-ea"/>
        <a:cs typeface="+mj-cs"/>
        <a:sym typeface="Arial"/>
      </a:defRPr>
    </a:lvl8pPr>
    <a:lvl9pPr indent="1828800" latinLnBrk="0">
      <a:defRPr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 flipH="1">
            <a:off x="10995200" y="5661233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Google Shape;11;p2"/>
          <p:cNvSpPr/>
          <p:nvPr/>
        </p:nvSpPr>
        <p:spPr>
          <a:xfrm flipH="1">
            <a:off x="10995200" y="5661166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7" name="Picture 18" descr="Picture 18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teltekst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7" cy="24786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21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87542" y="3420655"/>
            <a:ext cx="5393601" cy="1646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xx%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xx%</a:t>
            </a:r>
          </a:p>
        </p:txBody>
      </p:sp>
      <p:sp>
        <p:nvSpPr>
          <p:cNvPr id="124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34000" y="4406167"/>
            <a:ext cx="10962800" cy="17344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7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2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7"/>
            <a:ext cx="287372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teltekst"/>
          <p:cNvSpPr txBox="1">
            <a:spLocks noGrp="1"/>
          </p:cNvSpPr>
          <p:nvPr>
            <p:ph type="title"/>
          </p:nvPr>
        </p:nvSpPr>
        <p:spPr>
          <a:xfrm>
            <a:off x="7779656" y="2753799"/>
            <a:ext cx="3797744" cy="1350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;p4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9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6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66143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75697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85251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94805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5;p5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Titteltekst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52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292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320702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930256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539810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149364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3" name="Google Shape;29;p5"/>
          <p:cNvSpPr txBox="1">
            <a:spLocks noGrp="1"/>
          </p:cNvSpPr>
          <p:nvPr>
            <p:ph type="body" sz="half" idx="13"/>
          </p:nvPr>
        </p:nvSpPr>
        <p:spPr>
          <a:xfrm>
            <a:off x="62590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2;p6"/>
          <p:cNvSpPr/>
          <p:nvPr/>
        </p:nvSpPr>
        <p:spPr>
          <a:xfrm rot="10800000" flipH="1">
            <a:off x="0" y="875199"/>
            <a:ext cx="12192000" cy="5982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pic>
        <p:nvPicPr>
          <p:cNvPr id="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7;p7"/>
          <p:cNvSpPr/>
          <p:nvPr/>
        </p:nvSpPr>
        <p:spPr>
          <a:xfrm rot="10800000" flipH="1">
            <a:off x="4436700" y="0"/>
            <a:ext cx="78232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77" name="Titteltekst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1" cy="1271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78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301433" y="1954400"/>
            <a:ext cx="3744001" cy="4218000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teltekst"/>
          <p:cNvSpPr txBox="1">
            <a:spLocks noGrp="1"/>
          </p:cNvSpPr>
          <p:nvPr>
            <p:ph type="title"/>
          </p:nvPr>
        </p:nvSpPr>
        <p:spPr>
          <a:xfrm>
            <a:off x="653666" y="650999"/>
            <a:ext cx="8302802" cy="54544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8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Titteltekst"/>
          <p:cNvSpPr txBox="1">
            <a:spLocks noGrp="1"/>
          </p:cNvSpPr>
          <p:nvPr>
            <p:ph type="title"/>
          </p:nvPr>
        </p:nvSpPr>
        <p:spPr>
          <a:xfrm>
            <a:off x="6447199" y="163776"/>
            <a:ext cx="5393601" cy="1215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9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586000" y="1524000"/>
            <a:ext cx="5116001" cy="4368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09554" indent="-457167">
              <a:buClr>
                <a:srgbClr val="091F5C"/>
              </a:buClr>
              <a:buSzPct val="95000"/>
              <a:buFont typeface="Arial"/>
              <a:buChar char="•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454277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2063831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673385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282939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0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1" name="Picture 15" descr="Picture 15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3;p10"/>
          <p:cNvSpPr/>
          <p:nvPr/>
        </p:nvSpPr>
        <p:spPr>
          <a:xfrm rot="10800000" flipH="1">
            <a:off x="0" y="-1"/>
            <a:ext cx="12192000" cy="626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619" y="6211857"/>
            <a:ext cx="11176001" cy="595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75" indent="3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8791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3363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935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2507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1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6"/>
            <a:ext cx="28737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telteks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Titteltekst</a:t>
            </a:r>
          </a:p>
        </p:txBody>
      </p:sp>
      <p:sp>
        <p:nvSpPr>
          <p:cNvPr id="7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42" name="Temporal Probability Model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5208"/>
            </a:lvl1pPr>
          </a:lstStyle>
          <a:p>
            <a:r>
              <a:rPr dirty="0"/>
              <a:t>Temporal Probability Models</a:t>
            </a:r>
          </a:p>
        </p:txBody>
      </p:sp>
      <p:sp>
        <p:nvSpPr>
          <p:cNvPr id="143" name="Chapter 15, Sections 1-5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Lessons 17 and 18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moot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Divide evidence   into  ,  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465909"/>
                <a:ext cx="11611428" cy="481729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Divide evidence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Backward message computer by a backwards recursion:</a:t>
                </a:r>
              </a:p>
            </p:txBody>
          </p:sp>
        </mc:Choice>
        <mc:Fallback xmlns="">
          <p:sp>
            <p:nvSpPr>
              <p:cNvPr id="180" name="Divide evidence   into  ,  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465909"/>
                <a:ext cx="11611428" cy="4817295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82" name="Skjermbilde 2020-07-03 kl. 17.14.23.png" descr="Skjermbilde 2020-07-03 kl. 17.14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838" y="248215"/>
            <a:ext cx="7917648" cy="2096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kjermbilde 2020-07-03 kl. 19.30.20.png" descr="Skjermbilde 2020-07-03 kl. 19.30.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630" y="2431630"/>
            <a:ext cx="5465998" cy="1571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kjermbilde 2020-07-03 kl. 19.31.08.png" descr="Skjermbilde 2020-07-03 kl. 19.31.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484" y="4369841"/>
            <a:ext cx="7278945" cy="124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moothing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Smoothing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Forwards-backward algorithm: cache forward messages along the way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23289" y="1338329"/>
                <a:ext cx="11611429" cy="481729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1245CF"/>
                    </a:solidFill>
                  </a:rPr>
                  <a:t>Forwards-backward </a:t>
                </a:r>
                <a:r>
                  <a:t>algorithm: cache forward messages along the way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Time linear in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(polytree interference), space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b="1">
                    <a:solidFill>
                      <a:srgbClr val="683499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sz="30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87" name="Forwards-backward algorithm: cache forward messages along the way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3289" y="1338329"/>
                <a:ext cx="11611429" cy="4817295"/>
              </a:xfrm>
              <a:prstGeom prst="rect">
                <a:avLst/>
              </a:prstGeom>
              <a:blipFill>
                <a:blip r:embed="rId2"/>
                <a:stretch>
                  <a:fillRect l="-525" b="-3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29302" y="6402776"/>
            <a:ext cx="367020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89" name="Skjermbilde 2020-07-03 kl. 19.33.38.png" descr="Skjermbilde 2020-07-03 kl. 19.33.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747" y="853497"/>
            <a:ext cx="5970506" cy="4226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st likely explan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Most likely 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Most likely sequence   sequence of most likely states!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Most likely sequence </a:t>
                </a:r>
                <a14:m>
                  <m:oMath xmlns:m="http://schemas.openxmlformats.org/officeDocument/2006/math">
                    <m:r>
                      <a:rPr sz="28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t> sequence of most likely states!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Most likely path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t> = most likely path to </a:t>
                </a:r>
                <a:r>
                  <a:rPr b="1"/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2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2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b="1"/>
                  <a:t> </a:t>
                </a:r>
                <a:r>
                  <a:t>plus one more step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Identical to filtering,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0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replaced by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gives the probability of the most likely path to state </a:t>
                </a:r>
                <a14:m>
                  <m:oMath xmlns:m="http://schemas.openxmlformats.org/officeDocument/2006/math">
                    <m:r>
                      <a:rPr sz="3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t>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Update has sum replaced by max, giving the </a:t>
                </a:r>
                <a:r>
                  <a:rPr>
                    <a:solidFill>
                      <a:srgbClr val="1245CF"/>
                    </a:solidFill>
                  </a:rPr>
                  <a:t>Viterbi algorithm:</a:t>
                </a:r>
              </a:p>
            </p:txBody>
          </p:sp>
        </mc:Choice>
        <mc:Fallback xmlns="">
          <p:sp>
            <p:nvSpPr>
              <p:cNvPr id="192" name="Most likely sequence   sequence of most likely states!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94" name="Skjermbilde 2020-07-03 kl. 19.36.42.png" descr="Skjermbilde 2020-07-03 kl. 19.36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97" y="2319481"/>
            <a:ext cx="5878997" cy="821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kjermbilde 2020-07-03 kl. 19.37.26.png" descr="Skjermbilde 2020-07-03 kl. 19.37.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9" y="3634595"/>
            <a:ext cx="4034483" cy="469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kjermbilde 2020-07-03 kl. 19.53.12.png" descr="Skjermbilde 2020-07-03 kl. 19.53.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4" y="5118359"/>
            <a:ext cx="5927429" cy="5250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Viterbi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Viterbi example</a:t>
            </a:r>
          </a:p>
        </p:txBody>
      </p:sp>
      <p:sp>
        <p:nvSpPr>
          <p:cNvPr id="19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00" name="Skjermbilde 2020-07-03 kl. 19.53.51.png" descr="Skjermbilde 2020-07-03 kl. 19.53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75" y="718791"/>
            <a:ext cx="9658850" cy="5420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Hidden Markov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Hidden Markov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is a single, discrete variable (usually   is too)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08280"/>
                <a:ext cx="11611428" cy="481729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is a single, discrete variable (usually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is too)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Domain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is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{1,…,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Transition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, </a:t>
                </a:r>
                <a:r>
                  <a:rPr>
                    <a:solidFill>
                      <a:srgbClr val="091F5C"/>
                    </a:solidFill>
                  </a:rPr>
                  <a:t>e.g., </a:t>
                </a:r>
                <a14:m>
                  <m:oMath xmlns:m="http://schemas.openxmlformats.org/officeDocument/2006/math">
                    <m:d>
                      <m:d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2450" i="1">
                                <a:solidFill>
                                  <a:srgbClr val="67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245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sz="245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sz="245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sz="245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Sensor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sz="25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for each time step, diagonal elements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2450" i="1">
                                <a:solidFill>
                                  <a:srgbClr val="67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245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sz="245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sz="245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245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Forward and backward messages as column vectors: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Forward-backward algorithm needs time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and space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𝑆𝑡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03" name="is a single, discrete variable (usually   is too)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08280"/>
                <a:ext cx="11611428" cy="4817295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05" name="Skjermbilde 2020-07-03 kl. 20.01.45.png" descr="Skjermbilde 2020-07-03 kl. 20.01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404" y="3723225"/>
            <a:ext cx="3547296" cy="1090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untry dance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Country dance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n avoid storing all forward messages in smoothing by running forward algorithm backwards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52614"/>
                <a:ext cx="11611428" cy="481729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Can avoid storing all forward messages in smoothing by running forward algorithm backwards: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Algorithm: forward pass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7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7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17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, backward pass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8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8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18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08" name="Can avoid storing all forward messages in smoothing by running forward algorithm backwards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52614"/>
                <a:ext cx="11611428" cy="4817295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10" name="Skjermbilde 2020-07-03 kl. 20.08.42.png" descr="Skjermbilde 2020-07-03 kl. 20.08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6" y="1396990"/>
            <a:ext cx="4234101" cy="117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kjermbilde 2020-07-03 kl. 20.16.17.png" descr="Skjermbilde 2020-07-03 kl. 20.16.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419" y="3066838"/>
            <a:ext cx="8657162" cy="26723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kjermbilde 2020-07-03 kl. 20.17.03.png" descr="Skjermbilde 2020-07-03 kl. 20.17.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324" y="3149369"/>
            <a:ext cx="8631352" cy="2672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kjermbilde 2020-07-03 kl. 20.17.42.png" descr="Skjermbilde 2020-07-03 kl. 20.17.4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4846" y="3149369"/>
            <a:ext cx="9067134" cy="2807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Skjermbilde 2020-07-03 kl. 20.18.06.png" descr="Skjermbilde 2020-07-03 kl. 20.18.0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210" y="3149369"/>
            <a:ext cx="9374407" cy="2902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kjermbilde 2020-07-03 kl. 20.18.50.png" descr="Skjermbilde 2020-07-03 kl. 20.18.5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076" y="3101801"/>
            <a:ext cx="9374408" cy="2902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kjermbilde 2020-07-03 kl. 20.19.22.png" descr="Skjermbilde 2020-07-03 kl. 20.19.2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8889" y="3066838"/>
            <a:ext cx="9600263" cy="2972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kjermbilde 2020-07-03 kl. 20.19.45.png" descr="Skjermbilde 2020-07-03 kl. 20.19.4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0394" y="3095646"/>
            <a:ext cx="10213772" cy="3162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kjermbilde 2020-07-03 kl. 20.20.08.png" descr="Skjermbilde 2020-07-03 kl. 20.20.08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6214" y="3066838"/>
            <a:ext cx="10122132" cy="3133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Skjermbilde 2020-07-03 kl. 20.20.31.png" descr="Skjermbilde 2020-07-03 kl. 20.20.3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6214" y="3066838"/>
            <a:ext cx="10122132" cy="3133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kjermbilde 2020-07-03 kl. 20.20.55.png" descr="Skjermbilde 2020-07-03 kl. 20.20.55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6214" y="3066838"/>
            <a:ext cx="10122132" cy="3133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animBg="1" advAuto="0"/>
      <p:bldP spid="213" grpId="2" animBg="1" advAuto="0"/>
      <p:bldP spid="214" grpId="3" animBg="1" advAuto="0"/>
      <p:bldP spid="215" grpId="4" animBg="1" advAuto="0"/>
      <p:bldP spid="216" grpId="5" animBg="1" advAuto="0"/>
      <p:bldP spid="217" grpId="6" animBg="1" advAuto="0"/>
      <p:bldP spid="218" grpId="7" animBg="1" advAuto="0"/>
      <p:bldP spid="219" grpId="8" animBg="1" advAuto="0"/>
      <p:bldP spid="220" grpId="9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Kalman fil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Kalman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Modelling systems described by a set of continuous variables,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45225"/>
                <a:ext cx="11611428" cy="5167550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Modelling systems described by a set of continuous variables,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tracking a bird flying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limUpp>
                      <m:limUpp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lim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lim>
                    </m:limUpp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limUpp>
                      <m:limUpp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lim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lim>
                    </m:limUpp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limUpp>
                      <m:limUpp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lim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lim>
                    </m:limUpp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Airplanes, robots, ecosystems, economies, chemical plants, planets,…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Gaussian prior, linear Gaussian transitions model and sensor model</a:t>
                </a:r>
              </a:p>
            </p:txBody>
          </p:sp>
        </mc:Choice>
        <mc:Fallback xmlns="">
          <p:sp>
            <p:nvSpPr>
              <p:cNvPr id="223" name="Modelling systems described by a set of continuous variables,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45225"/>
                <a:ext cx="11611428" cy="5167550"/>
              </a:xfrm>
              <a:prstGeom prst="rect">
                <a:avLst/>
              </a:prstGeom>
              <a:blipFill>
                <a:blip r:embed="rId2"/>
                <a:stretch>
                  <a:fillRect l="-578" b="-5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25" name="Skjermbilde 2020-07-03 kl. 20.23.33.png" descr="Skjermbilde 2020-07-03 kl. 20.23.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730" y="2251413"/>
            <a:ext cx="4341057" cy="300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Update Gaussian distrib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Update Gaussian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Prediction step: if   is Gaussian, then prediction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Prediction step: if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is Gaussian, then prediction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Is Gaussian. If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is Gaussian, then the update distribution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Is Gaussian. Hence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is multivariate Gaussian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for all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General (nonlinear, non-Gaussian) process: description of posterior grows </a:t>
                </a:r>
                <a:r>
                  <a:rPr b="1">
                    <a:solidFill>
                      <a:srgbClr val="EA3322"/>
                    </a:solidFill>
                  </a:rPr>
                  <a:t>unboundedly</a:t>
                </a:r>
                <a:r>
                  <a:rPr b="1"/>
                  <a:t> </a:t>
                </a:r>
                <a:r>
                  <a:t>as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28" name="Prediction step: if   is Gaussian, then predictio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30" name="Skjermbilde 2020-07-03 kl. 20.25.22.png" descr="Skjermbilde 2020-07-03 kl. 20.25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83" y="1823084"/>
            <a:ext cx="5539005" cy="470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kjermbilde 2020-07-03 kl. 20.27.07.png" descr="Skjermbilde 2020-07-03 kl. 20.27.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00" y="2843616"/>
            <a:ext cx="6375862" cy="423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34" name="Simple 1-D example"/>
          <p:cNvSpPr txBox="1">
            <a:spLocks noGrp="1"/>
          </p:cNvSpPr>
          <p:nvPr>
            <p:ph type="title"/>
          </p:nvPr>
        </p:nvSpPr>
        <p:spPr>
          <a:xfrm>
            <a:off x="0" y="-72817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Simple 1-D example</a:t>
            </a:r>
          </a:p>
        </p:txBody>
      </p:sp>
      <p:pic>
        <p:nvPicPr>
          <p:cNvPr id="235" name="Skjermbilde 2020-07-03 kl. 20.31.50.png" descr="Skjermbilde 2020-07-03 kl. 20.31.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1" y="911686"/>
            <a:ext cx="6813633" cy="5293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eneral Kalman upd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 Kalman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ransition and sensor models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Transition and sensor models: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rPr>
                    <a:solidFill>
                      <a:srgbClr val="683499"/>
                    </a:solidFill>
                  </a:rPr>
                  <a:t>F</a:t>
                </a:r>
                <a:r>
                  <a:rPr b="0"/>
                  <a:t> is the matrix for transition;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b="0"/>
                  <a:t> the transition noise covariance</a:t>
                </a:r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rPr>
                    <a:solidFill>
                      <a:srgbClr val="683499"/>
                    </a:solidFill>
                  </a:rPr>
                  <a:t>H</a:t>
                </a:r>
                <a:r>
                  <a:t> </a:t>
                </a:r>
                <a:r>
                  <a:rPr b="0"/>
                  <a:t>is the matrix for the sensors;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b="0"/>
                  <a:t> the sensor noise covariance</a:t>
                </a:r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rPr b="0"/>
                  <a:t>Filter computes the following update:</a:t>
                </a:r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endParaRPr b="0"/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rPr b="0"/>
                  <a:t>Where                                                                                      is the </a:t>
                </a:r>
                <a:r>
                  <a:rPr b="0">
                    <a:solidFill>
                      <a:srgbClr val="1245CF"/>
                    </a:solidFill>
                  </a:rPr>
                  <a:t>Kalman gain matrix</a:t>
                </a:r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endParaRPr b="0">
                  <a:solidFill>
                    <a:srgbClr val="1245CF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b="0"/>
                  <a:t> </a:t>
                </a:r>
                <a:r>
                  <a:rPr b="0">
                    <a:solidFill>
                      <a:srgbClr val="091F5C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b="0"/>
                  <a:t> </a:t>
                </a:r>
                <a:r>
                  <a:rPr b="0">
                    <a:solidFill>
                      <a:srgbClr val="091F5C"/>
                    </a:solidFill>
                  </a:rPr>
                  <a:t>are independent of observation sequence, so computer offline</a:t>
                </a:r>
              </a:p>
            </p:txBody>
          </p:sp>
        </mc:Choice>
        <mc:Fallback xmlns="">
          <p:sp>
            <p:nvSpPr>
              <p:cNvPr id="238" name="Transition and sensor models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40" name="Skjermbilde 2020-07-03 kl. 20.37.25.png" descr="Skjermbilde 2020-07-03 kl. 20.37.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56" y="3859212"/>
            <a:ext cx="4278795" cy="683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kjermbilde 2020-07-03 kl. 20.39.37.png" descr="Skjermbilde 2020-07-03 kl. 20.39.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163" y="4674745"/>
            <a:ext cx="5874559" cy="377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46" name="Time and uncertain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 and uncertainty</a:t>
            </a:r>
          </a:p>
          <a:p>
            <a:r>
              <a:t>Inference: filtering, prediction, smoothing</a:t>
            </a:r>
          </a:p>
          <a:p>
            <a:r>
              <a:t>Hidden Markov models</a:t>
            </a:r>
          </a:p>
          <a:p>
            <a:r>
              <a:t>Kalman filters (a brief mention)</a:t>
            </a:r>
          </a:p>
          <a:p>
            <a:r>
              <a:t>Dynamic Bayesian networks</a:t>
            </a:r>
          </a:p>
          <a:p>
            <a:r>
              <a:t>Particle filtering</a:t>
            </a:r>
          </a:p>
        </p:txBody>
      </p:sp>
      <p:sp>
        <p:nvSpPr>
          <p:cNvPr id="14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2-D tracking example: filte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2-D tracking example: filtering</a:t>
            </a:r>
          </a:p>
        </p:txBody>
      </p:sp>
      <p:sp>
        <p:nvSpPr>
          <p:cNvPr id="24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45" name="Skjermbilde 2020-07-03 kl. 20.41.27.png" descr="Skjermbilde 2020-07-03 kl. 20.41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3" y="951229"/>
            <a:ext cx="7211434" cy="5330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48" name="2-D tracking example: smoot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2-D tracking example: smoothing</a:t>
            </a:r>
          </a:p>
        </p:txBody>
      </p:sp>
      <p:pic>
        <p:nvPicPr>
          <p:cNvPr id="249" name="Skjermbilde 2020-07-03 kl. 20.42.11.png" descr="Skjermbilde 2020-07-03 kl. 20.42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02" y="819756"/>
            <a:ext cx="6427996" cy="5218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Where it brea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it breaks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Cannot be applied if the transition model is non-linear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Cannot be applied if the transition model is non-linear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Extended Kalman Filter </a:t>
                </a:r>
                <a:r>
                  <a:rPr>
                    <a:solidFill>
                      <a:srgbClr val="091F5C"/>
                    </a:solidFill>
                  </a:rPr>
                  <a:t>models transition as </a:t>
                </a:r>
                <a:r>
                  <a:rPr b="1">
                    <a:solidFill>
                      <a:srgbClr val="EA3322"/>
                    </a:solidFill>
                  </a:rPr>
                  <a:t>locally linear </a:t>
                </a:r>
                <a:r>
                  <a:rPr>
                    <a:solidFill>
                      <a:srgbClr val="091F5C"/>
                    </a:solidFill>
                  </a:rPr>
                  <a:t>around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Fails if system is locally unsmooth</a:t>
                </a:r>
              </a:p>
            </p:txBody>
          </p:sp>
        </mc:Choice>
        <mc:Fallback xmlns="">
          <p:sp>
            <p:nvSpPr>
              <p:cNvPr id="252" name="Cannot be applied if the transition model is non-linear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254" name="Skjermbilde 2020-07-03 kl. 20.44.13.png" descr="Skjermbilde 2020-07-03 kl. 20.44.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825" y="2668432"/>
            <a:ext cx="8040350" cy="3473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ynamic Bayesian net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Dynamic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,   contain arbitrarily many variables in a replicated Bayes net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contain arbitrarily many variables in a replicated Bayes net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57" name=",   contain arbitrarily many variables in a replicated Bayes net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59" name="Skjermbilde 2020-07-03 kl. 20.47.21.png" descr="Skjermbilde 2020-07-03 kl. 20.47.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15" y="1870129"/>
            <a:ext cx="9916970" cy="4300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DBNs vs. HM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DBNs vs. HMMs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Every HMM is a single-variable DBN; every discrete DBN is an HMM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903212"/>
                <a:ext cx="11611428" cy="559733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Every HMM is a single-variable DBN; every discrete DBN is an HMM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Sparse dependencies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exponentially fewer parameters;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20 state variables, three parents each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DBN has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20×</m:t>
                    </m:r>
                    <m:sSup>
                      <m:sSup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=160</m:t>
                    </m:r>
                  </m:oMath>
                </a14:m>
                <a:r>
                  <a:t> parameters, HMM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62" name="Every HMM is a single-variable DBN; every discrete DBN is an HMM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903212"/>
                <a:ext cx="11611428" cy="5597335"/>
              </a:xfrm>
              <a:prstGeom prst="rect">
                <a:avLst/>
              </a:prstGeom>
              <a:blipFill>
                <a:blip r:embed="rId2"/>
                <a:stretch>
                  <a:fillRect l="-578" b="-4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264" name="Skjermbilde 2020-07-03 kl. 20.54.19.png" descr="Skjermbilde 2020-07-03 kl. 20.54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87" y="1336896"/>
            <a:ext cx="8496226" cy="3864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DBNs vs Kalman fil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DBNs vs Kalman filters</a:t>
            </a:r>
          </a:p>
        </p:txBody>
      </p:sp>
      <p:sp>
        <p:nvSpPr>
          <p:cNvPr id="267" name="Every Kalman filter model is a DBN, but few DBNs are KFs; real world requires non-Gaussian posteriors…"/>
          <p:cNvSpPr txBox="1">
            <a:spLocks noGrp="1"/>
          </p:cNvSpPr>
          <p:nvPr>
            <p:ph type="body" idx="1"/>
          </p:nvPr>
        </p:nvSpPr>
        <p:spPr>
          <a:xfrm>
            <a:off x="119673" y="1020353"/>
            <a:ext cx="11952654" cy="481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Every Kalman filter model is a DBN, but few DBNs are KFs; real world requires non-Gaussian posteriors</a:t>
            </a:r>
          </a:p>
          <a:p>
            <a:pPr marL="0" indent="0">
              <a:buClrTx/>
              <a:buSzTx/>
              <a:buFontTx/>
              <a:buNone/>
            </a:pPr>
            <a:r>
              <a:t>e.g., where are bin Laden and my keys? What's the battery charge?</a:t>
            </a:r>
          </a:p>
        </p:txBody>
      </p:sp>
      <p:sp>
        <p:nvSpPr>
          <p:cNvPr id="26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69" name="Skjermbilde 2020-07-03 kl. 20.57.21.png" descr="Skjermbilde 2020-07-03 kl. 20.57.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18" y="1879977"/>
            <a:ext cx="8294164" cy="442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Exact inference in DB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Exact inference in DBNs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Naive method: unroll the network and run any exact algorithm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Naive method: </a:t>
                </a:r>
                <a:r>
                  <a:rPr>
                    <a:solidFill>
                      <a:srgbClr val="1245CF"/>
                    </a:solidFill>
                  </a:rPr>
                  <a:t>unroll </a:t>
                </a:r>
                <a:r>
                  <a:t>the network and run any exact algorithm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Problem: inference cost for each update grows with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Rollup filtering: </a:t>
                </a:r>
                <a:r>
                  <a:rPr>
                    <a:solidFill>
                      <a:srgbClr val="091F5C"/>
                    </a:solidFill>
                  </a:rPr>
                  <a:t>add slice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, "sum out" slice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using variable elimination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Largest factor is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, update cost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(cf. HMM update cost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)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72" name="Naive method: unroll the network and run any exact algorithm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b="-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74" name="Skjermbilde 2020-07-03 kl. 21.11.55.png" descr="Skjermbilde 2020-07-03 kl. 21.11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20" y="2491904"/>
            <a:ext cx="11118960" cy="1243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Likelihood weighting for DB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Likelihood weighting for DBNs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Set of weighted samples approximates the belief state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941283"/>
                <a:ext cx="11611428" cy="481729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Set of weighted samples approximates the belief state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LW samples pay no attention to the evidence!</a:t>
                </a:r>
              </a:p>
              <a:p>
                <a:pPr marL="0" lvl="3" indent="68580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fraction "agreeing" falls exponentially with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/>
              </a:p>
              <a:p>
                <a:pPr marL="0" lvl="3" indent="68580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number of samples required grows exponentially with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77" name="Set of weighted samples approximates the belief stat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941283"/>
                <a:ext cx="11611428" cy="4817295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279" name="Skjermbilde 2020-07-03 kl. 21.13.34.png" descr="Skjermbilde 2020-07-03 kl. 21.13.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986" y="1424535"/>
            <a:ext cx="7192028" cy="1266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Skjermbilde 2020-07-03 kl. 21.16.01.png" descr="Skjermbilde 2020-07-03 kl. 21.16.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657" y="4103716"/>
            <a:ext cx="3392471" cy="2712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article filte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Particle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Basic idea: ensure that the population of samples (&quot;particles&quot;) tracks the high-likelihood regions of the state-space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919116"/>
                <a:ext cx="11611428" cy="481729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Basic idea: ensure that the population of samples ("particles") tracks the high-likelihood regions of the state-space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Replicant particles proportional to likelihood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Widely used for tracking non-linear systems, esp. in vision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Also used fir simultaneous localisation and mapping in mobile robots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7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7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27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t>- dimensional state space</a:t>
                </a:r>
              </a:p>
            </p:txBody>
          </p:sp>
        </mc:Choice>
        <mc:Fallback xmlns="">
          <p:sp>
            <p:nvSpPr>
              <p:cNvPr id="283" name="Basic idea: ensure that the population of samples (&quot;particles&quot;) tracks the high-likelihood regions of the state-spac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919116"/>
                <a:ext cx="11611428" cy="4817295"/>
              </a:xfrm>
              <a:prstGeom prst="rect">
                <a:avLst/>
              </a:prstGeom>
              <a:blipFill>
                <a:blip r:embed="rId2"/>
                <a:stretch>
                  <a:fillRect l="-578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285" name="Skjermbilde 2020-07-03 kl. 21.20.09.png" descr="Skjermbilde 2020-07-03 kl. 21.20.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96" y="2130522"/>
            <a:ext cx="5526208" cy="1964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article filtering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Particle filtering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Assume consistent at time  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926505"/>
                <a:ext cx="11611428" cy="481729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Assume consistent at time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: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Propagate forward: populations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t> are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Weight samples by their likelihood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6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6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6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6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t>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Resample to obtain populations proportional to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t>:</a:t>
                </a:r>
              </a:p>
            </p:txBody>
          </p:sp>
        </mc:Choice>
        <mc:Fallback xmlns="">
          <p:sp>
            <p:nvSpPr>
              <p:cNvPr id="288" name="Assume consistent at time  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926505"/>
                <a:ext cx="11611428" cy="4817295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290" name="Skjermbilde 2020-07-03 kl. 21.26.21.png" descr="Skjermbilde 2020-07-03 kl. 21.26.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909" y="1468408"/>
            <a:ext cx="5386421" cy="402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Skjermbilde 2020-07-03 kl. 21.27.04.png" descr="Skjermbilde 2020-07-03 kl. 21.27.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340" y="2418976"/>
            <a:ext cx="5045862" cy="43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Skjermbilde 2020-07-03 kl. 21.35.03.png" descr="Skjermbilde 2020-07-03 kl. 21.35.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19" y="3807038"/>
            <a:ext cx="9001147" cy="1782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me and uncertain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 and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he world changes; we need to track and predict it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The world changes; we need to track and predict it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Diabetes management vs vehicle diagnosis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Basic idea: copy state and evidence variables for each time step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= set of unobservable state variables at time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, e.g.,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𝐵𝑙𝑜𝑜𝑑𝑆𝑢𝑔𝑎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𝑆𝑡𝑜𝑚𝑎𝑐h𝐶𝑜𝑛𝑡𝑒𝑛𝑡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, etc.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= set of observable evidence variables at time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,</a:t>
                </a:r>
              </a:p>
              <a:p>
                <a:pPr marL="0" lvl="1" indent="22860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𝑀𝑒𝑎𝑠𝑢𝑟𝑒𝑑𝐵𝑙𝑜𝑜𝑑𝑆𝑢𝑔𝑎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𝑃𝑢𝑙𝑠𝑒𝑅𝑎𝑡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𝐹𝑜𝑜𝑑𝐸𝑎𝑡𝑒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This assumes </a:t>
                </a:r>
                <a:r>
                  <a:rPr b="1">
                    <a:solidFill>
                      <a:srgbClr val="EA3322"/>
                    </a:solidFill>
                  </a:rPr>
                  <a:t>discrete time</a:t>
                </a:r>
                <a:r>
                  <a:t>; step size depends on problem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50" name="The world changes; we need to track and predict it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article filtering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Particle filtering performance</a:t>
            </a:r>
          </a:p>
        </p:txBody>
      </p:sp>
      <p:sp>
        <p:nvSpPr>
          <p:cNvPr id="295" name="Approximation error of particle filtering remains bounded over time, at least empirically — theoretical analysis is difficul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Approximation error of particle filtering remains bounded over time,</a:t>
            </a:r>
            <a:br/>
            <a:r>
              <a:t>at least empirically — theoretical analysis is difficult</a:t>
            </a:r>
          </a:p>
        </p:txBody>
      </p:sp>
      <p:sp>
        <p:nvSpPr>
          <p:cNvPr id="29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pic>
        <p:nvPicPr>
          <p:cNvPr id="297" name="Skjermbilde 2020-07-03 kl. 21.36.51.png" descr="Skjermbilde 2020-07-03 kl. 21.36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99" y="2024397"/>
            <a:ext cx="6159919" cy="4254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mporal models use state and sensor variables replicated over time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01" y="731589"/>
                <a:ext cx="11611428" cy="5786392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dirty="0"/>
                  <a:t>Temporal models use state and sensor variables replicated over time</a:t>
                </a:r>
              </a:p>
              <a:p>
                <a:pPr marL="0" indent="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dirty="0"/>
                  <a:t>Markov assumptions and stationary assumption, so we need</a:t>
                </a:r>
              </a:p>
              <a:p>
                <a:pPr marL="0" indent="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dirty="0"/>
                  <a:t>Transition model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pPr marL="0" indent="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dirty="0"/>
                  <a:t>Sensor model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pPr marL="0" indent="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dirty="0"/>
                  <a:t>Tasks are filters, predictions, smoothing, most likely sequence:</a:t>
                </a:r>
              </a:p>
              <a:p>
                <a:pPr marL="0" indent="0">
                  <a:lnSpc>
                    <a:spcPct val="150000"/>
                  </a:lnSpc>
                  <a:buClrTx/>
                  <a:buSzTx/>
                  <a:buFontTx/>
                  <a:buNone/>
                  <a:defRPr b="1">
                    <a:solidFill>
                      <a:srgbClr val="EA3322"/>
                    </a:solidFill>
                  </a:defRPr>
                </a:pPr>
                <a:r>
                  <a:rPr dirty="0"/>
                  <a:t>All done recursively with constant cost per time step</a:t>
                </a:r>
              </a:p>
              <a:p>
                <a:pPr marL="0" indent="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dirty="0"/>
                  <a:t>Hidden Markov models have a single discrete state variable; used for speech recognition</a:t>
                </a:r>
              </a:p>
              <a:p>
                <a:pPr marL="0" indent="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dirty="0"/>
                  <a:t>Kalman filters allow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state variables, linear Gaussian,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update</a:t>
                </a:r>
              </a:p>
              <a:p>
                <a:pPr marL="0" indent="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dirty="0"/>
                  <a:t>Dynamic Bayes nets subsume HMMs, Kalman filters; exact update intractable</a:t>
                </a:r>
              </a:p>
              <a:p>
                <a:pPr marL="0" indent="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dirty="0"/>
                  <a:t>Particle filtering is a good approximate filtering algorithm for DBNs</a:t>
                </a:r>
              </a:p>
            </p:txBody>
          </p:sp>
        </mc:Choice>
        <mc:Fallback xmlns="">
          <p:sp>
            <p:nvSpPr>
              <p:cNvPr id="300" name="Temporal models use state and sensor variables replicated over tim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01" y="731589"/>
                <a:ext cx="11611428" cy="5786392"/>
              </a:xfrm>
              <a:prstGeom prst="rect">
                <a:avLst/>
              </a:prstGeom>
              <a:blipFill>
                <a:blip r:embed="rId2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Markov processes (Markov chain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Markov processes (Markov chains)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struct a Bayes net from these variables: parents?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Construct a Bayes net from these variables: parents?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Markov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depends on </a:t>
                </a:r>
                <a:r>
                  <a:rPr b="1">
                    <a:solidFill>
                      <a:srgbClr val="EA3322"/>
                    </a:solidFill>
                  </a:rPr>
                  <a:t>bounded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b="1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First-order Markov process: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Second-order Markov process: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54" name="Construct a Bayes net from these variables: parents?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56" name="Skjermbilde 2020-07-03 kl. 15.47.35.png" descr="Skjermbilde 2020-07-03 kl. 15.47.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7" y="3443658"/>
            <a:ext cx="6997766" cy="1717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arkov processes (Markov chain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Markov processes (Markov chains)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Sensor Markov assumption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Sensor Markov assumption: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Stationary </a:t>
                </a:r>
                <a:r>
                  <a:rPr>
                    <a:solidFill>
                      <a:srgbClr val="091F5C"/>
                    </a:solidFill>
                  </a:rPr>
                  <a:t>process: transition model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and sensor model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fixed for all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59" name="Sensor Markov assumption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First-order Markov assumption not exactly true in real world!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720073"/>
                <a:ext cx="11611428" cy="5539557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endParaRPr/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endParaRPr/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endParaRPr/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endParaRPr/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endParaRPr/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endParaRPr/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r>
                  <a:t>First-order Markov assumption not exactly true in real world!</a:t>
                </a:r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endParaRPr/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r>
                  <a:t>Possible fixes:</a:t>
                </a:r>
              </a:p>
              <a:p>
                <a:pPr marL="1257701" lvl="2" indent="-262020" defTabSz="896111">
                  <a:spcBef>
                    <a:spcPts val="500"/>
                  </a:spcBef>
                  <a:buClrTx/>
                  <a:buSzPct val="100000"/>
                  <a:buFontTx/>
                  <a:buAutoNum type="arabicPeriod"/>
                  <a:defRPr sz="1960"/>
                </a:pPr>
                <a:r>
                  <a:rPr b="1">
                    <a:solidFill>
                      <a:srgbClr val="EA3322"/>
                    </a:solidFill>
                  </a:rPr>
                  <a:t>Increase order</a:t>
                </a:r>
                <a:r>
                  <a:t> of Markov process</a:t>
                </a:r>
              </a:p>
              <a:p>
                <a:pPr marL="1257701" lvl="2" indent="-262020" defTabSz="896111">
                  <a:spcBef>
                    <a:spcPts val="500"/>
                  </a:spcBef>
                  <a:buClrTx/>
                  <a:buSzPct val="100000"/>
                  <a:buFontTx/>
                  <a:buAutoNum type="arabicPeriod"/>
                  <a:defRPr sz="1960"/>
                </a:pPr>
                <a:r>
                  <a:rPr b="1">
                    <a:solidFill>
                      <a:srgbClr val="EA3322"/>
                    </a:solidFill>
                  </a:rPr>
                  <a:t>Augment state</a:t>
                </a:r>
                <a:r>
                  <a:t>, e.g., add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𝑇𝑒𝑚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𝑃𝑟𝑒𝑠𝑠𝑢𝑟</m:t>
                    </m:r>
                    <m:sSub>
                      <m:sSubPr>
                        <m:ctrlPr>
                          <a:rPr sz="23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3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r>
                  <a:t>Example: robot motion</a:t>
                </a:r>
              </a:p>
              <a:p>
                <a:pPr marL="0" lvl="2" indent="448055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r>
                  <a:t>Augment position and velocity with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𝐵𝑎𝑡𝑡𝑒𝑟</m:t>
                    </m:r>
                    <m:sSub>
                      <m:sSubPr>
                        <m:ctrlPr>
                          <a:rPr sz="23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3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sz="2000"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63" name="First-order Markov assumption not exactly true in real world!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720073"/>
                <a:ext cx="11611428" cy="5539557"/>
              </a:xfrm>
              <a:prstGeom prst="rect">
                <a:avLst/>
              </a:prstGeom>
              <a:blipFill>
                <a:blip r:embed="rId2"/>
                <a:stretch>
                  <a:fillRect l="-525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65" name="Skjermbilde 2020-07-03 kl. 16.15.25.png" descr="Skjermbilde 2020-07-03 kl. 16.15.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817" y="150073"/>
            <a:ext cx="7544366" cy="2794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nference 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Inference tasks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Filtering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770873"/>
                <a:ext cx="11611428" cy="5820892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Filtering: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Belief state </a:t>
                </a:r>
                <a:r>
                  <a:rPr>
                    <a:solidFill>
                      <a:srgbClr val="091F5C"/>
                    </a:solidFill>
                  </a:rPr>
                  <a:t>— input to the decision process of a rational agent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Prediction: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Evaluation of possible action sequences;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Like filtering without the evidence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Smoothing: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Better estimate of past states, essential for learning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Most likely explanation: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𝑚𝑎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sz="2350" i="1">
                                <a:solidFill>
                                  <a:srgbClr val="67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50" i="1">
                                <a:solidFill>
                                  <a:srgbClr val="6733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350" i="1">
                                <a:solidFill>
                                  <a:srgbClr val="673399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sz="2350" i="1">
                                <a:solidFill>
                                  <a:srgbClr val="673399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Speech recognition, decoding with a noisy channel</a:t>
                </a:r>
              </a:p>
            </p:txBody>
          </p:sp>
        </mc:Choice>
        <mc:Fallback xmlns="">
          <p:sp>
            <p:nvSpPr>
              <p:cNvPr id="168" name="Filtering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770873"/>
                <a:ext cx="11611428" cy="5820892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ilte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Aim: devise a recursive state estimation algorithm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72473"/>
                <a:ext cx="11611428" cy="5441926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Aim: devise a </a:t>
                </a:r>
                <a:r>
                  <a:rPr b="1">
                    <a:solidFill>
                      <a:srgbClr val="EA3322"/>
                    </a:solidFill>
                  </a:rPr>
                  <a:t>recursive </a:t>
                </a:r>
                <a:r>
                  <a:t>state estimation algorithm: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/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=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i.e., </a:t>
                </a:r>
                <a:r>
                  <a:rPr>
                    <a:solidFill>
                      <a:srgbClr val="1245CF"/>
                    </a:solidFill>
                  </a:rPr>
                  <a:t>prediction </a:t>
                </a:r>
                <a:r>
                  <a:t>+ </a:t>
                </a:r>
                <a:r>
                  <a:rPr>
                    <a:solidFill>
                      <a:srgbClr val="1245CF"/>
                    </a:solidFill>
                  </a:rPr>
                  <a:t>estimation</a:t>
                </a:r>
                <a:r>
                  <a:t>. Prediction by summing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2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)∑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)∑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:r>
                  <a:t>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6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sz="26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6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6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t> =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𝐹𝑜𝑟𝑤𝑎𝑟𝑑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</a:t>
                </a:r>
                <a:r>
                  <a:rPr b="0">
                    <a:solidFill>
                      <a:srgbClr val="091F5C"/>
                    </a:solidFill>
                  </a:rPr>
                  <a:t>where </a:t>
                </a:r>
                <a:r>
                  <a:t>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6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sz="26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6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b="0">
                    <a:solidFill>
                      <a:srgbClr val="091F5C"/>
                    </a:solidFill>
                  </a:rPr>
                  <a:t> </a:t>
                </a:r>
                <a:r>
                  <a:rPr b="0"/>
                  <a:t>=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b="0"/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:endParaRPr b="0"/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rPr b="0"/>
                  <a:t>Time and space </a:t>
                </a:r>
                <a:r>
                  <a:rPr>
                    <a:solidFill>
                      <a:srgbClr val="EA3322"/>
                    </a:solidFill>
                  </a:rPr>
                  <a:t>constant </a:t>
                </a:r>
                <a:r>
                  <a:rPr b="0"/>
                  <a:t>(independent of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b="0"/>
                  <a:t>)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72" name="Aim: devise a recursive state estimation algorithm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72473"/>
                <a:ext cx="11611428" cy="5441926"/>
              </a:xfrm>
              <a:prstGeom prst="rect">
                <a:avLst/>
              </a:prstGeom>
              <a:blipFill>
                <a:blip r:embed="rId2"/>
                <a:stretch>
                  <a:fillRect l="-57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76" name="Filtering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Filtering example</a:t>
            </a:r>
          </a:p>
        </p:txBody>
      </p:sp>
      <p:pic>
        <p:nvPicPr>
          <p:cNvPr id="177" name="Skjermbilde 2020-07-03 kl. 17.13.50.png" descr="Skjermbilde 2020-07-03 kl. 17.13.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94" y="1028865"/>
            <a:ext cx="9227812" cy="4800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FFFFFF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Microsoft Office PowerPoint</Application>
  <PresentationFormat>Widescreen</PresentationFormat>
  <Paragraphs>251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Helvetica</vt:lpstr>
      <vt:lpstr>Roboto</vt:lpstr>
      <vt:lpstr>Material</vt:lpstr>
      <vt:lpstr>Temporal Probability Models</vt:lpstr>
      <vt:lpstr>Outline</vt:lpstr>
      <vt:lpstr>Time and uncertainty</vt:lpstr>
      <vt:lpstr>Markov processes (Markov chains)</vt:lpstr>
      <vt:lpstr>Markov processes (Markov chains)</vt:lpstr>
      <vt:lpstr>Example</vt:lpstr>
      <vt:lpstr>Inference tasks</vt:lpstr>
      <vt:lpstr>Filtering</vt:lpstr>
      <vt:lpstr>Filtering example</vt:lpstr>
      <vt:lpstr>Smoothing</vt:lpstr>
      <vt:lpstr>Smoothing example</vt:lpstr>
      <vt:lpstr>Most likely explanation</vt:lpstr>
      <vt:lpstr>Viterbi example</vt:lpstr>
      <vt:lpstr>Hidden Markov models</vt:lpstr>
      <vt:lpstr>Country dance algorithm</vt:lpstr>
      <vt:lpstr>Kalman filters</vt:lpstr>
      <vt:lpstr>Update Gaussian distributions</vt:lpstr>
      <vt:lpstr>Simple 1-D example</vt:lpstr>
      <vt:lpstr>General Kalman update</vt:lpstr>
      <vt:lpstr>2-D tracking example: filtering</vt:lpstr>
      <vt:lpstr>2-D tracking example: smoothing</vt:lpstr>
      <vt:lpstr>Where it breaks</vt:lpstr>
      <vt:lpstr>Dynamic Bayesian networks</vt:lpstr>
      <vt:lpstr>DBNs vs. HMMs</vt:lpstr>
      <vt:lpstr>DBNs vs Kalman filters</vt:lpstr>
      <vt:lpstr>Exact inference in DBNs</vt:lpstr>
      <vt:lpstr>Likelihood weighting for DBNs</vt:lpstr>
      <vt:lpstr>Particle filtering</vt:lpstr>
      <vt:lpstr>Particle filtering contd.</vt:lpstr>
      <vt:lpstr>Particle filtering performance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Probability Models</dc:title>
  <cp:lastModifiedBy>Marcello Bonsangue</cp:lastModifiedBy>
  <cp:revision>2</cp:revision>
  <dcterms:modified xsi:type="dcterms:W3CDTF">2020-07-14T07:54:29Z</dcterms:modified>
</cp:coreProperties>
</file>