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Plan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Planning</a:t>
            </a:r>
          </a:p>
        </p:txBody>
      </p:sp>
      <p:sp>
        <p:nvSpPr>
          <p:cNvPr id="143" name="Chapter 1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19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OP algorithm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 algorithm contd.</a:t>
            </a:r>
          </a:p>
        </p:txBody>
      </p:sp>
      <p:sp>
        <p:nvSpPr>
          <p:cNvPr id="182" name="POP is sound, complete, and systematic (no repetition)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514224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POP is sound, complete, and </a:t>
            </a:r>
            <a:r>
              <a:rPr u="sng"/>
              <a:t>systematic</a:t>
            </a:r>
            <a:r>
              <a:t> (no repetition)</a:t>
            </a:r>
          </a:p>
          <a:p>
            <a:pPr marL="0" indent="0">
              <a:buClrTx/>
              <a:buSzTx/>
              <a:buFontTx/>
              <a:buNone/>
            </a:pPr>
            <a:r>
              <a:t>Extensions for disjunction, universals, negation, conditionals</a:t>
            </a:r>
          </a:p>
        </p:txBody>
      </p:sp>
      <p:sp>
        <p:nvSpPr>
          <p:cNvPr id="18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4" name="Skjermbilde 2020-07-04 kl. 14.41.43.png" descr="Skjermbilde 2020-07-04 kl. 14.41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70" y="876445"/>
            <a:ext cx="7935460" cy="4234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lobbering and promotion / demo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Clobbering and promotion / demotion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A clobberer is a potentially intervening step that destroys the condition achieved by a causal link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</a:t>
                </a:r>
                <a:r>
                  <a:rPr u="sng"/>
                  <a:t>clobberer</a:t>
                </a:r>
                <a:r>
                  <a:t> is a potentially intervening step that destroys the condition achieved by a causal link.</a:t>
                </a:r>
                <a:endParaRPr b="1" u="sng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𝐺𝑜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clobbers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𝐻𝑊𝑆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t>Demolition</a:t>
                </a:r>
                <a:r>
                  <a:rPr u="none"/>
                  <a:t>: put before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𝐺𝑜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𝐻𝑊𝑆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u="none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endParaRPr u="none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t>Promotion</a:t>
                </a:r>
                <a:r>
                  <a:rPr u="none"/>
                  <a:t>: put after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𝐷𝑟𝑖𝑙𝑙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u="none"/>
              </a:p>
            </p:txBody>
          </p:sp>
        </mc:Choice>
        <mc:Fallback>
          <p:sp>
            <p:nvSpPr>
              <p:cNvPr id="187" name="A clobberer is a potentially intervening step that destroys the condition achieved by a causal link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9" name="Skjermbilde 2020-07-04 kl. 14.45.20.png" descr="Skjermbilde 2020-07-04 kl. 14.45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9" y="1786427"/>
            <a:ext cx="3268204" cy="4184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92" name="Example: Blocks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Blocks world</a:t>
            </a:r>
          </a:p>
        </p:txBody>
      </p:sp>
      <p:pic>
        <p:nvPicPr>
          <p:cNvPr id="193" name="Skjermbilde 2020-07-04 kl. 14.46.51.png" descr="Skjermbilde 2020-07-04 kl. 14.46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8" y="872141"/>
            <a:ext cx="7234164" cy="5309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6" name="Exampl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contd.</a:t>
            </a:r>
          </a:p>
        </p:txBody>
      </p:sp>
      <p:pic>
        <p:nvPicPr>
          <p:cNvPr id="197" name="Skjermbilde 2020-07-04 kl. 14.47.40.png" descr="Skjermbilde 2020-07-04 kl. 14.47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37" y="802134"/>
            <a:ext cx="6324726" cy="5253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kjermbilde 2020-07-04 kl. 14.48.16.png" descr="Skjermbilde 2020-07-04 kl. 14.48.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29" y="801485"/>
            <a:ext cx="6357742" cy="5255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kjermbilde 2020-07-04 kl. 14.48.54.png" descr="Skjermbilde 2020-07-04 kl. 14.48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02" y="815974"/>
            <a:ext cx="7274396" cy="5253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Search vs. Plann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vs. Planning</a:t>
            </a:r>
          </a:p>
          <a:p>
            <a:r>
              <a:t>STRIPS operators</a:t>
            </a:r>
          </a:p>
          <a:p>
            <a:r>
              <a:t>Partial-order planning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arch vs. Plan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vs.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Consider the task    ,  ,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53913"/>
                <a:ext cx="11611428" cy="594346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Consider the task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𝑔𝑒𝑡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𝑚𝑖𝑙𝑘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𝑏𝑎𝑛𝑎𝑛𝑎𝑠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𝑐𝑜𝑟𝑑𝑙𝑒𝑠𝑠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𝑑𝑟𝑖𝑙𝑙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Standard search algorithms seem top fail fail miserably: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After-the-fact heuristic / goal test inadequate</a:t>
                </a:r>
              </a:p>
            </p:txBody>
          </p:sp>
        </mc:Choice>
        <mc:Fallback>
          <p:sp>
            <p:nvSpPr>
              <p:cNvPr id="150" name="Consider the task    ,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53913"/>
                <a:ext cx="11611428" cy="5943467"/>
              </a:xfrm>
              <a:prstGeom prst="rect">
                <a:avLst/>
              </a:prstGeom>
              <a:blipFill>
                <a:blip r:embed="rId2"/>
                <a:stretch>
                  <a:fillRect l="-5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2" name="Skjermbilde 2020-07-04 kl. 13.15.33.png" descr="Skjermbilde 2020-07-04 kl. 13.15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04" y="1688395"/>
            <a:ext cx="6869392" cy="4405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arch vs. Planning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vs. Planning contd.</a:t>
            </a:r>
          </a:p>
        </p:txBody>
      </p:sp>
      <p:sp>
        <p:nvSpPr>
          <p:cNvPr id="155" name="Planning systems do the follow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Planning systems do the following:</a:t>
            </a:r>
          </a:p>
          <a:p>
            <a:pPr marL="1283368" lvl="2" indent="-267368">
              <a:buClrTx/>
              <a:buSzPct val="100000"/>
              <a:buFontTx/>
              <a:buAutoNum type="arabicParenR"/>
            </a:pPr>
            <a:r>
              <a:t>Open up action and goal representation to allow selection</a:t>
            </a:r>
          </a:p>
          <a:p>
            <a:pPr marL="1283368" lvl="2" indent="-267368">
              <a:buClrTx/>
              <a:buSzPct val="100000"/>
              <a:buFontTx/>
              <a:buAutoNum type="arabicParenR"/>
            </a:pPr>
            <a:r>
              <a:t>Divide-and-conquer by subgoaling</a:t>
            </a:r>
          </a:p>
          <a:p>
            <a:pPr marL="1283368" lvl="2" indent="-267368">
              <a:buClrTx/>
              <a:buSzPct val="100000"/>
              <a:buFontTx/>
              <a:buAutoNum type="arabicParenR"/>
            </a:pPr>
            <a:r>
              <a:t>Relax requirement for sequential construction of solutions</a:t>
            </a:r>
          </a:p>
        </p:txBody>
      </p:sp>
      <p:sp>
        <p:nvSpPr>
          <p:cNvPr id="15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Skjermbilde 2020-07-04 kl. 13.18.06.png" descr="Skjermbilde 2020-07-04 kl. 13.18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7" y="3197865"/>
            <a:ext cx="9158119" cy="2151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nning in situation calcul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Planning in situation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is the situation resulting from executing   i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the situation resulting from executing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in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/>
              </a:p>
              <a:p>
                <a:pPr marL="0" lvl="3" indent="6858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𝑃𝑙𝑎𝑛𝑅𝑒𝑠𝑢𝑙𝑡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([],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/>
              </a:p>
              <a:p>
                <a:pPr marL="0" lvl="3" indent="6858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𝑃𝑙𝑎𝑛𝑅𝑒𝑠𝑢𝑙𝑡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𝑃𝑙𝑎𝑛𝑅𝑒𝑠𝑢𝑙𝑡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𝑅𝑒𝑠𝑢𝑙𝑡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Initial state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)∧¬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𝑀𝑖𝑙𝑘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)∧…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Actions </a:t>
                </a:r>
                <a:r>
                  <a:rPr b="0"/>
                  <a:t>as Successor State axioms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𝑀𝑖𝑙𝑘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))⇔</m:t>
                    </m:r>
                  </m:oMath>
                </a14:m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𝐵𝑢𝑦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𝑆𝑢𝑝𝑒𝑟𝑚𝑎𝑟𝑘𝑒𝑡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))∨(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𝐻𝑎𝑣𝑒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≠…)]</m:t>
                      </m:r>
                    </m:oMath>
                  </m:oMathPara>
                </a14:m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Query</a:t>
                </a:r>
                <a:r>
                  <a:rPr b="0"/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𝑀𝑖𝑙𝑘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)∧…</m:t>
                    </m:r>
                  </m:oMath>
                </a14:m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Solution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𝐺𝑜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𝑆𝑢𝑝𝑒𝑟𝑚𝑎𝑟𝑘𝑒𝑡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𝑀𝑖𝑙𝑘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𝐵𝑎𝑛𝑎𝑛𝑎𝑠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𝐺𝑜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𝐻𝑊𝑆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),…]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Principal difficulty: unconstrained branching, hard to apply heuristics</a:t>
                </a:r>
              </a:p>
            </p:txBody>
          </p:sp>
        </mc:Choice>
        <mc:Fallback>
          <p:sp>
            <p:nvSpPr>
              <p:cNvPr id="160" name="is the situation resulting from executing   i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RIPS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STRIPS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idily arranged actions descriptions, restricted languag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Tidily arranged actions descriptions, restricted language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Action: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Precondition: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𝑆𝑒𝑙𝑙𝑠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Effect: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[Note: this abstracts away many important details!]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Restricted language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efficient algorithm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Precondition: conjunction of positive literals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Effect: conjunction of literals</a:t>
                </a:r>
              </a:p>
            </p:txBody>
          </p:sp>
        </mc:Choice>
        <mc:Fallback>
          <p:sp>
            <p:nvSpPr>
              <p:cNvPr id="164" name="Tidily arranged actions descriptions, restricted languag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6" name="Skjermbilde 2020-07-04 kl. 14.07.42.png" descr="Skjermbilde 2020-07-04 kl. 14.0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24" y="2652224"/>
            <a:ext cx="3092131" cy="2222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ate space vs. Plan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space vs. Plan space</a:t>
            </a:r>
          </a:p>
        </p:txBody>
      </p:sp>
      <p:sp>
        <p:nvSpPr>
          <p:cNvPr id="169" name="Standard search: node = concrete world st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Standard search: node = concrete world state</a:t>
            </a:r>
          </a:p>
          <a:p>
            <a:pPr marL="0" indent="0">
              <a:buClrTx/>
              <a:buSzTx/>
              <a:buFontTx/>
              <a:buNone/>
            </a:pPr>
            <a:r>
              <a:t>Planning search: node = </a:t>
            </a:r>
            <a:r>
              <a:rPr u="sng"/>
              <a:t>partial plan</a:t>
            </a:r>
          </a:p>
          <a:p>
            <a:pPr marL="0" indent="0">
              <a:buClrTx/>
              <a:buSzTx/>
              <a:buFontTx/>
              <a:buNone/>
            </a:pPr>
            <a:endParaRPr u="sng"/>
          </a:p>
          <a:p>
            <a:pPr marL="0" indent="0">
              <a:buClrTx/>
              <a:buSzTx/>
              <a:buFontTx/>
              <a:buNone/>
            </a:pPr>
            <a:r>
              <a:t>Defn: </a:t>
            </a:r>
            <a:r>
              <a:rPr u="sng"/>
              <a:t>open condition</a:t>
            </a:r>
            <a:r>
              <a:t> is a precondition of a step not yet fulfilled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Operators on partial plans:</a:t>
            </a:r>
          </a:p>
          <a:p>
            <a:pPr marL="0" lvl="2" indent="457200">
              <a:buClrTx/>
              <a:buSzTx/>
              <a:buFontTx/>
              <a:buNone/>
              <a:defRPr u="sng"/>
            </a:pPr>
            <a:r>
              <a:t>Add a link</a:t>
            </a:r>
            <a:r>
              <a:rPr u="none"/>
              <a:t> from an existing action to an open condition</a:t>
            </a:r>
          </a:p>
          <a:p>
            <a:pPr marL="0" lvl="2" indent="457200">
              <a:buClrTx/>
              <a:buSzTx/>
              <a:buFontTx/>
              <a:buNone/>
              <a:defRPr u="sng"/>
            </a:pPr>
            <a:r>
              <a:t>Add a step</a:t>
            </a:r>
            <a:r>
              <a:rPr u="none"/>
              <a:t> to fulfil an open condition</a:t>
            </a:r>
          </a:p>
          <a:p>
            <a:pPr marL="0" lvl="2" indent="457200">
              <a:buClrTx/>
              <a:buSzTx/>
              <a:buFontTx/>
              <a:buNone/>
              <a:defRPr u="sng"/>
            </a:pPr>
            <a:r>
              <a:t>Order</a:t>
            </a:r>
            <a:r>
              <a:rPr u="none"/>
              <a:t> one step wrt another</a:t>
            </a:r>
          </a:p>
          <a:p>
            <a:pPr marL="0" lvl="2" indent="457200">
              <a:buClrTx/>
              <a:buSzTx/>
              <a:buFontTx/>
              <a:buNone/>
              <a:defRPr u="sng"/>
            </a:pPr>
            <a:endParaRPr u="none"/>
          </a:p>
          <a:p>
            <a:pPr marL="0" lvl="2" indent="457200">
              <a:buClrTx/>
              <a:buSzTx/>
              <a:buFontTx/>
              <a:buNone/>
              <a:defRPr u="sng"/>
            </a:pPr>
            <a:r>
              <a:rPr u="none"/>
              <a:t>Gradually move from incomplete / vague plans to complete, correct plans</a:t>
            </a:r>
          </a:p>
        </p:txBody>
      </p:sp>
      <p:sp>
        <p:nvSpPr>
          <p:cNvPr id="17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rtially ordered pl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Partially ordered plans</a:t>
            </a:r>
          </a:p>
        </p:txBody>
      </p:sp>
      <p:sp>
        <p:nvSpPr>
          <p:cNvPr id="173" name="A plan is complete iff every precondition is achieved…"/>
          <p:cNvSpPr txBox="1">
            <a:spLocks noGrp="1"/>
          </p:cNvSpPr>
          <p:nvPr>
            <p:ph type="body" idx="1"/>
          </p:nvPr>
        </p:nvSpPr>
        <p:spPr>
          <a:xfrm>
            <a:off x="185453" y="1399407"/>
            <a:ext cx="11821094" cy="48172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A plan is </a:t>
            </a:r>
            <a:r>
              <a:rPr u="sng"/>
              <a:t>complete</a:t>
            </a:r>
            <a:r>
              <a:t> iff every precondition is achieved</a:t>
            </a:r>
          </a:p>
          <a:p>
            <a:pPr marL="0" indent="0">
              <a:buClrTx/>
              <a:buSzTx/>
              <a:buFontTx/>
              <a:buNone/>
            </a:pPr>
            <a:r>
              <a:t>A precondition is </a:t>
            </a:r>
            <a:r>
              <a:rPr u="sng"/>
              <a:t>achieved</a:t>
            </a:r>
            <a:r>
              <a:t> iff it is the effect of an earlier step and no </a:t>
            </a:r>
            <a:r>
              <a:rPr u="sng"/>
              <a:t>possibly intervening</a:t>
            </a:r>
            <a:r>
              <a:t> step undoes it</a:t>
            </a:r>
          </a:p>
        </p:txBody>
      </p:sp>
      <p:sp>
        <p:nvSpPr>
          <p:cNvPr id="17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75" name="Skjermbilde 2020-07-04 kl. 14.19.18.png" descr="Skjermbilde 2020-07-04 kl. 14.19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50" y="993630"/>
            <a:ext cx="4583900" cy="4211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OP algorithm sket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 algorithm sketch</a:t>
            </a:r>
          </a:p>
        </p:txBody>
      </p:sp>
      <p:sp>
        <p:nvSpPr>
          <p:cNvPr id="17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79" name="Skjermbilde 2020-07-04 kl. 14.40.55.png" descr="Skjermbilde 2020-07-04 kl. 14.4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18" y="889606"/>
            <a:ext cx="9396564" cy="4187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Helvetica</vt:lpstr>
      <vt:lpstr>Roboto</vt:lpstr>
      <vt:lpstr>Material</vt:lpstr>
      <vt:lpstr>Planning</vt:lpstr>
      <vt:lpstr>Outline</vt:lpstr>
      <vt:lpstr>Search vs. Planning</vt:lpstr>
      <vt:lpstr>Search vs. Planning contd.</vt:lpstr>
      <vt:lpstr>Planning in situation calculus</vt:lpstr>
      <vt:lpstr>STRIPS operators</vt:lpstr>
      <vt:lpstr>State space vs. Plan space</vt:lpstr>
      <vt:lpstr>Partially ordered plans</vt:lpstr>
      <vt:lpstr>POP algorithm sketch</vt:lpstr>
      <vt:lpstr>POP algorithm contd.</vt:lpstr>
      <vt:lpstr>Clobbering and promotion / demotion</vt:lpstr>
      <vt:lpstr>Example: Blocks world</vt:lpstr>
      <vt:lpstr>Example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cp:lastModifiedBy>Marcello Bonsangue</cp:lastModifiedBy>
  <cp:revision>1</cp:revision>
  <dcterms:modified xsi:type="dcterms:W3CDTF">2020-07-14T07:54:46Z</dcterms:modified>
</cp:coreProperties>
</file>