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4285F4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Arial"/>
      </a:defRPr>
    </a:lvl1pPr>
    <a:lvl2pPr indent="228600" latinLnBrk="0">
      <a:defRPr>
        <a:latin typeface="+mn-lt"/>
        <a:ea typeface="+mn-ea"/>
        <a:cs typeface="+mn-cs"/>
        <a:sym typeface="Arial"/>
      </a:defRPr>
    </a:lvl2pPr>
    <a:lvl3pPr indent="457200" latinLnBrk="0">
      <a:defRPr>
        <a:latin typeface="+mn-lt"/>
        <a:ea typeface="+mn-ea"/>
        <a:cs typeface="+mn-cs"/>
        <a:sym typeface="Arial"/>
      </a:defRPr>
    </a:lvl3pPr>
    <a:lvl4pPr indent="685800" latinLnBrk="0">
      <a:defRPr>
        <a:latin typeface="+mn-lt"/>
        <a:ea typeface="+mn-ea"/>
        <a:cs typeface="+mn-cs"/>
        <a:sym typeface="Arial"/>
      </a:defRPr>
    </a:lvl4pPr>
    <a:lvl5pPr indent="914400" latinLnBrk="0">
      <a:defRPr>
        <a:latin typeface="+mn-lt"/>
        <a:ea typeface="+mn-ea"/>
        <a:cs typeface="+mn-cs"/>
        <a:sym typeface="Arial"/>
      </a:defRPr>
    </a:lvl5pPr>
    <a:lvl6pPr indent="1143000" latinLnBrk="0">
      <a:defRPr>
        <a:latin typeface="+mn-lt"/>
        <a:ea typeface="+mn-ea"/>
        <a:cs typeface="+mn-cs"/>
        <a:sym typeface="Arial"/>
      </a:defRPr>
    </a:lvl6pPr>
    <a:lvl7pPr indent="1371600" latinLnBrk="0">
      <a:defRPr>
        <a:latin typeface="+mn-lt"/>
        <a:ea typeface="+mn-ea"/>
        <a:cs typeface="+mn-cs"/>
        <a:sym typeface="Arial"/>
      </a:defRPr>
    </a:lvl7pPr>
    <a:lvl8pPr indent="1600200" latinLnBrk="0">
      <a:defRPr>
        <a:latin typeface="+mn-lt"/>
        <a:ea typeface="+mn-ea"/>
        <a:cs typeface="+mn-cs"/>
        <a:sym typeface="Arial"/>
      </a:defRPr>
    </a:lvl8pPr>
    <a:lvl9pPr indent="1828800" latinLnBrk="0">
      <a:defRPr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2" cy="1196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2" cy="1196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6" name="Picture 18" descr="Picture 18"/>
          <p:cNvPicPr>
            <a:picLocks noChangeAspect="1"/>
          </p:cNvPicPr>
          <p:nvPr/>
        </p:nvPicPr>
        <p:blipFill>
          <a:blip r:embed="rId2"/>
          <a:srcRect l="53526" r="16"/>
          <a:stretch>
            <a:fillRect/>
          </a:stretch>
        </p:blipFill>
        <p:spPr>
          <a:xfrm>
            <a:off x="-29868" y="0"/>
            <a:ext cx="597600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8" cy="560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5" cy="1086229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2"/>
          </a:xfrm>
          <a:prstGeom prst="rect">
            <a:avLst/>
          </a:prstGeom>
        </p:spPr>
        <p:txBody>
          <a:bodyPr anchor="ctr"/>
          <a:lstStyle>
            <a:lvl1pPr>
              <a:defRPr sz="5600"/>
            </a:lvl1pPr>
          </a:lstStyle>
          <a:p>
            <a:r>
              <a:t>Titteltekst</a:t>
            </a:r>
          </a:p>
        </p:txBody>
      </p:sp>
      <p:sp>
        <p:nvSpPr>
          <p:cNvPr id="20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2" cy="16468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</a:defRPr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</a:defRPr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</a:defRPr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</a:defRPr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1" y="6229527"/>
            <a:ext cx="1268516" cy="560262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8"/>
            <a:ext cx="3797745" cy="1350402"/>
          </a:xfrm>
          <a:prstGeom prst="rect">
            <a:avLst/>
          </a:prstGeom>
        </p:spPr>
        <p:txBody>
          <a:bodyPr anchor="ctr"/>
          <a:lstStyle>
            <a:lvl1pPr algn="l">
              <a:defRPr sz="5600"/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4"/>
            <a:ext cx="12192000" cy="1023603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/>
          <a:lstStyle>
            <a:lvl1pPr indent="-457165" algn="l">
              <a:spcBef>
                <a:spcPts val="600"/>
              </a:spcBef>
              <a:buSzPts val="2000"/>
              <a:defRPr sz="2000"/>
            </a:lvl1pPr>
            <a:lvl2pPr marL="1266142" indent="-470333" algn="l">
              <a:spcBef>
                <a:spcPts val="600"/>
              </a:spcBef>
              <a:buSzPts val="2000"/>
              <a:defRPr sz="2000"/>
            </a:lvl2pPr>
            <a:lvl3pPr marL="1875696" indent="-470333" algn="l">
              <a:spcBef>
                <a:spcPts val="600"/>
              </a:spcBef>
              <a:buSzPts val="2000"/>
              <a:defRPr sz="2000"/>
            </a:lvl3pPr>
            <a:lvl4pPr marL="2485251" indent="-470334" algn="l">
              <a:spcBef>
                <a:spcPts val="600"/>
              </a:spcBef>
              <a:buSzPts val="2000"/>
              <a:defRPr sz="2000"/>
            </a:lvl4pPr>
            <a:lvl5pPr marL="3094805" indent="-470333" algn="l">
              <a:spcBef>
                <a:spcPts val="600"/>
              </a:spcBef>
              <a:buSzPts val="2000"/>
              <a:defRPr sz="2000"/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4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8" cy="560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5" cy="1086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1" y="6229527"/>
            <a:ext cx="1268516" cy="560262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2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2"/>
          </a:xfrm>
          <a:prstGeom prst="rect">
            <a:avLst/>
          </a:prstGeom>
        </p:spPr>
        <p:txBody>
          <a:bodyPr/>
          <a:lstStyle>
            <a:lvl1pPr indent="-423301" algn="l">
              <a:buSzPts val="2000"/>
              <a:defRPr sz="2000"/>
            </a:lvl1pPr>
            <a:lvl2pPr marL="1320702" indent="-507962" algn="l">
              <a:buSzPts val="2000"/>
              <a:defRPr sz="2000"/>
            </a:lvl2pPr>
            <a:lvl3pPr marL="1930256" indent="-507962" algn="l">
              <a:buSzPts val="2000"/>
              <a:defRPr sz="2000"/>
            </a:lvl3pPr>
            <a:lvl4pPr marL="2539810" indent="-507962" algn="l">
              <a:buSzPts val="2000"/>
              <a:defRPr sz="2000"/>
            </a:lvl4pPr>
            <a:lvl5pPr marL="3149363" indent="-507962" algn="l">
              <a:buSzPts val="2000"/>
              <a:defRPr sz="2000"/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/>
          <a:lstStyle/>
          <a:p>
            <a:pPr marL="457200" indent="-342900" algn="l">
              <a:buClr>
                <a:srgbClr val="737373"/>
              </a:buClr>
              <a:defRPr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</p:txBody>
      </p:sp>
      <p:pic>
        <p:nvPicPr>
          <p:cNvPr id="54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8" cy="560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5" cy="1086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1" y="6229527"/>
            <a:ext cx="1268516" cy="560262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5" name="Titteltekst"/>
          <p:cNvSpPr txBox="1">
            <a:spLocks noGrp="1"/>
          </p:cNvSpPr>
          <p:nvPr>
            <p:ph type="title"/>
          </p:nvPr>
        </p:nvSpPr>
        <p:spPr>
          <a:xfrm>
            <a:off x="0" y="67574"/>
            <a:ext cx="12192000" cy="1023603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t>Titteltekst</a:t>
            </a:r>
          </a:p>
        </p:txBody>
      </p:sp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8" cy="560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5" cy="1086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1" y="6229527"/>
            <a:ext cx="1268516" cy="560262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-1"/>
            <a:ext cx="7823202" cy="6858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/>
          <a:lstStyle>
            <a:lvl1pPr indent="-406371" algn="l">
              <a:buClr>
                <a:srgbClr val="FFFFFF"/>
              </a:buClr>
              <a:buSzPts val="1600"/>
              <a:defRPr sz="1600"/>
            </a:lvl1pPr>
            <a:lvl2pPr indent="-406371" algn="l">
              <a:buClr>
                <a:srgbClr val="FFFFFF"/>
              </a:buClr>
              <a:buSzPts val="1600"/>
              <a:defRPr sz="1600"/>
            </a:lvl2pPr>
            <a:lvl3pPr indent="-406371" algn="l">
              <a:buClr>
                <a:srgbClr val="FFFFFF"/>
              </a:buClr>
              <a:buSzPts val="1600"/>
              <a:defRPr sz="1600"/>
            </a:lvl3pPr>
            <a:lvl4pPr indent="-406369" algn="l">
              <a:buClr>
                <a:srgbClr val="FFFFFF"/>
              </a:buClr>
              <a:buSzPts val="1600"/>
              <a:defRPr sz="1600"/>
            </a:lvl4pPr>
            <a:lvl5pPr indent="-406369" algn="l">
              <a:buClr>
                <a:srgbClr val="FFFFFF"/>
              </a:buClr>
              <a:buSzPts val="1600"/>
              <a:defRPr sz="1600"/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7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8" cy="560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5" cy="1086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1" y="6229527"/>
            <a:ext cx="1268516" cy="560262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/>
          <a:lstStyle>
            <a:lvl1pPr algn="l">
              <a:defRPr sz="8000"/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2" cy="121508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2" cy="4368402"/>
          </a:xfrm>
          <a:prstGeom prst="rect">
            <a:avLst/>
          </a:prstGeom>
        </p:spPr>
        <p:txBody>
          <a:bodyPr anchor="ctr"/>
          <a:lstStyle>
            <a:lvl1pPr algn="l">
              <a:buSzPct val="95000"/>
              <a:buFont typeface="Arial"/>
              <a:buChar char="•"/>
              <a:defRPr sz="2800"/>
            </a:lvl1pPr>
            <a:lvl2pPr marL="1454277" indent="-658467" algn="l">
              <a:buSzPts val="2800"/>
              <a:buFont typeface="Arial"/>
              <a:defRPr sz="2800"/>
            </a:lvl2pPr>
            <a:lvl3pPr marL="2063831" indent="-658467" algn="l">
              <a:buSzPts val="2800"/>
              <a:buFont typeface="Arial"/>
              <a:defRPr sz="2800"/>
            </a:lvl3pPr>
            <a:lvl4pPr marL="2673385" indent="-658467" algn="l">
              <a:buSzPts val="2800"/>
              <a:buFont typeface="Arial"/>
              <a:defRPr sz="2800"/>
            </a:lvl4pPr>
            <a:lvl5pPr marL="3282939" indent="-658467" algn="l">
              <a:buSzPts val="2800"/>
              <a:buFont typeface="Arial"/>
              <a:defRPr sz="2800"/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100" name="Picture 15" descr="Picture 15"/>
          <p:cNvPicPr>
            <a:picLocks noChangeAspect="1"/>
          </p:cNvPicPr>
          <p:nvPr/>
        </p:nvPicPr>
        <p:blipFill>
          <a:blip r:embed="rId2"/>
          <a:srcRect l="53526" r="16"/>
          <a:stretch>
            <a:fillRect/>
          </a:stretch>
        </p:blipFill>
        <p:spPr>
          <a:xfrm>
            <a:off x="-29868" y="0"/>
            <a:ext cx="597600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8" cy="560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5" cy="1086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1" y="6229527"/>
            <a:ext cx="1268516" cy="560262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8" y="6211856"/>
            <a:ext cx="11176002" cy="595602"/>
          </a:xfrm>
          <a:prstGeom prst="rect">
            <a:avLst/>
          </a:prstGeom>
        </p:spPr>
        <p:txBody>
          <a:bodyPr anchor="ctr"/>
          <a:lstStyle>
            <a:lvl1pPr marL="0" indent="304778" algn="l">
              <a:lnSpc>
                <a:spcPct val="100000"/>
              </a:lnSpc>
              <a:buClrTx/>
              <a:buSzTx/>
              <a:buFontTx/>
              <a:buNone/>
              <a:defRPr sz="2000"/>
            </a:lvl1pPr>
            <a:lvl2pPr marL="879125" indent="-282222" algn="l">
              <a:lnSpc>
                <a:spcPct val="100000"/>
              </a:lnSpc>
              <a:buClrTx/>
              <a:buSzPts val="2000"/>
              <a:buFontTx/>
              <a:defRPr sz="2000"/>
            </a:lvl2pPr>
            <a:lvl3pPr marL="1336325" indent="-282222" algn="l">
              <a:lnSpc>
                <a:spcPct val="100000"/>
              </a:lnSpc>
              <a:buClrTx/>
              <a:buSzPts val="2000"/>
              <a:buFontTx/>
              <a:defRPr sz="2000"/>
            </a:lvl3pPr>
            <a:lvl4pPr marL="1793525" indent="-282222" algn="l">
              <a:lnSpc>
                <a:spcPct val="100000"/>
              </a:lnSpc>
              <a:buClrTx/>
              <a:buSzPts val="2000"/>
              <a:buFontTx/>
              <a:defRPr sz="2000"/>
            </a:lvl4pPr>
            <a:lvl5pPr marL="2250725" indent="-282221" algn="l">
              <a:lnSpc>
                <a:spcPct val="100000"/>
              </a:lnSpc>
              <a:buClrTx/>
              <a:buSzPts val="2000"/>
              <a:buFontTx/>
              <a:defRPr sz="2000"/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11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8" cy="560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5" cy="1086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1" y="6229527"/>
            <a:ext cx="1268516" cy="56026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7"/>
            <a:ext cx="287370" cy="3860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8" cy="560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5" cy="1086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1" y="6229527"/>
            <a:ext cx="1268516" cy="56026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/>
          <a:p>
            <a:r>
              <a:t>xx%</a:t>
            </a:r>
          </a:p>
        </p:txBody>
      </p:sp>
      <p:sp>
        <p:nvSpPr>
          <p:cNvPr id="6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2" y="6402778"/>
            <a:ext cx="287370" cy="3860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609554" marR="0" indent="-457167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91F5C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1pPr>
      <a:lvl2pPr marL="1219109" marR="0" indent="-423301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91F5C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2pPr>
      <a:lvl3pPr marL="1828662" marR="0" indent="-423301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91F5C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3pPr>
      <a:lvl4pPr marL="2438218" marR="0" indent="-423301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91F5C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4pPr>
      <a:lvl5pPr marL="3047770" marR="0" indent="-4233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91F5C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5pPr>
      <a:lvl6pPr marL="27432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91F5C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6pPr>
      <a:lvl7pPr marL="32004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91F5C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7pPr>
      <a:lvl8pPr marL="36576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91F5C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8pPr>
      <a:lvl9pPr marL="4114800" marR="0" indent="-3175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91F5C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091F5C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08949" y="6402775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Intelligent…"/>
          <p:cNvSpPr txBox="1">
            <a:spLocks noGrp="1"/>
          </p:cNvSpPr>
          <p:nvPr>
            <p:ph type="ctrTitle"/>
          </p:nvPr>
        </p:nvSpPr>
        <p:spPr>
          <a:xfrm>
            <a:off x="6313715" y="348342"/>
            <a:ext cx="5341257" cy="2478603"/>
          </a:xfrm>
          <a:prstGeom prst="rect">
            <a:avLst/>
          </a:prstGeom>
        </p:spPr>
        <p:txBody>
          <a:bodyPr/>
          <a:lstStyle/>
          <a:p>
            <a:r>
              <a:t>Intelligent</a:t>
            </a:r>
          </a:p>
          <a:p>
            <a:r>
              <a:t>Agents</a:t>
            </a:r>
          </a:p>
        </p:txBody>
      </p:sp>
      <p:sp>
        <p:nvSpPr>
          <p:cNvPr id="143" name="Chapter 2"/>
          <p:cNvSpPr txBox="1">
            <a:spLocks noGrp="1"/>
          </p:cNvSpPr>
          <p:nvPr>
            <p:ph type="subTitle" sz="quarter" idx="1"/>
          </p:nvPr>
        </p:nvSpPr>
        <p:spPr>
          <a:xfrm>
            <a:off x="6287542" y="3420655"/>
            <a:ext cx="5393602" cy="16468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Lesson</a:t>
            </a:r>
            <a:r>
              <a:rPr dirty="0"/>
              <a:t> </a:t>
            </a:r>
            <a:r>
              <a:rPr lang="en-US" dirty="0"/>
              <a:t>3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gent types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Agent types</a:t>
            </a:r>
          </a:p>
        </p:txBody>
      </p:sp>
      <p:sp>
        <p:nvSpPr>
          <p:cNvPr id="231" name="Four basic types in order of increasingly generality:…"/>
          <p:cNvSpPr txBox="1">
            <a:spLocks noGrp="1"/>
          </p:cNvSpPr>
          <p:nvPr>
            <p:ph type="body" idx="1"/>
          </p:nvPr>
        </p:nvSpPr>
        <p:spPr>
          <a:xfrm>
            <a:off x="290285" y="1355073"/>
            <a:ext cx="11611430" cy="481729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Four basic types in order of increasingly generality:</a:t>
            </a:r>
          </a:p>
          <a:p>
            <a:pPr marL="581525" lvl="1" indent="-200525">
              <a:buClrTx/>
              <a:buSzPct val="100000"/>
              <a:buFontTx/>
              <a:buChar char="-"/>
            </a:pPr>
            <a:r>
              <a:t>Simple reflex agents</a:t>
            </a:r>
          </a:p>
          <a:p>
            <a:pPr marL="581525" lvl="1" indent="-200525">
              <a:buClrTx/>
              <a:buSzPct val="100000"/>
              <a:buFontTx/>
              <a:buChar char="-"/>
            </a:pPr>
            <a:r>
              <a:t>Reflex agents with state</a:t>
            </a:r>
          </a:p>
          <a:p>
            <a:pPr marL="581525" lvl="1" indent="-200525">
              <a:buClrTx/>
              <a:buSzPct val="100000"/>
              <a:buFontTx/>
              <a:buChar char="-"/>
            </a:pPr>
            <a:r>
              <a:t>Goal-based agents</a:t>
            </a:r>
          </a:p>
          <a:p>
            <a:pPr marL="581525" lvl="1" indent="-200525">
              <a:buClrTx/>
              <a:buSzPct val="100000"/>
              <a:buFontTx/>
              <a:buChar char="-"/>
            </a:pPr>
            <a:r>
              <a:t>Utility-based agents</a:t>
            </a:r>
          </a:p>
          <a:p>
            <a:pPr marL="581525" lvl="1" indent="-200525">
              <a:buClrTx/>
              <a:buSzPct val="100000"/>
              <a:buFontTx/>
              <a:buChar char="-"/>
            </a:pPr>
            <a:endParaRPr/>
          </a:p>
          <a:p>
            <a:pPr marL="0" lvl="1" indent="228600">
              <a:buSzTx/>
              <a:buNone/>
            </a:pPr>
            <a:r>
              <a:t>All these can be turned into learning agents</a:t>
            </a:r>
          </a:p>
        </p:txBody>
      </p:sp>
      <p:sp>
        <p:nvSpPr>
          <p:cNvPr id="232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29301" y="6402775"/>
            <a:ext cx="367018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7128" y="6402775"/>
            <a:ext cx="379191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5" name="Simple reflex agents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Simple reflex agents</a:t>
            </a:r>
          </a:p>
        </p:txBody>
      </p:sp>
      <p:pic>
        <p:nvPicPr>
          <p:cNvPr id="236" name="Skjermbilde 2020-06-08 kl. 08.16.53.png" descr="Skjermbilde 2020-06-08 kl. 08.16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39" y="1010245"/>
            <a:ext cx="7932521" cy="4837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ample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239" name="Function Reflex-Vacuum-Agent([location, status]) returns an action…"/>
          <p:cNvSpPr txBox="1">
            <a:spLocks noGrp="1"/>
          </p:cNvSpPr>
          <p:nvPr>
            <p:ph type="body" sz="half" idx="1"/>
          </p:nvPr>
        </p:nvSpPr>
        <p:spPr>
          <a:xfrm>
            <a:off x="290285" y="1355072"/>
            <a:ext cx="11611430" cy="174986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Function </a:t>
            </a:r>
            <a:r>
              <a:rPr b="0"/>
              <a:t>Reflex-Vacuum-Agent([</a:t>
            </a:r>
            <a:r>
              <a:rPr b="0" i="1"/>
              <a:t>location, status</a:t>
            </a:r>
            <a:r>
              <a:rPr b="0"/>
              <a:t>]) </a:t>
            </a:r>
            <a:r>
              <a:t>returns</a:t>
            </a:r>
            <a:r>
              <a:rPr b="0"/>
              <a:t> an action</a:t>
            </a:r>
          </a:p>
          <a:p>
            <a:pPr marL="0" lvl="1" indent="228600">
              <a:buSzTx/>
              <a:buNone/>
              <a:defRPr b="1"/>
            </a:pPr>
            <a:r>
              <a:t>If </a:t>
            </a:r>
            <a:r>
              <a:rPr b="0" i="1"/>
              <a:t>status </a:t>
            </a:r>
            <a:r>
              <a:rPr b="0"/>
              <a:t>= </a:t>
            </a:r>
            <a:r>
              <a:rPr b="0" i="1"/>
              <a:t>Dirty </a:t>
            </a:r>
            <a:r>
              <a:t>then return </a:t>
            </a:r>
            <a:r>
              <a:rPr b="0" i="1"/>
              <a:t>Suck</a:t>
            </a:r>
            <a:endParaRPr i="1"/>
          </a:p>
          <a:p>
            <a:pPr marL="0" lvl="1" indent="228600">
              <a:buSzTx/>
              <a:buNone/>
              <a:defRPr b="1"/>
            </a:pPr>
            <a:r>
              <a:t>Else if </a:t>
            </a:r>
            <a:r>
              <a:rPr b="0" i="1"/>
              <a:t>location </a:t>
            </a:r>
            <a:r>
              <a:rPr b="0"/>
              <a:t>= </a:t>
            </a:r>
            <a:r>
              <a:rPr b="0" i="1"/>
              <a:t>A </a:t>
            </a:r>
            <a:r>
              <a:t>then return </a:t>
            </a:r>
            <a:r>
              <a:rPr b="0" i="1"/>
              <a:t>Right</a:t>
            </a:r>
            <a:endParaRPr i="1"/>
          </a:p>
          <a:p>
            <a:pPr marL="0" lvl="1" indent="228600">
              <a:buSzTx/>
              <a:buNone/>
              <a:defRPr b="1"/>
            </a:pPr>
            <a:r>
              <a:t>Else if </a:t>
            </a:r>
            <a:r>
              <a:rPr b="0" i="1"/>
              <a:t>location </a:t>
            </a:r>
            <a:r>
              <a:rPr b="0"/>
              <a:t>= </a:t>
            </a:r>
            <a:r>
              <a:rPr b="0" i="1"/>
              <a:t>B </a:t>
            </a:r>
            <a:r>
              <a:t>then return </a:t>
            </a:r>
            <a:r>
              <a:rPr b="0" i="1"/>
              <a:t>Left</a:t>
            </a:r>
          </a:p>
        </p:txBody>
      </p:sp>
      <p:sp>
        <p:nvSpPr>
          <p:cNvPr id="240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7128" y="6402775"/>
            <a:ext cx="379191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41" name="Skjermbilde 2020-06-08 kl. 08.22.15.png" descr="Skjermbilde 2020-06-08 kl. 08.22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04" y="3305847"/>
            <a:ext cx="8375392" cy="2722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7128" y="6402775"/>
            <a:ext cx="379191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4" name="Reflex agents with state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Reflex agents with state</a:t>
            </a:r>
          </a:p>
        </p:txBody>
      </p:sp>
      <p:pic>
        <p:nvPicPr>
          <p:cNvPr id="245" name="Skjermbilde 2020-06-08 kl. 08.30.19.png" descr="Skjermbilde 2020-06-08 kl. 08.30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93" y="1140835"/>
            <a:ext cx="7080215" cy="4576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Example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248" name="Function Reflex-Vacuum-Agent([location, status]) returns an action…"/>
          <p:cNvSpPr txBox="1">
            <a:spLocks noGrp="1"/>
          </p:cNvSpPr>
          <p:nvPr>
            <p:ph type="body" sz="half" idx="1"/>
          </p:nvPr>
        </p:nvSpPr>
        <p:spPr>
          <a:xfrm>
            <a:off x="290285" y="953290"/>
            <a:ext cx="11611430" cy="190869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Function </a:t>
            </a:r>
            <a:r>
              <a:rPr b="0"/>
              <a:t>Reflex-Vacuum-Agent([</a:t>
            </a:r>
            <a:r>
              <a:rPr b="0" i="1"/>
              <a:t>location</a:t>
            </a:r>
            <a:r>
              <a:rPr b="0"/>
              <a:t>, </a:t>
            </a:r>
            <a:r>
              <a:rPr b="0" i="1"/>
              <a:t>status</a:t>
            </a:r>
            <a:r>
              <a:rPr b="0"/>
              <a:t>]) </a:t>
            </a:r>
            <a:r>
              <a:t>returns </a:t>
            </a:r>
            <a:r>
              <a:rPr b="0"/>
              <a:t>an action</a:t>
            </a:r>
          </a:p>
          <a:p>
            <a:pPr marL="0" indent="0">
              <a:buSzTx/>
              <a:buNone/>
              <a:defRPr b="1"/>
            </a:pPr>
            <a:r>
              <a:t>Static: </a:t>
            </a:r>
            <a:r>
              <a:rPr b="0" i="1"/>
              <a:t>last_A</a:t>
            </a:r>
            <a:r>
              <a:rPr b="0"/>
              <a:t>, </a:t>
            </a:r>
            <a:r>
              <a:rPr b="0" i="1"/>
              <a:t>last–B</a:t>
            </a:r>
            <a:r>
              <a:rPr b="0"/>
              <a:t>, numbers, initially ∞</a:t>
            </a:r>
          </a:p>
          <a:p>
            <a:pPr marL="0" indent="0">
              <a:buSzTx/>
              <a:buNone/>
            </a:pPr>
            <a:endParaRPr b="0"/>
          </a:p>
          <a:p>
            <a:pPr marL="0" lvl="1" indent="228600">
              <a:buSzTx/>
              <a:buNone/>
              <a:defRPr b="1"/>
            </a:pPr>
            <a:r>
              <a:t>If </a:t>
            </a:r>
            <a:r>
              <a:rPr b="0" i="1"/>
              <a:t>status</a:t>
            </a:r>
            <a:r>
              <a:rPr b="0"/>
              <a:t> = </a:t>
            </a:r>
            <a:r>
              <a:rPr b="0" i="1"/>
              <a:t>Dirty </a:t>
            </a:r>
            <a:r>
              <a:t>then </a:t>
            </a:r>
            <a:r>
              <a:rPr b="0"/>
              <a:t>…</a:t>
            </a:r>
          </a:p>
        </p:txBody>
      </p:sp>
      <p:sp>
        <p:nvSpPr>
          <p:cNvPr id="249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7128" y="6402775"/>
            <a:ext cx="379191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50" name="Skjermbilde 2020-06-08 kl. 08.35.53.png" descr="Skjermbilde 2020-06-08 kl. 08.35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05" y="2675459"/>
            <a:ext cx="8732391" cy="3473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7128" y="6402775"/>
            <a:ext cx="379191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53" name="Goal-based agents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Goal-based agents</a:t>
            </a:r>
          </a:p>
        </p:txBody>
      </p:sp>
      <p:pic>
        <p:nvPicPr>
          <p:cNvPr id="254" name="Skjermbilde 2020-06-08 kl. 08.37.00.png" descr="Skjermbilde 2020-06-08 kl. 08.37.00.png"/>
          <p:cNvPicPr>
            <a:picLocks noChangeAspect="1"/>
          </p:cNvPicPr>
          <p:nvPr/>
        </p:nvPicPr>
        <p:blipFill>
          <a:blip r:embed="rId2"/>
          <a:srcRect b="4195"/>
          <a:stretch>
            <a:fillRect/>
          </a:stretch>
        </p:blipFill>
        <p:spPr>
          <a:xfrm>
            <a:off x="2184104" y="1316993"/>
            <a:ext cx="7823793" cy="4885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7128" y="6402775"/>
            <a:ext cx="379191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57" name="Utility-based agents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Utility-based agents</a:t>
            </a:r>
          </a:p>
        </p:txBody>
      </p:sp>
      <p:pic>
        <p:nvPicPr>
          <p:cNvPr id="258" name="Skjermbilde 2020-06-08 kl. 08.38.04.png" descr="Skjermbilde 2020-06-08 kl. 08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66" y="899426"/>
            <a:ext cx="8629668" cy="5323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7128" y="6402775"/>
            <a:ext cx="379191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61" name="Learning agents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Learning agents</a:t>
            </a:r>
          </a:p>
        </p:txBody>
      </p:sp>
      <p:pic>
        <p:nvPicPr>
          <p:cNvPr id="262" name="Skjermbilde 2020-06-08 kl. 08.38.37.png" descr="Skjermbilde 2020-06-08 kl. 08.38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13" y="851432"/>
            <a:ext cx="7574573" cy="5155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ummary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265" name="Agents interact with environments through actuators and sensors…"/>
          <p:cNvSpPr txBox="1">
            <a:spLocks noGrp="1"/>
          </p:cNvSpPr>
          <p:nvPr>
            <p:ph type="body" idx="1"/>
          </p:nvPr>
        </p:nvSpPr>
        <p:spPr>
          <a:xfrm>
            <a:off x="290285" y="1355073"/>
            <a:ext cx="11611430" cy="481729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245CF"/>
                </a:solidFill>
              </a:defRPr>
            </a:pPr>
            <a:r>
              <a:t>Agents </a:t>
            </a:r>
            <a:r>
              <a:rPr>
                <a:solidFill>
                  <a:srgbClr val="091F5C"/>
                </a:solidFill>
              </a:rPr>
              <a:t>interact with </a:t>
            </a:r>
            <a:r>
              <a:t>environments</a:t>
            </a:r>
            <a:r>
              <a:rPr>
                <a:solidFill>
                  <a:srgbClr val="091F5C"/>
                </a:solidFill>
              </a:rPr>
              <a:t> through </a:t>
            </a:r>
            <a:r>
              <a:t>actuators</a:t>
            </a:r>
            <a:r>
              <a:rPr>
                <a:solidFill>
                  <a:srgbClr val="091F5C"/>
                </a:solidFill>
              </a:rPr>
              <a:t> and </a:t>
            </a:r>
            <a:r>
              <a:t>sensors</a:t>
            </a:r>
          </a:p>
          <a:p>
            <a:r>
              <a:t>The </a:t>
            </a:r>
            <a:r>
              <a:rPr>
                <a:solidFill>
                  <a:srgbClr val="1245CF"/>
                </a:solidFill>
              </a:rPr>
              <a:t>agent function</a:t>
            </a:r>
            <a:r>
              <a:t> describes what the agent does in all circumstances</a:t>
            </a:r>
          </a:p>
          <a:p>
            <a:r>
              <a:t>The </a:t>
            </a:r>
            <a:r>
              <a:rPr>
                <a:solidFill>
                  <a:srgbClr val="1245CF"/>
                </a:solidFill>
              </a:rPr>
              <a:t>performance measure</a:t>
            </a:r>
            <a:r>
              <a:t> evaluates the environment sequence</a:t>
            </a:r>
          </a:p>
          <a:p>
            <a:r>
              <a:t>A </a:t>
            </a:r>
            <a:r>
              <a:rPr>
                <a:solidFill>
                  <a:srgbClr val="1245CF"/>
                </a:solidFill>
              </a:rPr>
              <a:t>perfectly rational</a:t>
            </a:r>
            <a:r>
              <a:t> agent maximises expected performance</a:t>
            </a:r>
          </a:p>
          <a:p>
            <a:pPr>
              <a:defRPr>
                <a:solidFill>
                  <a:srgbClr val="1245CF"/>
                </a:solidFill>
              </a:defRPr>
            </a:pPr>
            <a:r>
              <a:t>Agent programs</a:t>
            </a:r>
            <a:r>
              <a:rPr>
                <a:solidFill>
                  <a:srgbClr val="091F5C"/>
                </a:solidFill>
              </a:rPr>
              <a:t> implement (some) agent functions</a:t>
            </a:r>
          </a:p>
          <a:p>
            <a:pPr>
              <a:defRPr>
                <a:solidFill>
                  <a:srgbClr val="1245CF"/>
                </a:solidFill>
              </a:defRPr>
            </a:pPr>
            <a:r>
              <a:t>PEAS</a:t>
            </a:r>
            <a:r>
              <a:rPr>
                <a:solidFill>
                  <a:srgbClr val="091F5C"/>
                </a:solidFill>
              </a:rPr>
              <a:t> descriptions define task environments</a:t>
            </a:r>
          </a:p>
          <a:p>
            <a:r>
              <a:t>Environments are categorised along several dimensions:</a:t>
            </a:r>
            <a:br/>
            <a:r>
              <a:rPr>
                <a:solidFill>
                  <a:srgbClr val="1245CF"/>
                </a:solidFill>
              </a:rPr>
              <a:t>Observable? Deterministic? Episodic? Static? Discrete? Single-agent?</a:t>
            </a:r>
          </a:p>
          <a:p>
            <a:r>
              <a:t>Several basic agent architectures exist:</a:t>
            </a:r>
            <a:br/>
            <a:r>
              <a:rPr>
                <a:solidFill>
                  <a:srgbClr val="1245CF"/>
                </a:solidFill>
              </a:rPr>
              <a:t>Reflex, reflex with state, goal-based, utility-based</a:t>
            </a:r>
          </a:p>
        </p:txBody>
      </p:sp>
      <p:sp>
        <p:nvSpPr>
          <p:cNvPr id="266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7128" y="6402775"/>
            <a:ext cx="379191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utline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50" name="Agents and environments…"/>
          <p:cNvSpPr txBox="1">
            <a:spLocks noGrp="1"/>
          </p:cNvSpPr>
          <p:nvPr>
            <p:ph type="body" idx="1"/>
          </p:nvPr>
        </p:nvSpPr>
        <p:spPr>
          <a:xfrm>
            <a:off x="290285" y="1355073"/>
            <a:ext cx="11611430" cy="4817294"/>
          </a:xfrm>
          <a:prstGeom prst="rect">
            <a:avLst/>
          </a:prstGeom>
        </p:spPr>
        <p:txBody>
          <a:bodyPr/>
          <a:lstStyle/>
          <a:p>
            <a:r>
              <a:t>Agents and environments</a:t>
            </a:r>
          </a:p>
          <a:p>
            <a:r>
              <a:t>Rationality</a:t>
            </a:r>
          </a:p>
          <a:p>
            <a:r>
              <a:t>PEAS (Performance measure, Environment, Actuators, Sensors)</a:t>
            </a:r>
          </a:p>
          <a:p>
            <a:r>
              <a:t>Environment types</a:t>
            </a:r>
          </a:p>
          <a:p>
            <a:r>
              <a:t>Agent types</a:t>
            </a:r>
          </a:p>
        </p:txBody>
      </p:sp>
      <p:sp>
        <p:nvSpPr>
          <p:cNvPr id="151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08949" y="6402775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gents and environments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Agents and environments</a:t>
            </a:r>
          </a:p>
        </p:txBody>
      </p:sp>
      <p:sp>
        <p:nvSpPr>
          <p:cNvPr id="154" name="Agents include humans, robots, softbots, thermostats, etc.…"/>
          <p:cNvSpPr txBox="1">
            <a:spLocks noGrp="1"/>
          </p:cNvSpPr>
          <p:nvPr>
            <p:ph type="body" idx="1"/>
          </p:nvPr>
        </p:nvSpPr>
        <p:spPr>
          <a:xfrm>
            <a:off x="290285" y="1355073"/>
            <a:ext cx="11611430" cy="481729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200526" indent="-200526">
              <a:buClrTx/>
              <a:buSzPct val="100000"/>
              <a:buFontTx/>
              <a:buChar char="•"/>
            </a:pPr>
            <a:endParaRPr dirty="0"/>
          </a:p>
          <a:p>
            <a:pPr marL="200526" indent="-200526">
              <a:buClrTx/>
              <a:buSzPct val="100000"/>
              <a:buFontTx/>
              <a:buChar char="•"/>
              <a:defRPr>
                <a:solidFill>
                  <a:srgbClr val="1245CF"/>
                </a:solidFill>
              </a:defRPr>
            </a:pPr>
            <a:r>
              <a:rPr dirty="0"/>
              <a:t>Agents</a:t>
            </a:r>
            <a:r>
              <a:rPr dirty="0">
                <a:solidFill>
                  <a:srgbClr val="091F5C"/>
                </a:solidFill>
              </a:rPr>
              <a:t> include humans, robots, softbots, thermostats, etc.</a:t>
            </a:r>
          </a:p>
          <a:p>
            <a:pPr marL="200526" indent="-200526">
              <a:buClrTx/>
              <a:buSzPct val="100000"/>
              <a:buFontTx/>
              <a:buChar char="•"/>
            </a:pPr>
            <a:r>
              <a:rPr dirty="0"/>
              <a:t>The </a:t>
            </a:r>
            <a:r>
              <a:rPr dirty="0">
                <a:solidFill>
                  <a:srgbClr val="1245CF"/>
                </a:solidFill>
              </a:rPr>
              <a:t>agent function </a:t>
            </a:r>
            <a:r>
              <a:rPr dirty="0"/>
              <a:t>maps from percept histories to actions:</a:t>
            </a:r>
          </a:p>
          <a:p>
            <a:pPr marL="200526" indent="-200526">
              <a:buClrTx/>
              <a:buSzPct val="100000"/>
              <a:buFontTx/>
              <a:buChar char="•"/>
            </a:pPr>
            <a:endParaRPr dirty="0"/>
          </a:p>
          <a:p>
            <a:pPr marL="200526" indent="-200526">
              <a:buClrTx/>
              <a:buSzPct val="100000"/>
              <a:buFontTx/>
              <a:buChar char="•"/>
            </a:pPr>
            <a:r>
              <a:rPr dirty="0"/>
              <a:t>The </a:t>
            </a:r>
            <a:r>
              <a:rPr dirty="0">
                <a:solidFill>
                  <a:srgbClr val="1245CF"/>
                </a:solidFill>
              </a:rPr>
              <a:t>agent program </a:t>
            </a:r>
            <a:r>
              <a:rPr dirty="0"/>
              <a:t>runs on the physical </a:t>
            </a:r>
            <a:r>
              <a:rPr dirty="0">
                <a:solidFill>
                  <a:srgbClr val="1245CF"/>
                </a:solidFill>
              </a:rPr>
              <a:t>architecture </a:t>
            </a:r>
            <a:r>
              <a:rPr dirty="0"/>
              <a:t>to produce </a:t>
            </a:r>
          </a:p>
        </p:txBody>
      </p:sp>
      <p:sp>
        <p:nvSpPr>
          <p:cNvPr id="155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08949" y="6402775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6" name="Skjermbilde 2020-05-13 kl. 19.35.58.png" descr="Skjermbilde 2020-05-13 kl. 19.35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31" y="806846"/>
            <a:ext cx="6840518" cy="3254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kjermbilde 2020-05-13 kl. 19.38.34.png" descr="Skjermbilde 2020-05-13 kl. 19.38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496" y="4800804"/>
            <a:ext cx="1894866" cy="497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kjermbilde 2020-05-13 kl. 19.39.26.png" descr="Skjermbilde 2020-05-13 kl. 19.39.26.png"/>
          <p:cNvPicPr>
            <a:picLocks noChangeAspect="1"/>
          </p:cNvPicPr>
          <p:nvPr/>
        </p:nvPicPr>
        <p:blipFill>
          <a:blip r:embed="rId4"/>
          <a:srcRect l="12020" t="14421" r="12020" b="14421"/>
          <a:stretch>
            <a:fillRect/>
          </a:stretch>
        </p:blipFill>
        <p:spPr>
          <a:xfrm>
            <a:off x="7851711" y="5751748"/>
            <a:ext cx="221876" cy="316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Vacuum-cleaner world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Vacuum-cleaner world</a:t>
            </a:r>
          </a:p>
        </p:txBody>
      </p:sp>
      <p:sp>
        <p:nvSpPr>
          <p:cNvPr id="161" name="Percepts: location and contents, e.g., [A, Dirty]…"/>
          <p:cNvSpPr txBox="1">
            <a:spLocks noGrp="1"/>
          </p:cNvSpPr>
          <p:nvPr>
            <p:ph type="body" idx="1"/>
          </p:nvPr>
        </p:nvSpPr>
        <p:spPr>
          <a:xfrm>
            <a:off x="290285" y="1355073"/>
            <a:ext cx="11611430" cy="4817294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Percepts: location and contents, e.g., [A, Dirty]</a:t>
            </a:r>
          </a:p>
          <a:p>
            <a:r>
              <a:t>Actions: </a:t>
            </a:r>
            <a:r>
              <a:rPr i="1"/>
              <a:t>Left, Right, Suck, NoOp</a:t>
            </a:r>
          </a:p>
        </p:txBody>
      </p:sp>
      <p:sp>
        <p:nvSpPr>
          <p:cNvPr id="162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08949" y="6402775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63" name="Skjermbilde 2020-05-13 kl. 19.40.45.png" descr="Skjermbilde 2020-05-13 kl. 19.40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43" y="788753"/>
            <a:ext cx="4826923" cy="2500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 vacuum-cleaner agen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A vacuum-cleaner agent</a:t>
            </a:r>
          </a:p>
        </p:txBody>
      </p:sp>
      <p:sp>
        <p:nvSpPr>
          <p:cNvPr id="166" name="What is the right function?…"/>
          <p:cNvSpPr txBox="1">
            <a:spLocks noGrp="1"/>
          </p:cNvSpPr>
          <p:nvPr>
            <p:ph type="body" idx="1"/>
          </p:nvPr>
        </p:nvSpPr>
        <p:spPr>
          <a:xfrm>
            <a:off x="290285" y="1702359"/>
            <a:ext cx="11611430" cy="4817297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What is the </a:t>
            </a:r>
            <a:r>
              <a:rPr>
                <a:solidFill>
                  <a:srgbClr val="EA3322"/>
                </a:solidFill>
              </a:rPr>
              <a:t>right</a:t>
            </a:r>
            <a:r>
              <a:t> function?</a:t>
            </a:r>
          </a:p>
          <a:p>
            <a:r>
              <a:t>Can it be implemented in a small agent program?</a:t>
            </a:r>
          </a:p>
        </p:txBody>
      </p:sp>
      <p:sp>
        <p:nvSpPr>
          <p:cNvPr id="167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08949" y="6402775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8" name="Function Reflex-Vacuum-Agent([location,status]) returns an action…"/>
          <p:cNvSpPr txBox="1"/>
          <p:nvPr/>
        </p:nvSpPr>
        <p:spPr>
          <a:xfrm>
            <a:off x="290285" y="3664861"/>
            <a:ext cx="11611430" cy="1776279"/>
          </a:xfrm>
          <a:prstGeom prst="rect">
            <a:avLst/>
          </a:prstGeom>
          <a:ln w="63500">
            <a:solidFill>
              <a:srgbClr val="091F5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Function </a:t>
            </a:r>
            <a:r>
              <a:rPr b="0"/>
              <a:t>Reflex-Vacuum-Agent([</a:t>
            </a:r>
            <a:r>
              <a:rPr b="0" i="1"/>
              <a:t>location,status</a:t>
            </a:r>
            <a:r>
              <a:rPr b="0"/>
              <a:t>]) </a:t>
            </a:r>
            <a:r>
              <a:t>returns</a:t>
            </a:r>
            <a:r>
              <a:rPr b="0"/>
              <a:t> an action</a:t>
            </a:r>
          </a:p>
          <a:p>
            <a:pPr lvl="1" indent="228600"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</a:t>
            </a:r>
            <a:r>
              <a:rPr b="0" i="1"/>
              <a:t>status</a:t>
            </a:r>
            <a:r>
              <a:rPr i="1"/>
              <a:t> </a:t>
            </a:r>
            <a:r>
              <a:rPr b="0"/>
              <a:t>= </a:t>
            </a:r>
            <a:r>
              <a:rPr b="0" i="1"/>
              <a:t>Dirty </a:t>
            </a:r>
            <a:r>
              <a:t>then return </a:t>
            </a:r>
            <a:r>
              <a:rPr b="0" i="1"/>
              <a:t>Suck</a:t>
            </a:r>
            <a:endParaRPr i="1"/>
          </a:p>
          <a:p>
            <a:pPr lvl="1" indent="228600"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else if </a:t>
            </a:r>
            <a:r>
              <a:rPr b="0" i="1"/>
              <a:t>location </a:t>
            </a:r>
            <a:r>
              <a:rPr b="0"/>
              <a:t>= </a:t>
            </a:r>
            <a:r>
              <a:rPr b="0" i="1"/>
              <a:t>A </a:t>
            </a:r>
            <a:r>
              <a:t>then return </a:t>
            </a:r>
            <a:r>
              <a:rPr b="0" i="1"/>
              <a:t>Right</a:t>
            </a:r>
            <a:endParaRPr i="1"/>
          </a:p>
          <a:p>
            <a:pPr lvl="1" indent="228600"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else if </a:t>
            </a:r>
            <a:r>
              <a:rPr b="0" i="1"/>
              <a:t>location </a:t>
            </a:r>
            <a:r>
              <a:rPr b="0"/>
              <a:t>= </a:t>
            </a:r>
            <a:r>
              <a:rPr b="0" i="1"/>
              <a:t>B </a:t>
            </a:r>
            <a:r>
              <a:t>then return Left</a:t>
            </a:r>
          </a:p>
        </p:txBody>
      </p:sp>
      <p:sp>
        <p:nvSpPr>
          <p:cNvPr id="169" name="[A, Clean]…"/>
          <p:cNvSpPr txBox="1"/>
          <p:nvPr/>
        </p:nvSpPr>
        <p:spPr>
          <a:xfrm>
            <a:off x="290285" y="895196"/>
            <a:ext cx="11611430" cy="2766042"/>
          </a:xfrm>
          <a:prstGeom prst="rect">
            <a:avLst/>
          </a:prstGeom>
          <a:ln w="63500">
            <a:solidFill>
              <a:srgbClr val="091F5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lvl="1" indent="228600"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[</a:t>
            </a:r>
            <a:r>
              <a:rPr i="1"/>
              <a:t>A, Clean</a:t>
            </a:r>
            <a:r>
              <a:t>]</a:t>
            </a:r>
          </a:p>
          <a:p>
            <a:pPr lvl="1" indent="228600"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[</a:t>
            </a:r>
            <a:r>
              <a:rPr i="1"/>
              <a:t>A, Dirty</a:t>
            </a:r>
            <a:r>
              <a:t>]</a:t>
            </a:r>
          </a:p>
          <a:p>
            <a:pPr lvl="1" indent="228600"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[</a:t>
            </a:r>
            <a:r>
              <a:rPr i="1"/>
              <a:t>B, Clean</a:t>
            </a:r>
            <a:r>
              <a:t>]</a:t>
            </a:r>
          </a:p>
          <a:p>
            <a:pPr lvl="1" indent="228600"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[</a:t>
            </a:r>
            <a:r>
              <a:rPr i="1"/>
              <a:t>B, Dirty</a:t>
            </a:r>
            <a:r>
              <a:t>]</a:t>
            </a:r>
          </a:p>
          <a:p>
            <a:pPr lvl="1" indent="228600"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[</a:t>
            </a:r>
            <a:r>
              <a:rPr i="1"/>
              <a:t>A, Clean</a:t>
            </a:r>
            <a:r>
              <a:t>], [</a:t>
            </a:r>
            <a:r>
              <a:rPr i="1"/>
              <a:t>A, Clean</a:t>
            </a:r>
            <a:r>
              <a:t>]</a:t>
            </a:r>
          </a:p>
          <a:p>
            <a:pPr lvl="1" indent="228600">
              <a:lnSpc>
                <a:spcPct val="115000"/>
              </a:lnSpc>
              <a:spcBef>
                <a:spcPts val="600"/>
              </a:spcBef>
              <a:defRPr sz="2000"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[</a:t>
            </a:r>
            <a:r>
              <a:rPr i="1"/>
              <a:t>A, Clean</a:t>
            </a:r>
            <a:r>
              <a:t>], [</a:t>
            </a:r>
            <a:r>
              <a:rPr i="1"/>
              <a:t>A, Dirty</a:t>
            </a:r>
            <a:r>
              <a:t>]</a:t>
            </a:r>
          </a:p>
        </p:txBody>
      </p:sp>
      <p:sp>
        <p:nvSpPr>
          <p:cNvPr id="170" name="Right…"/>
          <p:cNvSpPr txBox="1"/>
          <p:nvPr/>
        </p:nvSpPr>
        <p:spPr>
          <a:xfrm>
            <a:off x="8486172" y="889800"/>
            <a:ext cx="3406681" cy="2766043"/>
          </a:xfrm>
          <a:prstGeom prst="rect">
            <a:avLst/>
          </a:prstGeom>
          <a:ln w="63500">
            <a:solidFill>
              <a:srgbClr val="091F5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lvl="1" indent="208025" defTabSz="832103">
              <a:lnSpc>
                <a:spcPct val="115000"/>
              </a:lnSpc>
              <a:spcBef>
                <a:spcPts val="500"/>
              </a:spcBef>
              <a:defRPr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Right</a:t>
            </a:r>
          </a:p>
          <a:p>
            <a:pPr lvl="1" indent="208025" defTabSz="832103">
              <a:lnSpc>
                <a:spcPct val="115000"/>
              </a:lnSpc>
              <a:spcBef>
                <a:spcPts val="500"/>
              </a:spcBef>
              <a:defRPr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Suck</a:t>
            </a:r>
          </a:p>
          <a:p>
            <a:pPr lvl="1" indent="208025" defTabSz="832103">
              <a:lnSpc>
                <a:spcPct val="115000"/>
              </a:lnSpc>
              <a:spcBef>
                <a:spcPts val="500"/>
              </a:spcBef>
              <a:defRPr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Left</a:t>
            </a:r>
          </a:p>
          <a:p>
            <a:pPr lvl="1" indent="208025" defTabSz="832103">
              <a:lnSpc>
                <a:spcPct val="115000"/>
              </a:lnSpc>
              <a:spcBef>
                <a:spcPts val="500"/>
              </a:spcBef>
              <a:defRPr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Suck</a:t>
            </a:r>
          </a:p>
          <a:p>
            <a:pPr lvl="1" indent="208025" defTabSz="832103">
              <a:lnSpc>
                <a:spcPct val="115000"/>
              </a:lnSpc>
              <a:spcBef>
                <a:spcPts val="500"/>
              </a:spcBef>
              <a:defRPr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Right</a:t>
            </a:r>
          </a:p>
          <a:p>
            <a:pPr lvl="1" indent="208025" defTabSz="832103">
              <a:lnSpc>
                <a:spcPct val="115000"/>
              </a:lnSpc>
              <a:spcBef>
                <a:spcPts val="500"/>
              </a:spcBef>
              <a:defRPr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Suck</a:t>
            </a:r>
          </a:p>
          <a:p>
            <a:pPr lvl="1" indent="208025" defTabSz="832103">
              <a:lnSpc>
                <a:spcPct val="115000"/>
              </a:lnSpc>
              <a:spcBef>
                <a:spcPts val="500"/>
              </a:spcBef>
              <a:defRPr b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…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ationality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Rationality</a:t>
            </a:r>
          </a:p>
        </p:txBody>
      </p:sp>
      <p:sp>
        <p:nvSpPr>
          <p:cNvPr id="173" name="Fixed performance measure evaluates the environment sequence…"/>
          <p:cNvSpPr txBox="1">
            <a:spLocks noGrp="1"/>
          </p:cNvSpPr>
          <p:nvPr>
            <p:ph type="body" idx="1"/>
          </p:nvPr>
        </p:nvSpPr>
        <p:spPr>
          <a:xfrm>
            <a:off x="290285" y="1355073"/>
            <a:ext cx="11611430" cy="4817294"/>
          </a:xfrm>
          <a:prstGeom prst="rect">
            <a:avLst/>
          </a:prstGeom>
        </p:spPr>
        <p:txBody>
          <a:bodyPr/>
          <a:lstStyle/>
          <a:p>
            <a:pPr marL="585171" indent="-438879" defTabSz="877822">
              <a:spcBef>
                <a:spcPts val="500"/>
              </a:spcBef>
              <a:buSzPts val="1900"/>
              <a:defRPr sz="1900"/>
            </a:pPr>
            <a:r>
              <a:t>Fixed </a:t>
            </a:r>
            <a:r>
              <a:rPr>
                <a:solidFill>
                  <a:srgbClr val="1245CF"/>
                </a:solidFill>
              </a:rPr>
              <a:t>performance measure</a:t>
            </a:r>
            <a:r>
              <a:t> evaluates the </a:t>
            </a:r>
            <a:r>
              <a:rPr>
                <a:solidFill>
                  <a:srgbClr val="1E4A10"/>
                </a:solidFill>
              </a:rPr>
              <a:t>environment sequence</a:t>
            </a:r>
          </a:p>
          <a:p>
            <a:pPr marL="1202856" lvl="1" indent="-438879" defTabSz="877822">
              <a:spcBef>
                <a:spcPts val="500"/>
              </a:spcBef>
              <a:buSzPts val="1900"/>
              <a:buChar char="-"/>
              <a:defRPr sz="1900">
                <a:solidFill>
                  <a:srgbClr val="1E4A10"/>
                </a:solidFill>
              </a:defRPr>
            </a:pPr>
            <a:r>
              <a:t>O</a:t>
            </a:r>
            <a:r>
              <a:rPr>
                <a:solidFill>
                  <a:srgbClr val="091F5C"/>
                </a:solidFill>
              </a:rPr>
              <a:t>ne point per square cleaned up in time </a:t>
            </a:r>
            <a:r>
              <a:rPr i="1">
                <a:solidFill>
                  <a:srgbClr val="091F5C"/>
                </a:solidFill>
              </a:rPr>
              <a:t>T</a:t>
            </a:r>
            <a:r>
              <a:rPr>
                <a:solidFill>
                  <a:srgbClr val="091F5C"/>
                </a:solidFill>
              </a:rPr>
              <a:t>?</a:t>
            </a:r>
          </a:p>
          <a:p>
            <a:pPr marL="1202856" lvl="1" indent="-438879" defTabSz="877822">
              <a:spcBef>
                <a:spcPts val="500"/>
              </a:spcBef>
              <a:buSzPts val="1900"/>
              <a:buChar char="-"/>
              <a:defRPr sz="1900"/>
            </a:pPr>
            <a:r>
              <a:t>One point per clean square per time step, minus one per move?</a:t>
            </a:r>
          </a:p>
          <a:p>
            <a:pPr marL="1202856" lvl="1" indent="-438879" defTabSz="877822">
              <a:spcBef>
                <a:spcPts val="500"/>
              </a:spcBef>
              <a:buSzPts val="1900"/>
              <a:buChar char="-"/>
              <a:defRPr sz="1900"/>
            </a:pPr>
            <a:r>
              <a:t>Penalize for &gt; k dirty squares?</a:t>
            </a:r>
          </a:p>
          <a:p>
            <a:pPr marL="585171" indent="-438879" defTabSz="877822">
              <a:spcBef>
                <a:spcPts val="500"/>
              </a:spcBef>
              <a:buSzPts val="1900"/>
              <a:defRPr sz="1900"/>
            </a:pPr>
            <a:r>
              <a:t>A </a:t>
            </a:r>
            <a:r>
              <a:rPr>
                <a:solidFill>
                  <a:srgbClr val="EA3322"/>
                </a:solidFill>
              </a:rPr>
              <a:t>rational agent</a:t>
            </a:r>
            <a:r>
              <a:t> chooses whichever action maximises the </a:t>
            </a:r>
            <a:r>
              <a:rPr>
                <a:solidFill>
                  <a:srgbClr val="EA3322"/>
                </a:solidFill>
              </a:rPr>
              <a:t>expected</a:t>
            </a:r>
            <a:r>
              <a:t> value of the performance measure </a:t>
            </a:r>
            <a:r>
              <a:rPr>
                <a:solidFill>
                  <a:srgbClr val="EA3322"/>
                </a:solidFill>
              </a:rPr>
              <a:t>given the percept sequence to date</a:t>
            </a:r>
          </a:p>
          <a:p>
            <a:pPr marL="585171" indent="-438879" defTabSz="877822">
              <a:spcBef>
                <a:spcPts val="500"/>
              </a:spcBef>
              <a:buSzPts val="1900"/>
              <a:defRPr sz="1900"/>
            </a:pPr>
            <a:r>
              <a:t>Rational ≠ omniscient</a:t>
            </a:r>
          </a:p>
          <a:p>
            <a:pPr marL="1202856" lvl="1" indent="-438879" defTabSz="877822">
              <a:spcBef>
                <a:spcPts val="500"/>
              </a:spcBef>
              <a:buSzPts val="1900"/>
              <a:buChar char="-"/>
              <a:defRPr sz="1900"/>
            </a:pPr>
            <a:r>
              <a:t>Percepts may not supply all relevant information</a:t>
            </a:r>
          </a:p>
          <a:p>
            <a:pPr marL="585171" indent="-438879" defTabSz="877822">
              <a:spcBef>
                <a:spcPts val="500"/>
              </a:spcBef>
              <a:buSzPts val="1900"/>
              <a:defRPr sz="1900"/>
            </a:pPr>
            <a:r>
              <a:t>Rational ≠ clairvoyant</a:t>
            </a:r>
          </a:p>
          <a:p>
            <a:pPr marL="1202856" lvl="1" indent="-438879" defTabSz="877822">
              <a:spcBef>
                <a:spcPts val="500"/>
              </a:spcBef>
              <a:buSzPts val="1900"/>
              <a:buChar char="-"/>
              <a:defRPr sz="1900"/>
            </a:pPr>
            <a:r>
              <a:t>Action outcomes may not be as expected</a:t>
            </a:r>
          </a:p>
          <a:p>
            <a:pPr marL="585171" indent="-438879" defTabSz="877822">
              <a:spcBef>
                <a:spcPts val="500"/>
              </a:spcBef>
              <a:buSzPts val="1900"/>
              <a:defRPr sz="1900"/>
            </a:pPr>
            <a:r>
              <a:t>Hence, rational ≠ successful</a:t>
            </a:r>
          </a:p>
          <a:p>
            <a:pPr marL="585171" indent="-438879" defTabSz="877822">
              <a:spcBef>
                <a:spcPts val="500"/>
              </a:spcBef>
              <a:buSzPts val="1900"/>
              <a:defRPr sz="1900"/>
            </a:pPr>
            <a:r>
              <a:t>Rational ➡ exploration, learning, autonomy</a:t>
            </a:r>
          </a:p>
        </p:txBody>
      </p:sp>
      <p:sp>
        <p:nvSpPr>
          <p:cNvPr id="174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08949" y="6402775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EAS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PEAS</a:t>
            </a:r>
          </a:p>
        </p:txBody>
      </p:sp>
      <p:sp>
        <p:nvSpPr>
          <p:cNvPr id="177" name="To design a rational agent, we use specify the task environment…"/>
          <p:cNvSpPr txBox="1">
            <a:spLocks noGrp="1"/>
          </p:cNvSpPr>
          <p:nvPr>
            <p:ph type="body" idx="1"/>
          </p:nvPr>
        </p:nvSpPr>
        <p:spPr>
          <a:xfrm>
            <a:off x="290285" y="1355073"/>
            <a:ext cx="11611430" cy="4817294"/>
          </a:xfrm>
          <a:prstGeom prst="rect">
            <a:avLst/>
          </a:prstGeom>
        </p:spPr>
        <p:txBody>
          <a:bodyPr/>
          <a:lstStyle/>
          <a:p>
            <a:r>
              <a:t>To design a rational agent, we use specify the </a:t>
            </a:r>
            <a:r>
              <a:rPr>
                <a:solidFill>
                  <a:srgbClr val="EA3322"/>
                </a:solidFill>
              </a:rPr>
              <a:t>task environment</a:t>
            </a:r>
          </a:p>
          <a:p>
            <a:r>
              <a:t>Consider, e.g., the task of designed an automated taxi:</a:t>
            </a:r>
          </a:p>
          <a:p>
            <a:pPr>
              <a:buClr>
                <a:srgbClr val="683499"/>
              </a:buClr>
              <a:defRPr>
                <a:solidFill>
                  <a:srgbClr val="683499"/>
                </a:solidFill>
              </a:defRPr>
            </a:pPr>
            <a:r>
              <a:t>Performance measure?</a:t>
            </a:r>
          </a:p>
          <a:p>
            <a:pPr>
              <a:buClr>
                <a:srgbClr val="683499"/>
              </a:buClr>
              <a:defRPr>
                <a:solidFill>
                  <a:srgbClr val="683499"/>
                </a:solidFill>
              </a:defRPr>
            </a:pPr>
            <a:r>
              <a:t>Environment?</a:t>
            </a:r>
          </a:p>
          <a:p>
            <a:pPr>
              <a:buClr>
                <a:srgbClr val="683499"/>
              </a:buClr>
              <a:defRPr>
                <a:solidFill>
                  <a:srgbClr val="683499"/>
                </a:solidFill>
              </a:defRPr>
            </a:pPr>
            <a:r>
              <a:t>Actuators?</a:t>
            </a:r>
          </a:p>
          <a:p>
            <a:pPr>
              <a:buClr>
                <a:srgbClr val="683499"/>
              </a:buClr>
              <a:defRPr>
                <a:solidFill>
                  <a:srgbClr val="683499"/>
                </a:solidFill>
              </a:defRPr>
            </a:pPr>
            <a:r>
              <a:t>Sensors?</a:t>
            </a:r>
          </a:p>
        </p:txBody>
      </p:sp>
      <p:sp>
        <p:nvSpPr>
          <p:cNvPr id="178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08949" y="6402775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79" name="Safety, destination, profits, legality, comfort, ……"/>
          <p:cNvSpPr txBox="1"/>
          <p:nvPr/>
        </p:nvSpPr>
        <p:spPr>
          <a:xfrm>
            <a:off x="3657987" y="2191028"/>
            <a:ext cx="6852855" cy="2113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Safety, destination, profits, legality, comfort, …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US streets / freeways, traffic, pedestrians, weather, …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Steering, accelerator, brake, horn, speaker /  display, …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Video, accelerometers, gauges, engine sensors, keyboard, keyboard, GPS,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ternet shopping agen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pPr lvl="1" algn="l">
              <a:defRPr sz="3200"/>
            </a:pPr>
            <a:r>
              <a:t>Internet shopping agent</a:t>
            </a:r>
          </a:p>
        </p:txBody>
      </p:sp>
      <p:sp>
        <p:nvSpPr>
          <p:cNvPr id="182" name="Performance measure?…"/>
          <p:cNvSpPr txBox="1">
            <a:spLocks noGrp="1"/>
          </p:cNvSpPr>
          <p:nvPr>
            <p:ph type="body" idx="1"/>
          </p:nvPr>
        </p:nvSpPr>
        <p:spPr>
          <a:xfrm>
            <a:off x="290285" y="1355073"/>
            <a:ext cx="11611430" cy="481729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683499"/>
                </a:solidFill>
              </a:defRPr>
            </a:pPr>
            <a:r>
              <a:t>Performance measure?</a:t>
            </a:r>
          </a:p>
          <a:p>
            <a:pPr>
              <a:defRPr>
                <a:solidFill>
                  <a:srgbClr val="683499"/>
                </a:solidFill>
              </a:defRPr>
            </a:pPr>
            <a:r>
              <a:t>Environment?</a:t>
            </a:r>
          </a:p>
          <a:p>
            <a:pPr>
              <a:defRPr>
                <a:solidFill>
                  <a:srgbClr val="683499"/>
                </a:solidFill>
              </a:defRPr>
            </a:pPr>
            <a:r>
              <a:t>Actuators?</a:t>
            </a:r>
          </a:p>
          <a:p>
            <a:pPr>
              <a:defRPr>
                <a:solidFill>
                  <a:srgbClr val="683499"/>
                </a:solidFill>
              </a:defRPr>
            </a:pPr>
            <a:r>
              <a:t>Sensors?</a:t>
            </a:r>
          </a:p>
        </p:txBody>
      </p:sp>
      <p:sp>
        <p:nvSpPr>
          <p:cNvPr id="183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08949" y="6402775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4" name="Price, quality, appropriateness, efficiency…"/>
          <p:cNvSpPr txBox="1"/>
          <p:nvPr/>
        </p:nvSpPr>
        <p:spPr>
          <a:xfrm>
            <a:off x="3714666" y="1355073"/>
            <a:ext cx="7095661" cy="481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Price, quality, appropriateness, efficiency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Current and future WWW sites, vendors, shippers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Display to user, follow URL, fill in form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HTML pages (text, graphics, scripts)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nvironment types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Environment types</a:t>
            </a:r>
          </a:p>
        </p:txBody>
      </p:sp>
      <p:sp>
        <p:nvSpPr>
          <p:cNvPr id="187" name="Observable?"/>
          <p:cNvSpPr txBox="1">
            <a:spLocks noGrp="1"/>
          </p:cNvSpPr>
          <p:nvPr>
            <p:ph type="body" sz="quarter" idx="1"/>
          </p:nvPr>
        </p:nvSpPr>
        <p:spPr>
          <a:xfrm>
            <a:off x="290285" y="1286947"/>
            <a:ext cx="2981426" cy="490487"/>
          </a:xfrm>
          <a:prstGeom prst="rect">
            <a:avLst/>
          </a:prstGeom>
        </p:spPr>
        <p:txBody>
          <a:bodyPr/>
          <a:lstStyle>
            <a:lvl1pPr>
              <a:buClr>
                <a:srgbClr val="683499"/>
              </a:buClr>
              <a:defRPr>
                <a:solidFill>
                  <a:srgbClr val="683499"/>
                </a:solidFill>
              </a:defRPr>
            </a:lvl1pPr>
          </a:lstStyle>
          <a:p>
            <a:r>
              <a:t>Observable?</a:t>
            </a:r>
          </a:p>
        </p:txBody>
      </p:sp>
      <p:sp>
        <p:nvSpPr>
          <p:cNvPr id="188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7128" y="6402775"/>
            <a:ext cx="379191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9" name="Solitaire"/>
          <p:cNvSpPr txBox="1"/>
          <p:nvPr/>
        </p:nvSpPr>
        <p:spPr>
          <a:xfrm>
            <a:off x="3206171" y="786532"/>
            <a:ext cx="1135740" cy="5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Solitaire</a:t>
            </a:r>
          </a:p>
        </p:txBody>
      </p:sp>
      <p:sp>
        <p:nvSpPr>
          <p:cNvPr id="190" name="Backgammon"/>
          <p:cNvSpPr txBox="1"/>
          <p:nvPr/>
        </p:nvSpPr>
        <p:spPr>
          <a:xfrm>
            <a:off x="4926443" y="786532"/>
            <a:ext cx="1894865" cy="5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Backgammon</a:t>
            </a:r>
          </a:p>
        </p:txBody>
      </p:sp>
      <p:sp>
        <p:nvSpPr>
          <p:cNvPr id="191" name="Internet shopping"/>
          <p:cNvSpPr txBox="1"/>
          <p:nvPr/>
        </p:nvSpPr>
        <p:spPr>
          <a:xfrm>
            <a:off x="7405841" y="786532"/>
            <a:ext cx="2241824" cy="5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Internet shopping</a:t>
            </a:r>
          </a:p>
        </p:txBody>
      </p:sp>
      <p:sp>
        <p:nvSpPr>
          <p:cNvPr id="192" name="Taxi"/>
          <p:cNvSpPr txBox="1"/>
          <p:nvPr/>
        </p:nvSpPr>
        <p:spPr>
          <a:xfrm>
            <a:off x="10232198" y="786532"/>
            <a:ext cx="2241824" cy="5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Taxi</a:t>
            </a:r>
          </a:p>
        </p:txBody>
      </p:sp>
      <p:sp>
        <p:nvSpPr>
          <p:cNvPr id="193" name="Deterministic?"/>
          <p:cNvSpPr txBox="1"/>
          <p:nvPr/>
        </p:nvSpPr>
        <p:spPr>
          <a:xfrm>
            <a:off x="290285" y="1743000"/>
            <a:ext cx="2981426" cy="56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marL="609554" indent="-457165">
              <a:lnSpc>
                <a:spcPct val="115000"/>
              </a:lnSpc>
              <a:spcBef>
                <a:spcPts val="600"/>
              </a:spcBef>
              <a:buClr>
                <a:srgbClr val="683499"/>
              </a:buClr>
              <a:buSzPts val="2000"/>
              <a:buFont typeface="Helvetica"/>
              <a:buChar char="●"/>
              <a:defRPr sz="2000">
                <a:solidFill>
                  <a:srgbClr val="68349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Deterministic?</a:t>
            </a:r>
          </a:p>
        </p:txBody>
      </p:sp>
      <p:sp>
        <p:nvSpPr>
          <p:cNvPr id="194" name="Episodic?"/>
          <p:cNvSpPr txBox="1"/>
          <p:nvPr/>
        </p:nvSpPr>
        <p:spPr>
          <a:xfrm>
            <a:off x="340282" y="2208528"/>
            <a:ext cx="288143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609554" indent="-457165">
              <a:lnSpc>
                <a:spcPct val="115000"/>
              </a:lnSpc>
              <a:spcBef>
                <a:spcPts val="600"/>
              </a:spcBef>
              <a:buClr>
                <a:srgbClr val="683499"/>
              </a:buClr>
              <a:buSzPts val="2000"/>
              <a:buFont typeface="Helvetica"/>
              <a:buChar char="●"/>
              <a:defRPr sz="2000">
                <a:solidFill>
                  <a:srgbClr val="68349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Episodic?</a:t>
            </a:r>
          </a:p>
        </p:txBody>
      </p:sp>
      <p:sp>
        <p:nvSpPr>
          <p:cNvPr id="195" name="Static?"/>
          <p:cNvSpPr txBox="1"/>
          <p:nvPr/>
        </p:nvSpPr>
        <p:spPr>
          <a:xfrm>
            <a:off x="347394" y="2600113"/>
            <a:ext cx="2981426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609554" indent="-457165">
              <a:lnSpc>
                <a:spcPct val="115000"/>
              </a:lnSpc>
              <a:spcBef>
                <a:spcPts val="600"/>
              </a:spcBef>
              <a:buClr>
                <a:srgbClr val="683499"/>
              </a:buClr>
              <a:buSzPts val="2000"/>
              <a:buFont typeface="Helvetica"/>
              <a:buChar char="●"/>
              <a:defRPr sz="2000">
                <a:solidFill>
                  <a:srgbClr val="68349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Static?</a:t>
            </a:r>
          </a:p>
        </p:txBody>
      </p:sp>
      <p:sp>
        <p:nvSpPr>
          <p:cNvPr id="196" name="Discrete?"/>
          <p:cNvSpPr txBox="1"/>
          <p:nvPr/>
        </p:nvSpPr>
        <p:spPr>
          <a:xfrm>
            <a:off x="337793" y="2977303"/>
            <a:ext cx="2981426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609554" indent="-457165">
              <a:lnSpc>
                <a:spcPct val="115000"/>
              </a:lnSpc>
              <a:spcBef>
                <a:spcPts val="600"/>
              </a:spcBef>
              <a:buClr>
                <a:srgbClr val="683499"/>
              </a:buClr>
              <a:buSzPts val="2000"/>
              <a:buFont typeface="Helvetica"/>
              <a:buChar char="●"/>
              <a:defRPr sz="2000">
                <a:solidFill>
                  <a:srgbClr val="68349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Discrete?</a:t>
            </a:r>
          </a:p>
        </p:txBody>
      </p:sp>
      <p:sp>
        <p:nvSpPr>
          <p:cNvPr id="197" name="Single agent?"/>
          <p:cNvSpPr txBox="1"/>
          <p:nvPr/>
        </p:nvSpPr>
        <p:spPr>
          <a:xfrm>
            <a:off x="290285" y="3538007"/>
            <a:ext cx="2981426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609554" indent="-457165">
              <a:lnSpc>
                <a:spcPct val="115000"/>
              </a:lnSpc>
              <a:spcBef>
                <a:spcPts val="600"/>
              </a:spcBef>
              <a:buClr>
                <a:srgbClr val="683499"/>
              </a:buClr>
              <a:buSzPts val="2000"/>
              <a:buFont typeface="Helvetica"/>
              <a:buChar char="●"/>
              <a:defRPr sz="2000">
                <a:solidFill>
                  <a:srgbClr val="68349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Single agent?</a:t>
            </a:r>
          </a:p>
        </p:txBody>
      </p:sp>
      <p:grpSp>
        <p:nvGrpSpPr>
          <p:cNvPr id="202" name="Gruppe"/>
          <p:cNvGrpSpPr/>
          <p:nvPr/>
        </p:nvGrpSpPr>
        <p:grpSpPr>
          <a:xfrm>
            <a:off x="3206171" y="1252060"/>
            <a:ext cx="8161768" cy="560263"/>
            <a:chOff x="0" y="0"/>
            <a:chExt cx="8161766" cy="560262"/>
          </a:xfrm>
        </p:grpSpPr>
        <p:sp>
          <p:nvSpPr>
            <p:cNvPr id="198" name="Yes"/>
            <p:cNvSpPr txBox="1"/>
            <p:nvPr/>
          </p:nvSpPr>
          <p:spPr>
            <a:xfrm>
              <a:off x="0" y="-1"/>
              <a:ext cx="1135739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199" name="Yes"/>
            <p:cNvSpPr txBox="1"/>
            <p:nvPr/>
          </p:nvSpPr>
          <p:spPr>
            <a:xfrm>
              <a:off x="2099835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200" name="No"/>
            <p:cNvSpPr txBox="1"/>
            <p:nvPr/>
          </p:nvSpPr>
          <p:spPr>
            <a:xfrm>
              <a:off x="4752712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  <p:sp>
          <p:nvSpPr>
            <p:cNvPr id="201" name="No"/>
            <p:cNvSpPr txBox="1"/>
            <p:nvPr/>
          </p:nvSpPr>
          <p:spPr>
            <a:xfrm>
              <a:off x="7026027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</p:grpSp>
      <p:grpSp>
        <p:nvGrpSpPr>
          <p:cNvPr id="207" name="Gruppe"/>
          <p:cNvGrpSpPr/>
          <p:nvPr/>
        </p:nvGrpSpPr>
        <p:grpSpPr>
          <a:xfrm>
            <a:off x="3206171" y="1693322"/>
            <a:ext cx="8161768" cy="560264"/>
            <a:chOff x="0" y="0"/>
            <a:chExt cx="8161766" cy="560262"/>
          </a:xfrm>
        </p:grpSpPr>
        <p:sp>
          <p:nvSpPr>
            <p:cNvPr id="203" name="Yes"/>
            <p:cNvSpPr txBox="1"/>
            <p:nvPr/>
          </p:nvSpPr>
          <p:spPr>
            <a:xfrm>
              <a:off x="0" y="-1"/>
              <a:ext cx="1135739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204" name="No"/>
            <p:cNvSpPr txBox="1"/>
            <p:nvPr/>
          </p:nvSpPr>
          <p:spPr>
            <a:xfrm>
              <a:off x="2099835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  <p:sp>
          <p:nvSpPr>
            <p:cNvPr id="205" name="Partly"/>
            <p:cNvSpPr txBox="1"/>
            <p:nvPr/>
          </p:nvSpPr>
          <p:spPr>
            <a:xfrm>
              <a:off x="4752712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Partly</a:t>
              </a:r>
            </a:p>
          </p:txBody>
        </p:sp>
        <p:sp>
          <p:nvSpPr>
            <p:cNvPr id="206" name="No"/>
            <p:cNvSpPr txBox="1"/>
            <p:nvPr/>
          </p:nvSpPr>
          <p:spPr>
            <a:xfrm>
              <a:off x="7026027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</p:grpSp>
      <p:grpSp>
        <p:nvGrpSpPr>
          <p:cNvPr id="212" name="Gruppe"/>
          <p:cNvGrpSpPr/>
          <p:nvPr/>
        </p:nvGrpSpPr>
        <p:grpSpPr>
          <a:xfrm>
            <a:off x="3206171" y="2116011"/>
            <a:ext cx="8161768" cy="560263"/>
            <a:chOff x="0" y="0"/>
            <a:chExt cx="8161766" cy="560262"/>
          </a:xfrm>
        </p:grpSpPr>
        <p:sp>
          <p:nvSpPr>
            <p:cNvPr id="208" name="No"/>
            <p:cNvSpPr txBox="1"/>
            <p:nvPr/>
          </p:nvSpPr>
          <p:spPr>
            <a:xfrm>
              <a:off x="0" y="-1"/>
              <a:ext cx="1135739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  <p:sp>
          <p:nvSpPr>
            <p:cNvPr id="209" name="No"/>
            <p:cNvSpPr txBox="1"/>
            <p:nvPr/>
          </p:nvSpPr>
          <p:spPr>
            <a:xfrm>
              <a:off x="2099835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  <p:sp>
          <p:nvSpPr>
            <p:cNvPr id="210" name="No"/>
            <p:cNvSpPr txBox="1"/>
            <p:nvPr/>
          </p:nvSpPr>
          <p:spPr>
            <a:xfrm>
              <a:off x="4752712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  <p:sp>
          <p:nvSpPr>
            <p:cNvPr id="211" name="No"/>
            <p:cNvSpPr txBox="1"/>
            <p:nvPr/>
          </p:nvSpPr>
          <p:spPr>
            <a:xfrm>
              <a:off x="7026027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</p:grpSp>
      <p:grpSp>
        <p:nvGrpSpPr>
          <p:cNvPr id="217" name="Gruppe"/>
          <p:cNvGrpSpPr/>
          <p:nvPr/>
        </p:nvGrpSpPr>
        <p:grpSpPr>
          <a:xfrm>
            <a:off x="3206171" y="2569406"/>
            <a:ext cx="8161768" cy="560263"/>
            <a:chOff x="0" y="0"/>
            <a:chExt cx="8161766" cy="560262"/>
          </a:xfrm>
        </p:grpSpPr>
        <p:sp>
          <p:nvSpPr>
            <p:cNvPr id="213" name="Yes"/>
            <p:cNvSpPr txBox="1"/>
            <p:nvPr/>
          </p:nvSpPr>
          <p:spPr>
            <a:xfrm>
              <a:off x="0" y="-1"/>
              <a:ext cx="1135739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214" name="Semi"/>
            <p:cNvSpPr txBox="1"/>
            <p:nvPr/>
          </p:nvSpPr>
          <p:spPr>
            <a:xfrm>
              <a:off x="2099835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Semi</a:t>
              </a:r>
            </a:p>
          </p:txBody>
        </p:sp>
        <p:sp>
          <p:nvSpPr>
            <p:cNvPr id="215" name="Semi"/>
            <p:cNvSpPr txBox="1"/>
            <p:nvPr/>
          </p:nvSpPr>
          <p:spPr>
            <a:xfrm>
              <a:off x="4752712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Semi</a:t>
              </a:r>
            </a:p>
          </p:txBody>
        </p:sp>
        <p:sp>
          <p:nvSpPr>
            <p:cNvPr id="216" name="No"/>
            <p:cNvSpPr txBox="1"/>
            <p:nvPr/>
          </p:nvSpPr>
          <p:spPr>
            <a:xfrm>
              <a:off x="7026027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</p:grpSp>
      <p:grpSp>
        <p:nvGrpSpPr>
          <p:cNvPr id="222" name="Gruppe"/>
          <p:cNvGrpSpPr/>
          <p:nvPr/>
        </p:nvGrpSpPr>
        <p:grpSpPr>
          <a:xfrm>
            <a:off x="3206171" y="2991697"/>
            <a:ext cx="8161768" cy="560264"/>
            <a:chOff x="0" y="0"/>
            <a:chExt cx="8161766" cy="560262"/>
          </a:xfrm>
        </p:grpSpPr>
        <p:sp>
          <p:nvSpPr>
            <p:cNvPr id="218" name="Yes"/>
            <p:cNvSpPr txBox="1"/>
            <p:nvPr/>
          </p:nvSpPr>
          <p:spPr>
            <a:xfrm>
              <a:off x="0" y="-1"/>
              <a:ext cx="1135739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219" name="Yes"/>
            <p:cNvSpPr txBox="1"/>
            <p:nvPr/>
          </p:nvSpPr>
          <p:spPr>
            <a:xfrm>
              <a:off x="2099835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220" name="Yes"/>
            <p:cNvSpPr txBox="1"/>
            <p:nvPr/>
          </p:nvSpPr>
          <p:spPr>
            <a:xfrm>
              <a:off x="4752712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221" name="No"/>
            <p:cNvSpPr txBox="1"/>
            <p:nvPr/>
          </p:nvSpPr>
          <p:spPr>
            <a:xfrm>
              <a:off x="7026027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</p:grpSp>
      <p:grpSp>
        <p:nvGrpSpPr>
          <p:cNvPr id="227" name="Gruppe"/>
          <p:cNvGrpSpPr/>
          <p:nvPr/>
        </p:nvGrpSpPr>
        <p:grpSpPr>
          <a:xfrm>
            <a:off x="3206171" y="3445490"/>
            <a:ext cx="8161768" cy="560263"/>
            <a:chOff x="0" y="0"/>
            <a:chExt cx="8161766" cy="560262"/>
          </a:xfrm>
        </p:grpSpPr>
        <p:sp>
          <p:nvSpPr>
            <p:cNvPr id="223" name="Yes"/>
            <p:cNvSpPr txBox="1"/>
            <p:nvPr/>
          </p:nvSpPr>
          <p:spPr>
            <a:xfrm>
              <a:off x="0" y="-1"/>
              <a:ext cx="1135739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224" name="No"/>
            <p:cNvSpPr txBox="1"/>
            <p:nvPr/>
          </p:nvSpPr>
          <p:spPr>
            <a:xfrm>
              <a:off x="2099835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  <p:sp>
          <p:nvSpPr>
            <p:cNvPr id="225" name="Yes (except auctions)"/>
            <p:cNvSpPr txBox="1"/>
            <p:nvPr/>
          </p:nvSpPr>
          <p:spPr>
            <a:xfrm>
              <a:off x="4076376" y="-1"/>
              <a:ext cx="2488412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 defTabSz="868680">
                <a:lnSpc>
                  <a:spcPct val="115000"/>
                </a:lnSpc>
                <a:spcBef>
                  <a:spcPts val="500"/>
                </a:spcBef>
                <a:defRPr sz="19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Yes (except auctions)</a:t>
              </a:r>
            </a:p>
          </p:txBody>
        </p:sp>
        <p:sp>
          <p:nvSpPr>
            <p:cNvPr id="226" name="No"/>
            <p:cNvSpPr txBox="1"/>
            <p:nvPr/>
          </p:nvSpPr>
          <p:spPr>
            <a:xfrm>
              <a:off x="7026027" y="-1"/>
              <a:ext cx="1135740" cy="560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normAutofit/>
            </a:bodyPr>
            <a:lstStyle>
              <a:lvl1pPr>
                <a:lnSpc>
                  <a:spcPct val="115000"/>
                </a:lnSpc>
                <a:spcBef>
                  <a:spcPts val="600"/>
                </a:spcBef>
                <a:defRPr sz="2000">
                  <a:solidFill>
                    <a:srgbClr val="091F5C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No</a:t>
              </a:r>
            </a:p>
          </p:txBody>
        </p:sp>
      </p:grpSp>
      <p:sp>
        <p:nvSpPr>
          <p:cNvPr id="228" name="The environment type largely determines the agent design…"/>
          <p:cNvSpPr txBox="1"/>
          <p:nvPr/>
        </p:nvSpPr>
        <p:spPr>
          <a:xfrm>
            <a:off x="347394" y="4475899"/>
            <a:ext cx="11052965" cy="1531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EA3322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The environment type largely determines the agent design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EA3322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The real world is (of course) partially observable, stochastic, sequential, dynamic, continuous, multi-agent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7" grpId="2" animBg="1" advAuto="0"/>
      <p:bldP spid="212" grpId="3" animBg="1" advAuto="0"/>
      <p:bldP spid="217" grpId="4" animBg="1" advAuto="0"/>
      <p:bldP spid="222" grpId="5" animBg="1" advAuto="0"/>
      <p:bldP spid="227" grpId="6" animBg="1" advAuto="0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85F4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85F4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Helvetica</vt:lpstr>
      <vt:lpstr>Roboto</vt:lpstr>
      <vt:lpstr>Material</vt:lpstr>
      <vt:lpstr>Intelligent Agents</vt:lpstr>
      <vt:lpstr>Outline</vt:lpstr>
      <vt:lpstr>Agents and environments</vt:lpstr>
      <vt:lpstr>Vacuum-cleaner world</vt:lpstr>
      <vt:lpstr>A vacuum-cleaner agent</vt:lpstr>
      <vt:lpstr>Rationality</vt:lpstr>
      <vt:lpstr>PEAS</vt:lpstr>
      <vt:lpstr>Internet shopping agent</vt:lpstr>
      <vt:lpstr>Environment types</vt:lpstr>
      <vt:lpstr>Agent types</vt:lpstr>
      <vt:lpstr>Simple reflex agents</vt:lpstr>
      <vt:lpstr>Example</vt:lpstr>
      <vt:lpstr>Reflex agents with state</vt:lpstr>
      <vt:lpstr>Example</vt:lpstr>
      <vt:lpstr>Goal-based agents</vt:lpstr>
      <vt:lpstr>Utility-based agents</vt:lpstr>
      <vt:lpstr>Learning agents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cp:lastModifiedBy>Marcello Bonsangue</cp:lastModifiedBy>
  <cp:revision>3</cp:revision>
  <dcterms:modified xsi:type="dcterms:W3CDTF">2020-07-14T07:40:53Z</dcterms:modified>
</cp:coreProperties>
</file>