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Arial"/>
      </a:defRPr>
    </a:lvl1pPr>
    <a:lvl2pPr indent="228600" latinLnBrk="0">
      <a:defRPr>
        <a:latin typeface="+mj-lt"/>
        <a:ea typeface="+mj-ea"/>
        <a:cs typeface="+mj-cs"/>
        <a:sym typeface="Arial"/>
      </a:defRPr>
    </a:lvl2pPr>
    <a:lvl3pPr indent="457200" latinLnBrk="0">
      <a:defRPr>
        <a:latin typeface="+mj-lt"/>
        <a:ea typeface="+mj-ea"/>
        <a:cs typeface="+mj-cs"/>
        <a:sym typeface="Arial"/>
      </a:defRPr>
    </a:lvl3pPr>
    <a:lvl4pPr indent="685800" latinLnBrk="0">
      <a:defRPr>
        <a:latin typeface="+mj-lt"/>
        <a:ea typeface="+mj-ea"/>
        <a:cs typeface="+mj-cs"/>
        <a:sym typeface="Arial"/>
      </a:defRPr>
    </a:lvl4pPr>
    <a:lvl5pPr indent="914400" latinLnBrk="0">
      <a:defRPr>
        <a:latin typeface="+mj-lt"/>
        <a:ea typeface="+mj-ea"/>
        <a:cs typeface="+mj-cs"/>
        <a:sym typeface="Arial"/>
      </a:defRPr>
    </a:lvl5pPr>
    <a:lvl6pPr indent="1143000" latinLnBrk="0">
      <a:defRPr>
        <a:latin typeface="+mj-lt"/>
        <a:ea typeface="+mj-ea"/>
        <a:cs typeface="+mj-cs"/>
        <a:sym typeface="Arial"/>
      </a:defRPr>
    </a:lvl6pPr>
    <a:lvl7pPr indent="1371600" latinLnBrk="0">
      <a:defRPr>
        <a:latin typeface="+mj-lt"/>
        <a:ea typeface="+mj-ea"/>
        <a:cs typeface="+mj-cs"/>
        <a:sym typeface="Arial"/>
      </a:defRPr>
    </a:lvl7pPr>
    <a:lvl8pPr indent="1600200" latinLnBrk="0">
      <a:defRPr>
        <a:latin typeface="+mj-lt"/>
        <a:ea typeface="+mj-ea"/>
        <a:cs typeface="+mj-cs"/>
        <a:sym typeface="Arial"/>
      </a:defRPr>
    </a:lvl8pPr>
    <a:lvl9pPr indent="1828800" latinLnBrk="0">
      <a:defRPr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 flipH="1">
            <a:off x="10995200" y="5661233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Google Shape;11;p2"/>
          <p:cNvSpPr/>
          <p:nvPr/>
        </p:nvSpPr>
        <p:spPr>
          <a:xfrm flipH="1">
            <a:off x="10995200" y="5661166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7" name="Picture 18" descr="Picture 18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teltekst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7" cy="24786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21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87542" y="3420655"/>
            <a:ext cx="5393601" cy="1646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xx%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xx%</a:t>
            </a:r>
          </a:p>
        </p:txBody>
      </p:sp>
      <p:sp>
        <p:nvSpPr>
          <p:cNvPr id="124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34000" y="4406167"/>
            <a:ext cx="10962800" cy="17344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7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2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7"/>
            <a:ext cx="287372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teltekst"/>
          <p:cNvSpPr txBox="1">
            <a:spLocks noGrp="1"/>
          </p:cNvSpPr>
          <p:nvPr>
            <p:ph type="title"/>
          </p:nvPr>
        </p:nvSpPr>
        <p:spPr>
          <a:xfrm>
            <a:off x="7779656" y="2753799"/>
            <a:ext cx="3797744" cy="1350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;p4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9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6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66143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75697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85251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94805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5;p5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Titteltekst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52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292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320702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930256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539810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149364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3" name="Google Shape;29;p5"/>
          <p:cNvSpPr txBox="1">
            <a:spLocks noGrp="1"/>
          </p:cNvSpPr>
          <p:nvPr>
            <p:ph type="body" sz="half" idx="13"/>
          </p:nvPr>
        </p:nvSpPr>
        <p:spPr>
          <a:xfrm>
            <a:off x="62590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2;p6"/>
          <p:cNvSpPr/>
          <p:nvPr/>
        </p:nvSpPr>
        <p:spPr>
          <a:xfrm rot="10800000" flipH="1">
            <a:off x="0" y="875199"/>
            <a:ext cx="12192000" cy="5982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pic>
        <p:nvPicPr>
          <p:cNvPr id="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7;p7"/>
          <p:cNvSpPr/>
          <p:nvPr/>
        </p:nvSpPr>
        <p:spPr>
          <a:xfrm rot="10800000" flipH="1">
            <a:off x="4436700" y="0"/>
            <a:ext cx="78232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77" name="Titteltekst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1" cy="1271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78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301433" y="1954400"/>
            <a:ext cx="3744001" cy="4218000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teltekst"/>
          <p:cNvSpPr txBox="1">
            <a:spLocks noGrp="1"/>
          </p:cNvSpPr>
          <p:nvPr>
            <p:ph type="title"/>
          </p:nvPr>
        </p:nvSpPr>
        <p:spPr>
          <a:xfrm>
            <a:off x="653666" y="650999"/>
            <a:ext cx="8302802" cy="54544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8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Titteltekst"/>
          <p:cNvSpPr txBox="1">
            <a:spLocks noGrp="1"/>
          </p:cNvSpPr>
          <p:nvPr>
            <p:ph type="title"/>
          </p:nvPr>
        </p:nvSpPr>
        <p:spPr>
          <a:xfrm>
            <a:off x="6447199" y="163776"/>
            <a:ext cx="5393601" cy="1215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9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586000" y="1524000"/>
            <a:ext cx="5116001" cy="4368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09554" indent="-457167">
              <a:buClr>
                <a:srgbClr val="091F5C"/>
              </a:buClr>
              <a:buSzPct val="95000"/>
              <a:buFont typeface="Arial"/>
              <a:buChar char="•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454277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2063831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673385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282939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0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1" name="Picture 15" descr="Picture 15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3;p10"/>
          <p:cNvSpPr/>
          <p:nvPr/>
        </p:nvSpPr>
        <p:spPr>
          <a:xfrm rot="10800000" flipH="1">
            <a:off x="0" y="-1"/>
            <a:ext cx="12192000" cy="626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619" y="6211857"/>
            <a:ext cx="11176001" cy="595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75" indent="3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8791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3363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935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2507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1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6"/>
            <a:ext cx="28737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telteks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Titteltekst</a:t>
            </a:r>
          </a:p>
        </p:txBody>
      </p:sp>
      <p:sp>
        <p:nvSpPr>
          <p:cNvPr id="7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42" name="Learning From Observation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From Observations</a:t>
            </a:r>
          </a:p>
        </p:txBody>
      </p:sp>
      <p:sp>
        <p:nvSpPr>
          <p:cNvPr id="143" name="Chapter 18, Sections 1-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Lesson 6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ttribute-based repres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Attribute-based representation</a:t>
            </a:r>
          </a:p>
        </p:txBody>
      </p:sp>
      <p:sp>
        <p:nvSpPr>
          <p:cNvPr id="198" name="Classification of examples is positive (T) or negative (F)"/>
          <p:cNvSpPr txBox="1">
            <a:spLocks noGrp="1"/>
          </p:cNvSpPr>
          <p:nvPr>
            <p:ph type="body" sz="half" idx="1"/>
          </p:nvPr>
        </p:nvSpPr>
        <p:spPr>
          <a:xfrm>
            <a:off x="290286" y="4601470"/>
            <a:ext cx="11611428" cy="157089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rPr>
                <a:solidFill>
                  <a:srgbClr val="1245CF"/>
                </a:solidFill>
              </a:rPr>
              <a:t>Classification</a:t>
            </a:r>
            <a:r>
              <a:t> of examples is </a:t>
            </a:r>
            <a:r>
              <a:rPr>
                <a:solidFill>
                  <a:srgbClr val="1245CF"/>
                </a:solidFill>
              </a:rPr>
              <a:t>positive</a:t>
            </a:r>
            <a:r>
              <a:t> (T) or </a:t>
            </a:r>
            <a:r>
              <a:rPr>
                <a:solidFill>
                  <a:srgbClr val="1245CF"/>
                </a:solidFill>
              </a:rPr>
              <a:t>negative</a:t>
            </a:r>
            <a:r>
              <a:t> (F)</a:t>
            </a:r>
          </a:p>
        </p:txBody>
      </p:sp>
      <p:sp>
        <p:nvSpPr>
          <p:cNvPr id="19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200" name="Tabell"/>
          <p:cNvGraphicFramePr/>
          <p:nvPr/>
        </p:nvGraphicFramePr>
        <p:xfrm>
          <a:off x="570642" y="1486716"/>
          <a:ext cx="8828171" cy="152102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1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95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905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192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Example</a:t>
                      </a:r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Attributes</a:t>
                      </a:r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Target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Alt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Bar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Fri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Hun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Pat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Price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Rain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Res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Type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Est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WillWait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 i="1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Full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$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Burger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&gt;60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 i="1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Full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$$$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Italian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10-30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 i="1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None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$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Thai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0-10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 i="1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Full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$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Burger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30-60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Ligning"/>
              <p:cNvSpPr txBox="1"/>
              <p:nvPr/>
            </p:nvSpPr>
            <p:spPr>
              <a:xfrm>
                <a:off x="956133" y="2059146"/>
                <a:ext cx="217932" cy="2101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201" name="Lign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33" y="2059146"/>
                <a:ext cx="217932" cy="210160"/>
              </a:xfrm>
              <a:prstGeom prst="rect">
                <a:avLst/>
              </a:prstGeom>
              <a:blipFill>
                <a:blip r:embed="rId2"/>
                <a:stretch>
                  <a:fillRect l="-38889" r="-30556" b="-558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Ligning"/>
              <p:cNvSpPr txBox="1"/>
              <p:nvPr/>
            </p:nvSpPr>
            <p:spPr>
              <a:xfrm>
                <a:off x="949640" y="2332550"/>
                <a:ext cx="296846" cy="20886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202" name="Lign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40" y="2332550"/>
                <a:ext cx="296846" cy="208861"/>
              </a:xfrm>
              <a:prstGeom prst="rect">
                <a:avLst/>
              </a:prstGeom>
              <a:blipFill>
                <a:blip r:embed="rId3"/>
                <a:stretch>
                  <a:fillRect l="-29167" r="-31250" b="-558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Ligning"/>
              <p:cNvSpPr txBox="1"/>
              <p:nvPr/>
            </p:nvSpPr>
            <p:spPr>
              <a:xfrm>
                <a:off x="953130" y="2605953"/>
                <a:ext cx="283537" cy="20658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203" name="Lign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30" y="2605953"/>
                <a:ext cx="283537" cy="206589"/>
              </a:xfrm>
              <a:prstGeom prst="rect">
                <a:avLst/>
              </a:prstGeom>
              <a:blipFill>
                <a:blip r:embed="rId4"/>
                <a:stretch>
                  <a:fillRect l="-27660" r="-36170" b="-5882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Ligning"/>
              <p:cNvSpPr txBox="1"/>
              <p:nvPr/>
            </p:nvSpPr>
            <p:spPr>
              <a:xfrm>
                <a:off x="948047" y="2881629"/>
                <a:ext cx="296522" cy="20658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204" name="Lign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47" y="2881629"/>
                <a:ext cx="296522" cy="206589"/>
              </a:xfrm>
              <a:prstGeom prst="rect">
                <a:avLst/>
              </a:prstGeom>
              <a:blipFill>
                <a:blip r:embed="rId5"/>
                <a:stretch>
                  <a:fillRect l="-29167" r="-31250" b="-558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ecision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Decision trees</a:t>
            </a:r>
          </a:p>
        </p:txBody>
      </p:sp>
      <p:sp>
        <p:nvSpPr>
          <p:cNvPr id="207" name="One possible representation for hypothe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One possible representation for hypotheses</a:t>
            </a:r>
          </a:p>
          <a:p>
            <a:pPr marL="0" indent="0">
              <a:buClrTx/>
              <a:buSzTx/>
              <a:buFontTx/>
              <a:buNone/>
            </a:pPr>
            <a:r>
              <a:t>E.g., here is the "true" tree for deciding whether to wait:</a:t>
            </a:r>
          </a:p>
        </p:txBody>
      </p:sp>
      <p:sp>
        <p:nvSpPr>
          <p:cNvPr id="20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29302" y="6402776"/>
            <a:ext cx="367020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09" name="Skjermbilde 2020-06-24 kl. 13.47.00.png" descr="Skjermbilde 2020-06-24 kl. 13.47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48" y="2175892"/>
            <a:ext cx="6280104" cy="4104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xpressiv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Expressiveness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Decision trees can express any function of the input attributes.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Decision trees can express any function of the input attributes.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for Boolean functions, truth table row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path to leaf: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Trivially, there is a consistent decision tree for any training set w/ one path to leaf for each example (unless </a:t>
                </a:r>
                <a:r>
                  <a:rPr i="1">
                    <a:solidFill>
                      <a:srgbClr val="683499"/>
                    </a:solidFill>
                  </a:rPr>
                  <a:t>f </a:t>
                </a:r>
                <a:r>
                  <a:t>nondeterministic in </a:t>
                </a:r>
                <a:r>
                  <a:rPr i="1">
                    <a:solidFill>
                      <a:srgbClr val="683499"/>
                    </a:solidFill>
                  </a:rPr>
                  <a:t>x</a:t>
                </a:r>
                <a:r>
                  <a:t>) but it probably won't generalise to new examples.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Prefer to find more </a:t>
                </a:r>
                <a:r>
                  <a:rPr b="1">
                    <a:solidFill>
                      <a:srgbClr val="EA3322"/>
                    </a:solidFill>
                  </a:rPr>
                  <a:t>compact </a:t>
                </a:r>
                <a:r>
                  <a:t>decision trees.</a:t>
                </a:r>
              </a:p>
            </p:txBody>
          </p:sp>
        </mc:Choice>
        <mc:Fallback>
          <p:sp>
            <p:nvSpPr>
              <p:cNvPr id="212" name="Decision trees can express any function of the input attribute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14" name="Skjermbilde 2020-06-24 kl. 13.51.52.png" descr="Skjermbilde 2020-06-24 kl. 13.51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430" y="2342149"/>
            <a:ext cx="6011140" cy="1764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Hypothesis spa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Hypothesis spaces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How many distinct decision trees with   Boolean attributes?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29331"/>
                <a:ext cx="11611428" cy="5435950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 u="sng">
                    <a:solidFill>
                      <a:srgbClr val="AD5CFF"/>
                    </a:solidFill>
                  </a:defRPr>
                </a:pPr>
                <a:r>
                  <a:t>How many distinct decision trees with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AD5B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Boolean attributes?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= number of Boolean functions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= number of distinct truth tables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5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25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t> rows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5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sz="2500" i="1">
                                <a:solidFill>
                                  <a:srgbClr val="67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500" i="1">
                                <a:solidFill>
                                  <a:srgbClr val="67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sz="2500" i="1">
                                <a:solidFill>
                                  <a:srgbClr val="67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with 6 Boolean attributes, there are 18.446.744.073.709.551.616 trees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  <a:defRPr u="sng">
                    <a:solidFill>
                      <a:srgbClr val="AC59FF"/>
                    </a:solidFill>
                  </a:defRPr>
                </a:pPr>
                <a:r>
                  <a:t>How many purely conjunctive hypothesis (e.g.,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𝐻𝑢𝑛𝑔𝑟𝑦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𝑅𝑎𝑖𝑛</m:t>
                    </m:r>
                  </m:oMath>
                </a14:m>
                <a:r>
                  <a:t>)?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Each attribute can be in (positive), in (negative) or out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sz="28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8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sz="28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t> distinct conjunctive hypotheses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More expressive hypothesis space</a:t>
                </a:r>
              </a:p>
              <a:p>
                <a:pPr marL="962526" lvl="2" indent="-200526">
                  <a:buClrTx/>
                  <a:buSzPct val="100000"/>
                  <a:buFontTx/>
                  <a:buChar char="-"/>
                </a:pPr>
                <a:r>
                  <a:t>Increases chance that target function can be expressed</a:t>
                </a:r>
              </a:p>
              <a:p>
                <a:pPr marL="962526" lvl="2" indent="-200526">
                  <a:buClrTx/>
                  <a:buSzPct val="100000"/>
                  <a:buFontTx/>
                  <a:buChar char="-"/>
                </a:pPr>
                <a:r>
                  <a:t>Increases numbers of hypotheses consistent w/ training set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may get worse predictions 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17" name="How many distinct decision trees with   Boolean attributes?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29331"/>
                <a:ext cx="11611428" cy="5435950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ecision tre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Decision tree learning</a:t>
            </a:r>
          </a:p>
        </p:txBody>
      </p:sp>
      <p:sp>
        <p:nvSpPr>
          <p:cNvPr id="221" name="Aim: find a small tree consistent with the training examples…"/>
          <p:cNvSpPr txBox="1">
            <a:spLocks noGrp="1"/>
          </p:cNvSpPr>
          <p:nvPr>
            <p:ph type="body" sz="quarter" idx="1"/>
          </p:nvPr>
        </p:nvSpPr>
        <p:spPr>
          <a:xfrm>
            <a:off x="290286" y="1355073"/>
            <a:ext cx="11611428" cy="108622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Aim: find a small tree consistent with the training examples</a:t>
            </a:r>
          </a:p>
          <a:p>
            <a:pPr marL="0" indent="0">
              <a:buClrTx/>
              <a:buSzTx/>
              <a:buFontTx/>
              <a:buNone/>
            </a:pPr>
            <a:r>
              <a:t>Idea: (recursively) choose "most significant" attribute as root of (sub)tree</a:t>
            </a:r>
          </a:p>
        </p:txBody>
      </p:sp>
      <p:sp>
        <p:nvSpPr>
          <p:cNvPr id="22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23" name="Skjermbilde 2020-06-24 kl. 14.03.28.png" descr="Skjermbilde 2020-06-24 kl. 14.03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30" y="2192423"/>
            <a:ext cx="8281540" cy="4059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hoosing an attribu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an attribute</a:t>
            </a:r>
          </a:p>
        </p:txBody>
      </p:sp>
      <p:sp>
        <p:nvSpPr>
          <p:cNvPr id="226" name="Idea: a good attribute splits the examples into subsets that are (ideally) &quot;all positive&quot; or &quot;all negative&quo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Idea: a good attribute splits the examples into subsets that are (ideally) "all positive" or "all negative"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  <a:defRPr i="1"/>
            </a:pPr>
            <a:r>
              <a:rPr>
                <a:solidFill>
                  <a:srgbClr val="683499"/>
                </a:solidFill>
              </a:rPr>
              <a:t>Patrons?</a:t>
            </a:r>
            <a:r>
              <a:t> </a:t>
            </a:r>
            <a:r>
              <a:rPr i="0"/>
              <a:t>Is a better choice – gives </a:t>
            </a:r>
            <a:r>
              <a:rPr b="1" i="0">
                <a:solidFill>
                  <a:srgbClr val="EA3322"/>
                </a:solidFill>
              </a:rPr>
              <a:t>information</a:t>
            </a:r>
            <a:r>
              <a:rPr b="1" i="0"/>
              <a:t> </a:t>
            </a:r>
            <a:r>
              <a:rPr i="0"/>
              <a:t>about the classification</a:t>
            </a:r>
          </a:p>
        </p:txBody>
      </p:sp>
      <p:sp>
        <p:nvSpPr>
          <p:cNvPr id="22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28" name="Skjermbilde 2020-06-24 kl. 14.06.17.png" descr="Skjermbilde 2020-06-24 kl. 14.06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45" y="1792198"/>
            <a:ext cx="7116710" cy="2010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In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Information answers question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Information answers questions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The more clueless I am about the answer initially, the more information is contained in the answer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Scale: 1 bit = answer to Boolean questions with prior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⟨0.5,0.5⟩</m:t>
                    </m:r>
                  </m:oMath>
                </a14:m>
                <a:endParaRPr>
                  <a:solidFill>
                    <a:srgbClr val="683499"/>
                  </a:solidFill>
                </a:endParaRP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Information in an answer when prior </a:t>
                </a:r>
                <a14:m>
                  <m:oMath xmlns:m="http://schemas.openxmlformats.org/officeDocument/2006/math"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5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5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t> is</a:t>
                </a:r>
              </a:p>
              <a:p>
                <a:pPr marL="0" lvl="2" indent="45720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(⟨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⟩)=</m:t>
                      </m:r>
                      <m:limUpp>
                        <m:limUpp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40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40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(Also called entropy of the prior)</a:t>
                </a:r>
              </a:p>
            </p:txBody>
          </p:sp>
        </mc:Choice>
        <mc:Fallback>
          <p:sp>
            <p:nvSpPr>
              <p:cNvPr id="231" name="Information answers question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Information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Information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Suppose we have   positive and   negative examples at the root     bits needed to classify a new exampl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Suppose we have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positive and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negative examples at the root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(⟨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)⟩)</m:t>
                    </m:r>
                  </m:oMath>
                </a14:m>
                <a:r>
                  <a:t> bits needed to classify a new example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for 12 restaurant examples,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23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t> so we need 1 bit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An attribute splits the examples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t> into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each of which (we hope) needs less information to complete the classification.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235" name="Suppose we have   positive and   negative examples at the root     bits needed to classify a new exampl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r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Information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Information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Let   have   positive and   negative examples at the root     bits needed to classify a new example   expected number of bits per example over all branches i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20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2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positive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sz="245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negative examples at the root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(⟨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sz="2400" i="1">
                            <a:solidFill>
                              <a:srgbClr val="67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4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)⟩)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bits needed to classify a new example </a:t>
                </a:r>
                <a14:m>
                  <m:oMath xmlns:m="http://schemas.openxmlformats.org/officeDocument/2006/math">
                    <m:r>
                      <a:rPr sz="28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rPr b="1">
                    <a:solidFill>
                      <a:srgbClr val="EA3322"/>
                    </a:solidFill>
                  </a:rPr>
                  <a:t>expected</a:t>
                </a:r>
                <a:r>
                  <a:t> number of bits per example over all branches is</a:t>
                </a:r>
              </a:p>
              <a:p>
                <a:pPr marL="0" indent="0">
                  <a:buClrTx/>
                  <a:buSzTx/>
                  <a:buFontTx/>
                  <a:buNone/>
                  <a:defRPr>
                    <a:solidFill>
                      <a:srgbClr val="683499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sz="2400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f>
                        <m:f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240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6733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(⟨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sz="2400" i="1">
                              <a:solidFill>
                                <a:srgbClr val="6733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400" i="1">
                          <a:solidFill>
                            <a:srgbClr val="673399"/>
                          </a:solidFill>
                          <a:latin typeface="Cambria Math" panose="02040503050406030204" pitchFamily="18" charset="0"/>
                        </a:rPr>
                        <m:t>)⟩)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For </a:t>
                </a:r>
                <a:r>
                  <a:rPr i="1">
                    <a:solidFill>
                      <a:srgbClr val="683499"/>
                    </a:solidFill>
                  </a:rPr>
                  <a:t>Patrons?</a:t>
                </a:r>
                <a:r>
                  <a:t>, this is 0.459 bits, </a:t>
                </a:r>
                <a14:m>
                  <m:oMath xmlns:m="http://schemas.openxmlformats.org/officeDocument/2006/math">
                    <m:r>
                      <a:rPr sz="24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𝑇𝑦𝑝𝑒</m:t>
                    </m:r>
                  </m:oMath>
                </a14:m>
                <a:r>
                  <a:t> this is (still) 1 bit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8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choose the attribute that minimises the remaining information needed</a:t>
                </a:r>
              </a:p>
            </p:txBody>
          </p:sp>
        </mc:Choice>
        <mc:Fallback>
          <p:sp>
            <p:nvSpPr>
              <p:cNvPr id="239" name="Let   have   positive and   negative examples at the root     bits needed to classify a new example   expected number of bits per example over all branches i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xample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contd.</a:t>
            </a:r>
          </a:p>
        </p:txBody>
      </p:sp>
      <p:sp>
        <p:nvSpPr>
          <p:cNvPr id="243" name="Decision tree learned from the 12 exampl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Decision tree learned from the 12 examples: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Substantially simpler than a "true" tree — a more complex hypothesis isn't justified by small amount of data.</a:t>
            </a:r>
          </a:p>
        </p:txBody>
      </p:sp>
      <p:sp>
        <p:nvSpPr>
          <p:cNvPr id="24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45" name="Skjermbilde 2020-06-24 kl. 14.39.30.png" descr="Skjermbilde 2020-06-24 kl. 14.39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42" y="1742671"/>
            <a:ext cx="7320916" cy="3372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46" name="Learning agen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agents</a:t>
            </a:r>
          </a:p>
          <a:p>
            <a:r>
              <a:t>Inductive learning</a:t>
            </a:r>
          </a:p>
          <a:p>
            <a:r>
              <a:t>Decision tree learning</a:t>
            </a:r>
          </a:p>
          <a:p>
            <a:r>
              <a:t>Measuring learning performance</a:t>
            </a:r>
          </a:p>
        </p:txBody>
      </p:sp>
      <p:sp>
        <p:nvSpPr>
          <p:cNvPr id="14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erformance measur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Performance measurement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How do we know that   ? (Hume's Problem of Induction)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773571"/>
                <a:ext cx="11611428" cy="481729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How do we know that </a:t>
                </a:r>
                <a14:m>
                  <m:oMath xmlns:m="http://schemas.openxmlformats.org/officeDocument/2006/math">
                    <m:r>
                      <a:rPr sz="2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sz="2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sz="2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>
                    <a:solidFill>
                      <a:srgbClr val="683499"/>
                    </a:solidFill>
                  </a:rPr>
                  <a:t> </a:t>
                </a:r>
                <a:r>
                  <a:t>? (Hume's </a:t>
                </a:r>
                <a:r>
                  <a:rPr b="1">
                    <a:solidFill>
                      <a:srgbClr val="EA3322"/>
                    </a:solidFill>
                  </a:rPr>
                  <a:t>Problem of Induction</a:t>
                </a:r>
                <a:r>
                  <a:t>)</a:t>
                </a:r>
              </a:p>
              <a:p>
                <a:pPr marL="267368" indent="-267368">
                  <a:buClrTx/>
                  <a:buSzPct val="100000"/>
                  <a:buFontTx/>
                  <a:buAutoNum type="arabicParenR"/>
                </a:pPr>
                <a:r>
                  <a:t>Use theorems of computational / statistical learning theory</a:t>
                </a:r>
              </a:p>
              <a:p>
                <a:pPr marL="267368" indent="-267368">
                  <a:buClrTx/>
                  <a:buSzPct val="100000"/>
                  <a:buFontTx/>
                  <a:buAutoNum type="arabicParenR"/>
                </a:pPr>
                <a:r>
                  <a:t>Try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t> on a new </a:t>
                </a:r>
                <a:r>
                  <a:rPr>
                    <a:solidFill>
                      <a:srgbClr val="1245CF"/>
                    </a:solidFill>
                  </a:rPr>
                  <a:t>test set </a:t>
                </a:r>
                <a:r>
                  <a:t>of examples</a:t>
                </a:r>
                <a:br/>
                <a:r>
                  <a:t>(use </a:t>
                </a:r>
                <a:r>
                  <a:rPr b="1">
                    <a:solidFill>
                      <a:srgbClr val="EA3322"/>
                    </a:solidFill>
                  </a:rPr>
                  <a:t>same distribution over example space</a:t>
                </a:r>
                <a:r>
                  <a:t> as training set)</a:t>
                </a:r>
                <a:br/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>
                    <a:solidFill>
                      <a:srgbClr val="1245CF"/>
                    </a:solidFill>
                  </a:rPr>
                  <a:t>Learning curve</a:t>
                </a:r>
                <a:r>
                  <a:t> = % correct on test set as a function of training set size</a:t>
                </a:r>
              </a:p>
            </p:txBody>
          </p:sp>
        </mc:Choice>
        <mc:Fallback>
          <p:sp>
            <p:nvSpPr>
              <p:cNvPr id="248" name="How do we know that   ? (Hume's Problem of Induction)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773571"/>
                <a:ext cx="11611428" cy="4817294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50" name="Skjermbilde 2020-06-24 kl. 14.44.20.png" descr="Skjermbilde 2020-06-24 kl. 14.44.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33" y="3327931"/>
            <a:ext cx="4461726" cy="3296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erformance measurement contd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Performance measurement contd.</a:t>
            </a:r>
          </a:p>
        </p:txBody>
      </p:sp>
      <p:sp>
        <p:nvSpPr>
          <p:cNvPr id="253" name="Learning curve depends 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Learning curve depends on</a:t>
            </a:r>
          </a:p>
          <a:p>
            <a:pPr marL="581526" lvl="1" indent="-200526">
              <a:buClrTx/>
              <a:buSzPct val="100000"/>
              <a:buFontTx/>
              <a:buChar char="-"/>
              <a:defRPr>
                <a:solidFill>
                  <a:srgbClr val="1245CF"/>
                </a:solidFill>
              </a:defRPr>
            </a:pPr>
            <a:r>
              <a:t>Realisable </a:t>
            </a:r>
            <a:r>
              <a:rPr>
                <a:solidFill>
                  <a:srgbClr val="091F5C"/>
                </a:solidFill>
              </a:rPr>
              <a:t>(can express target function) vs. </a:t>
            </a:r>
            <a:r>
              <a:t>non-realisable</a:t>
            </a:r>
            <a:br/>
            <a:r>
              <a:rPr>
                <a:solidFill>
                  <a:srgbClr val="091F5C"/>
                </a:solidFill>
              </a:rPr>
              <a:t>non-realisability can be due to missing attributes or restricted hypothesis class (e.g., thresholded linear function)</a:t>
            </a:r>
          </a:p>
          <a:p>
            <a:pPr marL="581526" lvl="1" indent="-200526">
              <a:buClrTx/>
              <a:buSzPct val="100000"/>
              <a:buFontTx/>
              <a:buChar char="-"/>
              <a:defRPr>
                <a:solidFill>
                  <a:srgbClr val="1245CF"/>
                </a:solidFill>
              </a:defRPr>
            </a:pPr>
            <a:r>
              <a:rPr>
                <a:solidFill>
                  <a:srgbClr val="091F5C"/>
                </a:solidFill>
              </a:rPr>
              <a:t>Redundant expressiveness (e.g., loads of irrelevant attributes)</a:t>
            </a:r>
          </a:p>
        </p:txBody>
      </p:sp>
      <p:sp>
        <p:nvSpPr>
          <p:cNvPr id="254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255" name="Skjermbilde 2020-06-24 kl. 14.48.28.png" descr="Skjermbilde 2020-06-24 kl. 14.48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57" y="3241764"/>
            <a:ext cx="7391920" cy="3079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258" name="Learning needed for unknown environments, lazy design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Learning needed for unknown environments, lazy designers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Learning agent = performance element + learning element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Learning method depends on type of performance element, available feedback, type of component to be improved and it's representation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For supervised learning, the aim is to find a simple hypothesis that is approximately consistent with training examples.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Decision tree learning using information gain.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</a:pPr>
            <a:r>
              <a:t>Learning performance = prediction accuracy measured on test set.</a:t>
            </a:r>
          </a:p>
        </p:txBody>
      </p:sp>
      <p:sp>
        <p:nvSpPr>
          <p:cNvPr id="25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</a:t>
            </a:r>
          </a:p>
        </p:txBody>
      </p:sp>
      <p:sp>
        <p:nvSpPr>
          <p:cNvPr id="150" name="Learning is essential for unknown environments,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Learning is essential for unknown environments,</a:t>
            </a:r>
          </a:p>
          <a:p>
            <a:pPr marL="0" indent="0">
              <a:buClrTx/>
              <a:buSzTx/>
              <a:buFontTx/>
              <a:buNone/>
            </a:pPr>
            <a:r>
              <a:t>i.e., when designer lacks omniscience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Learning is useful as a system construction method,</a:t>
            </a:r>
          </a:p>
          <a:p>
            <a:pPr marL="0" indent="0">
              <a:buClrTx/>
              <a:buSzTx/>
              <a:buFontTx/>
              <a:buNone/>
            </a:pPr>
            <a:r>
              <a:t>i.e., expose the agent to reality rather than trying to write it down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Learning modifies the agent's decisions to improve performance</a:t>
            </a:r>
          </a:p>
        </p:txBody>
      </p:sp>
      <p:sp>
        <p:nvSpPr>
          <p:cNvPr id="15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4" name="Learning ag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agents</a:t>
            </a:r>
          </a:p>
        </p:txBody>
      </p:sp>
      <p:pic>
        <p:nvPicPr>
          <p:cNvPr id="155" name="Skjermbilde 2020-06-23 kl. 20.00.36.png" descr="Skjermbilde 2020-06-23 kl. 20.00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29" y="839265"/>
            <a:ext cx="7392342" cy="5179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earning el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element</a:t>
            </a:r>
          </a:p>
        </p:txBody>
      </p:sp>
      <p:sp>
        <p:nvSpPr>
          <p:cNvPr id="158" name="What type of performance is used…"/>
          <p:cNvSpPr txBox="1">
            <a:spLocks noGrp="1"/>
          </p:cNvSpPr>
          <p:nvPr>
            <p:ph type="body" idx="1"/>
          </p:nvPr>
        </p:nvSpPr>
        <p:spPr>
          <a:xfrm>
            <a:off x="290286" y="1493204"/>
            <a:ext cx="11611428" cy="3871592"/>
          </a:xfrm>
          <a:prstGeom prst="rect">
            <a:avLst/>
          </a:prstGeom>
        </p:spPr>
        <p:txBody>
          <a:bodyPr/>
          <a:lstStyle/>
          <a:p>
            <a:r>
              <a:t>What type of performance is used</a:t>
            </a:r>
          </a:p>
          <a:p>
            <a:r>
              <a:t>Which functional component is to be learned</a:t>
            </a:r>
          </a:p>
          <a:p>
            <a:r>
              <a:t>How that functional component is represented</a:t>
            </a:r>
          </a:p>
          <a:p>
            <a:r>
              <a:t>What kind of feedback is available</a:t>
            </a:r>
          </a:p>
        </p:txBody>
      </p:sp>
      <p:sp>
        <p:nvSpPr>
          <p:cNvPr id="15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0" name="Design of learning element is dictated by"/>
          <p:cNvSpPr txBox="1"/>
          <p:nvPr/>
        </p:nvSpPr>
        <p:spPr>
          <a:xfrm>
            <a:off x="290286" y="847073"/>
            <a:ext cx="11611428" cy="419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</a:defRPr>
            </a:pPr>
            <a:r>
              <a:t>Design of learning element is dictated by</a:t>
            </a:r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</a:defRPr>
            </a:pPr>
            <a:endParaRPr/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</a:defRPr>
            </a:pPr>
            <a:endParaRPr/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</a:defRPr>
            </a:pPr>
            <a:endParaRPr/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</a:defRPr>
            </a:pPr>
            <a:endParaRPr/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earning el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element</a:t>
            </a:r>
          </a:p>
        </p:txBody>
      </p:sp>
      <p:sp>
        <p:nvSpPr>
          <p:cNvPr id="163" name="Example scenario:"/>
          <p:cNvSpPr txBox="1">
            <a:spLocks noGrp="1"/>
          </p:cNvSpPr>
          <p:nvPr>
            <p:ph type="body" sz="quarter" idx="1"/>
          </p:nvPr>
        </p:nvSpPr>
        <p:spPr>
          <a:xfrm>
            <a:off x="290286" y="1355073"/>
            <a:ext cx="11611428" cy="56026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r>
              <a:t>Example scenario:</a:t>
            </a:r>
          </a:p>
        </p:txBody>
      </p:sp>
      <p:sp>
        <p:nvSpPr>
          <p:cNvPr id="16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165" name="Tabell"/>
          <p:cNvGraphicFramePr/>
          <p:nvPr/>
        </p:nvGraphicFramePr>
        <p:xfrm>
          <a:off x="1058214" y="2179229"/>
          <a:ext cx="8828171" cy="152102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535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7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92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40FF"/>
                          </a:solidFill>
                          <a:sym typeface="Arial"/>
                        </a:rPr>
                        <a:t>Performance element</a:t>
                      </a:r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2600"/>
                          </a:solidFill>
                          <a:sym typeface="Arial"/>
                        </a:rPr>
                        <a:t>Component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433FF"/>
                          </a:solidFill>
                          <a:sym typeface="Arial"/>
                        </a:rPr>
                        <a:t>Representation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953322"/>
                          </a:solidFill>
                          <a:sym typeface="Arial"/>
                        </a:rPr>
                        <a:t>Feedback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16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40FF"/>
                          </a:solidFill>
                          <a:sym typeface="Arial"/>
                        </a:rPr>
                        <a:t>Alpha-beta search
Logical agent
Utility-based agent
Simple reflex agent</a:t>
                      </a:r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2600"/>
                          </a:solidFill>
                          <a:sym typeface="Arial"/>
                        </a:rPr>
                        <a:t>Eval. fn.
Transition model
Transition model
Percept-action fn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433FF"/>
                          </a:solidFill>
                          <a:sym typeface="Arial"/>
                        </a:rPr>
                        <a:t>Weighted linear function
Successor-sate axioms
Dynamic Bayes net
Neural net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953322"/>
                          </a:solidFill>
                          <a:sym typeface="Arial"/>
                        </a:rPr>
                        <a:t>Win/loss
Outcome
Outcome
Correct action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6" name="Supervised learning: correct answers for each instance…"/>
          <p:cNvSpPr txBox="1"/>
          <p:nvPr/>
        </p:nvSpPr>
        <p:spPr>
          <a:xfrm>
            <a:off x="290286" y="4426634"/>
            <a:ext cx="11611428" cy="1356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</a:defRPr>
            </a:pPr>
            <a:r>
              <a:rPr>
                <a:solidFill>
                  <a:srgbClr val="1245CF"/>
                </a:solidFill>
              </a:rPr>
              <a:t>Supervised learning</a:t>
            </a:r>
            <a:r>
              <a:t>: correct answers for each instance</a:t>
            </a:r>
          </a:p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</a:defRPr>
            </a:pPr>
            <a:r>
              <a:rPr>
                <a:solidFill>
                  <a:srgbClr val="1245CF"/>
                </a:solidFill>
              </a:rPr>
              <a:t>Reinforcement learning: </a:t>
            </a:r>
            <a:r>
              <a:t>occasional rewards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Inductive learning (a.k.a Scien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Inductive learning (a.k.a Science)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Simplest form: learn a function from examples (tabula rasa)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21673"/>
                <a:ext cx="11611428" cy="5441182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Simplest form: learn a function from examples (</a:t>
                </a:r>
                <a:r>
                  <a:rPr b="1">
                    <a:solidFill>
                      <a:srgbClr val="EA3322"/>
                    </a:solidFill>
                  </a:rPr>
                  <a:t>tabula rasa</a:t>
                </a:r>
                <a:r>
                  <a:t>)</a:t>
                </a:r>
                <a:endParaRPr b="1"/>
              </a:p>
              <a:p>
                <a:pPr marL="0" indent="0">
                  <a:buClrTx/>
                  <a:buSzTx/>
                  <a:buFontTx/>
                  <a:buNone/>
                  <a:defRPr i="1">
                    <a:solidFill>
                      <a:srgbClr val="683499"/>
                    </a:solidFill>
                  </a:defRPr>
                </a:pPr>
                <a:r>
                  <a:t>f</a:t>
                </a:r>
                <a:r>
                  <a:rPr b="1" i="0">
                    <a:solidFill>
                      <a:srgbClr val="091F5C"/>
                    </a:solidFill>
                  </a:rPr>
                  <a:t> </a:t>
                </a:r>
                <a:r>
                  <a:rPr i="0">
                    <a:solidFill>
                      <a:srgbClr val="091F5C"/>
                    </a:solidFill>
                  </a:rPr>
                  <a:t>is the </a:t>
                </a:r>
                <a:r>
                  <a:rPr i="0">
                    <a:solidFill>
                      <a:srgbClr val="1245CF"/>
                    </a:solidFill>
                  </a:rPr>
                  <a:t>target</a:t>
                </a:r>
                <a:r>
                  <a:rPr i="0">
                    <a:solidFill>
                      <a:srgbClr val="091F5C"/>
                    </a:solidFill>
                  </a:rPr>
                  <a:t> function</a:t>
                </a:r>
              </a:p>
              <a:p>
                <a:pPr marL="0" indent="0">
                  <a:buClrTx/>
                  <a:buSzTx/>
                  <a:buFontTx/>
                  <a:buNone/>
                  <a:defRPr i="1">
                    <a:solidFill>
                      <a:srgbClr val="683499"/>
                    </a:solidFill>
                  </a:defRPr>
                </a:pPr>
                <a:r>
                  <a:rPr i="0">
                    <a:solidFill>
                      <a:srgbClr val="091F5C"/>
                    </a:solidFill>
                  </a:rPr>
                  <a:t>An </a:t>
                </a:r>
                <a:r>
                  <a:rPr i="0">
                    <a:solidFill>
                      <a:srgbClr val="1245CF"/>
                    </a:solidFill>
                  </a:rPr>
                  <a:t>example</a:t>
                </a:r>
                <a:r>
                  <a:rPr i="0">
                    <a:solidFill>
                      <a:srgbClr val="091F5C"/>
                    </a:solidFill>
                  </a:rPr>
                  <a:t> is a pair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i="0">
                    <a:solidFill>
                      <a:srgbClr val="091F5C"/>
                    </a:solidFill>
                  </a:rPr>
                  <a:t>e.g.,                     </a:t>
                </a:r>
                <a:r>
                  <a:rPr i="0"/>
                  <a:t> , +1</a:t>
                </a:r>
              </a:p>
              <a:p>
                <a:pPr marL="0" indent="0">
                  <a:buClrTx/>
                  <a:buSzTx/>
                  <a:buFontTx/>
                  <a:buNone/>
                  <a:defRPr i="1">
                    <a:solidFill>
                      <a:srgbClr val="683499"/>
                    </a:solidFill>
                  </a:defRPr>
                </a:pPr>
                <a:endParaRPr i="0"/>
              </a:p>
              <a:p>
                <a:pPr marL="0" indent="0">
                  <a:buClrTx/>
                  <a:buSzTx/>
                  <a:buFontTx/>
                  <a:buNone/>
                  <a:defRPr i="1"/>
                </a:pPr>
                <a:r>
                  <a:rPr i="0"/>
                  <a:t>Problem: find a(n) </a:t>
                </a:r>
                <a:r>
                  <a:rPr i="0">
                    <a:solidFill>
                      <a:srgbClr val="1245CF"/>
                    </a:solidFill>
                  </a:rPr>
                  <a:t>hypothesis</a:t>
                </a:r>
                <a:r>
                  <a:rPr i="0"/>
                  <a:t> </a:t>
                </a:r>
                <a:r>
                  <a:t>h</a:t>
                </a:r>
                <a:endParaRPr i="0"/>
              </a:p>
              <a:p>
                <a:pPr marL="0" indent="0">
                  <a:buClrTx/>
                  <a:buSzTx/>
                  <a:buFontTx/>
                  <a:buNone/>
                  <a:defRPr i="1"/>
                </a:pPr>
                <a:r>
                  <a:rPr i="0"/>
                  <a:t>Such that </a:t>
                </a:r>
                <a14:m>
                  <m:oMath xmlns:m="http://schemas.openxmlformats.org/officeDocument/2006/math">
                    <m:r>
                      <a:rPr sz="2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sz="2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sz="22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i="0"/>
                  <a:t> given a </a:t>
                </a:r>
                <a:r>
                  <a:rPr i="0">
                    <a:solidFill>
                      <a:srgbClr val="1245CF"/>
                    </a:solidFill>
                  </a:rPr>
                  <a:t>training</a:t>
                </a:r>
                <a:r>
                  <a:rPr i="0"/>
                  <a:t> set of examples</a:t>
                </a:r>
              </a:p>
              <a:p>
                <a:pPr marL="0" indent="0">
                  <a:buClrTx/>
                  <a:buSzTx/>
                  <a:buFontTx/>
                  <a:buNone/>
                  <a:defRPr b="1" i="1">
                    <a:solidFill>
                      <a:srgbClr val="EA3322"/>
                    </a:solidFill>
                  </a:defRPr>
                </a:pPr>
                <a:r>
                  <a:rPr i="0"/>
                  <a:t>(This is a highly simplified model of real learning:</a:t>
                </a:r>
              </a:p>
              <a:p>
                <a:pPr marL="0" indent="0">
                  <a:buClrTx/>
                  <a:buSzTx/>
                  <a:buFontTx/>
                  <a:buNone/>
                  <a:defRPr b="1" i="1">
                    <a:solidFill>
                      <a:srgbClr val="EA3322"/>
                    </a:solidFill>
                  </a:defRPr>
                </a:pPr>
                <a:endParaRPr i="0"/>
              </a:p>
              <a:p>
                <a:pPr marL="0" indent="0">
                  <a:buClrTx/>
                  <a:buSzTx/>
                  <a:buFontTx/>
                  <a:buNone/>
                  <a:defRPr b="1" i="1">
                    <a:solidFill>
                      <a:srgbClr val="EA3322"/>
                    </a:solidFill>
                  </a:defRPr>
                </a:pPr>
                <a:endParaRPr i="0"/>
              </a:p>
              <a:p>
                <a:pPr marL="0" indent="0">
                  <a:buClrTx/>
                  <a:buSzTx/>
                  <a:buFontTx/>
                  <a:buNone/>
                  <a:defRPr b="1" i="1">
                    <a:solidFill>
                      <a:srgbClr val="EA3322"/>
                    </a:solidFill>
                  </a:defRPr>
                </a:pPr>
                <a:endParaRPr i="0"/>
              </a:p>
              <a:p>
                <a:pPr marL="0" indent="0">
                  <a:buClrTx/>
                  <a:buSzTx/>
                  <a:buFontTx/>
                  <a:buNone/>
                  <a:defRPr b="1" i="1">
                    <a:solidFill>
                      <a:srgbClr val="EA3322"/>
                    </a:solidFill>
                  </a:defRPr>
                </a:pPr>
                <a:endParaRPr i="0"/>
              </a:p>
              <a:p>
                <a:pPr marL="0" indent="0">
                  <a:buClrTx/>
                  <a:buSzTx/>
                  <a:buFontTx/>
                  <a:buNone/>
                  <a:defRPr b="1" i="1">
                    <a:solidFill>
                      <a:srgbClr val="EA3322"/>
                    </a:solidFill>
                  </a:defRPr>
                </a:pPr>
                <a:r>
                  <a:rPr i="0"/>
                  <a:t>)</a:t>
                </a:r>
              </a:p>
            </p:txBody>
          </p:sp>
        </mc:Choice>
        <mc:Fallback>
          <p:sp>
            <p:nvSpPr>
              <p:cNvPr id="169" name="Simplest form: learn a function from examples (tabula rasa)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21673"/>
                <a:ext cx="11611428" cy="5441182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71" name="Skjermbilde 2020-06-23 kl. 20.21.48.png" descr="Skjermbilde 2020-06-23 kl. 20.21.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377" y="1193948"/>
            <a:ext cx="1397001" cy="12700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Ignores prior knowledge…"/>
              <p:cNvSpPr txBox="1"/>
              <p:nvPr/>
            </p:nvSpPr>
            <p:spPr>
              <a:xfrm>
                <a:off x="290286" y="3917999"/>
                <a:ext cx="11611428" cy="225668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91424" tIns="91424" rIns="91424" bIns="91424">
                <a:normAutofit/>
              </a:bodyPr>
              <a:lstStyle/>
              <a:p>
                <a:pPr marL="962526" lvl="2" indent="-200526">
                  <a:lnSpc>
                    <a:spcPct val="115000"/>
                  </a:lnSpc>
                  <a:spcBef>
                    <a:spcPts val="600"/>
                  </a:spcBef>
                  <a:buSzPct val="100000"/>
                  <a:buChar char="-"/>
                  <a:defRPr sz="2000" b="1">
                    <a:solidFill>
                      <a:srgbClr val="EA3322"/>
                    </a:solidFill>
                  </a:defRPr>
                </a:pPr>
                <a:r>
                  <a:t>Ignores prior knowledge</a:t>
                </a:r>
              </a:p>
              <a:p>
                <a:pPr marL="962526" lvl="2" indent="-200526">
                  <a:lnSpc>
                    <a:spcPct val="115000"/>
                  </a:lnSpc>
                  <a:spcBef>
                    <a:spcPts val="600"/>
                  </a:spcBef>
                  <a:buSzPct val="100000"/>
                  <a:buChar char="-"/>
                  <a:defRPr sz="2000" b="1">
                    <a:solidFill>
                      <a:srgbClr val="EA3322"/>
                    </a:solidFill>
                  </a:defRPr>
                </a:pPr>
                <a:r>
                  <a:t>Assumes a deterministic, observable "environment"</a:t>
                </a:r>
              </a:p>
              <a:p>
                <a:pPr marL="962526" lvl="2" indent="-200526">
                  <a:lnSpc>
                    <a:spcPct val="115000"/>
                  </a:lnSpc>
                  <a:spcBef>
                    <a:spcPts val="600"/>
                  </a:spcBef>
                  <a:buSzPct val="100000"/>
                  <a:buChar char="-"/>
                  <a:defRPr sz="2000" b="1">
                    <a:solidFill>
                      <a:srgbClr val="EA3322"/>
                    </a:solidFill>
                  </a:defRPr>
                </a:pPr>
                <a:r>
                  <a:t>Assumes examples are given</a:t>
                </a:r>
              </a:p>
              <a:p>
                <a:pPr marL="962526" lvl="2" indent="-200526">
                  <a:lnSpc>
                    <a:spcPct val="115000"/>
                  </a:lnSpc>
                  <a:spcBef>
                    <a:spcPts val="600"/>
                  </a:spcBef>
                  <a:buSzPct val="100000"/>
                  <a:buChar char="-"/>
                  <a:defRPr sz="2000" b="1">
                    <a:solidFill>
                      <a:srgbClr val="EA3322"/>
                    </a:solidFill>
                  </a:defRPr>
                </a:pPr>
                <a:r>
                  <a:t>Assumes that the agent wants to learn </a:t>
                </a:r>
                <a14:m>
                  <m:oMath xmlns:m="http://schemas.openxmlformats.org/officeDocument/2006/math">
                    <m:r>
                      <a:rPr sz="1150" i="1">
                        <a:solidFill>
                          <a:srgbClr val="673399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t> — why?</a:t>
                </a:r>
                <a:endParaRPr>
                  <a:solidFill>
                    <a:srgbClr val="683499"/>
                  </a:solidFill>
                </a:endParaRPr>
              </a:p>
            </p:txBody>
          </p:sp>
        </mc:Choice>
        <mc:Fallback>
          <p:sp>
            <p:nvSpPr>
              <p:cNvPr id="172" name="Ignores prior knowledg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6" y="3917999"/>
                <a:ext cx="11611428" cy="2256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nductive learning metho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Inductive learning method</a:t>
            </a:r>
          </a:p>
        </p:txBody>
      </p:sp>
      <p:sp>
        <p:nvSpPr>
          <p:cNvPr id="175" name="Construct / adjust h to agree with f on training set (h is consistent if it agrees with f on all examples)…"/>
          <p:cNvSpPr txBox="1">
            <a:spLocks noGrp="1"/>
          </p:cNvSpPr>
          <p:nvPr>
            <p:ph type="body" sz="half" idx="1"/>
          </p:nvPr>
        </p:nvSpPr>
        <p:spPr>
          <a:xfrm>
            <a:off x="290286" y="1355073"/>
            <a:ext cx="11611428" cy="167652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Construct / adjust </a:t>
            </a:r>
            <a:r>
              <a:rPr i="1">
                <a:solidFill>
                  <a:srgbClr val="683499"/>
                </a:solidFill>
              </a:rPr>
              <a:t>h</a:t>
            </a:r>
            <a:r>
              <a:t> to agree with </a:t>
            </a:r>
            <a:r>
              <a:rPr i="1">
                <a:solidFill>
                  <a:srgbClr val="683499"/>
                </a:solidFill>
              </a:rPr>
              <a:t>f </a:t>
            </a:r>
            <a:r>
              <a:t>on training set</a:t>
            </a:r>
            <a:br/>
            <a:r>
              <a:t>(</a:t>
            </a:r>
            <a:r>
              <a:rPr i="1">
                <a:solidFill>
                  <a:srgbClr val="683499"/>
                </a:solidFill>
              </a:rPr>
              <a:t>h</a:t>
            </a:r>
            <a:r>
              <a:t> is </a:t>
            </a:r>
            <a:r>
              <a:rPr>
                <a:solidFill>
                  <a:srgbClr val="1245CF"/>
                </a:solidFill>
              </a:rPr>
              <a:t>consistent</a:t>
            </a:r>
            <a:r>
              <a:t> if it agrees with </a:t>
            </a:r>
            <a:r>
              <a:rPr i="1">
                <a:solidFill>
                  <a:srgbClr val="683499"/>
                </a:solidFill>
              </a:rPr>
              <a:t>f</a:t>
            </a:r>
            <a:r>
              <a:t> on all examples)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E.g., curve fitting:</a:t>
            </a:r>
          </a:p>
        </p:txBody>
      </p:sp>
      <p:sp>
        <p:nvSpPr>
          <p:cNvPr id="17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77" name="Skjermbilde 2020-06-23 kl. 20.53.19.png" descr="Skjermbilde 2020-06-23 kl. 20.53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15" y="2070648"/>
            <a:ext cx="3649170" cy="2716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kjermbilde 2020-06-23 kl. 20.59.28.png" descr="Skjermbilde 2020-06-23 kl. 20.59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15" y="2070648"/>
            <a:ext cx="3649170" cy="2716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kjermbilde 2020-06-23 kl. 21.22.36.png" descr="Skjermbilde 2020-06-23 kl. 21.22.3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415" y="2070648"/>
            <a:ext cx="3649170" cy="2716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Skjermbilde 2020-06-23 kl. 21.23.04.png" descr="Skjermbilde 2020-06-23 kl. 21.23.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415" y="2070648"/>
            <a:ext cx="3649171" cy="2716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kjermbilde 2020-06-23 kl. 21.23.53.png" descr="Skjermbilde 2020-06-23 kl. 21.23.5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415" y="2070648"/>
            <a:ext cx="3649171" cy="271670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Ockham's razor: maximise a combination of consistency and simplicity"/>
          <p:cNvSpPr txBox="1"/>
          <p:nvPr/>
        </p:nvSpPr>
        <p:spPr>
          <a:xfrm>
            <a:off x="290286" y="5098946"/>
            <a:ext cx="11611428" cy="5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defRPr sz="2000">
                <a:solidFill>
                  <a:srgbClr val="091F5C"/>
                </a:solidFill>
              </a:defRPr>
            </a:pPr>
            <a:r>
              <a:rPr>
                <a:solidFill>
                  <a:srgbClr val="1245CF"/>
                </a:solidFill>
              </a:rPr>
              <a:t>Ockham's razor:</a:t>
            </a:r>
            <a:r>
              <a:t> maximise a combination of consistency and simplicity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  <p:bldP spid="179" grpId="2" animBg="1" advAuto="0"/>
      <p:bldP spid="180" grpId="3" animBg="1" advAuto="0"/>
      <p:bldP spid="181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ttribute-based represen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Attribute-based representations</a:t>
            </a:r>
          </a:p>
        </p:txBody>
      </p:sp>
      <p:sp>
        <p:nvSpPr>
          <p:cNvPr id="185" name="Examples described by attribute values (Boolean, discrete, continuous, etc.)…"/>
          <p:cNvSpPr txBox="1">
            <a:spLocks noGrp="1"/>
          </p:cNvSpPr>
          <p:nvPr>
            <p:ph type="body" sz="quarter" idx="1"/>
          </p:nvPr>
        </p:nvSpPr>
        <p:spPr>
          <a:xfrm>
            <a:off x="290286" y="1355073"/>
            <a:ext cx="11611428" cy="10236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Examples described by </a:t>
            </a:r>
            <a:r>
              <a:rPr>
                <a:solidFill>
                  <a:srgbClr val="1245CF"/>
                </a:solidFill>
              </a:rPr>
              <a:t>attribute values </a:t>
            </a:r>
            <a:r>
              <a:t>(Boolean, discrete, continuous, etc.)</a:t>
            </a:r>
          </a:p>
          <a:p>
            <a:pPr marL="0" indent="0">
              <a:buClrTx/>
              <a:buSzTx/>
              <a:buFontTx/>
              <a:buNone/>
            </a:pPr>
            <a:r>
              <a:t>E.g. situations where I will / won't wait for a table:</a:t>
            </a:r>
          </a:p>
        </p:txBody>
      </p:sp>
      <p:sp>
        <p:nvSpPr>
          <p:cNvPr id="18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187" name="Tabell"/>
          <p:cNvGraphicFramePr/>
          <p:nvPr/>
        </p:nvGraphicFramePr>
        <p:xfrm>
          <a:off x="467086" y="2757028"/>
          <a:ext cx="8828172" cy="152102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1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95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905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192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Example</a:t>
                      </a:r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Attributes</a:t>
                      </a:r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Target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Alt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Bar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Fri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Hun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Pat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Price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Rain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Res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Type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Est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WillWait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 i="1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Some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$$$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French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0-10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 i="1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Full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$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Thai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30-60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 i="1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Some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$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Burger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0-10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 i="1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Full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$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Thai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10-30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 i="1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Full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$$$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French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&gt;60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 i="1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Some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$$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Italian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0-10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 i="1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None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$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Burger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0-10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1">
                <a:tc>
                  <a:txBody>
                    <a:bodyPr/>
                    <a:lstStyle/>
                    <a:p>
                      <a:pPr algn="l">
                        <a:defRPr sz="1800" i="1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Some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$$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Thai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0-10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>
                          <a:solidFill>
                            <a:srgbClr val="091F5C"/>
                          </a:solidFill>
                          <a:sym typeface="Arial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T w="12700">
                      <a:solidFill>
                        <a:srgbClr val="000000"/>
                      </a:solidFill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Ligning"/>
              <p:cNvSpPr txBox="1"/>
              <p:nvPr/>
            </p:nvSpPr>
            <p:spPr>
              <a:xfrm>
                <a:off x="844612" y="3325705"/>
                <a:ext cx="202384" cy="20659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188" name="Lign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12" y="3325705"/>
                <a:ext cx="202384" cy="206590"/>
              </a:xfrm>
              <a:prstGeom prst="rect">
                <a:avLst/>
              </a:prstGeom>
              <a:blipFill>
                <a:blip r:embed="rId2"/>
                <a:stretch>
                  <a:fillRect l="-42424" r="-42424" b="-60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Ligning"/>
              <p:cNvSpPr txBox="1"/>
              <p:nvPr/>
            </p:nvSpPr>
            <p:spPr>
              <a:xfrm>
                <a:off x="838119" y="3599109"/>
                <a:ext cx="215369" cy="20658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189" name="Lign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9" y="3599109"/>
                <a:ext cx="215369" cy="206589"/>
              </a:xfrm>
              <a:prstGeom prst="rect">
                <a:avLst/>
              </a:prstGeom>
              <a:blipFill>
                <a:blip r:embed="rId3"/>
                <a:stretch>
                  <a:fillRect l="-36111" r="-36111" b="-5882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Ligning"/>
              <p:cNvSpPr txBox="1"/>
              <p:nvPr/>
            </p:nvSpPr>
            <p:spPr>
              <a:xfrm>
                <a:off x="841609" y="3872512"/>
                <a:ext cx="208389" cy="2088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190" name="Lign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09" y="3872512"/>
                <a:ext cx="208389" cy="208862"/>
              </a:xfrm>
              <a:prstGeom prst="rect">
                <a:avLst/>
              </a:prstGeom>
              <a:blipFill>
                <a:blip r:embed="rId4"/>
                <a:stretch>
                  <a:fillRect l="-38235" r="-44118" b="-5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Ligning"/>
              <p:cNvSpPr txBox="1"/>
              <p:nvPr/>
            </p:nvSpPr>
            <p:spPr>
              <a:xfrm>
                <a:off x="836526" y="4148188"/>
                <a:ext cx="218555" cy="20658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191" name="Lign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26" y="4148188"/>
                <a:ext cx="218555" cy="206589"/>
              </a:xfrm>
              <a:prstGeom prst="rect">
                <a:avLst/>
              </a:prstGeom>
              <a:blipFill>
                <a:blip r:embed="rId5"/>
                <a:stretch>
                  <a:fillRect l="-36111" r="-36111" b="-5882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Ligning"/>
              <p:cNvSpPr txBox="1"/>
              <p:nvPr/>
            </p:nvSpPr>
            <p:spPr>
              <a:xfrm>
                <a:off x="841041" y="4421592"/>
                <a:ext cx="209525" cy="20886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192" name="Lign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1" y="4421592"/>
                <a:ext cx="209525" cy="208861"/>
              </a:xfrm>
              <a:prstGeom prst="rect">
                <a:avLst/>
              </a:prstGeom>
              <a:blipFill>
                <a:blip r:embed="rId6"/>
                <a:stretch>
                  <a:fillRect l="-41176" r="-44118" b="-5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Ligning"/>
              <p:cNvSpPr txBox="1"/>
              <p:nvPr/>
            </p:nvSpPr>
            <p:spPr>
              <a:xfrm>
                <a:off x="841041" y="4697267"/>
                <a:ext cx="219255" cy="2088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193" name="Lign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1" y="4697267"/>
                <a:ext cx="219255" cy="208862"/>
              </a:xfrm>
              <a:prstGeom prst="rect">
                <a:avLst/>
              </a:prstGeom>
              <a:blipFill>
                <a:blip r:embed="rId7"/>
                <a:stretch>
                  <a:fillRect l="-38889" r="-33333" b="-558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Ligning"/>
              <p:cNvSpPr txBox="1"/>
              <p:nvPr/>
            </p:nvSpPr>
            <p:spPr>
              <a:xfrm>
                <a:off x="841041" y="4970671"/>
                <a:ext cx="211311" cy="20788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194" name="Lign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1" y="4970671"/>
                <a:ext cx="211311" cy="207887"/>
              </a:xfrm>
              <a:prstGeom prst="rect">
                <a:avLst/>
              </a:prstGeom>
              <a:blipFill>
                <a:blip r:embed="rId8"/>
                <a:stretch>
                  <a:fillRect l="-40000" r="-37143" b="-5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Ligning"/>
              <p:cNvSpPr txBox="1"/>
              <p:nvPr/>
            </p:nvSpPr>
            <p:spPr>
              <a:xfrm>
                <a:off x="840148" y="5246347"/>
                <a:ext cx="210662" cy="20886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solidFill>
                                <a:srgbClr val="081F5C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>
                  <a:solidFill>
                    <a:srgbClr val="091F5C"/>
                  </a:solidFill>
                </a:endParaRPr>
              </a:p>
            </p:txBody>
          </p:sp>
        </mc:Choice>
        <mc:Fallback>
          <p:sp>
            <p:nvSpPr>
              <p:cNvPr id="195" name="Lign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48" y="5246347"/>
                <a:ext cx="210662" cy="208861"/>
              </a:xfrm>
              <a:prstGeom prst="rect">
                <a:avLst/>
              </a:prstGeom>
              <a:blipFill>
                <a:blip r:embed="rId9"/>
                <a:stretch>
                  <a:fillRect l="-41176" r="-41176" b="-558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FFFFFF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Microsoft Office PowerPoint</Application>
  <PresentationFormat>Widescreen</PresentationFormat>
  <Paragraphs>341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Helvetica</vt:lpstr>
      <vt:lpstr>Roboto</vt:lpstr>
      <vt:lpstr>Material</vt:lpstr>
      <vt:lpstr>Learning From Observations</vt:lpstr>
      <vt:lpstr>Outline</vt:lpstr>
      <vt:lpstr>Learning</vt:lpstr>
      <vt:lpstr>Learning agents</vt:lpstr>
      <vt:lpstr>Learning element</vt:lpstr>
      <vt:lpstr>Learning element</vt:lpstr>
      <vt:lpstr>Inductive learning (a.k.a Science)</vt:lpstr>
      <vt:lpstr>Inductive learning method</vt:lpstr>
      <vt:lpstr>Attribute-based representations</vt:lpstr>
      <vt:lpstr>Attribute-based representation</vt:lpstr>
      <vt:lpstr>Decision trees</vt:lpstr>
      <vt:lpstr>Expressiveness</vt:lpstr>
      <vt:lpstr>Hypothesis spaces</vt:lpstr>
      <vt:lpstr>Decision tree learning</vt:lpstr>
      <vt:lpstr>Choosing an attribute</vt:lpstr>
      <vt:lpstr>Information</vt:lpstr>
      <vt:lpstr>Information contd.</vt:lpstr>
      <vt:lpstr>Information contd.</vt:lpstr>
      <vt:lpstr>Example contd.</vt:lpstr>
      <vt:lpstr>Performance measurement</vt:lpstr>
      <vt:lpstr>Performance measurement contd.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Observations</dc:title>
  <cp:lastModifiedBy>Marcello Bonsangue</cp:lastModifiedBy>
  <cp:revision>1</cp:revision>
  <dcterms:modified xsi:type="dcterms:W3CDTF">2020-07-14T07:43:01Z</dcterms:modified>
</cp:coreProperties>
</file>