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Arial"/>
      </a:defRPr>
    </a:lvl1pPr>
    <a:lvl2pPr indent="228600" latinLnBrk="0">
      <a:defRPr>
        <a:latin typeface="+mj-lt"/>
        <a:ea typeface="+mj-ea"/>
        <a:cs typeface="+mj-cs"/>
        <a:sym typeface="Arial"/>
      </a:defRPr>
    </a:lvl2pPr>
    <a:lvl3pPr indent="457200" latinLnBrk="0">
      <a:defRPr>
        <a:latin typeface="+mj-lt"/>
        <a:ea typeface="+mj-ea"/>
        <a:cs typeface="+mj-cs"/>
        <a:sym typeface="Arial"/>
      </a:defRPr>
    </a:lvl3pPr>
    <a:lvl4pPr indent="685800" latinLnBrk="0">
      <a:defRPr>
        <a:latin typeface="+mj-lt"/>
        <a:ea typeface="+mj-ea"/>
        <a:cs typeface="+mj-cs"/>
        <a:sym typeface="Arial"/>
      </a:defRPr>
    </a:lvl4pPr>
    <a:lvl5pPr indent="914400" latinLnBrk="0">
      <a:defRPr>
        <a:latin typeface="+mj-lt"/>
        <a:ea typeface="+mj-ea"/>
        <a:cs typeface="+mj-cs"/>
        <a:sym typeface="Arial"/>
      </a:defRPr>
    </a:lvl5pPr>
    <a:lvl6pPr indent="1143000" latinLnBrk="0">
      <a:defRPr>
        <a:latin typeface="+mj-lt"/>
        <a:ea typeface="+mj-ea"/>
        <a:cs typeface="+mj-cs"/>
        <a:sym typeface="Arial"/>
      </a:defRPr>
    </a:lvl6pPr>
    <a:lvl7pPr indent="1371600" latinLnBrk="0">
      <a:defRPr>
        <a:latin typeface="+mj-lt"/>
        <a:ea typeface="+mj-ea"/>
        <a:cs typeface="+mj-cs"/>
        <a:sym typeface="Arial"/>
      </a:defRPr>
    </a:lvl7pPr>
    <a:lvl8pPr indent="1600200" latinLnBrk="0">
      <a:defRPr>
        <a:latin typeface="+mj-lt"/>
        <a:ea typeface="+mj-ea"/>
        <a:cs typeface="+mj-cs"/>
        <a:sym typeface="Arial"/>
      </a:defRPr>
    </a:lvl8pPr>
    <a:lvl9pPr indent="1828800" latinLnBrk="0">
      <a:defRPr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 flipH="1">
            <a:off x="10995200" y="5661233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Google Shape;11;p2"/>
          <p:cNvSpPr/>
          <p:nvPr/>
        </p:nvSpPr>
        <p:spPr>
          <a:xfrm flipH="1">
            <a:off x="10995200" y="5661166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7" name="Picture 18" descr="Picture 18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teltekst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7" cy="24786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21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87542" y="3420655"/>
            <a:ext cx="5393601" cy="1646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xx%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xx%</a:t>
            </a:r>
          </a:p>
        </p:txBody>
      </p:sp>
      <p:sp>
        <p:nvSpPr>
          <p:cNvPr id="124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34000" y="4406167"/>
            <a:ext cx="10962800" cy="17344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7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2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7"/>
            <a:ext cx="287372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teltekst"/>
          <p:cNvSpPr txBox="1">
            <a:spLocks noGrp="1"/>
          </p:cNvSpPr>
          <p:nvPr>
            <p:ph type="title"/>
          </p:nvPr>
        </p:nvSpPr>
        <p:spPr>
          <a:xfrm>
            <a:off x="7779656" y="2753799"/>
            <a:ext cx="3797744" cy="1350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;p4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9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6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66143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75697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85251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94805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5;p5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Titteltekst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52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292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320702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930256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539810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149364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3" name="Google Shape;29;p5"/>
          <p:cNvSpPr txBox="1">
            <a:spLocks noGrp="1"/>
          </p:cNvSpPr>
          <p:nvPr>
            <p:ph type="body" sz="half" idx="13"/>
          </p:nvPr>
        </p:nvSpPr>
        <p:spPr>
          <a:xfrm>
            <a:off x="62590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2;p6"/>
          <p:cNvSpPr/>
          <p:nvPr/>
        </p:nvSpPr>
        <p:spPr>
          <a:xfrm rot="10800000" flipH="1">
            <a:off x="0" y="875199"/>
            <a:ext cx="12192000" cy="5982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pic>
        <p:nvPicPr>
          <p:cNvPr id="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7;p7"/>
          <p:cNvSpPr/>
          <p:nvPr/>
        </p:nvSpPr>
        <p:spPr>
          <a:xfrm rot="10800000" flipH="1">
            <a:off x="4436700" y="0"/>
            <a:ext cx="78232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77" name="Titteltekst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1" cy="1271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78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301433" y="1954400"/>
            <a:ext cx="3744001" cy="4218000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teltekst"/>
          <p:cNvSpPr txBox="1">
            <a:spLocks noGrp="1"/>
          </p:cNvSpPr>
          <p:nvPr>
            <p:ph type="title"/>
          </p:nvPr>
        </p:nvSpPr>
        <p:spPr>
          <a:xfrm>
            <a:off x="653666" y="650999"/>
            <a:ext cx="8302802" cy="54544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8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Titteltekst"/>
          <p:cNvSpPr txBox="1">
            <a:spLocks noGrp="1"/>
          </p:cNvSpPr>
          <p:nvPr>
            <p:ph type="title"/>
          </p:nvPr>
        </p:nvSpPr>
        <p:spPr>
          <a:xfrm>
            <a:off x="6447199" y="163776"/>
            <a:ext cx="5393601" cy="1215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9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586000" y="1524000"/>
            <a:ext cx="5116001" cy="4368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09554" indent="-457167">
              <a:buClr>
                <a:srgbClr val="091F5C"/>
              </a:buClr>
              <a:buSzPct val="95000"/>
              <a:buFont typeface="Arial"/>
              <a:buChar char="•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454277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2063831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673385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282939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0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1" name="Picture 15" descr="Picture 15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3;p10"/>
          <p:cNvSpPr/>
          <p:nvPr/>
        </p:nvSpPr>
        <p:spPr>
          <a:xfrm rot="10800000" flipH="1">
            <a:off x="0" y="-1"/>
            <a:ext cx="12192000" cy="626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619" y="6211857"/>
            <a:ext cx="11176001" cy="595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75" indent="3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8791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3363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935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2507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1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6"/>
            <a:ext cx="28737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telteks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Titteltekst</a:t>
            </a:r>
          </a:p>
        </p:txBody>
      </p:sp>
      <p:sp>
        <p:nvSpPr>
          <p:cNvPr id="7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42" name="Constraint Satisfaction Problem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5208"/>
            </a:lvl1pPr>
          </a:lstStyle>
          <a:p>
            <a:r>
              <a:t>Constraint Satisfaction Problems</a:t>
            </a:r>
          </a:p>
        </p:txBody>
      </p:sp>
      <p:sp>
        <p:nvSpPr>
          <p:cNvPr id="143" name="Chapter 5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Lesson 7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al-world CS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Real-world CSPs</a:t>
            </a:r>
          </a:p>
        </p:txBody>
      </p:sp>
      <p:sp>
        <p:nvSpPr>
          <p:cNvPr id="182" name="Assignment problems: e.g., who teaches what clas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Assignment problems: e.g., who teaches what class</a:t>
            </a:r>
          </a:p>
          <a:p>
            <a:pPr marL="0" indent="0">
              <a:buClrTx/>
              <a:buSzTx/>
              <a:buFontTx/>
              <a:buNone/>
            </a:pPr>
            <a:r>
              <a:t>Timetabling problems: e.g., which class is offered when and where?</a:t>
            </a:r>
          </a:p>
          <a:p>
            <a:pPr marL="0" indent="0">
              <a:buClrTx/>
              <a:buSzTx/>
              <a:buFontTx/>
              <a:buNone/>
            </a:pPr>
            <a:r>
              <a:t>Hardware configuration</a:t>
            </a:r>
          </a:p>
          <a:p>
            <a:pPr marL="0" indent="0">
              <a:buClrTx/>
              <a:buSzTx/>
              <a:buFontTx/>
              <a:buNone/>
            </a:pPr>
            <a:r>
              <a:t>Spreadsheets</a:t>
            </a:r>
          </a:p>
          <a:p>
            <a:pPr marL="0" indent="0">
              <a:buClrTx/>
              <a:buSzTx/>
              <a:buFontTx/>
              <a:buNone/>
            </a:pPr>
            <a:r>
              <a:t>Transportation scheduling</a:t>
            </a:r>
          </a:p>
          <a:p>
            <a:pPr marL="0" indent="0">
              <a:buClrTx/>
              <a:buSzTx/>
              <a:buFontTx/>
              <a:buNone/>
            </a:pPr>
            <a:r>
              <a:t>Factory scheduling</a:t>
            </a:r>
          </a:p>
          <a:p>
            <a:pPr marL="0" indent="0">
              <a:buClrTx/>
              <a:buSzTx/>
              <a:buFontTx/>
              <a:buNone/>
            </a:pPr>
            <a:r>
              <a:t>Floorplanning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Notice that many real-world problems involve real valued variables</a:t>
            </a:r>
          </a:p>
        </p:txBody>
      </p:sp>
      <p:sp>
        <p:nvSpPr>
          <p:cNvPr id="18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tandard search for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Standard search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Let's start with the straightforward, dumb approach, then fix it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Let's start with the straightforward, dumb approach, then fix it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States are defined by the values assigned so far</a:t>
                </a:r>
              </a:p>
              <a:p>
                <a:pPr marL="200526" indent="-200526">
                  <a:buClrTx/>
                  <a:buSzPct val="100000"/>
                  <a:buFontTx/>
                  <a:buChar char="•"/>
                  <a:defRPr>
                    <a:solidFill>
                      <a:srgbClr val="1E4A10"/>
                    </a:solidFill>
                  </a:defRPr>
                </a:pPr>
                <a:r>
                  <a:t>Initial state: </a:t>
                </a:r>
                <a:r>
                  <a:rPr>
                    <a:solidFill>
                      <a:srgbClr val="091F5C"/>
                    </a:solidFill>
                  </a:rPr>
                  <a:t>the empty assignment, </a:t>
                </a:r>
                <a14:m>
                  <m:oMath xmlns:m="http://schemas.openxmlformats.org/officeDocument/2006/math">
                    <m:r>
                      <a:rPr sz="30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200526" indent="-200526">
                  <a:buClrTx/>
                  <a:buSzPct val="100000"/>
                  <a:buFontTx/>
                  <a:buChar char="•"/>
                  <a:defRPr>
                    <a:solidFill>
                      <a:srgbClr val="1E4A10"/>
                    </a:solidFill>
                  </a:defRPr>
                </a:pPr>
                <a:r>
                  <a:t>Successor function: </a:t>
                </a:r>
                <a:r>
                  <a:rPr>
                    <a:solidFill>
                      <a:srgbClr val="091F5C"/>
                    </a:solidFill>
                  </a:rPr>
                  <a:t>assign a value to an unassigned variable</a:t>
                </a:r>
              </a:p>
              <a:p>
                <a:pPr marL="200526" indent="-200526">
                  <a:buClrTx/>
                  <a:buSzPct val="100000"/>
                  <a:buFontTx/>
                  <a:buChar char="•"/>
                  <a:defRPr>
                    <a:solidFill>
                      <a:srgbClr val="1E4A10"/>
                    </a:solidFill>
                  </a:defRPr>
                </a:pPr>
                <a:r>
                  <a:t>Goal test: </a:t>
                </a:r>
                <a:r>
                  <a:rPr>
                    <a:solidFill>
                      <a:srgbClr val="091F5C"/>
                    </a:solidFill>
                  </a:rPr>
                  <a:t>the current assignment is complete</a:t>
                </a:r>
              </a:p>
              <a:p>
                <a:pPr marL="200526" indent="-200526">
                  <a:buClrTx/>
                  <a:buSzPct val="100000"/>
                  <a:buFontTx/>
                  <a:buChar char="•"/>
                  <a:defRPr>
                    <a:solidFill>
                      <a:srgbClr val="1E4A10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267368" indent="-267368">
                  <a:buClrTx/>
                  <a:buSzPct val="100000"/>
                  <a:buFontTx/>
                  <a:buAutoNum type="arabicPeriod"/>
                  <a:defRPr>
                    <a:solidFill>
                      <a:srgbClr val="1E4A10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This is the same for all CPSs!</a:t>
                </a:r>
              </a:p>
              <a:p>
                <a:pPr marL="267368" indent="-267368">
                  <a:buClrTx/>
                  <a:buSzPct val="100000"/>
                  <a:buFontTx/>
                  <a:buAutoNum type="arabicPeriod"/>
                  <a:defRPr>
                    <a:solidFill>
                      <a:srgbClr val="1E4A10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Every solution appears at depth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variables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use depth-first search</a:t>
                </a:r>
              </a:p>
              <a:p>
                <a:pPr marL="267368" indent="-267368">
                  <a:buClrTx/>
                  <a:buSzPct val="100000"/>
                  <a:buFontTx/>
                  <a:buAutoNum type="arabicPeriod"/>
                  <a:defRPr>
                    <a:solidFill>
                      <a:srgbClr val="1E4A10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Path is irrelevant</a:t>
                </a:r>
              </a:p>
              <a:p>
                <a:pPr marL="267368" indent="-267368">
                  <a:buClrTx/>
                  <a:buSzPct val="100000"/>
                  <a:buFontTx/>
                  <a:buAutoNum type="arabicPeriod"/>
                  <a:defRPr>
                    <a:solidFill>
                      <a:srgbClr val="1E4A10"/>
                    </a:solidFill>
                  </a:defRPr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at depth </a:t>
                </a:r>
                <a14:m>
                  <m:oMath xmlns:m="http://schemas.openxmlformats.org/officeDocument/2006/math">
                    <m:r>
                      <a:rPr sz="28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, hence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!</m:t>
                    </m:r>
                    <m:sSup>
                      <m:sSu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>
                    <a:solidFill>
                      <a:srgbClr val="091F5C"/>
                    </a:solidFill>
                  </a:rPr>
                  <a:t> leaves!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86" name="Let's start with the straightforward, dumb approach, then fix it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b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29302" y="6402776"/>
            <a:ext cx="367020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acktracking ser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Backtracking serach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Variable assignments are commutative, i.e.,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Variable assignments are </a:t>
                </a:r>
                <a:r>
                  <a:rPr>
                    <a:solidFill>
                      <a:srgbClr val="1245CF"/>
                    </a:solidFill>
                  </a:rPr>
                  <a:t>commutative</a:t>
                </a:r>
                <a:r>
                  <a:t>, i.e.,</a:t>
                </a:r>
              </a:p>
              <a:p>
                <a:pPr marL="0" lvl="1" indent="228600">
                  <a:buClrTx/>
                  <a:buSzTx/>
                  <a:buFontTx/>
                  <a:buNone/>
                </a:pPr>
                <a:r>
                  <a:t>[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𝑊𝐴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r>
                  <a:t> then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𝑁𝑇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r>
                  <a:rPr sz="2100"/>
                  <a:t>] same as [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𝑁𝑇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r>
                  <a:rPr sz="2100"/>
                  <a:t> then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𝑊𝐴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5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r>
                  <a:rPr sz="2100"/>
                  <a:t>]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 sz="2100"/>
                  <a:t>Only need to consider assignments to a single variable at each node </a:t>
                </a:r>
                <a14:m>
                  <m:oMath xmlns:m="http://schemas.openxmlformats.org/officeDocument/2006/math">
                    <m:r>
                      <a:rPr sz="29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sz="2100"/>
                  <a:t>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sz="2100"/>
                  <a:t>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6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6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6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sz="2100"/>
                  <a:t> leaves.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 sz="2100"/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 sz="2100"/>
                  <a:t>Depth-first search for CPSs with single-variable assignments is called </a:t>
                </a:r>
                <a:r>
                  <a:rPr sz="2100">
                    <a:solidFill>
                      <a:srgbClr val="1245CF"/>
                    </a:solidFill>
                  </a:rPr>
                  <a:t>backtracking </a:t>
                </a:r>
                <a:r>
                  <a:rPr sz="2100"/>
                  <a:t>search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 sz="2100"/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 sz="2100"/>
                  <a:t>Backtracking search is the basic uninformed algorithm for CSPs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 sz="2100"/>
                  <a:t>Can solve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100"/>
                  <a:t>-queens for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≈25</m:t>
                    </m:r>
                  </m:oMath>
                </a14:m>
                <a:endParaRPr sz="2100"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90" name="Variable assignments are commutative, i.e.,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cktracking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Backtracking search</a:t>
            </a:r>
          </a:p>
        </p:txBody>
      </p:sp>
      <p:sp>
        <p:nvSpPr>
          <p:cNvPr id="19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95" name="Skjermbilde 2020-06-28 kl. 02.43.53.png" descr="Skjermbilde 2020-06-28 kl. 02.43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12" y="914182"/>
            <a:ext cx="10186976" cy="5029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98" name="Backtracking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Backtracking example</a:t>
            </a:r>
          </a:p>
        </p:txBody>
      </p:sp>
      <p:pic>
        <p:nvPicPr>
          <p:cNvPr id="199" name="Skjermbilde 2020-06-28 kl. 02.50.05.png" descr="Skjermbilde 2020-06-28 kl. 02.50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83" y="815538"/>
            <a:ext cx="2047034" cy="1655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kjermbilde 2020-06-28 kl. 02.50.21.png" descr="Skjermbilde 2020-06-28 kl. 02.50.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17" y="1018222"/>
            <a:ext cx="4928766" cy="2643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kjermbilde 2020-06-28 kl. 02.50.49.png" descr="Skjermbilde 2020-06-28 kl. 02.50.4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855" y="929531"/>
            <a:ext cx="6547931" cy="3999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kjermbilde 2020-06-28 kl. 02.51.16.png" descr="Skjermbilde 2020-06-28 kl. 02.51.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474" y="985851"/>
            <a:ext cx="5643798" cy="4886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 advAuto="0"/>
      <p:bldP spid="201" grpId="2" animBg="1" advAuto="0"/>
      <p:bldP spid="202" grpId="3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Improving backtracking effici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backtracking efficiency</a:t>
            </a:r>
          </a:p>
        </p:txBody>
      </p:sp>
      <p:sp>
        <p:nvSpPr>
          <p:cNvPr id="205" name="General-purpose methods can give huge gains in speed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b="1">
                <a:solidFill>
                  <a:srgbClr val="EA3322"/>
                </a:solidFill>
              </a:defRPr>
            </a:pPr>
            <a:r>
              <a:t>General-purpose </a:t>
            </a:r>
            <a:r>
              <a:rPr b="0">
                <a:solidFill>
                  <a:srgbClr val="091F5C"/>
                </a:solidFill>
              </a:rPr>
              <a:t>methods can give huge gains in speed:</a:t>
            </a:r>
          </a:p>
          <a:p>
            <a:pPr marL="0" indent="0">
              <a:buClrTx/>
              <a:buSzTx/>
              <a:buFontTx/>
              <a:buNone/>
              <a:defRPr b="1">
                <a:solidFill>
                  <a:srgbClr val="EA3322"/>
                </a:solidFill>
              </a:defRPr>
            </a:pPr>
            <a:endParaRPr b="0">
              <a:solidFill>
                <a:srgbClr val="091F5C"/>
              </a:solidFill>
            </a:endParaRPr>
          </a:p>
          <a:p>
            <a:pPr marL="267368" indent="-267368">
              <a:buClrTx/>
              <a:buSzPct val="100000"/>
              <a:buFontTx/>
              <a:buAutoNum type="arabicPeriod"/>
            </a:pPr>
            <a:r>
              <a:t>Which variables should be assigned next?</a:t>
            </a:r>
          </a:p>
          <a:p>
            <a:pPr marL="267368" indent="-267368">
              <a:buClrTx/>
              <a:buSzPct val="100000"/>
              <a:buFontTx/>
              <a:buAutoNum type="arabicPeriod"/>
            </a:pPr>
            <a:r>
              <a:t>In what order should variables be tried?</a:t>
            </a:r>
          </a:p>
          <a:p>
            <a:pPr marL="267368" indent="-267368">
              <a:buClrTx/>
              <a:buSzPct val="100000"/>
              <a:buFontTx/>
              <a:buAutoNum type="arabicPeriod"/>
            </a:pPr>
            <a:r>
              <a:t>Can we detect inevitable failure earlier?</a:t>
            </a:r>
          </a:p>
          <a:p>
            <a:pPr marL="267368" indent="-267368">
              <a:buClrTx/>
              <a:buSzPct val="100000"/>
              <a:buFontTx/>
              <a:buAutoNum type="arabicPeriod"/>
            </a:pPr>
            <a:r>
              <a:t>Can we take advantage of problem structure?</a:t>
            </a:r>
          </a:p>
        </p:txBody>
      </p:sp>
      <p:sp>
        <p:nvSpPr>
          <p:cNvPr id="20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inimum remaining valu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Minimum remaining values</a:t>
            </a:r>
          </a:p>
        </p:txBody>
      </p:sp>
      <p:sp>
        <p:nvSpPr>
          <p:cNvPr id="209" name="Minimum remaining values (MRV): choose the variable with the fewest legal value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r>
              <a:t>Minimum remaining values (MRV): choose the variable with the fewest legal values</a:t>
            </a:r>
          </a:p>
        </p:txBody>
      </p:sp>
      <p:sp>
        <p:nvSpPr>
          <p:cNvPr id="21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11" name="Skjermbilde 2020-06-28 kl. 02.55.49.png" descr="Skjermbilde 2020-06-28 kl. 02.55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07" y="2700579"/>
            <a:ext cx="8839586" cy="1919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egree heuristi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Degree heuristic</a:t>
            </a:r>
          </a:p>
        </p:txBody>
      </p:sp>
      <p:sp>
        <p:nvSpPr>
          <p:cNvPr id="214" name="Tie-breaker among MRV variab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Tie-breaker among MRV variables</a:t>
            </a:r>
          </a:p>
          <a:p>
            <a:pPr marL="0" indent="0">
              <a:buClrTx/>
              <a:buSzTx/>
              <a:buFontTx/>
              <a:buNone/>
            </a:pPr>
            <a:r>
              <a:t>Degree heuristic: choose the variable with the most constraints on remaining variables</a:t>
            </a:r>
          </a:p>
        </p:txBody>
      </p:sp>
      <p:sp>
        <p:nvSpPr>
          <p:cNvPr id="21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16" name="Skjermbilde 2020-06-28 kl. 02.56.54.png" descr="Skjermbilde 2020-06-28 kl. 02.56.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15" y="2304409"/>
            <a:ext cx="11065970" cy="2249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east constraining valu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Least constraining value</a:t>
            </a:r>
          </a:p>
        </p:txBody>
      </p:sp>
      <p:sp>
        <p:nvSpPr>
          <p:cNvPr id="219" name="Given a variable, choose the least constraining valu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Given a variable, choose the least constraining value:</a:t>
            </a:r>
          </a:p>
          <a:p>
            <a:pPr marL="0" lvl="1" indent="228600">
              <a:buClrTx/>
              <a:buSzTx/>
              <a:buFontTx/>
              <a:buNone/>
            </a:pPr>
            <a:r>
              <a:t>The one that rules out the fewest values in the remaining variables</a:t>
            </a:r>
          </a:p>
          <a:p>
            <a:pPr marL="0" lvl="1" indent="228600">
              <a:buClrTx/>
              <a:buSzTx/>
              <a:buFontTx/>
              <a:buNone/>
            </a:pPr>
            <a:endParaRPr/>
          </a:p>
          <a:p>
            <a:pPr marL="0" lvl="1" indent="228600">
              <a:buClrTx/>
              <a:buSzTx/>
              <a:buFontTx/>
              <a:buNone/>
            </a:pPr>
            <a:endParaRPr/>
          </a:p>
          <a:p>
            <a:pPr marL="0" lvl="1" indent="228600">
              <a:buClrTx/>
              <a:buSzTx/>
              <a:buFontTx/>
              <a:buNone/>
            </a:pPr>
            <a:endParaRPr/>
          </a:p>
          <a:p>
            <a:pPr marL="0" lvl="1" indent="228600">
              <a:buClrTx/>
              <a:buSzTx/>
              <a:buFontTx/>
              <a:buNone/>
            </a:pPr>
            <a:endParaRPr/>
          </a:p>
          <a:p>
            <a:pPr marL="0" lvl="1" indent="228600">
              <a:buClrTx/>
              <a:buSzTx/>
              <a:buFontTx/>
              <a:buNone/>
            </a:pPr>
            <a:endParaRPr/>
          </a:p>
          <a:p>
            <a:pPr marL="0" lvl="1" indent="228600">
              <a:buClrTx/>
              <a:buSzTx/>
              <a:buFontTx/>
              <a:buNone/>
            </a:pPr>
            <a:endParaRPr/>
          </a:p>
          <a:p>
            <a:pPr marL="0" lvl="1" indent="228600">
              <a:buClrTx/>
              <a:buSzTx/>
              <a:buFontTx/>
              <a:buNone/>
            </a:pPr>
            <a:endParaRPr/>
          </a:p>
          <a:p>
            <a:pPr marL="0" lvl="1" indent="228600">
              <a:buClrTx/>
              <a:buSzTx/>
              <a:buFontTx/>
              <a:buNone/>
            </a:pPr>
            <a:endParaRPr/>
          </a:p>
          <a:p>
            <a:pPr marL="0" lvl="1" indent="228600">
              <a:buClrTx/>
              <a:buSzTx/>
              <a:buFontTx/>
              <a:buNone/>
            </a:pPr>
            <a:r>
              <a:t>Combining these heuristics makes 1000 queens feasable</a:t>
            </a:r>
          </a:p>
        </p:txBody>
      </p:sp>
      <p:sp>
        <p:nvSpPr>
          <p:cNvPr id="22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21" name="Skjermbilde 2020-06-28 kl. 02.58.44.png" descr="Skjermbilde 2020-06-28 kl. 02.58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05" y="2530222"/>
            <a:ext cx="9649790" cy="2614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orward chec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checking</a:t>
            </a:r>
          </a:p>
        </p:txBody>
      </p:sp>
      <p:sp>
        <p:nvSpPr>
          <p:cNvPr id="224" name="Idea: Keep track of remaining legal values for unassigned variables. Terminate search when any variable has no legal value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1E4A10"/>
                </a:solidFill>
              </a:defRPr>
            </a:pPr>
            <a:r>
              <a:t>Idea: </a:t>
            </a:r>
            <a:r>
              <a:rPr>
                <a:solidFill>
                  <a:srgbClr val="091F5C"/>
                </a:solidFill>
              </a:rPr>
              <a:t>Keep track of remaining legal values for unassigned variables. Terminate search when any variable has no legal values.</a:t>
            </a:r>
          </a:p>
        </p:txBody>
      </p:sp>
      <p:sp>
        <p:nvSpPr>
          <p:cNvPr id="22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26" name="Skjermbilde 2020-06-28 kl. 03.00.25.png" descr="Skjermbilde 2020-06-28 kl. 03.00.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69" y="2313805"/>
            <a:ext cx="7787462" cy="2230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kjermbilde 2020-06-28 kl. 03.00.57.png" descr="Skjermbilde 2020-06-28 kl. 03.00.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47" y="2294178"/>
            <a:ext cx="8058106" cy="2732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kjermbilde 2020-06-28 kl. 03.01.30.png" descr="Skjermbilde 2020-06-28 kl. 03.01.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111" y="2313805"/>
            <a:ext cx="9299139" cy="3293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kjermbilde 2020-06-28 kl. 03.01.53.png" descr="Skjermbilde 2020-06-28 kl. 03.01.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974" y="2313805"/>
            <a:ext cx="8324052" cy="3662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1" animBg="1" advAuto="0"/>
      <p:bldP spid="228" grpId="2" animBg="1" advAuto="0"/>
      <p:bldP spid="229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46" name="CSP examp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CSP examples</a:t>
            </a:r>
          </a:p>
          <a:p>
            <a:r>
              <a:t>Backtracking search for CSPs</a:t>
            </a:r>
          </a:p>
          <a:p>
            <a:r>
              <a:t>Problem structure and problem decomposition</a:t>
            </a:r>
          </a:p>
          <a:p>
            <a:r>
              <a:t>Local search for CSPs</a:t>
            </a:r>
          </a:p>
        </p:txBody>
      </p:sp>
      <p:sp>
        <p:nvSpPr>
          <p:cNvPr id="14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onstraint propag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Constraint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Forward checking propagates information from assigned to unassigned variables, but doesn't provide early detection for all failures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46239"/>
                <a:ext cx="11611428" cy="5666330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Forward checking propagates information from assigned to unassigned variables, but doesn't provide early detection for all failures: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2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𝑆𝐴</m:t>
                    </m:r>
                  </m:oMath>
                </a14:m>
                <a:r>
                  <a:t> cannot both be blue!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1245CF"/>
                    </a:solidFill>
                  </a:rPr>
                  <a:t>Constraint propagation</a:t>
                </a:r>
                <a:r>
                  <a:t> repeatedly enforces constraints locally</a:t>
                </a:r>
              </a:p>
            </p:txBody>
          </p:sp>
        </mc:Choice>
        <mc:Fallback xmlns="">
          <p:sp>
            <p:nvSpPr>
              <p:cNvPr id="232" name="Forward checking propagates information from assigned to unassigned variables, but doesn't provide early detection for all failures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46239"/>
                <a:ext cx="11611428" cy="5666330"/>
              </a:xfrm>
              <a:prstGeom prst="rect">
                <a:avLst/>
              </a:prstGeom>
              <a:blipFill>
                <a:blip r:embed="rId2"/>
                <a:stretch>
                  <a:fillRect l="-578" r="-473" b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34" name="Skjermbilde 2020-06-28 kl. 03.04.57.png" descr="Skjermbilde 2020-06-28 kl. 03.04.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049" y="1611294"/>
            <a:ext cx="9593902" cy="3712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Arc consist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 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Simplest form of propagation makes each arc consistent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789010"/>
                <a:ext cx="11611428" cy="6318237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Simplest form of propagation makes each arc </a:t>
                </a:r>
                <a:r>
                  <a:rPr>
                    <a:solidFill>
                      <a:srgbClr val="1245CF"/>
                    </a:solidFill>
                  </a:rPr>
                  <a:t>consistent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t> is consistent iff for </a:t>
                </a:r>
                <a:r>
                  <a:rPr b="1">
                    <a:solidFill>
                      <a:srgbClr val="EA3322"/>
                    </a:solidFill>
                  </a:rPr>
                  <a:t>every </a:t>
                </a:r>
                <a:r>
                  <a:t>value </a:t>
                </a:r>
                <a14:m>
                  <m:oMath xmlns:m="http://schemas.openxmlformats.org/officeDocument/2006/math">
                    <m:r>
                      <a:rPr sz="2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 of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there is </a:t>
                </a:r>
                <a:r>
                  <a:rPr b="1">
                    <a:solidFill>
                      <a:srgbClr val="EA3322"/>
                    </a:solidFill>
                  </a:rPr>
                  <a:t>some</a:t>
                </a:r>
                <a:r>
                  <a:rPr b="1"/>
                  <a:t> </a:t>
                </a:r>
                <a:r>
                  <a:t>allowed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If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loses a value, neighbours of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need to be rechecked.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Arc consistency detects failure earlier than forward checking. Can be run as preprocessor or after each assignment</a:t>
                </a:r>
              </a:p>
            </p:txBody>
          </p:sp>
        </mc:Choice>
        <mc:Fallback xmlns="">
          <p:sp>
            <p:nvSpPr>
              <p:cNvPr id="237" name="Simplest form of propagation makes each arc consistent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789010"/>
                <a:ext cx="11611428" cy="6318237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39" name="Skjermbilde 2020-06-28 kl. 03.08.19.png" descr="Skjermbilde 2020-06-28 kl. 03.08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94" y="2047201"/>
            <a:ext cx="9493212" cy="3240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kjermbilde 2020-06-28 kl. 03.08.52.png" descr="Skjermbilde 2020-06-28 kl. 03.08.52.png"/>
          <p:cNvPicPr>
            <a:picLocks noChangeAspect="1"/>
          </p:cNvPicPr>
          <p:nvPr/>
        </p:nvPicPr>
        <p:blipFill>
          <a:blip r:embed="rId4"/>
          <a:srcRect b="2910"/>
          <a:stretch>
            <a:fillRect/>
          </a:stretch>
        </p:blipFill>
        <p:spPr>
          <a:xfrm>
            <a:off x="783590" y="2173763"/>
            <a:ext cx="11023238" cy="3146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kjermbilde 2020-06-28 kl. 03.12.06.png" descr="Skjermbilde 2020-06-28 kl. 03.12.0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54" y="2047201"/>
            <a:ext cx="9760225" cy="3357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1" animBg="1" advAuto="0"/>
      <p:bldP spid="241" grpId="2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Arc consistency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 consistency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, can be reduced to   (but detecting all is NP-hard)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290286" y="5281635"/>
                <a:ext cx="11611428" cy="890732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, can be reduced to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(but detecting </a:t>
                </a:r>
                <a:r>
                  <a:rPr b="1">
                    <a:solidFill>
                      <a:srgbClr val="EA3322"/>
                    </a:solidFill>
                  </a:rPr>
                  <a:t>all</a:t>
                </a:r>
                <a:r>
                  <a:rPr b="1"/>
                  <a:t> </a:t>
                </a:r>
                <a:r>
                  <a:t>is NP-hard)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44" name=", can be reduced to   (but detecting all is NP-hard)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290286" y="5281635"/>
                <a:ext cx="11611428" cy="890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246" name="Skjermbilde 2020-06-28 kl. 03.14.11.png" descr="Skjermbilde 2020-06-28 kl. 03.14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08" y="1120849"/>
            <a:ext cx="6922584" cy="4131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roblem stru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structure</a:t>
            </a:r>
          </a:p>
        </p:txBody>
      </p:sp>
      <p:sp>
        <p:nvSpPr>
          <p:cNvPr id="249" name="Tasmania and mainland are independent subproble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Tasmania and mainland are </a:t>
            </a:r>
            <a:r>
              <a:rPr>
                <a:solidFill>
                  <a:srgbClr val="1245CF"/>
                </a:solidFill>
              </a:rPr>
              <a:t>independent subproblems</a:t>
            </a:r>
          </a:p>
          <a:p>
            <a:pPr marL="0" indent="0">
              <a:buClrTx/>
              <a:buSzTx/>
              <a:buFontTx/>
              <a:buNone/>
            </a:pPr>
            <a:r>
              <a:t>Identifiable as </a:t>
            </a:r>
            <a:r>
              <a:rPr>
                <a:solidFill>
                  <a:srgbClr val="1245CF"/>
                </a:solidFill>
              </a:rPr>
              <a:t>connected components</a:t>
            </a:r>
            <a:r>
              <a:t> of constraint graph</a:t>
            </a:r>
          </a:p>
        </p:txBody>
      </p:sp>
      <p:sp>
        <p:nvSpPr>
          <p:cNvPr id="25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51" name="Skjermbilde 2020-06-28 kl. 03.16.27.png" descr="Skjermbilde 2020-06-28 kl. 03.16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81" y="531513"/>
            <a:ext cx="4858038" cy="3862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roblem structure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structure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Suppose each subproblem has   variables out of   total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Suppose each subproblem has 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t> variables out of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total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Worst-case solution cost is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limUpp>
                      <m:limUpp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/>
                      <m:lim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lim>
                    </m:limUpp>
                    <m:sSup>
                      <m:sSup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t>, </a:t>
                </a:r>
                <a:r>
                  <a:rPr b="1">
                    <a:solidFill>
                      <a:srgbClr val="EA3322"/>
                    </a:solidFill>
                  </a:rPr>
                  <a:t>linear</a:t>
                </a:r>
                <a:r>
                  <a:rPr b="1"/>
                  <a:t> </a:t>
                </a:r>
                <a:r>
                  <a:t>in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lvl="1" indent="22860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= 4 billion years at 10 million nodes/sec</a:t>
                </a:r>
              </a:p>
              <a:p>
                <a:pPr marL="0" lvl="1" indent="22860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4</m:t>
                    </m:r>
                    <m:limUpp>
                      <m:limUp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/>
                      <m:lim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lim>
                    </m:limUpp>
                    <m:sSup>
                      <m:sSu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t> = 0,4 seconds at 10 million nodes/sec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54" name="Suppose each subproblem has   variables out of   total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ree structured CS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Tree structured CSPs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heorem: if the constraint graph has no loops, the CSP can be solved in   time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290286" y="4301433"/>
                <a:ext cx="11611428" cy="187093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1E4A10"/>
                    </a:solidFill>
                  </a:rPr>
                  <a:t>Theorem</a:t>
                </a:r>
                <a:r>
                  <a:t>: if the constraint graph has no loops, the CSP can be solved in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time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Compare to general CSPs, where worst-case time is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This property also applies to logical and probabilistic reasoning: an important example of the relation between syntactic restrictions and the complexity of reasoning</a:t>
                </a:r>
              </a:p>
            </p:txBody>
          </p:sp>
        </mc:Choice>
        <mc:Fallback xmlns="">
          <p:sp>
            <p:nvSpPr>
              <p:cNvPr id="258" name="Theorem: if the constraint graph has no loops, the CSP can be solved in   tim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90286" y="4301433"/>
                <a:ext cx="11611428" cy="1870934"/>
              </a:xfrm>
              <a:prstGeom prst="rect">
                <a:avLst/>
              </a:prstGeom>
              <a:blipFill>
                <a:blip r:embed="rId2"/>
                <a:stretch>
                  <a:fillRect l="-578" b="-3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60" name="Skjermbilde 2020-06-28 kl. 03.23.20.png" descr="Skjermbilde 2020-06-28 kl. 03.23.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524" y="891817"/>
            <a:ext cx="5610952" cy="3179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Algorithm for tree-structured CS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 for tree-structured CSPs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Choose a variable as root, order variables from root to leaves such that every node's parent precedes it in the ordening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:r>
                  <a:t>Choose a variable as root, order variables from root to leaves such that every node's parent precedes it in the ordening</a:t>
                </a:r>
                <a:br/>
                <a:br/>
                <a:br/>
                <a:br/>
                <a:br/>
                <a:br/>
                <a:br/>
                <a:br/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:r>
                  <a:t>For </a:t>
                </a:r>
                <a14:m>
                  <m:oMath xmlns:m="http://schemas.openxmlformats.org/officeDocument/2006/math">
                    <m:r>
                      <a:rPr sz="1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t> from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down to 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t>, apply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𝑅𝑒𝑚𝑜𝑣𝑒𝐼𝑛𝑐𝑜𝑛𝑠𝑖𝑠𝑡𝑒𝑛𝑡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𝑃𝑎𝑟𝑒𝑛𝑡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:r>
                  <a:t>For </a:t>
                </a:r>
                <a14:m>
                  <m:oMath xmlns:m="http://schemas.openxmlformats.org/officeDocument/2006/math">
                    <m:r>
                      <a:rPr sz="16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t> from </a:t>
                </a:r>
                <a14:m>
                  <m:oMath xmlns:m="http://schemas.openxmlformats.org/officeDocument/2006/math">
                    <m:r>
                      <a:rPr sz="39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to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,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3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t> consistently with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𝑃𝑎𝑟𝑒𝑛𝑡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63" name="Choose a variable as root, order variables from root to leaves such that every node's parent precedes it in the ordening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473" b="-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65" name="Skjermbilde 2020-06-28 kl. 03.26.54.png" descr="Skjermbilde 2020-06-28 kl. 03.26.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1" y="2119701"/>
            <a:ext cx="10943858" cy="2618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Nearly tree-structured CS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Nearly tree-structured CSPs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Conditioning: initiate a variable, prune its neighbours' domains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84458"/>
                <a:ext cx="11611428" cy="5287909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Conditioning: </a:t>
                </a:r>
                <a:r>
                  <a:rPr>
                    <a:solidFill>
                      <a:srgbClr val="091F5C"/>
                    </a:solidFill>
                  </a:rPr>
                  <a:t>initiate a variable, prune its neighbours' domains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Cutset conditioning</a:t>
                </a:r>
                <a:r>
                  <a:rPr>
                    <a:solidFill>
                      <a:srgbClr val="091F5C"/>
                    </a:solidFill>
                  </a:rPr>
                  <a:t>: instantiate (in all ways) a set of variables such that the remaining constraint graph is a tree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Cutset size 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runtime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limUpp>
                      <m:limUp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/>
                      <m:lim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lim>
                    </m:limUpp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, very fast for small 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68" name="Conditioning: initiate a variable, prune its neighbours' domain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84458"/>
                <a:ext cx="11611428" cy="5287909"/>
              </a:xfrm>
              <a:prstGeom prst="rect">
                <a:avLst/>
              </a:prstGeom>
              <a:blipFill>
                <a:blip r:embed="rId2"/>
                <a:stretch>
                  <a:fillRect l="-578" b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270" name="Skjermbilde 2020-06-28 kl. 03.30.29.png" descr="Skjermbilde 2020-06-28 kl. 03.30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442" y="1359704"/>
            <a:ext cx="7289116" cy="2821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Iterative algorithms for CS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Iterative algorithms for CSPs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Hill-climbing, simulated annealing typically work with &quot;complete&quot; states, i.e., all variables assigned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Hill-climbing, simulated annealing typically work with "complete" states, i.e., all variables assigned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To apply to CSPs: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Allow states with unsatisfied constraints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Operators </a:t>
                </a:r>
                <a:r>
                  <a:rPr b="1">
                    <a:solidFill>
                      <a:srgbClr val="EA3322"/>
                    </a:solidFill>
                  </a:rPr>
                  <a:t>reassign</a:t>
                </a:r>
                <a:r>
                  <a:rPr b="1"/>
                  <a:t> </a:t>
                </a:r>
                <a:r>
                  <a:t>variable values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Variable selection: randomly select any conflicted variable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Value selection by </a:t>
                </a:r>
                <a:r>
                  <a:rPr>
                    <a:solidFill>
                      <a:srgbClr val="1245CF"/>
                    </a:solidFill>
                  </a:rPr>
                  <a:t>min-conflicts</a:t>
                </a:r>
                <a:r>
                  <a:t> heuristic: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Choose value that violates the fewest constraints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i.e., hillclimb with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= total number of violated constraints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73" name="Hill-climbing, simulated annealing typically work with &quot;complete&quot; states, i.e., all variables assigned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b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Example: 4-quee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4-queens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States: 4 queens in r column (  states)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1E4A10"/>
                    </a:solidFill>
                  </a:rPr>
                  <a:t>States:</a:t>
                </a:r>
                <a:r>
                  <a:t> 4 queens in r column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t> states)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1E4A10"/>
                    </a:solidFill>
                  </a:rPr>
                  <a:t>Operators: </a:t>
                </a:r>
                <a:r>
                  <a:t>move queen in column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1E4A10"/>
                    </a:solidFill>
                  </a:rPr>
                  <a:t>Goal test: </a:t>
                </a:r>
                <a:r>
                  <a:t>no attacks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1E4A10"/>
                    </a:solidFill>
                  </a:rPr>
                  <a:t>Evaluation: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= number of attacks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277" name="States: 4 queens in r column (  states)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279" name="Skjermbilde 2020-06-28 kl. 03.35.28.png" descr="Skjermbilde 2020-06-28 kl. 03.35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93" y="3060898"/>
            <a:ext cx="9387092" cy="2984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nstraint satisfaction problems (CSP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Constraint satisfaction problems (CSPs)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Standard search problem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Standard search problem:</a:t>
                </a: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t>State </a:t>
                </a:r>
                <a:r>
                  <a:rPr>
                    <a:solidFill>
                      <a:srgbClr val="091F5C"/>
                    </a:solidFill>
                  </a:rPr>
                  <a:t>is a "black box" — any old data structure that supports goal test, eval, successor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CSP:</a:t>
                </a: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t>State </a:t>
                </a:r>
                <a:r>
                  <a:rPr>
                    <a:solidFill>
                      <a:srgbClr val="091F5C"/>
                    </a:solidFill>
                  </a:rPr>
                  <a:t>is defined by </a:t>
                </a:r>
                <a:r>
                  <a:rPr>
                    <a:solidFill>
                      <a:srgbClr val="1245CF"/>
                    </a:solidFill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>
                    <a:solidFill>
                      <a:srgbClr val="091F5C"/>
                    </a:solidFill>
                  </a:rPr>
                  <a:t>with </a:t>
                </a:r>
                <a:r>
                  <a:rPr>
                    <a:solidFill>
                      <a:srgbClr val="1245CF"/>
                    </a:solidFill>
                  </a:rPr>
                  <a:t>values </a:t>
                </a:r>
                <a:r>
                  <a:rPr>
                    <a:solidFill>
                      <a:srgbClr val="091F5C"/>
                    </a:solidFill>
                  </a:rPr>
                  <a:t>from </a:t>
                </a:r>
                <a:r>
                  <a:rPr>
                    <a:solidFill>
                      <a:srgbClr val="1245CF"/>
                    </a:solidFill>
                  </a:rPr>
                  <a:t>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t>Goal test </a:t>
                </a:r>
                <a:r>
                  <a:rPr>
                    <a:solidFill>
                      <a:srgbClr val="091F5C"/>
                    </a:solidFill>
                  </a:rPr>
                  <a:t>is a set of </a:t>
                </a:r>
                <a:r>
                  <a:rPr>
                    <a:solidFill>
                      <a:srgbClr val="1245CF"/>
                    </a:solidFill>
                  </a:rPr>
                  <a:t>constraints </a:t>
                </a:r>
                <a:r>
                  <a:rPr>
                    <a:solidFill>
                      <a:srgbClr val="091F5C"/>
                    </a:solidFill>
                  </a:rPr>
                  <a:t>specifying allowable combinations of values for subsets of variables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Simple example of a </a:t>
                </a:r>
                <a:r>
                  <a:rPr b="1">
                    <a:solidFill>
                      <a:srgbClr val="EA3322"/>
                    </a:solidFill>
                  </a:rPr>
                  <a:t>formal representation language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Allows useful </a:t>
                </a:r>
                <a:r>
                  <a:rPr b="1">
                    <a:solidFill>
                      <a:srgbClr val="EA3322"/>
                    </a:solidFill>
                  </a:rPr>
                  <a:t>general-purpose </a:t>
                </a:r>
                <a:r>
                  <a:t>algorithms with more power than standards search algorithms</a:t>
                </a:r>
              </a:p>
            </p:txBody>
          </p:sp>
        </mc:Choice>
        <mc:Fallback xmlns="">
          <p:sp>
            <p:nvSpPr>
              <p:cNvPr id="150" name="Standard search problem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r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erformance of min-confli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Performance of min-conflicts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Given random initial state, can resolve  -queens in almost constant time for arbitrary   with high probability (e.g.,   = 10.000.000)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87713"/>
                <a:ext cx="11611428" cy="481729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Given random initial state, can resolve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-queens in almost constant time for arbitrary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with high probability (e.g.,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= 10.000.000)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The same appears to be true for any randomly-generated CSP </a:t>
                </a:r>
                <a:r>
                  <a:rPr b="1">
                    <a:solidFill>
                      <a:srgbClr val="EA3322"/>
                    </a:solidFill>
                  </a:rPr>
                  <a:t>except</a:t>
                </a:r>
                <a:r>
                  <a:rPr b="1"/>
                  <a:t> </a:t>
                </a:r>
                <a:r>
                  <a:t>in a narrow range of the ratio</a:t>
                </a:r>
              </a:p>
            </p:txBody>
          </p:sp>
        </mc:Choice>
        <mc:Fallback xmlns="">
          <p:sp>
            <p:nvSpPr>
              <p:cNvPr id="282" name="Given random initial state, can resolve  -queens in almost constant time for arbitrary   with high probability (e.g.,   = 10.000.000)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87713"/>
                <a:ext cx="11611428" cy="4817294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pic>
        <p:nvPicPr>
          <p:cNvPr id="284" name="Skjermbilde 2020-06-28 kl. 03.37.29.png" descr="Skjermbilde 2020-06-28 kl. 03.37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483" y="2896183"/>
            <a:ext cx="6593034" cy="3313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ummary"/>
          <p:cNvSpPr txBox="1">
            <a:spLocks noGrp="1"/>
          </p:cNvSpPr>
          <p:nvPr>
            <p:ph type="title"/>
          </p:nvPr>
        </p:nvSpPr>
        <p:spPr>
          <a:xfrm>
            <a:off x="0" y="-44185"/>
            <a:ext cx="12192001" cy="1023602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287" name="CSPs are a special kind of problem…"/>
          <p:cNvSpPr txBox="1">
            <a:spLocks noGrp="1"/>
          </p:cNvSpPr>
          <p:nvPr>
            <p:ph type="body" idx="1"/>
          </p:nvPr>
        </p:nvSpPr>
        <p:spPr>
          <a:xfrm>
            <a:off x="290286" y="581444"/>
            <a:ext cx="11611428" cy="569511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CSPs are a special kind of problem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States defined by values of a fixed set of variables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Goal test defined by </a:t>
            </a:r>
            <a:r>
              <a:rPr>
                <a:solidFill>
                  <a:srgbClr val="1245CF"/>
                </a:solidFill>
              </a:rPr>
              <a:t>constraints</a:t>
            </a:r>
            <a:r>
              <a:t> on variable values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Backtracking = depth-first search with one variable assigned per node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Variable ordering and value selection heuristics help significantly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Forward checking prevents assignments that guarantee later failure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Constraint propagation (e.g., arc consistency) does additional work to constrain valleys and detect inconsistencies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The CSP representation allows analysis of problem scripture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Tree-structured CSPs can be solved in linear time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Iterative min-conflicts is usually effective in practice</a:t>
            </a:r>
          </a:p>
        </p:txBody>
      </p:sp>
      <p:sp>
        <p:nvSpPr>
          <p:cNvPr id="28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ample: Map-Colou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Map-Colouring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Variables  ,  ,  ,  ,  ,  ,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290286" y="3811789"/>
                <a:ext cx="11611428" cy="2364521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rPr dirty="0"/>
                  <a:t>Variables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𝑊𝐴</m:t>
                    </m:r>
                  </m:oMath>
                </a14:m>
                <a:r>
                  <a:rPr dirty="0">
                    <a:solidFill>
                      <a:srgbClr val="091F5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dirty="0">
                    <a:solidFill>
                      <a:srgbClr val="091F5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dirty="0">
                    <a:solidFill>
                      <a:srgbClr val="091F5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sz="2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𝑁𝑆𝑊</m:t>
                    </m:r>
                  </m:oMath>
                </a14:m>
                <a:r>
                  <a:rPr dirty="0">
                    <a:solidFill>
                      <a:srgbClr val="091F5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dirty="0">
                    <a:solidFill>
                      <a:srgbClr val="091F5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𝑆𝐴</m:t>
                    </m:r>
                  </m:oMath>
                </a14:m>
                <a:r>
                  <a:rPr dirty="0">
                    <a:solidFill>
                      <a:srgbClr val="091F5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dirty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rPr dirty="0"/>
                  <a:t>Domains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dirty="0"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rPr dirty="0"/>
                  <a:t>Constraints: </a:t>
                </a:r>
                <a:r>
                  <a:rPr dirty="0">
                    <a:solidFill>
                      <a:srgbClr val="091F5C"/>
                    </a:solidFill>
                  </a:rPr>
                  <a:t>adjacent regions must have different </a:t>
                </a:r>
                <a:r>
                  <a:rPr dirty="0" err="1">
                    <a:solidFill>
                      <a:srgbClr val="091F5C"/>
                    </a:solidFill>
                  </a:rPr>
                  <a:t>colours</a:t>
                </a:r>
                <a:endParaRPr dirty="0">
                  <a:solidFill>
                    <a:srgbClr val="091F5C"/>
                  </a:solidFill>
                </a:endParaRP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rPr dirty="0">
                    <a:solidFill>
                      <a:srgbClr val="091F5C"/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1D490F"/>
                        </a:solidFill>
                        <a:latin typeface="Cambria Math" panose="02040503050406030204" pitchFamily="18" charset="0"/>
                      </a:rPr>
                      <m:t>𝑊𝐴</m:t>
                    </m:r>
                    <m:r>
                      <a:rPr sz="2400" i="1">
                        <a:solidFill>
                          <a:srgbClr val="1D490F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sz="2400" i="1">
                        <a:solidFill>
                          <a:srgbClr val="1D490F"/>
                        </a:solidFill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dirty="0">
                    <a:solidFill>
                      <a:srgbClr val="091F5C"/>
                    </a:solidFill>
                  </a:rPr>
                  <a:t> (if the language allows this), or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𝑊𝐴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𝑁𝑇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)∈{(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),(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),(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),(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),…}</m:t>
                    </m:r>
                  </m:oMath>
                </a14:m>
                <a:endParaRPr dirty="0"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54" name="Variables  ,  ,  ,  ,  ,  ,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90286" y="3811789"/>
                <a:ext cx="11611428" cy="2364521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56" name="Skjermbilde 2020-06-27 kl. 13.25.25.png" descr="Skjermbilde 2020-06-27 kl. 13.25.25.png"/>
          <p:cNvPicPr>
            <a:picLocks noChangeAspect="1"/>
          </p:cNvPicPr>
          <p:nvPr/>
        </p:nvPicPr>
        <p:blipFill>
          <a:blip r:embed="rId3"/>
          <a:srcRect l="2740" t="2098" r="5069" b="3166"/>
          <a:stretch>
            <a:fillRect/>
          </a:stretch>
        </p:blipFill>
        <p:spPr>
          <a:xfrm>
            <a:off x="5057366" y="863205"/>
            <a:ext cx="6049220" cy="498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59" extrusionOk="0">
                <a:moveTo>
                  <a:pt x="16206" y="4"/>
                </a:moveTo>
                <a:cubicBezTo>
                  <a:pt x="16133" y="-24"/>
                  <a:pt x="16069" y="90"/>
                  <a:pt x="16003" y="354"/>
                </a:cubicBezTo>
                <a:cubicBezTo>
                  <a:pt x="15960" y="526"/>
                  <a:pt x="15854" y="930"/>
                  <a:pt x="15767" y="1250"/>
                </a:cubicBezTo>
                <a:cubicBezTo>
                  <a:pt x="15680" y="1571"/>
                  <a:pt x="15582" y="1959"/>
                  <a:pt x="15549" y="2114"/>
                </a:cubicBezTo>
                <a:cubicBezTo>
                  <a:pt x="15301" y="3274"/>
                  <a:pt x="15139" y="4094"/>
                  <a:pt x="15138" y="4178"/>
                </a:cubicBezTo>
                <a:cubicBezTo>
                  <a:pt x="15138" y="4325"/>
                  <a:pt x="15023" y="4571"/>
                  <a:pt x="14848" y="4797"/>
                </a:cubicBezTo>
                <a:cubicBezTo>
                  <a:pt x="14672" y="5026"/>
                  <a:pt x="14580" y="5093"/>
                  <a:pt x="14440" y="5093"/>
                </a:cubicBezTo>
                <a:cubicBezTo>
                  <a:pt x="14305" y="5093"/>
                  <a:pt x="13758" y="4781"/>
                  <a:pt x="13367" y="4481"/>
                </a:cubicBezTo>
                <a:cubicBezTo>
                  <a:pt x="13187" y="4343"/>
                  <a:pt x="13029" y="4229"/>
                  <a:pt x="13018" y="4229"/>
                </a:cubicBezTo>
                <a:cubicBezTo>
                  <a:pt x="13006" y="4229"/>
                  <a:pt x="12821" y="4093"/>
                  <a:pt x="12605" y="3927"/>
                </a:cubicBezTo>
                <a:cubicBezTo>
                  <a:pt x="12388" y="3761"/>
                  <a:pt x="12203" y="3625"/>
                  <a:pt x="12194" y="3625"/>
                </a:cubicBezTo>
                <a:cubicBezTo>
                  <a:pt x="12185" y="3625"/>
                  <a:pt x="12048" y="3523"/>
                  <a:pt x="11890" y="3400"/>
                </a:cubicBezTo>
                <a:cubicBezTo>
                  <a:pt x="11602" y="3176"/>
                  <a:pt x="11601" y="3176"/>
                  <a:pt x="11686" y="3111"/>
                </a:cubicBezTo>
                <a:cubicBezTo>
                  <a:pt x="11733" y="3076"/>
                  <a:pt x="11913" y="2870"/>
                  <a:pt x="12085" y="2655"/>
                </a:cubicBezTo>
                <a:cubicBezTo>
                  <a:pt x="12257" y="2440"/>
                  <a:pt x="12525" y="2106"/>
                  <a:pt x="12681" y="1913"/>
                </a:cubicBezTo>
                <a:cubicBezTo>
                  <a:pt x="12985" y="1536"/>
                  <a:pt x="13059" y="1381"/>
                  <a:pt x="13001" y="1249"/>
                </a:cubicBezTo>
                <a:cubicBezTo>
                  <a:pt x="12967" y="1172"/>
                  <a:pt x="12925" y="1170"/>
                  <a:pt x="12278" y="1194"/>
                </a:cubicBezTo>
                <a:cubicBezTo>
                  <a:pt x="11502" y="1222"/>
                  <a:pt x="11332" y="1198"/>
                  <a:pt x="10685" y="957"/>
                </a:cubicBezTo>
                <a:cubicBezTo>
                  <a:pt x="10137" y="753"/>
                  <a:pt x="9912" y="746"/>
                  <a:pt x="9670" y="931"/>
                </a:cubicBezTo>
                <a:cubicBezTo>
                  <a:pt x="9545" y="1027"/>
                  <a:pt x="9352" y="1108"/>
                  <a:pt x="9012" y="1206"/>
                </a:cubicBezTo>
                <a:cubicBezTo>
                  <a:pt x="8280" y="1416"/>
                  <a:pt x="8070" y="1594"/>
                  <a:pt x="7809" y="2232"/>
                </a:cubicBezTo>
                <a:cubicBezTo>
                  <a:pt x="7664" y="2586"/>
                  <a:pt x="7639" y="2684"/>
                  <a:pt x="7633" y="2929"/>
                </a:cubicBezTo>
                <a:lnTo>
                  <a:pt x="7628" y="3214"/>
                </a:lnTo>
                <a:lnTo>
                  <a:pt x="7250" y="3226"/>
                </a:lnTo>
                <a:lnTo>
                  <a:pt x="6873" y="3238"/>
                </a:lnTo>
                <a:lnTo>
                  <a:pt x="6804" y="3043"/>
                </a:lnTo>
                <a:cubicBezTo>
                  <a:pt x="6729" y="2831"/>
                  <a:pt x="6526" y="2642"/>
                  <a:pt x="6253" y="2529"/>
                </a:cubicBezTo>
                <a:cubicBezTo>
                  <a:pt x="5458" y="2199"/>
                  <a:pt x="5237" y="2174"/>
                  <a:pt x="4892" y="2370"/>
                </a:cubicBezTo>
                <a:cubicBezTo>
                  <a:pt x="4466" y="2610"/>
                  <a:pt x="4019" y="3245"/>
                  <a:pt x="3666" y="4112"/>
                </a:cubicBezTo>
                <a:cubicBezTo>
                  <a:pt x="3383" y="4808"/>
                  <a:pt x="3177" y="5078"/>
                  <a:pt x="2458" y="5697"/>
                </a:cubicBezTo>
                <a:cubicBezTo>
                  <a:pt x="2279" y="5851"/>
                  <a:pt x="2033" y="6076"/>
                  <a:pt x="1912" y="6197"/>
                </a:cubicBezTo>
                <a:cubicBezTo>
                  <a:pt x="1791" y="6317"/>
                  <a:pt x="1626" y="6472"/>
                  <a:pt x="1545" y="6542"/>
                </a:cubicBezTo>
                <a:cubicBezTo>
                  <a:pt x="293" y="7633"/>
                  <a:pt x="-1" y="8124"/>
                  <a:pt x="0" y="9126"/>
                </a:cubicBezTo>
                <a:cubicBezTo>
                  <a:pt x="0" y="9769"/>
                  <a:pt x="112" y="10283"/>
                  <a:pt x="337" y="10669"/>
                </a:cubicBezTo>
                <a:cubicBezTo>
                  <a:pt x="660" y="11225"/>
                  <a:pt x="743" y="11382"/>
                  <a:pt x="874" y="11708"/>
                </a:cubicBezTo>
                <a:cubicBezTo>
                  <a:pt x="948" y="11890"/>
                  <a:pt x="1067" y="12134"/>
                  <a:pt x="1139" y="12250"/>
                </a:cubicBezTo>
                <a:cubicBezTo>
                  <a:pt x="1455" y="12757"/>
                  <a:pt x="1717" y="13276"/>
                  <a:pt x="1950" y="13859"/>
                </a:cubicBezTo>
                <a:cubicBezTo>
                  <a:pt x="2220" y="14532"/>
                  <a:pt x="2457" y="15206"/>
                  <a:pt x="2457" y="15299"/>
                </a:cubicBezTo>
                <a:cubicBezTo>
                  <a:pt x="2457" y="15397"/>
                  <a:pt x="2283" y="15760"/>
                  <a:pt x="2171" y="15895"/>
                </a:cubicBezTo>
                <a:cubicBezTo>
                  <a:pt x="1955" y="16157"/>
                  <a:pt x="2070" y="16370"/>
                  <a:pt x="2470" y="16451"/>
                </a:cubicBezTo>
                <a:cubicBezTo>
                  <a:pt x="2962" y="16552"/>
                  <a:pt x="3458" y="16449"/>
                  <a:pt x="3868" y="16161"/>
                </a:cubicBezTo>
                <a:cubicBezTo>
                  <a:pt x="4800" y="15507"/>
                  <a:pt x="5154" y="15331"/>
                  <a:pt x="5694" y="15260"/>
                </a:cubicBezTo>
                <a:cubicBezTo>
                  <a:pt x="5940" y="15227"/>
                  <a:pt x="6151" y="15110"/>
                  <a:pt x="6927" y="14573"/>
                </a:cubicBezTo>
                <a:cubicBezTo>
                  <a:pt x="7162" y="14411"/>
                  <a:pt x="7496" y="14194"/>
                  <a:pt x="7669" y="14089"/>
                </a:cubicBezTo>
                <a:cubicBezTo>
                  <a:pt x="7841" y="13985"/>
                  <a:pt x="8090" y="13819"/>
                  <a:pt x="8221" y="13722"/>
                </a:cubicBezTo>
                <a:cubicBezTo>
                  <a:pt x="8585" y="13451"/>
                  <a:pt x="8848" y="13349"/>
                  <a:pt x="9322" y="13292"/>
                </a:cubicBezTo>
                <a:cubicBezTo>
                  <a:pt x="9968" y="13216"/>
                  <a:pt x="10490" y="13259"/>
                  <a:pt x="10880" y="13423"/>
                </a:cubicBezTo>
                <a:cubicBezTo>
                  <a:pt x="11248" y="13577"/>
                  <a:pt x="11469" y="13745"/>
                  <a:pt x="11774" y="14103"/>
                </a:cubicBezTo>
                <a:cubicBezTo>
                  <a:pt x="12044" y="14419"/>
                  <a:pt x="12175" y="14651"/>
                  <a:pt x="12440" y="15281"/>
                </a:cubicBezTo>
                <a:cubicBezTo>
                  <a:pt x="12556" y="15555"/>
                  <a:pt x="12683" y="15819"/>
                  <a:pt x="12722" y="15866"/>
                </a:cubicBezTo>
                <a:cubicBezTo>
                  <a:pt x="12792" y="15952"/>
                  <a:pt x="12793" y="15953"/>
                  <a:pt x="12892" y="15811"/>
                </a:cubicBezTo>
                <a:cubicBezTo>
                  <a:pt x="12946" y="15733"/>
                  <a:pt x="13090" y="15456"/>
                  <a:pt x="13212" y="15196"/>
                </a:cubicBezTo>
                <a:cubicBezTo>
                  <a:pt x="13333" y="14937"/>
                  <a:pt x="13448" y="14712"/>
                  <a:pt x="13467" y="14699"/>
                </a:cubicBezTo>
                <a:cubicBezTo>
                  <a:pt x="13514" y="14663"/>
                  <a:pt x="13568" y="14854"/>
                  <a:pt x="13646" y="15348"/>
                </a:cubicBezTo>
                <a:cubicBezTo>
                  <a:pt x="13684" y="15585"/>
                  <a:pt x="13749" y="15886"/>
                  <a:pt x="13792" y="16017"/>
                </a:cubicBezTo>
                <a:cubicBezTo>
                  <a:pt x="13946" y="16489"/>
                  <a:pt x="14251" y="17187"/>
                  <a:pt x="14377" y="17356"/>
                </a:cubicBezTo>
                <a:cubicBezTo>
                  <a:pt x="14507" y="17531"/>
                  <a:pt x="15247" y="18056"/>
                  <a:pt x="15566" y="18199"/>
                </a:cubicBezTo>
                <a:cubicBezTo>
                  <a:pt x="15923" y="18360"/>
                  <a:pt x="15983" y="18370"/>
                  <a:pt x="16162" y="18307"/>
                </a:cubicBezTo>
                <a:cubicBezTo>
                  <a:pt x="16485" y="18193"/>
                  <a:pt x="16640" y="18200"/>
                  <a:pt x="16906" y="18342"/>
                </a:cubicBezTo>
                <a:cubicBezTo>
                  <a:pt x="17041" y="18413"/>
                  <a:pt x="17198" y="18480"/>
                  <a:pt x="17257" y="18489"/>
                </a:cubicBezTo>
                <a:cubicBezTo>
                  <a:pt x="17435" y="18519"/>
                  <a:pt x="17632" y="18477"/>
                  <a:pt x="18006" y="18326"/>
                </a:cubicBezTo>
                <a:cubicBezTo>
                  <a:pt x="18403" y="18166"/>
                  <a:pt x="18627" y="18109"/>
                  <a:pt x="19021" y="18069"/>
                </a:cubicBezTo>
                <a:cubicBezTo>
                  <a:pt x="19168" y="18054"/>
                  <a:pt x="19324" y="18012"/>
                  <a:pt x="19368" y="17978"/>
                </a:cubicBezTo>
                <a:cubicBezTo>
                  <a:pt x="19463" y="17903"/>
                  <a:pt x="19569" y="17656"/>
                  <a:pt x="19750" y="17076"/>
                </a:cubicBezTo>
                <a:cubicBezTo>
                  <a:pt x="20021" y="16205"/>
                  <a:pt x="20144" y="15865"/>
                  <a:pt x="20646" y="14590"/>
                </a:cubicBezTo>
                <a:cubicBezTo>
                  <a:pt x="20810" y="14173"/>
                  <a:pt x="20945" y="13808"/>
                  <a:pt x="20945" y="13780"/>
                </a:cubicBezTo>
                <a:cubicBezTo>
                  <a:pt x="20945" y="13752"/>
                  <a:pt x="21005" y="13694"/>
                  <a:pt x="21079" y="13648"/>
                </a:cubicBezTo>
                <a:cubicBezTo>
                  <a:pt x="21196" y="13575"/>
                  <a:pt x="21222" y="13573"/>
                  <a:pt x="21281" y="13626"/>
                </a:cubicBezTo>
                <a:cubicBezTo>
                  <a:pt x="21369" y="13703"/>
                  <a:pt x="21493" y="13703"/>
                  <a:pt x="21546" y="13626"/>
                </a:cubicBezTo>
                <a:cubicBezTo>
                  <a:pt x="21599" y="13548"/>
                  <a:pt x="21573" y="13256"/>
                  <a:pt x="21509" y="13207"/>
                </a:cubicBezTo>
                <a:cubicBezTo>
                  <a:pt x="21408" y="13128"/>
                  <a:pt x="21264" y="13183"/>
                  <a:pt x="21264" y="13299"/>
                </a:cubicBezTo>
                <a:cubicBezTo>
                  <a:pt x="21264" y="13422"/>
                  <a:pt x="21198" y="13444"/>
                  <a:pt x="21163" y="13332"/>
                </a:cubicBezTo>
                <a:cubicBezTo>
                  <a:pt x="21141" y="13264"/>
                  <a:pt x="21152" y="13111"/>
                  <a:pt x="21196" y="12865"/>
                </a:cubicBezTo>
                <a:cubicBezTo>
                  <a:pt x="21233" y="12664"/>
                  <a:pt x="21274" y="12266"/>
                  <a:pt x="21287" y="11981"/>
                </a:cubicBezTo>
                <a:cubicBezTo>
                  <a:pt x="21327" y="11104"/>
                  <a:pt x="21215" y="10407"/>
                  <a:pt x="20901" y="9557"/>
                </a:cubicBezTo>
                <a:cubicBezTo>
                  <a:pt x="20631" y="8829"/>
                  <a:pt x="20337" y="8438"/>
                  <a:pt x="19562" y="7780"/>
                </a:cubicBezTo>
                <a:cubicBezTo>
                  <a:pt x="19139" y="7421"/>
                  <a:pt x="18558" y="6683"/>
                  <a:pt x="18445" y="6361"/>
                </a:cubicBezTo>
                <a:cubicBezTo>
                  <a:pt x="18421" y="6293"/>
                  <a:pt x="18314" y="6058"/>
                  <a:pt x="18208" y="5839"/>
                </a:cubicBezTo>
                <a:cubicBezTo>
                  <a:pt x="17904" y="5210"/>
                  <a:pt x="17782" y="4746"/>
                  <a:pt x="17573" y="3408"/>
                </a:cubicBezTo>
                <a:cubicBezTo>
                  <a:pt x="17483" y="2837"/>
                  <a:pt x="17465" y="2771"/>
                  <a:pt x="17361" y="2643"/>
                </a:cubicBezTo>
                <a:cubicBezTo>
                  <a:pt x="17266" y="2527"/>
                  <a:pt x="17220" y="2502"/>
                  <a:pt x="17092" y="2502"/>
                </a:cubicBezTo>
                <a:cubicBezTo>
                  <a:pt x="16925" y="2502"/>
                  <a:pt x="16802" y="2424"/>
                  <a:pt x="16738" y="2277"/>
                </a:cubicBezTo>
                <a:cubicBezTo>
                  <a:pt x="16668" y="2118"/>
                  <a:pt x="16564" y="1627"/>
                  <a:pt x="16528" y="1281"/>
                </a:cubicBezTo>
                <a:cubicBezTo>
                  <a:pt x="16478" y="794"/>
                  <a:pt x="16353" y="186"/>
                  <a:pt x="16282" y="79"/>
                </a:cubicBezTo>
                <a:cubicBezTo>
                  <a:pt x="16255" y="39"/>
                  <a:pt x="16230" y="13"/>
                  <a:pt x="16206" y="4"/>
                </a:cubicBezTo>
                <a:close/>
                <a:moveTo>
                  <a:pt x="15989" y="19480"/>
                </a:moveTo>
                <a:cubicBezTo>
                  <a:pt x="15916" y="19493"/>
                  <a:pt x="15902" y="19521"/>
                  <a:pt x="15893" y="19688"/>
                </a:cubicBezTo>
                <a:cubicBezTo>
                  <a:pt x="15886" y="19810"/>
                  <a:pt x="15854" y="19919"/>
                  <a:pt x="15808" y="19978"/>
                </a:cubicBezTo>
                <a:cubicBezTo>
                  <a:pt x="15740" y="20066"/>
                  <a:pt x="15729" y="20068"/>
                  <a:pt x="15651" y="20005"/>
                </a:cubicBezTo>
                <a:cubicBezTo>
                  <a:pt x="15597" y="19963"/>
                  <a:pt x="15532" y="19948"/>
                  <a:pt x="15474" y="19966"/>
                </a:cubicBezTo>
                <a:cubicBezTo>
                  <a:pt x="15393" y="19991"/>
                  <a:pt x="15383" y="20013"/>
                  <a:pt x="15393" y="20155"/>
                </a:cubicBezTo>
                <a:cubicBezTo>
                  <a:pt x="15402" y="20274"/>
                  <a:pt x="15392" y="20314"/>
                  <a:pt x="15352" y="20314"/>
                </a:cubicBezTo>
                <a:cubicBezTo>
                  <a:pt x="15316" y="20314"/>
                  <a:pt x="15296" y="20262"/>
                  <a:pt x="15288" y="20156"/>
                </a:cubicBezTo>
                <a:cubicBezTo>
                  <a:pt x="15280" y="20030"/>
                  <a:pt x="15260" y="19992"/>
                  <a:pt x="15189" y="19971"/>
                </a:cubicBezTo>
                <a:cubicBezTo>
                  <a:pt x="15102" y="19945"/>
                  <a:pt x="14960" y="20005"/>
                  <a:pt x="14960" y="20069"/>
                </a:cubicBezTo>
                <a:cubicBezTo>
                  <a:pt x="14960" y="20087"/>
                  <a:pt x="14977" y="20124"/>
                  <a:pt x="14998" y="20150"/>
                </a:cubicBezTo>
                <a:cubicBezTo>
                  <a:pt x="15026" y="20183"/>
                  <a:pt x="15026" y="20204"/>
                  <a:pt x="14998" y="20225"/>
                </a:cubicBezTo>
                <a:cubicBezTo>
                  <a:pt x="14945" y="20265"/>
                  <a:pt x="14950" y="20451"/>
                  <a:pt x="15005" y="20476"/>
                </a:cubicBezTo>
                <a:cubicBezTo>
                  <a:pt x="15030" y="20487"/>
                  <a:pt x="15121" y="20483"/>
                  <a:pt x="15209" y="20467"/>
                </a:cubicBezTo>
                <a:cubicBezTo>
                  <a:pt x="15297" y="20452"/>
                  <a:pt x="15414" y="20458"/>
                  <a:pt x="15468" y="20479"/>
                </a:cubicBezTo>
                <a:cubicBezTo>
                  <a:pt x="15541" y="20508"/>
                  <a:pt x="15589" y="20499"/>
                  <a:pt x="15653" y="20448"/>
                </a:cubicBezTo>
                <a:cubicBezTo>
                  <a:pt x="15710" y="20403"/>
                  <a:pt x="15747" y="20396"/>
                  <a:pt x="15762" y="20426"/>
                </a:cubicBezTo>
                <a:cubicBezTo>
                  <a:pt x="15775" y="20451"/>
                  <a:pt x="15828" y="20464"/>
                  <a:pt x="15879" y="20457"/>
                </a:cubicBezTo>
                <a:cubicBezTo>
                  <a:pt x="15962" y="20445"/>
                  <a:pt x="15979" y="20470"/>
                  <a:pt x="16055" y="20711"/>
                </a:cubicBezTo>
                <a:cubicBezTo>
                  <a:pt x="16123" y="20924"/>
                  <a:pt x="16190" y="21036"/>
                  <a:pt x="16385" y="21259"/>
                </a:cubicBezTo>
                <a:cubicBezTo>
                  <a:pt x="16520" y="21413"/>
                  <a:pt x="16667" y="21545"/>
                  <a:pt x="16712" y="21554"/>
                </a:cubicBezTo>
                <a:cubicBezTo>
                  <a:pt x="16827" y="21576"/>
                  <a:pt x="16997" y="21517"/>
                  <a:pt x="17177" y="21393"/>
                </a:cubicBezTo>
                <a:cubicBezTo>
                  <a:pt x="17261" y="21334"/>
                  <a:pt x="17380" y="21286"/>
                  <a:pt x="17443" y="21286"/>
                </a:cubicBezTo>
                <a:cubicBezTo>
                  <a:pt x="17585" y="21286"/>
                  <a:pt x="17600" y="21256"/>
                  <a:pt x="17668" y="20833"/>
                </a:cubicBezTo>
                <a:cubicBezTo>
                  <a:pt x="17717" y="20529"/>
                  <a:pt x="17733" y="20485"/>
                  <a:pt x="17805" y="20472"/>
                </a:cubicBezTo>
                <a:cubicBezTo>
                  <a:pt x="17894" y="20457"/>
                  <a:pt x="17895" y="20406"/>
                  <a:pt x="17821" y="19839"/>
                </a:cubicBezTo>
                <a:lnTo>
                  <a:pt x="17792" y="19623"/>
                </a:lnTo>
                <a:lnTo>
                  <a:pt x="17634" y="19611"/>
                </a:lnTo>
                <a:cubicBezTo>
                  <a:pt x="17540" y="19602"/>
                  <a:pt x="17410" y="19628"/>
                  <a:pt x="17314" y="19674"/>
                </a:cubicBezTo>
                <a:cubicBezTo>
                  <a:pt x="17206" y="19726"/>
                  <a:pt x="17054" y="19753"/>
                  <a:pt x="16865" y="19753"/>
                </a:cubicBezTo>
                <a:cubicBezTo>
                  <a:pt x="16616" y="19754"/>
                  <a:pt x="16549" y="19735"/>
                  <a:pt x="16327" y="19609"/>
                </a:cubicBezTo>
                <a:cubicBezTo>
                  <a:pt x="16188" y="19530"/>
                  <a:pt x="16036" y="19472"/>
                  <a:pt x="15989" y="19480"/>
                </a:cubicBezTo>
                <a:close/>
                <a:moveTo>
                  <a:pt x="14711" y="19818"/>
                </a:moveTo>
                <a:cubicBezTo>
                  <a:pt x="14502" y="19818"/>
                  <a:pt x="14425" y="19871"/>
                  <a:pt x="14568" y="19916"/>
                </a:cubicBezTo>
                <a:cubicBezTo>
                  <a:pt x="14629" y="19936"/>
                  <a:pt x="14640" y="19976"/>
                  <a:pt x="14640" y="20203"/>
                </a:cubicBezTo>
                <a:cubicBezTo>
                  <a:pt x="14640" y="20404"/>
                  <a:pt x="14651" y="20466"/>
                  <a:pt x="14691" y="20466"/>
                </a:cubicBezTo>
                <a:cubicBezTo>
                  <a:pt x="14730" y="20466"/>
                  <a:pt x="14745" y="20397"/>
                  <a:pt x="14753" y="20196"/>
                </a:cubicBezTo>
                <a:cubicBezTo>
                  <a:pt x="14763" y="19954"/>
                  <a:pt x="14772" y="19923"/>
                  <a:pt x="14844" y="19911"/>
                </a:cubicBezTo>
                <a:cubicBezTo>
                  <a:pt x="15009" y="19883"/>
                  <a:pt x="14916" y="19818"/>
                  <a:pt x="14711" y="19818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: Map-Colouring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Map-Colouring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Solutions are assignments satisfying all constraints, e.g.,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290286" y="5213823"/>
                <a:ext cx="11611428" cy="95854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t>Solutions </a:t>
                </a:r>
                <a:r>
                  <a:rPr>
                    <a:solidFill>
                      <a:srgbClr val="091F5C"/>
                    </a:solidFill>
                  </a:rPr>
                  <a:t>are assignments satisfying all constraints, e.g.,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𝑊𝐴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𝑁𝑇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𝑁𝑆𝑊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𝑆𝐴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𝑏𝑙𝑢𝑒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 xmlns="">
          <p:sp>
            <p:nvSpPr>
              <p:cNvPr id="159" name="Solutions are assignments satisfying all constraints, e.g.,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290286" y="5213823"/>
                <a:ext cx="11611428" cy="958544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1" name="Skjermbilde 2020-06-27 kl. 14.12.40.png" descr="Skjermbilde 2020-06-27 kl. 14.12.40.png"/>
          <p:cNvPicPr>
            <a:picLocks noChangeAspect="1"/>
          </p:cNvPicPr>
          <p:nvPr/>
        </p:nvPicPr>
        <p:blipFill>
          <a:blip r:embed="rId3"/>
          <a:srcRect b="3842"/>
          <a:stretch>
            <a:fillRect/>
          </a:stretch>
        </p:blipFill>
        <p:spPr>
          <a:xfrm>
            <a:off x="3527934" y="858859"/>
            <a:ext cx="5136132" cy="4375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onstraint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Constraint graph</a:t>
            </a:r>
          </a:p>
        </p:txBody>
      </p:sp>
      <p:sp>
        <p:nvSpPr>
          <p:cNvPr id="164" name="Binary CSP: each constraint relates at most two variables…"/>
          <p:cNvSpPr txBox="1">
            <a:spLocks noGrp="1"/>
          </p:cNvSpPr>
          <p:nvPr>
            <p:ph type="body" idx="1"/>
          </p:nvPr>
        </p:nvSpPr>
        <p:spPr>
          <a:xfrm>
            <a:off x="290286" y="866498"/>
            <a:ext cx="11611428" cy="536841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t>Binary CSP: </a:t>
            </a:r>
            <a:r>
              <a:rPr>
                <a:solidFill>
                  <a:srgbClr val="091F5C"/>
                </a:solidFill>
              </a:rPr>
              <a:t>each constraint relates at most two variables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t>Constraint graph: </a:t>
            </a:r>
            <a:r>
              <a:rPr>
                <a:solidFill>
                  <a:srgbClr val="091F5C"/>
                </a:solidFill>
              </a:rPr>
              <a:t>nodes are variables, arc show constraints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>
              <a:solidFill>
                <a:srgbClr val="091F5C"/>
              </a:solidFill>
            </a:endParaRP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>
              <a:solidFill>
                <a:srgbClr val="091F5C"/>
              </a:solidFill>
            </a:endParaRP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>
              <a:solidFill>
                <a:srgbClr val="091F5C"/>
              </a:solidFill>
            </a:endParaRP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>
              <a:solidFill>
                <a:srgbClr val="091F5C"/>
              </a:solidFill>
            </a:endParaRP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>
              <a:solidFill>
                <a:srgbClr val="091F5C"/>
              </a:solidFill>
            </a:endParaRP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>
              <a:solidFill>
                <a:srgbClr val="091F5C"/>
              </a:solidFill>
            </a:endParaRP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>
              <a:solidFill>
                <a:srgbClr val="091F5C"/>
              </a:solidFill>
            </a:endParaRP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endParaRPr>
              <a:solidFill>
                <a:srgbClr val="091F5C"/>
              </a:solidFill>
            </a:endParaRP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rPr>
                <a:solidFill>
                  <a:srgbClr val="091F5C"/>
                </a:solidFill>
              </a:rPr>
              <a:t>General-purpose CSP algorithms use the graph structure to speed up search.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1245CF"/>
                </a:solidFill>
              </a:defRPr>
            </a:pPr>
            <a:r>
              <a:rPr>
                <a:solidFill>
                  <a:srgbClr val="091F5C"/>
                </a:solidFill>
              </a:rPr>
              <a:t>E.g, Tasmania is an independent subproblem!</a:t>
            </a:r>
          </a:p>
        </p:txBody>
      </p:sp>
      <p:sp>
        <p:nvSpPr>
          <p:cNvPr id="1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66" name="Skjermbilde 2020-06-27 kl. 16.23.57.png" descr="Skjermbilde 2020-06-27 kl. 16.23.57.png"/>
          <p:cNvPicPr>
            <a:picLocks noChangeAspect="1"/>
          </p:cNvPicPr>
          <p:nvPr/>
        </p:nvPicPr>
        <p:blipFill>
          <a:blip r:embed="rId2"/>
          <a:srcRect l="3457" t="4515" r="1112" b="2247"/>
          <a:stretch>
            <a:fillRect/>
          </a:stretch>
        </p:blipFill>
        <p:spPr>
          <a:xfrm>
            <a:off x="4180042" y="1705659"/>
            <a:ext cx="3832019" cy="3352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487" extrusionOk="0">
                <a:moveTo>
                  <a:pt x="9701" y="0"/>
                </a:moveTo>
                <a:cubicBezTo>
                  <a:pt x="9336" y="0"/>
                  <a:pt x="9242" y="20"/>
                  <a:pt x="9026" y="135"/>
                </a:cubicBezTo>
                <a:cubicBezTo>
                  <a:pt x="8674" y="323"/>
                  <a:pt x="8431" y="591"/>
                  <a:pt x="8262" y="982"/>
                </a:cubicBezTo>
                <a:cubicBezTo>
                  <a:pt x="8127" y="1293"/>
                  <a:pt x="8118" y="1352"/>
                  <a:pt x="8125" y="1775"/>
                </a:cubicBezTo>
                <a:cubicBezTo>
                  <a:pt x="8130" y="2027"/>
                  <a:pt x="8140" y="2297"/>
                  <a:pt x="8148" y="2376"/>
                </a:cubicBezTo>
                <a:cubicBezTo>
                  <a:pt x="8162" y="2517"/>
                  <a:pt x="8143" y="2529"/>
                  <a:pt x="5597" y="3884"/>
                </a:cubicBezTo>
                <a:cubicBezTo>
                  <a:pt x="3041" y="5244"/>
                  <a:pt x="3031" y="5248"/>
                  <a:pt x="2964" y="5138"/>
                </a:cubicBezTo>
                <a:cubicBezTo>
                  <a:pt x="2789" y="4847"/>
                  <a:pt x="2572" y="4630"/>
                  <a:pt x="2303" y="4479"/>
                </a:cubicBezTo>
                <a:cubicBezTo>
                  <a:pt x="2032" y="4328"/>
                  <a:pt x="1972" y="4314"/>
                  <a:pt x="1583" y="4314"/>
                </a:cubicBezTo>
                <a:cubicBezTo>
                  <a:pt x="1217" y="4314"/>
                  <a:pt x="1124" y="4334"/>
                  <a:pt x="908" y="4449"/>
                </a:cubicBezTo>
                <a:cubicBezTo>
                  <a:pt x="555" y="4637"/>
                  <a:pt x="313" y="4904"/>
                  <a:pt x="144" y="5296"/>
                </a:cubicBezTo>
                <a:cubicBezTo>
                  <a:pt x="10" y="5605"/>
                  <a:pt x="-1" y="5670"/>
                  <a:pt x="0" y="6115"/>
                </a:cubicBezTo>
                <a:cubicBezTo>
                  <a:pt x="2" y="6539"/>
                  <a:pt x="18" y="6634"/>
                  <a:pt x="128" y="6893"/>
                </a:cubicBezTo>
                <a:cubicBezTo>
                  <a:pt x="301" y="7300"/>
                  <a:pt x="530" y="7556"/>
                  <a:pt x="895" y="7750"/>
                </a:cubicBezTo>
                <a:cubicBezTo>
                  <a:pt x="1169" y="7896"/>
                  <a:pt x="1247" y="7915"/>
                  <a:pt x="1587" y="7916"/>
                </a:cubicBezTo>
                <a:cubicBezTo>
                  <a:pt x="1943" y="7916"/>
                  <a:pt x="1998" y="7901"/>
                  <a:pt x="2316" y="7722"/>
                </a:cubicBezTo>
                <a:cubicBezTo>
                  <a:pt x="2617" y="7553"/>
                  <a:pt x="2690" y="7484"/>
                  <a:pt x="2886" y="7178"/>
                </a:cubicBezTo>
                <a:cubicBezTo>
                  <a:pt x="3010" y="6985"/>
                  <a:pt x="3123" y="6827"/>
                  <a:pt x="3139" y="6827"/>
                </a:cubicBezTo>
                <a:cubicBezTo>
                  <a:pt x="3154" y="6827"/>
                  <a:pt x="4412" y="7362"/>
                  <a:pt x="5933" y="8012"/>
                </a:cubicBezTo>
                <a:cubicBezTo>
                  <a:pt x="8373" y="9055"/>
                  <a:pt x="8696" y="9205"/>
                  <a:pt x="8682" y="9292"/>
                </a:cubicBezTo>
                <a:cubicBezTo>
                  <a:pt x="8674" y="9346"/>
                  <a:pt x="8665" y="9586"/>
                  <a:pt x="8662" y="9823"/>
                </a:cubicBezTo>
                <a:cubicBezTo>
                  <a:pt x="8657" y="10198"/>
                  <a:pt x="8671" y="10296"/>
                  <a:pt x="8783" y="10574"/>
                </a:cubicBezTo>
                <a:cubicBezTo>
                  <a:pt x="8945" y="10978"/>
                  <a:pt x="9289" y="11346"/>
                  <a:pt x="9643" y="11497"/>
                </a:cubicBezTo>
                <a:cubicBezTo>
                  <a:pt x="9908" y="11609"/>
                  <a:pt x="10354" y="11644"/>
                  <a:pt x="10640" y="11573"/>
                </a:cubicBezTo>
                <a:cubicBezTo>
                  <a:pt x="10908" y="11507"/>
                  <a:pt x="11233" y="11289"/>
                  <a:pt x="11440" y="11036"/>
                </a:cubicBezTo>
                <a:lnTo>
                  <a:pt x="11641" y="10790"/>
                </a:lnTo>
                <a:lnTo>
                  <a:pt x="13477" y="12011"/>
                </a:lnTo>
                <a:lnTo>
                  <a:pt x="15312" y="13229"/>
                </a:lnTo>
                <a:lnTo>
                  <a:pt x="15222" y="13519"/>
                </a:lnTo>
                <a:cubicBezTo>
                  <a:pt x="15040" y="14108"/>
                  <a:pt x="15168" y="14848"/>
                  <a:pt x="15540" y="15358"/>
                </a:cubicBezTo>
                <a:cubicBezTo>
                  <a:pt x="15719" y="15605"/>
                  <a:pt x="16148" y="15856"/>
                  <a:pt x="16467" y="15902"/>
                </a:cubicBezTo>
                <a:cubicBezTo>
                  <a:pt x="17513" y="16054"/>
                  <a:pt x="18316" y="15292"/>
                  <a:pt x="18327" y="14137"/>
                </a:cubicBezTo>
                <a:cubicBezTo>
                  <a:pt x="18331" y="13680"/>
                  <a:pt x="18233" y="13315"/>
                  <a:pt x="18016" y="12992"/>
                </a:cubicBezTo>
                <a:cubicBezTo>
                  <a:pt x="17933" y="12868"/>
                  <a:pt x="17864" y="12752"/>
                  <a:pt x="17864" y="12736"/>
                </a:cubicBezTo>
                <a:cubicBezTo>
                  <a:pt x="17864" y="12704"/>
                  <a:pt x="18586" y="11742"/>
                  <a:pt x="18834" y="11441"/>
                </a:cubicBezTo>
                <a:lnTo>
                  <a:pt x="18986" y="11258"/>
                </a:lnTo>
                <a:lnTo>
                  <a:pt x="19217" y="11400"/>
                </a:lnTo>
                <a:cubicBezTo>
                  <a:pt x="20053" y="11915"/>
                  <a:pt x="21152" y="11474"/>
                  <a:pt x="21479" y="10492"/>
                </a:cubicBezTo>
                <a:cubicBezTo>
                  <a:pt x="21541" y="10305"/>
                  <a:pt x="21576" y="10104"/>
                  <a:pt x="21581" y="9902"/>
                </a:cubicBezTo>
                <a:cubicBezTo>
                  <a:pt x="21599" y="9296"/>
                  <a:pt x="21373" y="8674"/>
                  <a:pt x="20978" y="8348"/>
                </a:cubicBezTo>
                <a:cubicBezTo>
                  <a:pt x="20644" y="8073"/>
                  <a:pt x="20347" y="7981"/>
                  <a:pt x="19883" y="8007"/>
                </a:cubicBezTo>
                <a:cubicBezTo>
                  <a:pt x="19611" y="8023"/>
                  <a:pt x="19456" y="8011"/>
                  <a:pt x="19429" y="7974"/>
                </a:cubicBezTo>
                <a:cubicBezTo>
                  <a:pt x="19391" y="7922"/>
                  <a:pt x="18488" y="5385"/>
                  <a:pt x="18488" y="5331"/>
                </a:cubicBezTo>
                <a:cubicBezTo>
                  <a:pt x="18488" y="5318"/>
                  <a:pt x="18564" y="5261"/>
                  <a:pt x="18658" y="5207"/>
                </a:cubicBezTo>
                <a:cubicBezTo>
                  <a:pt x="19232" y="4873"/>
                  <a:pt x="19550" y="3941"/>
                  <a:pt x="19360" y="3141"/>
                </a:cubicBezTo>
                <a:cubicBezTo>
                  <a:pt x="19145" y="2238"/>
                  <a:pt x="18362" y="1685"/>
                  <a:pt x="17540" y="1854"/>
                </a:cubicBezTo>
                <a:cubicBezTo>
                  <a:pt x="16929" y="1980"/>
                  <a:pt x="16531" y="2362"/>
                  <a:pt x="16306" y="3034"/>
                </a:cubicBezTo>
                <a:cubicBezTo>
                  <a:pt x="16274" y="3131"/>
                  <a:pt x="16229" y="3171"/>
                  <a:pt x="16159" y="3169"/>
                </a:cubicBezTo>
                <a:cubicBezTo>
                  <a:pt x="16103" y="3168"/>
                  <a:pt x="14994" y="2924"/>
                  <a:pt x="13693" y="2625"/>
                </a:cubicBezTo>
                <a:lnTo>
                  <a:pt x="11329" y="2081"/>
                </a:lnTo>
                <a:lnTo>
                  <a:pt x="11297" y="1684"/>
                </a:lnTo>
                <a:cubicBezTo>
                  <a:pt x="11240" y="965"/>
                  <a:pt x="10949" y="461"/>
                  <a:pt x="10421" y="165"/>
                </a:cubicBezTo>
                <a:cubicBezTo>
                  <a:pt x="10150" y="14"/>
                  <a:pt x="10091" y="0"/>
                  <a:pt x="9701" y="0"/>
                </a:cubicBezTo>
                <a:close/>
                <a:moveTo>
                  <a:pt x="17288" y="17868"/>
                </a:moveTo>
                <a:cubicBezTo>
                  <a:pt x="16918" y="17868"/>
                  <a:pt x="16827" y="17885"/>
                  <a:pt x="16610" y="18001"/>
                </a:cubicBezTo>
                <a:cubicBezTo>
                  <a:pt x="16258" y="18189"/>
                  <a:pt x="16015" y="18459"/>
                  <a:pt x="15846" y="18850"/>
                </a:cubicBezTo>
                <a:cubicBezTo>
                  <a:pt x="15712" y="19161"/>
                  <a:pt x="15700" y="19223"/>
                  <a:pt x="15703" y="19669"/>
                </a:cubicBezTo>
                <a:cubicBezTo>
                  <a:pt x="15706" y="20214"/>
                  <a:pt x="15789" y="20494"/>
                  <a:pt x="16056" y="20865"/>
                </a:cubicBezTo>
                <a:cubicBezTo>
                  <a:pt x="16215" y="21086"/>
                  <a:pt x="16623" y="21363"/>
                  <a:pt x="16910" y="21445"/>
                </a:cubicBezTo>
                <a:cubicBezTo>
                  <a:pt x="17455" y="21600"/>
                  <a:pt x="18207" y="21310"/>
                  <a:pt x="18533" y="20819"/>
                </a:cubicBezTo>
                <a:cubicBezTo>
                  <a:pt x="19159" y="19876"/>
                  <a:pt x="18918" y="18567"/>
                  <a:pt x="18023" y="18047"/>
                </a:cubicBezTo>
                <a:cubicBezTo>
                  <a:pt x="17737" y="17880"/>
                  <a:pt x="17689" y="17868"/>
                  <a:pt x="17288" y="17868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Varieties of CS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Varieties of CSPs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Discrete variable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Discrete variables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Finite domains; size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complete assignments</a:t>
                </a:r>
              </a:p>
              <a:p>
                <a:pPr marL="581526" lvl="1" indent="-200526">
                  <a:buClrTx/>
                  <a:buSzPct val="100000"/>
                  <a:buFontTx/>
                  <a:buChar char="•"/>
                </a:pPr>
                <a:r>
                  <a:t>e.g., Boolean CSPs, incl. Boolean satisfiability (NP-complete)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Infinite domains (integers, strings, etc.)</a:t>
                </a:r>
              </a:p>
              <a:p>
                <a:pPr marL="581526" lvl="1" indent="-200526">
                  <a:buClrTx/>
                  <a:buSzPct val="100000"/>
                  <a:buFontTx/>
                  <a:buChar char="•"/>
                </a:pPr>
                <a:r>
                  <a:t>e.g., job scheduling, variables are start / end days for each job</a:t>
                </a:r>
              </a:p>
              <a:p>
                <a:pPr marL="581526" lvl="1" indent="-200526">
                  <a:buClrTx/>
                  <a:buSzPct val="100000"/>
                  <a:buFontTx/>
                  <a:buChar char="•"/>
                </a:pPr>
                <a:r>
                  <a:t>Need a </a:t>
                </a:r>
                <a:r>
                  <a:rPr>
                    <a:solidFill>
                      <a:srgbClr val="1245CF"/>
                    </a:solidFill>
                  </a:rPr>
                  <a:t>constraint language</a:t>
                </a:r>
                <a:r>
                  <a:t>, 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𝑆𝑡𝑎𝑟𝑡𝐽𝑜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+5≤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𝑆𝑡𝑎𝑟𝑡𝐽𝑜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581526" lvl="1" indent="-200526">
                  <a:buClrTx/>
                  <a:buSzPct val="100000"/>
                  <a:buFontTx/>
                  <a:buChar char="•"/>
                  <a:defRPr>
                    <a:solidFill>
                      <a:srgbClr val="1E4A10"/>
                    </a:solidFill>
                  </a:defRPr>
                </a:pPr>
                <a:r>
                  <a:t>Linear </a:t>
                </a:r>
                <a:r>
                  <a:rPr>
                    <a:solidFill>
                      <a:srgbClr val="091F5C"/>
                    </a:solidFill>
                  </a:rPr>
                  <a:t>constraints solvable, </a:t>
                </a:r>
                <a:r>
                  <a:t>nonlinear </a:t>
                </a:r>
                <a:r>
                  <a:rPr>
                    <a:solidFill>
                      <a:srgbClr val="091F5C"/>
                    </a:solidFill>
                  </a:rPr>
                  <a:t>undecidable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Continious variables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e.g, start / end times for Hubble Telescope observations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Linear constraints solvable in poly time by LP methods</a:t>
                </a:r>
              </a:p>
            </p:txBody>
          </p:sp>
        </mc:Choice>
        <mc:Fallback xmlns="">
          <p:sp>
            <p:nvSpPr>
              <p:cNvPr id="169" name="Discrete variable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b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Varieties of constrai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Varieties of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Unary constraints involve a single variable,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165080"/>
                <a:ext cx="11611428" cy="499054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Unary </a:t>
                </a:r>
                <a:r>
                  <a:rPr>
                    <a:solidFill>
                      <a:srgbClr val="091F5C"/>
                    </a:solidFill>
                  </a:rPr>
                  <a:t>constraints involve a single variable,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Binary </a:t>
                </a:r>
                <a:r>
                  <a:rPr>
                    <a:solidFill>
                      <a:srgbClr val="091F5C"/>
                    </a:solidFill>
                  </a:rPr>
                  <a:t>constraints involve pairs of variables,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𝑊𝐴</m:t>
                    </m:r>
                  </m:oMath>
                </a14:m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Higher-order </a:t>
                </a:r>
                <a:r>
                  <a:rPr>
                    <a:solidFill>
                      <a:srgbClr val="091F5C"/>
                    </a:solidFill>
                  </a:rPr>
                  <a:t>constraints involve 3 or more variables,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e.g., cryptarithmetic column constraints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t>Preferences </a:t>
                </a:r>
                <a:r>
                  <a:rPr>
                    <a:solidFill>
                      <a:srgbClr val="091F5C"/>
                    </a:solidFill>
                  </a:rPr>
                  <a:t>(soft constraints), e.g.,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is better than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>
                  <a:solidFill>
                    <a:srgbClr val="091F5C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245CF"/>
                    </a:solidFill>
                  </a:defRPr>
                </a:pPr>
                <a:r>
                  <a:rPr>
                    <a:solidFill>
                      <a:srgbClr val="091F5C"/>
                    </a:solidFill>
                  </a:rPr>
                  <a:t>Often representable by a cost for each variable assignment t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>
                    <a:solidFill>
                      <a:srgbClr val="091F5C"/>
                    </a:solidFill>
                  </a:rPr>
                  <a:t> constrained optimisation problems.</a:t>
                </a:r>
              </a:p>
            </p:txBody>
          </p:sp>
        </mc:Choice>
        <mc:Fallback xmlns="">
          <p:sp>
            <p:nvSpPr>
              <p:cNvPr id="173" name="Unary constraints involve a single variable,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165080"/>
                <a:ext cx="11611428" cy="4990544"/>
              </a:xfrm>
              <a:prstGeom prst="rect">
                <a:avLst/>
              </a:prstGeom>
              <a:blipFill>
                <a:blip r:embed="rId2"/>
                <a:stretch>
                  <a:fillRect l="-578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xample: Cryptarithmeti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Cryptarithmetic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Variables: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290286" y="3741402"/>
                <a:ext cx="11611428" cy="243096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t>Variables: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7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3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t>Domains: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{0,1,2,3,4,5,6,7,8,9}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:r>
                  <a:t>Constraints</a:t>
                </a:r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𝑎𝑙𝑙𝑑𝑖𝑓𝑓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lvl="1" indent="228600">
                  <a:buClrTx/>
                  <a:buSzTx/>
                  <a:buFontTx/>
                  <a:buNone/>
                  <a:defRPr>
                    <a:solidFill>
                      <a:srgbClr val="1E4A10"/>
                    </a:solidFill>
                  </a:defRPr>
                </a:pP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+10</m:t>
                    </m:r>
                    <m:limUpp>
                      <m:limUpp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/>
                      <m:lim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lim>
                    </m:limUpp>
                    <m:sSub>
                      <m:sSubPr>
                        <m:ctrlP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,</a:t>
                </a:r>
                <a:r>
                  <a:rPr>
                    <a:solidFill>
                      <a:srgbClr val="091F5C"/>
                    </a:solidFill>
                  </a:rPr>
                  <a:t> etc.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 xmlns="">
          <p:sp>
            <p:nvSpPr>
              <p:cNvPr id="177" name="Variables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90286" y="3741402"/>
                <a:ext cx="11611428" cy="2430965"/>
              </a:xfrm>
              <a:prstGeom prst="rect">
                <a:avLst/>
              </a:prstGeom>
              <a:blipFill>
                <a:blip r:embed="rId2"/>
                <a:stretch>
                  <a:fillRect l="-578" b="-8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79" name="Skjermbilde 2020-06-28 kl. 02.32.36.png" descr="Skjermbilde 2020-06-28 kl. 02.32.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91" y="769672"/>
            <a:ext cx="8158818" cy="3098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FFFFFF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Microsoft Office PowerPoint</Application>
  <PresentationFormat>Widescreen</PresentationFormat>
  <Paragraphs>256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Helvetica</vt:lpstr>
      <vt:lpstr>Roboto</vt:lpstr>
      <vt:lpstr>Material</vt:lpstr>
      <vt:lpstr>Constraint Satisfaction Problems</vt:lpstr>
      <vt:lpstr>Outline</vt:lpstr>
      <vt:lpstr>Constraint satisfaction problems (CSPs)</vt:lpstr>
      <vt:lpstr>Example: Map-Colouring</vt:lpstr>
      <vt:lpstr>Example: Map-Colouring contd.</vt:lpstr>
      <vt:lpstr>Constraint graph</vt:lpstr>
      <vt:lpstr>Varieties of CSPs</vt:lpstr>
      <vt:lpstr>Varieties of constraints</vt:lpstr>
      <vt:lpstr>Example: Cryptarithmetic</vt:lpstr>
      <vt:lpstr>Real-world CSPs</vt:lpstr>
      <vt:lpstr>Standard search formulation</vt:lpstr>
      <vt:lpstr>Backtracking serach</vt:lpstr>
      <vt:lpstr>Backtracking search</vt:lpstr>
      <vt:lpstr>Backtracking example</vt:lpstr>
      <vt:lpstr>Improving backtracking efficiency</vt:lpstr>
      <vt:lpstr>Minimum remaining values</vt:lpstr>
      <vt:lpstr>Degree heuristic</vt:lpstr>
      <vt:lpstr>Least constraining value</vt:lpstr>
      <vt:lpstr>Forward checking</vt:lpstr>
      <vt:lpstr>Constraint propagation</vt:lpstr>
      <vt:lpstr>Arc consistency</vt:lpstr>
      <vt:lpstr>Arc consistency algorithm</vt:lpstr>
      <vt:lpstr>Problem structure</vt:lpstr>
      <vt:lpstr>Problem structure contd.</vt:lpstr>
      <vt:lpstr>Tree structured CSPs</vt:lpstr>
      <vt:lpstr>Algorithm for tree-structured CSPs</vt:lpstr>
      <vt:lpstr>Nearly tree-structured CSPs</vt:lpstr>
      <vt:lpstr>Iterative algorithms for CSPs</vt:lpstr>
      <vt:lpstr>Example: 4-queens</vt:lpstr>
      <vt:lpstr>Performance of min-conflicts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cp:lastModifiedBy>Marcello Bonsangue</cp:lastModifiedBy>
  <cp:revision>2</cp:revision>
  <dcterms:modified xsi:type="dcterms:W3CDTF">2020-07-14T07:48:41Z</dcterms:modified>
</cp:coreProperties>
</file>