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First-Order Logi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3"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First-Order Logic</a:t>
            </a:r>
          </a:p>
        </p:txBody>
      </p:sp>
      <p:sp>
        <p:nvSpPr>
          <p:cNvPr id="143" name="Chapter 8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</a:t>
            </a:r>
            <a:r>
              <a:rPr dirty="0"/>
              <a:t> 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dels for FOL: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 for FOL: Example</a:t>
            </a:r>
          </a:p>
        </p:txBody>
      </p:sp>
      <p:sp>
        <p:nvSpPr>
          <p:cNvPr id="17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80" name="Skjermbilde 2020-06-29 kl. 08.38.45.png" descr="Skjermbilde 2020-06-29 kl. 08.38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77" y="816047"/>
            <a:ext cx="7726646" cy="522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ruth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Truth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sider the interpretation in which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Consider the interpretation in which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 </a:t>
                </a:r>
                <a:r>
                  <a:rPr>
                    <a:solidFill>
                      <a:srgbClr val="1E4A10"/>
                    </a:solidFill>
                  </a:rPr>
                  <a:t>Richard the Lionheart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1E4A10"/>
                    </a:solidFill>
                  </a:rPr>
                  <a:t>the evil King John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1E4A10"/>
                    </a:solidFill>
                  </a:rPr>
                  <a:t>the brotherhood relation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1E4A10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Under this interpretation,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true just in case </a:t>
                </a:r>
                <a:r>
                  <a:rPr>
                    <a:solidFill>
                      <a:srgbClr val="1E4A10"/>
                    </a:solidFill>
                  </a:rPr>
                  <a:t>Richard the Lionheart</a:t>
                </a:r>
                <a:r>
                  <a:t> and t</a:t>
                </a:r>
                <a:r>
                  <a:rPr>
                    <a:solidFill>
                      <a:srgbClr val="1E4A10"/>
                    </a:solidFill>
                  </a:rPr>
                  <a:t>he evil King John </a:t>
                </a:r>
                <a:r>
                  <a:t>are in </a:t>
                </a:r>
                <a:r>
                  <a:rPr>
                    <a:solidFill>
                      <a:srgbClr val="1E4A10"/>
                    </a:solidFill>
                  </a:rPr>
                  <a:t>the brotherhood relation </a:t>
                </a:r>
                <a:r>
                  <a:t>in the model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83" name="Consider the interpretation in which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els for FOL: Lot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 for FOL: Lots!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Entailment in propositional logic can be computer by enumerating mod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Entailment in propositional logic can be computer by enumerating modes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We </a:t>
                </a:r>
                <a:r>
                  <a:rPr b="1">
                    <a:solidFill>
                      <a:srgbClr val="EA3322"/>
                    </a:solidFill>
                  </a:rPr>
                  <a:t>can</a:t>
                </a:r>
                <a:r>
                  <a:rPr b="1"/>
                  <a:t> </a:t>
                </a:r>
                <a:r>
                  <a:t>enumerate the FOL models for a given KB vocabulary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each number of domain elements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 sz="39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to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For each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-ary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 in the vocabulary</a:t>
                </a:r>
              </a:p>
              <a:p>
                <a:pPr marL="0" lvl="4" indent="914400">
                  <a:buClrTx/>
                  <a:buSzTx/>
                  <a:buFontTx/>
                  <a:buNone/>
                </a:pPr>
                <a:r>
                  <a:t>For each possible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-ary relation on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objects</a:t>
                </a:r>
              </a:p>
              <a:p>
                <a:pPr marL="0" lvl="6" indent="1371600">
                  <a:spcBef>
                    <a:spcPts val="600"/>
                  </a:spcBef>
                  <a:buClrTx/>
                  <a:buSzTx/>
                  <a:buFontTx/>
                  <a:buNone/>
                  <a:defRPr sz="2000">
                    <a:solidFill>
                      <a:srgbClr val="091F5C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r>
                  <a:t>For each constant symbol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t> in the vocabulary</a:t>
                </a:r>
              </a:p>
              <a:p>
                <a:pPr marL="0" lvl="8" indent="1828800">
                  <a:spcBef>
                    <a:spcPts val="600"/>
                  </a:spcBef>
                  <a:buClrTx/>
                  <a:buSzTx/>
                  <a:buFontTx/>
                  <a:buNone/>
                  <a:defRPr sz="2000">
                    <a:solidFill>
                      <a:srgbClr val="091F5C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r>
                  <a:t>For each choice of referent for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objects…</a:t>
                </a:r>
              </a:p>
              <a:p>
                <a:pPr marL="0" lvl="1" indent="22860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Computing entailment by enumerating FOL models is not easy!</a:t>
                </a:r>
              </a:p>
            </p:txBody>
          </p:sp>
        </mc:Choice>
        <mc:Fallback xmlns="">
          <p:sp>
            <p:nvSpPr>
              <p:cNvPr id="187" name="Entailment in propositional logic can be computer by enumerating mod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niversal quantif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Universal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Everyone at Berkeley is smart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∀⟨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𝑠𝑒𝑛𝑡𝑒𝑛𝑐𝑒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Everyone at Berkeley is smart: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𝐵𝑒𝑟𝑘𝑒𝑙𝑒𝑦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𝑆𝑚𝑎𝑟𝑡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t> is true in a model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iff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t> is true with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being </a:t>
                </a:r>
                <a:r>
                  <a:rPr b="1">
                    <a:solidFill>
                      <a:srgbClr val="EA3322"/>
                    </a:solidFill>
                  </a:rPr>
                  <a:t>each</a:t>
                </a:r>
                <a:r>
                  <a:t> possible object in the model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:r>
                  <a:t>Roughly </a:t>
                </a:r>
                <a:r>
                  <a:rPr b="0">
                    <a:solidFill>
                      <a:srgbClr val="091F5C"/>
                    </a:solidFill>
                  </a:rPr>
                  <a:t>speaking, equivalent to the </a:t>
                </a:r>
                <a:r>
                  <a:rPr b="0">
                    <a:solidFill>
                      <a:srgbClr val="1E4A10"/>
                    </a:solidFill>
                  </a:rPr>
                  <a:t>connection </a:t>
                </a:r>
                <a:r>
                  <a:rPr b="0">
                    <a:solidFill>
                      <a:srgbClr val="091F5C"/>
                    </a:solidFill>
                  </a:rPr>
                  <a:t>of </a:t>
                </a:r>
                <a:r>
                  <a:rPr b="0">
                    <a:solidFill>
                      <a:srgbClr val="1E4A10"/>
                    </a:solidFill>
                  </a:rPr>
                  <a:t>instantiations </a:t>
                </a:r>
                <a:r>
                  <a:rPr b="0">
                    <a:solidFill>
                      <a:srgbClr val="091F5C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𝐾𝑖𝑛𝑔𝐽𝑜h𝑛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𝐾𝑖𝑛𝑔𝐽𝑜h𝑛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𝑅𝑖𝑐h𝑎𝑟𝑑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𝑅𝑖𝑐h𝑎𝑟𝑑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91" name="Everyone at Berkeley is smart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 common mistake to avo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common mistake to avoid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ypically,   is the main connective with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Typically,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the main connective with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Common mistake: using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as main connective with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t>:</a:t>
                </a: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𝐵𝑒𝑟𝑘𝑒𝑙𝑒𝑦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𝑆𝑚𝑎𝑟𝑡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means "Everyone is at Berkeley and everyone is smart"</a:t>
                </a:r>
              </a:p>
            </p:txBody>
          </p:sp>
        </mc:Choice>
        <mc:Fallback xmlns="">
          <p:sp>
            <p:nvSpPr>
              <p:cNvPr id="195" name="Typically,   is the main connective with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xistential quantif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Existential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Someone at Stanford is smart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∃⟨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𝑠𝑒𝑛𝑡𝑒𝑛𝑐𝑒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Someone at Stanford is smart: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𝑆𝑡𝑎𝑛𝑓𝑜𝑟𝑑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𝑆𝑚𝑎𝑟𝑡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is true in a model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iff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is true with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being </a:t>
                </a:r>
                <a:r>
                  <a:rPr b="1">
                    <a:solidFill>
                      <a:srgbClr val="EA3322"/>
                    </a:solidFill>
                  </a:rPr>
                  <a:t>some</a:t>
                </a:r>
                <a:r>
                  <a:rPr>
                    <a:solidFill>
                      <a:srgbClr val="091F5C"/>
                    </a:solidFill>
                  </a:rPr>
                  <a:t> possible object in the model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:r>
                  <a:t>Roughly </a:t>
                </a:r>
                <a:r>
                  <a:rPr b="0">
                    <a:solidFill>
                      <a:srgbClr val="091F5C"/>
                    </a:solidFill>
                  </a:rPr>
                  <a:t>speaking, equivalent to the </a:t>
                </a:r>
                <a:r>
                  <a:rPr b="0">
                    <a:solidFill>
                      <a:srgbClr val="1E4A10"/>
                    </a:solidFill>
                  </a:rPr>
                  <a:t>disjunction </a:t>
                </a:r>
                <a:r>
                  <a:rPr b="0">
                    <a:solidFill>
                      <a:srgbClr val="091F5C"/>
                    </a:solidFill>
                  </a:rPr>
                  <a:t>of </a:t>
                </a:r>
                <a:r>
                  <a:rPr b="0">
                    <a:solidFill>
                      <a:srgbClr val="1E4A10"/>
                    </a:solidFill>
                  </a:rPr>
                  <a:t>instantiations 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𝐾𝑖𝑛𝑔𝐽𝑜h𝑛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𝑆𝑡𝑎𝑛𝑓𝑜𝑟𝑑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𝐾𝑖𝑛𝑔𝐽𝑜h𝑛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𝑅𝑖𝑐h𝑎𝑟𝑑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𝑆𝑡𝑎𝑛𝑓𝑜𝑟𝑑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𝑅𝑖𝑐h𝑎𝑟𝑑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𝑆𝑡𝑎𝑛𝑓𝑜𝑟𝑑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𝐵𝑒𝑟𝑘𝑒𝑙𝑒𝑦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99" name="Someone at Stanford is smart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nother common mistake to avo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common mistake to avoid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ypically,   is the main connective with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Typically,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t> is the main connective with </a:t>
                </a:r>
                <a14:m>
                  <m:oMath xmlns:m="http://schemas.openxmlformats.org/officeDocument/2006/math">
                    <m:r>
                      <a:rPr sz="3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Common mistake: using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as the main connective with </a:t>
                </a:r>
                <a14:m>
                  <m:oMath xmlns:m="http://schemas.openxmlformats.org/officeDocument/2006/math">
                    <m:r>
                      <a:rPr sz="3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t>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𝑥𝐴𝑡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𝑆𝑡𝑎𝑛𝑓𝑜𝑟𝑑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is true if there is anyone who is not at Stanford!</a:t>
                </a:r>
              </a:p>
            </p:txBody>
          </p:sp>
        </mc:Choice>
        <mc:Fallback xmlns="">
          <p:sp>
            <p:nvSpPr>
              <p:cNvPr id="203" name="Typically,   is the main connective with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roperties of quantifi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is the same as     (why?)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is the same as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(</a:t>
                </a:r>
                <a:r>
                  <a:rPr>
                    <a:solidFill>
                      <a:srgbClr val="B14BFF"/>
                    </a:solidFill>
                  </a:rPr>
                  <a:t>why?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9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is the same as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9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(</a:t>
                </a:r>
                <a:r>
                  <a:rPr>
                    <a:solidFill>
                      <a:srgbClr val="B14BFF"/>
                    </a:solidFill>
                  </a:rPr>
                  <a:t>why?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is </a:t>
                </a:r>
                <a:r>
                  <a:rPr b="1">
                    <a:solidFill>
                      <a:srgbClr val="EA3322"/>
                    </a:solidFill>
                  </a:rPr>
                  <a:t>not</a:t>
                </a:r>
                <a:r>
                  <a:t> the same as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(</a:t>
                </a:r>
                <a:r>
                  <a:rPr>
                    <a:solidFill>
                      <a:srgbClr val="B14BFF"/>
                    </a:solidFill>
                  </a:rPr>
                  <a:t>why?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𝐿𝑜𝑣𝑒𝑠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"There is a person who loves everyone in the world"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𝐿𝑜𝑣𝑒𝑠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"Everyone in the world is loved by at least one person"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Quantifier duality</a:t>
                </a:r>
                <a:r>
                  <a:rPr>
                    <a:solidFill>
                      <a:srgbClr val="091F5C"/>
                    </a:solidFill>
                  </a:rPr>
                  <a:t>: each can be expressed using the other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𝐼𝑐𝑒𝐶𝑟𝑒𝑎𝑚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𝐵𝑟𝑜𝑐𝑐𝑜𝑙𝑖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 xmlns="">
          <p:sp>
            <p:nvSpPr>
              <p:cNvPr id="207" name="is the same as     (why?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Rektangel"/>
              <p:cNvSpPr txBox="1"/>
              <p:nvPr/>
            </p:nvSpPr>
            <p:spPr>
              <a:xfrm>
                <a:off x="3786294" y="5087122"/>
                <a:ext cx="5276958" cy="1023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rmAutofit fontScale="92500" lnSpcReduction="10000"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1E4A10"/>
                    </a:solidFill>
                  </a:defRPr>
                </a:pP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𝐼𝑐𝑒𝐶𝑟𝑒𝑎𝑚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solidFill>
                    <a:srgbClr val="091F5C"/>
                  </a:solidFill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1E4A10"/>
                    </a:solidFill>
                  </a:defRPr>
                </a:pP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¬∀</m:t>
                    </m:r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𝐵𝑟𝑜𝑐𝑐𝑜𝑙𝑖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09" name="Rektang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294" y="5087122"/>
                <a:ext cx="5276958" cy="1023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un with sent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 with sentences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Brothers are sibling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Brothers are siblings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.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"Sibling" is symmetric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.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One's mother is one's female parent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𝑀𝑜𝑡h𝑒𝑟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)⇔(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𝐹𝑒𝑚𝑎𝑙𝑒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 first cousin is a child of a parent's sibling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𝐹𝑖𝑟𝑠𝑡𝐶𝑜𝑢𝑠𝑖𝑛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)⇔∃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212" name="Brothers are sibling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qu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 true under a given interpretatio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is true under a given interpretation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and only if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refer to the same object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1=2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𝑆𝑞𝑟𝑡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𝑆𝑞𝑟𝑡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))=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are satisfiable,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2=2</m:t>
                    </m:r>
                  </m:oMath>
                </a14:m>
                <a:r>
                  <a:t> is valid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definition of (full)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</m:oMath>
                </a14:m>
                <a:r>
                  <a:t> in terms of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</m:t>
                    </m:r>
                  </m:oMath>
                </a14:m>
                <a:r>
                  <a:t>: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)⇔[¬(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¬(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6" name="is true under a given interpreta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Why FO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FOL</a:t>
            </a:r>
          </a:p>
          <a:p>
            <a:r>
              <a:t>Syntax and semantics of FOL</a:t>
            </a:r>
          </a:p>
          <a:p>
            <a:r>
              <a:t>Fun with sentences</a:t>
            </a:r>
          </a:p>
          <a:p>
            <a:r>
              <a:t>Wumpus world im FOL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Interacting with FOL KB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Interacting with FOL KBs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Suppose a wumpus-world agent is using a FOL KB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Suppose a wumpus-world agent is using a FOL KB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and perceives a smell and a breeze (but no glitter) at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𝑇𝑒𝑙𝑙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𝑆𝑚𝑒𝑙𝑙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𝐵𝑟𝑒𝑒𝑧𝑒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],5))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𝐴𝑠𝑘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𝐴𝑐𝑡𝑖𝑜𝑛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,5))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I.e., does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entail any particular actions at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t>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Answer: </a:t>
                </a:r>
                <a:r>
                  <a:rPr>
                    <a:solidFill>
                      <a:srgbClr val="683499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𝑆h𝑜𝑜𝑡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1245CF"/>
                    </a:solidFill>
                  </a:rPr>
                  <a:t>substitution</a:t>
                </a:r>
                <a:r>
                  <a:t> (binding list)</a:t>
                </a:r>
              </a:p>
            </p:txBody>
          </p:sp>
        </mc:Choice>
        <mc:Fallback xmlns="">
          <p:sp>
            <p:nvSpPr>
              <p:cNvPr id="220" name="Suppose a wumpus-world agent is using a FOL KB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eracting with FOL KBs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Interacting with FOL KBs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Given a sentence   and a substitution  ,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Given a sentence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and a substitution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,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denotes the result of plugging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into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; e.g,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𝑆𝑚𝑎𝑟𝑡𝑒𝑟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𝐻𝑖𝑙𝑙𝑎𝑟𝑦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𝐵𝑖𝑙𝑙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𝑆𝑚𝑎𝑟𝑡𝑒𝑟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𝐻𝑖𝑙𝑙𝑎𝑟𝑦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𝐵𝑖𝑙𝑙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𝐴𝑠𝑘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returns some / all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 xmlns="">
          <p:sp>
            <p:nvSpPr>
              <p:cNvPr id="224" name="Given a sentence   and a substitution  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Knowledge base for the wumpus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Knowledge base for the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&quot;Perception&quot;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"</a:t>
                </a:r>
                <a:r>
                  <a:rPr>
                    <a:solidFill>
                      <a:srgbClr val="1E4A10"/>
                    </a:solidFill>
                  </a:rPr>
                  <a:t>Perception"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𝑃𝑒𝑟𝑐𝑒𝑝𝑡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𝑆𝑚𝑒𝑙𝑙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𝑆𝑚𝑒𝑙𝑙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𝑃𝑒𝑟𝑐𝑒𝑝𝑡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𝐺𝑙𝑖𝑡𝑡𝑒𝑟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𝐴𝑡𝐺𝑜𝑙𝑑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1E4A10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1E4A10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Reflex: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𝐴𝑐𝑡𝑖𝑜𝑛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1E4A10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Reflex with internal state: </a:t>
                </a:r>
                <a:r>
                  <a:t>do we have the gold already?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)∧¬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𝐴𝑐𝑡𝑖𝑜𝑛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cannot be observed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keeping track of change is essential</a:t>
                </a:r>
              </a:p>
            </p:txBody>
          </p:sp>
        </mc:Choice>
        <mc:Fallback xmlns="">
          <p:sp>
            <p:nvSpPr>
              <p:cNvPr id="228" name="&quot;Perception&quot;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educting hidden prope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Deducting hidden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Properties of locations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Properties of locations: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𝐴𝑔𝑒𝑛𝑡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𝑆𝑚𝑒𝑙𝑡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𝑆𝑚𝑒𝑙𝑙𝑦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𝐴𝑔𝑒𝑛𝑡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𝐵𝑟𝑒𝑒𝑧𝑒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𝐵𝑟𝑒𝑒𝑧𝑦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Squares are breezy near a pit: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Diagnostic rule </a:t>
                </a:r>
                <a:r>
                  <a:rPr>
                    <a:solidFill>
                      <a:srgbClr val="091F5C"/>
                    </a:solidFill>
                  </a:rPr>
                  <a:t>— infer cause from effect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𝐵𝑟𝑒𝑒𝑧𝑦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𝑃𝑖𝑡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𝐴𝑑𝑗𝑎𝑐𝑒𝑛𝑡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Causal </a:t>
                </a:r>
                <a:r>
                  <a:rPr>
                    <a:solidFill>
                      <a:srgbClr val="091F5C"/>
                    </a:solidFill>
                  </a:rPr>
                  <a:t>rule — infer effect from cause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𝑃𝑖𝑡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𝐴𝑑𝑗𝑎𝑐𝑒𝑛𝑡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𝐵𝑟𝑒𝑒𝑧𝑦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232" name="Properties of location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educting hidden properties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Deducting hidden properties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Neither of these is complete — e.g., the causal rule doesn't say whether squares far away from pits can be breezy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Neither of these is complete — e.g., the causal rule doesn't say whether squares far away from pits can be breezy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Definition </a:t>
                </a:r>
                <a:r>
                  <a:rPr>
                    <a:solidFill>
                      <a:srgbClr val="091F5C"/>
                    </a:solidFill>
                  </a:rPr>
                  <a:t>for the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𝐵𝑟𝑒𝑒𝑧𝑦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predicate: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𝐵𝑟𝑒𝑒𝑧𝑦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)⇔[∃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𝑃𝑖𝑡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𝐴𝑑𝑗𝑎𝑐𝑒𝑛𝑡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236" name="Neither of these is complete — e.g., the causal rule doesn't say whether squares far away from pits can be breez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Keeping track of chan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Keeping track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Facts hold in situations, rather than eternally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Facts hold in </a:t>
                </a:r>
                <a:r>
                  <a:rPr>
                    <a:solidFill>
                      <a:srgbClr val="1245CF"/>
                    </a:solidFill>
                  </a:rPr>
                  <a:t>situations</a:t>
                </a:r>
                <a:r>
                  <a:t>, rather than eternally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𝑁𝑜𝑤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rather than just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Situation calculus </a:t>
                </a:r>
                <a:r>
                  <a:rPr>
                    <a:solidFill>
                      <a:srgbClr val="091F5C"/>
                    </a:solidFill>
                  </a:rPr>
                  <a:t>is one way to represent change in FOL: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Adds a situation argument to each non-eternal predicate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𝑁𝑜𝑤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𝑁𝑜𝑤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denotes a situation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Situation are connected by the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function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is the situation that result from doing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40" name="Facts hold in situations, rather than eternall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42" name="Skjermbilde 2020-06-29 kl. 10.02.23.png" descr="Skjermbilde 2020-06-29 kl. 10.02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88" y="1414746"/>
            <a:ext cx="4292601" cy="424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escribing actions I"/>
          <p:cNvSpPr txBox="1">
            <a:spLocks noGrp="1"/>
          </p:cNvSpPr>
          <p:nvPr>
            <p:ph type="title"/>
          </p:nvPr>
        </p:nvSpPr>
        <p:spPr>
          <a:xfrm>
            <a:off x="0" y="-117152"/>
            <a:ext cx="12192000" cy="1023601"/>
          </a:xfrm>
          <a:prstGeom prst="rect">
            <a:avLst/>
          </a:prstGeom>
        </p:spPr>
        <p:txBody>
          <a:bodyPr/>
          <a:lstStyle/>
          <a:p>
            <a:r>
              <a:t>Describing actions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&quot;Effect&quot; axiom — describe changes due to action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8093" y="728562"/>
                <a:ext cx="11611428" cy="592311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"Effect" axiom — describe changes due to action</a:t>
                </a:r>
                <a:endParaRPr dirty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"Frame" axiom — describe </a:t>
                </a:r>
                <a:r>
                  <a:rPr b="1" dirty="0">
                    <a:solidFill>
                      <a:srgbClr val="EA3322"/>
                    </a:solidFill>
                  </a:rPr>
                  <a:t>non-changes </a:t>
                </a:r>
                <a:r>
                  <a:rPr dirty="0"/>
                  <a:t>due to action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𝐻𝑎𝑣𝑒𝐴𝑟𝑟𝑜𝑤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𝐻𝑎𝑣𝑒𝐴𝑟𝑟𝑜𝑤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endParaRPr sz="1400" dirty="0"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 dirty="0"/>
                  <a:t>Frame problem: </a:t>
                </a:r>
                <a:r>
                  <a:rPr dirty="0">
                    <a:solidFill>
                      <a:srgbClr val="091F5C"/>
                    </a:solidFill>
                  </a:rPr>
                  <a:t>find an elegant way to handle non-change</a:t>
                </a:r>
              </a:p>
              <a:p>
                <a:pPr marL="0" lvl="4" indent="9144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 dirty="0">
                    <a:solidFill>
                      <a:srgbClr val="091F5C"/>
                    </a:solidFill>
                  </a:rPr>
                  <a:t>(a) representation – avoid frame axioms</a:t>
                </a:r>
              </a:p>
              <a:p>
                <a:pPr marL="0" lvl="4" indent="9144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 dirty="0">
                    <a:solidFill>
                      <a:srgbClr val="091F5C"/>
                    </a:solidFill>
                  </a:rPr>
                  <a:t>(b) interference – avoid repeated "copy-overs" to keep track of state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 sz="1200" dirty="0"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 dirty="0"/>
                  <a:t>Quantification problem: </a:t>
                </a:r>
                <a:r>
                  <a:rPr dirty="0">
                    <a:solidFill>
                      <a:srgbClr val="091F5C"/>
                    </a:solidFill>
                  </a:rPr>
                  <a:t>true descriptions of real actions require endless caveats —</a:t>
                </a:r>
                <a:br>
                  <a:rPr dirty="0">
                    <a:solidFill>
                      <a:srgbClr val="091F5C"/>
                    </a:solidFill>
                  </a:rPr>
                </a:br>
                <a:r>
                  <a:rPr dirty="0">
                    <a:solidFill>
                      <a:srgbClr val="091F5C"/>
                    </a:solidFill>
                  </a:rPr>
                  <a:t>what is gold is slippery or nailed down or…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 sz="1200" dirty="0"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 dirty="0"/>
                  <a:t>Ramification problem: </a:t>
                </a:r>
                <a:r>
                  <a:rPr dirty="0">
                    <a:solidFill>
                      <a:srgbClr val="091F5C"/>
                    </a:solidFill>
                  </a:rPr>
                  <a:t>real actions have many secondary consequences — what about the dust on the gold, wear and tear on the gloves, …</a:t>
                </a:r>
              </a:p>
            </p:txBody>
          </p:sp>
        </mc:Choice>
        <mc:Fallback>
          <p:sp>
            <p:nvSpPr>
              <p:cNvPr id="245" name="&quot;Effect&quot; axiom — describe changes due to ac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8093" y="728562"/>
                <a:ext cx="11611428" cy="5923118"/>
              </a:xfrm>
              <a:prstGeom prst="rect">
                <a:avLst/>
              </a:prstGeom>
              <a:blipFill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escribing actions I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Describing actions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Successor-state axioms solve the representational frame problem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Successor-state axioms </a:t>
                </a:r>
                <a:r>
                  <a:rPr>
                    <a:solidFill>
                      <a:srgbClr val="091F5C"/>
                    </a:solidFill>
                  </a:rPr>
                  <a:t>solve the representational frame problem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Each axiom is "about" a </a:t>
                </a:r>
                <a:r>
                  <a:rPr b="1">
                    <a:solidFill>
                      <a:srgbClr val="EA3322"/>
                    </a:solidFill>
                  </a:rPr>
                  <a:t>predicate </a:t>
                </a:r>
                <a:r>
                  <a:rPr>
                    <a:solidFill>
                      <a:srgbClr val="091F5C"/>
                    </a:solidFill>
                  </a:rPr>
                  <a:t>(not an action per se):</a:t>
                </a:r>
              </a:p>
              <a:p>
                <a:pPr marL="0" lvl="3" indent="6858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t>P true afterwards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t> [an action made P true</a:t>
                </a:r>
              </a:p>
              <a:p>
                <a:pPr marL="0" lvl="8" indent="1828800">
                  <a:spcBef>
                    <a:spcPts val="600"/>
                  </a:spcBef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r>
                  <a:t>            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t> P true already and no action made P false]</a:t>
                </a: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For holding the gold: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))⇔[(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𝐴𝑡𝐺𝑜𝑙𝑑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𝐻𝑜𝑙𝑑𝑖𝑛𝑔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𝐺𝑜𝑙𝑑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𝑅𝑒𝑙𝑒𝑎𝑠𝑒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49" name="Successor-state axioms solve the representational frame problem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aking pl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plans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Initial condition in KB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406796"/>
                <a:ext cx="11611428" cy="5300553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Initial condition in KB: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,[1,1],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𝐺𝑜𝑙𝑑</m:t>
                      </m:r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,[1,2],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Query: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𝐴𝑠𝑘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9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sz="29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683499"/>
                    </a:solidFill>
                  </a:rPr>
                  <a:t>i</a:t>
                </a:r>
                <a:r>
                  <a:t>.e., in what situation will I be holding the gold?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Answer: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This assumes that the agent is interested in plans 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is the only situation described in the KB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53" name="Initial condition in KB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406796"/>
                <a:ext cx="11611428" cy="5300553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aking plans: A better w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plans: A better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present plans as action sequenc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Represent </a:t>
                </a:r>
                <a:r>
                  <a:rPr>
                    <a:solidFill>
                      <a:srgbClr val="1E4A10"/>
                    </a:solidFill>
                  </a:rPr>
                  <a:t>plans </a:t>
                </a:r>
                <a:r>
                  <a:t>as action sequences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the result of executing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in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Then the query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𝐴𝑠𝑘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𝐻𝑜𝑙𝑑𝑖𝑛𝑔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𝐺𝑜𝑙𝑑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Has the solution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/[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Definition of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in terms of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𝑃𝑙𝑎𝑛𝑟𝑒𝑠𝑢𝑙𝑡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([],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𝑃𝑙𝑎𝑛𝑅𝑒𝑠𝑢𝑙𝑡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Planning systems </a:t>
                </a:r>
                <a:r>
                  <a:rPr>
                    <a:solidFill>
                      <a:srgbClr val="091F5C"/>
                    </a:solidFill>
                  </a:rPr>
                  <a:t>are special-purpose reasoners designed to do this type of interference more efficiently than a general-purpose reasoner</a:t>
                </a:r>
              </a:p>
            </p:txBody>
          </p:sp>
        </mc:Choice>
        <mc:Fallback xmlns="">
          <p:sp>
            <p:nvSpPr>
              <p:cNvPr id="257" name="Represent plans as action sequenc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s and cons of propositional log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Pros and cons of 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Pro: Propositional logic is declarative: pieces of syntax correspond to fact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Pro: Propositional logic is </a:t>
                </a:r>
                <a:r>
                  <a:rPr b="1">
                    <a:solidFill>
                      <a:srgbClr val="EA3322"/>
                    </a:solidFill>
                  </a:rPr>
                  <a:t>declarative</a:t>
                </a:r>
                <a:r>
                  <a:t>: pieces of syntax correspond to facts</a:t>
                </a:r>
              </a:p>
              <a:p>
                <a:r>
                  <a:t>Pro: Propositional logic allows partial / disjunctive / negated information</a:t>
                </a:r>
              </a:p>
              <a:p>
                <a:r>
                  <a:t>Pro: Propositional logic is </a:t>
                </a:r>
                <a:r>
                  <a:rPr b="1">
                    <a:solidFill>
                      <a:srgbClr val="EA3322"/>
                    </a:solidFill>
                  </a:rPr>
                  <a:t>compositional</a:t>
                </a:r>
                <a:r>
                  <a:t>:</a:t>
                </a:r>
                <a:br/>
                <a: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t> is derived from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t> and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r>
                  <a:t>Pro: Meaning in propositional logic is </a:t>
                </a:r>
                <a:r>
                  <a:rPr b="1">
                    <a:solidFill>
                      <a:srgbClr val="EA3322"/>
                    </a:solidFill>
                  </a:rPr>
                  <a:t>context-independent</a:t>
                </a:r>
                <a:endParaRPr b="1"/>
              </a:p>
              <a:p>
                <a:endParaRPr b="1"/>
              </a:p>
              <a:p>
                <a:r>
                  <a:t>Con: Propositional logic has very limited expressive power (unlike natural language)</a:t>
                </a:r>
                <a:br/>
                <a:r>
                  <a:t>E.g., cannot say "pits cause breezes in adjacent squares"</a:t>
                </a:r>
                <a:br/>
                <a:r>
                  <a:t>except by writing one sentence for each square</a:t>
                </a:r>
              </a:p>
            </p:txBody>
          </p:sp>
        </mc:Choice>
        <mc:Fallback xmlns="">
          <p:sp>
            <p:nvSpPr>
              <p:cNvPr id="150" name="Pro: Propositional logic is declarative: pieces of syntax correspond to fact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261" name="First-order logic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First-order logic:</a:t>
            </a:r>
          </a:p>
          <a:p>
            <a:pPr marL="200526" indent="-200526">
              <a:buClrTx/>
              <a:buSzPct val="100000"/>
              <a:buFontTx/>
              <a:buChar char="-"/>
            </a:pPr>
            <a:r>
              <a:t>Objects and relations are semantic primitives</a:t>
            </a:r>
          </a:p>
          <a:p>
            <a:pPr marL="200526" indent="-200526">
              <a:buClrTx/>
              <a:buSzPct val="100000"/>
              <a:buFontTx/>
              <a:buChar char="-"/>
            </a:pPr>
            <a:r>
              <a:t>Syntax: constants, functions, predicates, equality, quantifier</a:t>
            </a:r>
          </a:p>
          <a:p>
            <a:pPr marL="200526" indent="-200526">
              <a:buClrTx/>
              <a:buSzPct val="100000"/>
              <a:buFontTx/>
              <a:buChar char="-"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Increased expressive power: sufficient to define wumpus world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Situation calculus</a:t>
            </a:r>
          </a:p>
          <a:p>
            <a:pPr marL="200526" indent="-200526">
              <a:buClrTx/>
              <a:buSzPct val="100000"/>
              <a:buFontTx/>
              <a:buChar char="-"/>
            </a:pPr>
            <a:r>
              <a:t>Conventions for describing actions and change in FOL</a:t>
            </a:r>
          </a:p>
          <a:p>
            <a:pPr marL="200526" indent="-200526">
              <a:buClrTx/>
              <a:buSzPct val="100000"/>
              <a:buFontTx/>
              <a:buChar char="-"/>
            </a:pPr>
            <a:r>
              <a:t>Can formulate planning as inference on a situation calculus KB</a:t>
            </a:r>
          </a:p>
        </p:txBody>
      </p:sp>
      <p:sp>
        <p:nvSpPr>
          <p:cNvPr id="26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irst-order log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First-order logic</a:t>
            </a:r>
          </a:p>
        </p:txBody>
      </p:sp>
      <p:sp>
        <p:nvSpPr>
          <p:cNvPr id="154" name="Whereas propositional logic assumes world contains facts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Whereas propositional logic assumes world contains </a:t>
            </a:r>
            <a:r>
              <a:rPr b="1">
                <a:solidFill>
                  <a:srgbClr val="EA3322"/>
                </a:solidFill>
              </a:rPr>
              <a:t>facts</a:t>
            </a:r>
            <a:r>
              <a:t>,</a:t>
            </a:r>
          </a:p>
          <a:p>
            <a:pPr marL="0" indent="0">
              <a:buClrTx/>
              <a:buSzTx/>
              <a:buFontTx/>
              <a:buNone/>
            </a:pPr>
            <a:r>
              <a:t>First-order logic (like natural languages) assumes the world contains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200526" indent="-200526">
              <a:buClrTx/>
              <a:buSzPct val="100000"/>
              <a:buFontTx/>
              <a:buChar char="•"/>
              <a:defRPr>
                <a:solidFill>
                  <a:srgbClr val="1245CF"/>
                </a:solidFill>
              </a:defRPr>
            </a:pPr>
            <a:r>
              <a:t>Objects: </a:t>
            </a:r>
            <a:r>
              <a:rPr>
                <a:solidFill>
                  <a:srgbClr val="091F5C"/>
                </a:solidFill>
              </a:rPr>
              <a:t>People, houses, numbers, theories, Ronald McDonald, colours, wars, centuries,…</a:t>
            </a:r>
          </a:p>
          <a:p>
            <a:pPr marL="200526" indent="-200526">
              <a:buClrTx/>
              <a:buSzPct val="100000"/>
              <a:buFontTx/>
              <a:buChar char="•"/>
              <a:defRPr>
                <a:solidFill>
                  <a:srgbClr val="1245CF"/>
                </a:solidFill>
              </a:defRPr>
            </a:pPr>
            <a:r>
              <a:t>Relations: </a:t>
            </a:r>
            <a:r>
              <a:rPr>
                <a:solidFill>
                  <a:srgbClr val="091F5C"/>
                </a:solidFill>
              </a:rPr>
              <a:t>Red, round, bogus, prime, brother of, bigger then, inside, part of, has color,…</a:t>
            </a:r>
          </a:p>
          <a:p>
            <a:pPr marL="200526" indent="-200526">
              <a:buClrTx/>
              <a:buSzPct val="100000"/>
              <a:buFontTx/>
              <a:buChar char="•"/>
              <a:defRPr>
                <a:solidFill>
                  <a:srgbClr val="1245CF"/>
                </a:solidFill>
              </a:defRPr>
            </a:pPr>
            <a:r>
              <a:t>Functions: </a:t>
            </a:r>
            <a:r>
              <a:rPr>
                <a:solidFill>
                  <a:srgbClr val="091F5C"/>
                </a:solidFill>
              </a:rPr>
              <a:t>Father of, best friend, third inning of, one more than, end of,…</a:t>
            </a:r>
          </a:p>
        </p:txBody>
      </p:sp>
      <p:sp>
        <p:nvSpPr>
          <p:cNvPr id="15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ogics in gener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Logics in general</a:t>
            </a:r>
          </a:p>
        </p:txBody>
      </p:sp>
      <p:sp>
        <p:nvSpPr>
          <p:cNvPr id="15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159" name="Tabell"/>
          <p:cNvGraphicFramePr/>
          <p:nvPr/>
        </p:nvGraphicFramePr>
        <p:xfrm>
          <a:off x="721783" y="1454150"/>
          <a:ext cx="10301121" cy="408282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47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Language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Ontological Commitment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Epistemological Commitment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7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Propositional Logic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Facts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True / false / unknown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47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First-order logic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Facts, objects, relations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True / false / unknown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47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Temporal logic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Facts, objects, relations, times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True / false / unknown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47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Probability theory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Facts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Degree of belief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47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Fuzzy logic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Facts + degree of truth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Known interval value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yntax of FOL: Basic el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of FOL: Basic elements</a:t>
            </a:r>
          </a:p>
        </p:txBody>
      </p:sp>
      <p:sp>
        <p:nvSpPr>
          <p:cNvPr id="162" name="Constants…"/>
          <p:cNvSpPr txBox="1">
            <a:spLocks noGrp="1"/>
          </p:cNvSpPr>
          <p:nvPr>
            <p:ph type="body" sz="quarter" idx="1"/>
          </p:nvPr>
        </p:nvSpPr>
        <p:spPr>
          <a:xfrm>
            <a:off x="629200" y="2558767"/>
            <a:ext cx="2728686" cy="36136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300"/>
            </a:pPr>
            <a:r>
              <a:t>Constants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Predicates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Functions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Variables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Connectives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Equality</a:t>
            </a:r>
          </a:p>
          <a:p>
            <a:pPr marL="0" indent="0">
              <a:buClrTx/>
              <a:buSzTx/>
              <a:buFontTx/>
              <a:buNone/>
              <a:defRPr sz="2300"/>
            </a:pPr>
            <a:r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29;p5"/>
              <p:cNvSpPr txBox="1">
                <a:spLocks noGrp="1"/>
              </p:cNvSpPr>
              <p:nvPr>
                <p:ph type="body" idx="13"/>
              </p:nvPr>
            </p:nvSpPr>
            <p:spPr>
              <a:xfrm>
                <a:off x="3716625" y="2558767"/>
                <a:ext cx="7875576" cy="3613601"/>
              </a:xfrm>
              <a:prstGeom prst="rect">
                <a:avLst/>
              </a:prstGeom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𝑆𝑞𝑟𝑡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𝐿𝑒𝑓𝑡𝐿𝑒𝑔𝑂𝑓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sz="2000">
                    <a:solidFill>
                      <a:srgbClr val="683499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3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63" name="Google Shape;29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3"/>
              </p:nvPr>
            </p:nvSpPr>
            <p:spPr>
              <a:xfrm>
                <a:off x="3716625" y="2558767"/>
                <a:ext cx="7875576" cy="3613601"/>
              </a:xfrm>
              <a:prstGeom prst="rect">
                <a:avLst/>
              </a:prstGeom>
              <a:blipFill>
                <a:blip r:embed="rId2"/>
                <a:stretch>
                  <a:fillRect b="-1518"/>
                </a:stretch>
              </a:blipFill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tomic sent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Atomic sentences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Atomic sentence =   or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Atomic sentence =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𝑝𝑟𝑒𝑑𝑖𝑐𝑎𝑡𝑒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Term =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𝑅𝑖𝑐h𝑎𝑟𝑑𝑇h𝑒𝐿𝑖𝑜𝑛h𝑒𝑎𝑟𝑡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)&gt;(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𝐿𝑒𝑓𝑡𝐿𝑒𝑔𝑂𝑓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)),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𝐿𝑒𝑓𝑡𝐿𝑒𝑔𝑂𝑓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sz="20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67" name="Atomic sentence =   or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mplex sent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Complex sentences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mplex sentences are made from atomic sentences using connectives: ,  ,  ,  ,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Complex sentences are made from atomic sentences using connectives: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sz="27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E.g,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𝑆𝑖𝑏𝑙𝑖𝑛𝑔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&gt;(1,2)∨≤(1,2)</m:t>
                      </m:r>
                    </m:oMath>
                  </m:oMathPara>
                </a14:m>
                <a:endParaRPr>
                  <a:solidFill>
                    <a:srgbClr val="683499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&gt;(1,2)∧¬&gt;(1,2)</m:t>
                      </m:r>
                    </m:oMath>
                  </m:oMathPara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71" name="Complex sentences are made from atomic sentences using connectives: ,  ,  ,  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ruth in first-order log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Truth in 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Sentences are true with respect to a model and an interpretatio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Sentences are true with respect to a </a:t>
                </a:r>
                <a:r>
                  <a:rPr>
                    <a:solidFill>
                      <a:srgbClr val="1245CF"/>
                    </a:solidFill>
                  </a:rPr>
                  <a:t>model </a:t>
                </a:r>
                <a:r>
                  <a:t>and an </a:t>
                </a:r>
                <a:r>
                  <a:rPr>
                    <a:solidFill>
                      <a:srgbClr val="1245CF"/>
                    </a:solidFill>
                  </a:rPr>
                  <a:t>interpretation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Model contains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t> 1 objects (</a:t>
                </a:r>
                <a:r>
                  <a:rPr>
                    <a:solidFill>
                      <a:srgbClr val="1245CF"/>
                    </a:solidFill>
                  </a:rPr>
                  <a:t>domain elements</a:t>
                </a:r>
                <a:r>
                  <a:t>) and relations among them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Interpretation specifies referents for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683499"/>
                    </a:solidFill>
                  </a:rPr>
                  <a:t>Constant symbols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1E4A10"/>
                    </a:solidFill>
                  </a:rPr>
                  <a:t>objects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683499"/>
                    </a:solidFill>
                  </a:rPr>
                  <a:t>Predicate symbols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1E4A10"/>
                    </a:solidFill>
                  </a:rPr>
                  <a:t>relations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683499"/>
                    </a:solidFill>
                  </a:rPr>
                  <a:t>Function symbols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1E4A10"/>
                    </a:solidFill>
                  </a:rPr>
                  <a:t>functional relations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1E4A10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An atomic sentence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𝑝𝑟𝑒𝑑𝑖𝑐𝑎𝑡𝑒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true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Iff the </a:t>
                </a:r>
                <a:r>
                  <a:rPr>
                    <a:solidFill>
                      <a:srgbClr val="1E4A10"/>
                    </a:solidFill>
                  </a:rPr>
                  <a:t>objects</a:t>
                </a:r>
                <a:r>
                  <a:t> referred to by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 are in the </a:t>
                </a:r>
                <a:r>
                  <a:rPr>
                    <a:solidFill>
                      <a:srgbClr val="1E4A10"/>
                    </a:solidFill>
                  </a:rPr>
                  <a:t>relation</a:t>
                </a:r>
                <a:r>
                  <a:t> referred to by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𝑝𝑟𝑒𝑑𝑖𝑐𝑎𝑡𝑒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75" name="Sentences are true with respect to a model and an interpreta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5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2420</Words>
  <Application>Microsoft Office PowerPoint</Application>
  <PresentationFormat>Widescreen</PresentationFormat>
  <Paragraphs>292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Helvetica</vt:lpstr>
      <vt:lpstr>Roboto</vt:lpstr>
      <vt:lpstr>Material</vt:lpstr>
      <vt:lpstr>First-Order Logic</vt:lpstr>
      <vt:lpstr>Outline</vt:lpstr>
      <vt:lpstr>Pros and cons of propositional logic</vt:lpstr>
      <vt:lpstr>First-order logic</vt:lpstr>
      <vt:lpstr>Logics in general</vt:lpstr>
      <vt:lpstr>Syntax of FOL: Basic elements</vt:lpstr>
      <vt:lpstr>Atomic sentences</vt:lpstr>
      <vt:lpstr>Complex sentences</vt:lpstr>
      <vt:lpstr>Truth in first-order logic</vt:lpstr>
      <vt:lpstr>Models for FOL: Example</vt:lpstr>
      <vt:lpstr>Truth example</vt:lpstr>
      <vt:lpstr>Models for FOL: Lots!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Fun with sentences</vt:lpstr>
      <vt:lpstr>Equality</vt:lpstr>
      <vt:lpstr>Interacting with FOL KBs</vt:lpstr>
      <vt:lpstr>Interacting with FOL KBs contd.</vt:lpstr>
      <vt:lpstr>Knowledge base for the wumpus world</vt:lpstr>
      <vt:lpstr>Deducting hidden properties</vt:lpstr>
      <vt:lpstr>Deducting hidden properties contd.</vt:lpstr>
      <vt:lpstr>Keeping track of change</vt:lpstr>
      <vt:lpstr>Describing actions I</vt:lpstr>
      <vt:lpstr>Describing actions II</vt:lpstr>
      <vt:lpstr>Making plans</vt:lpstr>
      <vt:lpstr>Making plans: A better way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</dc:title>
  <cp:lastModifiedBy>Marcello Bonsangue</cp:lastModifiedBy>
  <cp:revision>2</cp:revision>
  <dcterms:modified xsi:type="dcterms:W3CDTF">2020-07-14T07:48:02Z</dcterms:modified>
</cp:coreProperties>
</file>