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285F4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7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C"/>
          </a:solidFill>
        </a:fill>
      </a:tcStyle>
    </a:wholeTbl>
    <a:band2H>
      <a:tcTxStyle/>
      <a:tcStyle>
        <a:tcBdr/>
        <a:fill>
          <a:solidFill>
            <a:srgbClr val="F8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E5CA"/>
          </a:solidFill>
        </a:fill>
      </a:tcStyle>
    </a:wholeTbl>
    <a:band2H>
      <a:tcTxStyle/>
      <a:tcStyle>
        <a:tcBdr/>
        <a:fill>
          <a:solidFill>
            <a:srgbClr val="FDF2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DFD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285F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solidFill>
            <a:srgbClr val="4285F4">
              <a:alpha val="20000"/>
            </a:srgbClr>
          </a:solidFill>
        </a:fill>
      </a:tcStyle>
    </a:firstCol>
    <a:la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50800" cap="flat">
              <a:solidFill>
                <a:srgbClr val="4285F4"/>
              </a:solidFill>
              <a:prstDash val="solid"/>
              <a:round/>
            </a:ln>
          </a:top>
          <a:bottom>
            <a:ln w="127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285F4"/>
        </a:fontRef>
        <a:srgbClr val="4285F4"/>
      </a:tcTxStyle>
      <a:tcStyle>
        <a:tcBdr>
          <a:left>
            <a:ln w="12700" cap="flat">
              <a:solidFill>
                <a:srgbClr val="4285F4"/>
              </a:solidFill>
              <a:prstDash val="solid"/>
              <a:round/>
            </a:ln>
          </a:left>
          <a:right>
            <a:ln w="12700" cap="flat">
              <a:solidFill>
                <a:srgbClr val="4285F4"/>
              </a:solidFill>
              <a:prstDash val="solid"/>
              <a:round/>
            </a:ln>
          </a:right>
          <a:top>
            <a:ln w="12700" cap="flat">
              <a:solidFill>
                <a:srgbClr val="4285F4"/>
              </a:solidFill>
              <a:prstDash val="solid"/>
              <a:round/>
            </a:ln>
          </a:top>
          <a:bottom>
            <a:ln w="25400" cap="flat">
              <a:solidFill>
                <a:srgbClr val="4285F4"/>
              </a:solidFill>
              <a:prstDash val="solid"/>
              <a:round/>
            </a:ln>
          </a:bottom>
          <a:insideH>
            <a:ln w="12700" cap="flat">
              <a:solidFill>
                <a:srgbClr val="4285F4"/>
              </a:solidFill>
              <a:prstDash val="solid"/>
              <a:round/>
            </a:ln>
          </a:insideH>
          <a:insideV>
            <a:ln w="12700" cap="flat">
              <a:solidFill>
                <a:srgbClr val="4285F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Arial"/>
      </a:defRPr>
    </a:lvl1pPr>
    <a:lvl2pPr indent="228600" latinLnBrk="0">
      <a:defRPr>
        <a:latin typeface="+mj-lt"/>
        <a:ea typeface="+mj-ea"/>
        <a:cs typeface="+mj-cs"/>
        <a:sym typeface="Arial"/>
      </a:defRPr>
    </a:lvl2pPr>
    <a:lvl3pPr indent="457200" latinLnBrk="0">
      <a:defRPr>
        <a:latin typeface="+mj-lt"/>
        <a:ea typeface="+mj-ea"/>
        <a:cs typeface="+mj-cs"/>
        <a:sym typeface="Arial"/>
      </a:defRPr>
    </a:lvl3pPr>
    <a:lvl4pPr indent="685800" latinLnBrk="0">
      <a:defRPr>
        <a:latin typeface="+mj-lt"/>
        <a:ea typeface="+mj-ea"/>
        <a:cs typeface="+mj-cs"/>
        <a:sym typeface="Arial"/>
      </a:defRPr>
    </a:lvl4pPr>
    <a:lvl5pPr indent="914400" latinLnBrk="0">
      <a:defRPr>
        <a:latin typeface="+mj-lt"/>
        <a:ea typeface="+mj-ea"/>
        <a:cs typeface="+mj-cs"/>
        <a:sym typeface="Arial"/>
      </a:defRPr>
    </a:lvl5pPr>
    <a:lvl6pPr indent="1143000" latinLnBrk="0">
      <a:defRPr>
        <a:latin typeface="+mj-lt"/>
        <a:ea typeface="+mj-ea"/>
        <a:cs typeface="+mj-cs"/>
        <a:sym typeface="Arial"/>
      </a:defRPr>
    </a:lvl6pPr>
    <a:lvl7pPr indent="1371600" latinLnBrk="0">
      <a:defRPr>
        <a:latin typeface="+mj-lt"/>
        <a:ea typeface="+mj-ea"/>
        <a:cs typeface="+mj-cs"/>
        <a:sym typeface="Arial"/>
      </a:defRPr>
    </a:lvl7pPr>
    <a:lvl8pPr indent="1600200" latinLnBrk="0">
      <a:defRPr>
        <a:latin typeface="+mj-lt"/>
        <a:ea typeface="+mj-ea"/>
        <a:cs typeface="+mj-cs"/>
        <a:sym typeface="Arial"/>
      </a:defRPr>
    </a:lvl8pPr>
    <a:lvl9pPr indent="1828800" latinLnBrk="0">
      <a:defRPr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 flipH="1">
            <a:off x="10995200" y="5661233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Google Shape;11;p2"/>
          <p:cNvSpPr/>
          <p:nvPr/>
        </p:nvSpPr>
        <p:spPr>
          <a:xfrm flipH="1">
            <a:off x="10995200" y="5661166"/>
            <a:ext cx="1196801" cy="119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7" name="Picture 18" descr="Picture 18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icture 20" descr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teltekst"/>
          <p:cNvSpPr txBox="1">
            <a:spLocks noGrp="1"/>
          </p:cNvSpPr>
          <p:nvPr>
            <p:ph type="title"/>
          </p:nvPr>
        </p:nvSpPr>
        <p:spPr>
          <a:xfrm>
            <a:off x="6313715" y="348343"/>
            <a:ext cx="5341257" cy="247860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21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87542" y="3420655"/>
            <a:ext cx="5393601" cy="16468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80808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xx%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xx%</a:t>
            </a:r>
          </a:p>
        </p:txBody>
      </p:sp>
      <p:sp>
        <p:nvSpPr>
          <p:cNvPr id="124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34000" y="4406167"/>
            <a:ext cx="10962800" cy="17344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7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23301" algn="ctr">
              <a:buClr>
                <a:srgbClr val="091F5C"/>
              </a:buCl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25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7"/>
            <a:ext cx="287372" cy="3860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teltekst"/>
          <p:cNvSpPr txBox="1">
            <a:spLocks noGrp="1"/>
          </p:cNvSpPr>
          <p:nvPr>
            <p:ph type="title"/>
          </p:nvPr>
        </p:nvSpPr>
        <p:spPr>
          <a:xfrm>
            <a:off x="7779656" y="2753799"/>
            <a:ext cx="3797744" cy="135040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;p4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39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290286" y="1355073"/>
            <a:ext cx="11611428" cy="4817294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57166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66143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75697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85251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94805" indent="-470334">
              <a:spcBef>
                <a:spcPts val="600"/>
              </a:spcBef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4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4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;p5"/>
          <p:cNvSpPr/>
          <p:nvPr/>
        </p:nvSpPr>
        <p:spPr>
          <a:xfrm rot="10800000" flipH="1">
            <a:off x="0" y="2247999"/>
            <a:ext cx="12192000" cy="461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Titteltekst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52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292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320702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930256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539810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149364" indent="-507963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53" name="Google Shape;29;p5"/>
          <p:cNvSpPr txBox="1">
            <a:spLocks noGrp="1"/>
          </p:cNvSpPr>
          <p:nvPr>
            <p:ph type="body" sz="half" idx="13"/>
          </p:nvPr>
        </p:nvSpPr>
        <p:spPr>
          <a:xfrm>
            <a:off x="6259000" y="2558767"/>
            <a:ext cx="5333201" cy="36136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554" indent="-423301">
              <a:buClr>
                <a:srgbClr val="091F5C"/>
              </a:buClr>
              <a:buSzPts val="2000"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sp>
        <p:nvSpPr>
          <p:cNvPr id="54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32;p6"/>
          <p:cNvSpPr/>
          <p:nvPr/>
        </p:nvSpPr>
        <p:spPr>
          <a:xfrm rot="10800000" flipH="1">
            <a:off x="0" y="875199"/>
            <a:ext cx="12192000" cy="5982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6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teltekst"/>
          <p:cNvSpPr txBox="1">
            <a:spLocks noGrp="1"/>
          </p:cNvSpPr>
          <p:nvPr>
            <p:ph type="title"/>
          </p:nvPr>
        </p:nvSpPr>
        <p:spPr>
          <a:xfrm>
            <a:off x="0" y="67575"/>
            <a:ext cx="12192000" cy="10236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pic>
        <p:nvPicPr>
          <p:cNvPr id="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37;p7"/>
          <p:cNvSpPr/>
          <p:nvPr/>
        </p:nvSpPr>
        <p:spPr>
          <a:xfrm rot="10800000" flipH="1">
            <a:off x="4436700" y="0"/>
            <a:ext cx="7823201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808080"/>
                </a:solidFill>
              </a:defRPr>
            </a:pPr>
            <a:endParaRPr/>
          </a:p>
        </p:txBody>
      </p:sp>
      <p:sp>
        <p:nvSpPr>
          <p:cNvPr id="77" name="Titteltekst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1" cy="12712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78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301433" y="1954400"/>
            <a:ext cx="3744001" cy="4218000"/>
          </a:xfrm>
          <a:prstGeom prst="rect">
            <a:avLst/>
          </a:prstGeom>
        </p:spPr>
        <p:txBody>
          <a:bodyPr>
            <a:normAutofit/>
          </a:bodyPr>
          <a:lstStyle>
            <a:lvl1pPr marL="609554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219109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828663" indent="-406371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438218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047771" indent="-406370">
              <a:buClr>
                <a:srgbClr val="FFFFFF"/>
              </a:buClr>
              <a:buSzPts val="1600"/>
              <a:defRPr sz="1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7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teltekst"/>
          <p:cNvSpPr txBox="1">
            <a:spLocks noGrp="1"/>
          </p:cNvSpPr>
          <p:nvPr>
            <p:ph type="title"/>
          </p:nvPr>
        </p:nvSpPr>
        <p:spPr>
          <a:xfrm>
            <a:off x="653666" y="650999"/>
            <a:ext cx="8302802" cy="54544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8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46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Titteltekst"/>
          <p:cNvSpPr txBox="1">
            <a:spLocks noGrp="1"/>
          </p:cNvSpPr>
          <p:nvPr>
            <p:ph type="title"/>
          </p:nvPr>
        </p:nvSpPr>
        <p:spPr>
          <a:xfrm>
            <a:off x="6447199" y="163776"/>
            <a:ext cx="5393601" cy="1215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Titteltekst</a:t>
            </a:r>
          </a:p>
        </p:txBody>
      </p:sp>
      <p:sp>
        <p:nvSpPr>
          <p:cNvPr id="99" name="Brødtekst nivå én…"/>
          <p:cNvSpPr txBox="1">
            <a:spLocks noGrp="1"/>
          </p:cNvSpPr>
          <p:nvPr>
            <p:ph type="body" sz="half" idx="1"/>
          </p:nvPr>
        </p:nvSpPr>
        <p:spPr>
          <a:xfrm>
            <a:off x="6586000" y="1524000"/>
            <a:ext cx="5116001" cy="436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09554" indent="-457167">
              <a:buClr>
                <a:srgbClr val="091F5C"/>
              </a:buClr>
              <a:buSzPct val="95000"/>
              <a:buFont typeface="Arial"/>
              <a:buChar char="•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1454277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2063831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2673385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3282939" indent="-658468">
              <a:buClr>
                <a:srgbClr val="091F5C"/>
              </a:buClr>
              <a:buSzPts val="2800"/>
              <a:buFont typeface="Arial"/>
              <a:defRPr sz="28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00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1" name="Picture 15" descr="Picture 15"/>
          <p:cNvPicPr>
            <a:picLocks noChangeAspect="1"/>
          </p:cNvPicPr>
          <p:nvPr/>
        </p:nvPicPr>
        <p:blipFill>
          <a:blip r:embed="rId2"/>
          <a:srcRect l="53526" r="17"/>
          <a:stretch>
            <a:fillRect/>
          </a:stretch>
        </p:blipFill>
        <p:spPr>
          <a:xfrm>
            <a:off x="-29868" y="0"/>
            <a:ext cx="5976001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13" descr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6" descr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3;p10"/>
          <p:cNvSpPr/>
          <p:nvPr/>
        </p:nvSpPr>
        <p:spPr>
          <a:xfrm rot="10800000" flipH="1">
            <a:off x="0" y="-1"/>
            <a:ext cx="12192000" cy="626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" name="Brødtekst nivå én…"/>
          <p:cNvSpPr txBox="1">
            <a:spLocks noGrp="1"/>
          </p:cNvSpPr>
          <p:nvPr>
            <p:ph type="body" sz="quarter" idx="1"/>
          </p:nvPr>
        </p:nvSpPr>
        <p:spPr>
          <a:xfrm>
            <a:off x="62619" y="6211857"/>
            <a:ext cx="11176001" cy="595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75" indent="3">
              <a:lnSpc>
                <a:spcPct val="100000"/>
              </a:lnSpc>
              <a:buClrTx/>
              <a:buSzTx/>
              <a:buFontTx/>
              <a:buNone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8791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3363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935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250722" indent="-282222">
              <a:lnSpc>
                <a:spcPct val="100000"/>
              </a:lnSpc>
              <a:buClrTx/>
              <a:buSzPts val="2000"/>
              <a:buFontTx/>
              <a:defRPr sz="2000">
                <a:solidFill>
                  <a:srgbClr val="091F5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  <p:sp>
        <p:nvSpPr>
          <p:cNvPr id="11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11" descr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808950" y="6402776"/>
            <a:ext cx="28737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5" descr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0069" y="6244013"/>
            <a:ext cx="2728687" cy="5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55658" y="5980117"/>
            <a:ext cx="189486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8582" y="6229527"/>
            <a:ext cx="1268514" cy="56026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telteks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Titteltekst</a:t>
            </a:r>
          </a:p>
        </p:txBody>
      </p:sp>
      <p:sp>
        <p:nvSpPr>
          <p:cNvPr id="7" name="Brødtekst nivå 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Brødtekst nivå én</a:t>
            </a:r>
          </a:p>
          <a:p>
            <a:pPr lvl="1"/>
            <a:r>
              <a:t>Brødtekst nivå to</a:t>
            </a:r>
          </a:p>
          <a:p>
            <a:pPr lvl="2"/>
            <a:r>
              <a:t>Brødtekst nivå tre</a:t>
            </a:r>
          </a:p>
          <a:p>
            <a:pPr lvl="3"/>
            <a:r>
              <a:t>Brødtekst nivå fire</a:t>
            </a:r>
          </a:p>
          <a:p>
            <a:pPr lvl="4"/>
            <a:r>
              <a:t>Brødtekst nivå fem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●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○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737373"/>
        </a:buClr>
        <a:buSzPts val="1800"/>
        <a:buFont typeface="Helvetica"/>
        <a:buChar char="■"/>
        <a:tabLst/>
        <a:defRPr sz="1800" b="0" i="0" u="none" strike="noStrike" cap="none" spc="0" baseline="0">
          <a:solidFill>
            <a:srgbClr val="737373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42" name="Interference in first-order logic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Inference in first-order logic</a:t>
            </a:r>
          </a:p>
        </p:txBody>
      </p:sp>
      <p:sp>
        <p:nvSpPr>
          <p:cNvPr id="143" name="Chapter 9, Sections 1-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Lesson 9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orward chain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Add facts 1, 2, 3, 4, 5, 6, 7 in turn.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1022737"/>
                <a:ext cx="11611428" cy="5764772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Add facts 1, 2, 3, 4, 5, 6, 7 in turn.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Number in [] = unification literal;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r>
                  <a:t> indicates rule firing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𝐵𝑢𝑓𝑓𝑎𝑙𝑜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𝑃𝑖𝑔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𝑃𝑖𝑔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𝑆𝑙𝑢𝑔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𝐵𝑢𝑓𝑓𝑎𝑙𝑜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)[1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,×]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𝑃𝑖𝑔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)[1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]→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)[3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,×],[3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,×][2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,×]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𝑆𝑙𝑢𝑔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𝑆𝑡𝑒𝑣𝑒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)[2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𝑆𝑡𝑒𝑣𝑒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)[3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,×][3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𝑆𝑡𝑒𝑣𝑒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)[3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,×][3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,×]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88" name="Add facts 1, 2, 3, 4, 5, 6, 7 in turn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1022737"/>
                <a:ext cx="11611428" cy="5764772"/>
              </a:xfrm>
              <a:prstGeom prst="rect">
                <a:avLst/>
              </a:prstGeom>
              <a:blipFill>
                <a:blip r:embed="rId2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Backward ch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When a query   is asked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When a query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t> is asked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 a matching fact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t> is known, return the unifier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 each rule whose consequent q' matches q, attempt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(Some added complications in keeping track of the unifiers)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(More complications help to avoid infinite loops)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Two versions: find </a:t>
                </a:r>
                <a:r>
                  <a:rPr u="sng"/>
                  <a:t>any</a:t>
                </a:r>
                <a:r>
                  <a:t> solution, find </a:t>
                </a:r>
                <a:r>
                  <a:rPr u="sng"/>
                  <a:t>all</a:t>
                </a:r>
                <a:r>
                  <a:t> solutions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Backward chaining is the basis for </a:t>
                </a:r>
                <a:r>
                  <a:rPr u="sng"/>
                  <a:t>logic programming</a:t>
                </a:r>
                <a:r>
                  <a:t>, e.g., Prolog</a:t>
                </a:r>
              </a:p>
            </p:txBody>
          </p:sp>
        </mc:Choice>
        <mc:Fallback xmlns="">
          <p:sp>
            <p:nvSpPr>
              <p:cNvPr id="192" name="When a query   is asked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29302" y="6402776"/>
            <a:ext cx="367020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Backward chain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Backward chaining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Dobbeltklikk her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231173" y="1355073"/>
                <a:ext cx="4701416" cy="4727384"/>
              </a:xfrm>
              <a:prstGeom prst="rect">
                <a:avLst/>
              </a:prstGeom>
            </p:spPr>
            <p:txBody>
              <a:bodyPr/>
              <a:lstStyle/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𝑃𝑖𝑔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𝑆𝑙𝑢𝑔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𝑆𝑙𝑖𝑚𝑦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𝐶𝑟𝑒𝑒𝑝𝑠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𝑆𝑙𝑢𝑔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𝑃𝑖𝑔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𝑆𝑙𝑖𝑚𝑦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𝑆𝑡𝑒𝑣𝑒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𝐶𝑟𝑒𝑒𝑝𝑠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𝑆𝑡𝑒𝑣𝑒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96" name="Dobbeltklikk her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31173" y="1355073"/>
                <a:ext cx="4701416" cy="4727384"/>
              </a:xfrm>
              <a:prstGeom prst="rect">
                <a:avLst/>
              </a:prstGeom>
              <a:blipFill>
                <a:blip r:embed="rId2"/>
                <a:stretch>
                  <a:fillRect l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Lysbildenummer"/>
          <p:cNvSpPr txBox="1">
            <a:spLocks noGrp="1"/>
          </p:cNvSpPr>
          <p:nvPr>
            <p:ph type="sldNum" sz="quarter" idx="2"/>
          </p:nvPr>
        </p:nvSpPr>
        <p:spPr>
          <a:xfrm>
            <a:off x="11717129" y="6402776"/>
            <a:ext cx="379193" cy="3860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98" name="Skjermbilde 2020-06-29 kl. 14.40.26.png" descr="Skjermbilde 2020-06-29 kl. 14.40.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863" y="926444"/>
            <a:ext cx="7003277" cy="5005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146" name="Proof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Proofs</a:t>
            </a:r>
          </a:p>
          <a:p>
            <a:r>
              <a:t>Unification</a:t>
            </a:r>
          </a:p>
          <a:p>
            <a:r>
              <a:t>Generalised Modus Ponens</a:t>
            </a:r>
          </a:p>
          <a:p>
            <a:r>
              <a:t>Forward and backward chaining</a:t>
            </a:r>
          </a:p>
        </p:txBody>
      </p:sp>
      <p:sp>
        <p:nvSpPr>
          <p:cNvPr id="14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oof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Sound inference: find   such that  .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0286" y="823058"/>
                <a:ext cx="11611428" cy="5479196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rPr dirty="0"/>
                  <a:t>Sound inference: find </a:t>
                </a:r>
                <a14:m>
                  <m:oMath xmlns:m="http://schemas.openxmlformats.org/officeDocument/2006/math">
                    <m:r>
                      <a:rPr sz="25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such that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.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 dirty="0"/>
                  <a:t>Proof process is a </a:t>
                </a:r>
                <a:r>
                  <a:rPr u="sng" dirty="0"/>
                  <a:t>search</a:t>
                </a:r>
                <a:r>
                  <a:rPr dirty="0"/>
                  <a:t>, operators are </a:t>
                </a:r>
                <a:r>
                  <a:rPr lang="en-GB" dirty="0"/>
                  <a:t>inference</a:t>
                </a:r>
                <a:r>
                  <a:rPr dirty="0"/>
                  <a:t> rules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 dirty="0"/>
                  <a:t>E.g., Modus Ponens (MP)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 dirty="0"/>
              </a:p>
              <a:p>
                <a:pPr marL="0" indent="0">
                  <a:buClrTx/>
                  <a:buSzTx/>
                  <a:buFontTx/>
                  <a:buNone/>
                </a:pPr>
                <a:endParaRPr dirty="0"/>
              </a:p>
              <a:p>
                <a:pPr marL="0" indent="0">
                  <a:buClrTx/>
                  <a:buSzTx/>
                  <a:buFontTx/>
                  <a:buNone/>
                </a:pPr>
                <a:endParaRPr dirty="0"/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 dirty="0"/>
                  <a:t>E.g., And-Introduction (AI)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 dirty="0"/>
              </a:p>
              <a:p>
                <a:pPr marL="0" indent="0">
                  <a:buClrTx/>
                  <a:buSzTx/>
                  <a:buFontTx/>
                  <a:buNone/>
                </a:pPr>
                <a:endParaRPr dirty="0"/>
              </a:p>
              <a:p>
                <a:pPr marL="0" indent="0">
                  <a:buClrTx/>
                  <a:buSzTx/>
                  <a:buFontTx/>
                  <a:buNone/>
                </a:pPr>
                <a:endParaRPr dirty="0"/>
              </a:p>
              <a:p>
                <a:pPr marL="0" indent="0">
                  <a:buClrTx/>
                  <a:buSzTx/>
                  <a:buFontTx/>
                  <a:buNone/>
                </a:pPr>
                <a:r>
                  <a:rPr dirty="0"/>
                  <a:t>E.g., Universal Elimination(UE)</a:t>
                </a:r>
              </a:p>
            </p:txBody>
          </p:sp>
        </mc:Choice>
        <mc:Fallback xmlns="">
          <p:sp>
            <p:nvSpPr>
              <p:cNvPr id="150" name="Sound inference: find   such that  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0286" y="823058"/>
                <a:ext cx="11611428" cy="5479196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2" name="Skjermbilde 2020-06-29 kl. 10.29.04.png" descr="Skjermbilde 2020-06-29 kl. 10.29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95" y="2224402"/>
            <a:ext cx="10293610" cy="1020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kjermbilde 2020-06-29 kl. 10.29.28.png" descr="Skjermbilde 2020-06-29 kl. 10.29.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903" y="3892490"/>
            <a:ext cx="6700194" cy="10862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kjermbilde 2020-06-29 kl. 10.29.44.png" descr="Skjermbilde 2020-06-29 kl. 10.29.44.png"/>
          <p:cNvPicPr>
            <a:picLocks noChangeAspect="1"/>
          </p:cNvPicPr>
          <p:nvPr/>
        </p:nvPicPr>
        <p:blipFill>
          <a:blip r:embed="rId5"/>
          <a:srcRect r="7017"/>
          <a:stretch>
            <a:fillRect/>
          </a:stretch>
        </p:blipFill>
        <p:spPr>
          <a:xfrm>
            <a:off x="194638" y="5382111"/>
            <a:ext cx="6035763" cy="1071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xample proo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proof</a:t>
            </a:r>
          </a:p>
        </p:txBody>
      </p:sp>
      <p:sp>
        <p:nvSpPr>
          <p:cNvPr id="15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158" name="Tabell"/>
          <p:cNvGraphicFramePr/>
          <p:nvPr/>
        </p:nvGraphicFramePr>
        <p:xfrm>
          <a:off x="1221114" y="938414"/>
          <a:ext cx="9749770" cy="5576038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874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4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265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091F5C"/>
                          </a:solidFill>
                          <a:sym typeface="Arial"/>
                        </a:rPr>
                        <a:t>Bob is a buffalo
Pat is a pig
Buffaloes outrun pigs</a:t>
                      </a:r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39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r>
                        <a:t>Bob outruns Pat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r>
                        <a:t>AI 1 &amp; 2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r>
                        <a:t>UE 3, {x /</a:t>
                      </a:r>
                      <a:r>
                        <a:rPr i="1"/>
                        <a:t>Bob</a:t>
                      </a:r>
                      <a:r>
                        <a:rPr b="1" i="1"/>
                        <a:t>, </a:t>
                      </a:r>
                      <a:r>
                        <a:rPr i="1"/>
                        <a:t>y </a:t>
                      </a:r>
                      <a:r>
                        <a:t>/ </a:t>
                      </a:r>
                      <a:r>
                        <a:rPr i="1"/>
                        <a:t>Pat</a:t>
                      </a:r>
                      <a:r>
                        <a:rPr b="1"/>
                        <a:t> </a:t>
                      </a:r>
                      <a:r>
                        <a:t>}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r>
                        <a:t>MP 6 &amp; 7</a:t>
                      </a:r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Dobbeltklikk her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6090780" y="819324"/>
                <a:ext cx="5818323" cy="5435900"/>
              </a:xfrm>
              <a:prstGeom prst="rect">
                <a:avLst/>
              </a:prstGeom>
            </p:spPr>
            <p:txBody>
              <a:bodyPr/>
              <a:lstStyle/>
              <a:p>
                <a:pPr marL="240631" indent="-240631">
                  <a:buClrTx/>
                  <a:buSzPct val="100000"/>
                  <a:buFontTx/>
                  <a:buAutoNum type="arabicPeriod"/>
                  <a:defRPr sz="1800"/>
                </a:pPr>
                <a14:m>
                  <m:oMath xmlns:m="http://schemas.openxmlformats.org/officeDocument/2006/math"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𝐵𝑢𝑓𝑓𝑎𝑙𝑜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40631" indent="-240631">
                  <a:buClrTx/>
                  <a:buSzPct val="100000"/>
                  <a:buFontTx/>
                  <a:buAutoNum type="arabicPeriod"/>
                  <a:defRPr sz="1800"/>
                </a:pPr>
                <a14:m>
                  <m:oMath xmlns:m="http://schemas.openxmlformats.org/officeDocument/2006/math">
                    <m:r>
                      <a:rPr sz="21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𝑃𝑖𝑔</m:t>
                    </m:r>
                    <m:r>
                      <a:rPr sz="21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1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40631" indent="-240631">
                  <a:buClrTx/>
                  <a:buSzPct val="100000"/>
                  <a:buFontTx/>
                  <a:buAutoNum type="arabicPeriod"/>
                  <a:defRPr sz="1800"/>
                </a:pPr>
                <a14:m>
                  <m:oMath xmlns:m="http://schemas.openxmlformats.org/officeDocument/2006/math"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𝐵𝑢𝑓𝑓𝑎𝑙𝑜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𝑃𝑖𝑔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/>
                <a:endParaRPr/>
              </a:p>
              <a:p>
                <a:pPr marL="240631" indent="-240631">
                  <a:buClrTx/>
                  <a:buSzPct val="100000"/>
                  <a:buFontTx/>
                  <a:buAutoNum type="arabicPeriod"/>
                  <a:defRPr sz="1800"/>
                </a:pPr>
                <a14:m>
                  <m:oMath xmlns:m="http://schemas.openxmlformats.org/officeDocument/2006/math"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𝐵𝑢𝑓𝑓𝑎𝑙𝑜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𝑃𝑖𝑔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40631" indent="-240631">
                  <a:buClrTx/>
                  <a:buSzPct val="100000"/>
                  <a:buFontTx/>
                  <a:buAutoNum type="arabicPeriod"/>
                  <a:defRPr sz="1800"/>
                </a:pPr>
                <a14:m>
                  <m:oMath xmlns:m="http://schemas.openxmlformats.org/officeDocument/2006/math"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𝐵𝑢𝑓𝑓𝑎𝑙𝑜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𝑃𝑖𝑔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40631" indent="-240631">
                  <a:buClrTx/>
                  <a:buSzPct val="100000"/>
                  <a:buFontTx/>
                  <a:buAutoNum type="arabicPeriod"/>
                  <a:defRPr sz="1800"/>
                </a:pPr>
                <a14:m>
                  <m:oMath xmlns:m="http://schemas.openxmlformats.org/officeDocument/2006/math">
                    <m:r>
                      <a:rPr sz="21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1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1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1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1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1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</p:txBody>
          </p:sp>
        </mc:Choice>
        <mc:Fallback xmlns="">
          <p:sp>
            <p:nvSpPr>
              <p:cNvPr id="159" name="Dobbeltklikk her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0780" y="819324"/>
                <a:ext cx="5818323" cy="5435900"/>
              </a:xfrm>
              <a:prstGeom prst="rect">
                <a:avLst/>
              </a:prstGeom>
              <a:blipFill>
                <a:blip r:embed="rId2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earch with primitive interference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Search with primitive inference rules</a:t>
            </a:r>
          </a:p>
        </p:txBody>
      </p:sp>
      <p:sp>
        <p:nvSpPr>
          <p:cNvPr id="162" name="Operators are interference rules…"/>
          <p:cNvSpPr txBox="1">
            <a:spLocks noGrp="1"/>
          </p:cNvSpPr>
          <p:nvPr>
            <p:ph type="body" sz="half" idx="1"/>
          </p:nvPr>
        </p:nvSpPr>
        <p:spPr>
          <a:xfrm>
            <a:off x="290286" y="1362462"/>
            <a:ext cx="11611428" cy="15565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ClrTx/>
              <a:buSzTx/>
              <a:buFontTx/>
              <a:buNone/>
            </a:pPr>
            <a:r>
              <a:rPr dirty="0"/>
              <a:t>Operators are inference rules</a:t>
            </a:r>
          </a:p>
          <a:p>
            <a:pPr marL="0" indent="0">
              <a:buClrTx/>
              <a:buSzTx/>
              <a:buFontTx/>
              <a:buNone/>
            </a:pPr>
            <a:r>
              <a:rPr dirty="0"/>
              <a:t>States are sets of sentences</a:t>
            </a:r>
          </a:p>
          <a:p>
            <a:pPr marL="0" indent="0">
              <a:buClrTx/>
              <a:buSzTx/>
              <a:buFontTx/>
              <a:buNone/>
            </a:pPr>
            <a:r>
              <a:rPr dirty="0"/>
              <a:t>Goal test checks state to see if it contains query sentence</a:t>
            </a:r>
          </a:p>
        </p:txBody>
      </p:sp>
      <p:sp>
        <p:nvSpPr>
          <p:cNvPr id="163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AI, UE, MP is a common interference pattern…"/>
              <p:cNvSpPr txBox="1"/>
              <p:nvPr/>
            </p:nvSpPr>
            <p:spPr>
              <a:xfrm>
                <a:off x="4485944" y="2636774"/>
                <a:ext cx="5070784" cy="43331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rm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:r>
                  <a:rPr dirty="0"/>
                  <a:t>AI, UE, MP is a common </a:t>
                </a:r>
                <a:r>
                  <a:rPr lang="en-GB" dirty="0"/>
                  <a:t>inference</a:t>
                </a:r>
                <a:r>
                  <a:rPr dirty="0"/>
                  <a:t> pattern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:endParaRPr dirty="0"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 u="sng">
                    <a:solidFill>
                      <a:srgbClr val="091F5C"/>
                    </a:solidFill>
                  </a:defRPr>
                </a:pPr>
                <a:r>
                  <a:rPr dirty="0"/>
                  <a:t>Problem</a:t>
                </a:r>
                <a:r>
                  <a:rPr u="none" dirty="0"/>
                  <a:t>: branching factor is huge, esp. for UE</a:t>
                </a:r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 u="sng">
                    <a:solidFill>
                      <a:srgbClr val="091F5C"/>
                    </a:solidFill>
                  </a:defRPr>
                </a:pPr>
                <a:endParaRPr u="none" dirty="0"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 u="sng">
                    <a:solidFill>
                      <a:srgbClr val="091F5C"/>
                    </a:solidFill>
                  </a:defRPr>
                </a:pPr>
                <a:r>
                  <a:rPr dirty="0"/>
                  <a:t>Idea</a:t>
                </a:r>
                <a:r>
                  <a:rPr u="none" dirty="0"/>
                  <a:t>: find a substitution that makes the rule premise match some known facts</a:t>
                </a:r>
                <a:br>
                  <a:rPr u="none" dirty="0"/>
                </a:b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u="none" dirty="0"/>
                  <a:t> a single, more powerful </a:t>
                </a:r>
                <a:r>
                  <a:rPr lang="en-GB" u="none" dirty="0"/>
                  <a:t>inference</a:t>
                </a:r>
                <a:r>
                  <a:rPr u="none" dirty="0"/>
                  <a:t> rule</a:t>
                </a:r>
              </a:p>
            </p:txBody>
          </p:sp>
        </mc:Choice>
        <mc:Fallback xmlns="">
          <p:sp>
            <p:nvSpPr>
              <p:cNvPr id="164" name="AI, UE, MP is a common interference pattern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44" y="2636774"/>
                <a:ext cx="5070784" cy="4333194"/>
              </a:xfrm>
              <a:prstGeom prst="rect">
                <a:avLst/>
              </a:prstGeom>
              <a:blipFill>
                <a:blip r:embed="rId2"/>
                <a:stretch>
                  <a:fillRect l="-1322" r="-14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5" name="Skjermbilde 2020-06-29 kl. 10.43.56.png" descr="Skjermbilde 2020-06-29 kl. 10.43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98" y="2628816"/>
            <a:ext cx="3771839" cy="3848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Unification"/>
          <p:cNvSpPr txBox="1">
            <a:spLocks noGrp="1"/>
          </p:cNvSpPr>
          <p:nvPr>
            <p:ph type="title"/>
          </p:nvPr>
        </p:nvSpPr>
        <p:spPr>
          <a:xfrm>
            <a:off x="-1" y="38019"/>
            <a:ext cx="12192001" cy="1023601"/>
          </a:xfrm>
          <a:prstGeom prst="rect">
            <a:avLst/>
          </a:prstGeom>
        </p:spPr>
        <p:txBody>
          <a:bodyPr/>
          <a:lstStyle/>
          <a:p>
            <a:r>
              <a:t>Unification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A substitution   unifies atomic sentences   and   if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A substitution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unifies atomic sentences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t> if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u="sng"/>
              </a:p>
              <a:p>
                <a:pPr marL="0" indent="0">
                  <a:buClrTx/>
                  <a:buSzTx/>
                  <a:buFontTx/>
                  <a:buNone/>
                </a:pPr>
                <a:endParaRPr u="sng"/>
              </a:p>
              <a:p>
                <a:pPr marL="0" indent="0">
                  <a:buClrTx/>
                  <a:buSzTx/>
                  <a:buFontTx/>
                  <a:buNone/>
                </a:pPr>
                <a:endParaRPr u="sng"/>
              </a:p>
              <a:p>
                <a:pPr marL="0" indent="0">
                  <a:buClrTx/>
                  <a:buSzTx/>
                  <a:buFontTx/>
                  <a:buNone/>
                </a:pPr>
                <a:endParaRPr u="sng"/>
              </a:p>
              <a:p>
                <a:pPr marL="0" indent="0">
                  <a:buClrTx/>
                  <a:buSzTx/>
                  <a:buFontTx/>
                  <a:buNone/>
                </a:pPr>
                <a:endParaRPr u="sng"/>
              </a:p>
              <a:p>
                <a:pPr marL="0" indent="0">
                  <a:buClrTx/>
                  <a:buSzTx/>
                  <a:buFontTx/>
                  <a:buNone/>
                </a:pPr>
                <a:endParaRPr u="sng"/>
              </a:p>
              <a:p>
                <a:pPr marL="0" indent="0">
                  <a:buClrTx/>
                  <a:buSzTx/>
                  <a:buFontTx/>
                  <a:buNone/>
                  <a:defRPr u="sng"/>
                </a:pPr>
                <a:r>
                  <a:t>Idea</a:t>
                </a:r>
                <a:r>
                  <a:rPr u="none"/>
                  <a:t>: Unify rule premises with known facts, apply unifier to conclusion</a:t>
                </a:r>
              </a:p>
              <a:p>
                <a:pPr marL="0" indent="0">
                  <a:buClrTx/>
                  <a:buSzTx/>
                  <a:buFontTx/>
                  <a:buNone/>
                  <a:defRPr u="sng"/>
                </a:pPr>
                <a:r>
                  <a:rPr u="none"/>
                  <a:t>E.g., if we know </a:t>
                </a:r>
                <a14:m>
                  <m:oMath xmlns:m="http://schemas.openxmlformats.org/officeDocument/2006/math">
                    <m:r>
                      <a:rPr sz="26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u="none"/>
                  <a:t> and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𝐾𝑛𝑜𝑤𝑠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u="none"/>
              </a:p>
              <a:p>
                <a:pPr marL="0" indent="0">
                  <a:buClrTx/>
                  <a:buSzTx/>
                  <a:buFontTx/>
                  <a:buNone/>
                  <a:defRPr u="sng"/>
                </a:pPr>
                <a:r>
                  <a:rPr u="none"/>
                  <a:t>Then we can conclude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𝐽𝑎𝑛𝑒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u="none"/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𝑂𝐽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u="none"/>
                  <a:t>, </a:t>
                </a:r>
                <a14:m>
                  <m:oMath xmlns:m="http://schemas.openxmlformats.org/officeDocument/2006/math"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𝑀𝑜𝑡h𝑒𝑟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𝐽𝑜h𝑛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u="none"/>
              </a:p>
            </p:txBody>
          </p:sp>
        </mc:Choice>
        <mc:Fallback xmlns="">
          <p:sp>
            <p:nvSpPr>
              <p:cNvPr id="168" name="A substitution   unifies atomic sentences   and   if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aphicFrame>
        <p:nvGraphicFramePr>
          <p:cNvPr id="170" name="Tabell"/>
          <p:cNvGraphicFramePr/>
          <p:nvPr/>
        </p:nvGraphicFramePr>
        <p:xfrm>
          <a:off x="2386912" y="1936044"/>
          <a:ext cx="7418175" cy="178457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47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66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91F5C"/>
                          </a:solidFill>
                          <a:sym typeface="Arial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ktangel"/>
              <p:cNvSpPr txBox="1"/>
              <p:nvPr/>
            </p:nvSpPr>
            <p:spPr>
              <a:xfrm>
                <a:off x="2331060" y="1881083"/>
                <a:ext cx="2343864" cy="284460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rm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1" name="Rektangel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60" y="1881083"/>
                <a:ext cx="2343864" cy="28446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ktangel"/>
              <p:cNvSpPr txBox="1"/>
              <p:nvPr/>
            </p:nvSpPr>
            <p:spPr>
              <a:xfrm>
                <a:off x="4872345" y="1881083"/>
                <a:ext cx="2606638" cy="284460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rmAutofit fontScale="92500"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6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𝐽𝑎𝑛𝑒</m:t>
                      </m:r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𝑂𝐽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𝐾𝑛𝑜𝑤𝑠</m:t>
                      </m:r>
                      <m:r>
                        <a:rPr sz="22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2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2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𝑀𝑜𝑡h𝑒𝑟</m:t>
                      </m:r>
                      <m:r>
                        <a:rPr sz="22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2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2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2" name="Rektangel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45" y="1881083"/>
                <a:ext cx="2606638" cy="2844605"/>
              </a:xfrm>
              <a:prstGeom prst="rect">
                <a:avLst/>
              </a:prstGeom>
              <a:blipFill>
                <a:blip r:embed="rId4"/>
                <a:stretch>
                  <a:fillRect r="-93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ktangel"/>
              <p:cNvSpPr txBox="1"/>
              <p:nvPr/>
            </p:nvSpPr>
            <p:spPr>
              <a:xfrm>
                <a:off x="7413629" y="1881083"/>
                <a:ext cx="3578921" cy="284460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91424" tIns="91424" rIns="91424" bIns="91424">
                <a:normAutofit/>
              </a:bodyPr>
              <a:lstStyle/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3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sz="25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5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sz="25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𝐽𝑎𝑛𝑒</m:t>
                      </m:r>
                      <m:r>
                        <a:rPr sz="25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sz="24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sz="24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sz="24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sz="24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𝑂𝐽</m:t>
                      </m:r>
                      <m:r>
                        <a:rPr sz="245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/>
              </a:p>
              <a:p>
                <a:pPr>
                  <a:lnSpc>
                    <a:spcPct val="115000"/>
                  </a:lnSpc>
                  <a:spcBef>
                    <a:spcPts val="600"/>
                  </a:spcBef>
                  <a:defRPr sz="2000">
                    <a:solidFill>
                      <a:srgbClr val="091F5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𝑀𝑜𝑡h𝑒𝑟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𝐽𝑜h𝑛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73" name="Rektangel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629" y="1881083"/>
                <a:ext cx="3578921" cy="2844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eneralised Modus Pone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Generalised Modus Ponens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where   for all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.…</m:t>
                        </m:r>
                        <m:sSubSup>
                          <m:sSubSupPr>
                            <m:ctrlP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,(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∧…∧</m:t>
                        </m:r>
                        <m:sSub>
                          <m:sSubPr>
                            <m:ctrlP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sz="2400" i="1">
                                <a:solidFill>
                                  <a:srgbClr val="081F5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for all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𝑆𝑡𝑒𝑣𝑒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)∧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)⇒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𝐹𝑎𝑠𝑡𝑒𝑟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𝐵𝑜𝑏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𝑃𝑎𝑡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𝑆𝑡𝑒𝑣𝑒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𝐹𝑎𝑠𝑡𝑒𝑟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𝐵𝑜𝑏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𝑆𝑡𝑒𝑣𝑒</m:t>
                      </m:r>
                      <m:r>
                        <a:rPr sz="2400" i="1">
                          <a:solidFill>
                            <a:srgbClr val="081F5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GMP used with KB of </a:t>
                </a:r>
                <a:r>
                  <a:rPr u="sng"/>
                  <a:t>definite clauses</a:t>
                </a:r>
                <a:r>
                  <a:t> (</a:t>
                </a:r>
                <a:r>
                  <a:rPr i="1"/>
                  <a:t>exactly</a:t>
                </a:r>
                <a:r>
                  <a:t> one positive literal): either a single atomic sentence or (conjunction of atomic sentences) </a:t>
                </a:r>
                <a14:m>
                  <m:oMath xmlns:m="http://schemas.openxmlformats.org/officeDocument/2006/math">
                    <m:r>
                      <a:rPr sz="27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t> (atomic sentence)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All variables assumed universally quantified</a:t>
                </a:r>
              </a:p>
            </p:txBody>
          </p:sp>
        </mc:Choice>
        <mc:Fallback xmlns="">
          <p:sp>
            <p:nvSpPr>
              <p:cNvPr id="176" name="where   for all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 r="-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oundness of GIM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Soundness of GIMP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Need to show that   provided that   for all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Need to show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)⊨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provided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for all </a:t>
                </a:r>
                <a14:m>
                  <m:oMath xmlns:m="http://schemas.openxmlformats.org/officeDocument/2006/math">
                    <m:r>
                      <a:rPr sz="31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Lemma: For any definite clause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, we have </a:t>
                </a:r>
                <a14:m>
                  <m:oMath xmlns:m="http://schemas.openxmlformats.org/officeDocument/2006/math"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sz="23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by UE</a:t>
                </a:r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)⊨(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40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Sup>
                      <m:sSubSupPr>
                        <m:ctrlP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sz="2350" i="1">
                            <a:solidFill>
                              <a:srgbClr val="081F5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sz="235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/>
              </a:p>
              <a:p>
                <a:pPr marL="267368" indent="-267368">
                  <a:buClrTx/>
                  <a:buSzPct val="100000"/>
                  <a:buFontTx/>
                  <a:buAutoNum type="arabicPeriod"/>
                </a:pPr>
                <a:r>
                  <a:t>From 1 and 2, </a:t>
                </a:r>
                <a14:m>
                  <m:oMath xmlns:m="http://schemas.openxmlformats.org/officeDocument/2006/math"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sz="24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t> follows by simple MP</a:t>
                </a:r>
              </a:p>
            </p:txBody>
          </p:sp>
        </mc:Choice>
        <mc:Fallback xmlns="">
          <p:sp>
            <p:nvSpPr>
              <p:cNvPr id="180" name="Need to show that   provided that   for all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rward chai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When a new fact   is added to the KB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ClrTx/>
                  <a:buSzTx/>
                  <a:buFontTx/>
                  <a:buNone/>
                </a:pPr>
                <a:r>
                  <a:t>When a new fact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is added to the KB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 each rule such that </a:t>
                </a:r>
                <a14:m>
                  <m:oMath xmlns:m="http://schemas.openxmlformats.org/officeDocument/2006/math">
                    <m:r>
                      <a:rPr sz="2200" i="1">
                        <a:solidFill>
                          <a:srgbClr val="081F5C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t> unifies with a premise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If the other premises are </a:t>
                </a:r>
                <a:r>
                  <a:rPr u="sng"/>
                  <a:t>known</a:t>
                </a:r>
                <a:r>
                  <a:t> then add the conclusion to the KN and continue chaining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endParaRPr/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Forwards chaining is </a:t>
                </a:r>
                <a:r>
                  <a:rPr u="sng"/>
                  <a:t>data-driven</a:t>
                </a:r>
              </a:p>
              <a:p>
                <a:pPr marL="0" indent="0">
                  <a:buClrTx/>
                  <a:buSzTx/>
                  <a:buFontTx/>
                  <a:buNone/>
                </a:pPr>
                <a:r>
                  <a:t>e.g., interfering properties and categories from percepts</a:t>
                </a:r>
              </a:p>
            </p:txBody>
          </p:sp>
        </mc:Choice>
        <mc:Fallback xmlns="">
          <p:sp>
            <p:nvSpPr>
              <p:cNvPr id="184" name="When a new fact   is added to the KB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Lysbilde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aterial">
  <a:themeElements>
    <a:clrScheme name="Material">
      <a:dk1>
        <a:srgbClr val="FFFFFF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Mater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Mate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285F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Helvetica</vt:lpstr>
      <vt:lpstr>Roboto</vt:lpstr>
      <vt:lpstr>Material</vt:lpstr>
      <vt:lpstr>Inference in first-order logic</vt:lpstr>
      <vt:lpstr>Outline</vt:lpstr>
      <vt:lpstr>Proofs</vt:lpstr>
      <vt:lpstr>Example proof</vt:lpstr>
      <vt:lpstr>Search with primitive inference rules</vt:lpstr>
      <vt:lpstr>Unification</vt:lpstr>
      <vt:lpstr>Generalised Modus Ponens</vt:lpstr>
      <vt:lpstr>Soundness of GIMP</vt:lpstr>
      <vt:lpstr>Forward chaining</vt:lpstr>
      <vt:lpstr>Forward chaining example</vt:lpstr>
      <vt:lpstr>Backward chaining</vt:lpstr>
      <vt:lpstr>Backward chaining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Inference in first-order logic</dc:title>
  <cp:lastModifiedBy>Marcello Bonsangue</cp:lastModifiedBy>
  <cp:revision>3</cp:revision>
  <dcterms:modified xsi:type="dcterms:W3CDTF">2020-07-14T07:44:41Z</dcterms:modified>
</cp:coreProperties>
</file>