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8"/>
  </p:notesMasterIdLst>
  <p:handoutMasterIdLst>
    <p:handoutMasterId r:id="rId19"/>
  </p:handoutMasterIdLst>
  <p:sldIdLst>
    <p:sldId id="307" r:id="rId2"/>
    <p:sldId id="327" r:id="rId3"/>
    <p:sldId id="309" r:id="rId4"/>
    <p:sldId id="343" r:id="rId5"/>
    <p:sldId id="310" r:id="rId6"/>
    <p:sldId id="311" r:id="rId7"/>
    <p:sldId id="312" r:id="rId8"/>
    <p:sldId id="308" r:id="rId9"/>
    <p:sldId id="314" r:id="rId10"/>
    <p:sldId id="316" r:id="rId11"/>
    <p:sldId id="317" r:id="rId12"/>
    <p:sldId id="318" r:id="rId13"/>
    <p:sldId id="319" r:id="rId14"/>
    <p:sldId id="321" r:id="rId15"/>
    <p:sldId id="329" r:id="rId16"/>
    <p:sldId id="328"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1">
          <p15:clr>
            <a:srgbClr val="A4A3A4"/>
          </p15:clr>
        </p15:guide>
        <p15:guide id="2" orient="horz" pos="1204">
          <p15:clr>
            <a:srgbClr val="A4A3A4"/>
          </p15:clr>
        </p15:guide>
        <p15:guide id="3" pos="2880">
          <p15:clr>
            <a:srgbClr val="A4A3A4"/>
          </p15:clr>
        </p15:guide>
        <p15:guide id="4" pos="38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Kriege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9" autoAdjust="0"/>
    <p:restoredTop sz="82881" autoAdjust="0"/>
  </p:normalViewPr>
  <p:slideViewPr>
    <p:cSldViewPr>
      <p:cViewPr varScale="1">
        <p:scale>
          <a:sx n="89" d="100"/>
          <a:sy n="89" d="100"/>
        </p:scale>
        <p:origin x="1928" y="176"/>
      </p:cViewPr>
      <p:guideLst>
        <p:guide orient="horz" pos="2681"/>
        <p:guide orient="horz" pos="1204"/>
        <p:guide pos="2880"/>
        <p:guide pos="384"/>
      </p:guideLst>
    </p:cSldViewPr>
  </p:slideViewPr>
  <p:outlineViewPr>
    <p:cViewPr>
      <p:scale>
        <a:sx n="33" d="100"/>
        <a:sy n="33" d="100"/>
      </p:scale>
      <p:origin x="0" y="1463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8" d="100"/>
          <a:sy n="58" d="100"/>
        </p:scale>
        <p:origin x="-2669"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F6FF6FD-3CE7-44F8-A0CF-CEF1322301BB}" type="datetimeFigureOut">
              <a:rPr lang="en-US" smtClean="0"/>
              <a:t>6/30/20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78A555D-8709-477D-AE0D-C4215DF98736}" type="slidenum">
              <a:rPr lang="en-US" smtClean="0"/>
              <a:t>‹#›</a:t>
            </a:fld>
            <a:endParaRPr lang="en-US"/>
          </a:p>
        </p:txBody>
      </p:sp>
    </p:spTree>
    <p:extLst>
      <p:ext uri="{BB962C8B-B14F-4D97-AF65-F5344CB8AC3E}">
        <p14:creationId xmlns:p14="http://schemas.microsoft.com/office/powerpoint/2010/main" val="542578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F169DD7-0ACB-47B1-BB87-4E1044187E44}" type="datetimeFigureOut">
              <a:rPr lang="en-US" smtClean="0"/>
              <a:t>6/30/20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DDF3D7E-3B35-4228-B8F6-ADD7A76DFE8D}" type="slidenum">
              <a:rPr lang="en-US" smtClean="0"/>
              <a:t>‹#›</a:t>
            </a:fld>
            <a:endParaRPr lang="en-US"/>
          </a:p>
        </p:txBody>
      </p:sp>
    </p:spTree>
    <p:extLst>
      <p:ext uri="{BB962C8B-B14F-4D97-AF65-F5344CB8AC3E}">
        <p14:creationId xmlns:p14="http://schemas.microsoft.com/office/powerpoint/2010/main" val="39270826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Finally, instead of using </a:t>
            </a:r>
            <a:r>
              <a:rPr lang="en-US" sz="1200" i="1" kern="1200">
                <a:solidFill>
                  <a:schemeClr val="tx1"/>
                </a:solidFill>
                <a:effectLst/>
                <a:latin typeface="+mn-lt"/>
                <a:ea typeface="+mn-ea"/>
                <a:cs typeface="+mn-cs"/>
              </a:rPr>
              <a:t>z</a:t>
            </a:r>
            <a:r>
              <a:rPr lang="en-US" sz="1200" kern="1200">
                <a:solidFill>
                  <a:schemeClr val="tx1"/>
                </a:solidFill>
                <a:effectLst/>
                <a:latin typeface="+mn-lt"/>
                <a:ea typeface="+mn-ea"/>
                <a:cs typeface="+mn-cs"/>
              </a:rPr>
              <a:t>, a linear function of </a:t>
            </a:r>
            <a:r>
              <a:rPr lang="en-US" sz="1200" i="1" kern="1200">
                <a:solidFill>
                  <a:schemeClr val="tx1"/>
                </a:solidFill>
                <a:effectLst/>
                <a:latin typeface="+mn-lt"/>
                <a:ea typeface="+mn-ea"/>
                <a:cs typeface="+mn-cs"/>
              </a:rPr>
              <a:t>x</a:t>
            </a:r>
            <a:r>
              <a:rPr lang="en-US" sz="1200" kern="1200">
                <a:solidFill>
                  <a:schemeClr val="tx1"/>
                </a:solidFill>
                <a:effectLst/>
                <a:latin typeface="+mn-lt"/>
                <a:ea typeface="+mn-ea"/>
                <a:cs typeface="+mn-cs"/>
              </a:rPr>
              <a:t>, as the output, neural units apply a non-linear function </a:t>
            </a:r>
            <a:r>
              <a:rPr lang="en-US" sz="1200" i="1" kern="1200">
                <a:solidFill>
                  <a:schemeClr val="tx1"/>
                </a:solidFill>
                <a:effectLst/>
                <a:latin typeface="+mn-lt"/>
                <a:ea typeface="+mn-ea"/>
                <a:cs typeface="+mn-cs"/>
              </a:rPr>
              <a:t>f </a:t>
            </a:r>
            <a:r>
              <a:rPr lang="en-US" sz="1200" kern="1200">
                <a:solidFill>
                  <a:schemeClr val="tx1"/>
                </a:solidFill>
                <a:effectLst/>
                <a:latin typeface="+mn-lt"/>
                <a:ea typeface="+mn-ea"/>
                <a:cs typeface="+mn-cs"/>
              </a:rPr>
              <a:t>to </a:t>
            </a:r>
            <a:r>
              <a:rPr lang="en-US" sz="1200" i="1" kern="1200">
                <a:solidFill>
                  <a:schemeClr val="tx1"/>
                </a:solidFill>
                <a:effectLst/>
                <a:latin typeface="+mn-lt"/>
                <a:ea typeface="+mn-ea"/>
                <a:cs typeface="+mn-cs"/>
              </a:rPr>
              <a:t>z</a:t>
            </a:r>
            <a:r>
              <a:rPr lang="en-US" sz="1200" kern="1200">
                <a:solidFill>
                  <a:schemeClr val="tx1"/>
                </a:solidFill>
                <a:effectLst/>
                <a:latin typeface="+mn-lt"/>
                <a:ea typeface="+mn-ea"/>
                <a:cs typeface="+mn-cs"/>
              </a:rPr>
              <a:t>. </a:t>
            </a:r>
            <a:endParaRPr lang="en-US"/>
          </a:p>
          <a:p>
            <a:endParaRPr lang="en-GB"/>
          </a:p>
        </p:txBody>
      </p:sp>
      <p:sp>
        <p:nvSpPr>
          <p:cNvPr id="4" name="Slide Number Placeholder 3"/>
          <p:cNvSpPr>
            <a:spLocks noGrp="1"/>
          </p:cNvSpPr>
          <p:nvPr>
            <p:ph type="sldNum" sz="quarter" idx="10"/>
          </p:nvPr>
        </p:nvSpPr>
        <p:spPr/>
        <p:txBody>
          <a:bodyPr/>
          <a:lstStyle/>
          <a:p>
            <a:fld id="{1DDF3D7E-3B35-4228-B8F6-ADD7A76DFE8D}" type="slidenum">
              <a:rPr lang="en-US" smtClean="0"/>
              <a:t>3</a:t>
            </a:fld>
            <a:endParaRPr lang="en-US"/>
          </a:p>
        </p:txBody>
      </p:sp>
    </p:spTree>
    <p:extLst>
      <p:ext uri="{BB962C8B-B14F-4D97-AF65-F5344CB8AC3E}">
        <p14:creationId xmlns:p14="http://schemas.microsoft.com/office/powerpoint/2010/main" val="111688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middle layer (called </a:t>
            </a:r>
            <a:r>
              <a:rPr lang="en-US" sz="1200" i="1" kern="1200">
                <a:solidFill>
                  <a:schemeClr val="tx1"/>
                </a:solidFill>
                <a:effectLst/>
                <a:latin typeface="+mn-lt"/>
                <a:ea typeface="+mn-ea"/>
                <a:cs typeface="+mn-cs"/>
              </a:rPr>
              <a:t>h</a:t>
            </a:r>
            <a:r>
              <a:rPr lang="en-US" sz="1200" kern="1200">
                <a:solidFill>
                  <a:schemeClr val="tx1"/>
                </a:solidFill>
                <a:effectLst/>
                <a:latin typeface="+mn-lt"/>
                <a:ea typeface="+mn-ea"/>
                <a:cs typeface="+mn-cs"/>
              </a:rPr>
              <a:t>) has two units, and the output layer (called </a:t>
            </a:r>
            <a:r>
              <a:rPr lang="en-US" sz="1200" i="1" kern="1200">
                <a:solidFill>
                  <a:schemeClr val="tx1"/>
                </a:solidFill>
                <a:effectLst/>
                <a:latin typeface="+mn-lt"/>
                <a:ea typeface="+mn-ea"/>
                <a:cs typeface="+mn-cs"/>
              </a:rPr>
              <a:t>y</a:t>
            </a:r>
            <a:r>
              <a:rPr lang="en-US" sz="1200" kern="1200">
                <a:solidFill>
                  <a:schemeClr val="tx1"/>
                </a:solidFill>
                <a:effectLst/>
                <a:latin typeface="+mn-lt"/>
                <a:ea typeface="+mn-ea"/>
                <a:cs typeface="+mn-cs"/>
              </a:rPr>
              <a:t>) has one unit. A set of weights and biases are shown for each ReLU that correctly computes the XOR function. </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Let’s walk through what happens with the input x = [0 0]. If we multiply each input value by the appropriate weight, sum, and then add the bias </a:t>
            </a:r>
            <a:r>
              <a:rPr lang="en-US" sz="1200" i="1" kern="1200">
                <a:solidFill>
                  <a:schemeClr val="tx1"/>
                </a:solidFill>
                <a:effectLst/>
                <a:latin typeface="+mn-lt"/>
                <a:ea typeface="+mn-ea"/>
                <a:cs typeface="+mn-cs"/>
              </a:rPr>
              <a:t>b</a:t>
            </a:r>
            <a:r>
              <a:rPr lang="en-US" sz="1200" kern="1200">
                <a:solidFill>
                  <a:schemeClr val="tx1"/>
                </a:solidFill>
                <a:effectLst/>
                <a:latin typeface="+mn-lt"/>
                <a:ea typeface="+mn-ea"/>
                <a:cs typeface="+mn-cs"/>
              </a:rPr>
              <a:t>, we get the vector [0 -1], and we then apply the rectified linear transformation to give the output of the </a:t>
            </a:r>
            <a:r>
              <a:rPr lang="en-US" sz="1200" i="1" kern="1200">
                <a:solidFill>
                  <a:schemeClr val="tx1"/>
                </a:solidFill>
                <a:effectLst/>
                <a:latin typeface="+mn-lt"/>
                <a:ea typeface="+mn-ea"/>
                <a:cs typeface="+mn-cs"/>
              </a:rPr>
              <a:t>h </a:t>
            </a:r>
            <a:r>
              <a:rPr lang="en-US" sz="1200" kern="1200">
                <a:solidFill>
                  <a:schemeClr val="tx1"/>
                </a:solidFill>
                <a:effectLst/>
                <a:latin typeface="+mn-lt"/>
                <a:ea typeface="+mn-ea"/>
                <a:cs typeface="+mn-cs"/>
              </a:rPr>
              <a:t>layer as [0 0]. Now we once again multiply by the weights, sum, and add the bias (0 in this case) resulting in the value 0. The reader should work through the computation of the remaining 3 possible input pairs to see that the resulting </a:t>
            </a:r>
            <a:r>
              <a:rPr lang="en-US" sz="1200" i="1" kern="1200">
                <a:solidFill>
                  <a:schemeClr val="tx1"/>
                </a:solidFill>
                <a:effectLst/>
                <a:latin typeface="+mn-lt"/>
                <a:ea typeface="+mn-ea"/>
                <a:cs typeface="+mn-cs"/>
              </a:rPr>
              <a:t>y </a:t>
            </a:r>
            <a:r>
              <a:rPr lang="en-US" sz="1200" kern="1200">
                <a:solidFill>
                  <a:schemeClr val="tx1"/>
                </a:solidFill>
                <a:effectLst/>
                <a:latin typeface="+mn-lt"/>
                <a:ea typeface="+mn-ea"/>
                <a:cs typeface="+mn-cs"/>
              </a:rPr>
              <a:t>values are 1 for the inputs [0 1] and [1 0] and 0 for [0 0] and [1 1]. </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r>
              <a:rPr lang="en-US"/>
              <a:t>Notice that the input point [0 1] has been collapsed with the input point [1 0], making it possible to linearly separate the positive and negative cases of XOR. </a:t>
            </a:r>
          </a:p>
          <a:p>
            <a:r>
              <a:rPr lang="en-US"/>
              <a:t>The merger makes it easy to linearly separate the positive and negative cases of XOR. In other words, we can view the hidden layer of the network as forming a representation for the input. </a:t>
            </a:r>
          </a:p>
          <a:p>
            <a:endParaRPr lang="en-US"/>
          </a:p>
          <a:p>
            <a:endParaRPr lang="en-GB"/>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GB"/>
          </a:p>
        </p:txBody>
      </p:sp>
      <p:sp>
        <p:nvSpPr>
          <p:cNvPr id="4" name="Slide Number Placeholder 3"/>
          <p:cNvSpPr>
            <a:spLocks noGrp="1"/>
          </p:cNvSpPr>
          <p:nvPr>
            <p:ph type="sldNum" sz="quarter" idx="10"/>
          </p:nvPr>
        </p:nvSpPr>
        <p:spPr/>
        <p:txBody>
          <a:bodyPr/>
          <a:lstStyle/>
          <a:p>
            <a:fld id="{1DDF3D7E-3B35-4228-B8F6-ADD7A76DFE8D}" type="slidenum">
              <a:rPr lang="en-US" smtClean="0"/>
              <a:t>6</a:t>
            </a:fld>
            <a:endParaRPr lang="en-US"/>
          </a:p>
        </p:txBody>
      </p:sp>
    </p:spTree>
    <p:extLst>
      <p:ext uri="{BB962C8B-B14F-4D97-AF65-F5344CB8AC3E}">
        <p14:creationId xmlns:p14="http://schemas.microsoft.com/office/powerpoint/2010/main" val="177534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B2104F-0666-D24F-A923-8ED2A0CF8422}" type="datetime1">
              <a:t>30/06/2020</a:t>
            </a:fld>
            <a:endParaRPr lang="en-US"/>
          </a:p>
        </p:txBody>
      </p:sp>
      <p:sp>
        <p:nvSpPr>
          <p:cNvPr id="5" name="Footer Placeholder 4"/>
          <p:cNvSpPr>
            <a:spLocks noGrp="1"/>
          </p:cNvSpPr>
          <p:nvPr>
            <p:ph type="ftr" sz="quarter" idx="11"/>
          </p:nvPr>
        </p:nvSpPr>
        <p:spPr>
          <a:xfrm>
            <a:off x="5867400" y="5486400"/>
            <a:ext cx="2895600" cy="762000"/>
          </a:xfrm>
        </p:spPr>
        <p:txBody>
          <a:bodyPr anchor="t" anchorCtr="0"/>
          <a:lstStyle>
            <a:lvl1pPr algn="r">
              <a:defRPr cap="all" baseline="0">
                <a:solidFill>
                  <a:schemeClr val="tx1"/>
                </a:solidFill>
              </a:defRPr>
            </a:lvl1pPr>
          </a:lstStyle>
          <a:p>
            <a:r>
              <a:rPr lang="en-US"/>
              <a:t>Suzan Verberne 2019</a:t>
            </a: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lvl="0"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2D9B57A-413F-4497-9CED-33400418B658}" type="slidenum">
              <a:rPr lang="en-US" smtClean="0"/>
              <a:t>‹#›</a:t>
            </a:fld>
            <a:endParaRPr lang="en-US"/>
          </a:p>
        </p:txBody>
      </p:sp>
      <p:sp>
        <p:nvSpPr>
          <p:cNvPr id="11" name="Rectangle 10"/>
          <p:cNvSpPr/>
          <p:nvPr/>
        </p:nvSpPr>
        <p:spPr>
          <a:xfrm>
            <a:off x="541822" y="4559276"/>
            <a:ext cx="6755166"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GB" noProof="0" dirty="0"/>
              <a:t>Click to edit Master title style</a:t>
            </a:r>
          </a:p>
        </p:txBody>
      </p:sp>
      <p:sp>
        <p:nvSpPr>
          <p:cNvPr id="15" name="Rectangle 14"/>
          <p:cNvSpPr/>
          <p:nvPr userDrawn="1"/>
        </p:nvSpPr>
        <p:spPr>
          <a:xfrm>
            <a:off x="536125" y="3148493"/>
            <a:ext cx="6766560"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66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856DA-972A-0C47-AA6E-1EA00F567C16}" type="datetime1">
              <a:t>30/06/2020</a:t>
            </a:fld>
            <a:endParaRPr lang="en-US"/>
          </a:p>
        </p:txBody>
      </p:sp>
      <p:sp>
        <p:nvSpPr>
          <p:cNvPr id="3" name="Footer Placeholder 2"/>
          <p:cNvSpPr>
            <a:spLocks noGrp="1"/>
          </p:cNvSpPr>
          <p:nvPr>
            <p:ph type="ftr" sz="quarter" idx="11"/>
          </p:nvPr>
        </p:nvSpPr>
        <p:spPr/>
        <p:txBody>
          <a:bodyPr/>
          <a:lstStyle/>
          <a:p>
            <a:r>
              <a:rPr lang="en-US" dirty="0"/>
              <a:t>Suzan Verberne 2019</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685800"/>
            <a:ext cx="4572000" cy="5257802"/>
          </a:xfrm>
        </p:spPr>
        <p:txBody>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4B737DA-D225-2840-A0AA-60FA573A1C48}" type="datetime1">
              <a:t>30/06/2020</a:t>
            </a:fld>
            <a:endParaRPr lang="en-US"/>
          </a:p>
        </p:txBody>
      </p:sp>
      <p:sp>
        <p:nvSpPr>
          <p:cNvPr id="6" name="Footer Placeholder 5"/>
          <p:cNvSpPr>
            <a:spLocks noGrp="1"/>
          </p:cNvSpPr>
          <p:nvPr>
            <p:ph type="ftr" sz="quarter" idx="11"/>
          </p:nvPr>
        </p:nvSpPr>
        <p:spPr/>
        <p:txBody>
          <a:bodyPr/>
          <a:lstStyle/>
          <a:p>
            <a:r>
              <a:rPr lang="en-US" dirty="0"/>
              <a:t>Suzan Verberne 2019</a:t>
            </a:r>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200" b="1">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85800" y="621437"/>
            <a:ext cx="7772400" cy="4331564"/>
          </a:xfrm>
          <a:solidFill>
            <a:schemeClr val="bg1">
              <a:lumMod val="95000"/>
            </a:schemeClr>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77B544D1-27F8-B34E-8A9B-0CE51E042426}" type="datetime1">
              <a:t>30/06/2020</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Suzan Verberne 2019</a:t>
            </a:r>
          </a:p>
        </p:txBody>
      </p:sp>
      <p:sp>
        <p:nvSpPr>
          <p:cNvPr id="13" name="Rectangle 12"/>
          <p:cNvSpPr/>
          <p:nvPr/>
        </p:nvSpPr>
        <p:spPr>
          <a:xfrm>
            <a:off x="914400" y="5638800"/>
            <a:ext cx="7328514" cy="451696"/>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normAutofit/>
          </a:bodyPr>
          <a:lstStyle>
            <a:lvl1pPr algn="ctr">
              <a:defRPr sz="2200" b="1">
                <a:solidFill>
                  <a:schemeClr val="accent1">
                    <a:lumMod val="75000"/>
                  </a:schemeClr>
                </a:solidFill>
              </a:defRPr>
            </a:lvl1pPr>
          </a:lstStyle>
          <a:p>
            <a:r>
              <a:rPr lang="en-US" dirty="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Picture with Caption">
    <p:spTree>
      <p:nvGrpSpPr>
        <p:cNvPr id="1" name=""/>
        <p:cNvGrpSpPr/>
        <p:nvPr/>
      </p:nvGrpSpPr>
      <p:grpSpPr>
        <a:xfrm>
          <a:off x="0" y="0"/>
          <a:ext cx="0" cy="0"/>
          <a:chOff x="0" y="0"/>
          <a:chExt cx="0" cy="0"/>
        </a:xfrm>
      </p:grpSpPr>
      <p:sp>
        <p:nvSpPr>
          <p:cNvPr id="15" name="Rectangle 14"/>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6" name="Rectangle 15"/>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5824" y="3962400"/>
            <a:ext cx="3707166" cy="22860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33400" y="1911350"/>
            <a:ext cx="8077200" cy="1898650"/>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4FD380-AE48-D14F-A65F-95BE2A1E4960}" type="datetime1">
              <a:t>30/06/2020</a:t>
            </a:fld>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0" name="Content Placeholder 9"/>
          <p:cNvSpPr>
            <a:spLocks noGrp="1"/>
          </p:cNvSpPr>
          <p:nvPr>
            <p:ph sz="quarter" idx="14"/>
          </p:nvPr>
        </p:nvSpPr>
        <p:spPr>
          <a:xfrm>
            <a:off x="4495800" y="4038600"/>
            <a:ext cx="4114800" cy="2133600"/>
          </a:xfrm>
        </p:spPr>
        <p:txBody>
          <a:bodyPr/>
          <a:lstStyle>
            <a:lvl1pPr marL="0" indent="0">
              <a:spcBef>
                <a:spcPts val="0"/>
              </a:spcBef>
              <a:buFontTx/>
              <a:buNone/>
              <a:defRPr/>
            </a:lvl1pPr>
            <a:lvl2pPr marL="228600" indent="0">
              <a:buFontTx/>
              <a:buNone/>
              <a:defRPr/>
            </a:lvl2pPr>
            <a:lvl3pPr marL="457200" indent="0">
              <a:buFontTx/>
              <a:buNone/>
              <a:defRPr/>
            </a:lvl3pPr>
            <a:lvl4pPr marL="685800" indent="0">
              <a:buFontTx/>
              <a:buNone/>
              <a:defRPr/>
            </a:lvl4pPr>
            <a:lvl5pPr marL="914400" indent="0">
              <a:buFontTx/>
              <a:buNone/>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12" name="Picture Placeholder 11"/>
          <p:cNvSpPr>
            <a:spLocks noGrp="1"/>
          </p:cNvSpPr>
          <p:nvPr>
            <p:ph type="pic" sz="quarter" idx="15" hasCustomPrompt="1"/>
          </p:nvPr>
        </p:nvSpPr>
        <p:spPr>
          <a:xfrm>
            <a:off x="727257" y="4076700"/>
            <a:ext cx="3464300" cy="2057400"/>
          </a:xfr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dirty="0">
                <a:solidFill>
                  <a:schemeClr val="tx1"/>
                </a:solidFill>
              </a:defRPr>
            </a:lvl1pPr>
          </a:lstStyle>
          <a:p>
            <a:pPr marL="0" lvl="0" algn="ctr"/>
            <a:r>
              <a:rPr lang="en-US" dirty="0"/>
              <a:t>Click to add picture</a:t>
            </a:r>
          </a:p>
        </p:txBody>
      </p:sp>
    </p:spTree>
    <p:extLst>
      <p:ext uri="{BB962C8B-B14F-4D97-AF65-F5344CB8AC3E}">
        <p14:creationId xmlns:p14="http://schemas.microsoft.com/office/powerpoint/2010/main" val="1338417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8" name="Rectangle 7"/>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8F2AD-2345-0547-AB11-764C57CCABF1}" type="datetime1">
              <a:t>30/06/2020</a:t>
            </a:fld>
            <a:endParaRPr lang="en-US"/>
          </a:p>
        </p:txBody>
      </p:sp>
      <p:sp>
        <p:nvSpPr>
          <p:cNvPr id="4" name="Footer Placeholder 3"/>
          <p:cNvSpPr>
            <a:spLocks noGrp="1"/>
          </p:cNvSpPr>
          <p:nvPr>
            <p:ph type="ftr" sz="quarter" idx="11"/>
          </p:nvPr>
        </p:nvSpPr>
        <p:spPr/>
        <p:txBody>
          <a:bodyPr/>
          <a:lstStyle/>
          <a:p>
            <a:r>
              <a:rPr lang="en-US" dirty="0"/>
              <a:t>Suzan Verberne 2019</a:t>
            </a:r>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
        <p:nvSpPr>
          <p:cNvPr id="7" name="Media Placeholder 6"/>
          <p:cNvSpPr>
            <a:spLocks noGrp="1"/>
          </p:cNvSpPr>
          <p:nvPr>
            <p:ph type="media" sz="quarter" idx="13" hasCustomPrompt="1"/>
          </p:nvPr>
        </p:nvSpPr>
        <p:spPr>
          <a:xfrm>
            <a:off x="457200" y="1752601"/>
            <a:ext cx="8229600" cy="3657600"/>
          </a:xfrm>
          <a:solidFill>
            <a:schemeClr val="bg1">
              <a:lumMod val="85000"/>
            </a:schemeClr>
          </a:solidFill>
        </p:spPr>
        <p:txBody>
          <a:bodyPr/>
          <a:lstStyle>
            <a:lvl1pPr>
              <a:defRPr baseline="0"/>
            </a:lvl1pPr>
          </a:lstStyle>
          <a:p>
            <a:r>
              <a:rPr lang="en-US" dirty="0"/>
              <a:t>Click to add media file</a:t>
            </a:r>
          </a:p>
        </p:txBody>
      </p:sp>
      <p:sp>
        <p:nvSpPr>
          <p:cNvPr id="9" name="Text Placeholder 8"/>
          <p:cNvSpPr>
            <a:spLocks noGrp="1"/>
          </p:cNvSpPr>
          <p:nvPr>
            <p:ph type="body" sz="quarter" idx="14" hasCustomPrompt="1"/>
          </p:nvPr>
        </p:nvSpPr>
        <p:spPr>
          <a:xfrm>
            <a:off x="457200" y="5486400"/>
            <a:ext cx="8229600" cy="533400"/>
          </a:xfrm>
        </p:spPr>
        <p:txBody>
          <a:bodyPr>
            <a:noAutofit/>
          </a:bodyPr>
          <a:lstStyle>
            <a:lvl1pPr marL="0" indent="0">
              <a:buNone/>
              <a:defRPr sz="2400" baseline="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add video caption</a:t>
            </a:r>
          </a:p>
        </p:txBody>
      </p:sp>
    </p:spTree>
    <p:extLst>
      <p:ext uri="{BB962C8B-B14F-4D97-AF65-F5344CB8AC3E}">
        <p14:creationId xmlns:p14="http://schemas.microsoft.com/office/powerpoint/2010/main" val="98859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bou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BB064-221F-4D45-807F-300CABFBCCD9}" type="datetime1">
              <a:t>30/06/2020</a:t>
            </a:fld>
            <a:endParaRPr lang="en-US"/>
          </a:p>
        </p:txBody>
      </p:sp>
      <p:sp>
        <p:nvSpPr>
          <p:cNvPr id="3" name="Footer Placeholder 2"/>
          <p:cNvSpPr>
            <a:spLocks noGrp="1"/>
          </p:cNvSpPr>
          <p:nvPr>
            <p:ph type="ftr" sz="quarter" idx="11"/>
          </p:nvPr>
        </p:nvSpPr>
        <p:spPr/>
        <p:txBody>
          <a:bodyPr/>
          <a:lstStyle/>
          <a:p>
            <a:r>
              <a:rPr lang="en-US" dirty="0"/>
              <a:t>Suzan Verberne 2019</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
        <p:nvSpPr>
          <p:cNvPr id="10" name="Text Placeholder 9"/>
          <p:cNvSpPr>
            <a:spLocks noGrp="1"/>
          </p:cNvSpPr>
          <p:nvPr>
            <p:ph type="body" sz="quarter" idx="14"/>
          </p:nvPr>
        </p:nvSpPr>
        <p:spPr>
          <a:xfrm>
            <a:off x="563880" y="304800"/>
            <a:ext cx="4846320" cy="381000"/>
          </a:xfrm>
        </p:spPr>
        <p:txBody>
          <a:bodyPr bIns="0" anchor="b" anchorCtr="0">
            <a:noAutofit/>
          </a:bodyPr>
          <a:lstStyle>
            <a:lvl1pPr marL="0" indent="0">
              <a:buNone/>
              <a:defRPr sz="2400" b="1" cap="all" baseline="0"/>
            </a:lvl1pPr>
            <a:lvl2pPr marL="228600" indent="0">
              <a:buNone/>
              <a:defRPr sz="2400" b="1"/>
            </a:lvl2pPr>
            <a:lvl3pPr marL="457200" indent="0">
              <a:buNone/>
              <a:defRPr sz="2400" b="1"/>
            </a:lvl3pPr>
            <a:lvl4pPr marL="685800" indent="0">
              <a:buNone/>
              <a:defRPr sz="2400" b="1"/>
            </a:lvl4pPr>
            <a:lvl5pPr marL="914400" indent="0">
              <a:buNone/>
              <a:defRPr sz="2400" b="1"/>
            </a:lvl5pPr>
          </a:lstStyle>
          <a:p>
            <a:pPr lvl="0"/>
            <a:r>
              <a:rPr lang="en-US" dirty="0"/>
              <a:t>Click to edit Master text styles</a:t>
            </a:r>
          </a:p>
        </p:txBody>
      </p:sp>
      <p:sp>
        <p:nvSpPr>
          <p:cNvPr id="13" name="Text Placeholder 12"/>
          <p:cNvSpPr>
            <a:spLocks noGrp="1"/>
          </p:cNvSpPr>
          <p:nvPr>
            <p:ph type="body" sz="quarter" idx="15"/>
          </p:nvPr>
        </p:nvSpPr>
        <p:spPr>
          <a:xfrm>
            <a:off x="563880" y="701040"/>
            <a:ext cx="4846320" cy="685800"/>
          </a:xfrm>
        </p:spPr>
        <p:txBody>
          <a:bodyPr tIns="0">
            <a:noAutofit/>
          </a:bodyPr>
          <a:lstStyle>
            <a:lvl1pPr marL="0" indent="0">
              <a:spcBef>
                <a:spcPts val="0"/>
              </a:spcBef>
              <a:buNone/>
              <a:defRPr sz="1800"/>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Click to edit Master text styles</a:t>
            </a:r>
          </a:p>
        </p:txBody>
      </p:sp>
      <p:sp>
        <p:nvSpPr>
          <p:cNvPr id="15" name="Picture Placeholder 14"/>
          <p:cNvSpPr>
            <a:spLocks noGrp="1"/>
          </p:cNvSpPr>
          <p:nvPr>
            <p:ph type="pic" sz="quarter" idx="16" hasCustomPrompt="1"/>
          </p:nvPr>
        </p:nvSpPr>
        <p:spPr>
          <a:xfrm>
            <a:off x="5867400" y="533400"/>
            <a:ext cx="2438400" cy="2031326"/>
          </a:xfrm>
          <a:ln>
            <a:solidFill>
              <a:schemeClr val="bg1"/>
            </a:solidFill>
          </a:ln>
        </p:spPr>
        <p:txBody>
          <a:bodyPr tIns="91440"/>
          <a:lstStyle>
            <a:lvl1pPr marL="0" indent="0" algn="ctr">
              <a:buFontTx/>
              <a:buNone/>
              <a:defRPr baseline="0"/>
            </a:lvl1pPr>
          </a:lstStyle>
          <a:p>
            <a:r>
              <a:rPr lang="en-US" dirty="0"/>
              <a:t>[Click to insert Logo / Brand Image]</a:t>
            </a:r>
          </a:p>
        </p:txBody>
      </p:sp>
      <p:sp>
        <p:nvSpPr>
          <p:cNvPr id="17" name="Text Placeholder 16"/>
          <p:cNvSpPr>
            <a:spLocks noGrp="1"/>
          </p:cNvSpPr>
          <p:nvPr>
            <p:ph type="body" sz="quarter" idx="17" hasCustomPrompt="1"/>
          </p:nvPr>
        </p:nvSpPr>
        <p:spPr>
          <a:xfrm>
            <a:off x="3581400" y="2819401"/>
            <a:ext cx="5257800" cy="3505199"/>
          </a:xfrm>
        </p:spPr>
        <p:txBody>
          <a:bodyPr>
            <a:normAutofit/>
          </a:bodyPr>
          <a:lstStyle>
            <a:lvl1pPr>
              <a:defRPr sz="1800" baseline="0">
                <a:solidFill>
                  <a:schemeClr val="tx2"/>
                </a:solidFill>
              </a:defRPr>
            </a:lvl1pPr>
            <a:lvl2pPr>
              <a:defRPr sz="16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en-US" dirty="0"/>
              <a:t>[insert your bio or company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3" hasCustomPrompt="1"/>
          </p:nvPr>
        </p:nvSpPr>
        <p:spPr>
          <a:xfrm>
            <a:off x="676690" y="1642472"/>
            <a:ext cx="2483254" cy="3234328"/>
          </a:xfrm>
          <a:ln w="228600" cap="sq" cmpd="sng">
            <a:noFill/>
            <a:miter lim="800000"/>
          </a:ln>
        </p:spPr>
        <p:txBody>
          <a:bodyPr tIns="274320"/>
          <a:lstStyle>
            <a:lvl1pPr marL="0" indent="0" algn="ctr">
              <a:buFontTx/>
              <a:buNone/>
              <a:defRPr/>
            </a:lvl1pPr>
          </a:lstStyle>
          <a:p>
            <a:r>
              <a:rPr lang="en-US" dirty="0"/>
              <a:t>[Click icon to insert photo]</a:t>
            </a:r>
          </a:p>
        </p:txBody>
      </p:sp>
    </p:spTree>
    <p:extLst>
      <p:ext uri="{BB962C8B-B14F-4D97-AF65-F5344CB8AC3E}">
        <p14:creationId xmlns:p14="http://schemas.microsoft.com/office/powerpoint/2010/main" val="194536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ening 1 zonder 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inhoud 2"/>
          <p:cNvSpPr>
            <a:spLocks noGrp="1"/>
          </p:cNvSpPr>
          <p:nvPr>
            <p:ph idx="1"/>
          </p:nvPr>
        </p:nvSpPr>
        <p:spPr/>
        <p:txBody>
          <a:bodyPr/>
          <a:lstStyle>
            <a:lvl1pPr marL="0" indent="0">
              <a:buNone/>
              <a:defRPr sz="1800">
                <a:latin typeface="Arial"/>
                <a:cs typeface="Arial"/>
              </a:defRPr>
            </a:lvl1pPr>
            <a:lvl2pPr marL="0" indent="0">
              <a:buFont typeface="Arial"/>
              <a:buNone/>
              <a:defRPr sz="1800">
                <a:solidFill>
                  <a:srgbClr val="FFFFFF"/>
                </a:solidFill>
                <a:latin typeface="Arial"/>
                <a:cs typeface="Arial"/>
              </a:defRPr>
            </a:lvl2pPr>
            <a:lvl3pPr marL="0" indent="0">
              <a:buFont typeface="Arial"/>
              <a:buNone/>
              <a:defRPr sz="1800">
                <a:solidFill>
                  <a:srgbClr val="FFFFFF"/>
                </a:solidFill>
                <a:latin typeface="Arial"/>
                <a:cs typeface="Arial"/>
              </a:defRPr>
            </a:lvl3pPr>
            <a:lvl4pPr marL="0" indent="0">
              <a:buFont typeface="Arial"/>
              <a:buNone/>
              <a:defRPr sz="1800">
                <a:solidFill>
                  <a:srgbClr val="FFFFFF"/>
                </a:solidFill>
                <a:latin typeface="Arial"/>
                <a:cs typeface="Arial"/>
              </a:defRPr>
            </a:lvl4pPr>
            <a:lvl5pPr marL="0" indent="0">
              <a:buFont typeface="Arial"/>
              <a:buNone/>
              <a:defRPr sz="1800">
                <a:solidFill>
                  <a:srgbClr val="FFFFFF"/>
                </a:solidFill>
                <a:latin typeface="Arial"/>
                <a:cs typeface="Aria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11298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6" name="Tijdelijke aanduiding voor inhoud 2"/>
          <p:cNvSpPr>
            <a:spLocks noGrp="1"/>
          </p:cNvSpPr>
          <p:nvPr>
            <p:ph sz="half" idx="1"/>
          </p:nvPr>
        </p:nvSpPr>
        <p:spPr>
          <a:xfrm>
            <a:off x="632892" y="1265213"/>
            <a:ext cx="3797338" cy="4301724"/>
          </a:xfrm>
        </p:spPr>
        <p:txBody>
          <a:bodyPr/>
          <a:lstStyle>
            <a:lvl1pPr>
              <a:defRPr sz="1800"/>
            </a:lvl1pPr>
            <a:lvl2pPr>
              <a:defRPr sz="1800"/>
            </a:lvl2pPr>
            <a:lvl3pPr>
              <a:defRPr sz="1500"/>
            </a:lvl3pPr>
            <a:lvl4pPr>
              <a:defRPr sz="1500"/>
            </a:lvl4pPr>
            <a:lvl5pPr>
              <a:defRPr sz="15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inhoud 3"/>
          <p:cNvSpPr>
            <a:spLocks noGrp="1"/>
          </p:cNvSpPr>
          <p:nvPr>
            <p:ph sz="half" idx="2"/>
          </p:nvPr>
        </p:nvSpPr>
        <p:spPr>
          <a:xfrm>
            <a:off x="4683387" y="1265213"/>
            <a:ext cx="3797338" cy="4301724"/>
          </a:xfrm>
        </p:spPr>
        <p:txBody>
          <a:bodyPr/>
          <a:lstStyle>
            <a:lvl1pPr>
              <a:defRPr sz="1800"/>
            </a:lvl1pPr>
            <a:lvl2pPr>
              <a:defRPr sz="1800"/>
            </a:lvl2pPr>
            <a:lvl3pPr>
              <a:defRPr sz="1500"/>
            </a:lvl3pPr>
            <a:lvl4pPr>
              <a:defRPr sz="1500"/>
            </a:lvl4pPr>
            <a:lvl5pPr>
              <a:defRPr sz="15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C2CA496A-0C7F-48C1-863E-B2B1606F9D04}" type="slidenum">
              <a:rPr lang="nl-NL">
                <a:latin typeface="Arial"/>
              </a:rPr>
              <a:pPr>
                <a:defRPr/>
              </a:pPr>
              <a:t>‹#›</a:t>
            </a:fld>
            <a:endParaRPr lang="nl-NL" dirty="0">
              <a:latin typeface="Arial"/>
            </a:endParaRPr>
          </a:p>
        </p:txBody>
      </p:sp>
      <p:sp>
        <p:nvSpPr>
          <p:cNvPr id="8" name="Tijdelijke aanduiding voor voettekst 4"/>
          <p:cNvSpPr>
            <a:spLocks noGrp="1"/>
          </p:cNvSpPr>
          <p:nvPr>
            <p:ph type="ftr" sz="quarter" idx="11"/>
          </p:nvPr>
        </p:nvSpPr>
        <p:spPr/>
        <p:txBody>
          <a:bodyPr/>
          <a:lstStyle>
            <a:lvl1pPr>
              <a:defRPr/>
            </a:lvl1pPr>
          </a:lstStyle>
          <a:p>
            <a:pPr>
              <a:defRPr/>
            </a:pPr>
            <a:r>
              <a:rPr lang="nl-NL">
                <a:latin typeface="Arial"/>
              </a:rPr>
              <a:t>Suzan Verberne 2019</a:t>
            </a:r>
          </a:p>
        </p:txBody>
      </p:sp>
      <p:sp>
        <p:nvSpPr>
          <p:cNvPr id="9" name="Tijdelijke aanduiding voor datum 3"/>
          <p:cNvSpPr>
            <a:spLocks noGrp="1"/>
          </p:cNvSpPr>
          <p:nvPr>
            <p:ph type="dt" sz="half" idx="12"/>
          </p:nvPr>
        </p:nvSpPr>
        <p:spPr/>
        <p:txBody>
          <a:bodyPr/>
          <a:lstStyle>
            <a:lvl1pPr>
              <a:defRPr/>
            </a:lvl1pPr>
          </a:lstStyle>
          <a:p>
            <a:pPr>
              <a:defRPr/>
            </a:pPr>
            <a:fld id="{6CF868B7-7175-8F47-B685-EE62107EDFBA}" type="datetime1">
              <a:t>30/06/2020</a:t>
            </a:fld>
            <a:endParaRPr lang="nl-NL" dirty="0">
              <a:solidFill>
                <a:prstClr val="white"/>
              </a:solidFill>
              <a:latin typeface="Arial"/>
            </a:endParaRPr>
          </a:p>
        </p:txBody>
      </p:sp>
    </p:spTree>
    <p:extLst>
      <p:ext uri="{BB962C8B-B14F-4D97-AF65-F5344CB8AC3E}">
        <p14:creationId xmlns:p14="http://schemas.microsoft.com/office/powerpoint/2010/main" val="1141116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6" name="Tijdelijke aanduiding voor inhoud 2"/>
          <p:cNvSpPr>
            <a:spLocks noGrp="1"/>
          </p:cNvSpPr>
          <p:nvPr>
            <p:ph idx="1"/>
          </p:nvPr>
        </p:nvSpPr>
        <p:spPr>
          <a:xfrm>
            <a:off x="632890" y="1265213"/>
            <a:ext cx="7847833" cy="430172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755238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6" name="Tijdelijke aanduiding voor inhoud 2"/>
          <p:cNvSpPr>
            <a:spLocks noGrp="1"/>
          </p:cNvSpPr>
          <p:nvPr>
            <p:ph idx="1"/>
          </p:nvPr>
        </p:nvSpPr>
        <p:spPr>
          <a:xfrm>
            <a:off x="632890" y="1265213"/>
            <a:ext cx="7847833" cy="430172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4BCEFEAA-05AD-41CD-9FF4-95EB8D9C6211}" type="slidenum">
              <a:rPr lang="nl-NL">
                <a:latin typeface="Arial"/>
              </a:rPr>
              <a:pPr>
                <a:defRPr/>
              </a:pPr>
              <a:t>‹#›</a:t>
            </a:fld>
            <a:endParaRPr lang="nl-NL" dirty="0">
              <a:latin typeface="Arial"/>
            </a:endParaRPr>
          </a:p>
        </p:txBody>
      </p:sp>
      <p:sp>
        <p:nvSpPr>
          <p:cNvPr id="5" name="Tijdelijke aanduiding voor voettekst 4"/>
          <p:cNvSpPr>
            <a:spLocks noGrp="1"/>
          </p:cNvSpPr>
          <p:nvPr>
            <p:ph type="ftr" sz="quarter" idx="11"/>
          </p:nvPr>
        </p:nvSpPr>
        <p:spPr/>
        <p:txBody>
          <a:bodyPr/>
          <a:lstStyle>
            <a:lvl1pPr>
              <a:defRPr/>
            </a:lvl1pPr>
          </a:lstStyle>
          <a:p>
            <a:pPr>
              <a:defRPr/>
            </a:pPr>
            <a:r>
              <a:rPr lang="nl-NL">
                <a:latin typeface="Arial"/>
              </a:rPr>
              <a:t>Suzan Verberne 2019</a:t>
            </a:r>
          </a:p>
        </p:txBody>
      </p:sp>
      <p:sp>
        <p:nvSpPr>
          <p:cNvPr id="7" name="Tijdelijke aanduiding voor datum 3"/>
          <p:cNvSpPr>
            <a:spLocks noGrp="1"/>
          </p:cNvSpPr>
          <p:nvPr>
            <p:ph type="dt" sz="half" idx="12"/>
          </p:nvPr>
        </p:nvSpPr>
        <p:spPr/>
        <p:txBody>
          <a:bodyPr/>
          <a:lstStyle>
            <a:lvl1pPr>
              <a:defRPr/>
            </a:lvl1pPr>
          </a:lstStyle>
          <a:p>
            <a:pPr>
              <a:defRPr/>
            </a:pPr>
            <a:fld id="{4FE37915-7760-8C47-9C97-6CF00B76ED1D}" type="datetime1">
              <a:t>30/06/2020</a:t>
            </a:fld>
            <a:endParaRPr lang="nl-NL" dirty="0">
              <a:solidFill>
                <a:prstClr val="white"/>
              </a:solidFill>
              <a:latin typeface="Arial"/>
            </a:endParaRPr>
          </a:p>
        </p:txBody>
      </p:sp>
    </p:spTree>
    <p:extLst>
      <p:ext uri="{BB962C8B-B14F-4D97-AF65-F5344CB8AC3E}">
        <p14:creationId xmlns:p14="http://schemas.microsoft.com/office/powerpoint/2010/main" val="37808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userDrawn="1"/>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noProof="0" dirty="0"/>
              <a:t>Click to edit Master title style</a:t>
            </a:r>
          </a:p>
        </p:txBody>
      </p:sp>
      <p:sp>
        <p:nvSpPr>
          <p:cNvPr id="3" name="Content Placeholder 2"/>
          <p:cNvSpPr>
            <a:spLocks noGrp="1"/>
          </p:cNvSpPr>
          <p:nvPr>
            <p:ph idx="1"/>
          </p:nvPr>
        </p:nvSpPr>
        <p:spPr/>
        <p:txBody>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10"/>
          </p:nvPr>
        </p:nvSpPr>
        <p:spPr/>
        <p:txBody>
          <a:bodyPr/>
          <a:lstStyle/>
          <a:p>
            <a:fld id="{FE4280ED-CF95-7C47-8BEE-BA31FF7A77B7}" type="datetime1">
              <a:t>30/06/2020</a:t>
            </a:fld>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586CAFB4-4EF8-46FE-AED1-5F1F018D3D0A}" type="slidenum">
              <a:rPr lang="en-US" smtClean="0"/>
              <a:t>‹#›</a:t>
            </a:fld>
            <a:endParaRPr lang="en-US"/>
          </a:p>
        </p:txBody>
      </p:sp>
    </p:spTree>
    <p:extLst>
      <p:ext uri="{BB962C8B-B14F-4D97-AF65-F5344CB8AC3E}">
        <p14:creationId xmlns:p14="http://schemas.microsoft.com/office/powerpoint/2010/main" val="118883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Marker">
    <p:spTree>
      <p:nvGrpSpPr>
        <p:cNvPr id="1" name=""/>
        <p:cNvGrpSpPr/>
        <p:nvPr/>
      </p:nvGrpSpPr>
      <p:grpSpPr>
        <a:xfrm>
          <a:off x="0" y="0"/>
          <a:ext cx="0" cy="0"/>
          <a:chOff x="0" y="0"/>
          <a:chExt cx="0" cy="0"/>
        </a:xfrm>
      </p:grpSpPr>
      <p:sp>
        <p:nvSpPr>
          <p:cNvPr id="10" name="Rectangle 9"/>
          <p:cNvSpPr/>
          <p:nvPr/>
        </p:nvSpPr>
        <p:spPr>
          <a:xfrm>
            <a:off x="533400" y="278166"/>
            <a:ext cx="83362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2" name="Rectangle 11"/>
          <p:cNvSpPr/>
          <p:nvPr/>
        </p:nvSpPr>
        <p:spPr>
          <a:xfrm>
            <a:off x="625467" y="372862"/>
            <a:ext cx="8127916"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8174" y="408372"/>
            <a:ext cx="6778625" cy="1039427"/>
          </a:xfrm>
        </p:spPr>
        <p:txBody>
          <a:bodyPr/>
          <a:lstStyle/>
          <a:p>
            <a:r>
              <a:rPr lang="en-US" dirty="0"/>
              <a:t>Click to edit Master title style</a:t>
            </a:r>
          </a:p>
        </p:txBody>
      </p:sp>
      <p:sp>
        <p:nvSpPr>
          <p:cNvPr id="3" name="Content Placeholder 2"/>
          <p:cNvSpPr>
            <a:spLocks noGrp="1"/>
          </p:cNvSpPr>
          <p:nvPr>
            <p:ph idx="1"/>
          </p:nvPr>
        </p:nvSpPr>
        <p:spPr>
          <a:xfrm>
            <a:off x="457200" y="2057399"/>
            <a:ext cx="8229600" cy="42672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8FC702-725E-1E43-9A8C-CA8576C20C2C}" type="datetime1">
              <a:t>30/06/2020</a:t>
            </a:fld>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3" name="Text Placeholder 8"/>
          <p:cNvSpPr>
            <a:spLocks noGrp="1"/>
          </p:cNvSpPr>
          <p:nvPr>
            <p:ph type="body" sz="quarter" idx="13"/>
          </p:nvPr>
        </p:nvSpPr>
        <p:spPr>
          <a:xfrm>
            <a:off x="114700" y="132346"/>
            <a:ext cx="1847088"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39394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BFAFB1-61EE-2C40-9236-106A9CB70CC5}" type="datetime1">
              <a:t>30/06/2020</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400" kern="1200" cap="all" baseline="0" dirty="0">
                <a:solidFill>
                  <a:schemeClr val="accent1">
                    <a:lumMod val="50000"/>
                  </a:schemeClr>
                </a:solidFill>
                <a:latin typeface="+mj-lt"/>
                <a:ea typeface="+mj-ea"/>
                <a:cs typeface="+mj-cs"/>
              </a:defRPr>
            </a:lvl1pPr>
          </a:lstStyle>
          <a:p>
            <a:r>
              <a:rPr lang="en-GB" noProof="0"/>
              <a:t>Click to edit Master title style</a:t>
            </a:r>
          </a:p>
        </p:txBody>
      </p:sp>
      <p:sp>
        <p:nvSpPr>
          <p:cNvPr id="15" name="Rectangle 14"/>
          <p:cNvSpPr/>
          <p:nvPr/>
        </p:nvSpPr>
        <p:spPr>
          <a:xfrm>
            <a:off x="675496" y="4541520"/>
            <a:ext cx="7818120"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4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noProof="0"/>
              <a:t>Click to edit Master text styles</a:t>
            </a:r>
          </a:p>
        </p:txBody>
      </p:sp>
      <p:sp>
        <p:nvSpPr>
          <p:cNvPr id="14" name="Rectangle 13"/>
          <p:cNvSpPr/>
          <p:nvPr/>
        </p:nvSpPr>
        <p:spPr>
          <a:xfrm>
            <a:off x="675757" y="3124200"/>
            <a:ext cx="7817599"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Rectangle 8"/>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6128" y="408372"/>
            <a:ext cx="8260672" cy="1039427"/>
          </a:xfrm>
        </p:spPr>
        <p:txBody>
          <a:bodyPr/>
          <a:lstStyle/>
          <a:p>
            <a:r>
              <a:rPr lang="en-US" dirty="0"/>
              <a:t>Click to edit Master title style</a:t>
            </a:r>
          </a:p>
        </p:txBody>
      </p:sp>
      <p:sp>
        <p:nvSpPr>
          <p:cNvPr id="3" name="Content Placeholder 2"/>
          <p:cNvSpPr>
            <a:spLocks noGrp="1"/>
          </p:cNvSpPr>
          <p:nvPr>
            <p:ph sz="half" idx="1"/>
          </p:nvPr>
        </p:nvSpPr>
        <p:spPr>
          <a:xfrm>
            <a:off x="457200" y="1676400"/>
            <a:ext cx="8229600" cy="2971801"/>
          </a:xfrm>
        </p:spPr>
        <p:txBody>
          <a:bodyPr/>
          <a:lstStyle>
            <a:lvl1pPr marL="228600" indent="-228600">
              <a:defRPr sz="2200">
                <a:solidFill>
                  <a:schemeClr val="tx1"/>
                </a:solidFill>
              </a:defRPr>
            </a:lvl1pPr>
            <a:lvl2pPr marL="457200" indent="-228600">
              <a:defRPr sz="2000">
                <a:solidFill>
                  <a:schemeClr val="tx1"/>
                </a:solidFill>
              </a:defRPr>
            </a:lvl2pPr>
            <a:lvl3pPr marL="685800" indent="-2286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648200"/>
            <a:ext cx="8229600" cy="1676400"/>
          </a:xfrm>
        </p:spPr>
        <p:txBody>
          <a:bodyPr/>
          <a:lstStyle>
            <a:lvl1pPr marL="228600">
              <a:defRPr sz="2200">
                <a:solidFill>
                  <a:schemeClr val="tx1"/>
                </a:solidFill>
              </a:defRPr>
            </a:lvl1pPr>
            <a:lvl2pPr marL="457200">
              <a:defRPr sz="2000">
                <a:solidFill>
                  <a:schemeClr val="tx1"/>
                </a:solidFill>
              </a:defRPr>
            </a:lvl2pPr>
            <a:lvl3pPr marL="6858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369F602-BA41-5044-989B-C47307D5C0A9}" type="datetime1">
              <a:t>30/06/2020</a:t>
            </a:fld>
            <a:endParaRPr lang="en-US"/>
          </a:p>
        </p:txBody>
      </p:sp>
      <p:sp>
        <p:nvSpPr>
          <p:cNvPr id="6" name="Footer Placeholder 5"/>
          <p:cNvSpPr>
            <a:spLocks noGrp="1"/>
          </p:cNvSpPr>
          <p:nvPr>
            <p:ph type="ftr" sz="quarter" idx="11"/>
          </p:nvPr>
        </p:nvSpPr>
        <p:spPr/>
        <p:txBody>
          <a:bodyPr/>
          <a:lstStyle/>
          <a:p>
            <a:r>
              <a:rPr lang="en-US" dirty="0"/>
              <a:t>Suzan Verberne 2019</a:t>
            </a:r>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Marker">
    <p:spTree>
      <p:nvGrpSpPr>
        <p:cNvPr id="1" name=""/>
        <p:cNvGrpSpPr/>
        <p:nvPr/>
      </p:nvGrpSpPr>
      <p:grpSpPr>
        <a:xfrm>
          <a:off x="0" y="0"/>
          <a:ext cx="0" cy="0"/>
          <a:chOff x="0" y="0"/>
          <a:chExt cx="0" cy="0"/>
        </a:xfrm>
      </p:grpSpPr>
      <p:sp>
        <p:nvSpPr>
          <p:cNvPr id="11" name="Rectangle 10"/>
          <p:cNvSpPr/>
          <p:nvPr/>
        </p:nvSpPr>
        <p:spPr>
          <a:xfrm>
            <a:off x="609600" y="278166"/>
            <a:ext cx="82600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3" name="Rectangle 12"/>
          <p:cNvSpPr/>
          <p:nvPr/>
        </p:nvSpPr>
        <p:spPr>
          <a:xfrm>
            <a:off x="699763" y="372862"/>
            <a:ext cx="80536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76400"/>
            <a:ext cx="8229600" cy="29718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908175" y="408372"/>
            <a:ext cx="6778625" cy="1039427"/>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45E65756-E13C-1145-A9B1-2D686CA196B2}" type="datetime1">
              <a:t>30/06/2020</a:t>
            </a:fld>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0" name="Content Placeholder 9"/>
          <p:cNvSpPr>
            <a:spLocks noGrp="1"/>
          </p:cNvSpPr>
          <p:nvPr>
            <p:ph sz="quarter" idx="14"/>
          </p:nvPr>
        </p:nvSpPr>
        <p:spPr>
          <a:xfrm>
            <a:off x="457200" y="4648200"/>
            <a:ext cx="8229600" cy="167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114700" y="132346"/>
            <a:ext cx="1847088"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48765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Rectangle 10"/>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6128" y="408372"/>
            <a:ext cx="8260672" cy="10394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E5C7574-0402-5C43-B793-871E5094B081}" type="datetime1">
              <a:t>30/06/2020</a:t>
            </a:fld>
            <a:endParaRPr lang="en-US"/>
          </a:p>
        </p:txBody>
      </p:sp>
      <p:sp>
        <p:nvSpPr>
          <p:cNvPr id="8" name="Footer Placeholder 7"/>
          <p:cNvSpPr>
            <a:spLocks noGrp="1"/>
          </p:cNvSpPr>
          <p:nvPr>
            <p:ph type="ftr" sz="quarter" idx="11"/>
          </p:nvPr>
        </p:nvSpPr>
        <p:spPr/>
        <p:txBody>
          <a:bodyPr/>
          <a:lstStyle/>
          <a:p>
            <a:r>
              <a:rPr lang="en-US" dirty="0"/>
              <a:t>Suzan Verberne 2019</a:t>
            </a:r>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7" name="Rectangle 6"/>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07166E-D12C-CF41-8BEC-DC2EF850416E}" type="datetime1">
              <a:t>30/06/2020</a:t>
            </a:fld>
            <a:endParaRPr lang="en-US"/>
          </a:p>
        </p:txBody>
      </p:sp>
      <p:sp>
        <p:nvSpPr>
          <p:cNvPr id="4" name="Footer Placeholder 3"/>
          <p:cNvSpPr>
            <a:spLocks noGrp="1"/>
          </p:cNvSpPr>
          <p:nvPr>
            <p:ph type="ftr" sz="quarter" idx="11"/>
          </p:nvPr>
        </p:nvSpPr>
        <p:spPr/>
        <p:txBody>
          <a:bodyPr/>
          <a:lstStyle/>
          <a:p>
            <a:r>
              <a:rPr lang="en-US" dirty="0"/>
              <a:t>Suzan Verberne 2019</a:t>
            </a:r>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A6738-CE67-4E4C-ABA1-95AB8C0789DE}" type="datetime1">
              <a:t>30/06/2020</a:t>
            </a:fld>
            <a:endParaRPr lang="en-US"/>
          </a:p>
        </p:txBody>
      </p:sp>
      <p:sp>
        <p:nvSpPr>
          <p:cNvPr id="3" name="Footer Placeholder 2"/>
          <p:cNvSpPr>
            <a:spLocks noGrp="1"/>
          </p:cNvSpPr>
          <p:nvPr>
            <p:ph type="ftr" sz="quarter" idx="11"/>
          </p:nvPr>
        </p:nvSpPr>
        <p:spPr/>
        <p:txBody>
          <a:bodyPr/>
          <a:lstStyle/>
          <a:p>
            <a:r>
              <a:rPr lang="en-US" dirty="0"/>
              <a:t>Suzan Verberne 2019</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
        <p:nvSpPr>
          <p:cNvPr id="7" name="Content Placeholder 6"/>
          <p:cNvSpPr>
            <a:spLocks noGrp="1"/>
          </p:cNvSpPr>
          <p:nvPr>
            <p:ph sz="quarter" idx="13"/>
          </p:nvPr>
        </p:nvSpPr>
        <p:spPr>
          <a:xfrm>
            <a:off x="457200" y="533400"/>
            <a:ext cx="8229600" cy="5715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88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68436" y="23936"/>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a:p>
            <a:pPr lvl="6"/>
            <a:r>
              <a:rPr lang="en-GB" noProof="0"/>
              <a:t>Seventh level</a:t>
            </a:r>
          </a:p>
          <a:p>
            <a:pPr lvl="7"/>
            <a:r>
              <a:rPr lang="en-GB" noProof="0"/>
              <a:t>Eighth level</a:t>
            </a:r>
          </a:p>
          <a:p>
            <a:pPr lvl="8"/>
            <a:r>
              <a:rPr lang="en-GB" noProof="0"/>
              <a:t>Ninth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00AE9AD-7D7E-264C-8374-42BBB07FA8C7}" type="datetime1">
              <a:t>30/06/2020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Suzan Verberne 2019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GB" noProof="0" dirty="0"/>
              <a:t>Click to edit Master title style</a:t>
            </a:r>
          </a:p>
        </p:txBody>
      </p:sp>
      <p:pic>
        <p:nvPicPr>
          <p:cNvPr id="12" name="Picture 11" descr="logo_LeidenUniv.jpg"/>
          <p:cNvPicPr>
            <a:picLocks noChangeAspect="1"/>
          </p:cNvPicPr>
          <p:nvPr userDrawn="1"/>
        </p:nvPicPr>
        <p:blipFill rotWithShape="1">
          <a:blip r:embed="rId21">
            <a:extLst>
              <a:ext uri="{28A0092B-C50C-407E-A947-70E740481C1C}">
                <a14:useLocalDpi xmlns:a14="http://schemas.microsoft.com/office/drawing/2010/main" val="0"/>
              </a:ext>
            </a:extLst>
          </a:blip>
          <a:srcRect l="9845" t="16644" r="9987" b="16205"/>
          <a:stretch/>
        </p:blipFill>
        <p:spPr>
          <a:xfrm>
            <a:off x="0" y="6247427"/>
            <a:ext cx="1313384" cy="610573"/>
          </a:xfrm>
          <a:prstGeom prst="rect">
            <a:avLst/>
          </a:prstGeom>
        </p:spPr>
      </p:pic>
    </p:spTree>
  </p:cSld>
  <p:clrMap bg1="lt1" tx1="dk1" bg2="lt2" tx2="dk2" accent1="accent1" accent2="accent2" accent3="accent3" accent4="accent4" accent5="accent5" accent6="accent6" hlink="hlink" folHlink="folHlink"/>
  <p:sldLayoutIdLst>
    <p:sldLayoutId id="2147483850" r:id="rId1"/>
    <p:sldLayoutId id="2147483863" r:id="rId2"/>
    <p:sldLayoutId id="2147483843" r:id="rId3"/>
    <p:sldLayoutId id="2147483832" r:id="rId4"/>
    <p:sldLayoutId id="2147483833" r:id="rId5"/>
    <p:sldLayoutId id="2147483845" r:id="rId6"/>
    <p:sldLayoutId id="2147483834" r:id="rId7"/>
    <p:sldLayoutId id="2147483835" r:id="rId8"/>
    <p:sldLayoutId id="2147483842" r:id="rId9"/>
    <p:sldLayoutId id="2147483836" r:id="rId10"/>
    <p:sldLayoutId id="2147483837" r:id="rId11"/>
    <p:sldLayoutId id="2147483838" r:id="rId12"/>
    <p:sldLayoutId id="2147483848" r:id="rId13"/>
    <p:sldLayoutId id="2147483847" r:id="rId14"/>
    <p:sldLayoutId id="2147483841" r:id="rId15"/>
    <p:sldLayoutId id="2147483865" r:id="rId16"/>
    <p:sldLayoutId id="2147483866" r:id="rId17"/>
    <p:sldLayoutId id="2147483867" r:id="rId18"/>
    <p:sldLayoutId id="2147483868" r:id="rId19"/>
  </p:sldLayoutIdLst>
  <p:hf sldNum="0" hdr="0" dt="0"/>
  <p:txStyles>
    <p:titleStyle>
      <a:lvl1pPr algn="ctr" defTabSz="914400" rtl="0" eaLnBrk="1" latinLnBrk="0" hangingPunct="1">
        <a:spcBef>
          <a:spcPct val="0"/>
        </a:spcBef>
        <a:buNone/>
        <a:defRPr sz="3600" b="1" kern="1200" cap="all" baseline="0">
          <a:solidFill>
            <a:schemeClr val="accent1">
              <a:lumMod val="75000"/>
            </a:schemeClr>
          </a:solidFill>
          <a:latin typeface="+mj-lt"/>
          <a:ea typeface="+mj-ea"/>
          <a:cs typeface="+mj-cs"/>
        </a:defRPr>
      </a:lvl1pPr>
    </p:titleStyle>
    <p:bodyStyle>
      <a:lvl1pPr marL="357188" indent="-357188" algn="l" defTabSz="914400" rtl="0" eaLnBrk="1" latinLnBrk="0" hangingPunct="1">
        <a:spcBef>
          <a:spcPts val="1800"/>
        </a:spcBef>
        <a:buClr>
          <a:schemeClr val="accent1"/>
        </a:buClr>
        <a:buFont typeface="Wingdings" pitchFamily="2" charset="2"/>
        <a:buChar char="Ø"/>
        <a:defRPr sz="2200" kern="1200">
          <a:solidFill>
            <a:schemeClr val="tx1"/>
          </a:solidFill>
          <a:latin typeface="+mn-lt"/>
          <a:ea typeface="+mn-ea"/>
          <a:cs typeface="+mn-cs"/>
        </a:defRPr>
      </a:lvl1pPr>
      <a:lvl2pPr marL="625475" indent="-396875" algn="l" defTabSz="914400" rtl="0" eaLnBrk="1" latinLnBrk="0" hangingPunct="1">
        <a:spcBef>
          <a:spcPts val="1000"/>
        </a:spcBef>
        <a:buClr>
          <a:schemeClr val="accent1"/>
        </a:buClr>
        <a:buFont typeface="Wingdings" pitchFamily="2" charset="2"/>
        <a:buChar char="Ø"/>
        <a:defRPr sz="2000" kern="1200">
          <a:solidFill>
            <a:schemeClr val="tx1"/>
          </a:solidFill>
          <a:latin typeface="+mn-lt"/>
          <a:ea typeface="+mn-ea"/>
          <a:cs typeface="+mn-cs"/>
        </a:defRPr>
      </a:lvl2pPr>
      <a:lvl3pPr marL="804863" indent="-347663" algn="l" defTabSz="914400" rtl="0" eaLnBrk="1" latinLnBrk="0" hangingPunct="1">
        <a:spcBef>
          <a:spcPts val="1000"/>
        </a:spcBef>
        <a:buClr>
          <a:schemeClr val="accent1"/>
        </a:buClr>
        <a:buFont typeface="Wingdings" pitchFamily="2" charset="2"/>
        <a:buChar char="Ø"/>
        <a:defRPr sz="1800" kern="1200">
          <a:solidFill>
            <a:schemeClr val="tx1"/>
          </a:solidFill>
          <a:latin typeface="+mn-lt"/>
          <a:ea typeface="+mn-ea"/>
          <a:cs typeface="+mn-cs"/>
        </a:defRPr>
      </a:lvl3pPr>
      <a:lvl4pPr marL="914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4pPr>
      <a:lvl5pPr marL="1143000" indent="-228600" algn="l" defTabSz="914400" rtl="0" eaLnBrk="1" latinLnBrk="0" hangingPunct="1">
        <a:spcBef>
          <a:spcPts val="1000"/>
        </a:spcBef>
        <a:buClr>
          <a:schemeClr val="accent1"/>
        </a:buClr>
        <a:buFont typeface="Wingdings" pitchFamily="2" charset="2"/>
        <a:buChar char="Ø"/>
        <a:defRPr sz="1600" kern="1200" baseline="0">
          <a:solidFill>
            <a:schemeClr val="tx1"/>
          </a:solidFill>
          <a:latin typeface="+mn-lt"/>
          <a:ea typeface="+mn-ea"/>
          <a:cs typeface="+mn-cs"/>
        </a:defRPr>
      </a:lvl5pPr>
      <a:lvl6pPr marL="13716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6pPr>
      <a:lvl7pPr marL="16002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7pPr>
      <a:lvl8pPr marL="18288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8pPr>
      <a:lvl9pPr marL="2057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Neural networks</a:t>
            </a:r>
          </a:p>
        </p:txBody>
      </p:sp>
      <p:sp>
        <p:nvSpPr>
          <p:cNvPr id="3" name="Content Placeholder 2"/>
          <p:cNvSpPr>
            <a:spLocks noGrp="1"/>
          </p:cNvSpPr>
          <p:nvPr>
            <p:ph idx="1"/>
          </p:nvPr>
        </p:nvSpPr>
        <p:spPr/>
        <p:txBody>
          <a:bodyPr>
            <a:normAutofit/>
          </a:bodyPr>
          <a:lstStyle/>
          <a:p>
            <a:r>
              <a:rPr lang="en-US"/>
              <a:t>Difference between neural network methods and traditional models: </a:t>
            </a:r>
          </a:p>
          <a:p>
            <a:pPr lvl="1"/>
            <a:r>
              <a:rPr lang="en-US"/>
              <a:t>Traditional classifiers use hand-derived features (although the bag of words model is already very low-level)</a:t>
            </a:r>
          </a:p>
          <a:p>
            <a:pPr lvl="1"/>
            <a:r>
              <a:rPr lang="en-US"/>
              <a:t>Neural networks take </a:t>
            </a:r>
            <a:r>
              <a:rPr lang="en-US">
                <a:solidFill>
                  <a:srgbClr val="3477B2"/>
                </a:solidFill>
              </a:rPr>
              <a:t>raw data as input </a:t>
            </a:r>
            <a:r>
              <a:rPr lang="en-US"/>
              <a:t>and learn to induce features as part of the process of learning to classify </a:t>
            </a:r>
          </a:p>
          <a:p>
            <a:r>
              <a:rPr lang="en-US"/>
              <a:t>Also see lecture 3: word embeddings (representation learning)</a:t>
            </a:r>
          </a:p>
          <a:p>
            <a:endParaRPr lang="en-US"/>
          </a:p>
          <a:p>
            <a:endParaRPr lang="en-GB"/>
          </a:p>
        </p:txBody>
      </p:sp>
      <p:sp>
        <p:nvSpPr>
          <p:cNvPr id="4" name="Footer Placeholder 3"/>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95582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Equations for a 2-layer net</a:t>
            </a:r>
          </a:p>
        </p:txBody>
      </p:sp>
      <p:sp>
        <p:nvSpPr>
          <p:cNvPr id="4" name="Footer Placeholder 3"/>
          <p:cNvSpPr>
            <a:spLocks noGrp="1"/>
          </p:cNvSpPr>
          <p:nvPr>
            <p:ph type="ftr" sz="quarter" idx="11"/>
          </p:nvPr>
        </p:nvSpPr>
        <p:spPr/>
        <p:txBody>
          <a:bodyPr/>
          <a:lstStyle/>
          <a:p>
            <a:r>
              <a:rPr lang="en-US" dirty="0"/>
              <a:t>Suzan Verberne 2019</a:t>
            </a:r>
          </a:p>
        </p:txBody>
      </p:sp>
      <p:pic>
        <p:nvPicPr>
          <p:cNvPr id="5" name="Picture 4" descr="Screenshot 2019-09-30 at 20.31.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76400"/>
            <a:ext cx="7188200" cy="5052409"/>
          </a:xfrm>
          <a:prstGeom prst="rect">
            <a:avLst/>
          </a:prstGeom>
        </p:spPr>
      </p:pic>
    </p:spTree>
    <p:extLst>
      <p:ext uri="{BB962C8B-B14F-4D97-AF65-F5344CB8AC3E}">
        <p14:creationId xmlns:p14="http://schemas.microsoft.com/office/powerpoint/2010/main" val="280605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Training Neural Nets (J&amp;M 7.4)</a:t>
            </a:r>
          </a:p>
        </p:txBody>
      </p:sp>
      <p:sp>
        <p:nvSpPr>
          <p:cNvPr id="3" name="Content Placeholder 2"/>
          <p:cNvSpPr>
            <a:spLocks noGrp="1"/>
          </p:cNvSpPr>
          <p:nvPr>
            <p:ph idx="1"/>
          </p:nvPr>
        </p:nvSpPr>
        <p:spPr/>
        <p:txBody>
          <a:bodyPr>
            <a:normAutofit/>
          </a:bodyPr>
          <a:lstStyle/>
          <a:p>
            <a:r>
              <a:rPr lang="en-US"/>
              <a:t>Feedforward neural net: supervised learning with input x and correct output y</a:t>
            </a:r>
          </a:p>
          <a:p>
            <a:r>
              <a:rPr lang="en-US"/>
              <a:t>The system produces </a:t>
            </a:r>
            <a:r>
              <a:rPr lang="en-US" i="1"/>
              <a:t>ŷ</a:t>
            </a:r>
            <a:r>
              <a:rPr lang="en-US"/>
              <a:t>, an estimation of the true </a:t>
            </a:r>
            <a:r>
              <a:rPr lang="en-US" i="1"/>
              <a:t>y</a:t>
            </a:r>
            <a:endParaRPr lang="en-US"/>
          </a:p>
          <a:p>
            <a:r>
              <a:rPr lang="en-US"/>
              <a:t>The goal of the training procedure is to learn parameters </a:t>
            </a:r>
            <a:r>
              <a:rPr lang="en-US" i="1"/>
              <a:t>W</a:t>
            </a:r>
            <a:r>
              <a:rPr lang="en-US"/>
              <a:t>[</a:t>
            </a:r>
            <a:r>
              <a:rPr lang="en-US" i="1"/>
              <a:t>i</a:t>
            </a:r>
            <a:r>
              <a:rPr lang="en-US"/>
              <a:t>] and </a:t>
            </a:r>
            <a:r>
              <a:rPr lang="en-US" i="1"/>
              <a:t>b</a:t>
            </a:r>
            <a:r>
              <a:rPr lang="en-US"/>
              <a:t>[</a:t>
            </a:r>
            <a:r>
              <a:rPr lang="en-US" i="1"/>
              <a:t>i</a:t>
            </a:r>
            <a:r>
              <a:rPr lang="en-US"/>
              <a:t>] for each layer </a:t>
            </a:r>
            <a:r>
              <a:rPr lang="en-US" i="1"/>
              <a:t>i </a:t>
            </a:r>
            <a:r>
              <a:rPr lang="en-US"/>
              <a:t>that make </a:t>
            </a:r>
            <a:r>
              <a:rPr lang="en-US" i="1"/>
              <a:t>ŷ</a:t>
            </a:r>
            <a:r>
              <a:rPr lang="en-US"/>
              <a:t> for each training observation as close as possible to the true </a:t>
            </a:r>
            <a:r>
              <a:rPr lang="en-US" i="1"/>
              <a:t>y. </a:t>
            </a:r>
            <a:r>
              <a:rPr lang="en-US"/>
              <a:t>Needed:</a:t>
            </a:r>
          </a:p>
          <a:p>
            <a:pPr lvl="1"/>
            <a:endParaRPr lang="en-US"/>
          </a:p>
          <a:p>
            <a:endParaRPr lang="en-GB"/>
          </a:p>
        </p:txBody>
      </p:sp>
      <p:sp>
        <p:nvSpPr>
          <p:cNvPr id="4" name="Footer Placeholder 3"/>
          <p:cNvSpPr>
            <a:spLocks noGrp="1"/>
          </p:cNvSpPr>
          <p:nvPr>
            <p:ph type="ftr" sz="quarter" idx="11"/>
          </p:nvPr>
        </p:nvSpPr>
        <p:spPr/>
        <p:txBody>
          <a:bodyPr/>
          <a:lstStyle/>
          <a:p>
            <a:r>
              <a:rPr lang="en-US" dirty="0"/>
              <a:t>Suzan Verberne 2019</a:t>
            </a:r>
          </a:p>
        </p:txBody>
      </p:sp>
      <p:pic>
        <p:nvPicPr>
          <p:cNvPr id="5" name="Picture 4" descr="Screenshot 2019-10-08 at 14.10.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4724400"/>
            <a:ext cx="3213100" cy="901700"/>
          </a:xfrm>
          <a:prstGeom prst="rect">
            <a:avLst/>
          </a:prstGeom>
        </p:spPr>
      </p:pic>
      <p:sp>
        <p:nvSpPr>
          <p:cNvPr id="6" name="Rectangle 5"/>
          <p:cNvSpPr/>
          <p:nvPr/>
        </p:nvSpPr>
        <p:spPr>
          <a:xfrm>
            <a:off x="609600" y="4572000"/>
            <a:ext cx="4953000" cy="1631216"/>
          </a:xfrm>
          <a:prstGeom prst="rect">
            <a:avLst/>
          </a:prstGeom>
        </p:spPr>
        <p:txBody>
          <a:bodyPr wrap="square">
            <a:spAutoFit/>
          </a:bodyPr>
          <a:lstStyle/>
          <a:p>
            <a:pPr marL="685800" lvl="1" indent="-457200">
              <a:buFont typeface="+mj-lt"/>
              <a:buAutoNum type="arabicPeriod"/>
            </a:pPr>
            <a:r>
              <a:rPr lang="en-US" sz="2000"/>
              <a:t>Loss function that models the distance between ŷ and y: </a:t>
            </a:r>
            <a:r>
              <a:rPr lang="en-US" sz="2000">
                <a:solidFill>
                  <a:srgbClr val="3477B2"/>
                </a:solidFill>
              </a:rPr>
              <a:t>cross-entropy loss</a:t>
            </a:r>
          </a:p>
          <a:p>
            <a:pPr marL="685800" lvl="1" indent="-457200">
              <a:buFont typeface="+mj-lt"/>
              <a:buAutoNum type="arabicPeriod"/>
            </a:pPr>
            <a:r>
              <a:rPr lang="en-US" sz="2000"/>
              <a:t>Find the parameters that minimize this loss function: </a:t>
            </a:r>
            <a:r>
              <a:rPr lang="en-US" sz="2000">
                <a:solidFill>
                  <a:srgbClr val="3477B2"/>
                </a:solidFill>
              </a:rPr>
              <a:t>gradient descent optimization algorithm </a:t>
            </a:r>
          </a:p>
        </p:txBody>
      </p:sp>
    </p:spTree>
    <p:extLst>
      <p:ext uri="{BB962C8B-B14F-4D97-AF65-F5344CB8AC3E}">
        <p14:creationId xmlns:p14="http://schemas.microsoft.com/office/powerpoint/2010/main" val="362565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Training Neural Nets</a:t>
            </a:r>
          </a:p>
        </p:txBody>
      </p:sp>
      <p:sp>
        <p:nvSpPr>
          <p:cNvPr id="3" name="Content Placeholder 2"/>
          <p:cNvSpPr>
            <a:spLocks noGrp="1"/>
          </p:cNvSpPr>
          <p:nvPr>
            <p:ph idx="1"/>
          </p:nvPr>
        </p:nvSpPr>
        <p:spPr/>
        <p:txBody>
          <a:bodyPr/>
          <a:lstStyle/>
          <a:p>
            <a:r>
              <a:rPr lang="en-US"/>
              <a:t>Challenge: optimizing the weight parameters in all layers of the network, even though the loss is computed only at the very end of the network</a:t>
            </a:r>
          </a:p>
          <a:p>
            <a:r>
              <a:rPr lang="en-US"/>
              <a:t>The solution is the </a:t>
            </a:r>
            <a:r>
              <a:rPr lang="en-US">
                <a:solidFill>
                  <a:srgbClr val="3477B2"/>
                </a:solidFill>
              </a:rPr>
              <a:t>error backpropagation </a:t>
            </a:r>
            <a:r>
              <a:rPr lang="en-US"/>
              <a:t>algorithm</a:t>
            </a:r>
          </a:p>
          <a:p>
            <a:pPr lvl="1"/>
            <a:r>
              <a:rPr lang="en-US"/>
              <a:t>iterative, recursive and efficient method for computing the weights updates to improve the network</a:t>
            </a:r>
          </a:p>
          <a:p>
            <a:pPr lvl="1"/>
            <a:endParaRPr lang="en-US"/>
          </a:p>
          <a:p>
            <a:r>
              <a:rPr lang="en-US">
                <a:solidFill>
                  <a:srgbClr val="3477B2"/>
                </a:solidFill>
              </a:rPr>
              <a:t>Dropout </a:t>
            </a:r>
            <a:r>
              <a:rPr lang="en-US"/>
              <a:t>to prevent overfitting: randomly dropping some units and their connections from the network during training </a:t>
            </a:r>
          </a:p>
          <a:p>
            <a:endParaRPr lang="en-GB"/>
          </a:p>
        </p:txBody>
      </p:sp>
      <p:sp>
        <p:nvSpPr>
          <p:cNvPr id="4" name="Footer Placeholder 3"/>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14042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HyperParameters</a:t>
            </a:r>
          </a:p>
        </p:txBody>
      </p:sp>
      <p:sp>
        <p:nvSpPr>
          <p:cNvPr id="3" name="Content Placeholder 2"/>
          <p:cNvSpPr>
            <a:spLocks noGrp="1"/>
          </p:cNvSpPr>
          <p:nvPr>
            <p:ph idx="1"/>
          </p:nvPr>
        </p:nvSpPr>
        <p:spPr/>
        <p:txBody>
          <a:bodyPr>
            <a:normAutofit/>
          </a:bodyPr>
          <a:lstStyle/>
          <a:p>
            <a:r>
              <a:rPr lang="en-US"/>
              <a:t>The </a:t>
            </a:r>
            <a:r>
              <a:rPr lang="en-US">
                <a:solidFill>
                  <a:srgbClr val="3477B2"/>
                </a:solidFill>
              </a:rPr>
              <a:t>parameters</a:t>
            </a:r>
            <a:r>
              <a:rPr lang="en-US"/>
              <a:t> of a neural network are the weights </a:t>
            </a:r>
            <a:r>
              <a:rPr lang="en-US" i="1"/>
              <a:t>W </a:t>
            </a:r>
            <a:r>
              <a:rPr lang="en-US"/>
              <a:t>and biases </a:t>
            </a:r>
            <a:r>
              <a:rPr lang="en-US" i="1"/>
              <a:t>b</a:t>
            </a:r>
            <a:r>
              <a:rPr lang="en-US"/>
              <a:t>; those are learned by gradient descent</a:t>
            </a:r>
          </a:p>
          <a:p>
            <a:r>
              <a:rPr lang="en-US">
                <a:solidFill>
                  <a:srgbClr val="3477B2"/>
                </a:solidFill>
              </a:rPr>
              <a:t>Hyperparameters</a:t>
            </a:r>
            <a:r>
              <a:rPr lang="en-US"/>
              <a:t> of the architecture and learning set-up: </a:t>
            </a:r>
          </a:p>
          <a:p>
            <a:pPr lvl="1"/>
            <a:r>
              <a:rPr lang="en-US"/>
              <a:t>E.g. learning rate η, the mini-batch size, the number of layers, the number of hidden nodes per layer, the choice of activation functions, dropout rate</a:t>
            </a:r>
          </a:p>
          <a:p>
            <a:pPr lvl="1"/>
            <a:r>
              <a:rPr lang="en-US"/>
              <a:t>The hyperparameters are chosen by the algorithm designer; optimal values are tuned on a development set rather than by gradient descent learning on the training set</a:t>
            </a:r>
          </a:p>
          <a:p>
            <a:endParaRPr lang="en-GB"/>
          </a:p>
        </p:txBody>
      </p:sp>
      <p:sp>
        <p:nvSpPr>
          <p:cNvPr id="4" name="Footer Placeholder 3"/>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5281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Suzan Verberne 2019</a:t>
            </a:r>
          </a:p>
        </p:txBody>
      </p:sp>
      <p:sp>
        <p:nvSpPr>
          <p:cNvPr id="3" name="Title 2"/>
          <p:cNvSpPr>
            <a:spLocks noGrp="1"/>
          </p:cNvSpPr>
          <p:nvPr>
            <p:ph type="title"/>
          </p:nvPr>
        </p:nvSpPr>
        <p:spPr/>
        <p:txBody>
          <a:bodyPr/>
          <a:lstStyle/>
          <a:p>
            <a:r>
              <a:rPr lang="en-GB"/>
              <a:t>Neural Language models</a:t>
            </a:r>
          </a:p>
        </p:txBody>
      </p:sp>
      <p:sp>
        <p:nvSpPr>
          <p:cNvPr id="4" name="Text Placeholder 3"/>
          <p:cNvSpPr>
            <a:spLocks noGrp="1"/>
          </p:cNvSpPr>
          <p:nvPr>
            <p:ph type="body" idx="1"/>
          </p:nvPr>
        </p:nvSpPr>
        <p:spPr/>
        <p:txBody>
          <a:bodyPr/>
          <a:lstStyle/>
          <a:p>
            <a:r>
              <a:rPr lang="en-GB"/>
              <a:t>J&amp;M Section 7.5</a:t>
            </a:r>
          </a:p>
        </p:txBody>
      </p:sp>
    </p:spTree>
    <p:extLst>
      <p:ext uri="{BB962C8B-B14F-4D97-AF65-F5344CB8AC3E}">
        <p14:creationId xmlns:p14="http://schemas.microsoft.com/office/powerpoint/2010/main" val="367272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Recap of lecture 7: word2vec</a:t>
            </a:r>
          </a:p>
        </p:txBody>
      </p:sp>
      <p:sp>
        <p:nvSpPr>
          <p:cNvPr id="6" name="Content Placeholder 5"/>
          <p:cNvSpPr>
            <a:spLocks noGrp="1"/>
          </p:cNvSpPr>
          <p:nvPr>
            <p:ph idx="1"/>
          </p:nvPr>
        </p:nvSpPr>
        <p:spPr/>
        <p:txBody>
          <a:bodyPr>
            <a:normAutofit/>
          </a:bodyPr>
          <a:lstStyle/>
          <a:p>
            <a:r>
              <a:rPr lang="en-US" dirty="0"/>
              <a:t>Word2vec learns word </a:t>
            </a:r>
            <a:r>
              <a:rPr lang="en-US" dirty="0" err="1"/>
              <a:t>embeddings</a:t>
            </a:r>
            <a:r>
              <a:rPr lang="en-US" dirty="0"/>
              <a:t> from raw text</a:t>
            </a:r>
          </a:p>
          <a:p>
            <a:r>
              <a:rPr lang="en-US"/>
              <a:t>Intuition:</a:t>
            </a:r>
          </a:p>
          <a:p>
            <a:pPr lvl="1"/>
            <a:r>
              <a:rPr lang="en-US"/>
              <a:t>Train a classifier on a binary prediction task (on a text without labels!): “Is word </a:t>
            </a:r>
            <a:r>
              <a:rPr lang="en-US" i="1"/>
              <a:t>w </a:t>
            </a:r>
            <a:r>
              <a:rPr lang="en-US"/>
              <a:t>likely to show up near the word </a:t>
            </a:r>
            <a:r>
              <a:rPr lang="en-US" i="1"/>
              <a:t>bicycle</a:t>
            </a:r>
            <a:r>
              <a:rPr lang="en-US"/>
              <a:t>?” </a:t>
            </a:r>
          </a:p>
          <a:p>
            <a:pPr lvl="1"/>
            <a:r>
              <a:rPr lang="en-US"/>
              <a:t>We don’t actually care about this prediction task; instead we’ll take the learned classifier </a:t>
            </a:r>
            <a:r>
              <a:rPr lang="en-US" i="1"/>
              <a:t>weights </a:t>
            </a:r>
            <a:r>
              <a:rPr lang="en-US"/>
              <a:t>as the word embeddings</a:t>
            </a:r>
          </a:p>
          <a:p>
            <a:r>
              <a:rPr lang="en-US"/>
              <a:t>The classifier is a neural network with one hidden layer</a:t>
            </a:r>
          </a:p>
          <a:p>
            <a:r>
              <a:rPr lang="en-US"/>
              <a:t>Logistic sigmoid functions are used as activation functions in the hidden layer. The regression weights are the embeddings</a:t>
            </a:r>
          </a:p>
          <a:p>
            <a:endParaRPr lang="en-US"/>
          </a:p>
          <a:p>
            <a:endParaRPr lang="en-GB"/>
          </a:p>
          <a:p>
            <a:endParaRPr lang="en-US" dirty="0"/>
          </a:p>
          <a:p>
            <a:endParaRPr lang="en-GB"/>
          </a:p>
        </p:txBody>
      </p:sp>
      <p:sp>
        <p:nvSpPr>
          <p:cNvPr id="2" name="Footer Placeholder 1"/>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51407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Language modelling</a:t>
            </a:r>
          </a:p>
        </p:txBody>
      </p:sp>
      <p:sp>
        <p:nvSpPr>
          <p:cNvPr id="6" name="Content Placeholder 5"/>
          <p:cNvSpPr>
            <a:spLocks noGrp="1"/>
          </p:cNvSpPr>
          <p:nvPr>
            <p:ph idx="1"/>
          </p:nvPr>
        </p:nvSpPr>
        <p:spPr/>
        <p:txBody>
          <a:bodyPr/>
          <a:lstStyle/>
          <a:p>
            <a:r>
              <a:rPr lang="en-GB"/>
              <a:t>The word prediction task is called </a:t>
            </a:r>
            <a:r>
              <a:rPr lang="en-GB">
                <a:solidFill>
                  <a:schemeClr val="accent1">
                    <a:lumMod val="75000"/>
                  </a:schemeClr>
                </a:solidFill>
              </a:rPr>
              <a:t>language modelling</a:t>
            </a:r>
          </a:p>
          <a:p>
            <a:pPr lvl="1"/>
            <a:r>
              <a:rPr lang="en-GB"/>
              <a:t>Traditional n-gram model: given the previous n words, predict the next word</a:t>
            </a:r>
          </a:p>
          <a:p>
            <a:pPr lvl="1"/>
            <a:r>
              <a:rPr lang="en-GB"/>
              <a:t>Neural language model: feedforward neural network </a:t>
            </a:r>
            <a:r>
              <a:rPr lang="en-US"/>
              <a:t>that takes as input a representation of the previous n words and outputs a probability distribution over possible next words</a:t>
            </a:r>
            <a:endParaRPr lang="en-GB"/>
          </a:p>
          <a:p>
            <a:pPr lvl="1"/>
            <a:r>
              <a:rPr lang="en-GB"/>
              <a:t>Neural language models </a:t>
            </a:r>
            <a:r>
              <a:rPr lang="en-US"/>
              <a:t>can handle much longer histories, and they can generalize over contexts of similar words</a:t>
            </a:r>
            <a:endParaRPr lang="en-GB"/>
          </a:p>
          <a:p>
            <a:r>
              <a:rPr lang="en-GB"/>
              <a:t>The resulting embeddings matrix is referred to as </a:t>
            </a:r>
            <a:r>
              <a:rPr lang="en-GB">
                <a:solidFill>
                  <a:schemeClr val="accent1">
                    <a:lumMod val="75000"/>
                  </a:schemeClr>
                </a:solidFill>
              </a:rPr>
              <a:t>language model</a:t>
            </a:r>
          </a:p>
          <a:p>
            <a:r>
              <a:rPr lang="en-GB"/>
              <a:t>The language model can be used as </a:t>
            </a:r>
            <a:r>
              <a:rPr lang="en-GB">
                <a:solidFill>
                  <a:schemeClr val="accent1">
                    <a:lumMod val="75000"/>
                  </a:schemeClr>
                </a:solidFill>
              </a:rPr>
              <a:t>representation</a:t>
            </a:r>
            <a:r>
              <a:rPr lang="en-GB"/>
              <a:t> in other tasks</a:t>
            </a:r>
          </a:p>
        </p:txBody>
      </p:sp>
      <p:sp>
        <p:nvSpPr>
          <p:cNvPr id="2" name="Footer Placeholder 1"/>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70420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Neural networks from the inside</a:t>
            </a:r>
          </a:p>
        </p:txBody>
      </p:sp>
      <p:sp>
        <p:nvSpPr>
          <p:cNvPr id="3" name="Content Placeholder 2"/>
          <p:cNvSpPr>
            <a:spLocks noGrp="1"/>
          </p:cNvSpPr>
          <p:nvPr>
            <p:ph idx="1"/>
          </p:nvPr>
        </p:nvSpPr>
        <p:spPr/>
        <p:txBody>
          <a:bodyPr/>
          <a:lstStyle/>
          <a:p>
            <a:r>
              <a:rPr lang="en-US"/>
              <a:t>Neural networks share much of the same mathematics as logistic regression </a:t>
            </a:r>
          </a:p>
          <a:p>
            <a:r>
              <a:rPr lang="en-US"/>
              <a:t>But neural networks are a more powerful classifier than logistic regression: </a:t>
            </a:r>
          </a:p>
          <a:p>
            <a:pPr lvl="1"/>
            <a:r>
              <a:rPr lang="en-US"/>
              <a:t>multiple nodes = multiple functions = non-linearity</a:t>
            </a:r>
          </a:p>
          <a:p>
            <a:pPr lvl="1"/>
            <a:r>
              <a:rPr lang="en-US"/>
              <a:t>multiple layers = multiple abstractions over the input data</a:t>
            </a:r>
          </a:p>
          <a:p>
            <a:pPr lvl="1"/>
            <a:r>
              <a:rPr lang="en-US"/>
              <a:t>a minimal neural network can be shown to learn any function</a:t>
            </a:r>
          </a:p>
          <a:p>
            <a:endParaRPr lang="en-GB"/>
          </a:p>
        </p:txBody>
      </p:sp>
      <p:sp>
        <p:nvSpPr>
          <p:cNvPr id="4" name="Footer Placeholder 3"/>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299381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Neural network units (J&amp;M 7.1)</a:t>
            </a:r>
          </a:p>
        </p:txBody>
      </p:sp>
      <p:sp>
        <p:nvSpPr>
          <p:cNvPr id="6" name="Content Placeholder 5"/>
          <p:cNvSpPr>
            <a:spLocks noGrp="1"/>
          </p:cNvSpPr>
          <p:nvPr>
            <p:ph idx="1"/>
          </p:nvPr>
        </p:nvSpPr>
        <p:spPr>
          <a:xfrm>
            <a:off x="457200" y="4953000"/>
            <a:ext cx="8229600" cy="1447800"/>
          </a:xfrm>
        </p:spPr>
        <p:txBody>
          <a:bodyPr>
            <a:noAutofit/>
          </a:bodyPr>
          <a:lstStyle/>
          <a:p>
            <a:r>
              <a:rPr lang="en-GB" sz="1800"/>
              <a:t>Figure of one single unit with one function for three input variables</a:t>
            </a:r>
          </a:p>
          <a:p>
            <a:r>
              <a:rPr lang="en-GB" sz="1800"/>
              <a:t>σ: non-linear activation function (sigmoid)</a:t>
            </a:r>
          </a:p>
          <a:p>
            <a:r>
              <a:rPr lang="en-GB" sz="1800"/>
              <a:t>Most used activation function : ReLU (Rectifier Linear Unit): y = max(x,0)</a:t>
            </a:r>
          </a:p>
        </p:txBody>
      </p:sp>
      <p:sp>
        <p:nvSpPr>
          <p:cNvPr id="4" name="Footer Placeholder 3"/>
          <p:cNvSpPr>
            <a:spLocks noGrp="1"/>
          </p:cNvSpPr>
          <p:nvPr>
            <p:ph type="ftr" sz="quarter" idx="11"/>
          </p:nvPr>
        </p:nvSpPr>
        <p:spPr/>
        <p:txBody>
          <a:bodyPr/>
          <a:lstStyle/>
          <a:p>
            <a:r>
              <a:rPr lang="en-US" dirty="0"/>
              <a:t>Suzan Verberne 2019</a:t>
            </a:r>
          </a:p>
        </p:txBody>
      </p:sp>
      <p:pic>
        <p:nvPicPr>
          <p:cNvPr id="5" name="Picture 4" descr="Screenshot 2019-09-30 at 16.09.33.png"/>
          <p:cNvPicPr>
            <a:picLocks noChangeAspect="1"/>
          </p:cNvPicPr>
          <p:nvPr/>
        </p:nvPicPr>
        <p:blipFill rotWithShape="1">
          <a:blip r:embed="rId3">
            <a:extLst>
              <a:ext uri="{28A0092B-C50C-407E-A947-70E740481C1C}">
                <a14:useLocalDpi xmlns:a14="http://schemas.microsoft.com/office/drawing/2010/main" val="0"/>
              </a:ext>
            </a:extLst>
          </a:blip>
          <a:srcRect b="28120"/>
          <a:stretch/>
        </p:blipFill>
        <p:spPr>
          <a:xfrm>
            <a:off x="305437" y="1447800"/>
            <a:ext cx="8609963" cy="3505200"/>
          </a:xfrm>
          <a:prstGeom prst="rect">
            <a:avLst/>
          </a:prstGeom>
        </p:spPr>
      </p:pic>
    </p:spTree>
    <p:extLst>
      <p:ext uri="{BB962C8B-B14F-4D97-AF65-F5344CB8AC3E}">
        <p14:creationId xmlns:p14="http://schemas.microsoft.com/office/powerpoint/2010/main" val="9412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functions with one neuron</a:t>
            </a:r>
          </a:p>
        </p:txBody>
      </p:sp>
      <p:sp>
        <p:nvSpPr>
          <p:cNvPr id="3" name="Content Placeholder 2"/>
          <p:cNvSpPr>
            <a:spLocks noGrp="1"/>
          </p:cNvSpPr>
          <p:nvPr>
            <p:ph idx="1"/>
          </p:nvPr>
        </p:nvSpPr>
        <p:spPr/>
        <p:txBody>
          <a:bodyPr>
            <a:normAutofit lnSpcReduction="10000"/>
          </a:bodyPr>
          <a:lstStyle/>
          <a:p>
            <a:endParaRPr lang="en-GB"/>
          </a:p>
          <a:p>
            <a:endParaRPr lang="en-GB"/>
          </a:p>
          <a:p>
            <a:endParaRPr lang="en-GB"/>
          </a:p>
          <a:p>
            <a:endParaRPr lang="en-GB"/>
          </a:p>
          <a:p>
            <a:endParaRPr lang="en-GB"/>
          </a:p>
          <a:p>
            <a:r>
              <a:rPr lang="en-GB"/>
              <a:t>the numbers on the arrows are weights</a:t>
            </a:r>
          </a:p>
          <a:p>
            <a:r>
              <a:rPr lang="en-GB"/>
              <a:t>the input is (x1,x2)</a:t>
            </a:r>
          </a:p>
          <a:p>
            <a:r>
              <a:rPr lang="en-GB"/>
              <a:t>+1 is the bias (with weight -1 in (a) and weight 0 in (b)</a:t>
            </a:r>
          </a:p>
          <a:p>
            <a:endParaRPr lang="en-GB"/>
          </a:p>
        </p:txBody>
      </p:sp>
      <p:sp>
        <p:nvSpPr>
          <p:cNvPr id="4" name="Footer Placeholder 3"/>
          <p:cNvSpPr>
            <a:spLocks noGrp="1"/>
          </p:cNvSpPr>
          <p:nvPr>
            <p:ph type="ftr" sz="quarter" idx="11"/>
          </p:nvPr>
        </p:nvSpPr>
        <p:spPr/>
        <p:txBody>
          <a:bodyPr/>
          <a:lstStyle/>
          <a:p>
            <a:r>
              <a:rPr lang="en-US" dirty="0"/>
              <a:t>Suzan Verberne 2019</a:t>
            </a:r>
          </a:p>
        </p:txBody>
      </p:sp>
      <p:pic>
        <p:nvPicPr>
          <p:cNvPr id="5" name="Picture 4" descr="Screenshot 2019-10-09 at 06.43.51.png"/>
          <p:cNvPicPr>
            <a:picLocks noChangeAspect="1"/>
          </p:cNvPicPr>
          <p:nvPr/>
        </p:nvPicPr>
        <p:blipFill rotWithShape="1">
          <a:blip r:embed="rId2">
            <a:extLst>
              <a:ext uri="{28A0092B-C50C-407E-A947-70E740481C1C}">
                <a14:useLocalDpi xmlns:a14="http://schemas.microsoft.com/office/drawing/2010/main" val="0"/>
              </a:ext>
            </a:extLst>
          </a:blip>
          <a:srcRect b="41597"/>
          <a:stretch/>
        </p:blipFill>
        <p:spPr>
          <a:xfrm>
            <a:off x="7292" y="1828800"/>
            <a:ext cx="9144000" cy="2582524"/>
          </a:xfrm>
          <a:prstGeom prst="rect">
            <a:avLst/>
          </a:prstGeom>
        </p:spPr>
      </p:pic>
      <p:sp>
        <p:nvSpPr>
          <p:cNvPr id="6" name="TextBox 5"/>
          <p:cNvSpPr txBox="1"/>
          <p:nvPr/>
        </p:nvSpPr>
        <p:spPr>
          <a:xfrm>
            <a:off x="2895600" y="2133600"/>
            <a:ext cx="990600" cy="369332"/>
          </a:xfrm>
          <a:prstGeom prst="rect">
            <a:avLst/>
          </a:prstGeom>
          <a:noFill/>
        </p:spPr>
        <p:txBody>
          <a:bodyPr wrap="square" rtlCol="0">
            <a:spAutoFit/>
          </a:bodyPr>
          <a:lstStyle/>
          <a:p>
            <a:r>
              <a:rPr lang="en-GB"/>
              <a:t>AND</a:t>
            </a:r>
          </a:p>
        </p:txBody>
      </p:sp>
      <p:sp>
        <p:nvSpPr>
          <p:cNvPr id="7" name="TextBox 6"/>
          <p:cNvSpPr txBox="1"/>
          <p:nvPr/>
        </p:nvSpPr>
        <p:spPr>
          <a:xfrm>
            <a:off x="6248400" y="2133600"/>
            <a:ext cx="990600" cy="369332"/>
          </a:xfrm>
          <a:prstGeom prst="rect">
            <a:avLst/>
          </a:prstGeom>
          <a:noFill/>
        </p:spPr>
        <p:txBody>
          <a:bodyPr wrap="square" rtlCol="0">
            <a:spAutoFit/>
          </a:bodyPr>
          <a:lstStyle/>
          <a:p>
            <a:r>
              <a:rPr lang="en-GB"/>
              <a:t>OR</a:t>
            </a:r>
          </a:p>
        </p:txBody>
      </p:sp>
    </p:spTree>
    <p:extLst>
      <p:ext uri="{BB962C8B-B14F-4D97-AF65-F5344CB8AC3E}">
        <p14:creationId xmlns:p14="http://schemas.microsoft.com/office/powerpoint/2010/main" val="70758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XOR problem (J&amp;M 7.2)</a:t>
            </a:r>
          </a:p>
        </p:txBody>
      </p:sp>
      <p:sp>
        <p:nvSpPr>
          <p:cNvPr id="3" name="Content Placeholder 2"/>
          <p:cNvSpPr>
            <a:spLocks noGrp="1"/>
          </p:cNvSpPr>
          <p:nvPr>
            <p:ph idx="1"/>
          </p:nvPr>
        </p:nvSpPr>
        <p:spPr/>
        <p:txBody>
          <a:bodyPr>
            <a:normAutofit/>
          </a:bodyPr>
          <a:lstStyle/>
          <a:p>
            <a:r>
              <a:rPr lang="en-GB" sz="2000"/>
              <a:t>Why one unit is not sufficient for non-linear functions (‘exclusive OR’)</a:t>
            </a:r>
          </a:p>
          <a:p>
            <a:endParaRPr lang="en-GB" sz="2000"/>
          </a:p>
          <a:p>
            <a:endParaRPr lang="en-GB" sz="2000"/>
          </a:p>
        </p:txBody>
      </p:sp>
      <p:sp>
        <p:nvSpPr>
          <p:cNvPr id="4" name="Footer Placeholder 3"/>
          <p:cNvSpPr>
            <a:spLocks noGrp="1"/>
          </p:cNvSpPr>
          <p:nvPr>
            <p:ph type="ftr" sz="quarter" idx="11"/>
          </p:nvPr>
        </p:nvSpPr>
        <p:spPr/>
        <p:txBody>
          <a:bodyPr/>
          <a:lstStyle/>
          <a:p>
            <a:r>
              <a:rPr lang="en-US" dirty="0"/>
              <a:t>Suzan Verberne 2019</a:t>
            </a:r>
          </a:p>
        </p:txBody>
      </p:sp>
      <p:pic>
        <p:nvPicPr>
          <p:cNvPr id="5" name="Picture 4" descr="Screenshot 2019-09-30 at 17.03.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438400"/>
            <a:ext cx="7912100" cy="4051300"/>
          </a:xfrm>
          <a:prstGeom prst="rect">
            <a:avLst/>
          </a:prstGeom>
        </p:spPr>
      </p:pic>
    </p:spTree>
    <p:extLst>
      <p:ext uri="{BB962C8B-B14F-4D97-AF65-F5344CB8AC3E}">
        <p14:creationId xmlns:p14="http://schemas.microsoft.com/office/powerpoint/2010/main" val="145045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Adding a Hidden layer</a:t>
            </a:r>
          </a:p>
        </p:txBody>
      </p:sp>
      <p:sp>
        <p:nvSpPr>
          <p:cNvPr id="3" name="Content Placeholder 2"/>
          <p:cNvSpPr>
            <a:spLocks noGrp="1"/>
          </p:cNvSpPr>
          <p:nvPr>
            <p:ph idx="1"/>
          </p:nvPr>
        </p:nvSpPr>
        <p:spPr>
          <a:xfrm>
            <a:off x="228600" y="4876800"/>
            <a:ext cx="8763000" cy="1600200"/>
          </a:xfrm>
        </p:spPr>
        <p:txBody>
          <a:bodyPr>
            <a:normAutofit fontScale="77500" lnSpcReduction="20000"/>
          </a:bodyPr>
          <a:lstStyle/>
          <a:p>
            <a:pPr marL="0" indent="0">
              <a:spcBef>
                <a:spcPts val="0"/>
              </a:spcBef>
              <a:buClrTx/>
              <a:buNone/>
              <a:defRPr/>
            </a:pPr>
            <a:r>
              <a:rPr lang="en-US"/>
              <a:t>[0, 0] -&gt; [1*0 +1*0 + 0*1, 1*0 + 1*0 -1*1] = [0, -1] ~&gt;ReLU: [0, 0] -&gt; 1*0 </a:t>
            </a:r>
            <a:r>
              <a:rPr lang="mr-IN"/>
              <a:t>–</a:t>
            </a:r>
            <a:r>
              <a:rPr lang="en-US"/>
              <a:t> 2*0 +0*1 = 0-0+0 = 0</a:t>
            </a:r>
          </a:p>
          <a:p>
            <a:pPr marL="0" indent="0">
              <a:spcBef>
                <a:spcPts val="0"/>
              </a:spcBef>
              <a:buClrTx/>
              <a:buNone/>
              <a:defRPr/>
            </a:pPr>
            <a:r>
              <a:rPr lang="en-US">
                <a:solidFill>
                  <a:srgbClr val="3477B2"/>
                </a:solidFill>
              </a:rPr>
              <a:t>[0, 1]</a:t>
            </a:r>
            <a:r>
              <a:rPr lang="en-US"/>
              <a:t> -&gt; [1*0 +1*1 + 0*1, 1*0 + 1*1 -1*1] = [1, 0] ~&gt;</a:t>
            </a:r>
            <a:r>
              <a:rPr lang="en-US">
                <a:solidFill>
                  <a:srgbClr val="3477B2"/>
                </a:solidFill>
              </a:rPr>
              <a:t>ReLU: [1, 0] </a:t>
            </a:r>
            <a:r>
              <a:rPr lang="en-US"/>
              <a:t>-&gt; 1*1 </a:t>
            </a:r>
            <a:r>
              <a:rPr lang="mr-IN"/>
              <a:t>–</a:t>
            </a:r>
            <a:r>
              <a:rPr lang="en-US"/>
              <a:t> 2*0 +0*1 = 1-0+0 = 1</a:t>
            </a:r>
          </a:p>
          <a:p>
            <a:pPr marL="0" indent="0">
              <a:spcBef>
                <a:spcPts val="0"/>
              </a:spcBef>
              <a:buClrTx/>
              <a:buNone/>
              <a:defRPr/>
            </a:pPr>
            <a:r>
              <a:rPr lang="en-US">
                <a:solidFill>
                  <a:srgbClr val="3477B2"/>
                </a:solidFill>
              </a:rPr>
              <a:t>[1, 0]</a:t>
            </a:r>
            <a:r>
              <a:rPr lang="en-US"/>
              <a:t> -&gt; [1*1 +1*0 + 0*1, 1*1 + 1*0 -1*1] = [1, 0] ~&gt;</a:t>
            </a:r>
            <a:r>
              <a:rPr lang="en-US">
                <a:solidFill>
                  <a:srgbClr val="3477B2"/>
                </a:solidFill>
              </a:rPr>
              <a:t>ReLU: [1, 0] </a:t>
            </a:r>
            <a:r>
              <a:rPr lang="en-US"/>
              <a:t>-&gt; 1*1 </a:t>
            </a:r>
            <a:r>
              <a:rPr lang="mr-IN"/>
              <a:t>–</a:t>
            </a:r>
            <a:r>
              <a:rPr lang="en-US"/>
              <a:t> 2*0 +0*1 = 1-0+0 = 1</a:t>
            </a:r>
          </a:p>
          <a:p>
            <a:pPr marL="0" indent="0">
              <a:spcBef>
                <a:spcPts val="0"/>
              </a:spcBef>
              <a:buClrTx/>
              <a:buNone/>
              <a:defRPr/>
            </a:pPr>
            <a:r>
              <a:rPr lang="en-US"/>
              <a:t>[1, 1] -&gt; [1*1 + 1*1 + 0*1, 1*1 + 1*1 -1*1] = [2, 1] ~&gt;ReLU: [2, 1] -&gt; 1*2 -2*1 + 0*1 = 2-2+0 = 0</a:t>
            </a:r>
          </a:p>
          <a:p>
            <a:r>
              <a:rPr lang="en-US"/>
              <a:t>The hidden layer is a representation of the unit, mapping [0,1] and [1,0] to the same point</a:t>
            </a:r>
          </a:p>
          <a:p>
            <a:endParaRPr lang="en-GB"/>
          </a:p>
        </p:txBody>
      </p:sp>
      <p:sp>
        <p:nvSpPr>
          <p:cNvPr id="4" name="Footer Placeholder 3"/>
          <p:cNvSpPr>
            <a:spLocks noGrp="1"/>
          </p:cNvSpPr>
          <p:nvPr>
            <p:ph type="ftr" sz="quarter" idx="11"/>
          </p:nvPr>
        </p:nvSpPr>
        <p:spPr/>
        <p:txBody>
          <a:bodyPr/>
          <a:lstStyle/>
          <a:p>
            <a:r>
              <a:rPr lang="en-US" dirty="0"/>
              <a:t>Suzan Verberne 2019</a:t>
            </a:r>
          </a:p>
        </p:txBody>
      </p:sp>
      <p:pic>
        <p:nvPicPr>
          <p:cNvPr id="6" name="Picture 5" descr="Screenshot 2019-09-30 at 17.09.54.png"/>
          <p:cNvPicPr>
            <a:picLocks noChangeAspect="1"/>
          </p:cNvPicPr>
          <p:nvPr/>
        </p:nvPicPr>
        <p:blipFill rotWithShape="1">
          <a:blip r:embed="rId3">
            <a:extLst>
              <a:ext uri="{28A0092B-C50C-407E-A947-70E740481C1C}">
                <a14:useLocalDpi xmlns:a14="http://schemas.microsoft.com/office/drawing/2010/main" val="0"/>
              </a:ext>
            </a:extLst>
          </a:blip>
          <a:srcRect b="27142"/>
          <a:stretch/>
        </p:blipFill>
        <p:spPr>
          <a:xfrm>
            <a:off x="457200" y="1676400"/>
            <a:ext cx="8461294" cy="3156962"/>
          </a:xfrm>
          <a:prstGeom prst="rect">
            <a:avLst/>
          </a:prstGeom>
        </p:spPr>
      </p:pic>
      <p:sp>
        <p:nvSpPr>
          <p:cNvPr id="5" name="TextBox 4"/>
          <p:cNvSpPr txBox="1"/>
          <p:nvPr/>
        </p:nvSpPr>
        <p:spPr>
          <a:xfrm>
            <a:off x="685800" y="2057400"/>
            <a:ext cx="2209800" cy="2031325"/>
          </a:xfrm>
          <a:prstGeom prst="rect">
            <a:avLst/>
          </a:prstGeom>
          <a:noFill/>
        </p:spPr>
        <p:txBody>
          <a:bodyPr wrap="square" rtlCol="0">
            <a:spAutoFit/>
          </a:bodyPr>
          <a:lstStyle/>
          <a:p>
            <a:r>
              <a:rPr lang="en-GB"/>
              <a:t>Small neural network for solving the XOR problem</a:t>
            </a:r>
          </a:p>
          <a:p>
            <a:endParaRPr lang="en-GB"/>
          </a:p>
          <a:p>
            <a:r>
              <a:rPr lang="en-GB"/>
              <a:t>Inputvector (x1,x2)</a:t>
            </a:r>
          </a:p>
          <a:p>
            <a:r>
              <a:rPr lang="en-GB"/>
              <a:t>x1 ∈ {0,1}</a:t>
            </a:r>
          </a:p>
          <a:p>
            <a:r>
              <a:rPr lang="en-GB"/>
              <a:t>x2 ∈ {0,1}</a:t>
            </a:r>
          </a:p>
        </p:txBody>
      </p:sp>
      <p:sp>
        <p:nvSpPr>
          <p:cNvPr id="7" name="TextBox 6"/>
          <p:cNvSpPr txBox="1"/>
          <p:nvPr/>
        </p:nvSpPr>
        <p:spPr>
          <a:xfrm>
            <a:off x="6934200" y="2057400"/>
            <a:ext cx="1828800" cy="2031325"/>
          </a:xfrm>
          <a:prstGeom prst="rect">
            <a:avLst/>
          </a:prstGeom>
          <a:noFill/>
        </p:spPr>
        <p:txBody>
          <a:bodyPr wrap="square" rtlCol="0">
            <a:spAutoFit/>
          </a:bodyPr>
          <a:lstStyle/>
          <a:p>
            <a:r>
              <a:rPr lang="en-GB"/>
              <a:t>What is the output for each of these vectors:[0,0]</a:t>
            </a:r>
          </a:p>
          <a:p>
            <a:r>
              <a:rPr lang="en-GB"/>
              <a:t>[0,1]</a:t>
            </a:r>
          </a:p>
          <a:p>
            <a:r>
              <a:rPr lang="en-GB"/>
              <a:t>[1,0]</a:t>
            </a:r>
          </a:p>
          <a:p>
            <a:r>
              <a:rPr lang="en-GB"/>
              <a:t>[1,1]</a:t>
            </a:r>
          </a:p>
        </p:txBody>
      </p:sp>
    </p:spTree>
    <p:extLst>
      <p:ext uri="{BB962C8B-B14F-4D97-AF65-F5344CB8AC3E}">
        <p14:creationId xmlns:p14="http://schemas.microsoft.com/office/powerpoint/2010/main" val="403264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the weights</a:t>
            </a:r>
          </a:p>
        </p:txBody>
      </p:sp>
      <p:sp>
        <p:nvSpPr>
          <p:cNvPr id="3" name="Content Placeholder 2"/>
          <p:cNvSpPr>
            <a:spLocks noGrp="1"/>
          </p:cNvSpPr>
          <p:nvPr>
            <p:ph idx="1"/>
          </p:nvPr>
        </p:nvSpPr>
        <p:spPr/>
        <p:txBody>
          <a:bodyPr/>
          <a:lstStyle/>
          <a:p>
            <a:r>
              <a:rPr lang="en-US"/>
              <a:t>In this example we manually added the weights</a:t>
            </a:r>
          </a:p>
          <a:p>
            <a:r>
              <a:rPr lang="en-US"/>
              <a:t>For real examples the weights for neural networks are learned automatically (supervised learning using the true labels)</a:t>
            </a:r>
          </a:p>
          <a:p>
            <a:r>
              <a:rPr lang="en-US">
                <a:solidFill>
                  <a:srgbClr val="3477B2"/>
                </a:solidFill>
              </a:rPr>
              <a:t>By learning the weights to optimize the output classification the hidden layers will learn to form useful representations</a:t>
            </a:r>
          </a:p>
          <a:p>
            <a:pPr lvl="1"/>
            <a:r>
              <a:rPr lang="en-US"/>
              <a:t>Think about XOR: </a:t>
            </a:r>
            <a:br>
              <a:rPr lang="en-US"/>
            </a:br>
            <a:r>
              <a:rPr lang="en-US"/>
              <a:t>input = [x1,x2]</a:t>
            </a:r>
            <a:br>
              <a:rPr lang="en-US"/>
            </a:br>
            <a:r>
              <a:rPr lang="en-US"/>
              <a:t>output = 1 if x1 = 1 XOR x2=1; else output is 0</a:t>
            </a:r>
            <a:br>
              <a:rPr lang="en-US"/>
            </a:br>
            <a:r>
              <a:rPr lang="en-US"/>
              <a:t>learn weights so that the output is correct for all [0,0] [0,1] [1,0] [1,1]</a:t>
            </a:r>
          </a:p>
          <a:p>
            <a:endParaRPr lang="en-GB"/>
          </a:p>
        </p:txBody>
      </p:sp>
      <p:sp>
        <p:nvSpPr>
          <p:cNvPr id="4" name="Footer Placeholder 3"/>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205678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Feedforward networks (J&amp;M 7.3)</a:t>
            </a:r>
            <a:endParaRPr lang="en-GB"/>
          </a:p>
        </p:txBody>
      </p:sp>
      <p:sp>
        <p:nvSpPr>
          <p:cNvPr id="3" name="Content Placeholder 2"/>
          <p:cNvSpPr>
            <a:spLocks noGrp="1"/>
          </p:cNvSpPr>
          <p:nvPr>
            <p:ph idx="1"/>
          </p:nvPr>
        </p:nvSpPr>
        <p:spPr/>
        <p:txBody>
          <a:bodyPr>
            <a:normAutofit/>
          </a:bodyPr>
          <a:lstStyle/>
          <a:p>
            <a:r>
              <a:rPr lang="en-US"/>
              <a:t>A feedforward network is a multilayer network in which the units are connected with no cycles:</a:t>
            </a:r>
          </a:p>
          <a:p>
            <a:pPr lvl="1"/>
            <a:r>
              <a:rPr lang="en-US"/>
              <a:t>the outputs from units in each layer are passed to units in the next layer, and no outputs are passed back to lower layers</a:t>
            </a:r>
          </a:p>
          <a:p>
            <a:r>
              <a:rPr lang="en-US"/>
              <a:t>Simple feedforward networks have three kinds of nodes: input units, hidden units, and output units</a:t>
            </a:r>
          </a:p>
          <a:p>
            <a:endParaRPr lang="en-US"/>
          </a:p>
          <a:p>
            <a:endParaRPr lang="en-GB"/>
          </a:p>
        </p:txBody>
      </p:sp>
      <p:sp>
        <p:nvSpPr>
          <p:cNvPr id="4" name="Footer Placeholder 3"/>
          <p:cNvSpPr>
            <a:spLocks noGrp="1"/>
          </p:cNvSpPr>
          <p:nvPr>
            <p:ph type="ftr" sz="quarter" idx="11"/>
          </p:nvPr>
        </p:nvSpPr>
        <p:spPr/>
        <p:txBody>
          <a:bodyPr/>
          <a:lstStyle/>
          <a:p>
            <a:r>
              <a:rPr lang="en-US" dirty="0"/>
              <a:t>Suzan Verberne 2019</a:t>
            </a:r>
          </a:p>
        </p:txBody>
      </p:sp>
      <p:pic>
        <p:nvPicPr>
          <p:cNvPr id="5" name="Picture 4" descr="Screenshot 2019-09-30 at 17.09.54.png"/>
          <p:cNvPicPr>
            <a:picLocks noChangeAspect="1"/>
          </p:cNvPicPr>
          <p:nvPr/>
        </p:nvPicPr>
        <p:blipFill rotWithShape="1">
          <a:blip r:embed="rId2">
            <a:extLst>
              <a:ext uri="{28A0092B-C50C-407E-A947-70E740481C1C}">
                <a14:useLocalDpi xmlns:a14="http://schemas.microsoft.com/office/drawing/2010/main" val="0"/>
              </a:ext>
            </a:extLst>
          </a:blip>
          <a:srcRect l="30841" r="26325" b="27142"/>
          <a:stretch/>
        </p:blipFill>
        <p:spPr>
          <a:xfrm>
            <a:off x="6324600" y="4023759"/>
            <a:ext cx="2728924" cy="2377041"/>
          </a:xfrm>
          <a:prstGeom prst="rect">
            <a:avLst/>
          </a:prstGeom>
        </p:spPr>
      </p:pic>
      <p:sp>
        <p:nvSpPr>
          <p:cNvPr id="6" name="Rectangle 5"/>
          <p:cNvSpPr/>
          <p:nvPr/>
        </p:nvSpPr>
        <p:spPr>
          <a:xfrm>
            <a:off x="457200" y="4293195"/>
            <a:ext cx="6019800" cy="2257028"/>
          </a:xfrm>
          <a:prstGeom prst="rect">
            <a:avLst/>
          </a:prstGeom>
        </p:spPr>
        <p:txBody>
          <a:bodyPr wrap="square">
            <a:spAutoFit/>
          </a:bodyPr>
          <a:lstStyle/>
          <a:p>
            <a:pPr marL="357188" indent="-357188">
              <a:spcBef>
                <a:spcPts val="1800"/>
              </a:spcBef>
              <a:buClr>
                <a:schemeClr val="accent1"/>
              </a:buClr>
              <a:buFont typeface="Wingdings" pitchFamily="2" charset="2"/>
              <a:buChar char="Ø"/>
            </a:pPr>
            <a:r>
              <a:rPr lang="en-US" sz="2200"/>
              <a:t>In the standard architecture, each layer is fully-connected</a:t>
            </a:r>
          </a:p>
          <a:p>
            <a:pPr marL="625475" lvl="1" indent="-396875">
              <a:spcBef>
                <a:spcPts val="1000"/>
              </a:spcBef>
              <a:buClr>
                <a:schemeClr val="accent1"/>
              </a:buClr>
              <a:buFont typeface="Wingdings" pitchFamily="2" charset="2"/>
              <a:buChar char="Ø"/>
            </a:pPr>
            <a:r>
              <a:rPr lang="en-US" sz="2000"/>
              <a:t>each unit in each layer takes as input the outputs from all the units in the previous layer. Thus each hidden unit sums over all the input units</a:t>
            </a:r>
          </a:p>
          <a:p>
            <a:pPr marL="625475" lvl="1" indent="-396875">
              <a:spcBef>
                <a:spcPts val="1000"/>
              </a:spcBef>
              <a:buClr>
                <a:schemeClr val="accent1"/>
              </a:buClr>
              <a:buFont typeface="Wingdings" pitchFamily="2" charset="2"/>
              <a:buChar char="Ø"/>
            </a:pPr>
            <a:endParaRPr lang="en-GB" sz="2000"/>
          </a:p>
        </p:txBody>
      </p:sp>
    </p:spTree>
    <p:extLst>
      <p:ext uri="{BB962C8B-B14F-4D97-AF65-F5344CB8AC3E}">
        <p14:creationId xmlns:p14="http://schemas.microsoft.com/office/powerpoint/2010/main" val="352106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Feedforward network as classifier</a:t>
            </a:r>
          </a:p>
        </p:txBody>
      </p:sp>
      <p:sp>
        <p:nvSpPr>
          <p:cNvPr id="3" name="Content Placeholder 2"/>
          <p:cNvSpPr>
            <a:spLocks noGrp="1"/>
          </p:cNvSpPr>
          <p:nvPr>
            <p:ph idx="1"/>
          </p:nvPr>
        </p:nvSpPr>
        <p:spPr>
          <a:xfrm>
            <a:off x="457200" y="1905001"/>
            <a:ext cx="8229600" cy="3276600"/>
          </a:xfrm>
        </p:spPr>
        <p:txBody>
          <a:bodyPr>
            <a:normAutofit/>
          </a:bodyPr>
          <a:lstStyle/>
          <a:p>
            <a:r>
              <a:rPr lang="en-US"/>
              <a:t>Binary classification (e.g. yes/no): single output node</a:t>
            </a:r>
          </a:p>
          <a:p>
            <a:pPr lvl="1"/>
            <a:r>
              <a:rPr lang="en-US" i="1"/>
              <a:t>y </a:t>
            </a:r>
            <a:r>
              <a:rPr lang="en-US"/>
              <a:t>is the probability of postive output (yes)</a:t>
            </a:r>
          </a:p>
          <a:p>
            <a:r>
              <a:rPr lang="en-US"/>
              <a:t>Multi-class classification: one output node for each category, </a:t>
            </a:r>
          </a:p>
          <a:p>
            <a:pPr lvl="1"/>
            <a:r>
              <a:rPr lang="en-US"/>
              <a:t>y is the probability of that category</a:t>
            </a:r>
          </a:p>
          <a:p>
            <a:r>
              <a:rPr lang="en-US"/>
              <a:t>The output layer thus gives a probability distribution</a:t>
            </a:r>
          </a:p>
        </p:txBody>
      </p:sp>
      <p:sp>
        <p:nvSpPr>
          <p:cNvPr id="4" name="Footer Placeholder 3"/>
          <p:cNvSpPr>
            <a:spLocks noGrp="1"/>
          </p:cNvSpPr>
          <p:nvPr>
            <p:ph type="ftr" sz="quarter" idx="11"/>
          </p:nvPr>
        </p:nvSpPr>
        <p:spPr/>
        <p:txBody>
          <a:bodyPr/>
          <a:lstStyle/>
          <a:p>
            <a:r>
              <a:rPr lang="en-US" dirty="0"/>
              <a:t>Suzan Verberne 2019</a:t>
            </a:r>
          </a:p>
        </p:txBody>
      </p:sp>
      <p:pic>
        <p:nvPicPr>
          <p:cNvPr id="5" name="Picture 4" descr="Screenshot 2019-09-30 at 20.2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0" y="4419600"/>
            <a:ext cx="4838700" cy="1041400"/>
          </a:xfrm>
          <a:prstGeom prst="rect">
            <a:avLst/>
          </a:prstGeom>
        </p:spPr>
      </p:pic>
      <p:sp>
        <p:nvSpPr>
          <p:cNvPr id="6" name="Rectangle 5"/>
          <p:cNvSpPr/>
          <p:nvPr/>
        </p:nvSpPr>
        <p:spPr>
          <a:xfrm>
            <a:off x="457200" y="4388584"/>
            <a:ext cx="3810000" cy="1631216"/>
          </a:xfrm>
          <a:prstGeom prst="rect">
            <a:avLst/>
          </a:prstGeom>
        </p:spPr>
        <p:txBody>
          <a:bodyPr wrap="square">
            <a:spAutoFit/>
          </a:bodyPr>
          <a:lstStyle/>
          <a:p>
            <a:pPr marL="357188" indent="-357188">
              <a:spcBef>
                <a:spcPts val="1800"/>
              </a:spcBef>
              <a:buClr>
                <a:schemeClr val="accent1"/>
              </a:buClr>
              <a:buFont typeface="Wingdings" pitchFamily="2" charset="2"/>
              <a:buChar char="Ø"/>
            </a:pPr>
            <a:r>
              <a:rPr lang="en-GB" sz="2000"/>
              <a:t>The output of the classifier z (real-valued numbers) is transformed to a probability distribution using the softmax function</a:t>
            </a:r>
          </a:p>
        </p:txBody>
      </p:sp>
      <p:sp>
        <p:nvSpPr>
          <p:cNvPr id="7" name="TextBox 6"/>
          <p:cNvSpPr txBox="1"/>
          <p:nvPr/>
        </p:nvSpPr>
        <p:spPr>
          <a:xfrm>
            <a:off x="5181600" y="5562600"/>
            <a:ext cx="3810000" cy="923330"/>
          </a:xfrm>
          <a:prstGeom prst="rect">
            <a:avLst/>
          </a:prstGeom>
          <a:noFill/>
        </p:spPr>
        <p:txBody>
          <a:bodyPr wrap="square" rtlCol="0">
            <a:spAutoFit/>
          </a:bodyPr>
          <a:lstStyle/>
          <a:p>
            <a:r>
              <a:rPr lang="en-GB"/>
              <a:t>d=dimensionality</a:t>
            </a:r>
          </a:p>
          <a:p>
            <a:r>
              <a:rPr lang="en-GB"/>
              <a:t>z = [0.5,3.6,-1.2]</a:t>
            </a:r>
          </a:p>
          <a:p>
            <a:r>
              <a:rPr lang="en-GB"/>
              <a:t>softmax(z) = [</a:t>
            </a:r>
            <a:r>
              <a:rPr lang="is-IS"/>
              <a:t>0.043,0.949,0.0078]</a:t>
            </a:r>
            <a:endParaRPr lang="en-GB"/>
          </a:p>
        </p:txBody>
      </p:sp>
    </p:spTree>
    <p:extLst>
      <p:ext uri="{BB962C8B-B14F-4D97-AF65-F5344CB8AC3E}">
        <p14:creationId xmlns:p14="http://schemas.microsoft.com/office/powerpoint/2010/main" val="27022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rting a Cour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Charting a Course by Wes Moss.potx</Template>
  <TotalTime>98367</TotalTime>
  <Words>1546</Words>
  <Application>Microsoft Macintosh PowerPoint</Application>
  <PresentationFormat>On-screen Show (4:3)</PresentationFormat>
  <Paragraphs>128</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Charting a Course</vt:lpstr>
      <vt:lpstr>Neural networks</vt:lpstr>
      <vt:lpstr>Neural networks from the inside</vt:lpstr>
      <vt:lpstr>Neural network units (J&amp;M 7.1)</vt:lpstr>
      <vt:lpstr>functions with one neuron</vt:lpstr>
      <vt:lpstr>The XOR problem (J&amp;M 7.2)</vt:lpstr>
      <vt:lpstr>Adding a Hidden layer</vt:lpstr>
      <vt:lpstr>Learning the weights</vt:lpstr>
      <vt:lpstr>Feedforward networks (J&amp;M 7.3)</vt:lpstr>
      <vt:lpstr>Feedforward network as classifier</vt:lpstr>
      <vt:lpstr>Equations for a 2-layer net</vt:lpstr>
      <vt:lpstr>Training Neural Nets (J&amp;M 7.4)</vt:lpstr>
      <vt:lpstr>Training Neural Nets</vt:lpstr>
      <vt:lpstr>HyperParameters</vt:lpstr>
      <vt:lpstr>Neural Language models</vt:lpstr>
      <vt:lpstr>Recap of lecture 7: word2vec</vt:lpstr>
      <vt:lpstr>Language modelling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Charting a Course</dc:title>
  <dc:subject/>
  <dc:creator/>
  <cp:keywords/>
  <dc:description/>
  <cp:lastModifiedBy>Suzan Verberne</cp:lastModifiedBy>
  <cp:revision>1201</cp:revision>
  <cp:lastPrinted>2018-02-20T17:27:00Z</cp:lastPrinted>
  <dcterms:created xsi:type="dcterms:W3CDTF">2010-05-21T00:08:13Z</dcterms:created>
  <dcterms:modified xsi:type="dcterms:W3CDTF">2020-06-30T13:38:45Z</dcterms:modified>
  <cp:category/>
</cp:coreProperties>
</file>