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52"/>
  </p:notesMasterIdLst>
  <p:handoutMasterIdLst>
    <p:handoutMasterId r:id="rId53"/>
  </p:handoutMasterIdLst>
  <p:sldIdLst>
    <p:sldId id="257" r:id="rId2"/>
    <p:sldId id="384" r:id="rId3"/>
    <p:sldId id="448" r:id="rId4"/>
    <p:sldId id="449" r:id="rId5"/>
    <p:sldId id="452" r:id="rId6"/>
    <p:sldId id="495" r:id="rId7"/>
    <p:sldId id="453" r:id="rId8"/>
    <p:sldId id="454" r:id="rId9"/>
    <p:sldId id="455" r:id="rId10"/>
    <p:sldId id="499" r:id="rId11"/>
    <p:sldId id="456" r:id="rId12"/>
    <p:sldId id="500" r:id="rId13"/>
    <p:sldId id="457" r:id="rId14"/>
    <p:sldId id="504" r:id="rId15"/>
    <p:sldId id="491" r:id="rId16"/>
    <p:sldId id="501" r:id="rId17"/>
    <p:sldId id="490" r:id="rId18"/>
    <p:sldId id="503" r:id="rId19"/>
    <p:sldId id="502" r:id="rId20"/>
    <p:sldId id="517" r:id="rId21"/>
    <p:sldId id="461" r:id="rId22"/>
    <p:sldId id="485" r:id="rId23"/>
    <p:sldId id="506" r:id="rId24"/>
    <p:sldId id="505" r:id="rId25"/>
    <p:sldId id="493" r:id="rId26"/>
    <p:sldId id="509" r:id="rId27"/>
    <p:sldId id="510" r:id="rId28"/>
    <p:sldId id="494" r:id="rId29"/>
    <p:sldId id="515" r:id="rId30"/>
    <p:sldId id="516" r:id="rId31"/>
    <p:sldId id="507" r:id="rId32"/>
    <p:sldId id="484" r:id="rId33"/>
    <p:sldId id="508" r:id="rId34"/>
    <p:sldId id="470" r:id="rId35"/>
    <p:sldId id="471" r:id="rId36"/>
    <p:sldId id="487" r:id="rId37"/>
    <p:sldId id="511" r:id="rId38"/>
    <p:sldId id="489" r:id="rId39"/>
    <p:sldId id="488" r:id="rId40"/>
    <p:sldId id="472" r:id="rId41"/>
    <p:sldId id="473" r:id="rId42"/>
    <p:sldId id="475" r:id="rId43"/>
    <p:sldId id="476" r:id="rId44"/>
    <p:sldId id="477" r:id="rId45"/>
    <p:sldId id="513" r:id="rId46"/>
    <p:sldId id="514" r:id="rId47"/>
    <p:sldId id="478" r:id="rId48"/>
    <p:sldId id="479" r:id="rId49"/>
    <p:sldId id="480" r:id="rId50"/>
    <p:sldId id="482" r:id="rId5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1">
          <p15:clr>
            <a:srgbClr val="A4A3A4"/>
          </p15:clr>
        </p15:guide>
        <p15:guide id="2" orient="horz" pos="1204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phanie Krieger" initials="S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86" autoAdjust="0"/>
    <p:restoredTop sz="93062" autoAdjust="0"/>
  </p:normalViewPr>
  <p:slideViewPr>
    <p:cSldViewPr>
      <p:cViewPr varScale="1">
        <p:scale>
          <a:sx n="102" d="100"/>
          <a:sy n="102" d="100"/>
        </p:scale>
        <p:origin x="1016" y="176"/>
      </p:cViewPr>
      <p:guideLst>
        <p:guide orient="horz" pos="2681"/>
        <p:guide orient="horz" pos="1204"/>
        <p:guide pos="2880"/>
        <p:guide pos="384"/>
      </p:guideLst>
    </p:cSldViewPr>
  </p:slideViewPr>
  <p:outlineViewPr>
    <p:cViewPr>
      <p:scale>
        <a:sx n="33" d="100"/>
        <a:sy n="33" d="100"/>
      </p:scale>
      <p:origin x="0" y="17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12"/>
    </p:cViewPr>
  </p:sorterViewPr>
  <p:notesViewPr>
    <p:cSldViewPr>
      <p:cViewPr varScale="1">
        <p:scale>
          <a:sx n="58" d="100"/>
          <a:sy n="58" d="100"/>
        </p:scale>
        <p:origin x="-2669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FF6FD-3CE7-44F8-A0CF-CEF1322301BB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555D-8709-477D-AE0D-C4215DF9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787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9DD7-0ACB-47B1-BB87-4E1044187E44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F3D7E-3B35-4228-B8F6-ADD7A76DF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F09F-3384-7F4E-AEC6-661D59AF74AB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5486400"/>
            <a:ext cx="2895600" cy="762000"/>
          </a:xfrm>
        </p:spPr>
        <p:txBody>
          <a:bodyPr anchor="t" anchorCtr="0"/>
          <a:lstStyle>
            <a:lvl1pPr algn="r"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Suzan Verberne 2019</a:t>
            </a: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9B57A-413F-4497-9CED-33400418B65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36125" y="3148493"/>
            <a:ext cx="6766560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D819-6BFF-584D-B9DD-C761ADA71602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5C79-7F4C-C54B-94F0-AB9BB9D771FF}" type="datetime1">
              <a:t>30/06/2020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1">
              <a:lumMod val="95000"/>
            </a:schemeClr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7AFF-FCE3-974B-9919-EE4171BB9066}" type="datetime1">
              <a:t>30/06/2020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>
            <a:normAutofit/>
          </a:bodyPr>
          <a:lstStyle>
            <a:lvl1pPr algn="ctr"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824" y="3962400"/>
            <a:ext cx="3707166" cy="22860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11350"/>
            <a:ext cx="8077200" cy="1898650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8E82-EF6C-1048-A28D-2672CA501B07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495800" y="4038600"/>
            <a:ext cx="4114800" cy="2133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85800" indent="0">
              <a:buFontTx/>
              <a:buNone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  <a:p>
            <a:pPr lvl="0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727257" y="4076700"/>
            <a:ext cx="3464300" cy="2057400"/>
          </a:xfr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 dirty="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841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58FA-A779-5A44-848F-FB4C9DBEA5CB}" type="datetime1">
              <a:t>30/06/2020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Media Placeholder 6"/>
          <p:cNvSpPr>
            <a:spLocks noGrp="1"/>
          </p:cNvSpPr>
          <p:nvPr>
            <p:ph type="media" sz="quarter" idx="13" hasCustomPrompt="1"/>
          </p:nvPr>
        </p:nvSpPr>
        <p:spPr>
          <a:xfrm>
            <a:off x="457200" y="1752601"/>
            <a:ext cx="8229600" cy="3657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media file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86400"/>
            <a:ext cx="8229600" cy="533400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988597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D40A-20E5-D14D-8B94-397E20AB917E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63880" y="304800"/>
            <a:ext cx="4846320" cy="381000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2400" b="1" cap="all" baseline="0"/>
            </a:lvl1pPr>
            <a:lvl2pPr marL="228600" indent="0">
              <a:buNone/>
              <a:defRPr sz="2400" b="1"/>
            </a:lvl2pPr>
            <a:lvl3pPr marL="457200" indent="0">
              <a:buNone/>
              <a:defRPr sz="2400" b="1"/>
            </a:lvl3pPr>
            <a:lvl4pPr marL="685800" indent="0">
              <a:buNone/>
              <a:defRPr sz="2400" b="1"/>
            </a:lvl4pPr>
            <a:lvl5pPr marL="914400" indent="0">
              <a:buNone/>
              <a:defRPr sz="24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563880" y="701040"/>
            <a:ext cx="4846320" cy="685800"/>
          </a:xfrm>
        </p:spPr>
        <p:txBody>
          <a:bodyPr tIns="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 hasCustomPrompt="1"/>
          </p:nvPr>
        </p:nvSpPr>
        <p:spPr>
          <a:xfrm>
            <a:off x="5867400" y="533400"/>
            <a:ext cx="2438400" cy="2031326"/>
          </a:xfrm>
          <a:ln>
            <a:solidFill>
              <a:schemeClr val="bg1"/>
            </a:solidFill>
          </a:ln>
        </p:spPr>
        <p:txBody>
          <a:bodyPr tIns="91440"/>
          <a:lstStyle>
            <a:lvl1pPr marL="0" indent="0" algn="ctr">
              <a:buFontTx/>
              <a:buNone/>
              <a:defRPr baseline="0"/>
            </a:lvl1pPr>
          </a:lstStyle>
          <a:p>
            <a:r>
              <a:rPr lang="en-US" dirty="0"/>
              <a:t>[Click to insert Logo / Brand Image]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3581400" y="2819401"/>
            <a:ext cx="5257800" cy="3505199"/>
          </a:xfrm>
        </p:spPr>
        <p:txBody>
          <a:bodyPr>
            <a:normAutofit/>
          </a:bodyPr>
          <a:lstStyle>
            <a:lvl1pPr>
              <a:defRPr sz="1800" baseline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200">
                <a:solidFill>
                  <a:schemeClr val="tx2"/>
                </a:solidFill>
              </a:defRPr>
            </a:lvl4pPr>
            <a:lvl5pP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[insert your bio or company information]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6690" y="1642472"/>
            <a:ext cx="2483254" cy="3234328"/>
          </a:xfrm>
          <a:ln w="228600" cap="sq" cmpd="sng">
            <a:noFill/>
            <a:miter lim="800000"/>
          </a:ln>
        </p:spPr>
        <p:txBody>
          <a:bodyPr tIns="274320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[Click icon to insert photo]</a:t>
            </a:r>
          </a:p>
        </p:txBody>
      </p:sp>
    </p:spTree>
    <p:extLst>
      <p:ext uri="{BB962C8B-B14F-4D97-AF65-F5344CB8AC3E}">
        <p14:creationId xmlns:p14="http://schemas.microsoft.com/office/powerpoint/2010/main" val="1945366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1 zonder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>
                <a:latin typeface="Arial"/>
                <a:cs typeface="Arial"/>
              </a:defRPr>
            </a:lvl1pPr>
            <a:lvl2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2pPr>
            <a:lvl3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3pPr>
            <a:lvl4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4pPr>
            <a:lvl5pPr marL="0" indent="0">
              <a:buFont typeface="Arial"/>
              <a:buNone/>
              <a:defRPr sz="1800">
                <a:solidFill>
                  <a:srgbClr val="FFFFFF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4111298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2892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387" y="1265213"/>
            <a:ext cx="3797338" cy="4301724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A496A-0C7F-48C1-863E-B2B1606F9D04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2019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25835-0A9E-484B-8BEF-BF6ECA5FE227}" type="datetime1">
              <a:t>30/06/2020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1116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552381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632890" y="1265213"/>
            <a:ext cx="7847833" cy="4301725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EFEAA-05AD-41CD-9FF4-95EB8D9C6211}" type="slidenum">
              <a:rPr lang="nl-NL">
                <a:latin typeface="Arial"/>
              </a:rPr>
              <a:pPr>
                <a:defRPr/>
              </a:pPr>
              <a:t>‹#›</a:t>
            </a:fld>
            <a:endParaRPr lang="nl-NL" dirty="0">
              <a:latin typeface="Arial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>
                <a:latin typeface="Arial"/>
              </a:rPr>
              <a:t>Suzan Verberne 2019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E24D3-2AC3-4A4F-880D-F45D70D6BB2E}" type="datetime1">
              <a:t>30/06/2020</a:t>
            </a:fld>
            <a:endParaRPr lang="nl-NL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83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7EB8-1D79-7E44-A686-82791099A9D4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CAFB4-4EF8-46FE-AED1-5F1F018D3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33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24919-BED6-483F-8A9E-A6AA491BE221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4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Suzan Verberne 2019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FB7FF6-9CD8-794D-B061-6604F16F6487}" type="datetime1">
              <a:t>30/06/2020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569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3400" y="278166"/>
            <a:ext cx="83362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25467" y="372862"/>
            <a:ext cx="8127916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4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2672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96FB-2F35-F44D-96B9-727DA317F41A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94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3B1-1CCF-B741-9B90-AAA11D270618}" type="datetime1">
              <a:t>30/06/2020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28575" cmpd="sng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defRPr sz="2200">
                <a:solidFill>
                  <a:schemeClr val="tx1"/>
                </a:solidFill>
              </a:defRPr>
            </a:lvl1pPr>
            <a:lvl2pPr marL="457200" indent="-228600">
              <a:defRPr sz="2000">
                <a:solidFill>
                  <a:schemeClr val="tx1"/>
                </a:solidFill>
              </a:defRPr>
            </a:lvl2pPr>
            <a:lvl3pPr marL="685800" indent="-2286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648200"/>
            <a:ext cx="8229600" cy="1676400"/>
          </a:xfrm>
        </p:spPr>
        <p:txBody>
          <a:bodyPr/>
          <a:lstStyle>
            <a:lvl1pPr marL="228600">
              <a:defRPr sz="2200">
                <a:solidFill>
                  <a:schemeClr val="tx1"/>
                </a:solidFill>
              </a:defRPr>
            </a:lvl1pPr>
            <a:lvl2pPr marL="457200">
              <a:defRPr sz="2000">
                <a:solidFill>
                  <a:schemeClr val="tx1"/>
                </a:solidFill>
              </a:defRPr>
            </a:lvl2pPr>
            <a:lvl3pPr marL="685800">
              <a:defRPr sz="1800">
                <a:solidFill>
                  <a:schemeClr val="tx1"/>
                </a:solidFill>
              </a:defRPr>
            </a:lvl3pPr>
            <a:lvl4pPr marL="914400" indent="-228600">
              <a:defRPr sz="1600">
                <a:solidFill>
                  <a:schemeClr val="tx1"/>
                </a:solidFill>
              </a:defRPr>
            </a:lvl4pPr>
            <a:lvl5pPr marL="1143000" indent="-228600"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E6A0-C2B9-A34E-B37A-AB0CAB63433C}" type="datetime1">
              <a:t>30/06/2020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Mar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09600" y="278166"/>
            <a:ext cx="82600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763" y="372862"/>
            <a:ext cx="80536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971801"/>
          </a:xfrm>
        </p:spPr>
        <p:txBody>
          <a:bodyPr/>
          <a:lstStyle>
            <a:lvl1pPr marL="228600" indent="-228600">
              <a:buFont typeface="Wingdings" pitchFamily="2" charset="2"/>
              <a:buChar char="Ø"/>
              <a:defRPr sz="2200">
                <a:solidFill>
                  <a:schemeClr val="tx1"/>
                </a:solidFill>
              </a:defRPr>
            </a:lvl1pPr>
            <a:lvl2pPr marL="4572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2pPr>
            <a:lvl3pPr marL="6858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3pPr>
            <a:lvl4pPr marL="9144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itchFamily="2" charset="2"/>
              <a:buChar char="Ø"/>
              <a:defRPr>
                <a:solidFill>
                  <a:schemeClr val="tx1"/>
                </a:solidFill>
              </a:defRPr>
            </a:lvl5pPr>
            <a:lvl6pPr marL="1371600" indent="-228600"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6002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828800" indent="-228600">
              <a:buClr>
                <a:schemeClr val="accent1"/>
              </a:buClr>
              <a:buFont typeface="Wingdings" pitchFamily="2" charset="2"/>
              <a:buChar char="Ø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057400" indent="-228600">
              <a:buClr>
                <a:schemeClr val="accent1"/>
              </a:buClr>
              <a:buFont typeface="Wingdings" pitchFamily="2" charset="2"/>
              <a:buChar char="Ø"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8175" y="408372"/>
            <a:ext cx="6778625" cy="10394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8BFE7-5206-A547-9983-64836C39B9F0}" type="datetime1">
              <a:t>30/06/2020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7200" y="4648200"/>
            <a:ext cx="8229600" cy="167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14700" y="132346"/>
            <a:ext cx="1847088" cy="178308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none"/>
        </p:style>
        <p:txBody>
          <a:bodyPr lIns="45720" rIns="45720" anchor="ctr" anchorCtr="0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228600" indent="0">
              <a:buNone/>
              <a:defRPr sz="1400">
                <a:solidFill>
                  <a:schemeClr val="bg1"/>
                </a:solidFill>
              </a:defRPr>
            </a:lvl2pPr>
            <a:lvl3pPr marL="457200" indent="0">
              <a:buNone/>
              <a:defRPr sz="1400">
                <a:solidFill>
                  <a:schemeClr val="bg1"/>
                </a:solidFill>
              </a:defRPr>
            </a:lvl3pPr>
            <a:lvl4pPr marL="685800" indent="0">
              <a:buNone/>
              <a:defRPr sz="1400">
                <a:solidFill>
                  <a:schemeClr val="bg1"/>
                </a:solidFill>
              </a:defRPr>
            </a:lvl4pPr>
            <a:lvl5pPr marL="9144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65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 marL="228600">
              <a:defRPr sz="2200"/>
            </a:lvl1pPr>
            <a:lvl2pPr marL="457200">
              <a:defRPr sz="2000"/>
            </a:lvl2pPr>
            <a:lvl3pPr marL="685800">
              <a:defRPr sz="1800"/>
            </a:lvl3pPr>
            <a:lvl4pPr marL="914400">
              <a:defRPr sz="1600"/>
            </a:lvl4pPr>
            <a:lvl5pPr marL="11430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80A4-297C-184C-A6A8-1B35B01DD61E}" type="datetime1">
              <a:t>30/06/2020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FE29C-B5DA-6B43-8170-24B4207F56BC}" type="datetime1">
              <a:t>30/06/2020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D8742-B7DF-904A-A5ED-7EC98883354D}" type="datetime1">
              <a:t>30/06/2020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715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80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68436" y="23936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  <a:p>
            <a:pPr lvl="5"/>
            <a:r>
              <a:rPr lang="en-GB" noProof="0"/>
              <a:t>Sixth level</a:t>
            </a:r>
          </a:p>
          <a:p>
            <a:pPr lvl="6"/>
            <a:r>
              <a:rPr lang="en-GB" noProof="0"/>
              <a:t>Seventh level</a:t>
            </a:r>
          </a:p>
          <a:p>
            <a:pPr lvl="7"/>
            <a:r>
              <a:rPr lang="en-GB" noProof="0"/>
              <a:t>Eighth level</a:t>
            </a:r>
          </a:p>
          <a:p>
            <a:pPr lvl="8"/>
            <a:r>
              <a:rPr lang="en-GB" noProof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57F71F0-7CCE-8547-B7D5-557F3C08BDE1}" type="datetime1">
              <a:t>30/06/2020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Suzan Verberne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pic>
        <p:nvPicPr>
          <p:cNvPr id="12" name="Picture 11" descr="logo_LeidenUniv.jpg"/>
          <p:cNvPicPr>
            <a:picLocks noChangeAspect="1"/>
          </p:cNvPicPr>
          <p:nvPr userDrawn="1"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47427"/>
            <a:ext cx="1313384" cy="61057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63" r:id="rId2"/>
    <p:sldLayoutId id="2147483843" r:id="rId3"/>
    <p:sldLayoutId id="2147483832" r:id="rId4"/>
    <p:sldLayoutId id="2147483833" r:id="rId5"/>
    <p:sldLayoutId id="2147483845" r:id="rId6"/>
    <p:sldLayoutId id="2147483834" r:id="rId7"/>
    <p:sldLayoutId id="2147483835" r:id="rId8"/>
    <p:sldLayoutId id="2147483842" r:id="rId9"/>
    <p:sldLayoutId id="2147483836" r:id="rId10"/>
    <p:sldLayoutId id="2147483837" r:id="rId11"/>
    <p:sldLayoutId id="2147483838" r:id="rId12"/>
    <p:sldLayoutId id="2147483848" r:id="rId13"/>
    <p:sldLayoutId id="2147483847" r:id="rId14"/>
    <p:sldLayoutId id="2147483841" r:id="rId15"/>
    <p:sldLayoutId id="2147483865" r:id="rId16"/>
    <p:sldLayoutId id="2147483866" r:id="rId17"/>
    <p:sldLayoutId id="2147483867" r:id="rId18"/>
    <p:sldLayoutId id="2147483868" r:id="rId19"/>
    <p:sldLayoutId id="2147483869" r:id="rId20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57188" indent="-357188" algn="l" defTabSz="914400" rtl="0" eaLnBrk="1" latinLnBrk="0" hangingPunct="1">
        <a:spcBef>
          <a:spcPts val="1800"/>
        </a:spcBef>
        <a:buClr>
          <a:schemeClr val="accent1"/>
        </a:buClr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396875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347663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ts val="1000"/>
        </a:spcBef>
        <a:buClr>
          <a:schemeClr val="accent1"/>
        </a:buClr>
        <a:buFont typeface="Wingdings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terbi_algorith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learn-crfsuite.readthedocs.io/en/latest/" TargetMode="External"/><Relationship Id="rId2" Type="http://schemas.openxmlformats.org/officeDocument/2006/relationships/hyperlink" Target="http://www.davidsbatista.net/blog/2017/11/13/Conditional_Random_Fiel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ng_short-term_memor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alandoresearch/flair" TargetMode="External"/><Relationship Id="rId2" Type="http://schemas.openxmlformats.org/officeDocument/2006/relationships/hyperlink" Target="http://nlpprogress.com/english/named_entity_recogni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aperswithcode.com/sota/named-entity-recognition-ner-on-conll-200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dbpedia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85780203_A_Linked_Data_Recommender_System_Using_a_Neighborhood-Based_Graph_Kerne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dl.acm.org/citation.cfm?id=200265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rtw.ml.cmu.edu/rtw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paperswithcode.com/task/relationship-extraction-distant-supervise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task/relation-extraction" TargetMode="External"/><Relationship Id="rId2" Type="http://schemas.openxmlformats.org/officeDocument/2006/relationships/hyperlink" Target="http://nlpprogress.com/english/relationship_extra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Today’s lecture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Feature-based models</a:t>
            </a:r>
          </a:p>
          <a:p>
            <a:pPr lvl="1"/>
            <a:r>
              <a:rPr lang="en-US" dirty="0"/>
              <a:t>Neural models</a:t>
            </a:r>
          </a:p>
          <a:p>
            <a:pPr lvl="1"/>
            <a:r>
              <a:rPr lang="en-US" dirty="0"/>
              <a:t>Rule-based models</a:t>
            </a:r>
          </a:p>
          <a:p>
            <a:r>
              <a:rPr lang="en-US" dirty="0"/>
              <a:t>Relation extraction</a:t>
            </a:r>
          </a:p>
          <a:p>
            <a:r>
              <a:rPr lang="en-US" dirty="0"/>
              <a:t>Evaluation of Information Extraction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963710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FB4E-155A-8946-9AC5-D00B74C6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of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E8CB-D056-C945-9F73-BC537D54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Ambiguity of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segmentation</a:t>
            </a:r>
            <a:r>
              <a:rPr lang="en-US"/>
              <a:t>:</a:t>
            </a:r>
          </a:p>
          <a:p>
            <a:pPr lvl="1"/>
            <a:r>
              <a:rPr lang="en-US"/>
              <a:t>what is an entity and what is not an entity?</a:t>
            </a:r>
          </a:p>
          <a:p>
            <a:pPr lvl="1"/>
            <a:r>
              <a:rPr lang="en-US"/>
              <a:t>where are the boundaries of an entity? (e.g. ‘King Willem-Alexander of the Netherlands’)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Type</a:t>
            </a:r>
            <a:r>
              <a:rPr lang="en-US"/>
              <a:t> ambiguity</a:t>
            </a:r>
          </a:p>
          <a:p>
            <a:pPr lvl="1"/>
            <a:r>
              <a:rPr lang="en-US"/>
              <a:t>E.g. The mention ‘JFK’ can refer to a person, the airport in New York, or any number of schools, bridges, etc.</a:t>
            </a:r>
          </a:p>
          <a:p>
            <a:r>
              <a:rPr lang="en-US"/>
              <a:t>Shift of meaning</a:t>
            </a:r>
          </a:p>
          <a:p>
            <a:pPr lvl="1"/>
            <a:r>
              <a:rPr lang="en-US"/>
              <a:t>E.g. ‘president of the US’ refers to Donald Trump, but in a newspaper article from 2011 it refers to Obama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CDE79-B493-464E-95CB-B958A6DE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04879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could use a list of names and label them in the text. Limitations:</a:t>
            </a:r>
          </a:p>
          <a:p>
            <a:pPr lvl="1"/>
            <a:r>
              <a:rPr lang="en-GB" dirty="0"/>
              <a:t>Entities are typically multi-word phrases (boundaries?)</a:t>
            </a:r>
          </a:p>
          <a:p>
            <a:pPr lvl="1"/>
            <a:r>
              <a:rPr lang="en-GB" dirty="0"/>
              <a:t>List is limited (new names, new domains)</a:t>
            </a:r>
          </a:p>
          <a:p>
            <a:pPr lvl="1"/>
            <a:r>
              <a:rPr lang="en-GB" dirty="0"/>
              <a:t>We would need to add all variants (</a:t>
            </a:r>
            <a:r>
              <a:rPr lang="en-GB" dirty="0" err="1"/>
              <a:t>Trump</a:t>
            </a:r>
            <a:r>
              <a:rPr lang="en-GB" dirty="0"/>
              <a:t>, </a:t>
            </a:r>
            <a:r>
              <a:rPr lang="en-GB" dirty="0" err="1"/>
              <a:t>Donald Trump</a:t>
            </a:r>
            <a:r>
              <a:rPr lang="en-GB" dirty="0"/>
              <a:t>, </a:t>
            </a:r>
            <a:r>
              <a:rPr lang="en-GB" dirty="0" err="1"/>
              <a:t>Donald John Trump</a:t>
            </a:r>
            <a:r>
              <a:rPr lang="en-GB" dirty="0"/>
              <a:t>, President </a:t>
            </a:r>
            <a:r>
              <a:rPr lang="en-GB" dirty="0" err="1"/>
              <a:t>Trump</a:t>
            </a:r>
            <a:r>
              <a:rPr lang="en-GB" dirty="0"/>
              <a:t>, Mr. </a:t>
            </a:r>
            <a:r>
              <a:rPr lang="en-GB" dirty="0" err="1"/>
              <a:t>Trump</a:t>
            </a:r>
            <a:r>
              <a:rPr lang="en-GB" dirty="0"/>
              <a:t>, ...)</a:t>
            </a:r>
          </a:p>
          <a:p>
            <a:r>
              <a:rPr lang="en-US" dirty="0"/>
              <a:t>NER is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sequence-labelling</a:t>
            </a:r>
            <a:r>
              <a:rPr lang="en-US" dirty="0"/>
              <a:t> problem</a:t>
            </a:r>
          </a:p>
          <a:p>
            <a:pPr lvl="1"/>
            <a:r>
              <a:rPr lang="en-US"/>
              <a:t>a word-by-word sequence labelling task, in which the assigned tags capture both the boundary and the type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40896-0DA3-3245-BE6E-660BEF98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9305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D616-1C01-3340-BC03-89D6DF51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labelling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3222-1D58-F34B-87C1-4499D985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5334000" cy="4221163"/>
          </a:xfrm>
        </p:spPr>
        <p:txBody>
          <a:bodyPr/>
          <a:lstStyle/>
          <a:p>
            <a:r>
              <a:rPr lang="en-GB" dirty="0"/>
              <a:t>NER is a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sequence labelling task </a:t>
            </a:r>
          </a:p>
          <a:p>
            <a:pPr lvl="1"/>
            <a:r>
              <a:rPr lang="en-GB" dirty="0"/>
              <a:t>sequence = sentence; element = word; label = entity type</a:t>
            </a:r>
          </a:p>
          <a:p>
            <a:pPr lvl="1"/>
            <a:r>
              <a:rPr lang="en-GB" dirty="0"/>
              <a:t>one label per word</a:t>
            </a:r>
          </a:p>
          <a:p>
            <a:pPr lvl="1"/>
            <a:endParaRPr lang="en-GB" dirty="0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IOB tagging</a:t>
            </a:r>
            <a:r>
              <a:rPr lang="en-US"/>
              <a:t>:</a:t>
            </a:r>
          </a:p>
          <a:p>
            <a:pPr lvl="1"/>
            <a:r>
              <a:rPr lang="en-US"/>
              <a:t>Each word gets a label (tag)</a:t>
            </a:r>
          </a:p>
          <a:p>
            <a:pPr lvl="1"/>
            <a:r>
              <a:rPr lang="en-US"/>
              <a:t>beginning (B), inside (I) of each entity type </a:t>
            </a:r>
          </a:p>
          <a:p>
            <a:pPr lvl="1"/>
            <a:r>
              <a:rPr lang="en-US"/>
              <a:t>and one for tokens outside (O) any entity</a:t>
            </a:r>
          </a:p>
          <a:p>
            <a:pPr lvl="1"/>
            <a:endParaRPr lang="en-US"/>
          </a:p>
          <a:p>
            <a:endParaRPr lang="en-GB" dirty="0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F0E59-52D2-D345-8F36-E7042BB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5C4D9-1805-B542-8FF5-D54EB971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1205" y="1447799"/>
            <a:ext cx="2980394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Methods:</a:t>
            </a:r>
          </a:p>
          <a:p>
            <a:pPr lvl="1"/>
            <a:r>
              <a:rPr lang="en-GB" dirty="0"/>
              <a:t>Feature-based (section 18.1.2)</a:t>
            </a:r>
          </a:p>
          <a:p>
            <a:pPr lvl="1"/>
            <a:r>
              <a:rPr lang="en-GB" dirty="0"/>
              <a:t>Neural-network-based (section 18.1.3)</a:t>
            </a:r>
          </a:p>
          <a:p>
            <a:pPr lvl="1"/>
            <a:r>
              <a:rPr lang="en-GB" dirty="0"/>
              <a:t>Rule-based (section 18.1.4)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7F8ED-4A3E-2C41-B630-5DF3BC24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287351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Feature-based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J&amp;M 18.1.2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B6876-79DB-3C4A-9415-8778792B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48422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Feature-based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Supervised learning:</a:t>
            </a:r>
          </a:p>
          <a:p>
            <a:pPr lvl="1"/>
            <a:r>
              <a:rPr lang="en-GB" dirty="0"/>
              <a:t>Each word represented by a feature vector with information about the word and its context</a:t>
            </a:r>
          </a:p>
          <a:p>
            <a:pPr lvl="1"/>
            <a:r>
              <a:rPr lang="en-GB" dirty="0"/>
              <a:t>x</a:t>
            </a:r>
            <a:r>
              <a:rPr lang="en-GB" baseline="-25000" dirty="0"/>
              <a:t>i</a:t>
            </a:r>
            <a:r>
              <a:rPr lang="en-GB" dirty="0"/>
              <a:t> is the word in position </a:t>
            </a:r>
            <a:r>
              <a:rPr lang="en-GB" dirty="0" err="1"/>
              <a:t>i</a:t>
            </a:r>
            <a:endParaRPr lang="en-GB" dirty="0"/>
          </a:p>
          <a:p>
            <a:pPr lvl="2"/>
            <a:r>
              <a:rPr lang="en-GB" dirty="0">
                <a:sym typeface="Wingdings"/>
              </a:rPr>
              <a:t> </a:t>
            </a:r>
            <a:r>
              <a:rPr lang="en-GB" dirty="0"/>
              <a:t>Create a feature vector for x</a:t>
            </a:r>
            <a:r>
              <a:rPr lang="en-GB" baseline="-25000" dirty="0"/>
              <a:t>i</a:t>
            </a:r>
            <a:r>
              <a:rPr lang="en-GB" dirty="0"/>
              <a:t>, describing x</a:t>
            </a:r>
            <a:r>
              <a:rPr lang="en-GB" baseline="-25000" dirty="0"/>
              <a:t>i</a:t>
            </a:r>
            <a:r>
              <a:rPr lang="en-GB" dirty="0"/>
              <a:t> and its context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Training data needed: IOB-labeled texts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EF70D-C6BE-7B4F-8F90-0E378BC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7" name="Picture 6" descr="Screen Shot 2016-08-02 at 5.19.37 PM.png">
            <a:extLst>
              <a:ext uri="{FF2B5EF4-FFF2-40B4-BE49-F238E27FC236}">
                <a16:creationId xmlns:a16="http://schemas.microsoft.com/office/drawing/2014/main" id="{45F183A5-73DB-FA46-8CA0-9E236826D5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0758" y="4800600"/>
            <a:ext cx="7162483" cy="67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5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9140-75F6-264E-967A-9A055B93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DD58-2A90-4548-89DD-EA020D30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Commonly used features for sequence labelling NER: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BFE02-0193-1347-9195-781E08F6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01924A-1539-104B-A435-B44F4413F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2286000"/>
            <a:ext cx="7406640" cy="330027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EE808F-B746-3845-B14B-DC19CEF7636A}"/>
              </a:ext>
            </a:extLst>
          </p:cNvPr>
          <p:cNvSpPr/>
          <p:nvPr/>
        </p:nvSpPr>
        <p:spPr>
          <a:xfrm>
            <a:off x="914400" y="2895600"/>
            <a:ext cx="5105400" cy="228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Side step: Part-of-speech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Part-of-speech (POS) = ‘category of words that have similar grammatical properties’</a:t>
            </a:r>
          </a:p>
          <a:p>
            <a:pPr lvl="1"/>
            <a:r>
              <a:rPr lang="en-GB"/>
              <a:t>noun, verb, adjective, adverb</a:t>
            </a:r>
          </a:p>
          <a:p>
            <a:pPr lvl="1"/>
            <a:r>
              <a:rPr lang="en-GB"/>
              <a:t>pronoun, preposition, conjunction, determiner</a:t>
            </a:r>
          </a:p>
          <a:p>
            <a:pPr lvl="1"/>
            <a:r>
              <a:rPr lang="en-GB"/>
              <a:t>Example:</a:t>
            </a:r>
            <a:br>
              <a:rPr lang="en-GB"/>
            </a:br>
            <a:br>
              <a:rPr lang="en-GB"/>
            </a:br>
            <a:r>
              <a:rPr lang="en-GB"/>
              <a:t>The/DT grand/JJ jury/NN commented/VBD on/IN a/DT number/NN of/IN other/JJ topics/NNS ./.</a:t>
            </a:r>
            <a:endParaRPr lang="en-GB">
              <a:solidFill>
                <a:srgbClr val="3477B2"/>
              </a:solidFill>
            </a:endParaRPr>
          </a:p>
          <a:p>
            <a:r>
              <a:rPr lang="en-GB">
                <a:solidFill>
                  <a:schemeClr val="accent1">
                    <a:lumMod val="75000"/>
                  </a:schemeClr>
                </a:solidFill>
              </a:rPr>
              <a:t>Why would the POS of a word be informative for NER?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0277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F195-976F-1644-88BE-4B3D6E0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E223-0A42-7C44-953D-56EA853F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/>
              <a:t>Commonly used features for sequence labelling NER: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EB88D-33CB-CB43-9049-829C0368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B8D9-B987-9745-B89F-0E7975DF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" y="2362200"/>
            <a:ext cx="7406640" cy="330027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A9C1FD5-09C9-8046-9DBF-AD01537EE135}"/>
              </a:ext>
            </a:extLst>
          </p:cNvPr>
          <p:cNvSpPr/>
          <p:nvPr/>
        </p:nvSpPr>
        <p:spPr>
          <a:xfrm>
            <a:off x="938784" y="4523232"/>
            <a:ext cx="5105400" cy="228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E1C873-08F7-8942-A14C-1AD1F03C28B8}"/>
              </a:ext>
            </a:extLst>
          </p:cNvPr>
          <p:cNvSpPr/>
          <p:nvPr/>
        </p:nvSpPr>
        <p:spPr>
          <a:xfrm>
            <a:off x="938784" y="3494531"/>
            <a:ext cx="5105400" cy="228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E498-2F86-1343-A666-8FA6827AD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B59B-E502-F046-9202-3F0513F46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of lists:</a:t>
            </a:r>
          </a:p>
          <a:p>
            <a:pPr lvl="1"/>
            <a:r>
              <a:rPr lang="en-US"/>
              <a:t>A gazetteer is a list of (place) names</a:t>
            </a:r>
          </a:p>
          <a:p>
            <a:pPr lvl="1"/>
            <a:r>
              <a:rPr lang="en-US"/>
              <a:t>Name lists (common first and last person names)</a:t>
            </a:r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Word shape features </a:t>
            </a:r>
            <a:r>
              <a:rPr lang="en-US"/>
              <a:t>are used to represent the abstract letter pattern of the word by mapping lower-case letters to ‘x’, upper-case to ‘X’, numbers to ’d’, and retaining punctuation. Thus for example I.M.F would map to X.X.X. and DC10-30 would map to XXdd-dd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671C2-EA69-4B47-A0FC-592D68FE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401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After this lecture...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GB" dirty="0"/>
              <a:t>You can describe the process of Named Entity Recognition (NER) as </a:t>
            </a:r>
            <a:r>
              <a:rPr lang="en-GB" dirty="0">
                <a:solidFill>
                  <a:srgbClr val="3477B2"/>
                </a:solidFill>
              </a:rPr>
              <a:t>supervised sequence learning task using ‘IOB’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labels</a:t>
            </a:r>
          </a:p>
          <a:p>
            <a:pPr>
              <a:spcBef>
                <a:spcPts val="600"/>
              </a:spcBef>
            </a:pPr>
            <a:r>
              <a:rPr lang="en-GB" dirty="0"/>
              <a:t>You can list a few commonly used </a:t>
            </a:r>
            <a:r>
              <a:rPr lang="en-GB" dirty="0">
                <a:solidFill>
                  <a:srgbClr val="3477B2"/>
                </a:solidFill>
              </a:rPr>
              <a:t>features in NER</a:t>
            </a:r>
          </a:p>
          <a:p>
            <a:pPr>
              <a:spcBef>
                <a:spcPts val="600"/>
              </a:spcBef>
            </a:pPr>
            <a:r>
              <a:rPr lang="en-GB" dirty="0"/>
              <a:t>You can explain </a:t>
            </a:r>
            <a:r>
              <a:rPr lang="en-GB" dirty="0">
                <a:solidFill>
                  <a:srgbClr val="3477B2"/>
                </a:solidFill>
              </a:rPr>
              <a:t>MEMM and CRF </a:t>
            </a:r>
            <a:r>
              <a:rPr lang="en-GB" dirty="0"/>
              <a:t>for sequence labelling on a conceptual level</a:t>
            </a:r>
          </a:p>
          <a:p>
            <a:pPr>
              <a:spcBef>
                <a:spcPts val="600"/>
              </a:spcBef>
            </a:pPr>
            <a:r>
              <a:rPr lang="en-GB" dirty="0"/>
              <a:t>You can explain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recurrent neural networks</a:t>
            </a:r>
            <a:r>
              <a:rPr lang="en-GB" dirty="0"/>
              <a:t> for sequence labelling on a conceptual level</a:t>
            </a:r>
          </a:p>
          <a:p>
            <a:pPr>
              <a:spcBef>
                <a:spcPts val="600"/>
              </a:spcBef>
            </a:pPr>
            <a:r>
              <a:rPr lang="en-GB" dirty="0"/>
              <a:t>You can describe </a:t>
            </a:r>
            <a:r>
              <a:rPr lang="en-GB" dirty="0">
                <a:solidFill>
                  <a:srgbClr val="3477B2"/>
                </a:solidFill>
              </a:rPr>
              <a:t>three methods for extracting relations</a:t>
            </a:r>
            <a:r>
              <a:rPr lang="en-GB" dirty="0"/>
              <a:t> between two entities</a:t>
            </a:r>
          </a:p>
          <a:p>
            <a:pPr>
              <a:spcBef>
                <a:spcPts val="600"/>
              </a:spcBef>
            </a:pPr>
            <a:r>
              <a:rPr lang="en-GB" dirty="0"/>
              <a:t>You can define </a:t>
            </a:r>
            <a:r>
              <a:rPr lang="en-GB" dirty="0">
                <a:solidFill>
                  <a:srgbClr val="3477B2"/>
                </a:solidFill>
              </a:rPr>
              <a:t>precision and recall </a:t>
            </a:r>
            <a:r>
              <a:rPr lang="en-GB" dirty="0"/>
              <a:t>for the evaluation of information extraction tasks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2E19-BF7C-C345-94DB-AAE78767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13626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F195-976F-1644-88BE-4B3D6E0D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Feature-based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E223-0A42-7C44-953D-56EA853F6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51350"/>
          </a:xfrm>
        </p:spPr>
        <p:txBody>
          <a:bodyPr/>
          <a:lstStyle/>
          <a:p>
            <a:r>
              <a:rPr lang="en-US"/>
              <a:t>Commonly used features for sequence labelling NER: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Task: label all words in the sentence using a sequential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EB88D-33CB-CB43-9049-829C0368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B8D9-B987-9745-B89F-0E7975DF8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144" y="2365446"/>
            <a:ext cx="7406640" cy="33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71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://neuron.csie.ntust.edu.tw/homework/99/NN/homework3/D9915006%20-%20Hw3/index.files/image0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8716" y="2451603"/>
            <a:ext cx="5246015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Maximum Entropy Markov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 powerful discriminative model for sequence labelling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nl-NL" dirty="0"/>
          </a:p>
          <a:p>
            <a:pPr lvl="1"/>
            <a:r>
              <a:rPr lang="en-US" dirty="0"/>
              <a:t>the probability of the current state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given the previous states y, the current observation x</a:t>
            </a:r>
            <a:r>
              <a:rPr lang="en-US" baseline="-25000" dirty="0"/>
              <a:t>i</a:t>
            </a:r>
            <a:r>
              <a:rPr lang="en-US" dirty="0"/>
              <a:t>, the previous observations x</a:t>
            </a:r>
            <a:r>
              <a:rPr lang="en-US" baseline="-25000" dirty="0" err="1"/>
              <a:t>i-m</a:t>
            </a:r>
            <a:r>
              <a:rPr lang="en-US" dirty="0"/>
              <a:t> to x</a:t>
            </a:r>
            <a:r>
              <a:rPr lang="en-US" baseline="-25000" dirty="0" err="1"/>
              <a:t>i-1</a:t>
            </a:r>
            <a:r>
              <a:rPr lang="en-US" dirty="0"/>
              <a:t> and the next observations x</a:t>
            </a:r>
            <a:r>
              <a:rPr lang="en-US" baseline="-25000" dirty="0" err="1"/>
              <a:t>i+1</a:t>
            </a:r>
            <a:r>
              <a:rPr lang="en-US" dirty="0"/>
              <a:t> to </a:t>
            </a:r>
            <a:r>
              <a:rPr lang="en-US" dirty="0" err="1"/>
              <a:t>x</a:t>
            </a:r>
            <a:r>
              <a:rPr lang="en-US" baseline="-25000" dirty="0" err="1"/>
              <a:t>i+m</a:t>
            </a:r>
            <a:endParaRPr lang="en-US" dirty="0"/>
          </a:p>
          <a:p>
            <a:endParaRPr lang="en-US" dirty="0"/>
          </a:p>
        </p:txBody>
      </p:sp>
      <p:sp>
        <p:nvSpPr>
          <p:cNvPr id="4" name="Tekstvak 3"/>
          <p:cNvSpPr txBox="1"/>
          <p:nvPr/>
        </p:nvSpPr>
        <p:spPr>
          <a:xfrm>
            <a:off x="918716" y="4257892"/>
            <a:ext cx="4136721" cy="341909"/>
          </a:xfrm>
          <a:prstGeom prst="rect">
            <a:avLst/>
          </a:prstGeom>
          <a:noFill/>
        </p:spPr>
        <p:txBody>
          <a:bodyPr wrap="square" lIns="64282" tIns="32141" rIns="64282" bIns="32141" rtlCol="0">
            <a:spAutoFit/>
          </a:bodyPr>
          <a:lstStyle/>
          <a:p>
            <a:r>
              <a:rPr lang="nl-NL"/>
              <a:t>EU	  rejects	     German        call</a:t>
            </a:r>
            <a:endParaRPr lang="en-GB"/>
          </a:p>
        </p:txBody>
      </p:sp>
      <p:sp>
        <p:nvSpPr>
          <p:cNvPr id="10" name="Line Callout 2 9"/>
          <p:cNvSpPr/>
          <p:nvPr/>
        </p:nvSpPr>
        <p:spPr>
          <a:xfrm>
            <a:off x="5649516" y="2187297"/>
            <a:ext cx="1952577" cy="4244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3850"/>
              <a:gd name="adj6" fmla="val -5459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4282" tIns="32141" rIns="64282" bIns="32141" rtlCol="0" anchor="ctr"/>
          <a:lstStyle/>
          <a:p>
            <a:pPr algn="ctr"/>
            <a:r>
              <a:rPr lang="en-US" sz="1400" dirty="0"/>
              <a:t>States (y): labels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5649516" y="4234065"/>
            <a:ext cx="3014047" cy="42442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567"/>
              <a:gd name="adj6" fmla="val -2718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64282" tIns="32141" rIns="64282" bIns="32141" rtlCol="0" anchor="ctr"/>
          <a:lstStyle/>
          <a:p>
            <a:pPr algn="ctr"/>
            <a:r>
              <a:rPr lang="en-US" sz="1400" dirty="0"/>
              <a:t>Observations (x): words with features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70707"/>
              </p:ext>
            </p:extLst>
          </p:nvPr>
        </p:nvGraphicFramePr>
        <p:xfrm>
          <a:off x="918717" y="4602713"/>
          <a:ext cx="1966140" cy="65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Equation" r:id="rId4" imgW="914400" imgH="304800" progId="Equation.3">
                  <p:embed/>
                </p:oleObj>
              </mc:Choice>
              <mc:Fallback>
                <p:oleObj name="Equation" r:id="rId4" imgW="914400" imgH="304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717" y="4602713"/>
                        <a:ext cx="1966140" cy="655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762000" y="2286000"/>
            <a:ext cx="4389207" cy="341909"/>
          </a:xfrm>
          <a:prstGeom prst="rect">
            <a:avLst/>
          </a:prstGeom>
          <a:noFill/>
        </p:spPr>
        <p:txBody>
          <a:bodyPr wrap="square" lIns="64282" tIns="32141" rIns="64282" bIns="32141" rtlCol="0">
            <a:spAutoFit/>
          </a:bodyPr>
          <a:lstStyle/>
          <a:p>
            <a:r>
              <a:rPr lang="nl-NL" dirty="0"/>
              <a:t>B-ORG	        O		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2DBE-55DC-BF4B-B64D-1A6CF6C6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4883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random fields (CRF)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Undirected graphical model </a:t>
            </a:r>
          </a:p>
          <a:p>
            <a:r>
              <a:rPr lang="en-US" dirty="0"/>
              <a:t>Powerful because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bidirectionality</a:t>
            </a:r>
            <a:endParaRPr lang="en-US"/>
          </a:p>
          <a:p>
            <a:pPr lvl="1"/>
            <a:r>
              <a:rPr lang="en-US"/>
              <a:t>Does not compute a probability for each tag at each time step</a:t>
            </a:r>
          </a:p>
          <a:p>
            <a:pPr lvl="1"/>
            <a:r>
              <a:rPr lang="en-US"/>
              <a:t>Instead, at each time step the CRF includes features and predicted labels of words in future time steps</a:t>
            </a:r>
          </a:p>
          <a:p>
            <a:pPr lvl="1"/>
            <a:r>
              <a:rPr lang="en-US"/>
              <a:t>Optimizes the sequence as a whole. The probability of the best sequence is computed by the Viterbi algorithm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ABF34-D7E0-B141-AD90-A274311F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545F74-3298-FC40-BC8D-D7611619A26E}"/>
              </a:ext>
            </a:extLst>
          </p:cNvPr>
          <p:cNvSpPr/>
          <p:nvPr/>
        </p:nvSpPr>
        <p:spPr>
          <a:xfrm>
            <a:off x="5410200" y="6356350"/>
            <a:ext cx="3733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hlinkClick r:id="rId2"/>
              </a:rPr>
              <a:t>https://en.wikipedia.org/wiki/Viterbi_algorithm</a:t>
            </a:r>
            <a:r>
              <a:rPr lang="en-US" sz="1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5627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225-A5D5-3F49-B935-2125C3F1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random fields (CRF)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4998-AEDC-1242-91D2-59C55974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5257800"/>
            <a:ext cx="8534400" cy="1039427"/>
          </a:xfrm>
        </p:spPr>
        <p:txBody>
          <a:bodyPr>
            <a:noAutofit/>
          </a:bodyPr>
          <a:lstStyle/>
          <a:p>
            <a:r>
              <a:rPr lang="en-US" sz="1800"/>
              <a:t>Image: </a:t>
            </a:r>
            <a:r>
              <a:rPr lang="en-US" sz="1800">
                <a:hlinkClick r:id="rId2"/>
              </a:rPr>
              <a:t>http://www.davidsbatista.net/blog/2017/11/13/Conditional_Random_Fields/</a:t>
            </a:r>
            <a:r>
              <a:rPr lang="en-US" sz="1800"/>
              <a:t> </a:t>
            </a:r>
          </a:p>
          <a:p>
            <a:r>
              <a:rPr lang="en-US" sz="1800"/>
              <a:t>Implementation of CRF in sklearn: </a:t>
            </a:r>
            <a:r>
              <a:rPr lang="en-US" sz="1800">
                <a:hlinkClick r:id="rId3"/>
              </a:rPr>
              <a:t>https://sklearn-crfsuite.readthedocs.io/en/latest/</a:t>
            </a:r>
            <a:r>
              <a:rPr lang="en-US" sz="1800"/>
              <a:t> </a:t>
            </a:r>
          </a:p>
          <a:p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06B8B-76F7-B245-BC26-CEE197E2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22530" name="Picture 2" descr="Image result for conditional random field">
            <a:extLst>
              <a:ext uri="{FF2B5EF4-FFF2-40B4-BE49-F238E27FC236}">
                <a16:creationId xmlns:a16="http://schemas.microsoft.com/office/drawing/2014/main" id="{71FB4B33-FE5A-9F4A-B0AC-2C95C60B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949925"/>
            <a:ext cx="5547677" cy="29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1BA8D-7AEB-5A46-A5BE-9527DC1E61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000" y="1952973"/>
            <a:ext cx="3225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86CD7-F3E3-E947-AE04-3EC5C4B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44DC79-B73C-4544-B82F-E469D01E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models for 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4F322D-BB7F-7F4B-BCB2-0C8DBB815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J&amp;M 18.1.3</a:t>
            </a:r>
          </a:p>
        </p:txBody>
      </p:sp>
    </p:spTree>
    <p:extLst>
      <p:ext uri="{BB962C8B-B14F-4D97-AF65-F5344CB8AC3E}">
        <p14:creationId xmlns:p14="http://schemas.microsoft.com/office/powerpoint/2010/main" val="3216730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sequence models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Most commonly used neural sequence model for NER: bi-LSTM</a:t>
            </a:r>
          </a:p>
          <a:p>
            <a:r>
              <a:rPr lang="en-US"/>
              <a:t>LSTM = Long-short term memory </a:t>
            </a:r>
          </a:p>
          <a:p>
            <a:r>
              <a:rPr lang="en-US"/>
              <a:t>Bi-LSTMs are Recurrent Neural Networks (RNNs)</a:t>
            </a:r>
          </a:p>
          <a:p>
            <a:endParaRPr lang="en-US"/>
          </a:p>
        </p:txBody>
      </p:sp>
      <p:pic>
        <p:nvPicPr>
          <p:cNvPr id="23554" name="Picture 2" descr="Related image">
            <a:extLst>
              <a:ext uri="{FF2B5EF4-FFF2-40B4-BE49-F238E27FC236}">
                <a16:creationId xmlns:a16="http://schemas.microsoft.com/office/drawing/2014/main" id="{DBD8B77D-26A0-504B-8173-4A924ADC8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8306" y="3514195"/>
            <a:ext cx="5076294" cy="281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95DEF2-4268-6D40-8284-9AD6DB79659C}"/>
              </a:ext>
            </a:extLst>
          </p:cNvPr>
          <p:cNvSpPr/>
          <p:nvPr/>
        </p:nvSpPr>
        <p:spPr>
          <a:xfrm>
            <a:off x="4093741" y="6369635"/>
            <a:ext cx="50145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hlinkClick r:id="rId3"/>
              </a:rPr>
              <a:t>https://en.wikipedia.org/wiki/Long_short-term_memory</a:t>
            </a:r>
            <a:r>
              <a:rPr lang="en-US" sz="16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41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2326-A578-BC43-87C8-7F135B7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42DB-09E0-BC4F-9CF9-08826913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RNN is any network that contains a cycle within its network connections.</a:t>
            </a:r>
          </a:p>
          <a:p>
            <a:r>
              <a:rPr lang="en-US"/>
              <a:t>Similar to ‘normal’ feedforward network, but with 1 addition: a set of weights,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that connect the hidden layer from the previous time step to the current hidden layer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065E6-135D-7745-83A7-5CF0278F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FB51D-6578-7040-9E3E-67CB2ECC49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33800" y="4251325"/>
            <a:ext cx="5410200" cy="24701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16F8DD-EA0D-4345-9845-99F5FFC8345B}"/>
              </a:ext>
            </a:extLst>
          </p:cNvPr>
          <p:cNvSpPr/>
          <p:nvPr/>
        </p:nvSpPr>
        <p:spPr>
          <a:xfrm>
            <a:off x="0" y="4058389"/>
            <a:ext cx="5715000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2675" lvl="2" indent="-396875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/>
              <a:t>These weights determine how the network should make use of past context in calculating the output for the current input</a:t>
            </a:r>
          </a:p>
          <a:p>
            <a:pPr marL="1082675" lvl="2" indent="-396875">
              <a:spcBef>
                <a:spcPts val="1000"/>
              </a:spcBef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/>
              <a:t>As with the other weights in the network, these connections are trained via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34092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Bi-LSTMs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Bidirectional neural model for NER: bi-LSTM </a:t>
            </a:r>
            <a:endParaRPr lang="en-US"/>
          </a:p>
          <a:p>
            <a:pPr lvl="1"/>
            <a:r>
              <a:rPr lang="en-US"/>
              <a:t>Word and character embeddings are computed for input word </a:t>
            </a:r>
            <a:r>
              <a:rPr lang="en-US" i="1"/>
              <a:t>w</a:t>
            </a:r>
            <a:r>
              <a:rPr lang="en-US" i="1" baseline="-25000"/>
              <a:t>i</a:t>
            </a:r>
            <a:r>
              <a:rPr lang="en-US"/>
              <a:t> and the context words</a:t>
            </a:r>
          </a:p>
          <a:p>
            <a:pPr lvl="1"/>
            <a:r>
              <a:rPr lang="en-US"/>
              <a:t>These are passed through a bidirectional LSTM, whose outputs are concatenated to produce a single output layer at position </a:t>
            </a:r>
            <a:r>
              <a:rPr lang="en-US" i="1"/>
              <a:t>i</a:t>
            </a:r>
            <a:endParaRPr lang="en-US"/>
          </a:p>
          <a:p>
            <a:pPr lvl="1"/>
            <a:r>
              <a:rPr lang="en-US"/>
              <a:t>Simplest approach: direct pass to softmax layer to choose tag </a:t>
            </a:r>
            <a:r>
              <a:rPr lang="en-US" i="1"/>
              <a:t>t</a:t>
            </a:r>
            <a:r>
              <a:rPr lang="en-US" i="1" baseline="-25000"/>
              <a:t>i</a:t>
            </a:r>
            <a:endParaRPr lang="en-US"/>
          </a:p>
          <a:p>
            <a:r>
              <a:rPr lang="en-US"/>
              <a:t>For NER the softmax approach is insufficient:</a:t>
            </a:r>
          </a:p>
          <a:p>
            <a:pPr lvl="1"/>
            <a:r>
              <a:rPr lang="en-US"/>
              <a:t>strong constraints for neighboring tokens needed (e.g., the tag I-PER must follow I-PER or B-PER)</a:t>
            </a:r>
          </a:p>
          <a:p>
            <a:pPr lvl="1"/>
            <a:r>
              <a:rPr lang="en-US">
                <a:solidFill>
                  <a:srgbClr val="3477B2"/>
                </a:solidFill>
              </a:rPr>
              <a:t>Use CRF layer on top of the bi-LSTM output: biLSTM-CRF</a:t>
            </a:r>
            <a:endParaRPr lang="en-GB">
              <a:solidFill>
                <a:srgbClr val="3477B2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87301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Neural-network-based NER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51E5C4-1A79-F042-9F29-53F316BA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1603876"/>
            <a:ext cx="7630733" cy="47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57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F602-1D57-2247-83FA-A606FA18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of the art for 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5CAA1-85F6-4147-A670-774BE8A53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51350"/>
          </a:xfrm>
        </p:spPr>
        <p:txBody>
          <a:bodyPr/>
          <a:lstStyle/>
          <a:p>
            <a:r>
              <a:rPr lang="en-US">
                <a:hlinkClick r:id="rId2"/>
              </a:rPr>
              <a:t>http://nlpprogress.com/english/named_entity_recognition.html</a:t>
            </a:r>
            <a:endParaRPr lang="en-US"/>
          </a:p>
          <a:p>
            <a:r>
              <a:rPr lang="en-US"/>
              <a:t>Results on CONLL-2003 benchmark: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800"/>
              <a:t>Flair Code and tutorial: </a:t>
            </a:r>
            <a:r>
              <a:rPr lang="en-US" sz="1800">
                <a:hlinkClick r:id="rId3"/>
              </a:rPr>
              <a:t>https://github.com/zalandoresearch/flair</a:t>
            </a:r>
            <a:r>
              <a:rPr lang="en-US" sz="180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87068-C212-6C42-A3D6-70CECCD6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3D3F5C-8068-C940-92A8-2A2BA6296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" y="3048000"/>
            <a:ext cx="6963156" cy="253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A5ABF-6B4A-7E4F-A0D8-080FE715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999496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22DB-3C74-9243-813D-1FEB5D26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of the art for 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4863-B05E-5642-8A49-C40CD6AC5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https://paperswithcode.com/sota/named-entity-recognition-ner-on-conll-2003</a:t>
            </a:r>
            <a:r>
              <a:rPr lang="en-US"/>
              <a:t> 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98699-8985-5A4A-8A00-9F68145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30224-F491-D74F-A863-C0A4D7DE3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8413" y="2386584"/>
            <a:ext cx="5748387" cy="42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30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1377C9-0165-7F4B-9302-025E9F9C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DF7C0-38AA-9D42-9DD0-CEE142D3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NER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2C4A7-5B2C-7941-B192-ED8523BC6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4099264" cy="4221163"/>
          </a:xfrm>
        </p:spPr>
        <p:txBody>
          <a:bodyPr>
            <a:normAutofit/>
          </a:bodyPr>
          <a:lstStyle/>
          <a:p>
            <a:r>
              <a:rPr lang="en-US"/>
              <a:t>Machine learned sequence models are the norm in academic research</a:t>
            </a:r>
          </a:p>
          <a:p>
            <a:r>
              <a:rPr lang="en-US"/>
              <a:t>Commercial implementations of NER are often based on lists and rules, with some smaller amount of supervised machine learning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D88D5-2FE1-DC41-8262-67E1351B8DE7}"/>
              </a:ext>
            </a:extLst>
          </p:cNvPr>
          <p:cNvSpPr/>
          <p:nvPr/>
        </p:nvSpPr>
        <p:spPr>
          <a:xfrm>
            <a:off x="1447800" y="6106180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latin typeface="NimbusRomNo9L"/>
              </a:rPr>
              <a:t>Chiticariu, L., Li, Y., and Reiss, F. R. (2013). Rule-Based Information Extraction is Dead! Long Live Rule-Based Information Extraction Systems!. In </a:t>
            </a:r>
            <a:r>
              <a:rPr lang="en-US" sz="1400" i="1">
                <a:latin typeface="NimbusRomNo9L"/>
              </a:rPr>
              <a:t>EMNLP 2013</a:t>
            </a:r>
            <a:r>
              <a:rPr lang="en-US" sz="1400">
                <a:latin typeface="NimbusRomNo9L"/>
              </a:rPr>
              <a:t>, 827– 832. </a:t>
            </a: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49B4FE-1C6D-324B-8E23-164F39D6F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6464" y="1866900"/>
            <a:ext cx="423220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2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8512-8E2B-E447-B457-49DEF6C4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Rule-based NER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41E13-BD66-4149-8466-E8A648727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First, use high-precision rules to tag unambiguous entity mentions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Then, search for substring matches of the previously detected names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Consult application-specific name lists to identify likely named entity mentions from the given domain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Finally, apply probabilistic sequence labelling techniques that make use of the tags from previous stages as additional features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56487-24AC-8643-9307-822C6C7C2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300860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J&amp;M 18.2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06C66-DDE2-6740-AD0A-BA3B490A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3506467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Example text with named entities: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Relations</a:t>
            </a:r>
            <a:r>
              <a:rPr lang="en-GB" i="1"/>
              <a:t>:</a:t>
            </a:r>
          </a:p>
          <a:p>
            <a:pPr lvl="1"/>
            <a:r>
              <a:rPr lang="en-GB" i="1"/>
              <a:t>Tim Wagner </a:t>
            </a:r>
            <a:r>
              <a:rPr lang="en-GB"/>
              <a:t>is a spokesman for </a:t>
            </a:r>
            <a:r>
              <a:rPr lang="en-GB" i="1"/>
              <a:t>American Airlines</a:t>
            </a:r>
            <a:endParaRPr lang="en-GB"/>
          </a:p>
          <a:p>
            <a:pPr lvl="1"/>
            <a:r>
              <a:rPr lang="en-GB" i="1"/>
              <a:t>United </a:t>
            </a:r>
            <a:r>
              <a:rPr lang="en-GB"/>
              <a:t>is a unit of </a:t>
            </a:r>
            <a:r>
              <a:rPr lang="en-GB" i="1"/>
              <a:t>UAL Corp.</a:t>
            </a:r>
          </a:p>
          <a:p>
            <a:pPr lvl="1"/>
            <a:r>
              <a:rPr lang="en-GB"/>
              <a:t>etc</a:t>
            </a:r>
          </a:p>
        </p:txBody>
      </p:sp>
      <p:pic>
        <p:nvPicPr>
          <p:cNvPr id="8" name="Picture 7" descr="Screen Shot 2018-10-17 at 16.39.2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0" y="2362200"/>
            <a:ext cx="6007100" cy="20955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29B3D3-C505-0C40-9C26-DDCA9FDC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68582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RDF and Ontologies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facts can be turned into into relations in a metalanguage called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RDF</a:t>
            </a:r>
            <a:r>
              <a:rPr lang="en-US"/>
              <a:t> (Resource Description Framework)</a:t>
            </a:r>
          </a:p>
          <a:p>
            <a:r>
              <a:rPr lang="en-US"/>
              <a:t>An RDF triple is a tuple of entity-relation- entity, called a subject-predicate-object expression. E.g.: </a:t>
            </a:r>
          </a:p>
          <a:p>
            <a:pPr marL="360363" lvl="1" indent="0">
              <a:buNone/>
            </a:pPr>
            <a:r>
              <a:rPr lang="en-US" b="1"/>
              <a:t>subject 		predicate 	object </a:t>
            </a:r>
          </a:p>
          <a:p>
            <a:pPr marL="360363" lvl="1" indent="0">
              <a:buNone/>
            </a:pPr>
            <a:r>
              <a:rPr lang="en-US"/>
              <a:t>GoldenGatePark 	location 		SanFrancisco </a:t>
            </a:r>
          </a:p>
          <a:p>
            <a:r>
              <a:rPr lang="en-US"/>
              <a:t>Example: DBpedia. An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ontology</a:t>
            </a:r>
            <a:r>
              <a:rPr lang="en-US"/>
              <a:t> derived from Wikipedia containing over 2 billion RDF triples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639D0-8B95-2243-8EE8-B225A572AEE5}"/>
              </a:ext>
            </a:extLst>
          </p:cNvPr>
          <p:cNvSpPr/>
          <p:nvPr/>
        </p:nvSpPr>
        <p:spPr>
          <a:xfrm>
            <a:off x="6324600" y="6264962"/>
            <a:ext cx="262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https://wiki.dbpedia.org/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6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F06A-6D6A-1943-9341-B7F813F6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RDF and ontologies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B1308-271F-6246-A87E-D606F377E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Fragment of an RDF graph extracted from DBpedia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F3840-259C-2846-B28A-DA375202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25602" name="Picture 2" descr="Image result for rdf dbpedia">
            <a:extLst>
              <a:ext uri="{FF2B5EF4-FFF2-40B4-BE49-F238E27FC236}">
                <a16:creationId xmlns:a16="http://schemas.microsoft.com/office/drawing/2014/main" id="{E5DC86BE-7869-CE42-ACB5-F2CA0F55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2435801"/>
            <a:ext cx="6273800" cy="34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61CD08-AC9B-5C4F-B756-7A0EE8B110B3}"/>
              </a:ext>
            </a:extLst>
          </p:cNvPr>
          <p:cNvSpPr/>
          <p:nvPr/>
        </p:nvSpPr>
        <p:spPr>
          <a:xfrm>
            <a:off x="1435608" y="6077247"/>
            <a:ext cx="740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https://www.researchgate.net/publication/285780203_A_Linked_Data_Recommender_System_Using_a_Neighborhood-Based_Graph_Kernel</a:t>
            </a:r>
            <a:r>
              <a:rPr lang="en-US" sz="1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4163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Methods for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/>
              <a:t>Pattern-based (18.2.1) 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Feature-based (supervised learning) (18.2.2)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Bootstrapping (18.2.3)</a:t>
            </a:r>
          </a:p>
          <a:p>
            <a:pPr marL="457200" indent="-457200">
              <a:buFont typeface="+mj-lt"/>
              <a:buAutoNum type="arabicPeriod"/>
            </a:pPr>
            <a:r>
              <a:rPr lang="en-GB"/>
              <a:t>Distant supervision (18.2.4)</a:t>
            </a:r>
          </a:p>
          <a:p>
            <a:endParaRPr lang="en-GB"/>
          </a:p>
          <a:p>
            <a:r>
              <a:rPr lang="en-GB" dirty="0"/>
              <a:t>Option 2 is the most reliable. However, supervised learning requires labelled data. If labelled data is limited, we need the other options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3868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Pattern-based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Example: “Agar is a substance prepared from a mixture of red algae, </a:t>
            </a:r>
            <a:r>
              <a:rPr lang="en-GB">
                <a:solidFill>
                  <a:srgbClr val="3477B2"/>
                </a:solidFill>
              </a:rPr>
              <a:t>such as </a:t>
            </a:r>
            <a:r>
              <a:rPr lang="en-GB"/>
              <a:t>Gelidium, for laboratory or industrial use.”</a:t>
            </a:r>
          </a:p>
          <a:p>
            <a:pPr lvl="1"/>
            <a:r>
              <a:rPr lang="en-GB"/>
              <a:t>Pattern: </a:t>
            </a:r>
            <a:r>
              <a:rPr lang="en-GB" i="1"/>
              <a:t>NP</a:t>
            </a:r>
            <a:r>
              <a:rPr lang="en-GB"/>
              <a:t>0 </a:t>
            </a:r>
            <a:r>
              <a:rPr lang="en-GB" i="1">
                <a:solidFill>
                  <a:srgbClr val="3477B2"/>
                </a:solidFill>
              </a:rPr>
              <a:t>such as </a:t>
            </a:r>
            <a:r>
              <a:rPr lang="en-GB" i="1"/>
              <a:t>NP</a:t>
            </a:r>
            <a:r>
              <a:rPr lang="en-GB"/>
              <a:t>1 </a:t>
            </a:r>
          </a:p>
          <a:p>
            <a:pPr lvl="1"/>
            <a:r>
              <a:rPr lang="en-GB"/>
              <a:t>Generic relation: 	hyponym(NP1,NP0) </a:t>
            </a:r>
          </a:p>
          <a:p>
            <a:pPr lvl="1"/>
            <a:r>
              <a:rPr lang="en-GB"/>
              <a:t>Example relation: 	hyponym(Gelidium,red algae) </a:t>
            </a:r>
          </a:p>
          <a:p>
            <a:pPr lvl="1"/>
            <a:endParaRPr lang="en-GB"/>
          </a:p>
          <a:p>
            <a:r>
              <a:rPr lang="en-GB"/>
              <a:t>Advantages: </a:t>
            </a:r>
          </a:p>
          <a:p>
            <a:pPr lvl="1"/>
            <a:r>
              <a:rPr lang="en-GB"/>
              <a:t>high-precision </a:t>
            </a:r>
          </a:p>
          <a:p>
            <a:pPr lvl="1"/>
            <a:r>
              <a:rPr lang="en-GB"/>
              <a:t>can be tailored to specific domains</a:t>
            </a:r>
          </a:p>
          <a:p>
            <a:r>
              <a:rPr lang="en-GB"/>
              <a:t>Disadvantages:</a:t>
            </a:r>
          </a:p>
          <a:p>
            <a:pPr lvl="1"/>
            <a:r>
              <a:rPr lang="en-GB"/>
              <a:t>not generalizable</a:t>
            </a:r>
          </a:p>
          <a:p>
            <a:pPr lvl="1"/>
            <a:r>
              <a:rPr lang="en-GB"/>
              <a:t>low recall 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sp>
        <p:nvSpPr>
          <p:cNvPr id="5" name="Line Callout 2 4">
            <a:extLst>
              <a:ext uri="{FF2B5EF4-FFF2-40B4-BE49-F238E27FC236}">
                <a16:creationId xmlns:a16="http://schemas.microsoft.com/office/drawing/2014/main" id="{621E0705-4FFF-B74F-8CEB-39181E260952}"/>
              </a:ext>
            </a:extLst>
          </p:cNvPr>
          <p:cNvSpPr/>
          <p:nvPr/>
        </p:nvSpPr>
        <p:spPr>
          <a:xfrm>
            <a:off x="6172200" y="2362200"/>
            <a:ext cx="2667000" cy="1905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026"/>
              <a:gd name="adj6" fmla="val -102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NP = Noun Phrase = a phrase with a noun as syntactic head. Examples:</a:t>
            </a:r>
          </a:p>
          <a:p>
            <a:pPr marL="285750" indent="-285750">
              <a:buFontTx/>
              <a:buChar char="-"/>
            </a:pPr>
            <a:r>
              <a:rPr lang="en-US" sz="1400"/>
              <a:t>Bicycle</a:t>
            </a:r>
          </a:p>
          <a:p>
            <a:pPr marL="285750" indent="-285750">
              <a:buFontTx/>
              <a:buChar char="-"/>
            </a:pPr>
            <a:r>
              <a:rPr lang="en-US" sz="1400"/>
              <a:t>The bicycle</a:t>
            </a:r>
          </a:p>
          <a:p>
            <a:pPr marL="285750" indent="-285750">
              <a:buFontTx/>
              <a:buChar char="-"/>
            </a:pPr>
            <a:r>
              <a:rPr lang="en-US" sz="1400"/>
              <a:t>The green bicycle</a:t>
            </a:r>
          </a:p>
          <a:p>
            <a:pPr marL="285750" indent="-285750">
              <a:buFontTx/>
              <a:buChar char="-"/>
            </a:pPr>
            <a:r>
              <a:rPr lang="en-US" sz="1400"/>
              <a:t>The bicycle that I got for my birthday</a:t>
            </a:r>
          </a:p>
        </p:txBody>
      </p:sp>
    </p:spTree>
    <p:extLst>
      <p:ext uri="{BB962C8B-B14F-4D97-AF65-F5344CB8AC3E}">
        <p14:creationId xmlns:p14="http://schemas.microsoft.com/office/powerpoint/2010/main" val="4066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“Information extraction from text is an important task in text mining. The general goal of information extraction is to discover structured information from unstructured or semi-structured text.”</a:t>
            </a:r>
          </a:p>
          <a:p>
            <a:r>
              <a:rPr lang="en-GB" dirty="0"/>
              <a:t>Example applications:</a:t>
            </a:r>
          </a:p>
          <a:p>
            <a:pPr lvl="1"/>
            <a:r>
              <a:rPr lang="en-GB" dirty="0"/>
              <a:t>automatically identify mentions of </a:t>
            </a:r>
            <a:r>
              <a:rPr lang="en-GB" dirty="0">
                <a:solidFill>
                  <a:srgbClr val="3477B2"/>
                </a:solidFill>
              </a:rPr>
              <a:t>biomedical entities </a:t>
            </a:r>
            <a:r>
              <a:rPr lang="en-GB" dirty="0"/>
              <a:t>from patents and to link them to their corresponding entries in existing knowledge bases </a:t>
            </a:r>
          </a:p>
          <a:p>
            <a:pPr lvl="1"/>
            <a:r>
              <a:rPr lang="en-GB" dirty="0"/>
              <a:t>find </a:t>
            </a:r>
            <a:r>
              <a:rPr lang="en-GB" dirty="0">
                <a:solidFill>
                  <a:srgbClr val="3477B2"/>
                </a:solidFill>
              </a:rPr>
              <a:t>person names </a:t>
            </a:r>
            <a:r>
              <a:rPr lang="en-GB" dirty="0"/>
              <a:t>in bank transactions/electronic health records for the purpose of anonymization</a:t>
            </a:r>
          </a:p>
          <a:p>
            <a:pPr lvl="1"/>
            <a:r>
              <a:rPr lang="en-GB" dirty="0"/>
              <a:t>find </a:t>
            </a:r>
            <a:r>
              <a:rPr lang="en-GB" dirty="0">
                <a:solidFill>
                  <a:srgbClr val="3477B2"/>
                </a:solidFill>
              </a:rPr>
              <a:t>company names</a:t>
            </a:r>
            <a:r>
              <a:rPr lang="en-GB" dirty="0"/>
              <a:t>,</a:t>
            </a:r>
            <a:r>
              <a:rPr lang="en-GB" dirty="0">
                <a:solidFill>
                  <a:srgbClr val="3477B2"/>
                </a:solidFill>
              </a:rPr>
              <a:t> </a:t>
            </a:r>
            <a:r>
              <a:rPr lang="en-GB" dirty="0"/>
              <a:t>dates and stock market information in economic newspaper texts</a:t>
            </a:r>
          </a:p>
          <a:p>
            <a:pPr lvl="1"/>
            <a:r>
              <a:rPr lang="en-GB" dirty="0"/>
              <a:t>More advanced search problems such as entity search, structured search and question answering can provide users with better search experience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DF6AD-CA53-DC4E-A691-4149AF1D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6893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Feature-based relation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Supervised learning</a:t>
            </a:r>
          </a:p>
          <a:p>
            <a:r>
              <a:rPr lang="en-GB" dirty="0"/>
              <a:t>Assumptions:</a:t>
            </a:r>
          </a:p>
          <a:p>
            <a:pPr lvl="1"/>
            <a:r>
              <a:rPr lang="en-GB" dirty="0"/>
              <a:t>Two entities, one relation</a:t>
            </a:r>
          </a:p>
          <a:p>
            <a:pPr lvl="1"/>
            <a:r>
              <a:rPr lang="en-GB" dirty="0"/>
              <a:t>Relation is verbalized in one sentence</a:t>
            </a:r>
          </a:p>
          <a:p>
            <a:r>
              <a:rPr lang="en-GB" dirty="0"/>
              <a:t>Relation extraction as classification problem: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For each pair of entities in a sentence,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determine whether or not they have a relationship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GB" dirty="0"/>
              <a:t>and if they do, what the relation is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FAF72-FCF2-5845-B560-25906D363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1373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Feature-based relation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Features:</a:t>
            </a:r>
          </a:p>
          <a:p>
            <a:pPr lvl="1"/>
            <a:r>
              <a:rPr lang="en-GB" dirty="0"/>
              <a:t>co-occurrence frequencies</a:t>
            </a:r>
          </a:p>
          <a:p>
            <a:pPr lvl="1"/>
            <a:r>
              <a:rPr lang="en-GB" dirty="0"/>
              <a:t>entity features (words in the phrase, entity type e.g. person)</a:t>
            </a:r>
          </a:p>
          <a:p>
            <a:pPr lvl="1"/>
            <a:r>
              <a:rPr lang="en-GB" dirty="0"/>
              <a:t>lexical contextual features (e.g. the word ‘founded’)</a:t>
            </a:r>
          </a:p>
          <a:p>
            <a:pPr lvl="1"/>
            <a:r>
              <a:rPr lang="en-GB" dirty="0"/>
              <a:t>syntactic contextual features (e.g. SUBJ – ‘founded’ – OBJ)</a:t>
            </a:r>
          </a:p>
          <a:p>
            <a:pPr lvl="2"/>
            <a:r>
              <a:rPr lang="en-GB" dirty="0"/>
              <a:t>Example of this method: </a:t>
            </a:r>
            <a:r>
              <a:rPr lang="en-GB" dirty="0">
                <a:hlinkClick r:id="rId2"/>
              </a:rPr>
              <a:t>http://dl.acm.org/citation.cfm?id=2002651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background knowledge (e.g. clusters of entities from a large embeddings model)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F1A6F-59F1-6F44-8B11-2C844F4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27157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Bootstrapping for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Start with a set of known pairs, e.g. medicine – side effect</a:t>
            </a:r>
          </a:p>
          <a:p>
            <a:pPr lvl="1"/>
            <a:r>
              <a:rPr lang="en-GB" dirty="0"/>
              <a:t>Flomax – fever</a:t>
            </a:r>
          </a:p>
          <a:p>
            <a:pPr lvl="1"/>
            <a:r>
              <a:rPr lang="en-GB" dirty="0"/>
              <a:t>Flomax – cough</a:t>
            </a:r>
          </a:p>
          <a:p>
            <a:pPr lvl="1"/>
            <a:r>
              <a:rPr lang="en-GB" dirty="0"/>
              <a:t>Flomax – low back pain</a:t>
            </a:r>
          </a:p>
          <a:p>
            <a:pPr lvl="1"/>
            <a:r>
              <a:rPr lang="en-GB" dirty="0"/>
              <a:t>Lipitor – cough</a:t>
            </a:r>
          </a:p>
          <a:p>
            <a:pPr lvl="1"/>
            <a:r>
              <a:rPr lang="en-GB" dirty="0"/>
              <a:t>Lipitor – itching</a:t>
            </a:r>
          </a:p>
          <a:p>
            <a:pPr lvl="1"/>
            <a:r>
              <a:rPr lang="en-GB" dirty="0"/>
              <a:t>Lipitor – fast heartbeat</a:t>
            </a:r>
          </a:p>
          <a:p>
            <a:pPr lvl="1"/>
            <a:r>
              <a:rPr lang="en-GB" dirty="0"/>
              <a:t>Lipitor – skin rash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Search for co-occurrences of these items in a large text collection:</a:t>
            </a:r>
          </a:p>
          <a:p>
            <a:pPr lvl="1"/>
            <a:r>
              <a:rPr lang="en-GB" dirty="0"/>
              <a:t>Flomax may cause fever </a:t>
            </a:r>
          </a:p>
          <a:p>
            <a:pPr lvl="1"/>
            <a:r>
              <a:rPr lang="en-GB" dirty="0"/>
              <a:t>Side effects of Flomax, including fever</a:t>
            </a:r>
          </a:p>
          <a:p>
            <a:pPr lvl="1"/>
            <a:r>
              <a:rPr lang="en-GB" dirty="0"/>
              <a:t>Fever is a possible side effect of the use of Flomax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8F2B8-DA2F-4741-849E-293573DF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2838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Bootstrapping for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Extract generalized patterns (‘Hearst patterns’)</a:t>
            </a:r>
          </a:p>
          <a:p>
            <a:pPr lvl="1"/>
            <a:r>
              <a:rPr lang="en-US" sz="1800" dirty="0"/>
              <a:t>X may cause Y</a:t>
            </a:r>
          </a:p>
          <a:p>
            <a:pPr lvl="1"/>
            <a:r>
              <a:rPr lang="en-US" sz="1800" dirty="0"/>
              <a:t>Side effects of X, including Y</a:t>
            </a:r>
          </a:p>
          <a:p>
            <a:pPr lvl="1"/>
            <a:r>
              <a:rPr lang="en-US" sz="1800" dirty="0"/>
              <a:t>Y is a possible side effect of the use of X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Filter for unreliable patterns (e.g. ‘PER (LOC)’)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Use the reliable patterns to find more pairs of entities</a:t>
            </a:r>
          </a:p>
          <a:p>
            <a:pPr marL="0" indent="0">
              <a:buNone/>
            </a:pPr>
            <a:r>
              <a:rPr lang="en-US" sz="2000" dirty="0"/>
              <a:t>Example application of this method in open information extraction: </a:t>
            </a:r>
            <a:r>
              <a:rPr lang="en-US" sz="2000" dirty="0">
                <a:hlinkClick r:id="rId2"/>
              </a:rPr>
              <a:t>http://rtw.ml.cmu.edu/rtw/</a:t>
            </a:r>
            <a:r>
              <a:rPr lang="en-US" sz="2000" dirty="0"/>
              <a:t> (2010)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E01E38-4370-3547-80EE-5CC8646C4016}"/>
              </a:ext>
            </a:extLst>
          </p:cNvPr>
          <p:cNvSpPr/>
          <p:nvPr/>
        </p:nvSpPr>
        <p:spPr>
          <a:xfrm>
            <a:off x="1371600" y="6172200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>
                <a:solidFill>
                  <a:srgbClr val="1D2737"/>
                </a:solidFill>
                <a:effectLst/>
                <a:latin typeface="-apple-system"/>
              </a:rPr>
              <a:t>Hearst, M. A. (1992, August). Automatic acquisition of hyponyms from large text corpora. In </a:t>
            </a:r>
            <a:r>
              <a:rPr lang="en-US" sz="1200" b="0" i="1">
                <a:solidFill>
                  <a:srgbClr val="1D2737"/>
                </a:solidFill>
                <a:effectLst/>
                <a:latin typeface="-apple-system"/>
              </a:rPr>
              <a:t>Proceedings of the 14th conference on Computational linguistics-Volume 2</a:t>
            </a:r>
            <a:r>
              <a:rPr lang="en-US" sz="1200" b="0" i="0">
                <a:solidFill>
                  <a:srgbClr val="1D2737"/>
                </a:solidFill>
                <a:effectLst/>
                <a:latin typeface="-apple-system"/>
              </a:rPr>
              <a:t> (pp. 539-545). Association for Computational Linguistics. 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2248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Distant supervision for 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a large, manually created knowledge base (e.g. Freebase, </a:t>
            </a:r>
            <a:r>
              <a:rPr lang="en-US" sz="2000" dirty="0" err="1"/>
              <a:t>DBpedia</a:t>
            </a:r>
            <a:r>
              <a:rPr lang="en-US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Find occurrences of pairs of related entities from the database in sentences</a:t>
            </a:r>
          </a:p>
          <a:p>
            <a:pPr lvl="1"/>
            <a:r>
              <a:rPr lang="en-US" sz="1800" dirty="0"/>
              <a:t>Assumption: If two entities participate in a relation, any sentence that contains these entities express that 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Define features over the sentences expressing the relation (supervised learning)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Apply these features to sentences with yet unconnected other entities in order to find new relations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5DA59-65D4-C346-923B-0B400B11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8385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B4C6-3EC3-D449-908E-077E9ADD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Distant supervision for relation extraction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B3F2-F9AF-224B-9997-D2CF0FBA8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distant supervision paradigm is 10 years old:</a:t>
            </a:r>
          </a:p>
          <a:p>
            <a:pPr lvl="2"/>
            <a:r>
              <a:rPr lang="en-US">
                <a:latin typeface="NimbusRomNo9L"/>
              </a:rPr>
              <a:t>Mintz, M., Bills, S., Snow, R., and Jurafsky, D. (2009). Distant supervision for relation extraction without labeled data. In </a:t>
            </a:r>
            <a:r>
              <a:rPr lang="en-US" i="1">
                <a:latin typeface="NimbusRomNo9L"/>
              </a:rPr>
              <a:t>ACL IJCNLP 2009</a:t>
            </a:r>
            <a:r>
              <a:rPr lang="en-US">
                <a:latin typeface="NimbusRomNo9L"/>
              </a:rPr>
              <a:t>. </a:t>
            </a:r>
            <a:endParaRPr lang="en-US"/>
          </a:p>
          <a:p>
            <a:r>
              <a:rPr lang="en-US"/>
              <a:t>But still applied in domains with limited labelled data</a:t>
            </a:r>
          </a:p>
          <a:p>
            <a:r>
              <a:rPr lang="en-US" sz="1800">
                <a:hlinkClick r:id="rId2"/>
              </a:rPr>
              <a:t>https://paperswithcode.com/task/relationship-extraction-distant-supervised</a:t>
            </a:r>
            <a:r>
              <a:rPr lang="en-US" sz="1800"/>
              <a:t> </a:t>
            </a:r>
          </a:p>
          <a:p>
            <a:pPr lvl="2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D25DD-4346-8243-9E9D-449E7AB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3F8D8-274A-C44C-A72F-A0A6BC2D9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536" y="4267200"/>
            <a:ext cx="9144000" cy="229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45F23-A3D5-E44E-AEEE-CBB788A06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State of the art for relation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676B-98F4-CB45-BEBE-343E81825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http://nlpprogress.com/english/relationship_extraction.html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hlinkClick r:id="rId3"/>
              </a:rPr>
              <a:t>https://paperswithcode.com/task/relation-extraction</a:t>
            </a:r>
            <a:r>
              <a:rPr lang="en-US"/>
              <a:t>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7612B-D75D-0745-A4BA-C5F4740D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A7884-F3BF-5443-863B-F163ED086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5400" y="2438400"/>
            <a:ext cx="6235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93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AF443-5B20-4447-BC86-F65D368B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110295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IE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Needed: </a:t>
            </a:r>
            <a:r>
              <a:rPr lang="en-US" dirty="0">
                <a:solidFill>
                  <a:srgbClr val="3477B2"/>
                </a:solidFill>
              </a:rPr>
              <a:t>manually annotated documents </a:t>
            </a:r>
            <a:r>
              <a:rPr lang="en-US" dirty="0"/>
              <a:t>(‘ground truth’)</a:t>
            </a:r>
          </a:p>
          <a:p>
            <a:r>
              <a:rPr lang="en-US" dirty="0"/>
              <a:t>Best: use benchmark datasets</a:t>
            </a:r>
          </a:p>
          <a:p>
            <a:pPr lvl="1"/>
            <a:r>
              <a:rPr lang="en-US" dirty="0"/>
              <a:t>ready-to-use</a:t>
            </a:r>
          </a:p>
          <a:p>
            <a:pPr lvl="1"/>
            <a:r>
              <a:rPr lang="en-US" dirty="0"/>
              <a:t>well edited (multiple annotators)</a:t>
            </a:r>
          </a:p>
          <a:p>
            <a:pPr lvl="1"/>
            <a:r>
              <a:rPr lang="en-US" dirty="0"/>
              <a:t>for comparison to other methods</a:t>
            </a:r>
          </a:p>
          <a:p>
            <a:r>
              <a:rPr lang="en-US" dirty="0"/>
              <a:t>Benchmark datasets have been created in the context of conferences and workshops</a:t>
            </a:r>
          </a:p>
          <a:p>
            <a:pPr lvl="1"/>
            <a:r>
              <a:rPr lang="en-US" dirty="0"/>
              <a:t>E.g. </a:t>
            </a:r>
            <a:r>
              <a:rPr lang="en-US"/>
              <a:t>CoNLL-2003 (multiple languages)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C9F3F-1DC7-2942-84E3-740193293271}"/>
              </a:ext>
            </a:extLst>
          </p:cNvPr>
          <p:cNvSpPr/>
          <p:nvPr/>
        </p:nvSpPr>
        <p:spPr>
          <a:xfrm>
            <a:off x="1277112" y="6211669"/>
            <a:ext cx="74096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/>
              <a:t>Tjong Kim Sang, E. F., &amp; De Meulder, F. (2003, May). Introduction to the CoNLL-2003 shared task: language-independent named entity recognition. In Proceedings of the seventh conference on Natural language learning at HLT-NAACL 2003-Volume 4 (pp. 142-147). Association for Computational Linguistics.</a:t>
            </a:r>
          </a:p>
        </p:txBody>
      </p:sp>
    </p:spTree>
    <p:extLst>
      <p:ext uri="{BB962C8B-B14F-4D97-AF65-F5344CB8AC3E}">
        <p14:creationId xmlns:p14="http://schemas.microsoft.com/office/powerpoint/2010/main" val="27262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2 criteria for correctly identified named entities:</a:t>
            </a:r>
          </a:p>
          <a:p>
            <a:pPr lvl="1"/>
            <a:r>
              <a:rPr lang="en-US" sz="1800" dirty="0"/>
              <a:t>correct entity identification (boundaries)</a:t>
            </a:r>
          </a:p>
          <a:p>
            <a:pPr lvl="1"/>
            <a:r>
              <a:rPr lang="en-US" sz="1800" dirty="0"/>
              <a:t>correct entity classification (types)</a:t>
            </a:r>
          </a:p>
          <a:p>
            <a:r>
              <a:rPr lang="en-US" sz="2000" dirty="0"/>
              <a:t>Using human labels as the ground truth, we can calculate </a:t>
            </a:r>
            <a:br>
              <a:rPr lang="en-US" sz="2000" dirty="0"/>
            </a:br>
            <a:r>
              <a:rPr lang="en-GB" sz="2000" dirty="0"/>
              <a:t>Precision and Recall</a:t>
            </a:r>
          </a:p>
          <a:p>
            <a:r>
              <a:rPr lang="en-GB" sz="2000" dirty="0"/>
              <a:t>What is the definition of precision and recall for entity identification?</a:t>
            </a:r>
          </a:p>
          <a:p>
            <a:endParaRPr lang="en-GB" sz="2000" dirty="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F = set of entities found by algorithm</a:t>
            </a:r>
          </a:p>
          <a:p>
            <a:pPr lvl="1"/>
            <a:r>
              <a:rPr lang="en-GB" sz="1800" dirty="0"/>
              <a:t>T = set of true entities according to human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386435"/>
              </p:ext>
            </p:extLst>
          </p:nvPr>
        </p:nvGraphicFramePr>
        <p:xfrm>
          <a:off x="1247730" y="4343400"/>
          <a:ext cx="2218181" cy="86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2" name="Equation" r:id="rId3" imgW="1206500" imgH="469900" progId="Equation.3">
                  <p:embed/>
                </p:oleObj>
              </mc:Choice>
              <mc:Fallback>
                <p:oleObj name="Equation" r:id="rId3" imgW="12065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7730" y="4343400"/>
                        <a:ext cx="2218181" cy="862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010653"/>
              </p:ext>
            </p:extLst>
          </p:nvPr>
        </p:nvGraphicFramePr>
        <p:xfrm>
          <a:off x="3814520" y="4343400"/>
          <a:ext cx="1891092" cy="862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93" name="Equation" r:id="rId5" imgW="1028700" imgH="469900" progId="Equation.3">
                  <p:embed/>
                </p:oleObj>
              </mc:Choice>
              <mc:Fallback>
                <p:oleObj name="Equation" r:id="rId5" imgW="10287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4520" y="4343400"/>
                        <a:ext cx="1891092" cy="862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07533-F3DD-5249-938C-C7AC25A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85545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GIST is a rare form of cancer; the available medical knowledge about GIST is limited</a:t>
            </a:r>
          </a:p>
          <a:p>
            <a:r>
              <a:rPr lang="en-GB" dirty="0"/>
              <a:t>We have data from the GIST support Facebook group</a:t>
            </a:r>
          </a:p>
          <a:p>
            <a:r>
              <a:rPr lang="en-GB" dirty="0"/>
              <a:t>Goal: extract medical knowledge from this archive</a:t>
            </a:r>
          </a:p>
          <a:p>
            <a:pPr lvl="1"/>
            <a:r>
              <a:rPr lang="en-GB" dirty="0"/>
              <a:t>to be used by patients and medical researchers</a:t>
            </a:r>
          </a:p>
          <a:p>
            <a:pPr lvl="1"/>
            <a:r>
              <a:rPr lang="en-GB" dirty="0"/>
              <a:t>information about medications, side effects, relations to other forms of cancer and patients’ coping strategies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37DB7-4D5F-F54A-8012-5684287F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13340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IE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order to fit the quality of a system in 1 measure:</a:t>
            </a:r>
          </a:p>
          <a:p>
            <a:r>
              <a:rPr lang="en-US" dirty="0"/>
              <a:t>F-score: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976285"/>
              </p:ext>
            </p:extLst>
          </p:nvPr>
        </p:nvGraphicFramePr>
        <p:xfrm>
          <a:off x="838200" y="2971800"/>
          <a:ext cx="3061924" cy="852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2" name="Equation" r:id="rId3" imgW="1549400" imgH="431800" progId="Equation.3">
                  <p:embed/>
                </p:oleObj>
              </mc:Choice>
              <mc:Fallback>
                <p:oleObj name="Equation" r:id="rId3" imgW="15494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971800"/>
                        <a:ext cx="3061924" cy="8529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949B2-3E75-BC4E-9FCA-E23E5B7C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8142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  <p:pic>
        <p:nvPicPr>
          <p:cNvPr id="3" name="Picture 2" descr="PF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95761"/>
            <a:ext cx="9144000" cy="470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Information Extraction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Named Entity Recognition (NER) </a:t>
            </a:r>
            <a:br>
              <a:rPr lang="en-GB" dirty="0"/>
            </a:br>
            <a:r>
              <a:rPr lang="en-GB" dirty="0"/>
              <a:t>(section 18.1 in J&amp;M)</a:t>
            </a:r>
          </a:p>
          <a:p>
            <a:r>
              <a:rPr lang="en-GB" dirty="0"/>
              <a:t>Relation extraction</a:t>
            </a:r>
            <a:br>
              <a:rPr lang="en-GB" dirty="0"/>
            </a:br>
            <a:r>
              <a:rPr lang="en-GB" dirty="0"/>
              <a:t>(section 18.2 in J&amp;M)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73D1B-24D1-364B-8707-39F0CD62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10725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Named Entity Recognition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B6876-79DB-3C4A-9415-8778792B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227565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Recognizing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named entity is a sequence of words that designates some real-world entity (typically a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name</a:t>
            </a:r>
            <a:r>
              <a:rPr lang="en-US" dirty="0"/>
              <a:t>), e.g. ‘California’, ‘Steve Jobs’ and ‘Apple Inc.’</a:t>
            </a:r>
          </a:p>
          <a:p>
            <a:pPr lvl="1"/>
            <a:r>
              <a:rPr lang="en-US" dirty="0"/>
              <a:t>General types, occurring in most domains: person, organization, location</a:t>
            </a:r>
          </a:p>
          <a:p>
            <a:pPr lvl="1"/>
            <a:r>
              <a:rPr lang="en-US" dirty="0"/>
              <a:t>Extended types (strictly speaking not named entities): dates, times, monetary values and percentages </a:t>
            </a:r>
          </a:p>
          <a:p>
            <a:pPr lvl="1"/>
            <a:r>
              <a:rPr lang="en-US" dirty="0"/>
              <a:t>Domain-specific types, e.g. biomedical entities</a:t>
            </a:r>
          </a:p>
          <a:p>
            <a:r>
              <a:rPr lang="en-US" dirty="0"/>
              <a:t>Task: Named entity recognition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NER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F9F7E-E6DD-E644-A52B-CAE0E31B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Suzan Verberne 2019</a:t>
            </a:r>
          </a:p>
        </p:txBody>
      </p:sp>
    </p:spTree>
    <p:extLst>
      <p:ext uri="{BB962C8B-B14F-4D97-AF65-F5344CB8AC3E}">
        <p14:creationId xmlns:p14="http://schemas.microsoft.com/office/powerpoint/2010/main" val="3983369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rting a Cours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7197C5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7197C5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Charting a Course by Wes Moss.potx</Template>
  <TotalTime>88291</TotalTime>
  <Words>2662</Words>
  <Application>Microsoft Macintosh PowerPoint</Application>
  <PresentationFormat>On-screen Show (4:3)</PresentationFormat>
  <Paragraphs>354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Calibri</vt:lpstr>
      <vt:lpstr>NimbusRomNo9L</vt:lpstr>
      <vt:lpstr>Wingdings</vt:lpstr>
      <vt:lpstr>Charting a Course</vt:lpstr>
      <vt:lpstr>Equation</vt:lpstr>
      <vt:lpstr>Today’s lecture</vt:lpstr>
      <vt:lpstr>After this lecture...</vt:lpstr>
      <vt:lpstr>Information Extraction</vt:lpstr>
      <vt:lpstr>Information Extraction</vt:lpstr>
      <vt:lpstr>Example task</vt:lpstr>
      <vt:lpstr>example</vt:lpstr>
      <vt:lpstr>Information Extraction tasks</vt:lpstr>
      <vt:lpstr>Named Entity Recognition </vt:lpstr>
      <vt:lpstr>Recognizing entities</vt:lpstr>
      <vt:lpstr>Challenges of NER</vt:lpstr>
      <vt:lpstr>Recognizing entities</vt:lpstr>
      <vt:lpstr>Sequence labelling</vt:lpstr>
      <vt:lpstr>Methods for NER</vt:lpstr>
      <vt:lpstr>Feature-based NER</vt:lpstr>
      <vt:lpstr>Feature-based NER</vt:lpstr>
      <vt:lpstr>Feature-based NER</vt:lpstr>
      <vt:lpstr>Side step: Part-of-speech tagging</vt:lpstr>
      <vt:lpstr>Feature-based NER</vt:lpstr>
      <vt:lpstr>Feature-based NER</vt:lpstr>
      <vt:lpstr>Feature-based NER</vt:lpstr>
      <vt:lpstr>Maximum Entropy Markov Models</vt:lpstr>
      <vt:lpstr>Conditional random fields (CRF)</vt:lpstr>
      <vt:lpstr>Conditional random fields (CRF)</vt:lpstr>
      <vt:lpstr>Neural models for NER</vt:lpstr>
      <vt:lpstr>Neural sequence models</vt:lpstr>
      <vt:lpstr>Recurrent neural networks</vt:lpstr>
      <vt:lpstr>Bi-LSTMs</vt:lpstr>
      <vt:lpstr>Neural-network-based NER</vt:lpstr>
      <vt:lpstr>State of the art for NER</vt:lpstr>
      <vt:lpstr>State of the art for NER</vt:lpstr>
      <vt:lpstr>Rule-based NER</vt:lpstr>
      <vt:lpstr>Rule-based NER</vt:lpstr>
      <vt:lpstr>Rule-based NER</vt:lpstr>
      <vt:lpstr>Relation extraction</vt:lpstr>
      <vt:lpstr>Relation Extraction</vt:lpstr>
      <vt:lpstr>RDF and Ontologies </vt:lpstr>
      <vt:lpstr>RDF and ontologies</vt:lpstr>
      <vt:lpstr>Methods for relation extraction</vt:lpstr>
      <vt:lpstr>Pattern-based relation extraction</vt:lpstr>
      <vt:lpstr>Feature-based relation extraction</vt:lpstr>
      <vt:lpstr>Feature-based relation extraction</vt:lpstr>
      <vt:lpstr>Bootstrapping for relation extraction</vt:lpstr>
      <vt:lpstr>Bootstrapping for relation extraction</vt:lpstr>
      <vt:lpstr>Distant supervision for relation extraction</vt:lpstr>
      <vt:lpstr>Distant supervision for relation extraction</vt:lpstr>
      <vt:lpstr>State of the art for relation extraction</vt:lpstr>
      <vt:lpstr>Evaluation </vt:lpstr>
      <vt:lpstr>Evaluation of IE systems</vt:lpstr>
      <vt:lpstr>Evaluation of NER</vt:lpstr>
      <vt:lpstr>Evaluation of IE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Charting a Course</dc:title>
  <dc:subject/>
  <dc:creator/>
  <cp:keywords/>
  <dc:description/>
  <cp:lastModifiedBy>Suzan Verberne</cp:lastModifiedBy>
  <cp:revision>1553</cp:revision>
  <cp:lastPrinted>2018-02-20T17:27:00Z</cp:lastPrinted>
  <dcterms:created xsi:type="dcterms:W3CDTF">2010-05-21T00:08:13Z</dcterms:created>
  <dcterms:modified xsi:type="dcterms:W3CDTF">2020-06-30T13:39:46Z</dcterms:modified>
  <cp:category/>
</cp:coreProperties>
</file>