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38"/>
  </p:notesMasterIdLst>
  <p:handoutMasterIdLst>
    <p:handoutMasterId r:id="rId39"/>
  </p:handoutMasterIdLst>
  <p:sldIdLst>
    <p:sldId id="448" r:id="rId2"/>
    <p:sldId id="449" r:id="rId3"/>
    <p:sldId id="450" r:id="rId4"/>
    <p:sldId id="451" r:id="rId5"/>
    <p:sldId id="452" r:id="rId6"/>
    <p:sldId id="455" r:id="rId7"/>
    <p:sldId id="491" r:id="rId8"/>
    <p:sldId id="498" r:id="rId9"/>
    <p:sldId id="460" r:id="rId10"/>
    <p:sldId id="489" r:id="rId11"/>
    <p:sldId id="461" r:id="rId12"/>
    <p:sldId id="462" r:id="rId13"/>
    <p:sldId id="499" r:id="rId14"/>
    <p:sldId id="456" r:id="rId15"/>
    <p:sldId id="457" r:id="rId16"/>
    <p:sldId id="488" r:id="rId17"/>
    <p:sldId id="458" r:id="rId18"/>
    <p:sldId id="459" r:id="rId19"/>
    <p:sldId id="463" r:id="rId20"/>
    <p:sldId id="464" r:id="rId21"/>
    <p:sldId id="465" r:id="rId22"/>
    <p:sldId id="466" r:id="rId23"/>
    <p:sldId id="490" r:id="rId24"/>
    <p:sldId id="467" r:id="rId25"/>
    <p:sldId id="493" r:id="rId26"/>
    <p:sldId id="468" r:id="rId27"/>
    <p:sldId id="469" r:id="rId28"/>
    <p:sldId id="470" r:id="rId29"/>
    <p:sldId id="492" r:id="rId30"/>
    <p:sldId id="471" r:id="rId31"/>
    <p:sldId id="472" r:id="rId32"/>
    <p:sldId id="474" r:id="rId33"/>
    <p:sldId id="475" r:id="rId34"/>
    <p:sldId id="476" r:id="rId35"/>
    <p:sldId id="271" r:id="rId36"/>
    <p:sldId id="484" r:id="rId3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1">
          <p15:clr>
            <a:srgbClr val="A4A3A4"/>
          </p15:clr>
        </p15:guide>
        <p15:guide id="2" orient="horz" pos="1204">
          <p15:clr>
            <a:srgbClr val="A4A3A4"/>
          </p15:clr>
        </p15:guide>
        <p15:guide id="3" pos="2880">
          <p15:clr>
            <a:srgbClr val="A4A3A4"/>
          </p15:clr>
        </p15:guide>
        <p15:guide id="4" pos="38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anie Kriege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86" autoAdjust="0"/>
    <p:restoredTop sz="80166" autoAdjust="0"/>
  </p:normalViewPr>
  <p:slideViewPr>
    <p:cSldViewPr>
      <p:cViewPr varScale="1">
        <p:scale>
          <a:sx n="86" d="100"/>
          <a:sy n="86" d="100"/>
        </p:scale>
        <p:origin x="1496" y="192"/>
      </p:cViewPr>
      <p:guideLst>
        <p:guide orient="horz" pos="2681"/>
        <p:guide orient="horz" pos="1204"/>
        <p:guide pos="2880"/>
        <p:guide pos="384"/>
      </p:guideLst>
    </p:cSldViewPr>
  </p:slideViewPr>
  <p:outlineViewPr>
    <p:cViewPr>
      <p:scale>
        <a:sx n="33" d="100"/>
        <a:sy n="33" d="100"/>
      </p:scale>
      <p:origin x="32" y="24040"/>
    </p:cViewPr>
  </p:outlineViewPr>
  <p:notesTextViewPr>
    <p:cViewPr>
      <p:scale>
        <a:sx n="1" d="1"/>
        <a:sy n="1" d="1"/>
      </p:scale>
      <p:origin x="0" y="0"/>
    </p:cViewPr>
  </p:notesTextViewPr>
  <p:sorterViewPr>
    <p:cViewPr>
      <p:scale>
        <a:sx n="66" d="100"/>
        <a:sy n="66" d="100"/>
      </p:scale>
      <p:origin x="0" y="512"/>
    </p:cViewPr>
  </p:sorterViewPr>
  <p:notesViewPr>
    <p:cSldViewPr>
      <p:cViewPr varScale="1">
        <p:scale>
          <a:sx n="58" d="100"/>
          <a:sy n="58" d="100"/>
        </p:scale>
        <p:origin x="-2669" y="-7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3F6FF6FD-3CE7-44F8-A0CF-CEF1322301BB}" type="datetimeFigureOut">
              <a:rPr lang="en-US" smtClean="0"/>
              <a:t>6/30/20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B78A555D-8709-477D-AE0D-C4215DF98736}" type="slidenum">
              <a:rPr lang="en-US" smtClean="0"/>
              <a:t>‹#›</a:t>
            </a:fld>
            <a:endParaRPr lang="en-US"/>
          </a:p>
        </p:txBody>
      </p:sp>
    </p:spTree>
    <p:extLst>
      <p:ext uri="{BB962C8B-B14F-4D97-AF65-F5344CB8AC3E}">
        <p14:creationId xmlns:p14="http://schemas.microsoft.com/office/powerpoint/2010/main" val="5425787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7F169DD7-0ACB-47B1-BB87-4E1044187E44}" type="datetimeFigureOut">
              <a:rPr lang="en-US" smtClean="0"/>
              <a:t>6/30/20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1DDF3D7E-3B35-4228-B8F6-ADD7A76DFE8D}" type="slidenum">
              <a:rPr lang="en-US" smtClean="0"/>
              <a:t>‹#›</a:t>
            </a:fld>
            <a:endParaRPr lang="en-US"/>
          </a:p>
        </p:txBody>
      </p:sp>
    </p:spTree>
    <p:extLst>
      <p:ext uri="{BB962C8B-B14F-4D97-AF65-F5344CB8AC3E}">
        <p14:creationId xmlns:p14="http://schemas.microsoft.com/office/powerpoint/2010/main" val="392708265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a:latin typeface="Calibri" charset="0"/>
              </a:rPr>
              <a:t>definition of the book in chapter 18: opinion mining</a:t>
            </a:r>
          </a:p>
          <a:p>
            <a:endParaRPr lang="en-US" sz="1800">
              <a:latin typeface="Calibri" charset="0"/>
            </a:endParaRPr>
          </a:p>
          <a:p>
            <a:r>
              <a:rPr lang="en-US" sz="1800">
                <a:latin typeface="Calibri" charset="0"/>
              </a:rPr>
              <a:t>covers the broad task of detecting the opinions and sentiments of people towards entities, events or topics in text</a:t>
            </a:r>
          </a:p>
          <a:p>
            <a:endParaRPr lang="en-US">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17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Finding all 5 elements is not easy, not all present in the same sentence for example</a:t>
            </a:r>
          </a:p>
          <a:p>
            <a:endParaRPr lang="en-US">
              <a:latin typeface="Calibri" charset="0"/>
            </a:endParaRPr>
          </a:p>
          <a:p>
            <a:r>
              <a:rPr lang="en-US">
                <a:latin typeface="Calibri" charset="0"/>
              </a:rPr>
              <a:t>(E, A, S, H, T)</a:t>
            </a:r>
          </a:p>
          <a:p>
            <a:endParaRPr lang="en-US">
              <a:latin typeface="Calibri" charset="0"/>
            </a:endParaRPr>
          </a:p>
          <a:p>
            <a:r>
              <a:rPr lang="en-US">
                <a:latin typeface="Calibri" charset="0"/>
              </a:rPr>
              <a:t>(iphone,touch screen,+2,I,unknown)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Unpredictable: positive for  a roller-coaster of video game, negative for a car,  radio</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68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I</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DDF3D7E-3B35-4228-B8F6-ADD7A76DFE8D}" type="slidenum">
              <a:rPr lang="en-US" smtClean="0"/>
              <a:t>28</a:t>
            </a:fld>
            <a:endParaRPr lang="en-US"/>
          </a:p>
        </p:txBody>
      </p:sp>
    </p:spTree>
    <p:extLst>
      <p:ext uri="{BB962C8B-B14F-4D97-AF65-F5344CB8AC3E}">
        <p14:creationId xmlns:p14="http://schemas.microsoft.com/office/powerpoint/2010/main" val="1653638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04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Interestingly the Twitter task also had an additional test set with SMS text messages !</a:t>
            </a:r>
          </a:p>
          <a:p>
            <a:endParaRPr lang="en-US">
              <a:latin typeface="Calibri" charset="0"/>
            </a:endParaRPr>
          </a:p>
          <a:p>
            <a:r>
              <a:rPr lang="en-US">
                <a:latin typeface="Calibri" charset="0"/>
              </a:rPr>
              <a:t>25 words on average per tweet/sms with 120 chars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88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all these terms are used for the area</a:t>
            </a:r>
          </a:p>
          <a:p>
            <a:endParaRPr lang="en-US">
              <a:latin typeface="Calibri" charset="0"/>
            </a:endParaRPr>
          </a:p>
          <a:p>
            <a:endParaRPr lang="en-US">
              <a:latin typeface="Calibri" charset="0"/>
            </a:endParaRPr>
          </a:p>
          <a:p>
            <a:r>
              <a:rPr lang="en-US">
                <a:latin typeface="Calibri" charset="0"/>
              </a:rPr>
              <a:t>subjective = personal</a:t>
            </a:r>
          </a:p>
          <a:p>
            <a:endParaRPr lang="en-US">
              <a:latin typeface="Calibri" charset="0"/>
            </a:endParaRPr>
          </a:p>
          <a:p>
            <a:r>
              <a:rPr lang="en-US">
                <a:latin typeface="Calibri" charset="0"/>
              </a:rPr>
              <a:t>sentiment is always subjective but not al all subjective language expresses sentiment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61624" eaLnBrk="0" fontAlgn="base" hangingPunct="0">
              <a:spcBef>
                <a:spcPct val="30000"/>
              </a:spcBef>
              <a:spcAft>
                <a:spcPct val="0"/>
              </a:spcAft>
              <a:defRPr/>
            </a:pPr>
            <a:r>
              <a:rPr lang="en-US">
                <a:latin typeface="Arial" charset="0"/>
              </a:rPr>
              <a:t>Classifier: SVM with linear kernel</a:t>
            </a:r>
          </a:p>
          <a:p>
            <a:endParaRPr lang="en-US"/>
          </a:p>
        </p:txBody>
      </p:sp>
    </p:spTree>
    <p:extLst>
      <p:ext uri="{BB962C8B-B14F-4D97-AF65-F5344CB8AC3E}">
        <p14:creationId xmlns:p14="http://schemas.microsoft.com/office/powerpoint/2010/main" val="121683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Slide From bing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Tree>
    <p:extLst>
      <p:ext uri="{BB962C8B-B14F-4D97-AF65-F5344CB8AC3E}">
        <p14:creationId xmlns:p14="http://schemas.microsoft.com/office/powerpoint/2010/main" val="462445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extLst>
      <p:ext uri="{BB962C8B-B14F-4D97-AF65-F5344CB8AC3E}">
        <p14:creationId xmlns:p14="http://schemas.microsoft.com/office/powerpoint/2010/main" val="1520447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47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a:p>
            <a:pPr eaLnBrk="1" hangingPunct="1">
              <a:spcBef>
                <a:spcPct val="0"/>
              </a:spcBef>
            </a:pPr>
            <a:r>
              <a:rPr lang="en-US">
                <a:latin typeface="Calibri" charset="0"/>
              </a:rPr>
              <a:t>ordinal logistic regression : model that aims to predict the sentiment score (categorial dependent variable)  from a set of feature values (independent variables) by estimating probabilities using a logistic function </a:t>
            </a:r>
          </a:p>
          <a:p>
            <a:pPr eaLnBrk="1" hangingPunct="1">
              <a:spcBef>
                <a:spcPct val="0"/>
              </a:spcBef>
            </a:pPr>
            <a:endParaRPr lang="en-US">
              <a:latin typeface="Calibri" charset="0"/>
            </a:endParaRPr>
          </a:p>
          <a:p>
            <a:r>
              <a:rPr lang="en-US">
                <a:latin typeface="Calibri" charset="0"/>
              </a:rPr>
              <a:t>logistic function (s-shaped curve): mathematical function input are real valued numbers, output is between zero and one</a:t>
            </a:r>
          </a:p>
          <a:p>
            <a:endParaRPr lang="en-US">
              <a:latin typeface="Calibri" charset="0"/>
            </a:endParaRPr>
          </a:p>
          <a:p>
            <a:r>
              <a:rPr lang="en-US">
                <a:latin typeface="Calibri" charset="0"/>
              </a:rPr>
              <a:t>SVM: learn a threshold for each ordinal class that divids the hyperplane in intervals</a:t>
            </a:r>
          </a:p>
          <a:p>
            <a:endParaRPr lang="en-US">
              <a:latin typeface="Calibri" charset="0"/>
            </a:endParaRPr>
          </a:p>
          <a:p>
            <a:r>
              <a:rPr lang="en-US">
                <a:latin typeface="Calibri" charset="0"/>
              </a:rPr>
              <a:t>e </a:t>
            </a:r>
          </a:p>
        </p:txBody>
      </p:sp>
    </p:spTree>
    <p:extLst>
      <p:ext uri="{BB962C8B-B14F-4D97-AF65-F5344CB8AC3E}">
        <p14:creationId xmlns:p14="http://schemas.microsoft.com/office/powerpoint/2010/main" val="68121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a:p>
            <a:r>
              <a:rPr lang="en-US">
                <a:latin typeface="Calibri" charset="0"/>
              </a:rPr>
              <a:t>two dimensioal scale</a:t>
            </a:r>
          </a:p>
          <a:p>
            <a:r>
              <a:rPr lang="en-US">
                <a:latin typeface="Calibri" charset="0"/>
              </a:rPr>
              <a:t>who can give an example for polarity 0 and subjectivity 0?</a:t>
            </a:r>
          </a:p>
        </p:txBody>
      </p:sp>
    </p:spTree>
    <p:extLst>
      <p:ext uri="{BB962C8B-B14F-4D97-AF65-F5344CB8AC3E}">
        <p14:creationId xmlns:p14="http://schemas.microsoft.com/office/powerpoint/2010/main" val="283907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Slide From bing, adapted</a:t>
            </a:r>
          </a:p>
          <a:p>
            <a:endParaRPr lang="en-US">
              <a:latin typeface="Calibri" charset="0"/>
            </a:endParaRPr>
          </a:p>
          <a:p>
            <a:r>
              <a:rPr lang="en-US" altLang="ja-JP" sz="1800" i="1">
                <a:latin typeface="Calibri" charset="0"/>
              </a:rPr>
              <a:t>However, </a:t>
            </a:r>
            <a:r>
              <a:rPr lang="en-US" altLang="ja-JP" sz="1800" i="1">
                <a:solidFill>
                  <a:srgbClr val="7030A0"/>
                </a:solidFill>
                <a:latin typeface="Calibri" charset="0"/>
              </a:rPr>
              <a:t>my mother </a:t>
            </a:r>
            <a:r>
              <a:rPr lang="en-US" altLang="ja-JP" sz="1800" i="1">
                <a:latin typeface="Calibri" charset="0"/>
              </a:rPr>
              <a:t>was mad with me as I did not tell her before I bought the</a:t>
            </a:r>
            <a:r>
              <a:rPr lang="en-US" altLang="ja-JP" sz="1800" i="1">
                <a:solidFill>
                  <a:srgbClr val="00B050"/>
                </a:solidFill>
                <a:latin typeface="Calibri" charset="0"/>
              </a:rPr>
              <a:t> </a:t>
            </a:r>
            <a:r>
              <a:rPr lang="en-US" altLang="ja-JP" sz="1800" i="1">
                <a:latin typeface="Calibri" charset="0"/>
              </a:rPr>
              <a:t>phone. </a:t>
            </a:r>
            <a:r>
              <a:rPr lang="en-US" altLang="ja-JP" sz="1800" i="1">
                <a:solidFill>
                  <a:srgbClr val="C00000"/>
                </a:solidFill>
                <a:latin typeface="Calibri" charset="0"/>
              </a:rPr>
              <a:t>She also thought the phone was too expensive,</a:t>
            </a:r>
            <a:r>
              <a:rPr lang="en-US" altLang="ja-JP" sz="1800" i="1">
                <a:latin typeface="Calibri" charset="0"/>
              </a:rPr>
              <a:t> and wanted me to return it to the shop. …</a:t>
            </a:r>
            <a:r>
              <a:rPr lang="ja-JP" altLang="en-US" sz="1800" i="1">
                <a:latin typeface="Calibri" charset="0"/>
              </a:rPr>
              <a:t>”</a:t>
            </a:r>
            <a:r>
              <a:rPr lang="en-US" altLang="ja-JP" sz="1800" i="1">
                <a:latin typeface="Calibri" charset="0"/>
              </a:rPr>
              <a:t> </a:t>
            </a:r>
          </a:p>
          <a:p>
            <a:endParaRPr lang="en-US">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41E033-A7E6-2D41-B3A1-C24BA2FC8D14}" type="datetime1">
              <a:t>30/06/2020</a:t>
            </a:fld>
            <a:endParaRPr lang="en-US"/>
          </a:p>
        </p:txBody>
      </p:sp>
      <p:sp>
        <p:nvSpPr>
          <p:cNvPr id="5" name="Footer Placeholder 4"/>
          <p:cNvSpPr>
            <a:spLocks noGrp="1"/>
          </p:cNvSpPr>
          <p:nvPr>
            <p:ph type="ftr" sz="quarter" idx="11"/>
          </p:nvPr>
        </p:nvSpPr>
        <p:spPr>
          <a:xfrm>
            <a:off x="5867400" y="5486400"/>
            <a:ext cx="2895600" cy="762000"/>
          </a:xfrm>
        </p:spPr>
        <p:txBody>
          <a:bodyPr anchor="t" anchorCtr="0"/>
          <a:lstStyle>
            <a:lvl1pPr algn="r">
              <a:defRPr cap="all" baseline="0">
                <a:solidFill>
                  <a:schemeClr val="tx1"/>
                </a:solidFill>
              </a:defRPr>
            </a:lvl1pPr>
          </a:lstStyle>
          <a:p>
            <a:r>
              <a:rPr lang="en-US"/>
              <a:t>Suzan Verberne 2019</a:t>
            </a:r>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lvl="0"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52D9B57A-413F-4497-9CED-33400418B658}" type="slidenum">
              <a:rPr lang="en-US" smtClean="0"/>
              <a:t>‹#›</a:t>
            </a:fld>
            <a:endParaRPr lang="en-US"/>
          </a:p>
        </p:txBody>
      </p:sp>
      <p:sp>
        <p:nvSpPr>
          <p:cNvPr id="11" name="Rectangle 10"/>
          <p:cNvSpPr/>
          <p:nvPr/>
        </p:nvSpPr>
        <p:spPr>
          <a:xfrm>
            <a:off x="541822" y="4559276"/>
            <a:ext cx="6755166" cy="66436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GB" noProof="0" dirty="0"/>
              <a:t>Click to edit Master title style</a:t>
            </a:r>
          </a:p>
        </p:txBody>
      </p:sp>
      <p:sp>
        <p:nvSpPr>
          <p:cNvPr id="15" name="Rectangle 14"/>
          <p:cNvSpPr/>
          <p:nvPr userDrawn="1"/>
        </p:nvSpPr>
        <p:spPr>
          <a:xfrm>
            <a:off x="536125" y="3148493"/>
            <a:ext cx="6766560" cy="2077720"/>
          </a:xfrm>
          <a:prstGeom prst="rect">
            <a:avLst/>
          </a:prstGeom>
          <a:noFill/>
          <a:ln w="28575"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966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3D55B-EF0E-6B4B-A0BD-0CBAE8D24749}" type="datetime1">
              <a:t>30/06/2020</a:t>
            </a:fld>
            <a:endParaRPr lang="en-US"/>
          </a:p>
        </p:txBody>
      </p:sp>
      <p:sp>
        <p:nvSpPr>
          <p:cNvPr id="3" name="Footer Placeholder 2"/>
          <p:cNvSpPr>
            <a:spLocks noGrp="1"/>
          </p:cNvSpPr>
          <p:nvPr>
            <p:ph type="ftr" sz="quarter" idx="11"/>
          </p:nvPr>
        </p:nvSpPr>
        <p:spPr/>
        <p:txBody>
          <a:bodyPr/>
          <a:lstStyle/>
          <a:p>
            <a:r>
              <a:rPr lang="en-US" dirty="0"/>
              <a:t>Suzan Verberne 2019</a:t>
            </a:r>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685800"/>
            <a:ext cx="4572000" cy="5257802"/>
          </a:xfrm>
        </p:spPr>
        <p:txBody>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A5FC897-E84B-6848-A5B1-FCF33FBA2570}" type="datetime1">
              <a:t>30/06/2020</a:t>
            </a:fld>
            <a:endParaRPr lang="en-US"/>
          </a:p>
        </p:txBody>
      </p:sp>
      <p:sp>
        <p:nvSpPr>
          <p:cNvPr id="6" name="Footer Placeholder 5"/>
          <p:cNvSpPr>
            <a:spLocks noGrp="1"/>
          </p:cNvSpPr>
          <p:nvPr>
            <p:ph type="ftr" sz="quarter" idx="11"/>
          </p:nvPr>
        </p:nvSpPr>
        <p:spPr/>
        <p:txBody>
          <a:bodyPr/>
          <a:lstStyle/>
          <a:p>
            <a:r>
              <a:rPr lang="en-US" dirty="0"/>
              <a:t>Suzan Verberne 2019</a:t>
            </a:r>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200" b="1">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685800" y="621437"/>
            <a:ext cx="7772400" cy="4331564"/>
          </a:xfrm>
          <a:solidFill>
            <a:schemeClr val="bg1">
              <a:lumMod val="95000"/>
            </a:schemeClr>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F06C3BEB-BF8B-8C4D-A052-9205BCE41F8A}" type="datetime1">
              <a:t>30/06/2020</a:t>
            </a:fld>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dirty="0"/>
              <a:t>Suzan Verberne 2019</a:t>
            </a:r>
          </a:p>
        </p:txBody>
      </p:sp>
      <p:sp>
        <p:nvSpPr>
          <p:cNvPr id="13" name="Rectangle 12"/>
          <p:cNvSpPr/>
          <p:nvPr/>
        </p:nvSpPr>
        <p:spPr>
          <a:xfrm>
            <a:off x="914400" y="5638800"/>
            <a:ext cx="7328514" cy="451696"/>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normAutofit/>
          </a:bodyPr>
          <a:lstStyle>
            <a:lvl1pPr algn="ctr">
              <a:defRPr sz="2200" b="1">
                <a:solidFill>
                  <a:schemeClr val="accent1">
                    <a:lumMod val="75000"/>
                  </a:schemeClr>
                </a:solidFill>
              </a:defRPr>
            </a:lvl1pPr>
          </a:lstStyle>
          <a:p>
            <a:r>
              <a:rPr lang="en-US" dirty="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Picture with Caption">
    <p:spTree>
      <p:nvGrpSpPr>
        <p:cNvPr id="1" name=""/>
        <p:cNvGrpSpPr/>
        <p:nvPr/>
      </p:nvGrpSpPr>
      <p:grpSpPr>
        <a:xfrm>
          <a:off x="0" y="0"/>
          <a:ext cx="0" cy="0"/>
          <a:chOff x="0" y="0"/>
          <a:chExt cx="0" cy="0"/>
        </a:xfrm>
      </p:grpSpPr>
      <p:sp>
        <p:nvSpPr>
          <p:cNvPr id="15" name="Rectangle 14"/>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6" name="Rectangle 15"/>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05824" y="3962400"/>
            <a:ext cx="3707166" cy="22860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533400" y="1911350"/>
            <a:ext cx="8077200" cy="1898650"/>
          </a:xfrm>
        </p:spPr>
        <p:txBody>
          <a:bodyPr/>
          <a:lstStyle>
            <a:lvl1pPr marL="228600" indent="-228600">
              <a:buFont typeface="Wingdings" pitchFamily="2" charset="2"/>
              <a:buChar char="Ø"/>
              <a:defRPr sz="2200">
                <a:solidFill>
                  <a:schemeClr val="tx1"/>
                </a:solidFill>
              </a:defRPr>
            </a:lvl1pPr>
            <a:lvl2pPr marL="457200" indent="-228600">
              <a:buFont typeface="Wingdings" pitchFamily="2" charset="2"/>
              <a:buChar char="Ø"/>
              <a:defRPr>
                <a:solidFill>
                  <a:schemeClr val="tx1"/>
                </a:solidFill>
              </a:defRPr>
            </a:lvl2pPr>
            <a:lvl3pPr marL="685800" indent="-228600">
              <a:buFont typeface="Wingdings" pitchFamily="2" charset="2"/>
              <a:buChar char="Ø"/>
              <a:defRPr>
                <a:solidFill>
                  <a:schemeClr val="tx1"/>
                </a:solidFill>
              </a:defRPr>
            </a:lvl3pPr>
            <a:lvl4pPr marL="914400" indent="-228600">
              <a:buFont typeface="Wingdings" pitchFamily="2" charset="2"/>
              <a:buChar char="Ø"/>
              <a:defRPr>
                <a:solidFill>
                  <a:schemeClr val="tx1"/>
                </a:solidFill>
              </a:defRPr>
            </a:lvl4pPr>
            <a:lvl5pPr marL="1143000" indent="-228600">
              <a:buFont typeface="Wingdings" pitchFamily="2" charset="2"/>
              <a:buChar char="Ø"/>
              <a:defRPr>
                <a:solidFill>
                  <a:schemeClr val="tx1"/>
                </a:solidFill>
              </a:defRPr>
            </a:lvl5pPr>
            <a:lvl6pPr marL="1371600" indent="-228600">
              <a:buFont typeface="Wingdings" pitchFamily="2" charset="2"/>
              <a:buChar char="Ø"/>
              <a:defRPr sz="1600">
                <a:solidFill>
                  <a:schemeClr val="tx1">
                    <a:lumMod val="75000"/>
                    <a:lumOff val="25000"/>
                  </a:schemeClr>
                </a:solidFill>
              </a:defRPr>
            </a:lvl6pPr>
            <a:lvl7pPr marL="1600200" indent="-228600">
              <a:buClr>
                <a:schemeClr val="accent1"/>
              </a:buClr>
              <a:buFont typeface="Wingdings" pitchFamily="2" charset="2"/>
              <a:buChar char="Ø"/>
              <a:defRPr sz="1600">
                <a:solidFill>
                  <a:schemeClr val="tx1">
                    <a:lumMod val="75000"/>
                    <a:lumOff val="25000"/>
                  </a:schemeClr>
                </a:solidFill>
              </a:defRPr>
            </a:lvl7pPr>
            <a:lvl8pPr marL="1828800" indent="-228600">
              <a:buClr>
                <a:schemeClr val="accent1"/>
              </a:buClr>
              <a:buFont typeface="Wingdings" pitchFamily="2" charset="2"/>
              <a:buChar char="Ø"/>
              <a:defRPr sz="1600">
                <a:solidFill>
                  <a:schemeClr val="tx1">
                    <a:lumMod val="75000"/>
                    <a:lumOff val="25000"/>
                  </a:schemeClr>
                </a:solidFill>
              </a:defRPr>
            </a:lvl8pPr>
            <a:lvl9pPr marL="2057400" indent="-228600">
              <a:buClr>
                <a:schemeClr val="accent1"/>
              </a:buClr>
              <a:buFont typeface="Wingdings" pitchFamily="2" charset="2"/>
              <a:buChar char="Ø"/>
              <a:defRPr sz="1600" baseline="0">
                <a:solidFill>
                  <a:schemeClr val="tx1">
                    <a:lumMod val="75000"/>
                    <a:lumOff val="25000"/>
                  </a:schemeClr>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67800F-BE5D-3B45-8A62-B0E0AA6C8C2E}" type="datetime1">
              <a:t>30/06/2020</a:t>
            </a:fld>
            <a:endParaRPr lang="en-US"/>
          </a:p>
        </p:txBody>
      </p:sp>
      <p:sp>
        <p:nvSpPr>
          <p:cNvPr id="5" name="Footer Placeholder 4"/>
          <p:cNvSpPr>
            <a:spLocks noGrp="1"/>
          </p:cNvSpPr>
          <p:nvPr>
            <p:ph type="ftr" sz="quarter" idx="11"/>
          </p:nvPr>
        </p:nvSpPr>
        <p:spPr/>
        <p:txBody>
          <a:bodyPr/>
          <a:lstStyle/>
          <a:p>
            <a:r>
              <a:rPr lang="en-US" dirty="0"/>
              <a:t>Suzan Verberne 2019</a:t>
            </a:r>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
        <p:nvSpPr>
          <p:cNvPr id="10" name="Content Placeholder 9"/>
          <p:cNvSpPr>
            <a:spLocks noGrp="1"/>
          </p:cNvSpPr>
          <p:nvPr>
            <p:ph sz="quarter" idx="14"/>
          </p:nvPr>
        </p:nvSpPr>
        <p:spPr>
          <a:xfrm>
            <a:off x="4495800" y="4038600"/>
            <a:ext cx="4114800" cy="2133600"/>
          </a:xfrm>
        </p:spPr>
        <p:txBody>
          <a:bodyPr/>
          <a:lstStyle>
            <a:lvl1pPr marL="0" indent="0">
              <a:spcBef>
                <a:spcPts val="0"/>
              </a:spcBef>
              <a:buFontTx/>
              <a:buNone/>
              <a:defRPr/>
            </a:lvl1pPr>
            <a:lvl2pPr marL="228600" indent="0">
              <a:buFontTx/>
              <a:buNone/>
              <a:defRPr/>
            </a:lvl2pPr>
            <a:lvl3pPr marL="457200" indent="0">
              <a:buFontTx/>
              <a:buNone/>
              <a:defRPr/>
            </a:lvl3pPr>
            <a:lvl4pPr marL="685800" indent="0">
              <a:buFontTx/>
              <a:buNone/>
              <a:defRPr/>
            </a:lvl4pPr>
            <a:lvl5pPr marL="914400" indent="0">
              <a:buFontTx/>
              <a:buNone/>
              <a:defRPr/>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12" name="Picture Placeholder 11"/>
          <p:cNvSpPr>
            <a:spLocks noGrp="1"/>
          </p:cNvSpPr>
          <p:nvPr>
            <p:ph type="pic" sz="quarter" idx="15" hasCustomPrompt="1"/>
          </p:nvPr>
        </p:nvSpPr>
        <p:spPr>
          <a:xfrm>
            <a:off x="727257" y="4076700"/>
            <a:ext cx="3464300" cy="2057400"/>
          </a:xfr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dirty="0">
                <a:solidFill>
                  <a:schemeClr val="tx1"/>
                </a:solidFill>
              </a:defRPr>
            </a:lvl1pPr>
          </a:lstStyle>
          <a:p>
            <a:pPr marL="0" lvl="0" algn="ctr"/>
            <a:r>
              <a:rPr lang="en-US" dirty="0"/>
              <a:t>Click to add picture</a:t>
            </a:r>
          </a:p>
        </p:txBody>
      </p:sp>
    </p:spTree>
    <p:extLst>
      <p:ext uri="{BB962C8B-B14F-4D97-AF65-F5344CB8AC3E}">
        <p14:creationId xmlns:p14="http://schemas.microsoft.com/office/powerpoint/2010/main" val="1338417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8" name="Rectangle 7"/>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AE0D43-02D2-5943-96A9-528FD42A3988}" type="datetime1">
              <a:t>30/06/2020</a:t>
            </a:fld>
            <a:endParaRPr lang="en-US"/>
          </a:p>
        </p:txBody>
      </p:sp>
      <p:sp>
        <p:nvSpPr>
          <p:cNvPr id="4" name="Footer Placeholder 3"/>
          <p:cNvSpPr>
            <a:spLocks noGrp="1"/>
          </p:cNvSpPr>
          <p:nvPr>
            <p:ph type="ftr" sz="quarter" idx="11"/>
          </p:nvPr>
        </p:nvSpPr>
        <p:spPr/>
        <p:txBody>
          <a:bodyPr/>
          <a:lstStyle/>
          <a:p>
            <a:r>
              <a:rPr lang="en-US" dirty="0"/>
              <a:t>Suzan Verberne 2019</a:t>
            </a:r>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
        <p:nvSpPr>
          <p:cNvPr id="7" name="Media Placeholder 6"/>
          <p:cNvSpPr>
            <a:spLocks noGrp="1"/>
          </p:cNvSpPr>
          <p:nvPr>
            <p:ph type="media" sz="quarter" idx="13" hasCustomPrompt="1"/>
          </p:nvPr>
        </p:nvSpPr>
        <p:spPr>
          <a:xfrm>
            <a:off x="457200" y="1752601"/>
            <a:ext cx="8229600" cy="3657600"/>
          </a:xfrm>
          <a:solidFill>
            <a:schemeClr val="bg1">
              <a:lumMod val="85000"/>
            </a:schemeClr>
          </a:solidFill>
        </p:spPr>
        <p:txBody>
          <a:bodyPr/>
          <a:lstStyle>
            <a:lvl1pPr>
              <a:defRPr baseline="0"/>
            </a:lvl1pPr>
          </a:lstStyle>
          <a:p>
            <a:r>
              <a:rPr lang="en-US" dirty="0"/>
              <a:t>Click to add media file</a:t>
            </a:r>
          </a:p>
        </p:txBody>
      </p:sp>
      <p:sp>
        <p:nvSpPr>
          <p:cNvPr id="9" name="Text Placeholder 8"/>
          <p:cNvSpPr>
            <a:spLocks noGrp="1"/>
          </p:cNvSpPr>
          <p:nvPr>
            <p:ph type="body" sz="quarter" idx="14" hasCustomPrompt="1"/>
          </p:nvPr>
        </p:nvSpPr>
        <p:spPr>
          <a:xfrm>
            <a:off x="457200" y="5486400"/>
            <a:ext cx="8229600" cy="533400"/>
          </a:xfrm>
        </p:spPr>
        <p:txBody>
          <a:bodyPr>
            <a:noAutofit/>
          </a:bodyPr>
          <a:lstStyle>
            <a:lvl1pPr marL="0" indent="0">
              <a:buNone/>
              <a:defRPr sz="2400" baseline="0">
                <a:solidFill>
                  <a:schemeClr val="tx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add video caption</a:t>
            </a:r>
          </a:p>
        </p:txBody>
      </p:sp>
    </p:spTree>
    <p:extLst>
      <p:ext uri="{BB962C8B-B14F-4D97-AF65-F5344CB8AC3E}">
        <p14:creationId xmlns:p14="http://schemas.microsoft.com/office/powerpoint/2010/main" val="98859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bou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61DC2-48B3-A845-B094-49FE82EEE86F}" type="datetime1">
              <a:t>30/06/2020</a:t>
            </a:fld>
            <a:endParaRPr lang="en-US"/>
          </a:p>
        </p:txBody>
      </p:sp>
      <p:sp>
        <p:nvSpPr>
          <p:cNvPr id="3" name="Footer Placeholder 2"/>
          <p:cNvSpPr>
            <a:spLocks noGrp="1"/>
          </p:cNvSpPr>
          <p:nvPr>
            <p:ph type="ftr" sz="quarter" idx="11"/>
          </p:nvPr>
        </p:nvSpPr>
        <p:spPr/>
        <p:txBody>
          <a:bodyPr/>
          <a:lstStyle/>
          <a:p>
            <a:r>
              <a:rPr lang="en-US" dirty="0"/>
              <a:t>Suzan Verberne 2019</a:t>
            </a:r>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
        <p:nvSpPr>
          <p:cNvPr id="10" name="Text Placeholder 9"/>
          <p:cNvSpPr>
            <a:spLocks noGrp="1"/>
          </p:cNvSpPr>
          <p:nvPr>
            <p:ph type="body" sz="quarter" idx="14"/>
          </p:nvPr>
        </p:nvSpPr>
        <p:spPr>
          <a:xfrm>
            <a:off x="563880" y="304800"/>
            <a:ext cx="4846320" cy="381000"/>
          </a:xfrm>
        </p:spPr>
        <p:txBody>
          <a:bodyPr bIns="0" anchor="b" anchorCtr="0">
            <a:noAutofit/>
          </a:bodyPr>
          <a:lstStyle>
            <a:lvl1pPr marL="0" indent="0">
              <a:buNone/>
              <a:defRPr sz="2400" b="1" cap="all" baseline="0"/>
            </a:lvl1pPr>
            <a:lvl2pPr marL="228600" indent="0">
              <a:buNone/>
              <a:defRPr sz="2400" b="1"/>
            </a:lvl2pPr>
            <a:lvl3pPr marL="457200" indent="0">
              <a:buNone/>
              <a:defRPr sz="2400" b="1"/>
            </a:lvl3pPr>
            <a:lvl4pPr marL="685800" indent="0">
              <a:buNone/>
              <a:defRPr sz="2400" b="1"/>
            </a:lvl4pPr>
            <a:lvl5pPr marL="914400" indent="0">
              <a:buNone/>
              <a:defRPr sz="2400" b="1"/>
            </a:lvl5pPr>
          </a:lstStyle>
          <a:p>
            <a:pPr lvl="0"/>
            <a:r>
              <a:rPr lang="en-US" dirty="0"/>
              <a:t>Click to edit Master text styles</a:t>
            </a:r>
          </a:p>
        </p:txBody>
      </p:sp>
      <p:sp>
        <p:nvSpPr>
          <p:cNvPr id="13" name="Text Placeholder 12"/>
          <p:cNvSpPr>
            <a:spLocks noGrp="1"/>
          </p:cNvSpPr>
          <p:nvPr>
            <p:ph type="body" sz="quarter" idx="15"/>
          </p:nvPr>
        </p:nvSpPr>
        <p:spPr>
          <a:xfrm>
            <a:off x="563880" y="701040"/>
            <a:ext cx="4846320" cy="685800"/>
          </a:xfrm>
        </p:spPr>
        <p:txBody>
          <a:bodyPr tIns="0">
            <a:noAutofit/>
          </a:bodyPr>
          <a:lstStyle>
            <a:lvl1pPr marL="0" indent="0">
              <a:spcBef>
                <a:spcPts val="0"/>
              </a:spcBef>
              <a:buNone/>
              <a:defRPr sz="1800"/>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Click to edit Master text styles</a:t>
            </a:r>
          </a:p>
        </p:txBody>
      </p:sp>
      <p:sp>
        <p:nvSpPr>
          <p:cNvPr id="15" name="Picture Placeholder 14"/>
          <p:cNvSpPr>
            <a:spLocks noGrp="1"/>
          </p:cNvSpPr>
          <p:nvPr>
            <p:ph type="pic" sz="quarter" idx="16" hasCustomPrompt="1"/>
          </p:nvPr>
        </p:nvSpPr>
        <p:spPr>
          <a:xfrm>
            <a:off x="5867400" y="533400"/>
            <a:ext cx="2438400" cy="2031326"/>
          </a:xfrm>
          <a:ln>
            <a:solidFill>
              <a:schemeClr val="bg1"/>
            </a:solidFill>
          </a:ln>
        </p:spPr>
        <p:txBody>
          <a:bodyPr tIns="91440"/>
          <a:lstStyle>
            <a:lvl1pPr marL="0" indent="0" algn="ctr">
              <a:buFontTx/>
              <a:buNone/>
              <a:defRPr baseline="0"/>
            </a:lvl1pPr>
          </a:lstStyle>
          <a:p>
            <a:r>
              <a:rPr lang="en-US" dirty="0"/>
              <a:t>[Click to insert Logo / Brand Image]</a:t>
            </a:r>
          </a:p>
        </p:txBody>
      </p:sp>
      <p:sp>
        <p:nvSpPr>
          <p:cNvPr id="17" name="Text Placeholder 16"/>
          <p:cNvSpPr>
            <a:spLocks noGrp="1"/>
          </p:cNvSpPr>
          <p:nvPr>
            <p:ph type="body" sz="quarter" idx="17" hasCustomPrompt="1"/>
          </p:nvPr>
        </p:nvSpPr>
        <p:spPr>
          <a:xfrm>
            <a:off x="3581400" y="2819401"/>
            <a:ext cx="5257800" cy="3505199"/>
          </a:xfrm>
        </p:spPr>
        <p:txBody>
          <a:bodyPr>
            <a:normAutofit/>
          </a:bodyPr>
          <a:lstStyle>
            <a:lvl1pPr>
              <a:defRPr sz="1800" baseline="0">
                <a:solidFill>
                  <a:schemeClr val="tx2"/>
                </a:solidFill>
              </a:defRPr>
            </a:lvl1pPr>
            <a:lvl2pPr>
              <a:defRPr sz="1600">
                <a:solidFill>
                  <a:schemeClr val="tx2"/>
                </a:solidFill>
              </a:defRPr>
            </a:lvl2pPr>
            <a:lvl3pPr>
              <a:defRPr sz="1400">
                <a:solidFill>
                  <a:schemeClr val="tx2"/>
                </a:solidFill>
              </a:defRPr>
            </a:lvl3pPr>
            <a:lvl4pPr>
              <a:defRPr sz="1200">
                <a:solidFill>
                  <a:schemeClr val="tx2"/>
                </a:solidFill>
              </a:defRPr>
            </a:lvl4pPr>
            <a:lvl5pPr>
              <a:defRPr sz="1200">
                <a:solidFill>
                  <a:schemeClr val="tx2"/>
                </a:solidFill>
              </a:defRPr>
            </a:lvl5pPr>
          </a:lstStyle>
          <a:p>
            <a:pPr lvl="0"/>
            <a:r>
              <a:rPr lang="en-US" dirty="0"/>
              <a:t>[insert your bio or company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p:cNvSpPr>
            <a:spLocks noGrp="1"/>
          </p:cNvSpPr>
          <p:nvPr>
            <p:ph type="pic" sz="quarter" idx="13" hasCustomPrompt="1"/>
          </p:nvPr>
        </p:nvSpPr>
        <p:spPr>
          <a:xfrm>
            <a:off x="676690" y="1642472"/>
            <a:ext cx="2483254" cy="3234328"/>
          </a:xfrm>
          <a:ln w="228600" cap="sq" cmpd="sng">
            <a:noFill/>
            <a:miter lim="800000"/>
          </a:ln>
        </p:spPr>
        <p:txBody>
          <a:bodyPr tIns="274320"/>
          <a:lstStyle>
            <a:lvl1pPr marL="0" indent="0" algn="ctr">
              <a:buFontTx/>
              <a:buNone/>
              <a:defRPr/>
            </a:lvl1pPr>
          </a:lstStyle>
          <a:p>
            <a:r>
              <a:rPr lang="en-US" dirty="0"/>
              <a:t>[Click icon to insert photo]</a:t>
            </a:r>
          </a:p>
        </p:txBody>
      </p:sp>
    </p:spTree>
    <p:extLst>
      <p:ext uri="{BB962C8B-B14F-4D97-AF65-F5344CB8AC3E}">
        <p14:creationId xmlns:p14="http://schemas.microsoft.com/office/powerpoint/2010/main" val="194536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Opening 1 zonder opsomm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3" name="Tijdelijke aanduiding voor inhoud 2"/>
          <p:cNvSpPr>
            <a:spLocks noGrp="1"/>
          </p:cNvSpPr>
          <p:nvPr>
            <p:ph idx="1"/>
          </p:nvPr>
        </p:nvSpPr>
        <p:spPr/>
        <p:txBody>
          <a:bodyPr/>
          <a:lstStyle>
            <a:lvl1pPr marL="0" indent="0">
              <a:buNone/>
              <a:defRPr sz="1800">
                <a:latin typeface="Arial"/>
                <a:cs typeface="Arial"/>
              </a:defRPr>
            </a:lvl1pPr>
            <a:lvl2pPr marL="0" indent="0">
              <a:buFont typeface="Arial"/>
              <a:buNone/>
              <a:defRPr sz="1800">
                <a:solidFill>
                  <a:srgbClr val="FFFFFF"/>
                </a:solidFill>
                <a:latin typeface="Arial"/>
                <a:cs typeface="Arial"/>
              </a:defRPr>
            </a:lvl2pPr>
            <a:lvl3pPr marL="0" indent="0">
              <a:buFont typeface="Arial"/>
              <a:buNone/>
              <a:defRPr sz="1800">
                <a:solidFill>
                  <a:srgbClr val="FFFFFF"/>
                </a:solidFill>
                <a:latin typeface="Arial"/>
                <a:cs typeface="Arial"/>
              </a:defRPr>
            </a:lvl3pPr>
            <a:lvl4pPr marL="0" indent="0">
              <a:buFont typeface="Arial"/>
              <a:buNone/>
              <a:defRPr sz="1800">
                <a:solidFill>
                  <a:srgbClr val="FFFFFF"/>
                </a:solidFill>
                <a:latin typeface="Arial"/>
                <a:cs typeface="Arial"/>
              </a:defRPr>
            </a:lvl4pPr>
            <a:lvl5pPr marL="0" indent="0">
              <a:buFont typeface="Arial"/>
              <a:buNone/>
              <a:defRPr sz="1800">
                <a:solidFill>
                  <a:srgbClr val="FFFFFF"/>
                </a:solidFill>
                <a:latin typeface="Arial"/>
                <a:cs typeface="Aria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41112988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6" name="Tijdelijke aanduiding voor inhoud 2"/>
          <p:cNvSpPr>
            <a:spLocks noGrp="1"/>
          </p:cNvSpPr>
          <p:nvPr>
            <p:ph sz="half" idx="1"/>
          </p:nvPr>
        </p:nvSpPr>
        <p:spPr>
          <a:xfrm>
            <a:off x="632892" y="1265213"/>
            <a:ext cx="3797338" cy="4301724"/>
          </a:xfrm>
        </p:spPr>
        <p:txBody>
          <a:bodyPr/>
          <a:lstStyle>
            <a:lvl1pPr>
              <a:defRPr sz="1800"/>
            </a:lvl1pPr>
            <a:lvl2pPr>
              <a:defRPr sz="1800"/>
            </a:lvl2pPr>
            <a:lvl3pPr>
              <a:defRPr sz="1500"/>
            </a:lvl3pPr>
            <a:lvl4pPr>
              <a:defRPr sz="1500"/>
            </a:lvl4pPr>
            <a:lvl5pPr>
              <a:defRPr sz="15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Tijdelijke aanduiding voor inhoud 3"/>
          <p:cNvSpPr>
            <a:spLocks noGrp="1"/>
          </p:cNvSpPr>
          <p:nvPr>
            <p:ph sz="half" idx="2"/>
          </p:nvPr>
        </p:nvSpPr>
        <p:spPr>
          <a:xfrm>
            <a:off x="4683387" y="1265213"/>
            <a:ext cx="3797338" cy="4301724"/>
          </a:xfrm>
        </p:spPr>
        <p:txBody>
          <a:bodyPr/>
          <a:lstStyle>
            <a:lvl1pPr>
              <a:defRPr sz="1800"/>
            </a:lvl1pPr>
            <a:lvl2pPr>
              <a:defRPr sz="1800"/>
            </a:lvl2pPr>
            <a:lvl3pPr>
              <a:defRPr sz="1500"/>
            </a:lvl3pPr>
            <a:lvl4pPr>
              <a:defRPr sz="1500"/>
            </a:lvl4pPr>
            <a:lvl5pPr>
              <a:defRPr sz="15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ianummer 5"/>
          <p:cNvSpPr>
            <a:spLocks noGrp="1"/>
          </p:cNvSpPr>
          <p:nvPr>
            <p:ph type="sldNum" sz="quarter" idx="10"/>
          </p:nvPr>
        </p:nvSpPr>
        <p:spPr/>
        <p:txBody>
          <a:bodyPr/>
          <a:lstStyle>
            <a:lvl1pPr>
              <a:defRPr/>
            </a:lvl1pPr>
          </a:lstStyle>
          <a:p>
            <a:pPr>
              <a:defRPr/>
            </a:pPr>
            <a:fld id="{C2CA496A-0C7F-48C1-863E-B2B1606F9D04}" type="slidenum">
              <a:rPr lang="nl-NL">
                <a:latin typeface="Arial"/>
              </a:rPr>
              <a:pPr>
                <a:defRPr/>
              </a:pPr>
              <a:t>‹#›</a:t>
            </a:fld>
            <a:endParaRPr lang="nl-NL" dirty="0">
              <a:latin typeface="Arial"/>
            </a:endParaRPr>
          </a:p>
        </p:txBody>
      </p:sp>
      <p:sp>
        <p:nvSpPr>
          <p:cNvPr id="8" name="Tijdelijke aanduiding voor voettekst 4"/>
          <p:cNvSpPr>
            <a:spLocks noGrp="1"/>
          </p:cNvSpPr>
          <p:nvPr>
            <p:ph type="ftr" sz="quarter" idx="11"/>
          </p:nvPr>
        </p:nvSpPr>
        <p:spPr/>
        <p:txBody>
          <a:bodyPr/>
          <a:lstStyle>
            <a:lvl1pPr>
              <a:defRPr/>
            </a:lvl1pPr>
          </a:lstStyle>
          <a:p>
            <a:pPr>
              <a:defRPr/>
            </a:pPr>
            <a:r>
              <a:rPr lang="nl-NL">
                <a:latin typeface="Arial"/>
              </a:rPr>
              <a:t>Suzan Verberne 2019</a:t>
            </a:r>
          </a:p>
        </p:txBody>
      </p:sp>
      <p:sp>
        <p:nvSpPr>
          <p:cNvPr id="9" name="Tijdelijke aanduiding voor datum 3"/>
          <p:cNvSpPr>
            <a:spLocks noGrp="1"/>
          </p:cNvSpPr>
          <p:nvPr>
            <p:ph type="dt" sz="half" idx="12"/>
          </p:nvPr>
        </p:nvSpPr>
        <p:spPr/>
        <p:txBody>
          <a:bodyPr/>
          <a:lstStyle>
            <a:lvl1pPr>
              <a:defRPr/>
            </a:lvl1pPr>
          </a:lstStyle>
          <a:p>
            <a:pPr>
              <a:defRPr/>
            </a:pPr>
            <a:fld id="{8E54F53A-05A6-5046-A3D0-BBEE80C53F90}" type="datetime1">
              <a:t>30/06/2020</a:t>
            </a:fld>
            <a:endParaRPr lang="nl-NL" dirty="0">
              <a:solidFill>
                <a:prstClr val="white"/>
              </a:solidFill>
              <a:latin typeface="Arial"/>
            </a:endParaRPr>
          </a:p>
        </p:txBody>
      </p:sp>
    </p:spTree>
    <p:extLst>
      <p:ext uri="{BB962C8B-B14F-4D97-AF65-F5344CB8AC3E}">
        <p14:creationId xmlns:p14="http://schemas.microsoft.com/office/powerpoint/2010/main" val="1141116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Titelstijl van model bewerken</a:t>
            </a:r>
          </a:p>
        </p:txBody>
      </p:sp>
      <p:sp>
        <p:nvSpPr>
          <p:cNvPr id="6" name="Tijdelijke aanduiding voor inhoud 2"/>
          <p:cNvSpPr>
            <a:spLocks noGrp="1"/>
          </p:cNvSpPr>
          <p:nvPr>
            <p:ph idx="1"/>
          </p:nvPr>
        </p:nvSpPr>
        <p:spPr>
          <a:xfrm>
            <a:off x="632890" y="1265213"/>
            <a:ext cx="7847833" cy="430172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1755238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6" name="Tijdelijke aanduiding voor inhoud 2"/>
          <p:cNvSpPr>
            <a:spLocks noGrp="1"/>
          </p:cNvSpPr>
          <p:nvPr>
            <p:ph idx="1"/>
          </p:nvPr>
        </p:nvSpPr>
        <p:spPr>
          <a:xfrm>
            <a:off x="632890" y="1265213"/>
            <a:ext cx="7847833" cy="4301725"/>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dianummer 5"/>
          <p:cNvSpPr>
            <a:spLocks noGrp="1"/>
          </p:cNvSpPr>
          <p:nvPr>
            <p:ph type="sldNum" sz="quarter" idx="10"/>
          </p:nvPr>
        </p:nvSpPr>
        <p:spPr/>
        <p:txBody>
          <a:bodyPr/>
          <a:lstStyle>
            <a:lvl1pPr>
              <a:defRPr/>
            </a:lvl1pPr>
          </a:lstStyle>
          <a:p>
            <a:pPr>
              <a:defRPr/>
            </a:pPr>
            <a:fld id="{4BCEFEAA-05AD-41CD-9FF4-95EB8D9C6211}" type="slidenum">
              <a:rPr lang="nl-NL">
                <a:latin typeface="Arial"/>
              </a:rPr>
              <a:pPr>
                <a:defRPr/>
              </a:pPr>
              <a:t>‹#›</a:t>
            </a:fld>
            <a:endParaRPr lang="nl-NL" dirty="0">
              <a:latin typeface="Arial"/>
            </a:endParaRPr>
          </a:p>
        </p:txBody>
      </p:sp>
      <p:sp>
        <p:nvSpPr>
          <p:cNvPr id="5" name="Tijdelijke aanduiding voor voettekst 4"/>
          <p:cNvSpPr>
            <a:spLocks noGrp="1"/>
          </p:cNvSpPr>
          <p:nvPr>
            <p:ph type="ftr" sz="quarter" idx="11"/>
          </p:nvPr>
        </p:nvSpPr>
        <p:spPr/>
        <p:txBody>
          <a:bodyPr/>
          <a:lstStyle>
            <a:lvl1pPr>
              <a:defRPr/>
            </a:lvl1pPr>
          </a:lstStyle>
          <a:p>
            <a:pPr>
              <a:defRPr/>
            </a:pPr>
            <a:r>
              <a:rPr lang="nl-NL">
                <a:latin typeface="Arial"/>
              </a:rPr>
              <a:t>Suzan Verberne 2019</a:t>
            </a:r>
          </a:p>
        </p:txBody>
      </p:sp>
      <p:sp>
        <p:nvSpPr>
          <p:cNvPr id="7" name="Tijdelijke aanduiding voor datum 3"/>
          <p:cNvSpPr>
            <a:spLocks noGrp="1"/>
          </p:cNvSpPr>
          <p:nvPr>
            <p:ph type="dt" sz="half" idx="12"/>
          </p:nvPr>
        </p:nvSpPr>
        <p:spPr/>
        <p:txBody>
          <a:bodyPr/>
          <a:lstStyle>
            <a:lvl1pPr>
              <a:defRPr/>
            </a:lvl1pPr>
          </a:lstStyle>
          <a:p>
            <a:pPr>
              <a:defRPr/>
            </a:pPr>
            <a:fld id="{35543C6A-2236-9542-AD5F-0794C3A3533C}" type="datetime1">
              <a:t>30/06/2020</a:t>
            </a:fld>
            <a:endParaRPr lang="nl-NL" dirty="0">
              <a:solidFill>
                <a:prstClr val="white"/>
              </a:solidFill>
              <a:latin typeface="Arial"/>
            </a:endParaRPr>
          </a:p>
        </p:txBody>
      </p:sp>
    </p:spTree>
    <p:extLst>
      <p:ext uri="{BB962C8B-B14F-4D97-AF65-F5344CB8AC3E}">
        <p14:creationId xmlns:p14="http://schemas.microsoft.com/office/powerpoint/2010/main" val="378083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userDrawn="1"/>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GB" noProof="0" dirty="0"/>
              <a:t>Click to edit Master title style</a:t>
            </a:r>
          </a:p>
        </p:txBody>
      </p:sp>
      <p:sp>
        <p:nvSpPr>
          <p:cNvPr id="3" name="Content Placeholder 2"/>
          <p:cNvSpPr>
            <a:spLocks noGrp="1"/>
          </p:cNvSpPr>
          <p:nvPr>
            <p:ph idx="1"/>
          </p:nvPr>
        </p:nvSpPr>
        <p:spPr/>
        <p:txBody>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laceholder 3"/>
          <p:cNvSpPr>
            <a:spLocks noGrp="1"/>
          </p:cNvSpPr>
          <p:nvPr>
            <p:ph type="dt" sz="half" idx="10"/>
          </p:nvPr>
        </p:nvSpPr>
        <p:spPr/>
        <p:txBody>
          <a:bodyPr/>
          <a:lstStyle/>
          <a:p>
            <a:fld id="{7DC36C52-8BAE-3148-AD1A-020BC7F8A164}" type="datetime1">
              <a:t>30/06/2020</a:t>
            </a:fld>
            <a:endParaRPr lang="en-US"/>
          </a:p>
        </p:txBody>
      </p:sp>
      <p:sp>
        <p:nvSpPr>
          <p:cNvPr id="5" name="Footer Placeholder 4"/>
          <p:cNvSpPr>
            <a:spLocks noGrp="1"/>
          </p:cNvSpPr>
          <p:nvPr>
            <p:ph type="ftr" sz="quarter" idx="11"/>
          </p:nvPr>
        </p:nvSpPr>
        <p:spPr/>
        <p:txBody>
          <a:bodyPr/>
          <a:lstStyle/>
          <a:p>
            <a:r>
              <a:rPr lang="en-US" dirty="0"/>
              <a:t>Suzan Verberne 2019</a:t>
            </a:r>
          </a:p>
        </p:txBody>
      </p:sp>
      <p:sp>
        <p:nvSpPr>
          <p:cNvPr id="6" name="Slide Number Placeholder 5"/>
          <p:cNvSpPr>
            <a:spLocks noGrp="1"/>
          </p:cNvSpPr>
          <p:nvPr>
            <p:ph type="sldNum" sz="quarter" idx="12"/>
          </p:nvPr>
        </p:nvSpPr>
        <p:spPr/>
        <p:txBody>
          <a:bodyPr/>
          <a:lstStyle/>
          <a:p>
            <a:fld id="{586CAFB4-4EF8-46FE-AED1-5F1F018D3D0A}" type="slidenum">
              <a:rPr lang="en-US" smtClean="0"/>
              <a:t>‹#›</a:t>
            </a:fld>
            <a:endParaRPr lang="en-US"/>
          </a:p>
        </p:txBody>
      </p:sp>
    </p:spTree>
    <p:extLst>
      <p:ext uri="{BB962C8B-B14F-4D97-AF65-F5344CB8AC3E}">
        <p14:creationId xmlns:p14="http://schemas.microsoft.com/office/powerpoint/2010/main" val="118883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ianummer 5"/>
          <p:cNvSpPr>
            <a:spLocks noGrp="1"/>
          </p:cNvSpPr>
          <p:nvPr>
            <p:ph type="sldNum" sz="quarter" idx="10"/>
          </p:nvPr>
        </p:nvSpPr>
        <p:spPr/>
        <p:txBody>
          <a:bodyPr/>
          <a:lstStyle>
            <a:lvl1pPr>
              <a:defRPr/>
            </a:lvl1pPr>
          </a:lstStyle>
          <a:p>
            <a:pPr>
              <a:defRPr/>
            </a:pPr>
            <a:fld id="{F5224919-BED6-483F-8A9E-A6AA491BE221}" type="slidenum">
              <a:rPr lang="nl-NL"/>
              <a:pPr>
                <a:defRPr/>
              </a:pPr>
              <a:t>‹#›</a:t>
            </a:fld>
            <a:endParaRPr lang="nl-NL" dirty="0"/>
          </a:p>
        </p:txBody>
      </p:sp>
      <p:sp>
        <p:nvSpPr>
          <p:cNvPr id="4" name="Tijdelijke aanduiding voor voettekst 4"/>
          <p:cNvSpPr>
            <a:spLocks noGrp="1"/>
          </p:cNvSpPr>
          <p:nvPr>
            <p:ph type="ftr" sz="quarter" idx="11"/>
          </p:nvPr>
        </p:nvSpPr>
        <p:spPr/>
        <p:txBody>
          <a:bodyPr/>
          <a:lstStyle>
            <a:lvl1pPr>
              <a:defRPr/>
            </a:lvl1pPr>
          </a:lstStyle>
          <a:p>
            <a:pPr>
              <a:defRPr/>
            </a:pPr>
            <a:r>
              <a:rPr lang="nl-NL"/>
              <a:t>Suzan Verberne 2019</a:t>
            </a:r>
          </a:p>
        </p:txBody>
      </p:sp>
      <p:sp>
        <p:nvSpPr>
          <p:cNvPr id="5" name="Tijdelijke aanduiding voor datum 3"/>
          <p:cNvSpPr>
            <a:spLocks noGrp="1"/>
          </p:cNvSpPr>
          <p:nvPr>
            <p:ph type="dt" sz="half" idx="12"/>
          </p:nvPr>
        </p:nvSpPr>
        <p:spPr/>
        <p:txBody>
          <a:bodyPr/>
          <a:lstStyle>
            <a:lvl1pPr>
              <a:defRPr/>
            </a:lvl1pPr>
          </a:lstStyle>
          <a:p>
            <a:pPr>
              <a:defRPr/>
            </a:pPr>
            <a:fld id="{34AC7DC5-686E-7A47-A53E-6FB4D9C5DB65}" type="datetime1">
              <a:t>30/06/2020</a:t>
            </a:fld>
            <a:endParaRPr lang="nl-NL" dirty="0"/>
          </a:p>
        </p:txBody>
      </p:sp>
    </p:spTree>
    <p:extLst>
      <p:ext uri="{BB962C8B-B14F-4D97-AF65-F5344CB8AC3E}">
        <p14:creationId xmlns:p14="http://schemas.microsoft.com/office/powerpoint/2010/main" val="214569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Marker">
    <p:spTree>
      <p:nvGrpSpPr>
        <p:cNvPr id="1" name=""/>
        <p:cNvGrpSpPr/>
        <p:nvPr/>
      </p:nvGrpSpPr>
      <p:grpSpPr>
        <a:xfrm>
          <a:off x="0" y="0"/>
          <a:ext cx="0" cy="0"/>
          <a:chOff x="0" y="0"/>
          <a:chExt cx="0" cy="0"/>
        </a:xfrm>
      </p:grpSpPr>
      <p:sp>
        <p:nvSpPr>
          <p:cNvPr id="10" name="Rectangle 9"/>
          <p:cNvSpPr/>
          <p:nvPr/>
        </p:nvSpPr>
        <p:spPr>
          <a:xfrm>
            <a:off x="533400" y="278166"/>
            <a:ext cx="83362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2" name="Rectangle 11"/>
          <p:cNvSpPr/>
          <p:nvPr/>
        </p:nvSpPr>
        <p:spPr>
          <a:xfrm>
            <a:off x="625467" y="372862"/>
            <a:ext cx="8127916"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08174" y="408372"/>
            <a:ext cx="6778625" cy="1039427"/>
          </a:xfrm>
        </p:spPr>
        <p:txBody>
          <a:bodyPr/>
          <a:lstStyle/>
          <a:p>
            <a:r>
              <a:rPr lang="en-US" dirty="0"/>
              <a:t>Click to edit Master title style</a:t>
            </a:r>
          </a:p>
        </p:txBody>
      </p:sp>
      <p:sp>
        <p:nvSpPr>
          <p:cNvPr id="3" name="Content Placeholder 2"/>
          <p:cNvSpPr>
            <a:spLocks noGrp="1"/>
          </p:cNvSpPr>
          <p:nvPr>
            <p:ph idx="1"/>
          </p:nvPr>
        </p:nvSpPr>
        <p:spPr>
          <a:xfrm>
            <a:off x="457200" y="2057399"/>
            <a:ext cx="8229600" cy="4267201"/>
          </a:xfrm>
        </p:spPr>
        <p:txBody>
          <a:bodyPr/>
          <a:lstStyle>
            <a:lvl1pPr marL="228600" indent="-228600">
              <a:buFont typeface="Wingdings" pitchFamily="2" charset="2"/>
              <a:buChar char="Ø"/>
              <a:defRPr sz="2200">
                <a:solidFill>
                  <a:schemeClr val="tx1"/>
                </a:solidFill>
              </a:defRPr>
            </a:lvl1pPr>
            <a:lvl2pPr marL="457200" indent="-228600">
              <a:buFont typeface="Wingdings" pitchFamily="2" charset="2"/>
              <a:buChar char="Ø"/>
              <a:defRPr>
                <a:solidFill>
                  <a:schemeClr val="tx1"/>
                </a:solidFill>
              </a:defRPr>
            </a:lvl2pPr>
            <a:lvl3pPr marL="685800" indent="-228600">
              <a:buFont typeface="Wingdings" pitchFamily="2" charset="2"/>
              <a:buChar char="Ø"/>
              <a:defRPr>
                <a:solidFill>
                  <a:schemeClr val="tx1"/>
                </a:solidFill>
              </a:defRPr>
            </a:lvl3pPr>
            <a:lvl4pPr marL="914400" indent="-228600">
              <a:buFont typeface="Wingdings" pitchFamily="2" charset="2"/>
              <a:buChar char="Ø"/>
              <a:defRPr>
                <a:solidFill>
                  <a:schemeClr val="tx1"/>
                </a:solidFill>
              </a:defRPr>
            </a:lvl4pPr>
            <a:lvl5pPr marL="1143000" indent="-228600">
              <a:buFont typeface="Wingdings" pitchFamily="2" charset="2"/>
              <a:buChar char="Ø"/>
              <a:defRPr>
                <a:solidFill>
                  <a:schemeClr val="tx1"/>
                </a:solidFill>
              </a:defRPr>
            </a:lvl5pPr>
            <a:lvl6pPr marL="1371600" indent="-228600">
              <a:buFont typeface="Wingdings" pitchFamily="2" charset="2"/>
              <a:buChar char="Ø"/>
              <a:defRPr sz="1600">
                <a:solidFill>
                  <a:schemeClr val="tx1">
                    <a:lumMod val="75000"/>
                    <a:lumOff val="25000"/>
                  </a:schemeClr>
                </a:solidFill>
              </a:defRPr>
            </a:lvl6pPr>
            <a:lvl7pPr marL="1600200" indent="-228600">
              <a:buClr>
                <a:schemeClr val="accent1"/>
              </a:buClr>
              <a:buFont typeface="Wingdings" pitchFamily="2" charset="2"/>
              <a:buChar char="Ø"/>
              <a:defRPr sz="1600">
                <a:solidFill>
                  <a:schemeClr val="tx1">
                    <a:lumMod val="75000"/>
                    <a:lumOff val="25000"/>
                  </a:schemeClr>
                </a:solidFill>
              </a:defRPr>
            </a:lvl7pPr>
            <a:lvl8pPr marL="1828800" indent="-228600">
              <a:buClr>
                <a:schemeClr val="accent1"/>
              </a:buClr>
              <a:buFont typeface="Wingdings" pitchFamily="2" charset="2"/>
              <a:buChar char="Ø"/>
              <a:defRPr sz="1600">
                <a:solidFill>
                  <a:schemeClr val="tx1">
                    <a:lumMod val="75000"/>
                    <a:lumOff val="25000"/>
                  </a:schemeClr>
                </a:solidFill>
              </a:defRPr>
            </a:lvl8pPr>
            <a:lvl9pPr marL="2057400" indent="-228600">
              <a:buClr>
                <a:schemeClr val="accent1"/>
              </a:buClr>
              <a:buFont typeface="Wingdings" pitchFamily="2" charset="2"/>
              <a:buChar char="Ø"/>
              <a:defRPr sz="1600" baseline="0">
                <a:solidFill>
                  <a:schemeClr val="tx1">
                    <a:lumMod val="75000"/>
                    <a:lumOff val="25000"/>
                  </a:schemeClr>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CC8D9D2-1657-234E-9DB9-5FAC51CFDBED}" type="datetime1">
              <a:t>30/06/2020</a:t>
            </a:fld>
            <a:endParaRPr lang="en-US"/>
          </a:p>
        </p:txBody>
      </p:sp>
      <p:sp>
        <p:nvSpPr>
          <p:cNvPr id="5" name="Footer Placeholder 4"/>
          <p:cNvSpPr>
            <a:spLocks noGrp="1"/>
          </p:cNvSpPr>
          <p:nvPr>
            <p:ph type="ftr" sz="quarter" idx="11"/>
          </p:nvPr>
        </p:nvSpPr>
        <p:spPr/>
        <p:txBody>
          <a:bodyPr/>
          <a:lstStyle/>
          <a:p>
            <a:r>
              <a:rPr lang="en-US" dirty="0"/>
              <a:t>Suzan Verberne 2019</a:t>
            </a:r>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
        <p:nvSpPr>
          <p:cNvPr id="13" name="Text Placeholder 8"/>
          <p:cNvSpPr>
            <a:spLocks noGrp="1"/>
          </p:cNvSpPr>
          <p:nvPr>
            <p:ph type="body" sz="quarter" idx="13"/>
          </p:nvPr>
        </p:nvSpPr>
        <p:spPr>
          <a:xfrm>
            <a:off x="114700" y="132346"/>
            <a:ext cx="1847088" cy="1783080"/>
          </a:xfrm>
          <a:prstGeom prst="ellipse">
            <a:avLst/>
          </a:prstGeom>
        </p:spPr>
        <p:style>
          <a:lnRef idx="0">
            <a:schemeClr val="accent4"/>
          </a:lnRef>
          <a:fillRef idx="3">
            <a:schemeClr val="accent4"/>
          </a:fillRef>
          <a:effectRef idx="3">
            <a:schemeClr val="accent4"/>
          </a:effectRef>
          <a:fontRef idx="none"/>
        </p:style>
        <p:txBody>
          <a:bodyPr lIns="45720" rIns="45720" anchor="ctr" anchorCtr="0">
            <a:noAutofit/>
          </a:bodyPr>
          <a:lstStyle>
            <a:lvl1pPr marL="0" indent="0" algn="ctr">
              <a:buNone/>
              <a:defRPr sz="1600" b="1">
                <a:solidFill>
                  <a:schemeClr val="bg1"/>
                </a:solidFill>
              </a:defRPr>
            </a:lvl1pPr>
            <a:lvl2pPr marL="228600" indent="0">
              <a:buNone/>
              <a:defRPr sz="1400">
                <a:solidFill>
                  <a:schemeClr val="bg1"/>
                </a:solidFill>
              </a:defRPr>
            </a:lvl2pPr>
            <a:lvl3pPr marL="457200" indent="0">
              <a:buNone/>
              <a:defRPr sz="1400">
                <a:solidFill>
                  <a:schemeClr val="bg1"/>
                </a:solidFill>
              </a:defRPr>
            </a:lvl3pPr>
            <a:lvl4pPr marL="685800" indent="0">
              <a:buNone/>
              <a:defRPr sz="1400">
                <a:solidFill>
                  <a:schemeClr val="bg1"/>
                </a:solidFill>
              </a:defRPr>
            </a:lvl4pPr>
            <a:lvl5pPr marL="914400" indent="0">
              <a:buNone/>
              <a:defRPr sz="1400">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3393940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BB4CC9-AA15-9F48-9308-A13AFD269FFC}" type="datetime1">
              <a:t>30/06/2020</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dirty="0"/>
              <a:t>Suzan Verberne 2019</a:t>
            </a:r>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400" kern="1200" cap="all" baseline="0" dirty="0">
                <a:solidFill>
                  <a:schemeClr val="accent1">
                    <a:lumMod val="50000"/>
                  </a:schemeClr>
                </a:solidFill>
                <a:latin typeface="+mj-lt"/>
                <a:ea typeface="+mj-ea"/>
                <a:cs typeface="+mj-cs"/>
              </a:defRPr>
            </a:lvl1pPr>
          </a:lstStyle>
          <a:p>
            <a:r>
              <a:rPr lang="en-GB" noProof="0"/>
              <a:t>Click to edit Master title style</a:t>
            </a:r>
          </a:p>
        </p:txBody>
      </p:sp>
      <p:sp>
        <p:nvSpPr>
          <p:cNvPr id="15" name="Rectangle 14"/>
          <p:cNvSpPr/>
          <p:nvPr/>
        </p:nvSpPr>
        <p:spPr>
          <a:xfrm>
            <a:off x="675496" y="4541520"/>
            <a:ext cx="7818120" cy="66436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4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noProof="0"/>
              <a:t>Click to edit Master text styles</a:t>
            </a:r>
          </a:p>
        </p:txBody>
      </p:sp>
      <p:sp>
        <p:nvSpPr>
          <p:cNvPr id="14" name="Rectangle 13"/>
          <p:cNvSpPr/>
          <p:nvPr/>
        </p:nvSpPr>
        <p:spPr>
          <a:xfrm>
            <a:off x="675757" y="3124200"/>
            <a:ext cx="7817599" cy="2077720"/>
          </a:xfrm>
          <a:prstGeom prst="rect">
            <a:avLst/>
          </a:prstGeom>
          <a:noFill/>
          <a:ln w="28575"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Rectangle 8"/>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6128" y="408372"/>
            <a:ext cx="8260672" cy="1039427"/>
          </a:xfrm>
        </p:spPr>
        <p:txBody>
          <a:bodyPr/>
          <a:lstStyle/>
          <a:p>
            <a:r>
              <a:rPr lang="en-US" dirty="0"/>
              <a:t>Click to edit Master title style</a:t>
            </a:r>
          </a:p>
        </p:txBody>
      </p:sp>
      <p:sp>
        <p:nvSpPr>
          <p:cNvPr id="3" name="Content Placeholder 2"/>
          <p:cNvSpPr>
            <a:spLocks noGrp="1"/>
          </p:cNvSpPr>
          <p:nvPr>
            <p:ph sz="half" idx="1"/>
          </p:nvPr>
        </p:nvSpPr>
        <p:spPr>
          <a:xfrm>
            <a:off x="457200" y="1676400"/>
            <a:ext cx="8229600" cy="2971801"/>
          </a:xfrm>
        </p:spPr>
        <p:txBody>
          <a:bodyPr/>
          <a:lstStyle>
            <a:lvl1pPr marL="228600" indent="-228600">
              <a:defRPr sz="2200">
                <a:solidFill>
                  <a:schemeClr val="tx1"/>
                </a:solidFill>
              </a:defRPr>
            </a:lvl1pPr>
            <a:lvl2pPr marL="457200" indent="-228600">
              <a:defRPr sz="2000">
                <a:solidFill>
                  <a:schemeClr val="tx1"/>
                </a:solidFill>
              </a:defRPr>
            </a:lvl2pPr>
            <a:lvl3pPr marL="685800" indent="-228600">
              <a:defRPr sz="1800">
                <a:solidFill>
                  <a:schemeClr val="tx1"/>
                </a:solidFill>
              </a:defRPr>
            </a:lvl3pPr>
            <a:lvl4pPr marL="914400" indent="-228600">
              <a:defRPr sz="1600">
                <a:solidFill>
                  <a:schemeClr val="tx1"/>
                </a:solidFill>
              </a:defRPr>
            </a:lvl4pPr>
            <a:lvl5pPr marL="1143000" indent="-228600">
              <a:defRPr sz="16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 y="4648200"/>
            <a:ext cx="8229600" cy="1676400"/>
          </a:xfrm>
        </p:spPr>
        <p:txBody>
          <a:bodyPr/>
          <a:lstStyle>
            <a:lvl1pPr marL="228600">
              <a:defRPr sz="2200">
                <a:solidFill>
                  <a:schemeClr val="tx1"/>
                </a:solidFill>
              </a:defRPr>
            </a:lvl1pPr>
            <a:lvl2pPr marL="457200">
              <a:defRPr sz="2000">
                <a:solidFill>
                  <a:schemeClr val="tx1"/>
                </a:solidFill>
              </a:defRPr>
            </a:lvl2pPr>
            <a:lvl3pPr marL="685800">
              <a:defRPr sz="1800">
                <a:solidFill>
                  <a:schemeClr val="tx1"/>
                </a:solidFill>
              </a:defRPr>
            </a:lvl3pPr>
            <a:lvl4pPr marL="914400" indent="-228600">
              <a:defRPr sz="1600">
                <a:solidFill>
                  <a:schemeClr val="tx1"/>
                </a:solidFill>
              </a:defRPr>
            </a:lvl4pPr>
            <a:lvl5pPr marL="1143000" indent="-228600">
              <a:defRPr sz="16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434C4FB-F23C-8D4F-AE61-141F950D2A94}" type="datetime1">
              <a:t>30/06/2020</a:t>
            </a:fld>
            <a:endParaRPr lang="en-US"/>
          </a:p>
        </p:txBody>
      </p:sp>
      <p:sp>
        <p:nvSpPr>
          <p:cNvPr id="6" name="Footer Placeholder 5"/>
          <p:cNvSpPr>
            <a:spLocks noGrp="1"/>
          </p:cNvSpPr>
          <p:nvPr>
            <p:ph type="ftr" sz="quarter" idx="11"/>
          </p:nvPr>
        </p:nvSpPr>
        <p:spPr/>
        <p:txBody>
          <a:bodyPr/>
          <a:lstStyle/>
          <a:p>
            <a:r>
              <a:rPr lang="en-US" dirty="0"/>
              <a:t>Suzan Verberne 2019</a:t>
            </a:r>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with Marker">
    <p:spTree>
      <p:nvGrpSpPr>
        <p:cNvPr id="1" name=""/>
        <p:cNvGrpSpPr/>
        <p:nvPr/>
      </p:nvGrpSpPr>
      <p:grpSpPr>
        <a:xfrm>
          <a:off x="0" y="0"/>
          <a:ext cx="0" cy="0"/>
          <a:chOff x="0" y="0"/>
          <a:chExt cx="0" cy="0"/>
        </a:xfrm>
      </p:grpSpPr>
      <p:sp>
        <p:nvSpPr>
          <p:cNvPr id="11" name="Rectangle 10"/>
          <p:cNvSpPr/>
          <p:nvPr/>
        </p:nvSpPr>
        <p:spPr>
          <a:xfrm>
            <a:off x="609600" y="278166"/>
            <a:ext cx="82600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3" name="Rectangle 12"/>
          <p:cNvSpPr/>
          <p:nvPr/>
        </p:nvSpPr>
        <p:spPr>
          <a:xfrm>
            <a:off x="699763" y="372862"/>
            <a:ext cx="80536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76400"/>
            <a:ext cx="8229600" cy="2971801"/>
          </a:xfrm>
        </p:spPr>
        <p:txBody>
          <a:bodyPr/>
          <a:lstStyle>
            <a:lvl1pPr marL="228600" indent="-228600">
              <a:buFont typeface="Wingdings" pitchFamily="2" charset="2"/>
              <a:buChar char="Ø"/>
              <a:defRPr sz="2200">
                <a:solidFill>
                  <a:schemeClr val="tx1"/>
                </a:solidFill>
              </a:defRPr>
            </a:lvl1pPr>
            <a:lvl2pPr marL="457200" indent="-228600">
              <a:buFont typeface="Wingdings" pitchFamily="2" charset="2"/>
              <a:buChar char="Ø"/>
              <a:defRPr>
                <a:solidFill>
                  <a:schemeClr val="tx1"/>
                </a:solidFill>
              </a:defRPr>
            </a:lvl2pPr>
            <a:lvl3pPr marL="685800" indent="-228600">
              <a:buFont typeface="Wingdings" pitchFamily="2" charset="2"/>
              <a:buChar char="Ø"/>
              <a:defRPr>
                <a:solidFill>
                  <a:schemeClr val="tx1"/>
                </a:solidFill>
              </a:defRPr>
            </a:lvl3pPr>
            <a:lvl4pPr marL="914400" indent="-228600">
              <a:buFont typeface="Wingdings" pitchFamily="2" charset="2"/>
              <a:buChar char="Ø"/>
              <a:defRPr>
                <a:solidFill>
                  <a:schemeClr val="tx1"/>
                </a:solidFill>
              </a:defRPr>
            </a:lvl4pPr>
            <a:lvl5pPr marL="1143000" indent="-228600">
              <a:buFont typeface="Wingdings" pitchFamily="2" charset="2"/>
              <a:buChar char="Ø"/>
              <a:defRPr>
                <a:solidFill>
                  <a:schemeClr val="tx1"/>
                </a:solidFill>
              </a:defRPr>
            </a:lvl5pPr>
            <a:lvl6pPr marL="1371600" indent="-228600">
              <a:buFont typeface="Wingdings" pitchFamily="2" charset="2"/>
              <a:buChar char="Ø"/>
              <a:defRPr sz="1600">
                <a:solidFill>
                  <a:schemeClr val="tx1">
                    <a:lumMod val="75000"/>
                    <a:lumOff val="25000"/>
                  </a:schemeClr>
                </a:solidFill>
              </a:defRPr>
            </a:lvl6pPr>
            <a:lvl7pPr marL="1600200" indent="-228600">
              <a:buClr>
                <a:schemeClr val="accent1"/>
              </a:buClr>
              <a:buFont typeface="Wingdings" pitchFamily="2" charset="2"/>
              <a:buChar char="Ø"/>
              <a:defRPr sz="1600">
                <a:solidFill>
                  <a:schemeClr val="tx1">
                    <a:lumMod val="75000"/>
                    <a:lumOff val="25000"/>
                  </a:schemeClr>
                </a:solidFill>
              </a:defRPr>
            </a:lvl7pPr>
            <a:lvl8pPr marL="1828800" indent="-228600">
              <a:buClr>
                <a:schemeClr val="accent1"/>
              </a:buClr>
              <a:buFont typeface="Wingdings" pitchFamily="2" charset="2"/>
              <a:buChar char="Ø"/>
              <a:defRPr sz="1600">
                <a:solidFill>
                  <a:schemeClr val="tx1">
                    <a:lumMod val="75000"/>
                    <a:lumOff val="25000"/>
                  </a:schemeClr>
                </a:solidFill>
              </a:defRPr>
            </a:lvl8pPr>
            <a:lvl9pPr marL="2057400" indent="-228600">
              <a:buClr>
                <a:schemeClr val="accent1"/>
              </a:buClr>
              <a:buFont typeface="Wingdings" pitchFamily="2" charset="2"/>
              <a:buChar char="Ø"/>
              <a:defRPr sz="1600" baseline="0">
                <a:solidFill>
                  <a:schemeClr val="tx1">
                    <a:lumMod val="75000"/>
                    <a:lumOff val="25000"/>
                  </a:schemeClr>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1908175" y="408372"/>
            <a:ext cx="6778625" cy="1039427"/>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D94023F5-77C5-994E-B9B1-DB07FAB58BF9}" type="datetime1">
              <a:t>30/06/2020</a:t>
            </a:fld>
            <a:endParaRPr lang="en-US"/>
          </a:p>
        </p:txBody>
      </p:sp>
      <p:sp>
        <p:nvSpPr>
          <p:cNvPr id="5" name="Footer Placeholder 4"/>
          <p:cNvSpPr>
            <a:spLocks noGrp="1"/>
          </p:cNvSpPr>
          <p:nvPr>
            <p:ph type="ftr" sz="quarter" idx="11"/>
          </p:nvPr>
        </p:nvSpPr>
        <p:spPr/>
        <p:txBody>
          <a:bodyPr/>
          <a:lstStyle/>
          <a:p>
            <a:r>
              <a:rPr lang="en-US" dirty="0"/>
              <a:t>Suzan Verberne 2019</a:t>
            </a:r>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
        <p:nvSpPr>
          <p:cNvPr id="10" name="Content Placeholder 9"/>
          <p:cNvSpPr>
            <a:spLocks noGrp="1"/>
          </p:cNvSpPr>
          <p:nvPr>
            <p:ph sz="quarter" idx="14"/>
          </p:nvPr>
        </p:nvSpPr>
        <p:spPr>
          <a:xfrm>
            <a:off x="457200" y="4648200"/>
            <a:ext cx="8229600" cy="167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p:nvPr>
        </p:nvSpPr>
        <p:spPr>
          <a:xfrm>
            <a:off x="114700" y="132346"/>
            <a:ext cx="1847088" cy="1783080"/>
          </a:xfrm>
          <a:prstGeom prst="ellipse">
            <a:avLst/>
          </a:prstGeom>
        </p:spPr>
        <p:style>
          <a:lnRef idx="0">
            <a:schemeClr val="accent4"/>
          </a:lnRef>
          <a:fillRef idx="3">
            <a:schemeClr val="accent4"/>
          </a:fillRef>
          <a:effectRef idx="3">
            <a:schemeClr val="accent4"/>
          </a:effectRef>
          <a:fontRef idx="none"/>
        </p:style>
        <p:txBody>
          <a:bodyPr lIns="45720" rIns="45720" anchor="ctr" anchorCtr="0">
            <a:noAutofit/>
          </a:bodyPr>
          <a:lstStyle>
            <a:lvl1pPr marL="0" indent="0" algn="ctr">
              <a:buNone/>
              <a:defRPr sz="1600" b="1">
                <a:solidFill>
                  <a:schemeClr val="bg1"/>
                </a:solidFill>
              </a:defRPr>
            </a:lvl1pPr>
            <a:lvl2pPr marL="228600" indent="0">
              <a:buNone/>
              <a:defRPr sz="1400">
                <a:solidFill>
                  <a:schemeClr val="bg1"/>
                </a:solidFill>
              </a:defRPr>
            </a:lvl2pPr>
            <a:lvl3pPr marL="457200" indent="0">
              <a:buNone/>
              <a:defRPr sz="1400">
                <a:solidFill>
                  <a:schemeClr val="bg1"/>
                </a:solidFill>
              </a:defRPr>
            </a:lvl3pPr>
            <a:lvl4pPr marL="685800" indent="0">
              <a:buNone/>
              <a:defRPr sz="1400">
                <a:solidFill>
                  <a:schemeClr val="bg1"/>
                </a:solidFill>
              </a:defRPr>
            </a:lvl4pPr>
            <a:lvl5pPr marL="914400" indent="0">
              <a:buNone/>
              <a:defRPr sz="1400">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248765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Rectangle 10"/>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6128" y="408372"/>
            <a:ext cx="8260672" cy="1039427"/>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marL="228600">
              <a:defRPr sz="2200"/>
            </a:lvl1pPr>
            <a:lvl2pPr marL="457200">
              <a:defRPr sz="2000"/>
            </a:lvl2pPr>
            <a:lvl3pPr marL="685800">
              <a:defRPr sz="1800"/>
            </a:lvl3pPr>
            <a:lvl4pPr marL="914400">
              <a:defRPr sz="1600"/>
            </a:lvl4pPr>
            <a:lvl5pPr marL="1143000">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marL="228600">
              <a:defRPr sz="2200"/>
            </a:lvl1pPr>
            <a:lvl2pPr marL="457200">
              <a:defRPr sz="2000"/>
            </a:lvl2pPr>
            <a:lvl3pPr marL="685800">
              <a:defRPr sz="1800"/>
            </a:lvl3pPr>
            <a:lvl4pPr marL="914400">
              <a:defRPr sz="1600"/>
            </a:lvl4pPr>
            <a:lvl5pPr marL="1143000">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692A453E-D35E-8D44-AAA8-4E4637C5B4C9}" type="datetime1">
              <a:t>30/06/2020</a:t>
            </a:fld>
            <a:endParaRPr lang="en-US"/>
          </a:p>
        </p:txBody>
      </p:sp>
      <p:sp>
        <p:nvSpPr>
          <p:cNvPr id="8" name="Footer Placeholder 7"/>
          <p:cNvSpPr>
            <a:spLocks noGrp="1"/>
          </p:cNvSpPr>
          <p:nvPr>
            <p:ph type="ftr" sz="quarter" idx="11"/>
          </p:nvPr>
        </p:nvSpPr>
        <p:spPr/>
        <p:txBody>
          <a:bodyPr/>
          <a:lstStyle/>
          <a:p>
            <a:r>
              <a:rPr lang="en-US" dirty="0"/>
              <a:t>Suzan Verberne 2019</a:t>
            </a:r>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7" name="Rectangle 6"/>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2AB132-44A2-5E40-B94C-B072D9E4DA48}" type="datetime1">
              <a:t>30/06/2020</a:t>
            </a:fld>
            <a:endParaRPr lang="en-US"/>
          </a:p>
        </p:txBody>
      </p:sp>
      <p:sp>
        <p:nvSpPr>
          <p:cNvPr id="4" name="Footer Placeholder 3"/>
          <p:cNvSpPr>
            <a:spLocks noGrp="1"/>
          </p:cNvSpPr>
          <p:nvPr>
            <p:ph type="ftr" sz="quarter" idx="11"/>
          </p:nvPr>
        </p:nvSpPr>
        <p:spPr/>
        <p:txBody>
          <a:bodyPr/>
          <a:lstStyle/>
          <a:p>
            <a:r>
              <a:rPr lang="en-US" dirty="0"/>
              <a:t>Suzan Verberne 2019</a:t>
            </a:r>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44038-D792-0947-A91B-3873BDBD0709}" type="datetime1">
              <a:t>30/06/2020</a:t>
            </a:fld>
            <a:endParaRPr lang="en-US"/>
          </a:p>
        </p:txBody>
      </p:sp>
      <p:sp>
        <p:nvSpPr>
          <p:cNvPr id="3" name="Footer Placeholder 2"/>
          <p:cNvSpPr>
            <a:spLocks noGrp="1"/>
          </p:cNvSpPr>
          <p:nvPr>
            <p:ph type="ftr" sz="quarter" idx="11"/>
          </p:nvPr>
        </p:nvSpPr>
        <p:spPr/>
        <p:txBody>
          <a:bodyPr/>
          <a:lstStyle/>
          <a:p>
            <a:r>
              <a:rPr lang="en-US" dirty="0"/>
              <a:t>Suzan Verberne 2019</a:t>
            </a:r>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
        <p:nvSpPr>
          <p:cNvPr id="7" name="Content Placeholder 6"/>
          <p:cNvSpPr>
            <a:spLocks noGrp="1"/>
          </p:cNvSpPr>
          <p:nvPr>
            <p:ph sz="quarter" idx="13"/>
          </p:nvPr>
        </p:nvSpPr>
        <p:spPr>
          <a:xfrm>
            <a:off x="457200" y="533400"/>
            <a:ext cx="8229600" cy="5715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88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168436" y="23936"/>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Sixth level</a:t>
            </a:r>
          </a:p>
          <a:p>
            <a:pPr lvl="6"/>
            <a:r>
              <a:rPr lang="en-GB" noProof="0"/>
              <a:t>Seventh level</a:t>
            </a:r>
          </a:p>
          <a:p>
            <a:pPr lvl="7"/>
            <a:r>
              <a:rPr lang="en-GB" noProof="0"/>
              <a:t>Eighth level</a:t>
            </a:r>
          </a:p>
          <a:p>
            <a:pPr lvl="8"/>
            <a:r>
              <a:rPr lang="en-GB" noProof="0"/>
              <a:t>Ninth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4F2A38B3-A508-C142-8E55-F8286CA59AE4}" type="datetime1">
              <a:t>30/06/2020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dirty="0"/>
              <a:t>Suzan Verberne 2019</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FA84A37A-AFC2-4A01-80A1-FC20F2C0D5BB}" type="slidenum">
              <a:rPr lang="en-US" smtClean="0"/>
              <a:pPr/>
              <a:t>‹#›</a:t>
            </a:fld>
            <a:endParaRPr lang="en-US" dirty="0"/>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GB" noProof="0" dirty="0"/>
              <a:t>Click to edit Master title style</a:t>
            </a:r>
          </a:p>
        </p:txBody>
      </p:sp>
      <p:pic>
        <p:nvPicPr>
          <p:cNvPr id="12" name="Picture 11" descr="logo_LeidenUniv.jpg"/>
          <p:cNvPicPr>
            <a:picLocks noChangeAspect="1"/>
          </p:cNvPicPr>
          <p:nvPr userDrawn="1"/>
        </p:nvPicPr>
        <p:blipFill rotWithShape="1">
          <a:blip r:embed="rId22">
            <a:extLst>
              <a:ext uri="{28A0092B-C50C-407E-A947-70E740481C1C}">
                <a14:useLocalDpi xmlns:a14="http://schemas.microsoft.com/office/drawing/2010/main" val="0"/>
              </a:ext>
            </a:extLst>
          </a:blip>
          <a:srcRect l="9845" t="16644" r="9987" b="16205"/>
          <a:stretch/>
        </p:blipFill>
        <p:spPr>
          <a:xfrm>
            <a:off x="0" y="6247427"/>
            <a:ext cx="1313384" cy="610573"/>
          </a:xfrm>
          <a:prstGeom prst="rect">
            <a:avLst/>
          </a:prstGeom>
        </p:spPr>
      </p:pic>
    </p:spTree>
  </p:cSld>
  <p:clrMap bg1="lt1" tx1="dk1" bg2="lt2" tx2="dk2" accent1="accent1" accent2="accent2" accent3="accent3" accent4="accent4" accent5="accent5" accent6="accent6" hlink="hlink" folHlink="folHlink"/>
  <p:sldLayoutIdLst>
    <p:sldLayoutId id="2147483850" r:id="rId1"/>
    <p:sldLayoutId id="2147483863" r:id="rId2"/>
    <p:sldLayoutId id="2147483843" r:id="rId3"/>
    <p:sldLayoutId id="2147483832" r:id="rId4"/>
    <p:sldLayoutId id="2147483833" r:id="rId5"/>
    <p:sldLayoutId id="2147483845" r:id="rId6"/>
    <p:sldLayoutId id="2147483834" r:id="rId7"/>
    <p:sldLayoutId id="2147483835" r:id="rId8"/>
    <p:sldLayoutId id="2147483842" r:id="rId9"/>
    <p:sldLayoutId id="2147483836" r:id="rId10"/>
    <p:sldLayoutId id="2147483837" r:id="rId11"/>
    <p:sldLayoutId id="2147483838" r:id="rId12"/>
    <p:sldLayoutId id="2147483848" r:id="rId13"/>
    <p:sldLayoutId id="2147483847" r:id="rId14"/>
    <p:sldLayoutId id="2147483841" r:id="rId15"/>
    <p:sldLayoutId id="2147483865" r:id="rId16"/>
    <p:sldLayoutId id="2147483866" r:id="rId17"/>
    <p:sldLayoutId id="2147483867" r:id="rId18"/>
    <p:sldLayoutId id="2147483868" r:id="rId19"/>
    <p:sldLayoutId id="2147483869" r:id="rId20"/>
  </p:sldLayoutIdLst>
  <p:hf sldNum="0" hdr="0" dt="0"/>
  <p:txStyles>
    <p:titleStyle>
      <a:lvl1pPr algn="ctr" defTabSz="914400" rtl="0" eaLnBrk="1" latinLnBrk="0" hangingPunct="1">
        <a:spcBef>
          <a:spcPct val="0"/>
        </a:spcBef>
        <a:buNone/>
        <a:defRPr sz="3600" b="1" kern="1200" cap="all" baseline="0">
          <a:solidFill>
            <a:schemeClr val="accent1">
              <a:lumMod val="75000"/>
            </a:schemeClr>
          </a:solidFill>
          <a:latin typeface="+mj-lt"/>
          <a:ea typeface="+mj-ea"/>
          <a:cs typeface="+mj-cs"/>
        </a:defRPr>
      </a:lvl1pPr>
    </p:titleStyle>
    <p:bodyStyle>
      <a:lvl1pPr marL="357188" indent="-357188" algn="l" defTabSz="914400" rtl="0" eaLnBrk="1" latinLnBrk="0" hangingPunct="1">
        <a:spcBef>
          <a:spcPts val="1800"/>
        </a:spcBef>
        <a:buClr>
          <a:schemeClr val="accent1"/>
        </a:buClr>
        <a:buFont typeface="Wingdings" pitchFamily="2" charset="2"/>
        <a:buChar char="Ø"/>
        <a:defRPr sz="2200" kern="1200">
          <a:solidFill>
            <a:schemeClr val="tx1"/>
          </a:solidFill>
          <a:latin typeface="+mn-lt"/>
          <a:ea typeface="+mn-ea"/>
          <a:cs typeface="+mn-cs"/>
        </a:defRPr>
      </a:lvl1pPr>
      <a:lvl2pPr marL="625475" indent="-396875" algn="l" defTabSz="914400" rtl="0" eaLnBrk="1" latinLnBrk="0" hangingPunct="1">
        <a:spcBef>
          <a:spcPts val="1000"/>
        </a:spcBef>
        <a:buClr>
          <a:schemeClr val="accent1"/>
        </a:buClr>
        <a:buFont typeface="Wingdings" pitchFamily="2" charset="2"/>
        <a:buChar char="Ø"/>
        <a:defRPr sz="2000" kern="1200">
          <a:solidFill>
            <a:schemeClr val="tx1"/>
          </a:solidFill>
          <a:latin typeface="+mn-lt"/>
          <a:ea typeface="+mn-ea"/>
          <a:cs typeface="+mn-cs"/>
        </a:defRPr>
      </a:lvl2pPr>
      <a:lvl3pPr marL="804863" indent="-347663" algn="l" defTabSz="914400" rtl="0" eaLnBrk="1" latinLnBrk="0" hangingPunct="1">
        <a:spcBef>
          <a:spcPts val="1000"/>
        </a:spcBef>
        <a:buClr>
          <a:schemeClr val="accent1"/>
        </a:buClr>
        <a:buFont typeface="Wingdings" pitchFamily="2" charset="2"/>
        <a:buChar char="Ø"/>
        <a:defRPr sz="1800" kern="1200">
          <a:solidFill>
            <a:schemeClr val="tx1"/>
          </a:solidFill>
          <a:latin typeface="+mn-lt"/>
          <a:ea typeface="+mn-ea"/>
          <a:cs typeface="+mn-cs"/>
        </a:defRPr>
      </a:lvl3pPr>
      <a:lvl4pPr marL="9144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4pPr>
      <a:lvl5pPr marL="1143000" indent="-228600" algn="l" defTabSz="914400" rtl="0" eaLnBrk="1" latinLnBrk="0" hangingPunct="1">
        <a:spcBef>
          <a:spcPts val="1000"/>
        </a:spcBef>
        <a:buClr>
          <a:schemeClr val="accent1"/>
        </a:buClr>
        <a:buFont typeface="Wingdings" pitchFamily="2" charset="2"/>
        <a:buChar char="Ø"/>
        <a:defRPr sz="1600" kern="1200" baseline="0">
          <a:solidFill>
            <a:schemeClr val="tx1"/>
          </a:solidFill>
          <a:latin typeface="+mn-lt"/>
          <a:ea typeface="+mn-ea"/>
          <a:cs typeface="+mn-cs"/>
        </a:defRPr>
      </a:lvl5pPr>
      <a:lvl6pPr marL="13716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6pPr>
      <a:lvl7pPr marL="16002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7pPr>
      <a:lvl8pPr marL="18288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8pPr>
      <a:lvl9pPr marL="20574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owardsdatascience.com/introduction-to-machine-learning-algorithms-linear-regression-14c4e325882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youtube.com/watch?v=xOHtd6fTRak"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www.nltk.org/howto/sentiment.html" TargetMode="External"/><Relationship Id="rId2" Type="http://schemas.openxmlformats.org/officeDocument/2006/relationships/hyperlink" Target="http://www.clips.ua.ac.be/patter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a:t>
            </a:r>
          </a:p>
        </p:txBody>
      </p:sp>
      <p:sp>
        <p:nvSpPr>
          <p:cNvPr id="4" name="Text Placeholder 3"/>
          <p:cNvSpPr>
            <a:spLocks noGrp="1"/>
          </p:cNvSpPr>
          <p:nvPr>
            <p:ph type="body" idx="1"/>
          </p:nvPr>
        </p:nvSpPr>
        <p:spPr/>
        <p:txBody>
          <a:bodyPr/>
          <a:lstStyle/>
          <a:p>
            <a:endParaRPr lang="en-GB"/>
          </a:p>
        </p:txBody>
      </p:sp>
      <p:sp>
        <p:nvSpPr>
          <p:cNvPr id="3" name="Footer Placeholder 2">
            <a:extLst>
              <a:ext uri="{FF2B5EF4-FFF2-40B4-BE49-F238E27FC236}">
                <a16:creationId xmlns:a16="http://schemas.microsoft.com/office/drawing/2014/main" id="{C9B0BE2D-74A1-BB44-81CF-A621C25E560F}"/>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2999496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Annotation on the document level</a:t>
            </a:r>
            <a:endParaRPr lang="en-GB"/>
          </a:p>
        </p:txBody>
      </p:sp>
      <p:graphicFrame>
        <p:nvGraphicFramePr>
          <p:cNvPr id="5" name="Content Placeholder 4"/>
          <p:cNvGraphicFramePr>
            <a:graphicFrameLocks noGrp="1"/>
          </p:cNvGraphicFramePr>
          <p:nvPr>
            <p:ph idx="1"/>
          </p:nvPr>
        </p:nvGraphicFramePr>
        <p:xfrm>
          <a:off x="609600" y="1752601"/>
          <a:ext cx="8077200" cy="4360859"/>
        </p:xfrm>
        <a:graphic>
          <a:graphicData uri="http://schemas.openxmlformats.org/drawingml/2006/table">
            <a:tbl>
              <a:tblPr firstRow="1" bandRow="1">
                <a:tableStyleId>{B301B821-A1FF-4177-AEE7-76D212191A09}</a:tableStyleId>
              </a:tblPr>
              <a:tblGrid>
                <a:gridCol w="6400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621607">
                <a:tc>
                  <a:txBody>
                    <a:bodyPr/>
                    <a:lstStyle/>
                    <a:p>
                      <a:pPr algn="l" fontAlgn="b"/>
                      <a:r>
                        <a:rPr lang="en-US" sz="1600" u="none" strike="noStrike">
                          <a:effectLst/>
                        </a:rPr>
                        <a:t>Sentence</a:t>
                      </a:r>
                      <a:endParaRPr lang="en-US" sz="1600" b="0" i="0" u="none" strike="noStrike">
                        <a:solidFill>
                          <a:srgbClr val="000000"/>
                        </a:solidFill>
                        <a:effectLst/>
                        <a:latin typeface="Calibri"/>
                      </a:endParaRPr>
                    </a:p>
                  </a:txBody>
                  <a:tcPr marL="4928" marR="4928" marT="4928" marB="0" anchor="ctr"/>
                </a:tc>
                <a:tc>
                  <a:txBody>
                    <a:bodyPr/>
                    <a:lstStyle/>
                    <a:p>
                      <a:pPr algn="r" fontAlgn="b"/>
                      <a:r>
                        <a:rPr lang="en-US" sz="1600" u="none" strike="noStrike">
                          <a:effectLst/>
                        </a:rPr>
                        <a:t>Sentiment (-2,</a:t>
                      </a:r>
                      <a:r>
                        <a:rPr lang="en-US" sz="1600" u="none" strike="noStrike" baseline="0">
                          <a:effectLst/>
                        </a:rPr>
                        <a:t> ..+2)</a:t>
                      </a:r>
                      <a:endParaRPr lang="en-US" sz="1600" b="0" i="0" u="none" strike="noStrike">
                        <a:solidFill>
                          <a:srgbClr val="000000"/>
                        </a:solidFill>
                        <a:effectLst/>
                        <a:latin typeface="Calibri"/>
                      </a:endParaRPr>
                    </a:p>
                  </a:txBody>
                  <a:tcPr marL="4928" marR="4928" marT="4928" marB="0" anchor="ctr"/>
                </a:tc>
                <a:extLst>
                  <a:ext uri="{0D108BD9-81ED-4DB2-BD59-A6C34878D82A}">
                    <a16:rowId xmlns:a16="http://schemas.microsoft.com/office/drawing/2014/main" val="10000"/>
                  </a:ext>
                </a:extLst>
              </a:tr>
              <a:tr h="621607">
                <a:tc>
                  <a:txBody>
                    <a:bodyPr/>
                    <a:lstStyle/>
                    <a:p>
                      <a:pPr algn="l" fontAlgn="b"/>
                      <a:r>
                        <a:rPr lang="en-US" sz="1600" u="none" strike="noStrike">
                          <a:effectLst/>
                        </a:rPr>
                        <a:t>today on the advice of Paulien with me for relaxation therapy because of anxiety and fatigue</a:t>
                      </a:r>
                      <a:endParaRPr lang="en-US" sz="1600" b="0" i="0" u="none" strike="noStrike">
                        <a:solidFill>
                          <a:srgbClr val="000000"/>
                        </a:solidFill>
                        <a:effectLst/>
                        <a:latin typeface="Calibri"/>
                      </a:endParaRPr>
                    </a:p>
                  </a:txBody>
                  <a:tcPr marL="12700" marR="12700" marT="12700" marB="0" anchor="ctr"/>
                </a:tc>
                <a:tc>
                  <a:txBody>
                    <a:bodyPr/>
                    <a:lstStyle/>
                    <a:p>
                      <a:pPr algn="ctr" fontAlgn="b"/>
                      <a:endParaRPr lang="en-US" sz="1600" b="0" i="0" u="none" strike="noStrike">
                        <a:solidFill>
                          <a:srgbClr val="000000"/>
                        </a:solidFill>
                        <a:effectLst/>
                        <a:latin typeface="Calibri"/>
                      </a:endParaRPr>
                    </a:p>
                  </a:txBody>
                  <a:tcPr marL="4928" marR="4928" marT="4928" marB="0" anchor="ctr"/>
                </a:tc>
                <a:extLst>
                  <a:ext uri="{0D108BD9-81ED-4DB2-BD59-A6C34878D82A}">
                    <a16:rowId xmlns:a16="http://schemas.microsoft.com/office/drawing/2014/main" val="10001"/>
                  </a:ext>
                </a:extLst>
              </a:tr>
              <a:tr h="239081">
                <a:tc>
                  <a:txBody>
                    <a:bodyPr/>
                    <a:lstStyle/>
                    <a:p>
                      <a:pPr algn="l" fontAlgn="b"/>
                      <a:r>
                        <a:rPr lang="en-US" sz="1600" u="none" strike="noStrike">
                          <a:effectLst/>
                        </a:rPr>
                        <a:t>It goes pretty well.</a:t>
                      </a:r>
                      <a:endParaRPr lang="en-US" sz="1600" b="0" i="0" u="none" strike="noStrike">
                        <a:solidFill>
                          <a:srgbClr val="000000"/>
                        </a:solidFill>
                        <a:effectLst/>
                        <a:latin typeface="Calibri"/>
                      </a:endParaRPr>
                    </a:p>
                  </a:txBody>
                  <a:tcPr marL="12700" marR="12700" marT="12700" marB="0" anchor="ctr"/>
                </a:tc>
                <a:tc>
                  <a:txBody>
                    <a:bodyPr/>
                    <a:lstStyle/>
                    <a:p>
                      <a:pPr algn="ctr" fontAlgn="b"/>
                      <a:endParaRPr lang="en-US" sz="1600" b="0" i="0" u="none" strike="noStrike">
                        <a:solidFill>
                          <a:srgbClr val="000000"/>
                        </a:solidFill>
                        <a:effectLst/>
                        <a:latin typeface="Calibri"/>
                      </a:endParaRPr>
                    </a:p>
                  </a:txBody>
                  <a:tcPr marL="4928" marR="4928" marT="4928" marB="0" anchor="ctr"/>
                </a:tc>
                <a:extLst>
                  <a:ext uri="{0D108BD9-81ED-4DB2-BD59-A6C34878D82A}">
                    <a16:rowId xmlns:a16="http://schemas.microsoft.com/office/drawing/2014/main" val="10002"/>
                  </a:ext>
                </a:extLst>
              </a:tr>
              <a:tr h="436411">
                <a:tc>
                  <a:txBody>
                    <a:bodyPr/>
                    <a:lstStyle/>
                    <a:p>
                      <a:pPr algn="l" fontAlgn="b"/>
                      <a:r>
                        <a:rPr lang="en-US" sz="1600" u="none" strike="noStrike">
                          <a:effectLst/>
                        </a:rPr>
                        <a:t>There is a decrease of the complaints with respect to the previous treatment.</a:t>
                      </a:r>
                      <a:endParaRPr lang="en-US" sz="1600" b="0" i="0" u="none" strike="noStrike">
                        <a:solidFill>
                          <a:srgbClr val="000000"/>
                        </a:solidFill>
                        <a:effectLst/>
                        <a:latin typeface="Calibri"/>
                      </a:endParaRPr>
                    </a:p>
                  </a:txBody>
                  <a:tcPr marL="12700" marR="12700" marT="12700" marB="0" anchor="ctr"/>
                </a:tc>
                <a:tc>
                  <a:txBody>
                    <a:bodyPr/>
                    <a:lstStyle/>
                    <a:p>
                      <a:pPr algn="ctr" fontAlgn="b"/>
                      <a:endParaRPr lang="en-US" sz="1600" b="0" i="0" u="none" strike="noStrike">
                        <a:solidFill>
                          <a:srgbClr val="000000"/>
                        </a:solidFill>
                        <a:effectLst/>
                        <a:latin typeface="Calibri"/>
                      </a:endParaRPr>
                    </a:p>
                  </a:txBody>
                  <a:tcPr marL="4928" marR="4928" marT="4928" marB="0" anchor="ctr"/>
                </a:tc>
                <a:extLst>
                  <a:ext uri="{0D108BD9-81ED-4DB2-BD59-A6C34878D82A}">
                    <a16:rowId xmlns:a16="http://schemas.microsoft.com/office/drawing/2014/main" val="10003"/>
                  </a:ext>
                </a:extLst>
              </a:tr>
              <a:tr h="683339">
                <a:tc>
                  <a:txBody>
                    <a:bodyPr/>
                    <a:lstStyle/>
                    <a:p>
                      <a:pPr algn="l" fontAlgn="b"/>
                      <a:r>
                        <a:rPr lang="en-US" sz="1600" u="none" strike="noStrike">
                          <a:effectLst/>
                        </a:rPr>
                        <a:t>it goes reasonably well, still notices muscle pain in the thigh and now considerable bruising by the knee</a:t>
                      </a:r>
                      <a:endParaRPr lang="en-US" sz="1600" b="0" i="0" u="none" strike="noStrike">
                        <a:solidFill>
                          <a:srgbClr val="000000"/>
                        </a:solidFill>
                        <a:effectLst/>
                        <a:latin typeface="Calibri"/>
                      </a:endParaRPr>
                    </a:p>
                  </a:txBody>
                  <a:tcPr marL="12700" marR="12700" marT="12700" marB="0" anchor="ctr"/>
                </a:tc>
                <a:tc>
                  <a:txBody>
                    <a:bodyPr/>
                    <a:lstStyle/>
                    <a:p>
                      <a:pPr algn="ctr" fontAlgn="b"/>
                      <a:endParaRPr lang="en-US" sz="1600" b="0" i="0" u="none" strike="noStrike">
                        <a:solidFill>
                          <a:srgbClr val="000000"/>
                        </a:solidFill>
                        <a:effectLst/>
                        <a:latin typeface="Calibri"/>
                      </a:endParaRPr>
                    </a:p>
                  </a:txBody>
                  <a:tcPr marL="4928" marR="4928" marT="4928" marB="0" anchor="ctr"/>
                </a:tc>
                <a:extLst>
                  <a:ext uri="{0D108BD9-81ED-4DB2-BD59-A6C34878D82A}">
                    <a16:rowId xmlns:a16="http://schemas.microsoft.com/office/drawing/2014/main" val="10004"/>
                  </a:ext>
                </a:extLst>
              </a:tr>
              <a:tr h="806802">
                <a:tc>
                  <a:txBody>
                    <a:bodyPr/>
                    <a:lstStyle/>
                    <a:p>
                      <a:pPr algn="l" fontAlgn="b"/>
                      <a:r>
                        <a:rPr lang="en-US" sz="1600" u="none" strike="noStrike">
                          <a:effectLst/>
                        </a:rPr>
                        <a:t>Pain in the right ankle since Friday (outside), painful today with cycling</a:t>
                      </a:r>
                      <a:r>
                        <a:rPr lang="en-US" sz="1600" u="none" strike="noStrike" baseline="0">
                          <a:effectLst/>
                        </a:rPr>
                        <a:t> and walking</a:t>
                      </a:r>
                      <a:r>
                        <a:rPr lang="en-US" sz="1600" u="none" strike="noStrike">
                          <a:effectLst/>
                        </a:rPr>
                        <a:t>. No trauma moment.</a:t>
                      </a:r>
                      <a:endParaRPr lang="en-US" sz="1600" b="0" i="0" u="none" strike="noStrike">
                        <a:solidFill>
                          <a:srgbClr val="000000"/>
                        </a:solidFill>
                        <a:effectLst/>
                        <a:latin typeface="Calibri"/>
                      </a:endParaRPr>
                    </a:p>
                  </a:txBody>
                  <a:tcPr marL="12700" marR="12700" marT="12700" marB="0" anchor="ctr"/>
                </a:tc>
                <a:tc>
                  <a:txBody>
                    <a:bodyPr/>
                    <a:lstStyle/>
                    <a:p>
                      <a:pPr algn="ctr" fontAlgn="b"/>
                      <a:endParaRPr lang="en-US" sz="1600" b="0" i="0" u="none" strike="noStrike">
                        <a:solidFill>
                          <a:srgbClr val="000000"/>
                        </a:solidFill>
                        <a:effectLst/>
                        <a:latin typeface="Calibri"/>
                      </a:endParaRPr>
                    </a:p>
                  </a:txBody>
                  <a:tcPr marL="4928" marR="4928" marT="4928" marB="0" anchor="ctr"/>
                </a:tc>
                <a:extLst>
                  <a:ext uri="{0D108BD9-81ED-4DB2-BD59-A6C34878D82A}">
                    <a16:rowId xmlns:a16="http://schemas.microsoft.com/office/drawing/2014/main" val="10005"/>
                  </a:ext>
                </a:extLst>
              </a:tr>
              <a:tr h="374679">
                <a:tc>
                  <a:txBody>
                    <a:bodyPr/>
                    <a:lstStyle/>
                    <a:p>
                      <a:pPr algn="l" fontAlgn="b"/>
                      <a:r>
                        <a:rPr lang="en-US" sz="1600" u="none" strike="noStrike">
                          <a:effectLst/>
                        </a:rPr>
                        <a:t>goes well, no details. Wednesday to doctor</a:t>
                      </a:r>
                      <a:endParaRPr lang="en-US" sz="1600" b="0" i="0" u="none" strike="noStrike">
                        <a:solidFill>
                          <a:srgbClr val="000000"/>
                        </a:solidFill>
                        <a:effectLst/>
                        <a:latin typeface="Calibri"/>
                      </a:endParaRPr>
                    </a:p>
                  </a:txBody>
                  <a:tcPr marL="12700" marR="12700" marT="12700" marB="0" anchor="ctr"/>
                </a:tc>
                <a:tc>
                  <a:txBody>
                    <a:bodyPr/>
                    <a:lstStyle/>
                    <a:p>
                      <a:pPr algn="ctr" fontAlgn="b"/>
                      <a:endParaRPr lang="en-US" sz="1600" b="0" i="0" u="none" strike="noStrike">
                        <a:solidFill>
                          <a:srgbClr val="000000"/>
                        </a:solidFill>
                        <a:effectLst/>
                        <a:latin typeface="Calibri"/>
                      </a:endParaRPr>
                    </a:p>
                  </a:txBody>
                  <a:tcPr marL="4928" marR="4928" marT="4928" marB="0" anchor="ctr"/>
                </a:tc>
                <a:extLst>
                  <a:ext uri="{0D108BD9-81ED-4DB2-BD59-A6C34878D82A}">
                    <a16:rowId xmlns:a16="http://schemas.microsoft.com/office/drawing/2014/main" val="10006"/>
                  </a:ext>
                </a:extLst>
              </a:tr>
              <a:tr h="559874">
                <a:tc>
                  <a:txBody>
                    <a:bodyPr/>
                    <a:lstStyle/>
                    <a:p>
                      <a:pPr algn="l" fontAlgn="b"/>
                      <a:r>
                        <a:rPr lang="en-US" sz="1600" u="none" strike="noStrike">
                          <a:effectLst/>
                        </a:rPr>
                        <a:t>Going has a small tip laterally thigh which is a bit painful / nagging</a:t>
                      </a:r>
                      <a:endParaRPr lang="en-US" sz="1600" b="0" i="0" u="none" strike="noStrike">
                        <a:solidFill>
                          <a:srgbClr val="000000"/>
                        </a:solidFill>
                        <a:effectLst/>
                        <a:latin typeface="Calibri"/>
                      </a:endParaRPr>
                    </a:p>
                  </a:txBody>
                  <a:tcPr marL="12700" marR="12700" marT="12700" marB="0" anchor="ctr"/>
                </a:tc>
                <a:tc>
                  <a:txBody>
                    <a:bodyPr/>
                    <a:lstStyle/>
                    <a:p>
                      <a:pPr algn="ctr" fontAlgn="b"/>
                      <a:endParaRPr lang="en-US" sz="1600" b="0" i="0" u="none" strike="noStrike">
                        <a:solidFill>
                          <a:srgbClr val="000000"/>
                        </a:solidFill>
                        <a:effectLst/>
                        <a:latin typeface="Calibri"/>
                      </a:endParaRPr>
                    </a:p>
                  </a:txBody>
                  <a:tcPr marL="4928" marR="4928" marT="4928" marB="0" anchor="ct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1"/>
          </p:nvPr>
        </p:nvSpPr>
        <p:spPr/>
        <p:txBody>
          <a:bodyPr/>
          <a:lstStyle/>
          <a:p>
            <a:r>
              <a:rPr lang="en-US" dirty="0"/>
              <a:t>Suzan Verberne 2019</a:t>
            </a:r>
          </a:p>
        </p:txBody>
      </p:sp>
      <p:graphicFrame>
        <p:nvGraphicFramePr>
          <p:cNvPr id="6" name="Content Placeholder 4"/>
          <p:cNvGraphicFramePr>
            <a:graphicFrameLocks/>
          </p:cNvGraphicFramePr>
          <p:nvPr/>
        </p:nvGraphicFramePr>
        <p:xfrm>
          <a:off x="609600" y="1752600"/>
          <a:ext cx="8077200" cy="4360859"/>
        </p:xfrm>
        <a:graphic>
          <a:graphicData uri="http://schemas.openxmlformats.org/drawingml/2006/table">
            <a:tbl>
              <a:tblPr firstRow="1" bandRow="1">
                <a:tableStyleId>{B301B821-A1FF-4177-AEE7-76D212191A09}</a:tableStyleId>
              </a:tblPr>
              <a:tblGrid>
                <a:gridCol w="6400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621607">
                <a:tc>
                  <a:txBody>
                    <a:bodyPr/>
                    <a:lstStyle/>
                    <a:p>
                      <a:pPr algn="l" fontAlgn="b"/>
                      <a:r>
                        <a:rPr lang="en-US" sz="1600" u="none" strike="noStrike">
                          <a:effectLst/>
                        </a:rPr>
                        <a:t>Sentence</a:t>
                      </a:r>
                      <a:endParaRPr lang="en-US" sz="1600" b="0" i="0" u="none" strike="noStrike">
                        <a:solidFill>
                          <a:srgbClr val="000000"/>
                        </a:solidFill>
                        <a:effectLst/>
                        <a:latin typeface="Calibri"/>
                      </a:endParaRPr>
                    </a:p>
                  </a:txBody>
                  <a:tcPr marL="4928" marR="4928" marT="4928" marB="0" anchor="ctr"/>
                </a:tc>
                <a:tc>
                  <a:txBody>
                    <a:bodyPr/>
                    <a:lstStyle/>
                    <a:p>
                      <a:pPr algn="r" fontAlgn="b"/>
                      <a:r>
                        <a:rPr lang="en-US" sz="1600" u="none" strike="noStrike">
                          <a:effectLst/>
                        </a:rPr>
                        <a:t>Sentiment (-2,</a:t>
                      </a:r>
                      <a:r>
                        <a:rPr lang="en-US" sz="1600" u="none" strike="noStrike" baseline="0">
                          <a:effectLst/>
                        </a:rPr>
                        <a:t> ..+2)</a:t>
                      </a:r>
                      <a:endParaRPr lang="en-US" sz="1600" b="0" i="0" u="none" strike="noStrike">
                        <a:solidFill>
                          <a:srgbClr val="000000"/>
                        </a:solidFill>
                        <a:effectLst/>
                        <a:latin typeface="Calibri"/>
                      </a:endParaRPr>
                    </a:p>
                  </a:txBody>
                  <a:tcPr marL="4928" marR="4928" marT="4928" marB="0" anchor="ctr"/>
                </a:tc>
                <a:extLst>
                  <a:ext uri="{0D108BD9-81ED-4DB2-BD59-A6C34878D82A}">
                    <a16:rowId xmlns:a16="http://schemas.microsoft.com/office/drawing/2014/main" val="10000"/>
                  </a:ext>
                </a:extLst>
              </a:tr>
              <a:tr h="621607">
                <a:tc>
                  <a:txBody>
                    <a:bodyPr/>
                    <a:lstStyle/>
                    <a:p>
                      <a:pPr algn="l" fontAlgn="b"/>
                      <a:r>
                        <a:rPr lang="en-US" sz="1600" u="none" strike="noStrike">
                          <a:effectLst/>
                        </a:rPr>
                        <a:t>today on the advice of Paulien with me for relaxation therapy because of anxiety and fatigue</a:t>
                      </a:r>
                      <a:endParaRPr lang="en-US" sz="1600" b="0" i="0" u="none" strike="noStrike">
                        <a:solidFill>
                          <a:srgbClr val="000000"/>
                        </a:solidFill>
                        <a:effectLst/>
                        <a:latin typeface="Calibri"/>
                      </a:endParaRPr>
                    </a:p>
                  </a:txBody>
                  <a:tcPr marL="12700" marR="12700" marT="12700" marB="0" anchor="ctr"/>
                </a:tc>
                <a:tc>
                  <a:txBody>
                    <a:bodyPr/>
                    <a:lstStyle/>
                    <a:p>
                      <a:pPr algn="ctr" fontAlgn="b"/>
                      <a:r>
                        <a:rPr lang="en-US" sz="1600" b="0" i="0" u="none" strike="noStrike">
                          <a:solidFill>
                            <a:srgbClr val="000000"/>
                          </a:solidFill>
                          <a:effectLst/>
                          <a:latin typeface="Calibri"/>
                        </a:rPr>
                        <a:t>-2</a:t>
                      </a:r>
                    </a:p>
                  </a:txBody>
                  <a:tcPr marL="4928" marR="4928" marT="4928" marB="0" anchor="ctr"/>
                </a:tc>
                <a:extLst>
                  <a:ext uri="{0D108BD9-81ED-4DB2-BD59-A6C34878D82A}">
                    <a16:rowId xmlns:a16="http://schemas.microsoft.com/office/drawing/2014/main" val="10001"/>
                  </a:ext>
                </a:extLst>
              </a:tr>
              <a:tr h="239081">
                <a:tc>
                  <a:txBody>
                    <a:bodyPr/>
                    <a:lstStyle/>
                    <a:p>
                      <a:pPr algn="l" fontAlgn="b"/>
                      <a:r>
                        <a:rPr lang="en-US" sz="1600" u="none" strike="noStrike">
                          <a:effectLst/>
                        </a:rPr>
                        <a:t>It goes pretty well.</a:t>
                      </a:r>
                      <a:endParaRPr lang="en-US" sz="1600" b="0" i="0" u="none" strike="noStrike">
                        <a:solidFill>
                          <a:srgbClr val="000000"/>
                        </a:solidFill>
                        <a:effectLst/>
                        <a:latin typeface="Calibri"/>
                      </a:endParaRPr>
                    </a:p>
                  </a:txBody>
                  <a:tcPr marL="12700" marR="12700" marT="12700" marB="0" anchor="ctr"/>
                </a:tc>
                <a:tc>
                  <a:txBody>
                    <a:bodyPr/>
                    <a:lstStyle/>
                    <a:p>
                      <a:pPr algn="ctr" fontAlgn="b"/>
                      <a:r>
                        <a:rPr lang="en-US" sz="1600" b="0" i="0" u="none" strike="noStrike">
                          <a:solidFill>
                            <a:srgbClr val="000000"/>
                          </a:solidFill>
                          <a:effectLst/>
                          <a:latin typeface="Calibri"/>
                        </a:rPr>
                        <a:t>+1</a:t>
                      </a:r>
                    </a:p>
                  </a:txBody>
                  <a:tcPr marL="4928" marR="4928" marT="4928" marB="0" anchor="ctr"/>
                </a:tc>
                <a:extLst>
                  <a:ext uri="{0D108BD9-81ED-4DB2-BD59-A6C34878D82A}">
                    <a16:rowId xmlns:a16="http://schemas.microsoft.com/office/drawing/2014/main" val="10002"/>
                  </a:ext>
                </a:extLst>
              </a:tr>
              <a:tr h="436411">
                <a:tc>
                  <a:txBody>
                    <a:bodyPr/>
                    <a:lstStyle/>
                    <a:p>
                      <a:pPr algn="l" fontAlgn="b"/>
                      <a:r>
                        <a:rPr lang="en-US" sz="1600" u="none" strike="noStrike">
                          <a:effectLst/>
                        </a:rPr>
                        <a:t>There is a decrease of the complaints with respect to the previous treatment.</a:t>
                      </a:r>
                      <a:endParaRPr lang="en-US" sz="1600" b="0" i="0" u="none" strike="noStrike">
                        <a:solidFill>
                          <a:srgbClr val="000000"/>
                        </a:solidFill>
                        <a:effectLst/>
                        <a:latin typeface="Calibri"/>
                      </a:endParaRPr>
                    </a:p>
                  </a:txBody>
                  <a:tcPr marL="12700" marR="12700" marT="12700" marB="0" anchor="ctr"/>
                </a:tc>
                <a:tc>
                  <a:txBody>
                    <a:bodyPr/>
                    <a:lstStyle/>
                    <a:p>
                      <a:pPr algn="ctr" fontAlgn="b"/>
                      <a:r>
                        <a:rPr lang="en-US" sz="1600" b="0" i="0" u="none" strike="noStrike">
                          <a:solidFill>
                            <a:srgbClr val="000000"/>
                          </a:solidFill>
                          <a:effectLst/>
                          <a:latin typeface="Calibri"/>
                        </a:rPr>
                        <a:t>+1</a:t>
                      </a:r>
                    </a:p>
                  </a:txBody>
                  <a:tcPr marL="4928" marR="4928" marT="4928" marB="0" anchor="ctr"/>
                </a:tc>
                <a:extLst>
                  <a:ext uri="{0D108BD9-81ED-4DB2-BD59-A6C34878D82A}">
                    <a16:rowId xmlns:a16="http://schemas.microsoft.com/office/drawing/2014/main" val="10003"/>
                  </a:ext>
                </a:extLst>
              </a:tr>
              <a:tr h="683339">
                <a:tc>
                  <a:txBody>
                    <a:bodyPr/>
                    <a:lstStyle/>
                    <a:p>
                      <a:pPr algn="l" fontAlgn="b"/>
                      <a:r>
                        <a:rPr lang="en-US" sz="1600" u="none" strike="noStrike">
                          <a:effectLst/>
                        </a:rPr>
                        <a:t>it goes reasonably well, still notices muscle pain in the thigh and now considerable bruising by the knee</a:t>
                      </a:r>
                      <a:endParaRPr lang="en-US" sz="1600" b="0" i="0" u="none" strike="noStrike">
                        <a:solidFill>
                          <a:srgbClr val="000000"/>
                        </a:solidFill>
                        <a:effectLst/>
                        <a:latin typeface="Calibri"/>
                      </a:endParaRPr>
                    </a:p>
                  </a:txBody>
                  <a:tcPr marL="12700" marR="12700" marT="12700" marB="0" anchor="ctr"/>
                </a:tc>
                <a:tc>
                  <a:txBody>
                    <a:bodyPr/>
                    <a:lstStyle/>
                    <a:p>
                      <a:pPr algn="ctr" fontAlgn="b"/>
                      <a:r>
                        <a:rPr lang="en-US" sz="1600" b="0" i="0" u="none" strike="noStrike">
                          <a:solidFill>
                            <a:srgbClr val="000000"/>
                          </a:solidFill>
                          <a:effectLst/>
                          <a:latin typeface="Calibri"/>
                        </a:rPr>
                        <a:t>+1</a:t>
                      </a:r>
                    </a:p>
                  </a:txBody>
                  <a:tcPr marL="4928" marR="4928" marT="4928" marB="0" anchor="ctr"/>
                </a:tc>
                <a:extLst>
                  <a:ext uri="{0D108BD9-81ED-4DB2-BD59-A6C34878D82A}">
                    <a16:rowId xmlns:a16="http://schemas.microsoft.com/office/drawing/2014/main" val="10004"/>
                  </a:ext>
                </a:extLst>
              </a:tr>
              <a:tr h="806802">
                <a:tc>
                  <a:txBody>
                    <a:bodyPr/>
                    <a:lstStyle/>
                    <a:p>
                      <a:pPr algn="l" fontAlgn="b"/>
                      <a:r>
                        <a:rPr lang="en-US" sz="1600" u="none" strike="noStrike">
                          <a:effectLst/>
                        </a:rPr>
                        <a:t>Pain in the right ankle since Friday (outside), painful today with cycling</a:t>
                      </a:r>
                      <a:r>
                        <a:rPr lang="en-US" sz="1600" u="none" strike="noStrike" baseline="0">
                          <a:effectLst/>
                        </a:rPr>
                        <a:t> and walking</a:t>
                      </a:r>
                      <a:r>
                        <a:rPr lang="en-US" sz="1600" u="none" strike="noStrike">
                          <a:effectLst/>
                        </a:rPr>
                        <a:t>. No trauma moment.</a:t>
                      </a:r>
                      <a:endParaRPr lang="en-US" sz="1600" b="0" i="0" u="none" strike="noStrike">
                        <a:solidFill>
                          <a:srgbClr val="000000"/>
                        </a:solidFill>
                        <a:effectLst/>
                        <a:latin typeface="Calibri"/>
                      </a:endParaRPr>
                    </a:p>
                  </a:txBody>
                  <a:tcPr marL="12700" marR="12700" marT="12700" marB="0" anchor="ctr"/>
                </a:tc>
                <a:tc>
                  <a:txBody>
                    <a:bodyPr/>
                    <a:lstStyle/>
                    <a:p>
                      <a:pPr algn="ctr" fontAlgn="b"/>
                      <a:r>
                        <a:rPr lang="en-US" sz="1600" b="0" i="0" u="none" strike="noStrike">
                          <a:solidFill>
                            <a:srgbClr val="000000"/>
                          </a:solidFill>
                          <a:effectLst/>
                          <a:latin typeface="Calibri"/>
                        </a:rPr>
                        <a:t>-1</a:t>
                      </a:r>
                    </a:p>
                  </a:txBody>
                  <a:tcPr marL="4928" marR="4928" marT="4928" marB="0" anchor="ctr"/>
                </a:tc>
                <a:extLst>
                  <a:ext uri="{0D108BD9-81ED-4DB2-BD59-A6C34878D82A}">
                    <a16:rowId xmlns:a16="http://schemas.microsoft.com/office/drawing/2014/main" val="10005"/>
                  </a:ext>
                </a:extLst>
              </a:tr>
              <a:tr h="374679">
                <a:tc>
                  <a:txBody>
                    <a:bodyPr/>
                    <a:lstStyle/>
                    <a:p>
                      <a:pPr algn="l" fontAlgn="b"/>
                      <a:r>
                        <a:rPr lang="en-US" sz="1600" u="none" strike="noStrike">
                          <a:effectLst/>
                        </a:rPr>
                        <a:t>goes well, no details. Wednesday to doctor</a:t>
                      </a:r>
                      <a:endParaRPr lang="en-US" sz="1600" b="0" i="0" u="none" strike="noStrike">
                        <a:solidFill>
                          <a:srgbClr val="000000"/>
                        </a:solidFill>
                        <a:effectLst/>
                        <a:latin typeface="Calibri"/>
                      </a:endParaRPr>
                    </a:p>
                  </a:txBody>
                  <a:tcPr marL="12700" marR="12700" marT="12700" marB="0" anchor="ctr"/>
                </a:tc>
                <a:tc>
                  <a:txBody>
                    <a:bodyPr/>
                    <a:lstStyle/>
                    <a:p>
                      <a:pPr algn="ctr" fontAlgn="b"/>
                      <a:r>
                        <a:rPr lang="en-US" sz="1600" b="0" i="0" u="none" strike="noStrike">
                          <a:solidFill>
                            <a:srgbClr val="000000"/>
                          </a:solidFill>
                          <a:effectLst/>
                          <a:latin typeface="Calibri"/>
                        </a:rPr>
                        <a:t>+1</a:t>
                      </a:r>
                    </a:p>
                  </a:txBody>
                  <a:tcPr marL="4928" marR="4928" marT="4928" marB="0" anchor="ctr"/>
                </a:tc>
                <a:extLst>
                  <a:ext uri="{0D108BD9-81ED-4DB2-BD59-A6C34878D82A}">
                    <a16:rowId xmlns:a16="http://schemas.microsoft.com/office/drawing/2014/main" val="10006"/>
                  </a:ext>
                </a:extLst>
              </a:tr>
              <a:tr h="559874">
                <a:tc>
                  <a:txBody>
                    <a:bodyPr/>
                    <a:lstStyle/>
                    <a:p>
                      <a:pPr algn="l" fontAlgn="b"/>
                      <a:r>
                        <a:rPr lang="en-US" sz="1600" u="none" strike="noStrike">
                          <a:effectLst/>
                        </a:rPr>
                        <a:t>Going has a small tip laterally thigh which is a bit painful / nagging</a:t>
                      </a:r>
                      <a:endParaRPr lang="en-US" sz="1600" b="0" i="0" u="none" strike="noStrike">
                        <a:solidFill>
                          <a:srgbClr val="000000"/>
                        </a:solidFill>
                        <a:effectLst/>
                        <a:latin typeface="Calibri"/>
                      </a:endParaRPr>
                    </a:p>
                  </a:txBody>
                  <a:tcPr marL="12700" marR="12700" marT="12700" marB="0" anchor="ctr"/>
                </a:tc>
                <a:tc>
                  <a:txBody>
                    <a:bodyPr/>
                    <a:lstStyle/>
                    <a:p>
                      <a:pPr algn="ctr" fontAlgn="b"/>
                      <a:r>
                        <a:rPr lang="en-US" sz="1600" b="0" i="0" u="none" strike="noStrike">
                          <a:solidFill>
                            <a:srgbClr val="000000"/>
                          </a:solidFill>
                          <a:effectLst/>
                          <a:latin typeface="Calibri"/>
                        </a:rPr>
                        <a:t>-2</a:t>
                      </a:r>
                    </a:p>
                  </a:txBody>
                  <a:tcPr marL="4928" marR="4928" marT="4928"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8454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normAutofit/>
          </a:bodyPr>
          <a:lstStyle/>
          <a:p>
            <a:r>
              <a:rPr lang="en-US"/>
              <a:t>Annotation on the document level</a:t>
            </a:r>
          </a:p>
        </p:txBody>
      </p:sp>
      <p:sp>
        <p:nvSpPr>
          <p:cNvPr id="3" name="Content Placeholder 2"/>
          <p:cNvSpPr>
            <a:spLocks noGrp="1"/>
          </p:cNvSpPr>
          <p:nvPr>
            <p:ph idx="1"/>
          </p:nvPr>
        </p:nvSpPr>
        <p:spPr/>
        <p:txBody>
          <a:bodyPr>
            <a:normAutofit/>
          </a:bodyPr>
          <a:lstStyle/>
          <a:p>
            <a:r>
              <a:rPr lang="en-US"/>
              <a:t>Misclassifying an entity with true label ‘-2’ as ‘-1’ is a smaller mistake than labeling an entity with true label ‘-2’  as ‘+2’</a:t>
            </a:r>
          </a:p>
          <a:p>
            <a:r>
              <a:rPr lang="en-US"/>
              <a:t>Ordinal regression: learn a model to predict class labels on an ordinal scale</a:t>
            </a:r>
          </a:p>
          <a:p>
            <a:endParaRPr lang="en-US"/>
          </a:p>
          <a:p>
            <a:pPr marL="0" indent="0">
              <a:buNone/>
            </a:pPr>
            <a:r>
              <a:rPr lang="en-US" sz="1600"/>
              <a:t>Some background:</a:t>
            </a:r>
          </a:p>
          <a:p>
            <a:r>
              <a:rPr lang="en-US" sz="1600"/>
              <a:t>Introduction to regression: </a:t>
            </a:r>
            <a:r>
              <a:rPr lang="en-US" sz="1600">
                <a:hlinkClick r:id="rId3"/>
              </a:rPr>
              <a:t>https://towardsdatascience.com/introduction-to-machine-learning-algorithms-linear-regression-14c4e325882a</a:t>
            </a:r>
            <a:r>
              <a:rPr lang="en-US" sz="1600"/>
              <a:t> </a:t>
            </a:r>
          </a:p>
          <a:p>
            <a:r>
              <a:rPr lang="en-US" sz="1600"/>
              <a:t>Opinion Mining and Sentiment Analysis Ordinal Logistic Regression: </a:t>
            </a:r>
            <a:r>
              <a:rPr lang="en-US" sz="1600">
                <a:hlinkClick r:id="rId4"/>
              </a:rPr>
              <a:t>https://www.youtube.com/watch?v=xOHtd6fTRak</a:t>
            </a:r>
            <a:r>
              <a:rPr lang="en-US" sz="1600"/>
              <a:t> </a:t>
            </a:r>
          </a:p>
          <a:p>
            <a:endParaRPr lang="en-US"/>
          </a:p>
          <a:p>
            <a:endParaRPr lang="en-US"/>
          </a:p>
          <a:p>
            <a:endParaRPr lang="en-US"/>
          </a:p>
        </p:txBody>
      </p:sp>
      <p:sp>
        <p:nvSpPr>
          <p:cNvPr id="2" name="Footer Placeholder 1">
            <a:extLst>
              <a:ext uri="{FF2B5EF4-FFF2-40B4-BE49-F238E27FC236}">
                <a16:creationId xmlns:a16="http://schemas.microsoft.com/office/drawing/2014/main" id="{D798DE30-F51F-5E44-AAD9-2E3D1C1FC974}"/>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419160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normAutofit fontScale="90000"/>
          </a:bodyPr>
          <a:lstStyle/>
          <a:p>
            <a:r>
              <a:rPr lang="en-US"/>
              <a:t> Polarity/Subjectivity/Intensity Scale</a:t>
            </a:r>
          </a:p>
        </p:txBody>
      </p:sp>
      <p:pic>
        <p:nvPicPr>
          <p:cNvPr id="37890" name="Content Placeholder 3" descr="pattern_sentiment_triangle.png"/>
          <p:cNvPicPr>
            <a:picLocks noGrp="1" noChangeAspect="1"/>
          </p:cNvPicPr>
          <p:nvPr>
            <p:ph idx="1"/>
          </p:nvPr>
        </p:nvPicPr>
        <p:blipFill>
          <a:blip r:embed="rId3">
            <a:extLst>
              <a:ext uri="{28A0092B-C50C-407E-A947-70E740481C1C}">
                <a14:useLocalDpi xmlns:a14="http://schemas.microsoft.com/office/drawing/2010/main" val="0"/>
              </a:ext>
            </a:extLst>
          </a:blip>
          <a:srcRect l="1920" r="1920"/>
          <a:stretch>
            <a:fillRect/>
          </a:stretch>
        </p:blipFill>
        <p:spPr/>
      </p:pic>
      <p:sp>
        <p:nvSpPr>
          <p:cNvPr id="37891" name="TextBox 4"/>
          <p:cNvSpPr txBox="1">
            <a:spLocks noChangeArrowheads="1"/>
          </p:cNvSpPr>
          <p:nvPr/>
        </p:nvSpPr>
        <p:spPr bwMode="auto">
          <a:xfrm>
            <a:off x="533400" y="5029200"/>
            <a:ext cx="2047381" cy="90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4282" tIns="32141" rIns="64282" bIns="32141">
            <a:spAutoFit/>
          </a:bodyPr>
          <a:lstStyle>
            <a:lvl1pPr>
              <a:defRPr sz="2500">
                <a:solidFill>
                  <a:schemeClr val="tx1"/>
                </a:solidFill>
                <a:latin typeface="Arial" charset="0"/>
                <a:ea typeface="ＭＳ Ｐゴシック" charset="0"/>
                <a:cs typeface="ＭＳ Ｐゴシック" charset="0"/>
              </a:defRPr>
            </a:lvl1pPr>
            <a:lvl2pPr marL="742950" indent="-285750">
              <a:defRPr sz="2500">
                <a:solidFill>
                  <a:schemeClr val="tx1"/>
                </a:solidFill>
                <a:latin typeface="Arial" charset="0"/>
                <a:ea typeface="ＭＳ Ｐゴシック" charset="0"/>
              </a:defRPr>
            </a:lvl2pPr>
            <a:lvl3pPr marL="1143000" indent="-228600">
              <a:defRPr sz="2100">
                <a:solidFill>
                  <a:schemeClr val="tx1"/>
                </a:solidFill>
                <a:latin typeface="Arial" charset="0"/>
                <a:ea typeface="ＭＳ Ｐゴシック" charset="0"/>
              </a:defRPr>
            </a:lvl3pPr>
            <a:lvl4pPr marL="1600200" indent="-228600">
              <a:defRPr sz="2100">
                <a:solidFill>
                  <a:schemeClr val="tx1"/>
                </a:solidFill>
                <a:latin typeface="Arial" charset="0"/>
                <a:ea typeface="ＭＳ Ｐゴシック" charset="0"/>
              </a:defRPr>
            </a:lvl4pPr>
            <a:lvl5pPr marL="2057400" indent="-228600">
              <a:defRPr sz="2100">
                <a:solidFill>
                  <a:schemeClr val="tx1"/>
                </a:solidFill>
                <a:latin typeface="Arial" charset="0"/>
                <a:ea typeface="ＭＳ Ｐゴシック" charset="0"/>
              </a:defRPr>
            </a:lvl5pPr>
            <a:lvl6pPr marL="2514600" indent="-228600" defTabSz="649288" eaLnBrk="0" fontAlgn="base" hangingPunct="0">
              <a:spcBef>
                <a:spcPct val="0"/>
              </a:spcBef>
              <a:spcAft>
                <a:spcPct val="0"/>
              </a:spcAft>
              <a:buFont typeface="Lucida Grande" charset="0"/>
              <a:buChar char="-"/>
              <a:defRPr sz="2100">
                <a:solidFill>
                  <a:schemeClr val="tx1"/>
                </a:solidFill>
                <a:latin typeface="Arial" charset="0"/>
                <a:ea typeface="ＭＳ Ｐゴシック" charset="0"/>
              </a:defRPr>
            </a:lvl6pPr>
            <a:lvl7pPr marL="2971800" indent="-228600" defTabSz="649288" eaLnBrk="0" fontAlgn="base" hangingPunct="0">
              <a:spcBef>
                <a:spcPct val="0"/>
              </a:spcBef>
              <a:spcAft>
                <a:spcPct val="0"/>
              </a:spcAft>
              <a:buFont typeface="Lucida Grande" charset="0"/>
              <a:buChar char="-"/>
              <a:defRPr sz="2100">
                <a:solidFill>
                  <a:schemeClr val="tx1"/>
                </a:solidFill>
                <a:latin typeface="Arial" charset="0"/>
                <a:ea typeface="ＭＳ Ｐゴシック" charset="0"/>
              </a:defRPr>
            </a:lvl7pPr>
            <a:lvl8pPr marL="3429000" indent="-228600" defTabSz="649288" eaLnBrk="0" fontAlgn="base" hangingPunct="0">
              <a:spcBef>
                <a:spcPct val="0"/>
              </a:spcBef>
              <a:spcAft>
                <a:spcPct val="0"/>
              </a:spcAft>
              <a:buFont typeface="Lucida Grande" charset="0"/>
              <a:buChar char="-"/>
              <a:defRPr sz="2100">
                <a:solidFill>
                  <a:schemeClr val="tx1"/>
                </a:solidFill>
                <a:latin typeface="Arial" charset="0"/>
                <a:ea typeface="ＭＳ Ｐゴシック" charset="0"/>
              </a:defRPr>
            </a:lvl8pPr>
            <a:lvl9pPr marL="3886200" indent="-228600" defTabSz="649288" eaLnBrk="0" fontAlgn="base" hangingPunct="0">
              <a:spcBef>
                <a:spcPct val="0"/>
              </a:spcBef>
              <a:spcAft>
                <a:spcPct val="0"/>
              </a:spcAft>
              <a:buFont typeface="Lucida Grande" charset="0"/>
              <a:buChar char="-"/>
              <a:defRPr sz="2100">
                <a:solidFill>
                  <a:schemeClr val="tx1"/>
                </a:solidFill>
                <a:latin typeface="Arial" charset="0"/>
                <a:ea typeface="ＭＳ Ｐゴシック" charset="0"/>
              </a:defRPr>
            </a:lvl9pPr>
          </a:lstStyle>
          <a:p>
            <a:pPr eaLnBrk="1" hangingPunct="1"/>
            <a:r>
              <a:rPr lang="en-US" sz="1800"/>
              <a:t>Intensifiers: </a:t>
            </a:r>
            <a:r>
              <a:rPr lang="en-US" sz="1800" i="1"/>
              <a:t>incredibly</a:t>
            </a:r>
            <a:r>
              <a:rPr lang="en-US" sz="1800"/>
              <a:t> good, </a:t>
            </a:r>
            <a:r>
              <a:rPr lang="en-US" sz="1800" i="1"/>
              <a:t>very </a:t>
            </a:r>
            <a:r>
              <a:rPr lang="en-US" sz="1800"/>
              <a:t>nice</a:t>
            </a:r>
          </a:p>
        </p:txBody>
      </p:sp>
      <p:sp>
        <p:nvSpPr>
          <p:cNvPr id="37892" name="TextBox 5"/>
          <p:cNvSpPr txBox="1">
            <a:spLocks noChangeArrowheads="1"/>
          </p:cNvSpPr>
          <p:nvPr/>
        </p:nvSpPr>
        <p:spPr bwMode="auto">
          <a:xfrm>
            <a:off x="3581400" y="6088206"/>
            <a:ext cx="5189470" cy="7727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4282" tIns="32141" rIns="64282" bIns="32141">
            <a:spAutoFit/>
          </a:bodyPr>
          <a:lstStyle>
            <a:lvl1pPr>
              <a:defRPr sz="2500">
                <a:solidFill>
                  <a:schemeClr val="tx1"/>
                </a:solidFill>
                <a:latin typeface="Arial" charset="0"/>
                <a:ea typeface="ＭＳ Ｐゴシック" charset="0"/>
                <a:cs typeface="ＭＳ Ｐゴシック" charset="0"/>
              </a:defRPr>
            </a:lvl1pPr>
            <a:lvl2pPr marL="742950" indent="-285750">
              <a:defRPr sz="2500">
                <a:solidFill>
                  <a:schemeClr val="tx1"/>
                </a:solidFill>
                <a:latin typeface="Arial" charset="0"/>
                <a:ea typeface="ＭＳ Ｐゴシック" charset="0"/>
              </a:defRPr>
            </a:lvl2pPr>
            <a:lvl3pPr marL="1143000" indent="-228600">
              <a:defRPr sz="2100">
                <a:solidFill>
                  <a:schemeClr val="tx1"/>
                </a:solidFill>
                <a:latin typeface="Arial" charset="0"/>
                <a:ea typeface="ＭＳ Ｐゴシック" charset="0"/>
              </a:defRPr>
            </a:lvl3pPr>
            <a:lvl4pPr marL="1600200" indent="-228600">
              <a:defRPr sz="2100">
                <a:solidFill>
                  <a:schemeClr val="tx1"/>
                </a:solidFill>
                <a:latin typeface="Arial" charset="0"/>
                <a:ea typeface="ＭＳ Ｐゴシック" charset="0"/>
              </a:defRPr>
            </a:lvl4pPr>
            <a:lvl5pPr marL="2057400" indent="-228600">
              <a:defRPr sz="2100">
                <a:solidFill>
                  <a:schemeClr val="tx1"/>
                </a:solidFill>
                <a:latin typeface="Arial" charset="0"/>
                <a:ea typeface="ＭＳ Ｐゴシック" charset="0"/>
              </a:defRPr>
            </a:lvl5pPr>
            <a:lvl6pPr marL="2514600" indent="-228600" defTabSz="649288" eaLnBrk="0" fontAlgn="base" hangingPunct="0">
              <a:spcBef>
                <a:spcPct val="0"/>
              </a:spcBef>
              <a:spcAft>
                <a:spcPct val="0"/>
              </a:spcAft>
              <a:buFont typeface="Lucida Grande" charset="0"/>
              <a:buChar char="-"/>
              <a:defRPr sz="2100">
                <a:solidFill>
                  <a:schemeClr val="tx1"/>
                </a:solidFill>
                <a:latin typeface="Arial" charset="0"/>
                <a:ea typeface="ＭＳ Ｐゴシック" charset="0"/>
              </a:defRPr>
            </a:lvl6pPr>
            <a:lvl7pPr marL="2971800" indent="-228600" defTabSz="649288" eaLnBrk="0" fontAlgn="base" hangingPunct="0">
              <a:spcBef>
                <a:spcPct val="0"/>
              </a:spcBef>
              <a:spcAft>
                <a:spcPct val="0"/>
              </a:spcAft>
              <a:buFont typeface="Lucida Grande" charset="0"/>
              <a:buChar char="-"/>
              <a:defRPr sz="2100">
                <a:solidFill>
                  <a:schemeClr val="tx1"/>
                </a:solidFill>
                <a:latin typeface="Arial" charset="0"/>
                <a:ea typeface="ＭＳ Ｐゴシック" charset="0"/>
              </a:defRPr>
            </a:lvl7pPr>
            <a:lvl8pPr marL="3429000" indent="-228600" defTabSz="649288" eaLnBrk="0" fontAlgn="base" hangingPunct="0">
              <a:spcBef>
                <a:spcPct val="0"/>
              </a:spcBef>
              <a:spcAft>
                <a:spcPct val="0"/>
              </a:spcAft>
              <a:buFont typeface="Lucida Grande" charset="0"/>
              <a:buChar char="-"/>
              <a:defRPr sz="2100">
                <a:solidFill>
                  <a:schemeClr val="tx1"/>
                </a:solidFill>
                <a:latin typeface="Arial" charset="0"/>
                <a:ea typeface="ＭＳ Ｐゴシック" charset="0"/>
              </a:defRPr>
            </a:lvl8pPr>
            <a:lvl9pPr marL="3886200" indent="-228600" defTabSz="649288" eaLnBrk="0" fontAlgn="base" hangingPunct="0">
              <a:spcBef>
                <a:spcPct val="0"/>
              </a:spcBef>
              <a:spcAft>
                <a:spcPct val="0"/>
              </a:spcAft>
              <a:buFont typeface="Lucida Grande" charset="0"/>
              <a:buChar char="-"/>
              <a:defRPr sz="2100">
                <a:solidFill>
                  <a:schemeClr val="tx1"/>
                </a:solidFill>
                <a:latin typeface="Arial" charset="0"/>
                <a:ea typeface="ＭＳ Ｐゴシック" charset="0"/>
              </a:defRPr>
            </a:lvl9pPr>
          </a:lstStyle>
          <a:p>
            <a:pPr algn="r" eaLnBrk="1" hangingPunct="1"/>
            <a:r>
              <a:rPr lang="en-US" sz="1400"/>
              <a:t>De Smedt, T., &amp; Daelemans, W. (2012). Pattern for python. </a:t>
            </a:r>
            <a:r>
              <a:rPr lang="en-US" sz="1400" i="1"/>
              <a:t>The Journal of Machine Learning Research</a:t>
            </a:r>
            <a:r>
              <a:rPr lang="en-US" sz="1400"/>
              <a:t>, </a:t>
            </a:r>
            <a:r>
              <a:rPr lang="en-US" sz="1400" i="1"/>
              <a:t>13</a:t>
            </a:r>
            <a:r>
              <a:rPr lang="en-US" sz="1400"/>
              <a:t>(1), 2063-2067.</a:t>
            </a:r>
          </a:p>
          <a:p>
            <a:pPr eaLnBrk="1" hangingPunct="1"/>
            <a:endParaRPr lang="en-US" sz="1800"/>
          </a:p>
        </p:txBody>
      </p:sp>
      <p:sp>
        <p:nvSpPr>
          <p:cNvPr id="7" name="TextBox 4">
            <a:extLst>
              <a:ext uri="{FF2B5EF4-FFF2-40B4-BE49-F238E27FC236}">
                <a16:creationId xmlns:a16="http://schemas.microsoft.com/office/drawing/2014/main" id="{08796EC0-1778-624A-9A7B-977C7BA70D2C}"/>
              </a:ext>
            </a:extLst>
          </p:cNvPr>
          <p:cNvSpPr txBox="1">
            <a:spLocks noChangeArrowheads="1"/>
          </p:cNvSpPr>
          <p:nvPr/>
        </p:nvSpPr>
        <p:spPr bwMode="auto">
          <a:xfrm>
            <a:off x="3733800" y="1734045"/>
            <a:ext cx="1181100" cy="3419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4282" tIns="32141" rIns="64282" bIns="32141">
            <a:spAutoFit/>
          </a:bodyPr>
          <a:lstStyle>
            <a:lvl1pPr>
              <a:defRPr sz="2500">
                <a:solidFill>
                  <a:schemeClr val="tx1"/>
                </a:solidFill>
                <a:latin typeface="Arial" charset="0"/>
                <a:ea typeface="ＭＳ Ｐゴシック" charset="0"/>
                <a:cs typeface="ＭＳ Ｐゴシック" charset="0"/>
              </a:defRPr>
            </a:lvl1pPr>
            <a:lvl2pPr marL="742950" indent="-285750">
              <a:defRPr sz="2500">
                <a:solidFill>
                  <a:schemeClr val="tx1"/>
                </a:solidFill>
                <a:latin typeface="Arial" charset="0"/>
                <a:ea typeface="ＭＳ Ｐゴシック" charset="0"/>
              </a:defRPr>
            </a:lvl2pPr>
            <a:lvl3pPr marL="1143000" indent="-228600">
              <a:defRPr sz="2100">
                <a:solidFill>
                  <a:schemeClr val="tx1"/>
                </a:solidFill>
                <a:latin typeface="Arial" charset="0"/>
                <a:ea typeface="ＭＳ Ｐゴシック" charset="0"/>
              </a:defRPr>
            </a:lvl3pPr>
            <a:lvl4pPr marL="1600200" indent="-228600">
              <a:defRPr sz="2100">
                <a:solidFill>
                  <a:schemeClr val="tx1"/>
                </a:solidFill>
                <a:latin typeface="Arial" charset="0"/>
                <a:ea typeface="ＭＳ Ｐゴシック" charset="0"/>
              </a:defRPr>
            </a:lvl4pPr>
            <a:lvl5pPr marL="2057400" indent="-228600">
              <a:defRPr sz="2100">
                <a:solidFill>
                  <a:schemeClr val="tx1"/>
                </a:solidFill>
                <a:latin typeface="Arial" charset="0"/>
                <a:ea typeface="ＭＳ Ｐゴシック" charset="0"/>
              </a:defRPr>
            </a:lvl5pPr>
            <a:lvl6pPr marL="2514600" indent="-228600" defTabSz="649288" eaLnBrk="0" fontAlgn="base" hangingPunct="0">
              <a:spcBef>
                <a:spcPct val="0"/>
              </a:spcBef>
              <a:spcAft>
                <a:spcPct val="0"/>
              </a:spcAft>
              <a:buFont typeface="Lucida Grande" charset="0"/>
              <a:buChar char="-"/>
              <a:defRPr sz="2100">
                <a:solidFill>
                  <a:schemeClr val="tx1"/>
                </a:solidFill>
                <a:latin typeface="Arial" charset="0"/>
                <a:ea typeface="ＭＳ Ｐゴシック" charset="0"/>
              </a:defRPr>
            </a:lvl6pPr>
            <a:lvl7pPr marL="2971800" indent="-228600" defTabSz="649288" eaLnBrk="0" fontAlgn="base" hangingPunct="0">
              <a:spcBef>
                <a:spcPct val="0"/>
              </a:spcBef>
              <a:spcAft>
                <a:spcPct val="0"/>
              </a:spcAft>
              <a:buFont typeface="Lucida Grande" charset="0"/>
              <a:buChar char="-"/>
              <a:defRPr sz="2100">
                <a:solidFill>
                  <a:schemeClr val="tx1"/>
                </a:solidFill>
                <a:latin typeface="Arial" charset="0"/>
                <a:ea typeface="ＭＳ Ｐゴシック" charset="0"/>
              </a:defRPr>
            </a:lvl7pPr>
            <a:lvl8pPr marL="3429000" indent="-228600" defTabSz="649288" eaLnBrk="0" fontAlgn="base" hangingPunct="0">
              <a:spcBef>
                <a:spcPct val="0"/>
              </a:spcBef>
              <a:spcAft>
                <a:spcPct val="0"/>
              </a:spcAft>
              <a:buFont typeface="Lucida Grande" charset="0"/>
              <a:buChar char="-"/>
              <a:defRPr sz="2100">
                <a:solidFill>
                  <a:schemeClr val="tx1"/>
                </a:solidFill>
                <a:latin typeface="Arial" charset="0"/>
                <a:ea typeface="ＭＳ Ｐゴシック" charset="0"/>
              </a:defRPr>
            </a:lvl8pPr>
            <a:lvl9pPr marL="3886200" indent="-228600" defTabSz="649288" eaLnBrk="0" fontAlgn="base" hangingPunct="0">
              <a:spcBef>
                <a:spcPct val="0"/>
              </a:spcBef>
              <a:spcAft>
                <a:spcPct val="0"/>
              </a:spcAft>
              <a:buFont typeface="Lucida Grande" charset="0"/>
              <a:buChar char="-"/>
              <a:defRPr sz="2100">
                <a:solidFill>
                  <a:schemeClr val="tx1"/>
                </a:solidFill>
                <a:latin typeface="Arial" charset="0"/>
                <a:ea typeface="ＭＳ Ｐゴシック" charset="0"/>
              </a:defRPr>
            </a:lvl9pPr>
          </a:lstStyle>
          <a:p>
            <a:pPr eaLnBrk="1" hangingPunct="1"/>
            <a:r>
              <a:rPr lang="en-US" sz="1800"/>
              <a:t>valence</a:t>
            </a:r>
          </a:p>
        </p:txBody>
      </p:sp>
    </p:spTree>
    <p:extLst>
      <p:ext uri="{BB962C8B-B14F-4D97-AF65-F5344CB8AC3E}">
        <p14:creationId xmlns:p14="http://schemas.microsoft.com/office/powerpoint/2010/main" val="93647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D622-B41F-EA4C-B39C-F34ABB164B1D}"/>
              </a:ext>
            </a:extLst>
          </p:cNvPr>
          <p:cNvSpPr>
            <a:spLocks noGrp="1"/>
          </p:cNvSpPr>
          <p:nvPr>
            <p:ph type="title"/>
          </p:nvPr>
        </p:nvSpPr>
        <p:spPr/>
        <p:txBody>
          <a:bodyPr/>
          <a:lstStyle/>
          <a:p>
            <a:r>
              <a:rPr lang="en-GB"/>
              <a:t>Annotation on the sentence level</a:t>
            </a:r>
          </a:p>
        </p:txBody>
      </p:sp>
      <p:sp>
        <p:nvSpPr>
          <p:cNvPr id="3" name="Content Placeholder 2">
            <a:extLst>
              <a:ext uri="{FF2B5EF4-FFF2-40B4-BE49-F238E27FC236}">
                <a16:creationId xmlns:a16="http://schemas.microsoft.com/office/drawing/2014/main" id="{8D9AEC1E-B27A-1E4E-88CE-C687768DD7D5}"/>
              </a:ext>
            </a:extLst>
          </p:cNvPr>
          <p:cNvSpPr>
            <a:spLocks noGrp="1"/>
          </p:cNvSpPr>
          <p:nvPr>
            <p:ph idx="1"/>
          </p:nvPr>
        </p:nvSpPr>
        <p:spPr>
          <a:xfrm>
            <a:off x="457200" y="1905000"/>
            <a:ext cx="2895600" cy="4221163"/>
          </a:xfrm>
        </p:spPr>
        <p:txBody>
          <a:bodyPr/>
          <a:lstStyle/>
          <a:p>
            <a:r>
              <a:rPr lang="en-GB"/>
              <a:t>Annotation for hotel reviews:</a:t>
            </a:r>
          </a:p>
          <a:p>
            <a:r>
              <a:rPr lang="en-GB"/>
              <a:t>What is the function of each sentence</a:t>
            </a:r>
          </a:p>
        </p:txBody>
      </p:sp>
      <p:sp>
        <p:nvSpPr>
          <p:cNvPr id="4" name="Footer Placeholder 3">
            <a:extLst>
              <a:ext uri="{FF2B5EF4-FFF2-40B4-BE49-F238E27FC236}">
                <a16:creationId xmlns:a16="http://schemas.microsoft.com/office/drawing/2014/main" id="{F794DC9C-3FBF-E04D-BC7F-63DDCB7CB55C}"/>
              </a:ext>
            </a:extLst>
          </p:cNvPr>
          <p:cNvSpPr>
            <a:spLocks noGrp="1"/>
          </p:cNvSpPr>
          <p:nvPr>
            <p:ph type="ftr" sz="quarter" idx="11"/>
          </p:nvPr>
        </p:nvSpPr>
        <p:spPr/>
        <p:txBody>
          <a:bodyPr/>
          <a:lstStyle/>
          <a:p>
            <a:r>
              <a:rPr lang="en-US" dirty="0"/>
              <a:t>Suzan Verberne 2019</a:t>
            </a:r>
          </a:p>
        </p:txBody>
      </p:sp>
      <p:pic>
        <p:nvPicPr>
          <p:cNvPr id="6" name="Picture 5">
            <a:extLst>
              <a:ext uri="{FF2B5EF4-FFF2-40B4-BE49-F238E27FC236}">
                <a16:creationId xmlns:a16="http://schemas.microsoft.com/office/drawing/2014/main" id="{C5B216EF-ED1A-EF4F-9870-B6E6F9480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606164"/>
            <a:ext cx="5487459" cy="5181600"/>
          </a:xfrm>
          <a:prstGeom prst="rect">
            <a:avLst/>
          </a:prstGeom>
        </p:spPr>
      </p:pic>
    </p:spTree>
    <p:extLst>
      <p:ext uri="{BB962C8B-B14F-4D97-AF65-F5344CB8AC3E}">
        <p14:creationId xmlns:p14="http://schemas.microsoft.com/office/powerpoint/2010/main" val="3838452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normAutofit fontScale="90000"/>
          </a:bodyPr>
          <a:lstStyle/>
          <a:p>
            <a:r>
              <a:rPr lang="en-US"/>
              <a:t>Annotation on the entity/aspect level</a:t>
            </a:r>
          </a:p>
        </p:txBody>
      </p:sp>
      <p:sp>
        <p:nvSpPr>
          <p:cNvPr id="28674" name="Content Placeholder 2"/>
          <p:cNvSpPr>
            <a:spLocks noGrp="1"/>
          </p:cNvSpPr>
          <p:nvPr>
            <p:ph idx="1"/>
          </p:nvPr>
        </p:nvSpPr>
        <p:spPr/>
        <p:txBody>
          <a:bodyPr/>
          <a:lstStyle/>
          <a:p>
            <a:pPr marL="0" indent="0">
              <a:buNone/>
            </a:pPr>
            <a:r>
              <a:rPr lang="en-US" altLang="ja-JP"/>
              <a:t>John Doe, 8 November 2018: “I bought an iPhone a few days ago. It was such a nice phone. The touch screen was really cool. The voice quality was clear too. Although the battery life was not long, that is ok for me.”</a:t>
            </a:r>
          </a:p>
          <a:p>
            <a:pPr marL="0" indent="0">
              <a:buNone/>
            </a:pPr>
            <a:endParaRPr lang="en-US"/>
          </a:p>
          <a:p>
            <a:r>
              <a:rPr lang="en-US"/>
              <a:t>This text contains:</a:t>
            </a:r>
          </a:p>
          <a:p>
            <a:pPr lvl="1"/>
            <a:r>
              <a:rPr lang="en-US"/>
              <a:t>Opinions</a:t>
            </a:r>
          </a:p>
          <a:p>
            <a:pPr lvl="1"/>
            <a:r>
              <a:rPr lang="en-US"/>
              <a:t>Targets of opinions</a:t>
            </a:r>
          </a:p>
          <a:p>
            <a:pPr lvl="1"/>
            <a:r>
              <a:rPr lang="en-US"/>
              <a:t>Opinion holder(s)</a:t>
            </a:r>
          </a:p>
          <a:p>
            <a:endParaRPr lang="en-US"/>
          </a:p>
        </p:txBody>
      </p:sp>
      <p:sp>
        <p:nvSpPr>
          <p:cNvPr id="2" name="Footer Placeholder 1">
            <a:extLst>
              <a:ext uri="{FF2B5EF4-FFF2-40B4-BE49-F238E27FC236}">
                <a16:creationId xmlns:a16="http://schemas.microsoft.com/office/drawing/2014/main" id="{DC4CDED5-9085-6F4E-B5C4-437B3CE74675}"/>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72479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normAutofit fontScale="90000"/>
          </a:bodyPr>
          <a:lstStyle/>
          <a:p>
            <a:r>
              <a:rPr lang="en-US"/>
              <a:t>Annotation on the entity/aspect level</a:t>
            </a:r>
          </a:p>
        </p:txBody>
      </p:sp>
      <p:sp>
        <p:nvSpPr>
          <p:cNvPr id="30722" name="Content Placeholder 2"/>
          <p:cNvSpPr>
            <a:spLocks noGrp="1"/>
          </p:cNvSpPr>
          <p:nvPr>
            <p:ph idx="1"/>
          </p:nvPr>
        </p:nvSpPr>
        <p:spPr>
          <a:xfrm>
            <a:off x="457200" y="1905000"/>
            <a:ext cx="8458200" cy="4221163"/>
          </a:xfrm>
        </p:spPr>
        <p:txBody>
          <a:bodyPr>
            <a:normAutofit/>
          </a:bodyPr>
          <a:lstStyle/>
          <a:p>
            <a:r>
              <a:rPr lang="en-US"/>
              <a:t>Simple Document sentiment analysis:  find opinion pair (D,S)</a:t>
            </a:r>
          </a:p>
          <a:p>
            <a:pPr lvl="1"/>
            <a:r>
              <a:rPr lang="en-US"/>
              <a:t>D: document</a:t>
            </a:r>
          </a:p>
          <a:p>
            <a:pPr lvl="1"/>
            <a:r>
              <a:rPr lang="en-US"/>
              <a:t>S: sentiment score</a:t>
            </a:r>
          </a:p>
          <a:p>
            <a:r>
              <a:rPr lang="en-US">
                <a:solidFill>
                  <a:srgbClr val="3477B2"/>
                </a:solidFill>
              </a:rPr>
              <a:t>Aspect-based sentiment analysis:</a:t>
            </a:r>
            <a:r>
              <a:rPr lang="en-US"/>
              <a:t> find Quintuple (E, A, S, H, C)</a:t>
            </a:r>
          </a:p>
          <a:p>
            <a:pPr lvl="1"/>
            <a:r>
              <a:rPr lang="en-US"/>
              <a:t>E: opinion target (entity, event or topic)</a:t>
            </a:r>
          </a:p>
          <a:p>
            <a:pPr lvl="1"/>
            <a:r>
              <a:rPr lang="en-US"/>
              <a:t>A: aspect or feature of E</a:t>
            </a:r>
          </a:p>
          <a:p>
            <a:pPr lvl="1"/>
            <a:r>
              <a:rPr lang="en-US"/>
              <a:t>S: sentiment/opinion content (phrase or a sentiment score of A)</a:t>
            </a:r>
          </a:p>
          <a:p>
            <a:pPr lvl="1"/>
            <a:r>
              <a:rPr lang="en-US"/>
              <a:t>H: opinion holder </a:t>
            </a:r>
          </a:p>
          <a:p>
            <a:pPr lvl="1"/>
            <a:r>
              <a:rPr lang="en-US"/>
              <a:t>C: context; time and location of the expression</a:t>
            </a:r>
          </a:p>
        </p:txBody>
      </p:sp>
      <p:sp>
        <p:nvSpPr>
          <p:cNvPr id="2" name="Footer Placeholder 1">
            <a:extLst>
              <a:ext uri="{FF2B5EF4-FFF2-40B4-BE49-F238E27FC236}">
                <a16:creationId xmlns:a16="http://schemas.microsoft.com/office/drawing/2014/main" id="{FC6CB134-9B68-8A41-8B50-238B24534BE0}"/>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360155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a Product Review</a:t>
            </a:r>
            <a:endParaRPr lang="en-GB"/>
          </a:p>
        </p:txBody>
      </p:sp>
      <p:sp>
        <p:nvSpPr>
          <p:cNvPr id="3" name="Content Placeholder 2"/>
          <p:cNvSpPr>
            <a:spLocks noGrp="1"/>
          </p:cNvSpPr>
          <p:nvPr>
            <p:ph idx="1"/>
          </p:nvPr>
        </p:nvSpPr>
        <p:spPr/>
        <p:txBody>
          <a:bodyPr/>
          <a:lstStyle/>
          <a:p>
            <a:pPr marL="0" indent="0">
              <a:buNone/>
            </a:pPr>
            <a:r>
              <a:rPr lang="en-US" altLang="ja-JP"/>
              <a:t>John Doe, 8 November 2018: </a:t>
            </a:r>
            <a:r>
              <a:rPr lang="ja-JP" altLang="en-US"/>
              <a:t>“</a:t>
            </a:r>
            <a:r>
              <a:rPr lang="en-US" altLang="ja-JP"/>
              <a:t>I bought an iPhone a few days ago. It was such a nice phone. The touch screen was really cool. The voice quality was clear too. Although the battery life was not long, that is ok for me.”</a:t>
            </a:r>
            <a:endParaRPr lang="en-US"/>
          </a:p>
          <a:p>
            <a:pPr lvl="1"/>
            <a:r>
              <a:rPr lang="en-US"/>
              <a:t>(E, A, S, H, C)</a:t>
            </a:r>
          </a:p>
          <a:p>
            <a:pPr lvl="1"/>
            <a:r>
              <a:rPr lang="en-US"/>
              <a:t>(iphone, touch screen, really cool, John Doe, 8 November 2018)</a:t>
            </a:r>
          </a:p>
          <a:p>
            <a:endParaRPr lang="en-GB"/>
          </a:p>
        </p:txBody>
      </p:sp>
      <p:sp>
        <p:nvSpPr>
          <p:cNvPr id="4" name="Footer Placeholder 3"/>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323043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normAutofit/>
          </a:bodyPr>
          <a:lstStyle/>
          <a:p>
            <a:r>
              <a:rPr lang="en-US"/>
              <a:t>detect  (E,A,S,H,C) in document D</a:t>
            </a:r>
          </a:p>
        </p:txBody>
      </p:sp>
      <p:sp>
        <p:nvSpPr>
          <p:cNvPr id="32770" name="Content Placeholder 2"/>
          <p:cNvSpPr>
            <a:spLocks noGrp="1"/>
          </p:cNvSpPr>
          <p:nvPr>
            <p:ph idx="1"/>
          </p:nvPr>
        </p:nvSpPr>
        <p:spPr/>
        <p:txBody>
          <a:bodyPr>
            <a:normAutofit/>
          </a:bodyPr>
          <a:lstStyle/>
          <a:p>
            <a:r>
              <a:rPr lang="en-US"/>
              <a:t>E: </a:t>
            </a:r>
            <a:r>
              <a:rPr lang="en-US">
                <a:solidFill>
                  <a:srgbClr val="1F5FA0"/>
                </a:solidFill>
              </a:rPr>
              <a:t>entity, event or topic  </a:t>
            </a:r>
            <a:r>
              <a:rPr lang="en-US">
                <a:sym typeface="Wingdings" charset="0"/>
              </a:rPr>
              <a:t> Named Entity Recognition /Event Detection</a:t>
            </a:r>
            <a:endParaRPr lang="en-US"/>
          </a:p>
          <a:p>
            <a:r>
              <a:rPr lang="en-US"/>
              <a:t>A: </a:t>
            </a:r>
            <a:r>
              <a:rPr lang="en-US">
                <a:solidFill>
                  <a:srgbClr val="1F5FA0"/>
                </a:solidFill>
              </a:rPr>
              <a:t>aspect or feature of E</a:t>
            </a:r>
            <a:r>
              <a:rPr lang="en-US"/>
              <a:t>  </a:t>
            </a:r>
            <a:r>
              <a:rPr lang="en-US">
                <a:sym typeface="Wingdings" charset="0"/>
              </a:rPr>
              <a:t> Information Extraction / </a:t>
            </a:r>
            <a:r>
              <a:rPr lang="en-US"/>
              <a:t>aspect categorization</a:t>
            </a:r>
          </a:p>
          <a:p>
            <a:pPr lvl="1"/>
            <a:r>
              <a:rPr lang="en-US"/>
              <a:t>This camera is expensive </a:t>
            </a:r>
            <a:r>
              <a:rPr lang="en-US">
                <a:sym typeface="Wingdings" charset="0"/>
              </a:rPr>
              <a:t> implicit aspect ‘</a:t>
            </a:r>
            <a:r>
              <a:rPr lang="en-US" altLang="ja-JP">
                <a:sym typeface="Wingdings" charset="0"/>
              </a:rPr>
              <a:t>price</a:t>
            </a:r>
            <a:r>
              <a:rPr lang="en-US">
                <a:sym typeface="Wingdings" charset="0"/>
              </a:rPr>
              <a:t>’</a:t>
            </a:r>
          </a:p>
          <a:p>
            <a:r>
              <a:rPr lang="en-US">
                <a:sym typeface="Wingdings" charset="0"/>
              </a:rPr>
              <a:t>Both E and A elements are domain dependent and can be challenging to extract</a:t>
            </a:r>
          </a:p>
        </p:txBody>
      </p:sp>
      <p:sp>
        <p:nvSpPr>
          <p:cNvPr id="2" name="Footer Placeholder 1">
            <a:extLst>
              <a:ext uri="{FF2B5EF4-FFF2-40B4-BE49-F238E27FC236}">
                <a16:creationId xmlns:a16="http://schemas.microsoft.com/office/drawing/2014/main" id="{99E33A77-0A1B-5145-BF91-63FF60F8ACA4}"/>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311974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7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normAutofit/>
          </a:bodyPr>
          <a:lstStyle/>
          <a:p>
            <a:r>
              <a:rPr lang="en-US"/>
              <a:t>detect (E,A,S,H,C) in document D</a:t>
            </a:r>
          </a:p>
        </p:txBody>
      </p:sp>
      <p:sp>
        <p:nvSpPr>
          <p:cNvPr id="33794" name="Content Placeholder 2"/>
          <p:cNvSpPr>
            <a:spLocks noGrp="1"/>
          </p:cNvSpPr>
          <p:nvPr>
            <p:ph idx="1"/>
          </p:nvPr>
        </p:nvSpPr>
        <p:spPr/>
        <p:txBody>
          <a:bodyPr>
            <a:normAutofit fontScale="92500" lnSpcReduction="10000"/>
          </a:bodyPr>
          <a:lstStyle/>
          <a:p>
            <a:r>
              <a:rPr lang="en-US"/>
              <a:t>S: </a:t>
            </a:r>
            <a:r>
              <a:rPr lang="en-US">
                <a:solidFill>
                  <a:srgbClr val="1F5FA0"/>
                </a:solidFill>
              </a:rPr>
              <a:t>sentiment score of A  </a:t>
            </a:r>
            <a:r>
              <a:rPr lang="en-US">
                <a:sym typeface="Wingdings"/>
              </a:rPr>
              <a:t></a:t>
            </a:r>
            <a:r>
              <a:rPr lang="en-US"/>
              <a:t> sentiment classification</a:t>
            </a:r>
            <a:endParaRPr lang="en-US">
              <a:sym typeface="Wingdings" charset="0"/>
            </a:endParaRPr>
          </a:p>
          <a:p>
            <a:r>
              <a:rPr lang="en-US"/>
              <a:t>H: </a:t>
            </a:r>
            <a:r>
              <a:rPr lang="en-US">
                <a:solidFill>
                  <a:srgbClr val="1F5FA0"/>
                </a:solidFill>
              </a:rPr>
              <a:t>opinion holder</a:t>
            </a:r>
          </a:p>
          <a:p>
            <a:pPr lvl="1"/>
            <a:r>
              <a:rPr lang="en-US">
                <a:sym typeface="Wingdings" charset="0"/>
              </a:rPr>
              <a:t>In tweets and reviews: usually the author</a:t>
            </a:r>
          </a:p>
          <a:p>
            <a:pPr lvl="1"/>
            <a:r>
              <a:rPr lang="en-US">
                <a:sym typeface="Wingdings" charset="0"/>
              </a:rPr>
              <a:t>But can also be present in the text:  Named Entity Recognition</a:t>
            </a:r>
          </a:p>
          <a:p>
            <a:pPr marL="228600" lvl="1" indent="0">
              <a:buNone/>
            </a:pPr>
            <a:r>
              <a:rPr lang="en-US">
                <a:sym typeface="Wingdings" charset="0"/>
              </a:rPr>
              <a:t>“T</a:t>
            </a:r>
            <a:r>
              <a:rPr lang="en-US"/>
              <a:t>he mayor is loved by the people in the city, but he has been criticized by the state government.”</a:t>
            </a:r>
          </a:p>
          <a:p>
            <a:r>
              <a:rPr lang="en-US"/>
              <a:t>C: </a:t>
            </a:r>
            <a:r>
              <a:rPr lang="en-US">
                <a:solidFill>
                  <a:srgbClr val="1F5FA0"/>
                </a:solidFill>
              </a:rPr>
              <a:t>context</a:t>
            </a:r>
            <a:r>
              <a:rPr lang="en-US"/>
              <a:t>: time and location of the expression</a:t>
            </a:r>
          </a:p>
          <a:p>
            <a:pPr lvl="1"/>
            <a:r>
              <a:rPr lang="en-US"/>
              <a:t>Date /location stamp of tweet, blog or review</a:t>
            </a:r>
          </a:p>
          <a:p>
            <a:pPr lvl="1"/>
            <a:r>
              <a:rPr lang="en-US">
                <a:sym typeface="Wingdings" charset="0"/>
              </a:rPr>
              <a:t>But can also be present in the text:  Time expression Recognition </a:t>
            </a:r>
          </a:p>
          <a:p>
            <a:pPr lvl="1"/>
            <a:r>
              <a:rPr lang="en-US">
                <a:sym typeface="Wingdings" charset="0"/>
              </a:rPr>
              <a:t>or Geolocation classication / NER</a:t>
            </a:r>
            <a:endParaRPr lang="en-US"/>
          </a:p>
        </p:txBody>
      </p:sp>
      <p:sp>
        <p:nvSpPr>
          <p:cNvPr id="2" name="Footer Placeholder 1">
            <a:extLst>
              <a:ext uri="{FF2B5EF4-FFF2-40B4-BE49-F238E27FC236}">
                <a16:creationId xmlns:a16="http://schemas.microsoft.com/office/drawing/2014/main" id="{E7782641-CA29-AD4E-9B56-FCA035105DF4}"/>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329166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79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79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7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normAutofit/>
          </a:bodyPr>
          <a:lstStyle/>
          <a:p>
            <a:r>
              <a:rPr lang="en-US"/>
              <a:t>Annotation issues</a:t>
            </a:r>
          </a:p>
        </p:txBody>
      </p:sp>
      <p:sp>
        <p:nvSpPr>
          <p:cNvPr id="39938" name="Content Placeholder 2"/>
          <p:cNvSpPr>
            <a:spLocks noGrp="1"/>
          </p:cNvSpPr>
          <p:nvPr>
            <p:ph idx="1"/>
          </p:nvPr>
        </p:nvSpPr>
        <p:spPr/>
        <p:txBody>
          <a:bodyPr>
            <a:normAutofit/>
          </a:bodyPr>
          <a:lstStyle/>
          <a:p>
            <a:r>
              <a:rPr lang="en-US"/>
              <a:t>What are the challenges in annotation?</a:t>
            </a:r>
            <a:endParaRPr lang="en-US" altLang="ja-JP"/>
          </a:p>
          <a:p>
            <a:pPr marL="0" indent="0">
              <a:buNone/>
            </a:pPr>
            <a:endParaRPr lang="en-US" altLang="ja-JP"/>
          </a:p>
          <a:p>
            <a:pPr marL="712788" lvl="1" indent="-446088">
              <a:buNone/>
            </a:pPr>
            <a:r>
              <a:rPr lang="en-US" altLang="ja-JP" sz="1900" i="1"/>
              <a:t>“This past Saturday, I bought a Samsung phone and my girlfriend bought a HTC phone with 3D touch. We called each other when we got home. The voice on my phone was not so clear, worse than my previous phone. The battery life was long. My girlfriend was quite happy with her phone. I wanted a phone with good sound quality. So my purchase was a real disappointment. I returned the phone yesterday.”    </a:t>
            </a:r>
            <a:endParaRPr lang="en-US" sz="1900" i="1"/>
          </a:p>
          <a:p>
            <a:pPr marL="712788" indent="-446088">
              <a:buNone/>
            </a:pPr>
            <a:endParaRPr lang="en-US" sz="1900" i="1">
              <a:latin typeface="Arial" charset="0"/>
            </a:endParaRPr>
          </a:p>
        </p:txBody>
      </p:sp>
      <p:sp>
        <p:nvSpPr>
          <p:cNvPr id="2" name="Footer Placeholder 1">
            <a:extLst>
              <a:ext uri="{FF2B5EF4-FFF2-40B4-BE49-F238E27FC236}">
                <a16:creationId xmlns:a16="http://schemas.microsoft.com/office/drawing/2014/main" id="{7B964F97-B849-4D40-A20A-73438D1330AF}"/>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399795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t>Subjective sensors</a:t>
            </a:r>
          </a:p>
        </p:txBody>
      </p:sp>
      <p:pic>
        <p:nvPicPr>
          <p:cNvPr id="17410"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1013" b="-97"/>
          <a:stretch/>
        </p:blipFill>
        <p:spPr>
          <a:xfrm>
            <a:off x="457200" y="2161597"/>
            <a:ext cx="8229600" cy="3674712"/>
          </a:xfrm>
        </p:spPr>
      </p:pic>
      <p:sp>
        <p:nvSpPr>
          <p:cNvPr id="9" name="TextBox 5"/>
          <p:cNvSpPr txBox="1">
            <a:spLocks noChangeArrowheads="1"/>
          </p:cNvSpPr>
          <p:nvPr/>
        </p:nvSpPr>
        <p:spPr bwMode="auto">
          <a:xfrm>
            <a:off x="6705600" y="5867400"/>
            <a:ext cx="1988038" cy="2803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4282" tIns="32141" rIns="64282" bIns="32141">
            <a:spAutoFit/>
          </a:bodyPr>
          <a:lstStyle/>
          <a:p>
            <a:pPr eaLnBrk="1" hangingPunct="1"/>
            <a:r>
              <a:rPr lang="en-US" sz="1400"/>
              <a:t>Zhai &amp; Massung, 2016</a:t>
            </a:r>
          </a:p>
        </p:txBody>
      </p:sp>
      <p:sp>
        <p:nvSpPr>
          <p:cNvPr id="2" name="Footer Placeholder 1">
            <a:extLst>
              <a:ext uri="{FF2B5EF4-FFF2-40B4-BE49-F238E27FC236}">
                <a16:creationId xmlns:a16="http://schemas.microsoft.com/office/drawing/2014/main" id="{6777064F-9885-0442-8453-D50B650B4580}"/>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2793815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normAutofit/>
          </a:bodyPr>
          <a:lstStyle/>
          <a:p>
            <a:r>
              <a:rPr lang="en-US"/>
              <a:t>Annotation issues</a:t>
            </a:r>
          </a:p>
        </p:txBody>
      </p:sp>
      <p:sp>
        <p:nvSpPr>
          <p:cNvPr id="35842" name="Content Placeholder 2"/>
          <p:cNvSpPr>
            <a:spLocks noGrp="1"/>
          </p:cNvSpPr>
          <p:nvPr>
            <p:ph idx="1"/>
          </p:nvPr>
        </p:nvSpPr>
        <p:spPr/>
        <p:txBody>
          <a:bodyPr>
            <a:normAutofit fontScale="92500" lnSpcReduction="10000"/>
          </a:bodyPr>
          <a:lstStyle/>
          <a:p>
            <a:r>
              <a:rPr lang="en-US">
                <a:solidFill>
                  <a:srgbClr val="7030A0"/>
                </a:solidFill>
              </a:rPr>
              <a:t>comparison: 2 opinion holders, 2 targets</a:t>
            </a:r>
          </a:p>
          <a:p>
            <a:r>
              <a:rPr lang="en-US">
                <a:solidFill>
                  <a:srgbClr val="FF0000"/>
                </a:solidFill>
              </a:rPr>
              <a:t>different aspects with different sentiments</a:t>
            </a:r>
          </a:p>
          <a:p>
            <a:r>
              <a:rPr lang="en-US">
                <a:highlight>
                  <a:srgbClr val="FFFF00"/>
                </a:highlight>
              </a:rPr>
              <a:t>co-reference resolution</a:t>
            </a:r>
          </a:p>
          <a:p>
            <a:r>
              <a:rPr lang="en-US">
                <a:solidFill>
                  <a:srgbClr val="FF6600"/>
                </a:solidFill>
                <a:highlight>
                  <a:srgbClr val="C0C0C0"/>
                </a:highlight>
              </a:rPr>
              <a:t>factual statement expressing sentiment</a:t>
            </a:r>
          </a:p>
          <a:p>
            <a:r>
              <a:rPr lang="en-US">
                <a:solidFill>
                  <a:srgbClr val="0070C0"/>
                </a:solidFill>
                <a:highlight>
                  <a:srgbClr val="C0C0C0"/>
                </a:highlight>
              </a:rPr>
              <a:t>sentiment words not expressing sentiment</a:t>
            </a:r>
          </a:p>
          <a:p>
            <a:pPr>
              <a:buFont typeface="Arial" charset="0"/>
              <a:buNone/>
            </a:pPr>
            <a:r>
              <a:rPr lang="en-US" altLang="ja-JP" sz="1900" i="1"/>
              <a:t>This past Saturday, </a:t>
            </a:r>
            <a:r>
              <a:rPr lang="en-US" altLang="ja-JP" sz="1900" i="1">
                <a:solidFill>
                  <a:srgbClr val="7030A0"/>
                </a:solidFill>
              </a:rPr>
              <a:t>I bought a Samsung phone and my girlfriend bought a HTC phone with 3D touch</a:t>
            </a:r>
            <a:r>
              <a:rPr lang="en-US" altLang="ja-JP" sz="1900" i="1"/>
              <a:t>. We called each other when we got home. </a:t>
            </a:r>
            <a:r>
              <a:rPr lang="en-US" altLang="ja-JP" sz="1900" i="1">
                <a:solidFill>
                  <a:srgbClr val="FF0000"/>
                </a:solidFill>
              </a:rPr>
              <a:t>The voice on </a:t>
            </a:r>
            <a:r>
              <a:rPr lang="en-US" altLang="ja-JP" sz="1900" i="1">
                <a:solidFill>
                  <a:srgbClr val="FF0000"/>
                </a:solidFill>
                <a:highlight>
                  <a:srgbClr val="FFFF00"/>
                </a:highlight>
              </a:rPr>
              <a:t>my phone </a:t>
            </a:r>
            <a:r>
              <a:rPr lang="en-US" altLang="ja-JP" sz="1900" i="1">
                <a:solidFill>
                  <a:srgbClr val="FF0000"/>
                </a:solidFill>
              </a:rPr>
              <a:t>was not so clear, worse than my previous phone</a:t>
            </a:r>
            <a:r>
              <a:rPr lang="en-US" altLang="ja-JP" sz="1900" i="1"/>
              <a:t>. </a:t>
            </a:r>
            <a:r>
              <a:rPr lang="en-US" altLang="ja-JP" sz="1900" i="1">
                <a:solidFill>
                  <a:srgbClr val="FF6600"/>
                </a:solidFill>
                <a:highlight>
                  <a:srgbClr val="C0C0C0"/>
                </a:highlight>
              </a:rPr>
              <a:t>The battery life was long</a:t>
            </a:r>
            <a:r>
              <a:rPr lang="en-US" altLang="ja-JP" sz="1900" i="1"/>
              <a:t>. </a:t>
            </a:r>
            <a:r>
              <a:rPr lang="en-US" altLang="ja-JP" sz="1900" i="1">
                <a:solidFill>
                  <a:srgbClr val="7030A0"/>
                </a:solidFill>
              </a:rPr>
              <a:t>My girlfriend was quite happy with </a:t>
            </a:r>
            <a:r>
              <a:rPr lang="en-US" altLang="ja-JP" sz="1900" i="1">
                <a:solidFill>
                  <a:srgbClr val="7030A0"/>
                </a:solidFill>
                <a:highlight>
                  <a:srgbClr val="FFFF00"/>
                </a:highlight>
              </a:rPr>
              <a:t>her phone</a:t>
            </a:r>
            <a:r>
              <a:rPr lang="en-US" altLang="ja-JP" sz="1900" i="1"/>
              <a:t>. </a:t>
            </a:r>
            <a:r>
              <a:rPr lang="en-US" altLang="ja-JP" sz="1900" i="1">
                <a:solidFill>
                  <a:srgbClr val="0070C0"/>
                </a:solidFill>
                <a:highlight>
                  <a:srgbClr val="C0C0C0"/>
                </a:highlight>
              </a:rPr>
              <a:t>I wanted a phone with good </a:t>
            </a:r>
            <a:r>
              <a:rPr lang="en-US" altLang="ja-JP" sz="1900" i="1">
                <a:solidFill>
                  <a:srgbClr val="FF0000"/>
                </a:solidFill>
              </a:rPr>
              <a:t>sound quality</a:t>
            </a:r>
            <a:r>
              <a:rPr lang="en-US" altLang="ja-JP" sz="1900" i="1">
                <a:solidFill>
                  <a:srgbClr val="0070C0"/>
                </a:solidFill>
              </a:rPr>
              <a:t>.</a:t>
            </a:r>
            <a:r>
              <a:rPr lang="en-US" altLang="ja-JP" sz="1900" i="1"/>
              <a:t> </a:t>
            </a:r>
            <a:r>
              <a:rPr lang="en-US" altLang="ja-JP" sz="1900" i="1">
                <a:solidFill>
                  <a:srgbClr val="7030A0"/>
                </a:solidFill>
              </a:rPr>
              <a:t>So </a:t>
            </a:r>
            <a:r>
              <a:rPr lang="en-US" altLang="ja-JP" sz="1900" i="1">
                <a:solidFill>
                  <a:srgbClr val="7030A0"/>
                </a:solidFill>
                <a:highlight>
                  <a:srgbClr val="FFFF00"/>
                </a:highlight>
              </a:rPr>
              <a:t>my purchase</a:t>
            </a:r>
            <a:r>
              <a:rPr lang="en-US" altLang="ja-JP" sz="1900" i="1">
                <a:solidFill>
                  <a:srgbClr val="7030A0"/>
                </a:solidFill>
              </a:rPr>
              <a:t> was a real disappointment</a:t>
            </a:r>
            <a:r>
              <a:rPr lang="en-US" altLang="ja-JP" sz="1900" i="1"/>
              <a:t>. I returned </a:t>
            </a:r>
            <a:r>
              <a:rPr lang="en-US" altLang="ja-JP" sz="1900" i="1">
                <a:highlight>
                  <a:srgbClr val="FFFF00"/>
                </a:highlight>
              </a:rPr>
              <a:t>the phone </a:t>
            </a:r>
            <a:r>
              <a:rPr lang="en-US" altLang="ja-JP" sz="1900" i="1"/>
              <a:t>yesterday</a:t>
            </a:r>
            <a:r>
              <a:rPr lang="en-US" altLang="ja-JP" sz="1900"/>
              <a:t>.</a:t>
            </a:r>
            <a:r>
              <a:rPr lang="ja-JP" altLang="en-US" sz="1900"/>
              <a:t>”</a:t>
            </a:r>
            <a:endParaRPr lang="en-US" altLang="ja-JP" sz="1900"/>
          </a:p>
          <a:p>
            <a:endParaRPr lang="en-US"/>
          </a:p>
        </p:txBody>
      </p:sp>
      <p:sp>
        <p:nvSpPr>
          <p:cNvPr id="2" name="Footer Placeholder 1">
            <a:extLst>
              <a:ext uri="{FF2B5EF4-FFF2-40B4-BE49-F238E27FC236}">
                <a16:creationId xmlns:a16="http://schemas.microsoft.com/office/drawing/2014/main" id="{5D8F1267-8413-1E42-87E0-5EBCAE340313}"/>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913689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t>Challenges of sentiment analysis</a:t>
            </a:r>
          </a:p>
        </p:txBody>
      </p:sp>
      <p:sp>
        <p:nvSpPr>
          <p:cNvPr id="49154" name="Content Placeholder 2"/>
          <p:cNvSpPr>
            <a:spLocks noGrp="1"/>
          </p:cNvSpPr>
          <p:nvPr>
            <p:ph idx="1"/>
          </p:nvPr>
        </p:nvSpPr>
        <p:spPr/>
        <p:txBody>
          <a:bodyPr>
            <a:normAutofit/>
          </a:bodyPr>
          <a:lstStyle/>
          <a:p>
            <a:pPr marL="457200" indent="-457200">
              <a:buFont typeface="+mj-lt"/>
              <a:buAutoNum type="arabicPeriod"/>
            </a:pPr>
            <a:r>
              <a:rPr lang="en-US"/>
              <a:t>Sentiment words do not always express a sentiment</a:t>
            </a:r>
          </a:p>
          <a:p>
            <a:pPr lvl="1"/>
            <a:r>
              <a:rPr lang="en-US"/>
              <a:t>Detecting an entity+sentiment is not enough:</a:t>
            </a:r>
          </a:p>
          <a:p>
            <a:pPr marL="228600" lvl="1" indent="0">
              <a:buNone/>
            </a:pPr>
            <a:r>
              <a:rPr lang="en-US"/>
              <a:t>	“Can you tell me which Sony camera is good?”</a:t>
            </a:r>
          </a:p>
          <a:p>
            <a:pPr marL="228600" lvl="1" indent="0">
              <a:buNone/>
            </a:pPr>
            <a:r>
              <a:rPr lang="en-US"/>
              <a:t>	“If I can find a good camera in the shop, I will buy it.”</a:t>
            </a:r>
          </a:p>
          <a:p>
            <a:pPr lvl="1"/>
            <a:r>
              <a:rPr lang="en-US"/>
              <a:t>However, excluding questions and conditionals would be too easy:</a:t>
            </a:r>
          </a:p>
          <a:p>
            <a:pPr marL="228600" lvl="1" indent="0">
              <a:buNone/>
            </a:pPr>
            <a:r>
              <a:rPr lang="en-US"/>
              <a:t>	“Does anyone know how to repair this terrible printer?”</a:t>
            </a:r>
          </a:p>
          <a:p>
            <a:pPr marL="228600" lvl="1" indent="0">
              <a:buNone/>
            </a:pPr>
            <a:r>
              <a:rPr lang="en-US"/>
              <a:t>	“If you are looking for a good car, get an Audi Passat”</a:t>
            </a:r>
          </a:p>
        </p:txBody>
      </p:sp>
      <p:sp>
        <p:nvSpPr>
          <p:cNvPr id="2" name="Footer Placeholder 1">
            <a:extLst>
              <a:ext uri="{FF2B5EF4-FFF2-40B4-BE49-F238E27FC236}">
                <a16:creationId xmlns:a16="http://schemas.microsoft.com/office/drawing/2014/main" id="{260C2F9F-985B-5446-A773-72E53CCDA176}"/>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132555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t>Challenges of sentiment analysis</a:t>
            </a:r>
          </a:p>
        </p:txBody>
      </p:sp>
      <p:sp>
        <p:nvSpPr>
          <p:cNvPr id="50178" name="Content Placeholder 2"/>
          <p:cNvSpPr>
            <a:spLocks noGrp="1"/>
          </p:cNvSpPr>
          <p:nvPr>
            <p:ph idx="1"/>
          </p:nvPr>
        </p:nvSpPr>
        <p:spPr>
          <a:xfrm>
            <a:off x="457200" y="1905000"/>
            <a:ext cx="8305800" cy="4221163"/>
          </a:xfrm>
        </p:spPr>
        <p:txBody>
          <a:bodyPr>
            <a:normAutofit/>
          </a:bodyPr>
          <a:lstStyle/>
          <a:p>
            <a:pPr marL="457200" indent="-457200">
              <a:buFont typeface="+mj-lt"/>
              <a:buAutoNum type="arabicPeriod" startAt="2"/>
            </a:pPr>
            <a:r>
              <a:rPr lang="en-US"/>
              <a:t>Sentiment words are ambiguous, context- and domain dependent</a:t>
            </a:r>
          </a:p>
          <a:p>
            <a:pPr lvl="1"/>
            <a:r>
              <a:rPr lang="en-US"/>
              <a:t>“This video game is totally unpredictable” vs </a:t>
            </a:r>
          </a:p>
          <a:p>
            <a:pPr lvl="1"/>
            <a:r>
              <a:rPr lang="en-US"/>
              <a:t>“This car is totally unpredictable”</a:t>
            </a:r>
          </a:p>
          <a:p>
            <a:pPr marL="457200" indent="-457200">
              <a:buFont typeface="+mj-lt"/>
              <a:buAutoNum type="arabicPeriod" startAt="2"/>
            </a:pPr>
            <a:r>
              <a:rPr lang="en-US"/>
              <a:t>Sarcasm</a:t>
            </a:r>
          </a:p>
          <a:p>
            <a:pPr lvl="1"/>
            <a:r>
              <a:rPr lang="en-US"/>
              <a:t>“What a great car! It stopped working in two days.”</a:t>
            </a:r>
          </a:p>
          <a:p>
            <a:pPr marL="457200" indent="-457200">
              <a:buFont typeface="+mj-lt"/>
              <a:buAutoNum type="arabicPeriod" startAt="2"/>
            </a:pPr>
            <a:r>
              <a:rPr lang="en-US"/>
              <a:t>Objective sentences that express sentiments</a:t>
            </a:r>
          </a:p>
          <a:p>
            <a:pPr lvl="1"/>
            <a:r>
              <a:rPr lang="en-US"/>
              <a:t>“After sleeping on the mattress for two days, a valley has formed in the middle.”</a:t>
            </a:r>
          </a:p>
          <a:p>
            <a:pPr lvl="1"/>
            <a:r>
              <a:rPr lang="en-US"/>
              <a:t>“The washing machine uses a lot of water.”</a:t>
            </a:r>
          </a:p>
          <a:p>
            <a:endParaRPr lang="en-US"/>
          </a:p>
        </p:txBody>
      </p:sp>
      <p:sp>
        <p:nvSpPr>
          <p:cNvPr id="2" name="Footer Placeholder 1">
            <a:extLst>
              <a:ext uri="{FF2B5EF4-FFF2-40B4-BE49-F238E27FC236}">
                <a16:creationId xmlns:a16="http://schemas.microsoft.com/office/drawing/2014/main" id="{6BC67E3D-92B3-B84B-A228-4DDFEC42E880}"/>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134064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17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17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17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1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Suzan Verberne 2019</a:t>
            </a:r>
          </a:p>
        </p:txBody>
      </p:sp>
      <p:sp>
        <p:nvSpPr>
          <p:cNvPr id="3" name="Title 2"/>
          <p:cNvSpPr>
            <a:spLocks noGrp="1"/>
          </p:cNvSpPr>
          <p:nvPr>
            <p:ph type="title"/>
          </p:nvPr>
        </p:nvSpPr>
        <p:spPr/>
        <p:txBody>
          <a:bodyPr/>
          <a:lstStyle/>
          <a:p>
            <a:r>
              <a:rPr lang="en-GB"/>
              <a:t>Evaluation</a:t>
            </a:r>
          </a:p>
        </p:txBody>
      </p:sp>
      <p:sp>
        <p:nvSpPr>
          <p:cNvPr id="4" name="Text Placeholder 3"/>
          <p:cNvSpPr>
            <a:spLocks noGrp="1"/>
          </p:cNvSpPr>
          <p:nvPr>
            <p:ph type="body" idx="1"/>
          </p:nvPr>
        </p:nvSpPr>
        <p:spPr/>
        <p:txBody>
          <a:bodyPr/>
          <a:lstStyle/>
          <a:p>
            <a:endParaRPr lang="en-GB"/>
          </a:p>
        </p:txBody>
      </p:sp>
    </p:spTree>
    <p:extLst>
      <p:ext uri="{BB962C8B-B14F-4D97-AF65-F5344CB8AC3E}">
        <p14:creationId xmlns:p14="http://schemas.microsoft.com/office/powerpoint/2010/main" val="4229106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normAutofit/>
          </a:bodyPr>
          <a:lstStyle/>
          <a:p>
            <a:r>
              <a:rPr lang="en-US"/>
              <a:t>Evaluation of sentiment analysis</a:t>
            </a:r>
          </a:p>
        </p:txBody>
      </p:sp>
      <p:sp>
        <p:nvSpPr>
          <p:cNvPr id="75778" name="Content Placeholder 2"/>
          <p:cNvSpPr>
            <a:spLocks noGrp="1"/>
          </p:cNvSpPr>
          <p:nvPr>
            <p:ph idx="1"/>
          </p:nvPr>
        </p:nvSpPr>
        <p:spPr>
          <a:xfrm>
            <a:off x="457200" y="1905000"/>
            <a:ext cx="4495800" cy="4221163"/>
          </a:xfrm>
        </p:spPr>
        <p:txBody>
          <a:bodyPr>
            <a:normAutofit/>
          </a:bodyPr>
          <a:lstStyle/>
          <a:p>
            <a:r>
              <a:rPr lang="en-US"/>
              <a:t>In case of three labels: Positive(P) Neutral(U) Negative(N)</a:t>
            </a:r>
          </a:p>
          <a:p>
            <a:pPr lvl="1"/>
            <a:r>
              <a:rPr lang="en-US"/>
              <a:t>P</a:t>
            </a:r>
            <a:r>
              <a:rPr lang="en-US" baseline="-25000"/>
              <a:t>pos</a:t>
            </a:r>
            <a:r>
              <a:rPr lang="en-US"/>
              <a:t> = PP / PP+PU+PN</a:t>
            </a:r>
          </a:p>
          <a:p>
            <a:pPr lvl="1"/>
            <a:r>
              <a:rPr lang="en-US"/>
              <a:t>R</a:t>
            </a:r>
            <a:r>
              <a:rPr lang="en-US" baseline="-25000"/>
              <a:t>pos</a:t>
            </a:r>
            <a:r>
              <a:rPr lang="en-US"/>
              <a:t> =  PP / PP+UP+NP</a:t>
            </a:r>
          </a:p>
          <a:p>
            <a:pPr lvl="1"/>
            <a:r>
              <a:rPr lang="en-US"/>
              <a:t>F</a:t>
            </a:r>
            <a:r>
              <a:rPr lang="en-US" baseline="-25000"/>
              <a:t>1</a:t>
            </a:r>
            <a:r>
              <a:rPr lang="en-US" baseline="30000"/>
              <a:t>pos</a:t>
            </a:r>
            <a:r>
              <a:rPr lang="en-US"/>
              <a:t> = 2 * (P</a:t>
            </a:r>
            <a:r>
              <a:rPr lang="en-US" baseline="-25000"/>
              <a:t>pos </a:t>
            </a:r>
            <a:r>
              <a:rPr lang="en-US"/>
              <a:t>*</a:t>
            </a:r>
            <a:r>
              <a:rPr lang="en-US" baseline="-25000"/>
              <a:t> </a:t>
            </a:r>
            <a:r>
              <a:rPr lang="en-US"/>
              <a:t>R</a:t>
            </a:r>
            <a:r>
              <a:rPr lang="en-US" baseline="-25000"/>
              <a:t>pos</a:t>
            </a:r>
            <a:r>
              <a:rPr lang="en-US"/>
              <a:t>)/(P</a:t>
            </a:r>
            <a:r>
              <a:rPr lang="en-US" baseline="-25000"/>
              <a:t>pos</a:t>
            </a:r>
            <a:r>
              <a:rPr lang="en-US"/>
              <a:t>+ R</a:t>
            </a:r>
            <a:r>
              <a:rPr lang="en-US" baseline="-25000"/>
              <a:t>pos</a:t>
            </a:r>
            <a:r>
              <a:rPr lang="en-US"/>
              <a:t>) </a:t>
            </a:r>
          </a:p>
          <a:p>
            <a:r>
              <a:rPr lang="en-US"/>
              <a:t>Average F-score is computed on positive and negative labels only:</a:t>
            </a:r>
          </a:p>
          <a:p>
            <a:endParaRPr lang="en-US"/>
          </a:p>
          <a:p>
            <a:endParaRPr lang="en-US"/>
          </a:p>
          <a:p>
            <a:endParaRPr lang="en-US"/>
          </a:p>
        </p:txBody>
      </p:sp>
      <p:pic>
        <p:nvPicPr>
          <p:cNvPr id="7578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828800"/>
            <a:ext cx="3781068" cy="29960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5781"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105400"/>
            <a:ext cx="2747331" cy="9507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74EB272B-10D5-D248-B1B4-F8D59D091A8C}"/>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226119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577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5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Evaluation of sentiment analysis</a:t>
            </a:r>
            <a:endParaRPr lang="en-GB"/>
          </a:p>
        </p:txBody>
      </p:sp>
      <p:sp>
        <p:nvSpPr>
          <p:cNvPr id="3" name="Content Placeholder 2"/>
          <p:cNvSpPr>
            <a:spLocks noGrp="1"/>
          </p:cNvSpPr>
          <p:nvPr>
            <p:ph idx="1"/>
          </p:nvPr>
        </p:nvSpPr>
        <p:spPr/>
        <p:txBody>
          <a:bodyPr/>
          <a:lstStyle/>
          <a:p>
            <a:r>
              <a:rPr lang="en-GB"/>
              <a:t>In case of regression: </a:t>
            </a:r>
          </a:p>
          <a:p>
            <a:pPr lvl="1"/>
            <a:r>
              <a:rPr lang="en-GB"/>
              <a:t>Root Mean Squared Error (RMSE)</a:t>
            </a:r>
          </a:p>
          <a:p>
            <a:pPr lvl="1"/>
            <a:endParaRPr lang="en-GB"/>
          </a:p>
          <a:p>
            <a:pPr lvl="1"/>
            <a:endParaRPr lang="en-GB"/>
          </a:p>
          <a:p>
            <a:pPr lvl="1"/>
            <a:endParaRPr lang="en-GB"/>
          </a:p>
          <a:p>
            <a:pPr marL="228600" lvl="1" indent="0">
              <a:buNone/>
            </a:pPr>
            <a:endParaRPr lang="en-GB"/>
          </a:p>
          <a:p>
            <a:pPr lvl="1"/>
            <a:r>
              <a:rPr lang="en-GB"/>
              <a:t>Correlation metric: Pearson/Spearman correlation coefficient (</a:t>
            </a:r>
            <a:r>
              <a:rPr lang="en-GB" i="1"/>
              <a:t>r</a:t>
            </a:r>
            <a:r>
              <a:rPr lang="en-GB"/>
              <a:t>)</a:t>
            </a:r>
          </a:p>
        </p:txBody>
      </p:sp>
      <p:sp>
        <p:nvSpPr>
          <p:cNvPr id="4" name="Footer Placeholder 3"/>
          <p:cNvSpPr>
            <a:spLocks noGrp="1"/>
          </p:cNvSpPr>
          <p:nvPr>
            <p:ph type="ftr" sz="quarter" idx="11"/>
          </p:nvPr>
        </p:nvSpPr>
        <p:spPr/>
        <p:txBody>
          <a:bodyPr/>
          <a:lstStyle/>
          <a:p>
            <a:r>
              <a:rPr lang="en-US" dirty="0"/>
              <a:t>Suzan Verberne 2019</a:t>
            </a:r>
          </a:p>
        </p:txBody>
      </p:sp>
      <p:pic>
        <p:nvPicPr>
          <p:cNvPr id="1026" name="Picture 2" descr="Image result for root mean square error">
            <a:extLst>
              <a:ext uri="{FF2B5EF4-FFF2-40B4-BE49-F238E27FC236}">
                <a16:creationId xmlns:a16="http://schemas.microsoft.com/office/drawing/2014/main" id="{B2811B70-B738-964F-8BF8-360C54913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95600"/>
            <a:ext cx="4038600" cy="1262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540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3"/>
          <p:cNvSpPr>
            <a:spLocks noGrp="1"/>
          </p:cNvSpPr>
          <p:nvPr>
            <p:ph type="title"/>
          </p:nvPr>
        </p:nvSpPr>
        <p:spPr/>
        <p:txBody>
          <a:bodyPr/>
          <a:lstStyle/>
          <a:p>
            <a:r>
              <a:rPr lang="en-US"/>
              <a:t>State of the art</a:t>
            </a:r>
          </a:p>
        </p:txBody>
      </p:sp>
      <p:sp>
        <p:nvSpPr>
          <p:cNvPr id="53250" name="Content Placeholder 4"/>
          <p:cNvSpPr>
            <a:spLocks noGrp="1"/>
          </p:cNvSpPr>
          <p:nvPr>
            <p:ph type="body" idx="1"/>
          </p:nvPr>
        </p:nvSpPr>
        <p:spPr/>
        <p:txBody>
          <a:bodyPr>
            <a:normAutofit/>
          </a:bodyPr>
          <a:lstStyle/>
          <a:p>
            <a:r>
              <a:rPr lang="en-US"/>
              <a:t>Sentiment analysis on tweets</a:t>
            </a:r>
          </a:p>
        </p:txBody>
      </p:sp>
      <p:sp>
        <p:nvSpPr>
          <p:cNvPr id="2" name="Footer Placeholder 1">
            <a:extLst>
              <a:ext uri="{FF2B5EF4-FFF2-40B4-BE49-F238E27FC236}">
                <a16:creationId xmlns:a16="http://schemas.microsoft.com/office/drawing/2014/main" id="{7365AA7B-327A-7240-995F-3578884BEDD2}"/>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3342092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normAutofit/>
          </a:bodyPr>
          <a:lstStyle/>
          <a:p>
            <a:r>
              <a:rPr lang="en-US"/>
              <a:t>Semeval</a:t>
            </a:r>
          </a:p>
        </p:txBody>
      </p:sp>
      <p:sp>
        <p:nvSpPr>
          <p:cNvPr id="56322" name="Content Placeholder 2"/>
          <p:cNvSpPr>
            <a:spLocks noGrp="1"/>
          </p:cNvSpPr>
          <p:nvPr>
            <p:ph idx="1"/>
          </p:nvPr>
        </p:nvSpPr>
        <p:spPr/>
        <p:txBody>
          <a:bodyPr>
            <a:normAutofit/>
          </a:bodyPr>
          <a:lstStyle/>
          <a:p>
            <a:r>
              <a:rPr lang="en-US"/>
              <a:t>Sentiment analysis benchmark competition on Twitter data</a:t>
            </a:r>
          </a:p>
          <a:p>
            <a:r>
              <a:rPr lang="en-US"/>
              <a:t>2018: 75 teams participated</a:t>
            </a:r>
          </a:p>
          <a:p>
            <a:r>
              <a:rPr lang="en-US"/>
              <a:t>Task 1: Affect in Tweets</a:t>
            </a:r>
          </a:p>
          <a:p>
            <a:pPr lvl="1"/>
            <a:r>
              <a:rPr lang="en-US"/>
              <a:t>1. emotion intensity regression</a:t>
            </a:r>
          </a:p>
          <a:p>
            <a:pPr lvl="1"/>
            <a:r>
              <a:rPr lang="en-US"/>
              <a:t>2. emotion intensity ordinal classification</a:t>
            </a:r>
          </a:p>
          <a:p>
            <a:pPr lvl="1"/>
            <a:r>
              <a:rPr lang="en-US"/>
              <a:t>3. valence (sentiment) regression</a:t>
            </a:r>
          </a:p>
          <a:p>
            <a:pPr lvl="1"/>
            <a:r>
              <a:rPr lang="en-US"/>
              <a:t>4. valence ordinal classification</a:t>
            </a:r>
          </a:p>
          <a:p>
            <a:pPr lvl="1"/>
            <a:r>
              <a:rPr lang="en-US"/>
              <a:t>5. emotion classification</a:t>
            </a:r>
          </a:p>
          <a:p>
            <a:endParaRPr lang="en-US"/>
          </a:p>
          <a:p>
            <a:endParaRPr lang="en-US"/>
          </a:p>
          <a:p>
            <a:endParaRPr lang="en-US"/>
          </a:p>
          <a:p>
            <a:endParaRPr lang="en-US"/>
          </a:p>
          <a:p>
            <a:endParaRPr lang="en-US"/>
          </a:p>
          <a:p>
            <a:endParaRPr lang="en-US"/>
          </a:p>
        </p:txBody>
      </p:sp>
      <p:sp>
        <p:nvSpPr>
          <p:cNvPr id="6" name="Rectangle 5"/>
          <p:cNvSpPr/>
          <p:nvPr/>
        </p:nvSpPr>
        <p:spPr>
          <a:xfrm>
            <a:off x="1371600" y="6172200"/>
            <a:ext cx="7772400" cy="523220"/>
          </a:xfrm>
          <a:prstGeom prst="rect">
            <a:avLst/>
          </a:prstGeom>
        </p:spPr>
        <p:txBody>
          <a:bodyPr wrap="square">
            <a:spAutoFit/>
          </a:bodyPr>
          <a:lstStyle/>
          <a:p>
            <a:r>
              <a:rPr lang="en-GB" sz="1400"/>
              <a:t>Mohammad, S., Bravo-Marquez, F., Salameh, M., &amp; Kiritchenko, S. (2018). Semeval-2018 task 1: Affect in tweets. In Proceedings of The 12th International Workshop on Semantic Evaluation (pp. 1-17).</a:t>
            </a:r>
          </a:p>
        </p:txBody>
      </p:sp>
    </p:spTree>
    <p:extLst>
      <p:ext uri="{BB962C8B-B14F-4D97-AF65-F5344CB8AC3E}">
        <p14:creationId xmlns:p14="http://schemas.microsoft.com/office/powerpoint/2010/main" val="392282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32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32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t>Dataset creation</a:t>
            </a:r>
          </a:p>
        </p:txBody>
      </p:sp>
      <p:sp>
        <p:nvSpPr>
          <p:cNvPr id="58370" name="Content Placeholder 2"/>
          <p:cNvSpPr>
            <a:spLocks noGrp="1"/>
          </p:cNvSpPr>
          <p:nvPr>
            <p:ph idx="1"/>
          </p:nvPr>
        </p:nvSpPr>
        <p:spPr/>
        <p:txBody>
          <a:bodyPr>
            <a:normAutofit/>
          </a:bodyPr>
          <a:lstStyle/>
          <a:p>
            <a:r>
              <a:rPr lang="en-US"/>
              <a:t>For each emotion X, they selected 50 to 100 terms that were associated with that emotion at different intensity levels. </a:t>
            </a:r>
          </a:p>
          <a:p>
            <a:pPr lvl="1"/>
            <a:r>
              <a:rPr lang="en-US"/>
              <a:t>E.g. for anger: </a:t>
            </a:r>
            <a:r>
              <a:rPr lang="en-US" i="1"/>
              <a:t>angry, mad, frustrated, annoyed, peeved, irritated</a:t>
            </a:r>
          </a:p>
          <a:p>
            <a:pPr lvl="1"/>
            <a:r>
              <a:rPr lang="en-US"/>
              <a:t>Term sources: </a:t>
            </a:r>
            <a:r>
              <a:rPr lang="en-US" i="1"/>
              <a:t>Roget’s Thesaurus</a:t>
            </a:r>
            <a:r>
              <a:rPr lang="en-US"/>
              <a:t>, nearest neighbors in a word embeddings space, and emoticons</a:t>
            </a:r>
          </a:p>
          <a:p>
            <a:r>
              <a:rPr lang="en-US"/>
              <a:t>Retrieve tweets from Twitter API that include these terms </a:t>
            </a:r>
          </a:p>
          <a:p>
            <a:r>
              <a:rPr lang="en-US"/>
              <a:t>Sample for emotion tweets: </a:t>
            </a:r>
          </a:p>
          <a:p>
            <a:pPr lvl="1"/>
            <a:r>
              <a:rPr lang="en-US"/>
              <a:t>1400 tweets for intensity of joy </a:t>
            </a:r>
          </a:p>
          <a:p>
            <a:pPr lvl="1"/>
            <a:r>
              <a:rPr lang="en-US"/>
              <a:t>1400 tweets for each of the negative emotions</a:t>
            </a:r>
          </a:p>
        </p:txBody>
      </p:sp>
      <p:sp>
        <p:nvSpPr>
          <p:cNvPr id="2" name="Footer Placeholder 1">
            <a:extLst>
              <a:ext uri="{FF2B5EF4-FFF2-40B4-BE49-F238E27FC236}">
                <a16:creationId xmlns:a16="http://schemas.microsoft.com/office/drawing/2014/main" id="{C0ED201D-33E3-C945-8076-FBAB935E0A33}"/>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168132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37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37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3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Annotation</a:t>
            </a:r>
          </a:p>
        </p:txBody>
      </p:sp>
      <p:sp>
        <p:nvSpPr>
          <p:cNvPr id="3" name="Content Placeholder 2"/>
          <p:cNvSpPr>
            <a:spLocks noGrp="1"/>
          </p:cNvSpPr>
          <p:nvPr>
            <p:ph idx="1"/>
          </p:nvPr>
        </p:nvSpPr>
        <p:spPr>
          <a:xfrm>
            <a:off x="457200" y="1905000"/>
            <a:ext cx="4343400" cy="4221163"/>
          </a:xfrm>
        </p:spPr>
        <p:txBody>
          <a:bodyPr>
            <a:normAutofit lnSpcReduction="10000"/>
          </a:bodyPr>
          <a:lstStyle/>
          <a:p>
            <a:r>
              <a:rPr lang="en-US"/>
              <a:t>Crowdsourcing</a:t>
            </a:r>
          </a:p>
          <a:p>
            <a:pPr lvl="1"/>
            <a:r>
              <a:rPr lang="en-US"/>
              <a:t>About 5% of the tweets in each task were annotated internally beforehand (‘gold tweets’) to control the quality</a:t>
            </a:r>
          </a:p>
          <a:p>
            <a:pPr lvl="1"/>
            <a:r>
              <a:rPr lang="en-US"/>
              <a:t>One tweet at a time: “which of the following options best describes the emotional state of the tweeter”</a:t>
            </a:r>
          </a:p>
          <a:p>
            <a:r>
              <a:rPr lang="en-US"/>
              <a:t>7 annotations per tweet; 174,356 responses in total</a:t>
            </a:r>
            <a:br>
              <a:rPr lang="en-US"/>
            </a:br>
            <a:endParaRPr lang="en-US"/>
          </a:p>
          <a:p>
            <a:endParaRPr lang="en-GB"/>
          </a:p>
        </p:txBody>
      </p:sp>
      <p:sp>
        <p:nvSpPr>
          <p:cNvPr id="4" name="Footer Placeholder 3"/>
          <p:cNvSpPr>
            <a:spLocks noGrp="1"/>
          </p:cNvSpPr>
          <p:nvPr>
            <p:ph type="ftr" sz="quarter" idx="11"/>
          </p:nvPr>
        </p:nvSpPr>
        <p:spPr/>
        <p:txBody>
          <a:bodyPr/>
          <a:lstStyle/>
          <a:p>
            <a:r>
              <a:rPr lang="en-US" dirty="0"/>
              <a:t>Suzan Verberne 2019</a:t>
            </a:r>
          </a:p>
        </p:txBody>
      </p:sp>
      <p:pic>
        <p:nvPicPr>
          <p:cNvPr id="5" name="Picture 4" descr="Screenshot 2018-11-09 at 09.39.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905000"/>
            <a:ext cx="3937000" cy="3213100"/>
          </a:xfrm>
          <a:prstGeom prst="rect">
            <a:avLst/>
          </a:prstGeom>
        </p:spPr>
      </p:pic>
    </p:spTree>
    <p:extLst>
      <p:ext uri="{BB962C8B-B14F-4D97-AF65-F5344CB8AC3E}">
        <p14:creationId xmlns:p14="http://schemas.microsoft.com/office/powerpoint/2010/main" val="128048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normAutofit fontScale="90000"/>
          </a:bodyPr>
          <a:lstStyle/>
          <a:p>
            <a:r>
              <a:rPr lang="en-US"/>
              <a:t>Sentiment analysis and opinion mining</a:t>
            </a:r>
          </a:p>
        </p:txBody>
      </p:sp>
      <p:sp>
        <p:nvSpPr>
          <p:cNvPr id="18434" name="Content Placeholder 2"/>
          <p:cNvSpPr>
            <a:spLocks noGrp="1"/>
          </p:cNvSpPr>
          <p:nvPr>
            <p:ph idx="1"/>
          </p:nvPr>
        </p:nvSpPr>
        <p:spPr/>
        <p:txBody>
          <a:bodyPr/>
          <a:lstStyle/>
          <a:p>
            <a:r>
              <a:rPr lang="en-US"/>
              <a:t>Booming research area since 2000s</a:t>
            </a:r>
          </a:p>
          <a:p>
            <a:r>
              <a:rPr lang="en-US"/>
              <a:t>Connected to the rise of social media: the place for expressing personal and subjective opinions </a:t>
            </a:r>
          </a:p>
        </p:txBody>
      </p:sp>
      <p:pic>
        <p:nvPicPr>
          <p:cNvPr id="1843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5938967" cy="2537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437" name="TextBox 5"/>
          <p:cNvSpPr txBox="1">
            <a:spLocks noChangeArrowheads="1"/>
          </p:cNvSpPr>
          <p:nvPr/>
        </p:nvSpPr>
        <p:spPr bwMode="auto">
          <a:xfrm>
            <a:off x="5098562" y="5943600"/>
            <a:ext cx="1988038" cy="2803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4282" tIns="32141" rIns="64282" bIns="32141">
            <a:spAutoFit/>
          </a:bodyPr>
          <a:lstStyle/>
          <a:p>
            <a:pPr eaLnBrk="1" hangingPunct="1"/>
            <a:r>
              <a:rPr lang="en-US" sz="1400"/>
              <a:t>Zhai &amp; Massung, 2016</a:t>
            </a:r>
          </a:p>
        </p:txBody>
      </p:sp>
      <p:sp>
        <p:nvSpPr>
          <p:cNvPr id="2" name="Footer Placeholder 1">
            <a:extLst>
              <a:ext uri="{FF2B5EF4-FFF2-40B4-BE49-F238E27FC236}">
                <a16:creationId xmlns:a16="http://schemas.microsoft.com/office/drawing/2014/main" id="{D6AAEE88-8D83-BF48-A402-0934FFB28060}"/>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1570133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normAutofit/>
          </a:bodyPr>
          <a:lstStyle/>
          <a:p>
            <a:r>
              <a:rPr lang="en-US"/>
              <a:t>Resulting data</a:t>
            </a:r>
          </a:p>
        </p:txBody>
      </p:sp>
      <p:sp>
        <p:nvSpPr>
          <p:cNvPr id="7" name="Content Placeholder 6"/>
          <p:cNvSpPr>
            <a:spLocks noGrp="1"/>
          </p:cNvSpPr>
          <p:nvPr>
            <p:ph idx="1"/>
          </p:nvPr>
        </p:nvSpPr>
        <p:spPr/>
        <p:txBody>
          <a:bodyPr>
            <a:normAutofit/>
          </a:bodyPr>
          <a:lstStyle/>
          <a:p>
            <a:r>
              <a:rPr lang="en-US" sz="1800"/>
              <a:t>1. emotion intensity regression (EI-reg)</a:t>
            </a:r>
          </a:p>
          <a:p>
            <a:r>
              <a:rPr lang="en-US" sz="1800"/>
              <a:t>2. emotion intensity ordinal classification (EI-oc)</a:t>
            </a:r>
          </a:p>
          <a:p>
            <a:r>
              <a:rPr lang="en-US" sz="1800"/>
              <a:t>3. valence (sentiment) regression (V-reg)</a:t>
            </a:r>
          </a:p>
          <a:p>
            <a:r>
              <a:rPr lang="en-US" sz="1800"/>
              <a:t>4. valence ordinal classification (V-oc)</a:t>
            </a:r>
          </a:p>
          <a:p>
            <a:r>
              <a:rPr lang="en-US" sz="1800"/>
              <a:t>5. emotion classification (E-c)</a:t>
            </a:r>
          </a:p>
          <a:p>
            <a:endParaRPr lang="en-GB" sz="1800"/>
          </a:p>
        </p:txBody>
      </p:sp>
      <p:pic>
        <p:nvPicPr>
          <p:cNvPr id="6" name="Picture 5" descr="Screenshot 2018-11-09 at 09.44.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3962400"/>
            <a:ext cx="5234752" cy="2362200"/>
          </a:xfrm>
          <a:prstGeom prst="rect">
            <a:avLst/>
          </a:prstGeom>
        </p:spPr>
      </p:pic>
      <p:sp>
        <p:nvSpPr>
          <p:cNvPr id="2" name="Footer Placeholder 1">
            <a:extLst>
              <a:ext uri="{FF2B5EF4-FFF2-40B4-BE49-F238E27FC236}">
                <a16:creationId xmlns:a16="http://schemas.microsoft.com/office/drawing/2014/main" id="{A7EFD862-6E1A-4B44-A0F1-BD7EFF4BF038}"/>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2315786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t>Methods and features used</a:t>
            </a:r>
          </a:p>
        </p:txBody>
      </p:sp>
      <p:sp>
        <p:nvSpPr>
          <p:cNvPr id="6" name="Content Placeholder 5"/>
          <p:cNvSpPr>
            <a:spLocks noGrp="1"/>
          </p:cNvSpPr>
          <p:nvPr>
            <p:ph idx="1"/>
          </p:nvPr>
        </p:nvSpPr>
        <p:spPr>
          <a:xfrm>
            <a:off x="1295400" y="5486401"/>
            <a:ext cx="7391400" cy="914399"/>
          </a:xfrm>
        </p:spPr>
        <p:txBody>
          <a:bodyPr>
            <a:normAutofit/>
          </a:bodyPr>
          <a:lstStyle/>
          <a:p>
            <a:r>
              <a:rPr lang="en-GB" sz="1800"/>
              <a:t>“Most of the top-performing teams relied on sentence embeddings as well as features derived from existing sentiment and emotion lexicons.”</a:t>
            </a:r>
          </a:p>
          <a:p>
            <a:endParaRPr lang="en-GB"/>
          </a:p>
        </p:txBody>
      </p:sp>
      <p:pic>
        <p:nvPicPr>
          <p:cNvPr id="5" name="Picture 4" descr="Screenshot 2018-11-09 at 09.42.26.png"/>
          <p:cNvPicPr>
            <a:picLocks noChangeAspect="1"/>
          </p:cNvPicPr>
          <p:nvPr/>
        </p:nvPicPr>
        <p:blipFill rotWithShape="1">
          <a:blip r:embed="rId3">
            <a:extLst>
              <a:ext uri="{28A0092B-C50C-407E-A947-70E740481C1C}">
                <a14:useLocalDpi xmlns:a14="http://schemas.microsoft.com/office/drawing/2010/main" val="0"/>
              </a:ext>
            </a:extLst>
          </a:blip>
          <a:srcRect l="4611" r="2870" b="48730"/>
          <a:stretch/>
        </p:blipFill>
        <p:spPr>
          <a:xfrm>
            <a:off x="152400" y="1752600"/>
            <a:ext cx="4088954" cy="3644732"/>
          </a:xfrm>
          <a:prstGeom prst="rect">
            <a:avLst/>
          </a:prstGeom>
        </p:spPr>
      </p:pic>
      <p:pic>
        <p:nvPicPr>
          <p:cNvPr id="9" name="Picture 8" descr="Screenshot 2018-11-09 at 09.42.26.png"/>
          <p:cNvPicPr>
            <a:picLocks noChangeAspect="1"/>
          </p:cNvPicPr>
          <p:nvPr/>
        </p:nvPicPr>
        <p:blipFill rotWithShape="1">
          <a:blip r:embed="rId3">
            <a:extLst>
              <a:ext uri="{28A0092B-C50C-407E-A947-70E740481C1C}">
                <a14:useLocalDpi xmlns:a14="http://schemas.microsoft.com/office/drawing/2010/main" val="0"/>
              </a:ext>
            </a:extLst>
          </a:blip>
          <a:srcRect t="52174"/>
          <a:stretch/>
        </p:blipFill>
        <p:spPr>
          <a:xfrm>
            <a:off x="4343400" y="1752600"/>
            <a:ext cx="4754622" cy="3657600"/>
          </a:xfrm>
          <a:prstGeom prst="rect">
            <a:avLst/>
          </a:prstGeom>
        </p:spPr>
      </p:pic>
      <p:sp>
        <p:nvSpPr>
          <p:cNvPr id="2" name="Footer Placeholder 1">
            <a:extLst>
              <a:ext uri="{FF2B5EF4-FFF2-40B4-BE49-F238E27FC236}">
                <a16:creationId xmlns:a16="http://schemas.microsoft.com/office/drawing/2014/main" id="{EF870A4B-5D70-1746-8219-B9E3A1ADFCCA}"/>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132533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a:t>Results</a:t>
            </a:r>
          </a:p>
        </p:txBody>
      </p:sp>
      <p:sp>
        <p:nvSpPr>
          <p:cNvPr id="8" name="Content Placeholder 7"/>
          <p:cNvSpPr>
            <a:spLocks noGrp="1"/>
          </p:cNvSpPr>
          <p:nvPr>
            <p:ph idx="1"/>
          </p:nvPr>
        </p:nvSpPr>
        <p:spPr/>
        <p:txBody>
          <a:bodyPr/>
          <a:lstStyle/>
          <a:p>
            <a:endParaRPr lang="en-GB"/>
          </a:p>
          <a:p>
            <a:endParaRPr lang="en-GB"/>
          </a:p>
          <a:p>
            <a:endParaRPr lang="en-GB"/>
          </a:p>
          <a:p>
            <a:endParaRPr lang="en-GB"/>
          </a:p>
          <a:p>
            <a:endParaRPr lang="en-GB"/>
          </a:p>
          <a:p>
            <a:pPr marL="0" indent="0">
              <a:buNone/>
            </a:pPr>
            <a:r>
              <a:rPr lang="en-GB"/>
              <a:t>Summary of results for emotion intensity ordinal classification (EI-oc) </a:t>
            </a:r>
          </a:p>
          <a:p>
            <a:endParaRPr lang="en-GB"/>
          </a:p>
        </p:txBody>
      </p:sp>
      <p:pic>
        <p:nvPicPr>
          <p:cNvPr id="7" name="Picture 6" descr="Screenshot 2018-11-09 at 09.54.3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981200"/>
            <a:ext cx="8371523" cy="2590800"/>
          </a:xfrm>
          <a:prstGeom prst="rect">
            <a:avLst/>
          </a:prstGeom>
        </p:spPr>
      </p:pic>
      <p:sp>
        <p:nvSpPr>
          <p:cNvPr id="2" name="Footer Placeholder 1">
            <a:extLst>
              <a:ext uri="{FF2B5EF4-FFF2-40B4-BE49-F238E27FC236}">
                <a16:creationId xmlns:a16="http://schemas.microsoft.com/office/drawing/2014/main" id="{CF12D6E4-09EF-5541-A164-2D334334AEEB}"/>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2186541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normAutofit/>
          </a:bodyPr>
          <a:lstStyle/>
          <a:p>
            <a:r>
              <a:rPr lang="en-US"/>
              <a:t>Best system</a:t>
            </a:r>
          </a:p>
        </p:txBody>
      </p:sp>
      <p:sp>
        <p:nvSpPr>
          <p:cNvPr id="6" name="Content Placeholder 5"/>
          <p:cNvSpPr>
            <a:spLocks noGrp="1"/>
          </p:cNvSpPr>
          <p:nvPr>
            <p:ph idx="1"/>
          </p:nvPr>
        </p:nvSpPr>
        <p:spPr/>
        <p:txBody>
          <a:bodyPr>
            <a:normAutofit fontScale="85000" lnSpcReduction="20000"/>
          </a:bodyPr>
          <a:lstStyle/>
          <a:p>
            <a:pPr marL="0" indent="0">
              <a:buNone/>
            </a:pPr>
            <a:r>
              <a:rPr lang="en-US" i="1"/>
              <a:t>SeerNet</a:t>
            </a:r>
            <a:endParaRPr lang="en-US"/>
          </a:p>
          <a:p>
            <a:r>
              <a:rPr lang="en-US"/>
              <a:t>“a unified architecture for regression and ordinal classification based on the fusion of heterogeneous features and the ensemble of multiple predictive models”</a:t>
            </a:r>
          </a:p>
          <a:p>
            <a:r>
              <a:rPr lang="en-US"/>
              <a:t>Models/features used:</a:t>
            </a:r>
          </a:p>
          <a:p>
            <a:pPr lvl="1"/>
            <a:r>
              <a:rPr lang="en-US" i="1"/>
              <a:t>DeepMoji </a:t>
            </a:r>
            <a:r>
              <a:rPr lang="en-US"/>
              <a:t>(Felbo et al., 2017): a neural network for predicting emoji for tweets trained from a very large distant supervision corpus. The last two layers of the network were used as features (</a:t>
            </a:r>
            <a:r>
              <a:rPr lang="en-US">
                <a:solidFill>
                  <a:schemeClr val="accent2">
                    <a:lumMod val="75000"/>
                  </a:schemeClr>
                </a:solidFill>
              </a:rPr>
              <a:t>transfer learning</a:t>
            </a:r>
            <a:r>
              <a:rPr lang="en-US"/>
              <a:t>)</a:t>
            </a:r>
          </a:p>
          <a:p>
            <a:pPr lvl="1"/>
            <a:r>
              <a:rPr lang="en-US" i="1"/>
              <a:t>Skip thoughts</a:t>
            </a:r>
            <a:r>
              <a:rPr lang="en-US"/>
              <a:t>: an unsupervised neural network for encoding sentences (Kiros et al., 2015)</a:t>
            </a:r>
          </a:p>
          <a:p>
            <a:pPr lvl="1"/>
            <a:r>
              <a:rPr lang="en-US" i="1"/>
              <a:t>Sentiment neurons </a:t>
            </a:r>
            <a:r>
              <a:rPr lang="en-US"/>
              <a:t>(Radford et al., 2017): a byte-level recurrent language model for learning sentence representations</a:t>
            </a:r>
          </a:p>
          <a:p>
            <a:pPr lvl="1"/>
            <a:r>
              <a:rPr lang="en-US"/>
              <a:t>Features derived from affective lexicons</a:t>
            </a:r>
          </a:p>
          <a:p>
            <a:endParaRPr lang="en-GB"/>
          </a:p>
        </p:txBody>
      </p:sp>
      <p:sp>
        <p:nvSpPr>
          <p:cNvPr id="2" name="Footer Placeholder 1">
            <a:extLst>
              <a:ext uri="{FF2B5EF4-FFF2-40B4-BE49-F238E27FC236}">
                <a16:creationId xmlns:a16="http://schemas.microsoft.com/office/drawing/2014/main" id="{6BBF74E0-1A71-0B4C-A415-D7724FC4B49D}"/>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3268068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t>Results &amp; Analysis</a:t>
            </a:r>
          </a:p>
        </p:txBody>
      </p:sp>
      <p:sp>
        <p:nvSpPr>
          <p:cNvPr id="5" name="Content Placeholder 4"/>
          <p:cNvSpPr>
            <a:spLocks noGrp="1"/>
          </p:cNvSpPr>
          <p:nvPr>
            <p:ph idx="1"/>
          </p:nvPr>
        </p:nvSpPr>
        <p:spPr/>
        <p:txBody>
          <a:bodyPr>
            <a:normAutofit fontScale="92500"/>
          </a:bodyPr>
          <a:lstStyle/>
          <a:p>
            <a:r>
              <a:rPr lang="en-US"/>
              <a:t>“In the standard deep learning or representation learning approach, data representations (tweets in our case) are jointly trained for the task at hand via neural networks with convolution or recurrent layers (LeCun et al., 2015). </a:t>
            </a:r>
            <a:r>
              <a:rPr lang="en-US">
                <a:solidFill>
                  <a:srgbClr val="1F5FA0"/>
                </a:solidFill>
              </a:rPr>
              <a:t>The claim is that this can lead to more robust representations than relying on manually-engineered features. </a:t>
            </a:r>
          </a:p>
          <a:p>
            <a:r>
              <a:rPr lang="en-US"/>
              <a:t>In contrast, here, most of the top-performing systems employed manually-engineered representations for tweets. These representations combine trained representations, models trained on distant supervision corpora, and unsupervised word and sentence embeddings, with manually-engineered features, such as features derived from affect lexicons. </a:t>
            </a:r>
          </a:p>
          <a:p>
            <a:r>
              <a:rPr lang="en-US"/>
              <a:t>This shows that despite being rather powerful, </a:t>
            </a:r>
            <a:r>
              <a:rPr lang="en-US">
                <a:solidFill>
                  <a:schemeClr val="accent2">
                    <a:lumMod val="75000"/>
                  </a:schemeClr>
                </a:solidFill>
              </a:rPr>
              <a:t>representation learning can benefit from working in tandem with task-specific features.”</a:t>
            </a:r>
            <a:endParaRPr lang="en-US"/>
          </a:p>
          <a:p>
            <a:endParaRPr lang="en-GB"/>
          </a:p>
        </p:txBody>
      </p:sp>
      <p:sp>
        <p:nvSpPr>
          <p:cNvPr id="2" name="Footer Placeholder 1">
            <a:extLst>
              <a:ext uri="{FF2B5EF4-FFF2-40B4-BE49-F238E27FC236}">
                <a16:creationId xmlns:a16="http://schemas.microsoft.com/office/drawing/2014/main" id="{092ABBED-C6D4-CC40-9C4C-E1F552C6BE82}"/>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156879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GB"/>
          </a:p>
        </p:txBody>
      </p:sp>
      <p:sp>
        <p:nvSpPr>
          <p:cNvPr id="3" name="Title 2"/>
          <p:cNvSpPr>
            <a:spLocks noGrp="1"/>
          </p:cNvSpPr>
          <p:nvPr>
            <p:ph type="ctrTitle"/>
          </p:nvPr>
        </p:nvSpPr>
        <p:spPr/>
        <p:txBody>
          <a:bodyPr/>
          <a:lstStyle/>
          <a:p>
            <a:r>
              <a:rPr lang="en-US" dirty="0"/>
              <a:t>Conclusions</a:t>
            </a:r>
          </a:p>
        </p:txBody>
      </p:sp>
      <p:sp>
        <p:nvSpPr>
          <p:cNvPr id="4" name="Footer Placeholder 3"/>
          <p:cNvSpPr>
            <a:spLocks noGrp="1"/>
          </p:cNvSpPr>
          <p:nvPr>
            <p:ph type="ftr" sz="quarter" idx="11"/>
          </p:nvPr>
        </p:nvSpPr>
        <p:spPr/>
        <p:txBody>
          <a:bodyPr/>
          <a:lstStyle/>
          <a:p>
            <a:r>
              <a:rPr lang="en-US"/>
              <a:t>Suzan Verberne 2019</a:t>
            </a:r>
          </a:p>
        </p:txBody>
      </p:sp>
    </p:spTree>
    <p:extLst>
      <p:ext uri="{BB962C8B-B14F-4D97-AF65-F5344CB8AC3E}">
        <p14:creationId xmlns:p14="http://schemas.microsoft.com/office/powerpoint/2010/main" val="2210246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normAutofit fontScale="90000"/>
          </a:bodyPr>
          <a:lstStyle/>
          <a:p>
            <a:r>
              <a:rPr lang="en-US"/>
              <a:t>Software that includes sentiment analysis</a:t>
            </a:r>
          </a:p>
        </p:txBody>
      </p:sp>
      <p:sp>
        <p:nvSpPr>
          <p:cNvPr id="69634" name="Content Placeholder 2"/>
          <p:cNvSpPr>
            <a:spLocks noGrp="1"/>
          </p:cNvSpPr>
          <p:nvPr>
            <p:ph idx="1"/>
          </p:nvPr>
        </p:nvSpPr>
        <p:spPr/>
        <p:txBody>
          <a:bodyPr>
            <a:normAutofit/>
          </a:bodyPr>
          <a:lstStyle/>
          <a:p>
            <a:r>
              <a:rPr lang="en-US"/>
              <a:t>Pattern: Python package for web mining, natural language processing, machine learning and network analysis </a:t>
            </a:r>
          </a:p>
          <a:p>
            <a:pPr lvl="1"/>
            <a:r>
              <a:rPr lang="en-US">
                <a:hlinkClick r:id="rId2"/>
              </a:rPr>
              <a:t>http://www.clips.ua.ac.be/pattern</a:t>
            </a:r>
            <a:endParaRPr lang="en-US"/>
          </a:p>
          <a:p>
            <a:r>
              <a:rPr lang="en-US"/>
              <a:t>NLTK natural language toolkit</a:t>
            </a:r>
          </a:p>
          <a:p>
            <a:pPr lvl="1"/>
            <a:r>
              <a:rPr lang="en-US">
                <a:hlinkClick r:id="rId3"/>
              </a:rPr>
              <a:t>http://www.nltk.org/howto/sentiment.html</a:t>
            </a:r>
            <a:endParaRPr lang="en-US"/>
          </a:p>
        </p:txBody>
      </p:sp>
      <p:sp>
        <p:nvSpPr>
          <p:cNvPr id="2" name="Footer Placeholder 1">
            <a:extLst>
              <a:ext uri="{FF2B5EF4-FFF2-40B4-BE49-F238E27FC236}">
                <a16:creationId xmlns:a16="http://schemas.microsoft.com/office/drawing/2014/main" id="{4918B879-CEDA-B64A-86B6-6384E5F5DFF0}"/>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1816392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normAutofit fontScale="90000"/>
          </a:bodyPr>
          <a:lstStyle/>
          <a:p>
            <a:r>
              <a:rPr lang="en-US"/>
              <a:t>Sentiment Analysis or Opinion Mining?</a:t>
            </a:r>
          </a:p>
        </p:txBody>
      </p:sp>
      <p:sp>
        <p:nvSpPr>
          <p:cNvPr id="20482" name="Content Placeholder 2"/>
          <p:cNvSpPr>
            <a:spLocks noGrp="1"/>
          </p:cNvSpPr>
          <p:nvPr>
            <p:ph idx="1"/>
          </p:nvPr>
        </p:nvSpPr>
        <p:spPr/>
        <p:txBody>
          <a:bodyPr/>
          <a:lstStyle/>
          <a:p>
            <a:r>
              <a:rPr lang="en-US"/>
              <a:t>Opinion mining, opinion extraction, sentiment mining, subjectivity analysis, affect analysis, emotion detection, review mining, </a:t>
            </a:r>
            <a:r>
              <a:rPr lang="mr-IN"/>
              <a:t>…</a:t>
            </a:r>
            <a:endParaRPr lang="en-US"/>
          </a:p>
          <a:p>
            <a:r>
              <a:rPr lang="en-US"/>
              <a:t>Sentiment expressions are a subset of </a:t>
            </a:r>
            <a:r>
              <a:rPr lang="en-US">
                <a:solidFill>
                  <a:schemeClr val="accent1">
                    <a:lumMod val="75000"/>
                  </a:schemeClr>
                </a:solidFill>
              </a:rPr>
              <a:t>subjective language use</a:t>
            </a:r>
          </a:p>
          <a:p>
            <a:pPr lvl="1"/>
            <a:r>
              <a:rPr lang="en-US"/>
              <a:t>E.g. “I think he went home” = subjective but no sentiment</a:t>
            </a:r>
          </a:p>
          <a:p>
            <a:pPr lvl="1"/>
            <a:endParaRPr lang="en-US"/>
          </a:p>
          <a:p>
            <a:pPr lvl="1"/>
            <a:endParaRPr lang="en-US"/>
          </a:p>
          <a:p>
            <a:endParaRPr lang="en-US"/>
          </a:p>
        </p:txBody>
      </p:sp>
      <p:sp>
        <p:nvSpPr>
          <p:cNvPr id="2" name="Footer Placeholder 1">
            <a:extLst>
              <a:ext uri="{FF2B5EF4-FFF2-40B4-BE49-F238E27FC236}">
                <a16:creationId xmlns:a16="http://schemas.microsoft.com/office/drawing/2014/main" id="{193AFD04-2BAD-D44E-B1F0-A177CB22450E}"/>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416463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normAutofit fontScale="90000"/>
          </a:bodyPr>
          <a:lstStyle/>
          <a:p>
            <a:r>
              <a:rPr lang="en-US"/>
              <a:t>Typical opinion/Sentiment questions</a:t>
            </a:r>
          </a:p>
        </p:txBody>
      </p:sp>
      <p:sp>
        <p:nvSpPr>
          <p:cNvPr id="21506" name="Content Placeholder 2"/>
          <p:cNvSpPr>
            <a:spLocks noGrp="1"/>
          </p:cNvSpPr>
          <p:nvPr>
            <p:ph idx="1"/>
          </p:nvPr>
        </p:nvSpPr>
        <p:spPr/>
        <p:txBody>
          <a:bodyPr>
            <a:normAutofit fontScale="92500" lnSpcReduction="20000"/>
          </a:bodyPr>
          <a:lstStyle/>
          <a:p>
            <a:r>
              <a:rPr lang="en-US" altLang="zh-CN"/>
              <a:t>Find the opinion of a person or organization (opinion holder) on a particular topic. </a:t>
            </a:r>
          </a:p>
          <a:p>
            <a:pPr lvl="1"/>
            <a:r>
              <a:rPr lang="en-US" altLang="zh-CN"/>
              <a:t>E.g., what is Trump’s opinion on immigrants?</a:t>
            </a:r>
          </a:p>
          <a:p>
            <a:r>
              <a:rPr lang="en-US" altLang="zh-CN"/>
              <a:t>Aggregate positive and/or negative opinions on a particular entity (or some aspects of the entity), e.g., </a:t>
            </a:r>
          </a:p>
          <a:p>
            <a:pPr lvl="1"/>
            <a:r>
              <a:rPr lang="en-US" altLang="zh-CN"/>
              <a:t>customer opinions on a phone</a:t>
            </a:r>
          </a:p>
          <a:p>
            <a:pPr lvl="1"/>
            <a:r>
              <a:rPr lang="en-US" altLang="zh-CN"/>
              <a:t>public opinions on a political topic</a:t>
            </a:r>
          </a:p>
          <a:p>
            <a:r>
              <a:rPr lang="en-US"/>
              <a:t>Detect how opinions change over time</a:t>
            </a:r>
          </a:p>
          <a:p>
            <a:r>
              <a:rPr lang="en-US"/>
              <a:t>How does entity A compare with entity B? </a:t>
            </a:r>
          </a:p>
          <a:p>
            <a:pPr lvl="1"/>
            <a:r>
              <a:rPr lang="en-US"/>
              <a:t>Comparative opinions</a:t>
            </a:r>
          </a:p>
          <a:p>
            <a:pPr lvl="1"/>
            <a:r>
              <a:rPr lang="en-US"/>
              <a:t>‘Coke tastes better than Pepsi’</a:t>
            </a:r>
          </a:p>
          <a:p>
            <a:endParaRPr lang="en-US"/>
          </a:p>
        </p:txBody>
      </p:sp>
      <p:sp>
        <p:nvSpPr>
          <p:cNvPr id="2" name="Footer Placeholder 1">
            <a:extLst>
              <a:ext uri="{FF2B5EF4-FFF2-40B4-BE49-F238E27FC236}">
                <a16:creationId xmlns:a16="http://schemas.microsoft.com/office/drawing/2014/main" id="{C4819205-D613-DA47-8F98-7990784CE910}"/>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52309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50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50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506">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t>Levels of Sentiment Analysis</a:t>
            </a:r>
          </a:p>
        </p:txBody>
      </p:sp>
      <p:sp>
        <p:nvSpPr>
          <p:cNvPr id="26626" name="Content Placeholder 2"/>
          <p:cNvSpPr>
            <a:spLocks noGrp="1"/>
          </p:cNvSpPr>
          <p:nvPr>
            <p:ph idx="1"/>
          </p:nvPr>
        </p:nvSpPr>
        <p:spPr/>
        <p:txBody>
          <a:bodyPr/>
          <a:lstStyle/>
          <a:p>
            <a:r>
              <a:rPr lang="en-US">
                <a:solidFill>
                  <a:srgbClr val="1F5FA0"/>
                </a:solidFill>
              </a:rPr>
              <a:t>Document</a:t>
            </a:r>
            <a:r>
              <a:rPr lang="en-US"/>
              <a:t> level: e.g. a sentiment score for the complete product review or Tweet</a:t>
            </a:r>
          </a:p>
          <a:p>
            <a:r>
              <a:rPr lang="en-US">
                <a:solidFill>
                  <a:srgbClr val="1F5FA0"/>
                </a:solidFill>
              </a:rPr>
              <a:t>Sentence</a:t>
            </a:r>
            <a:r>
              <a:rPr lang="en-US"/>
              <a:t> level: e.g. subjectivity classification (distinguish between objective and subjective sentences)</a:t>
            </a:r>
          </a:p>
          <a:p>
            <a:r>
              <a:rPr lang="en-US">
                <a:solidFill>
                  <a:srgbClr val="1F5FA0"/>
                </a:solidFill>
              </a:rPr>
              <a:t>Entity and Aspect </a:t>
            </a:r>
            <a:r>
              <a:rPr lang="en-US"/>
              <a:t>level: relate the sentiment to features of a product, event or entity</a:t>
            </a:r>
          </a:p>
          <a:p>
            <a:endParaRPr lang="en-US"/>
          </a:p>
          <a:p>
            <a:endParaRPr lang="en-US"/>
          </a:p>
        </p:txBody>
      </p:sp>
      <p:sp>
        <p:nvSpPr>
          <p:cNvPr id="2" name="Footer Placeholder 1">
            <a:extLst>
              <a:ext uri="{FF2B5EF4-FFF2-40B4-BE49-F238E27FC236}">
                <a16:creationId xmlns:a16="http://schemas.microsoft.com/office/drawing/2014/main" id="{9FDDA9EB-C81C-334F-ACBA-E4F6B1B4BA51}"/>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242649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Suzan Verberne 2019</a:t>
            </a:r>
          </a:p>
        </p:txBody>
      </p:sp>
      <p:sp>
        <p:nvSpPr>
          <p:cNvPr id="3" name="Title 2"/>
          <p:cNvSpPr>
            <a:spLocks noGrp="1"/>
          </p:cNvSpPr>
          <p:nvPr>
            <p:ph type="title"/>
          </p:nvPr>
        </p:nvSpPr>
        <p:spPr/>
        <p:txBody>
          <a:bodyPr/>
          <a:lstStyle/>
          <a:p>
            <a:r>
              <a:rPr lang="en-GB"/>
              <a:t>Annotation for sentiment analysis</a:t>
            </a:r>
          </a:p>
        </p:txBody>
      </p:sp>
      <p:sp>
        <p:nvSpPr>
          <p:cNvPr id="4" name="Text Placeholder 3"/>
          <p:cNvSpPr>
            <a:spLocks noGrp="1"/>
          </p:cNvSpPr>
          <p:nvPr>
            <p:ph type="body" idx="1"/>
          </p:nvPr>
        </p:nvSpPr>
        <p:spPr/>
        <p:txBody>
          <a:bodyPr/>
          <a:lstStyle/>
          <a:p>
            <a:endParaRPr lang="en-GB"/>
          </a:p>
        </p:txBody>
      </p:sp>
    </p:spTree>
    <p:extLst>
      <p:ext uri="{BB962C8B-B14F-4D97-AF65-F5344CB8AC3E}">
        <p14:creationId xmlns:p14="http://schemas.microsoft.com/office/powerpoint/2010/main" val="278134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t>Levels of Sentiment Analysis</a:t>
            </a:r>
          </a:p>
        </p:txBody>
      </p:sp>
      <p:sp>
        <p:nvSpPr>
          <p:cNvPr id="26626" name="Content Placeholder 2"/>
          <p:cNvSpPr>
            <a:spLocks noGrp="1"/>
          </p:cNvSpPr>
          <p:nvPr>
            <p:ph idx="1"/>
          </p:nvPr>
        </p:nvSpPr>
        <p:spPr/>
        <p:txBody>
          <a:bodyPr/>
          <a:lstStyle/>
          <a:p>
            <a:pPr marL="0" indent="0">
              <a:buNone/>
            </a:pPr>
            <a:r>
              <a:rPr lang="en-US"/>
              <a:t>Annotation on:</a:t>
            </a:r>
          </a:p>
          <a:p>
            <a:r>
              <a:rPr lang="en-US"/>
              <a:t>Document level </a:t>
            </a:r>
          </a:p>
          <a:p>
            <a:r>
              <a:rPr lang="en-US"/>
              <a:t>Sentence level</a:t>
            </a:r>
          </a:p>
          <a:p>
            <a:r>
              <a:rPr lang="en-US"/>
              <a:t>Entity and Aspect level</a:t>
            </a:r>
          </a:p>
          <a:p>
            <a:endParaRPr lang="en-US"/>
          </a:p>
          <a:p>
            <a:endParaRPr lang="en-US"/>
          </a:p>
        </p:txBody>
      </p:sp>
      <p:sp>
        <p:nvSpPr>
          <p:cNvPr id="2" name="Footer Placeholder 1">
            <a:extLst>
              <a:ext uri="{FF2B5EF4-FFF2-40B4-BE49-F238E27FC236}">
                <a16:creationId xmlns:a16="http://schemas.microsoft.com/office/drawing/2014/main" id="{9FDDA9EB-C81C-334F-ACBA-E4F6B1B4BA51}"/>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142173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t>Annotation on the document level</a:t>
            </a:r>
          </a:p>
        </p:txBody>
      </p:sp>
      <p:sp>
        <p:nvSpPr>
          <p:cNvPr id="3" name="Content Placeholder 2"/>
          <p:cNvSpPr>
            <a:spLocks noGrp="1"/>
          </p:cNvSpPr>
          <p:nvPr>
            <p:ph idx="1"/>
          </p:nvPr>
        </p:nvSpPr>
        <p:spPr/>
        <p:txBody>
          <a:bodyPr>
            <a:normAutofit/>
          </a:bodyPr>
          <a:lstStyle/>
          <a:p>
            <a:r>
              <a:rPr lang="en-US"/>
              <a:t>Most basic and common labeling: </a:t>
            </a:r>
            <a:r>
              <a:rPr lang="en-US">
                <a:solidFill>
                  <a:srgbClr val="3477B2"/>
                </a:solidFill>
              </a:rPr>
              <a:t>negative, positive, neutral</a:t>
            </a:r>
          </a:p>
          <a:p>
            <a:r>
              <a:rPr lang="en-US"/>
              <a:t>Alternatives: </a:t>
            </a:r>
          </a:p>
          <a:p>
            <a:pPr lvl="1"/>
            <a:r>
              <a:rPr lang="en-US"/>
              <a:t>Objective versus Subjective</a:t>
            </a:r>
          </a:p>
          <a:p>
            <a:pPr lvl="1"/>
            <a:r>
              <a:rPr lang="en-US"/>
              <a:t>Emotion classes: joy, fear, anger, sadness, disgust, shame, and guilt</a:t>
            </a:r>
          </a:p>
          <a:p>
            <a:pPr lvl="1"/>
            <a:r>
              <a:rPr lang="en-US">
                <a:solidFill>
                  <a:srgbClr val="3477B2"/>
                </a:solidFill>
              </a:rPr>
              <a:t>Ordinal Scales</a:t>
            </a:r>
            <a:r>
              <a:rPr lang="en-US"/>
              <a:t>:</a:t>
            </a:r>
          </a:p>
          <a:p>
            <a:pPr marL="179388" indent="620713">
              <a:buNone/>
            </a:pPr>
            <a:r>
              <a:rPr lang="en-US" sz="1800"/>
              <a:t>very bad	bad	neutral	good 	very good</a:t>
            </a:r>
          </a:p>
          <a:p>
            <a:pPr marL="179388" indent="620713">
              <a:buNone/>
            </a:pPr>
            <a:r>
              <a:rPr lang="en-US" sz="1800"/>
              <a:t>-2	-1	   0         	+1	+2</a:t>
            </a:r>
          </a:p>
          <a:p>
            <a:pPr marL="179388" indent="620713">
              <a:buNone/>
            </a:pPr>
            <a:r>
              <a:rPr lang="en-US" sz="1800"/>
              <a:t>1          	2	   3            4           	  5</a:t>
            </a:r>
          </a:p>
          <a:p>
            <a:pPr lvl="1"/>
            <a:endParaRPr lang="en-US"/>
          </a:p>
          <a:p>
            <a:endParaRPr lang="en-US"/>
          </a:p>
        </p:txBody>
      </p:sp>
      <p:sp>
        <p:nvSpPr>
          <p:cNvPr id="2" name="Footer Placeholder 1">
            <a:extLst>
              <a:ext uri="{FF2B5EF4-FFF2-40B4-BE49-F238E27FC236}">
                <a16:creationId xmlns:a16="http://schemas.microsoft.com/office/drawing/2014/main" id="{E849E1C0-AAD7-B14B-B45F-A27D252461F1}"/>
              </a:ext>
            </a:extLst>
          </p:cNvPr>
          <p:cNvSpPr>
            <a:spLocks noGrp="1"/>
          </p:cNvSpPr>
          <p:nvPr>
            <p:ph type="ftr" sz="quarter" idx="11"/>
          </p:nvPr>
        </p:nvSpPr>
        <p:spPr/>
        <p:txBody>
          <a:bodyPr/>
          <a:lstStyle/>
          <a:p>
            <a:r>
              <a:rPr lang="en-US" dirty="0"/>
              <a:t>Suzan Verberne 2019</a:t>
            </a:r>
          </a:p>
        </p:txBody>
      </p:sp>
    </p:spTree>
    <p:extLst>
      <p:ext uri="{BB962C8B-B14F-4D97-AF65-F5344CB8AC3E}">
        <p14:creationId xmlns:p14="http://schemas.microsoft.com/office/powerpoint/2010/main" val="309612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rting a Cours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Custom 15">
      <a:dk1>
        <a:sysClr val="windowText" lastClr="000000"/>
      </a:dk1>
      <a:lt1>
        <a:sysClr val="window" lastClr="FFFFFF"/>
      </a:lt1>
      <a:dk2>
        <a:srgbClr val="564B3C"/>
      </a:dk2>
      <a:lt2>
        <a:srgbClr val="ECEDD1"/>
      </a:lt2>
      <a:accent1>
        <a:srgbClr val="93A299"/>
      </a:accent1>
      <a:accent2>
        <a:srgbClr val="7197C5"/>
      </a:accent2>
      <a:accent3>
        <a:srgbClr val="B5AE53"/>
      </a:accent3>
      <a:accent4>
        <a:srgbClr val="848058"/>
      </a:accent4>
      <a:accent5>
        <a:srgbClr val="E8B54D"/>
      </a:accent5>
      <a:accent6>
        <a:srgbClr val="786C71"/>
      </a:accent6>
      <a:hlink>
        <a:srgbClr val="7197C5"/>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ustom 15">
      <a:dk1>
        <a:sysClr val="windowText" lastClr="000000"/>
      </a:dk1>
      <a:lt1>
        <a:sysClr val="window" lastClr="FFFFFF"/>
      </a:lt1>
      <a:dk2>
        <a:srgbClr val="564B3C"/>
      </a:dk2>
      <a:lt2>
        <a:srgbClr val="ECEDD1"/>
      </a:lt2>
      <a:accent1>
        <a:srgbClr val="93A299"/>
      </a:accent1>
      <a:accent2>
        <a:srgbClr val="7197C5"/>
      </a:accent2>
      <a:accent3>
        <a:srgbClr val="B5AE53"/>
      </a:accent3>
      <a:accent4>
        <a:srgbClr val="848058"/>
      </a:accent4>
      <a:accent5>
        <a:srgbClr val="E8B54D"/>
      </a:accent5>
      <a:accent6>
        <a:srgbClr val="786C71"/>
      </a:accent6>
      <a:hlink>
        <a:srgbClr val="7197C5"/>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Charting a Course by Wes Moss.potx</Template>
  <TotalTime>86149</TotalTime>
  <Words>2587</Words>
  <Application>Microsoft Macintosh PowerPoint</Application>
  <PresentationFormat>On-screen Show (4:3)</PresentationFormat>
  <Paragraphs>294</Paragraphs>
  <Slides>36</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Wingdings</vt:lpstr>
      <vt:lpstr>Charting a Course</vt:lpstr>
      <vt:lpstr>Sentiment analysis</vt:lpstr>
      <vt:lpstr>Subjective sensors</vt:lpstr>
      <vt:lpstr>Sentiment analysis and opinion mining</vt:lpstr>
      <vt:lpstr>Sentiment Analysis or Opinion Mining?</vt:lpstr>
      <vt:lpstr>Typical opinion/Sentiment questions</vt:lpstr>
      <vt:lpstr>Levels of Sentiment Analysis</vt:lpstr>
      <vt:lpstr>Annotation for sentiment analysis</vt:lpstr>
      <vt:lpstr>Levels of Sentiment Analysis</vt:lpstr>
      <vt:lpstr>Annotation on the document level</vt:lpstr>
      <vt:lpstr>Annotation on the document level</vt:lpstr>
      <vt:lpstr>Annotation on the document level</vt:lpstr>
      <vt:lpstr> Polarity/Subjectivity/Intensity Scale</vt:lpstr>
      <vt:lpstr>Annotation on the sentence level</vt:lpstr>
      <vt:lpstr>Annotation on the entity/aspect level</vt:lpstr>
      <vt:lpstr>Annotation on the entity/aspect level</vt:lpstr>
      <vt:lpstr>Example of a Product Review</vt:lpstr>
      <vt:lpstr>detect  (E,A,S,H,C) in document D</vt:lpstr>
      <vt:lpstr>detect (E,A,S,H,C) in document D</vt:lpstr>
      <vt:lpstr>Annotation issues</vt:lpstr>
      <vt:lpstr>Annotation issues</vt:lpstr>
      <vt:lpstr>Challenges of sentiment analysis</vt:lpstr>
      <vt:lpstr>Challenges of sentiment analysis</vt:lpstr>
      <vt:lpstr>Evaluation</vt:lpstr>
      <vt:lpstr>Evaluation of sentiment analysis</vt:lpstr>
      <vt:lpstr>Evaluation of sentiment analysis</vt:lpstr>
      <vt:lpstr>State of the art</vt:lpstr>
      <vt:lpstr>Semeval</vt:lpstr>
      <vt:lpstr>Dataset creation</vt:lpstr>
      <vt:lpstr>Annotation</vt:lpstr>
      <vt:lpstr>Resulting data</vt:lpstr>
      <vt:lpstr>Methods and features used</vt:lpstr>
      <vt:lpstr>Results</vt:lpstr>
      <vt:lpstr>Best system</vt:lpstr>
      <vt:lpstr>Results &amp; Analysis</vt:lpstr>
      <vt:lpstr>Conclusions</vt:lpstr>
      <vt:lpstr>Software that includes sentiment analysis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Charting a Course</dc:title>
  <dc:subject/>
  <dc:creator/>
  <cp:keywords/>
  <dc:description/>
  <cp:lastModifiedBy>Suzan Verberne</cp:lastModifiedBy>
  <cp:revision>1614</cp:revision>
  <cp:lastPrinted>2018-02-20T17:27:00Z</cp:lastPrinted>
  <dcterms:created xsi:type="dcterms:W3CDTF">2010-05-21T00:08:13Z</dcterms:created>
  <dcterms:modified xsi:type="dcterms:W3CDTF">2020-06-30T13:40:30Z</dcterms:modified>
  <cp:category/>
</cp:coreProperties>
</file>