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5"/>
  </p:notesMasterIdLst>
  <p:handoutMasterIdLst>
    <p:handoutMasterId r:id="rId26"/>
  </p:handoutMasterIdLst>
  <p:sldIdLst>
    <p:sldId id="423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43" r:id="rId14"/>
    <p:sldId id="436" r:id="rId15"/>
    <p:sldId id="437" r:id="rId16"/>
    <p:sldId id="444" r:id="rId17"/>
    <p:sldId id="438" r:id="rId18"/>
    <p:sldId id="439" r:id="rId19"/>
    <p:sldId id="445" r:id="rId20"/>
    <p:sldId id="440" r:id="rId21"/>
    <p:sldId id="441" r:id="rId22"/>
    <p:sldId id="442" r:id="rId23"/>
    <p:sldId id="44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1">
          <p15:clr>
            <a:srgbClr val="A4A3A4"/>
          </p15:clr>
        </p15:guide>
        <p15:guide id="2" orient="horz" pos="1204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 Krieger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 autoAdjust="0"/>
    <p:restoredTop sz="93137" autoAdjust="0"/>
  </p:normalViewPr>
  <p:slideViewPr>
    <p:cSldViewPr>
      <p:cViewPr varScale="1">
        <p:scale>
          <a:sx n="102" d="100"/>
          <a:sy n="102" d="100"/>
        </p:scale>
        <p:origin x="1568" y="176"/>
      </p:cViewPr>
      <p:guideLst>
        <p:guide orient="horz" pos="2681"/>
        <p:guide orient="horz" pos="1204"/>
        <p:guide pos="2880"/>
        <p:guide pos="384"/>
      </p:guideLst>
    </p:cSldViewPr>
  </p:slideViewPr>
  <p:outlineViewPr>
    <p:cViewPr>
      <p:scale>
        <a:sx n="33" d="100"/>
        <a:sy n="33" d="100"/>
      </p:scale>
      <p:origin x="0" y="1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69" y="-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3.w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FF6FD-3CE7-44F8-A0CF-CEF1322301B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555D-8709-477D-AE0D-C4215DF9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8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9DD7-0ACB-47B1-BB87-4E1044187E4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3D7E-3B35-4228-B8F6-ADD7A76D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486C-FFF0-48C9-B071-33C46789583C}" type="slidenum">
              <a:rPr lang="nl-NL" altLang="en-US" smtClean="0"/>
              <a:pPr/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5540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98848" indent="-268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75150" indent="-21503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05211" indent="-21503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35271" indent="-21503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65330" indent="-2150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95391" indent="-2150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25451" indent="-2150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5511" indent="-2150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F52EB90-E3BE-475E-BEB4-FE2CBFD6EBB4}" type="slidenum">
              <a:rPr lang="en-US" altLang="en-US" smtClean="0">
                <a:solidFill>
                  <a:prstClr val="black"/>
                </a:solidFill>
              </a:rPr>
              <a:pPr eaLnBrk="1" hangingPunct="1"/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D761-7630-8D4D-A767-7A72320F6547}" type="datetime1"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5486400"/>
            <a:ext cx="2895600" cy="762000"/>
          </a:xfrm>
        </p:spPr>
        <p:txBody>
          <a:bodyPr anchor="t" anchorCtr="0"/>
          <a:lstStyle>
            <a:lvl1pPr algn="r"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Suzan Verberne 2019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D9B57A-413F-4497-9CED-33400418B6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6125" y="3148493"/>
            <a:ext cx="6766560" cy="2077720"/>
          </a:xfrm>
          <a:prstGeom prst="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98FC-42BE-6C44-ACE7-361934550E16}" type="datetime1">
              <a:t>30/06/2020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851-EF19-0B4C-B5BA-25A023B6B30C}" type="datetime1">
              <a:t>30/06/2020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6867-B313-7A45-AA92-CDC8DCCB18BF}" type="datetime1">
              <a:t>30/06/2020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>
            <a:normAutofit/>
          </a:bodyPr>
          <a:lstStyle>
            <a:lvl1pPr algn="ctr"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824" y="3962400"/>
            <a:ext cx="3707166" cy="22860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11350"/>
            <a:ext cx="8077200" cy="1898650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5C4-C5FE-4540-9370-A90C6503EF07}" type="datetime1"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495800" y="4038600"/>
            <a:ext cx="4114800" cy="2133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286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685800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727257" y="4076700"/>
            <a:ext cx="3464300" cy="2057400"/>
          </a:xfr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841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DDE8-15B1-BD40-A414-2EEFCFFF3773}" type="datetime1">
              <a:t>30/06/2020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752601"/>
            <a:ext cx="8229600" cy="3657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media file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6400"/>
            <a:ext cx="8229600" cy="53340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video caption</a:t>
            </a:r>
          </a:p>
        </p:txBody>
      </p:sp>
    </p:spTree>
    <p:extLst>
      <p:ext uri="{BB962C8B-B14F-4D97-AF65-F5344CB8AC3E}">
        <p14:creationId xmlns:p14="http://schemas.microsoft.com/office/powerpoint/2010/main" val="98859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01C4-5981-424E-92A7-4B46500CC83F}" type="datetime1">
              <a:t>30/06/2020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3880" y="304800"/>
            <a:ext cx="4846320" cy="381000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2400" b="1" cap="all" baseline="0"/>
            </a:lvl1pPr>
            <a:lvl2pPr marL="228600" indent="0">
              <a:buNone/>
              <a:defRPr sz="2400" b="1"/>
            </a:lvl2pPr>
            <a:lvl3pPr marL="457200" indent="0">
              <a:buNone/>
              <a:defRPr sz="2400" b="1"/>
            </a:lvl3pPr>
            <a:lvl4pPr marL="685800" indent="0">
              <a:buNone/>
              <a:defRPr sz="2400" b="1"/>
            </a:lvl4pPr>
            <a:lvl5pPr marL="914400" indent="0">
              <a:buNone/>
              <a:defRPr sz="24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63880" y="701040"/>
            <a:ext cx="4846320" cy="685800"/>
          </a:xfr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 hasCustomPrompt="1"/>
          </p:nvPr>
        </p:nvSpPr>
        <p:spPr>
          <a:xfrm>
            <a:off x="5867400" y="533400"/>
            <a:ext cx="2438400" cy="2031326"/>
          </a:xfrm>
          <a:ln>
            <a:solidFill>
              <a:schemeClr val="bg1"/>
            </a:solidFill>
          </a:ln>
        </p:spPr>
        <p:txBody>
          <a:bodyPr tIns="9144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[Click to insert Logo / Brand Image]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581400" y="2819401"/>
            <a:ext cx="5257800" cy="3505199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[insert your bio or company information]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76690" y="1642472"/>
            <a:ext cx="2483254" cy="3234328"/>
          </a:xfrm>
          <a:ln w="228600" cap="sq" cmpd="sng">
            <a:noFill/>
            <a:miter lim="800000"/>
          </a:ln>
        </p:spPr>
        <p:txBody>
          <a:bodyPr tIns="27432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[Click icon to insert photo]</a:t>
            </a:r>
          </a:p>
        </p:txBody>
      </p:sp>
    </p:spTree>
    <p:extLst>
      <p:ext uri="{BB962C8B-B14F-4D97-AF65-F5344CB8AC3E}">
        <p14:creationId xmlns:p14="http://schemas.microsoft.com/office/powerpoint/2010/main" val="194536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112988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92" y="1265213"/>
            <a:ext cx="3797338" cy="430172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387" y="1265213"/>
            <a:ext cx="3797338" cy="430172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A496A-0C7F-48C1-863E-B2B1606F9D04}" type="slidenum">
              <a:rPr lang="nl-NL">
                <a:latin typeface="Arial"/>
              </a:rPr>
              <a:pPr>
                <a:defRPr/>
              </a:pPr>
              <a:t>‹#›</a:t>
            </a:fld>
            <a:endParaRPr lang="nl-NL" dirty="0">
              <a:latin typeface="Arial"/>
            </a:endParaRP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>
                <a:latin typeface="Arial"/>
              </a:rPr>
              <a:t>Suzan Verberne 2019</a:t>
            </a: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DFCC1-FE3F-334C-9438-FF1C08E3BA21}" type="datetime1">
              <a:t>30/06/2020</a:t>
            </a:fld>
            <a:endParaRPr lang="nl-NL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116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632890" y="1265213"/>
            <a:ext cx="7847833" cy="430172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55238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632890" y="1265213"/>
            <a:ext cx="7847833" cy="4301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EFEAA-05AD-41CD-9FF4-95EB8D9C6211}" type="slidenum">
              <a:rPr lang="nl-NL">
                <a:latin typeface="Arial"/>
              </a:rPr>
              <a:pPr>
                <a:defRPr/>
              </a:pPr>
              <a:t>‹#›</a:t>
            </a:fld>
            <a:endParaRPr lang="nl-NL" dirty="0">
              <a:latin typeface="Arial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>
                <a:latin typeface="Arial"/>
              </a:rPr>
              <a:t>Suzan Verberne 2019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90ADC-7BBB-C146-9F25-43F680B738DE}" type="datetime1">
              <a:t>30/06/2020</a:t>
            </a:fld>
            <a:endParaRPr lang="nl-NL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8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C8F6-8537-CE47-B445-43583DA8B49F}" type="datetime1"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AFB4-4EF8-46FE-AED1-5F1F018D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24919-BED6-483F-8A9E-A6AA491BE22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Suzan Verberne 2019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7201-6D0A-3D42-9BEE-650ED0DC25DE}" type="datetime1">
              <a:t>30/06/2020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569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278166"/>
            <a:ext cx="83362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5467" y="372862"/>
            <a:ext cx="8127916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4" y="408372"/>
            <a:ext cx="6778625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267201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9FDB-1A32-1A4B-986D-9F7424B8A5DA}" type="datetime1"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700" y="132346"/>
            <a:ext cx="1847088" cy="1783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 sz="14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4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9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997-917D-4B43-ADA1-B5AFDB5D9FB0}" type="datetime1">
              <a:t>30/06/2020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229600" cy="2971801"/>
          </a:xfrm>
        </p:spPr>
        <p:txBody>
          <a:bodyPr/>
          <a:lstStyle>
            <a:lvl1pPr marL="228600" indent="-228600">
              <a:defRPr sz="2200">
                <a:solidFill>
                  <a:schemeClr val="tx1"/>
                </a:solidFill>
              </a:defRPr>
            </a:lvl1pPr>
            <a:lvl2pPr marL="457200" indent="-228600">
              <a:defRPr sz="2000">
                <a:solidFill>
                  <a:schemeClr val="tx1"/>
                </a:solidFill>
              </a:defRPr>
            </a:lvl2pPr>
            <a:lvl3pPr marL="685800" indent="-228600">
              <a:defRPr sz="1800">
                <a:solidFill>
                  <a:schemeClr val="tx1"/>
                </a:solidFill>
              </a:defRPr>
            </a:lvl3pPr>
            <a:lvl4pPr marL="914400" indent="-228600">
              <a:defRPr sz="1600">
                <a:solidFill>
                  <a:schemeClr val="tx1"/>
                </a:solidFill>
              </a:defRPr>
            </a:lvl4pPr>
            <a:lvl5pPr marL="1143000" indent="-228600"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648200"/>
            <a:ext cx="8229600" cy="1676400"/>
          </a:xfrm>
        </p:spPr>
        <p:txBody>
          <a:bodyPr/>
          <a:lstStyle>
            <a:lvl1pPr marL="228600">
              <a:defRPr sz="2200">
                <a:solidFill>
                  <a:schemeClr val="tx1"/>
                </a:solidFill>
              </a:defRPr>
            </a:lvl1pPr>
            <a:lvl2pPr marL="457200">
              <a:defRPr sz="2000">
                <a:solidFill>
                  <a:schemeClr val="tx1"/>
                </a:solidFill>
              </a:defRPr>
            </a:lvl2pPr>
            <a:lvl3pPr marL="685800">
              <a:defRPr sz="1800">
                <a:solidFill>
                  <a:schemeClr val="tx1"/>
                </a:solidFill>
              </a:defRPr>
            </a:lvl3pPr>
            <a:lvl4pPr marL="914400" indent="-228600">
              <a:defRPr sz="1600">
                <a:solidFill>
                  <a:schemeClr val="tx1"/>
                </a:solidFill>
              </a:defRPr>
            </a:lvl4pPr>
            <a:lvl5pPr marL="1143000" indent="-228600"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9672-5A73-F348-BB22-F957D88E2FB9}" type="datetime1">
              <a:t>30/06/2020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" y="278166"/>
            <a:ext cx="82600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763" y="372862"/>
            <a:ext cx="80536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71801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8372"/>
            <a:ext cx="6778625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910E-85AD-0B4C-B075-209108DC2774}" type="datetime1"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700" y="132346"/>
            <a:ext cx="1847088" cy="1783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 sz="14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4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65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 marL="228600">
              <a:defRPr sz="2200"/>
            </a:lvl1pPr>
            <a:lvl2pPr marL="457200">
              <a:defRPr sz="2000"/>
            </a:lvl2pPr>
            <a:lvl3pPr marL="685800">
              <a:defRPr sz="1800"/>
            </a:lvl3pPr>
            <a:lvl4pPr marL="914400">
              <a:defRPr sz="1600"/>
            </a:lvl4pPr>
            <a:lvl5pPr marL="11430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 marL="228600">
              <a:defRPr sz="2200"/>
            </a:lvl1pPr>
            <a:lvl2pPr marL="457200">
              <a:defRPr sz="2000"/>
            </a:lvl2pPr>
            <a:lvl3pPr marL="685800">
              <a:defRPr sz="1800"/>
            </a:lvl3pPr>
            <a:lvl4pPr marL="914400">
              <a:defRPr sz="1600"/>
            </a:lvl4pPr>
            <a:lvl5pPr marL="11430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452B-215A-7541-B597-4307FD11ED8A}" type="datetime1">
              <a:t>30/06/2020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E5D9-32AD-B64D-8AA9-85C77F46166C}" type="datetime1">
              <a:t>30/06/2020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090-7A33-2646-9B57-1B39E497B47A}" type="datetime1">
              <a:t>30/06/2020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8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68436" y="23936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  <a:p>
            <a:pPr lvl="6"/>
            <a:r>
              <a:rPr lang="en-GB" noProof="0"/>
              <a:t>Seventh level</a:t>
            </a:r>
          </a:p>
          <a:p>
            <a:pPr lvl="7"/>
            <a:r>
              <a:rPr lang="en-GB" noProof="0"/>
              <a:t>Eighth level</a:t>
            </a:r>
          </a:p>
          <a:p>
            <a:pPr lvl="8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DF7D849-6D07-5D46-AC11-4C268C2FEE7F}" type="datetime1">
              <a:t>30/06/2020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2" name="Picture 11" descr="logo_LeidenUniv.jpg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t="16644" r="9987" b="16205"/>
          <a:stretch/>
        </p:blipFill>
        <p:spPr>
          <a:xfrm>
            <a:off x="0" y="6247427"/>
            <a:ext cx="1313384" cy="6105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63" r:id="rId2"/>
    <p:sldLayoutId id="2147483843" r:id="rId3"/>
    <p:sldLayoutId id="2147483832" r:id="rId4"/>
    <p:sldLayoutId id="2147483833" r:id="rId5"/>
    <p:sldLayoutId id="2147483845" r:id="rId6"/>
    <p:sldLayoutId id="2147483834" r:id="rId7"/>
    <p:sldLayoutId id="2147483835" r:id="rId8"/>
    <p:sldLayoutId id="2147483842" r:id="rId9"/>
    <p:sldLayoutId id="2147483836" r:id="rId10"/>
    <p:sldLayoutId id="2147483837" r:id="rId11"/>
    <p:sldLayoutId id="2147483838" r:id="rId12"/>
    <p:sldLayoutId id="2147483848" r:id="rId13"/>
    <p:sldLayoutId id="2147483847" r:id="rId14"/>
    <p:sldLayoutId id="2147483841" r:id="rId15"/>
    <p:sldLayoutId id="2147483865" r:id="rId16"/>
    <p:sldLayoutId id="2147483866" r:id="rId17"/>
    <p:sldLayoutId id="2147483867" r:id="rId18"/>
    <p:sldLayoutId id="2147483868" r:id="rId19"/>
    <p:sldLayoutId id="2147483869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spcBef>
          <a:spcPts val="1800"/>
        </a:spcBef>
        <a:buClr>
          <a:schemeClr val="accent1"/>
        </a:buClr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396875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347663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J&amp;M chapter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43138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95400" y="4114800"/>
            <a:ext cx="3429000" cy="1905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1800"/>
              <a:t>P(spam) = 2/4</a:t>
            </a:r>
          </a:p>
          <a:p>
            <a:pPr>
              <a:lnSpc>
                <a:spcPct val="80000"/>
              </a:lnSpc>
            </a:pPr>
            <a:r>
              <a:rPr lang="en-GB" sz="1800"/>
              <a:t>P(registration|spam) = 0/8</a:t>
            </a:r>
          </a:p>
          <a:p>
            <a:pPr>
              <a:lnSpc>
                <a:spcPct val="80000"/>
              </a:lnSpc>
            </a:pPr>
            <a:r>
              <a:rPr lang="en-GB" sz="1800"/>
              <a:t>P(assistance|spam) = 1/8</a:t>
            </a:r>
          </a:p>
          <a:p>
            <a:pPr>
              <a:lnSpc>
                <a:spcPct val="80000"/>
              </a:lnSpc>
            </a:pPr>
            <a:r>
              <a:rPr lang="en-GB" sz="1800"/>
              <a:t>P(symposium|spam) = 0/8</a:t>
            </a:r>
          </a:p>
          <a:p>
            <a:pPr>
              <a:lnSpc>
                <a:spcPct val="80000"/>
              </a:lnSpc>
            </a:pPr>
            <a:r>
              <a:rPr lang="en-GB" sz="1800"/>
              <a:t>P(deadline|spam)=0/8</a:t>
            </a:r>
          </a:p>
          <a:p>
            <a:endParaRPr lang="en-GB" sz="1800"/>
          </a:p>
          <a:p>
            <a:endParaRPr lang="en-GB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4114800"/>
            <a:ext cx="3505200" cy="1666583"/>
          </a:xfrm>
        </p:spPr>
        <p:txBody>
          <a:bodyPr>
            <a:noAutofit/>
          </a:bodyPr>
          <a:lstStyle/>
          <a:p>
            <a:pPr indent="-228600">
              <a:lnSpc>
                <a:spcPct val="80000"/>
              </a:lnSpc>
            </a:pPr>
            <a:r>
              <a:rPr lang="en-GB" sz="1800"/>
              <a:t>P(no spam) = 2/4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P(registration|no spam) = ?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P(assistance|no spam) = ?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P(symposium|no spam) = ?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P(deadline|no spam) = ?</a:t>
            </a:r>
            <a:endParaRPr lang="en-GB" sz="1800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340036"/>
              </p:ext>
            </p:extLst>
          </p:nvPr>
        </p:nvGraphicFramePr>
        <p:xfrm>
          <a:off x="609600" y="1981200"/>
          <a:ext cx="7620000" cy="19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Doc id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Content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Class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urgent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assistance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deposit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66">
                <a:tc>
                  <a:txBody>
                    <a:bodyPr/>
                    <a:lstStyle/>
                    <a:p>
                      <a:r>
                        <a:rPr lang="en-GB" sz="1400" noProof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symposium defence june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siks</a:t>
                      </a:r>
                      <a:r>
                        <a:rPr lang="en-GB" sz="1400" baseline="0" noProof="0"/>
                        <a:t> symposium deadline june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registration</a:t>
                      </a:r>
                      <a:r>
                        <a:rPr lang="en-GB" sz="1400" baseline="0" noProof="0"/>
                        <a:t> assistance symposium deadline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?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36857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half" idx="1"/>
          </p:nvPr>
        </p:nvSpPr>
        <p:spPr>
          <a:xfrm>
            <a:off x="1295400" y="4114800"/>
            <a:ext cx="3429000" cy="1905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1800"/>
              <a:t>P(spam) = 2/4</a:t>
            </a:r>
          </a:p>
          <a:p>
            <a:pPr>
              <a:lnSpc>
                <a:spcPct val="80000"/>
              </a:lnSpc>
            </a:pPr>
            <a:r>
              <a:rPr lang="en-GB" sz="1800"/>
              <a:t>P(registration|spam) = 0/8</a:t>
            </a:r>
          </a:p>
          <a:p>
            <a:pPr>
              <a:lnSpc>
                <a:spcPct val="80000"/>
              </a:lnSpc>
            </a:pPr>
            <a:r>
              <a:rPr lang="en-GB" sz="1800"/>
              <a:t>P(assistance|spam) = 1/8</a:t>
            </a:r>
          </a:p>
          <a:p>
            <a:pPr>
              <a:lnSpc>
                <a:spcPct val="80000"/>
              </a:lnSpc>
            </a:pPr>
            <a:r>
              <a:rPr lang="en-GB" sz="1800"/>
              <a:t>P(symposium|spam) = 0/8</a:t>
            </a:r>
          </a:p>
          <a:p>
            <a:pPr>
              <a:lnSpc>
                <a:spcPct val="80000"/>
              </a:lnSpc>
            </a:pPr>
            <a:r>
              <a:rPr lang="en-GB" sz="1800"/>
              <a:t>P(deadline|spam)=0/8</a:t>
            </a:r>
          </a:p>
          <a:p>
            <a:endParaRPr lang="en-GB" sz="1800"/>
          </a:p>
          <a:p>
            <a:endParaRPr lang="en-GB" sz="18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953000" y="4114800"/>
            <a:ext cx="3505200" cy="1666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57188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396875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347663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80000"/>
              </a:lnSpc>
            </a:pPr>
            <a:r>
              <a:rPr lang="en-GB" sz="1800"/>
              <a:t>P(no spam) = 2/4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P(registration|no spam) = 0/7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P(assistance|no spam) = 0/7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P(symposium|no spam) = 2/7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P(deadline|no spam)=1/7</a:t>
            </a: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970632"/>
              </p:ext>
            </p:extLst>
          </p:nvPr>
        </p:nvGraphicFramePr>
        <p:xfrm>
          <a:off x="609600" y="1981200"/>
          <a:ext cx="7620000" cy="19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Doc id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Content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Class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urgent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assistance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deposit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66">
                <a:tc>
                  <a:txBody>
                    <a:bodyPr/>
                    <a:lstStyle/>
                    <a:p>
                      <a:r>
                        <a:rPr lang="en-GB" sz="1400" noProof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symposium defence june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siks</a:t>
                      </a:r>
                      <a:r>
                        <a:rPr lang="en-GB" sz="1400" baseline="0" noProof="0"/>
                        <a:t> symposium deadline june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registration</a:t>
                      </a:r>
                      <a:r>
                        <a:rPr lang="en-GB" sz="1400" baseline="0" noProof="0"/>
                        <a:t> assistance symposium deadline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?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66769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Naive Bayes Classification</a:t>
            </a:r>
            <a:endParaRPr lang="en-US" altLang="he-IL"/>
          </a:p>
        </p:txBody>
      </p:sp>
      <p:sp>
        <p:nvSpPr>
          <p:cNvPr id="3076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GB"/>
          </a:p>
          <a:p>
            <a:endParaRPr lang="en-GB"/>
          </a:p>
          <a:p>
            <a:endParaRPr lang="en-GB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31305"/>
              </p:ext>
            </p:extLst>
          </p:nvPr>
        </p:nvGraphicFramePr>
        <p:xfrm>
          <a:off x="1046162" y="2913063"/>
          <a:ext cx="32210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8" name="Equation" r:id="rId3" imgW="1714500" imgH="292100" progId="Equation.3">
                  <p:embed/>
                </p:oleObj>
              </mc:Choice>
              <mc:Fallback>
                <p:oleObj name="Equation" r:id="rId3" imgW="1714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2" y="2913063"/>
                        <a:ext cx="32210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984526"/>
              </p:ext>
            </p:extLst>
          </p:nvPr>
        </p:nvGraphicFramePr>
        <p:xfrm>
          <a:off x="990602" y="1830389"/>
          <a:ext cx="2708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9" name="Equation" r:id="rId5" imgW="1409700" imgH="419100" progId="Equation.3">
                  <p:embed/>
                </p:oleObj>
              </mc:Choice>
              <mc:Fallback>
                <p:oleObj name="Equation" r:id="rId5" imgW="140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2" y="1830389"/>
                        <a:ext cx="270827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2177997" y="1752601"/>
            <a:ext cx="9906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642823"/>
            <a:endParaRPr lang="en-GB" sz="2800">
              <a:solidFill>
                <a:srgbClr val="FFFFFF"/>
              </a:solidFill>
              <a:latin typeface="Arial"/>
              <a:sym typeface="American Typewriter" charset="0"/>
            </a:endParaRPr>
          </a:p>
        </p:txBody>
      </p:sp>
      <p:cxnSp>
        <p:nvCxnSpPr>
          <p:cNvPr id="9" name="Curved Connector 8"/>
          <p:cNvCxnSpPr>
            <a:stCxn id="8" idx="2"/>
            <a:endCxn id="3074" idx="1"/>
          </p:cNvCxnSpPr>
          <p:nvPr/>
        </p:nvCxnSpPr>
        <p:spPr>
          <a:xfrm rot="10800000" flipV="1">
            <a:off x="1046163" y="2019301"/>
            <a:ext cx="1131835" cy="1166812"/>
          </a:xfrm>
          <a:prstGeom prst="curvedConnector3">
            <a:avLst>
              <a:gd name="adj1" fmla="val 120197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011982"/>
              </p:ext>
            </p:extLst>
          </p:nvPr>
        </p:nvGraphicFramePr>
        <p:xfrm>
          <a:off x="1030287" y="3505200"/>
          <a:ext cx="65135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0" name="Equation" r:id="rId7" imgW="3467100" imgH="228600" progId="Equation.3">
                  <p:embed/>
                </p:oleObj>
              </mc:Choice>
              <mc:Fallback>
                <p:oleObj name="Equation" r:id="rId7" imgW="346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7" y="3505200"/>
                        <a:ext cx="651351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8897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half" idx="1"/>
          </p:nvPr>
        </p:nvSpPr>
        <p:spPr>
          <a:xfrm>
            <a:off x="1295400" y="4114800"/>
            <a:ext cx="3429000" cy="1905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1800"/>
              <a:t>P(spam) = 2/4</a:t>
            </a:r>
          </a:p>
          <a:p>
            <a:pPr>
              <a:lnSpc>
                <a:spcPct val="80000"/>
              </a:lnSpc>
            </a:pPr>
            <a:r>
              <a:rPr lang="en-GB" sz="1800"/>
              <a:t>P(registration|spam) = 0/8</a:t>
            </a:r>
          </a:p>
          <a:p>
            <a:pPr>
              <a:lnSpc>
                <a:spcPct val="80000"/>
              </a:lnSpc>
            </a:pPr>
            <a:r>
              <a:rPr lang="en-GB" sz="1800"/>
              <a:t>P(assistance|spam) = 1/8</a:t>
            </a:r>
          </a:p>
          <a:p>
            <a:pPr>
              <a:lnSpc>
                <a:spcPct val="80000"/>
              </a:lnSpc>
            </a:pPr>
            <a:r>
              <a:rPr lang="en-GB" sz="1800"/>
              <a:t>P(symposium|spam) = 0/8</a:t>
            </a:r>
          </a:p>
          <a:p>
            <a:pPr>
              <a:lnSpc>
                <a:spcPct val="80000"/>
              </a:lnSpc>
            </a:pPr>
            <a:r>
              <a:rPr lang="en-GB" sz="1800"/>
              <a:t>P(deadline|spam)=0/8</a:t>
            </a:r>
          </a:p>
          <a:p>
            <a:endParaRPr lang="en-GB" sz="1800"/>
          </a:p>
          <a:p>
            <a:endParaRPr lang="en-GB" sz="18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953000" y="4114800"/>
            <a:ext cx="3505200" cy="1666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57188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396875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347663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80000"/>
              </a:lnSpc>
            </a:pPr>
            <a:r>
              <a:rPr lang="en-GB" sz="1800"/>
              <a:t>P(no spam) = 2/4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P(registration|no spam) = 0/7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P(assistance|no spam) = 0/7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P(symposium|no spam) = 2/7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P(deadline|no spam)=1/7</a:t>
            </a: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272071"/>
              </p:ext>
            </p:extLst>
          </p:nvPr>
        </p:nvGraphicFramePr>
        <p:xfrm>
          <a:off x="609600" y="1981200"/>
          <a:ext cx="7620000" cy="19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Doc id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Content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Class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urgent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assistance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deposit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66">
                <a:tc>
                  <a:txBody>
                    <a:bodyPr/>
                    <a:lstStyle/>
                    <a:p>
                      <a:r>
                        <a:rPr lang="en-GB" sz="1400" noProof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symposium defence june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siks</a:t>
                      </a:r>
                      <a:r>
                        <a:rPr lang="en-GB" sz="1400" baseline="0" noProof="0"/>
                        <a:t> symposium deadline june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registration</a:t>
                      </a:r>
                      <a:r>
                        <a:rPr lang="en-GB" sz="1400" baseline="0" noProof="0"/>
                        <a:t> assistance symposium deadline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?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86320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Naive Bayes Classification</a:t>
            </a:r>
            <a:endParaRPr lang="en-US" altLang="he-IL"/>
          </a:p>
        </p:txBody>
      </p:sp>
      <p:sp>
        <p:nvSpPr>
          <p:cNvPr id="3076" name="Rectangle 20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438400"/>
          </a:xfrm>
        </p:spPr>
        <p:txBody>
          <a:bodyPr>
            <a:normAutofit fontScale="92500" lnSpcReduction="10000"/>
          </a:bodyPr>
          <a:lstStyle/>
          <a:p>
            <a:endParaRPr lang="en-GB" sz="2000"/>
          </a:p>
          <a:p>
            <a:r>
              <a:rPr lang="en-GB" sz="2000"/>
              <a:t>P(spam|registration assistance symposium deadline) = </a:t>
            </a:r>
          </a:p>
          <a:p>
            <a:r>
              <a:rPr lang="en-GB" sz="2000"/>
              <a:t>	2/4 * 0/8 * 1/8 * 0/8 * 0/8 = 0</a:t>
            </a:r>
          </a:p>
          <a:p>
            <a:r>
              <a:rPr lang="en-GB" sz="2000"/>
              <a:t>P(no spam|registration assistance symposium deadline) = </a:t>
            </a:r>
          </a:p>
          <a:p>
            <a:r>
              <a:rPr lang="en-GB" sz="2000"/>
              <a:t>	2/4 * 0/7 * 0/7 * 2/7 * 1/7 = 0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5934"/>
              </p:ext>
            </p:extLst>
          </p:nvPr>
        </p:nvGraphicFramePr>
        <p:xfrm>
          <a:off x="990602" y="1830389"/>
          <a:ext cx="2708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4" name="Equation" r:id="rId3" imgW="1409700" imgH="419100" progId="Equation.3">
                  <p:embed/>
                </p:oleObj>
              </mc:Choice>
              <mc:Fallback>
                <p:oleObj name="Equation" r:id="rId3" imgW="140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2" y="1830389"/>
                        <a:ext cx="270827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2177997" y="1752601"/>
            <a:ext cx="9906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642823"/>
            <a:endParaRPr lang="en-GB" sz="2800">
              <a:solidFill>
                <a:srgbClr val="FFFFFF"/>
              </a:solidFill>
              <a:latin typeface="Arial"/>
              <a:sym typeface="American Typewriter" charset="0"/>
            </a:endParaRPr>
          </a:p>
        </p:txBody>
      </p:sp>
      <p:cxnSp>
        <p:nvCxnSpPr>
          <p:cNvPr id="9" name="Curved Connector 8"/>
          <p:cNvCxnSpPr>
            <a:stCxn id="8" idx="2"/>
          </p:cNvCxnSpPr>
          <p:nvPr/>
        </p:nvCxnSpPr>
        <p:spPr>
          <a:xfrm rot="10800000" flipV="1">
            <a:off x="990601" y="2019300"/>
            <a:ext cx="1187395" cy="1166019"/>
          </a:xfrm>
          <a:prstGeom prst="curvedConnector3">
            <a:avLst>
              <a:gd name="adj1" fmla="val 11925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4897"/>
              </p:ext>
            </p:extLst>
          </p:nvPr>
        </p:nvGraphicFramePr>
        <p:xfrm>
          <a:off x="1046162" y="2913063"/>
          <a:ext cx="32210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5" name="Equation" r:id="rId5" imgW="1714500" imgH="292100" progId="Equation.3">
                  <p:embed/>
                </p:oleObj>
              </mc:Choice>
              <mc:Fallback>
                <p:oleObj name="Equation" r:id="rId5" imgW="1714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2" y="2913063"/>
                        <a:ext cx="32210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749269"/>
              </p:ext>
            </p:extLst>
          </p:nvPr>
        </p:nvGraphicFramePr>
        <p:xfrm>
          <a:off x="1030287" y="3505200"/>
          <a:ext cx="65135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6" name="Equation" r:id="rId7" imgW="3467100" imgH="228600" progId="Equation.3">
                  <p:embed/>
                </p:oleObj>
              </mc:Choice>
              <mc:Fallback>
                <p:oleObj name="Equation" r:id="rId7" imgW="346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7" y="3505200"/>
                        <a:ext cx="651351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6868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Naive Bayes Classification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Problem with Maximum Likelihood Estimate: outcome is zero for a term-class combination that did not occur in the training data</a:t>
            </a:r>
          </a:p>
          <a:p>
            <a:r>
              <a:rPr lang="en-GB"/>
              <a:t>In those cases, multiplication of probabilities for all terms will give a posterior probability of zero </a:t>
            </a:r>
          </a:p>
          <a:p>
            <a:r>
              <a:rPr lang="en-GB"/>
              <a:t>Solution: </a:t>
            </a:r>
            <a:r>
              <a:rPr lang="en-GB">
                <a:solidFill>
                  <a:srgbClr val="3477B2"/>
                </a:solidFill>
              </a:rPr>
              <a:t>add-one smoothing (Laplace smoothing)</a:t>
            </a:r>
            <a:br>
              <a:rPr lang="en-GB">
                <a:solidFill>
                  <a:srgbClr val="3477B2"/>
                </a:solidFill>
              </a:rPr>
            </a:br>
            <a:br>
              <a:rPr lang="en-GB"/>
            </a:br>
            <a:r>
              <a:rPr lang="en-GB"/>
              <a:t>= a uniform prior: assumption that each term occurs one additional time for each class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009345"/>
              </p:ext>
            </p:extLst>
          </p:nvPr>
        </p:nvGraphicFramePr>
        <p:xfrm>
          <a:off x="1710856" y="5238154"/>
          <a:ext cx="2223492" cy="70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0" name="Equation" r:id="rId3" imgW="1435100" imgH="457200" progId="Equation.3">
                  <p:embed/>
                </p:oleObj>
              </mc:Choice>
              <mc:Fallback>
                <p:oleObj name="Equation" r:id="rId3" imgW="143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856" y="5238154"/>
                        <a:ext cx="2223492" cy="705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550984"/>
              </p:ext>
            </p:extLst>
          </p:nvPr>
        </p:nvGraphicFramePr>
        <p:xfrm>
          <a:off x="4039865" y="5238154"/>
          <a:ext cx="1751335" cy="70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1" name="Equation" r:id="rId5" imgW="1130300" imgH="457200" progId="Equation.3">
                  <p:embed/>
                </p:oleObj>
              </mc:Choice>
              <mc:Fallback>
                <p:oleObj name="Equation" r:id="rId5" imgW="113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865" y="5238154"/>
                        <a:ext cx="1751335" cy="705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33793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2514600"/>
            <a:ext cx="7696200" cy="3733800"/>
          </a:xfrm>
          <a:prstGeom prst="rect">
            <a:avLst/>
          </a:prstGeom>
        </p:spPr>
        <p:txBody>
          <a:bodyPr vert="horz" lIns="91422" tIns="45711" rIns="91422" bIns="45711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P(spam)		 = 2/4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</a:t>
            </a:r>
            <a:r>
              <a:rPr lang="en-GB" sz="1700" dirty="0" err="1">
                <a:sym typeface="American Typewriter" charset="0"/>
              </a:rPr>
              <a:t>registration|spam</a:t>
            </a:r>
            <a:r>
              <a:rPr lang="en-GB" sz="1700" dirty="0">
                <a:sym typeface="American Typewriter" charset="0"/>
              </a:rPr>
              <a:t>) 	=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</a:t>
            </a:r>
            <a:r>
              <a:rPr lang="en-GB" sz="1700" dirty="0" err="1">
                <a:sym typeface="American Typewriter" charset="0"/>
              </a:rPr>
              <a:t>assistance|spam</a:t>
            </a:r>
            <a:r>
              <a:rPr lang="en-GB" sz="1700" dirty="0">
                <a:sym typeface="American Typewriter" charset="0"/>
              </a:rPr>
              <a:t>) 	=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</a:t>
            </a:r>
            <a:r>
              <a:rPr lang="en-GB" sz="1700" dirty="0" err="1">
                <a:sym typeface="American Typewriter" charset="0"/>
              </a:rPr>
              <a:t>symposium|spam</a:t>
            </a:r>
            <a:r>
              <a:rPr lang="en-GB" sz="1700" dirty="0">
                <a:sym typeface="American Typewriter" charset="0"/>
              </a:rPr>
              <a:t>)	=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</a:t>
            </a:r>
            <a:r>
              <a:rPr lang="en-GB" sz="1700" dirty="0" err="1">
                <a:sym typeface="American Typewriter" charset="0"/>
              </a:rPr>
              <a:t>deadline|spam</a:t>
            </a:r>
            <a:r>
              <a:rPr lang="en-GB" sz="1700" dirty="0">
                <a:sym typeface="American Typewriter" charset="0"/>
              </a:rPr>
              <a:t>)		=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endParaRPr lang="en-GB" sz="1700" dirty="0">
              <a:sym typeface="American Typewriter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953002" y="1447800"/>
            <a:ext cx="4724400" cy="4526280"/>
          </a:xfrm>
          <a:prstGeom prst="rect">
            <a:avLst/>
          </a:prstGeom>
        </p:spPr>
        <p:txBody>
          <a:bodyPr lIns="91422" tIns="45711" rIns="91422" bIns="45711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E311A"/>
              </a:buClr>
            </a:pPr>
            <a:endParaRPr lang="en-GB" sz="2000">
              <a:solidFill>
                <a:srgbClr val="FFFFFF"/>
              </a:solidFill>
              <a:latin typeface="Arial"/>
              <a:sym typeface="American Typewriter" charset="0"/>
            </a:endParaRP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36303"/>
              </p:ext>
            </p:extLst>
          </p:nvPr>
        </p:nvGraphicFramePr>
        <p:xfrm>
          <a:off x="457200" y="304800"/>
          <a:ext cx="7620000" cy="19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Doc id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Content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Class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urgent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assistance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deposit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66">
                <a:tc>
                  <a:txBody>
                    <a:bodyPr/>
                    <a:lstStyle/>
                    <a:p>
                      <a:r>
                        <a:rPr lang="en-GB" sz="1400" noProof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symposium defence june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siks</a:t>
                      </a:r>
                      <a:r>
                        <a:rPr lang="en-GB" sz="1400" baseline="0" noProof="0"/>
                        <a:t> symposium deadline june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registration</a:t>
                      </a:r>
                      <a:r>
                        <a:rPr lang="en-GB" sz="1400" baseline="0" noProof="0"/>
                        <a:t> assistance symposium deadline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?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351917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2514600"/>
            <a:ext cx="7696200" cy="3886200"/>
          </a:xfrm>
          <a:prstGeom prst="rect">
            <a:avLst/>
          </a:prstGeom>
        </p:spPr>
        <p:txBody>
          <a:bodyPr vert="horz" lIns="91422" tIns="45711" rIns="91422" bIns="45711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P(spam)		 = 2/4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</a:t>
            </a:r>
            <a:r>
              <a:rPr lang="en-GB" sz="1700" dirty="0" err="1">
                <a:sym typeface="American Typewriter" charset="0"/>
              </a:rPr>
              <a:t>registration|spam</a:t>
            </a:r>
            <a:r>
              <a:rPr lang="en-GB" sz="1700" dirty="0">
                <a:sym typeface="American Typewriter" charset="0"/>
              </a:rPr>
              <a:t>) 	= (0+1)/(8+11)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</a:t>
            </a:r>
            <a:r>
              <a:rPr lang="en-GB" sz="1700" dirty="0" err="1">
                <a:sym typeface="American Typewriter" charset="0"/>
              </a:rPr>
              <a:t>assistance|spam</a:t>
            </a:r>
            <a:r>
              <a:rPr lang="en-GB" sz="1700" dirty="0">
                <a:sym typeface="American Typewriter" charset="0"/>
              </a:rPr>
              <a:t>) 	= (1+1)/(8+11)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</a:t>
            </a:r>
            <a:r>
              <a:rPr lang="en-GB" sz="1700" dirty="0" err="1">
                <a:sym typeface="American Typewriter" charset="0"/>
              </a:rPr>
              <a:t>symposium|spam</a:t>
            </a:r>
            <a:r>
              <a:rPr lang="en-GB" sz="1700" dirty="0">
                <a:sym typeface="American Typewriter" charset="0"/>
              </a:rPr>
              <a:t>)	= (0+1)/(8+11)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</a:t>
            </a:r>
            <a:r>
              <a:rPr lang="en-GB" sz="1700" dirty="0" err="1">
                <a:sym typeface="American Typewriter" charset="0"/>
              </a:rPr>
              <a:t>deadline|spam</a:t>
            </a:r>
            <a:r>
              <a:rPr lang="en-GB" sz="1700" dirty="0">
                <a:sym typeface="American Typewriter" charset="0"/>
              </a:rPr>
              <a:t>)		= (0+1)/(8+11)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endParaRPr lang="en-GB" sz="1700" dirty="0">
              <a:sym typeface="American Typewriter" charset="0"/>
            </a:endParaRP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P(</a:t>
            </a:r>
            <a:r>
              <a:rPr lang="en-GB" sz="1700" dirty="0" err="1">
                <a:sym typeface="American Typewriter" charset="0"/>
              </a:rPr>
              <a:t>spam|registration</a:t>
            </a:r>
            <a:r>
              <a:rPr lang="en-GB" sz="1700" dirty="0">
                <a:sym typeface="American Typewriter" charset="0"/>
              </a:rPr>
              <a:t> assistance symposium deadline) = </a:t>
            </a:r>
          </a:p>
          <a:p>
            <a:pPr marL="228600">
              <a:spcBef>
                <a:spcPts val="1800"/>
              </a:spcBef>
              <a:buFont typeface="Wingdings" pitchFamily="2" charset="2"/>
              <a:buChar char="Ø"/>
            </a:pPr>
            <a:r>
              <a:rPr lang="en-GB" sz="1700" dirty="0">
                <a:sym typeface="American Typewriter" charset="0"/>
              </a:rPr>
              <a:t>	2/4 * 1/19 * 2/19 * 1/19 * 1/19 = 7.67 * 10</a:t>
            </a:r>
            <a:r>
              <a:rPr lang="en-GB" sz="1700" baseline="30000" dirty="0">
                <a:sym typeface="American Typewriter" charset="0"/>
              </a:rPr>
              <a:t>-6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953002" y="1447800"/>
            <a:ext cx="4724400" cy="4526280"/>
          </a:xfrm>
          <a:prstGeom prst="rect">
            <a:avLst/>
          </a:prstGeom>
        </p:spPr>
        <p:txBody>
          <a:bodyPr lIns="91422" tIns="45711" rIns="91422" bIns="45711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E311A"/>
              </a:buClr>
            </a:pPr>
            <a:endParaRPr lang="en-GB" sz="2000">
              <a:solidFill>
                <a:srgbClr val="FFFFFF"/>
              </a:solidFill>
              <a:latin typeface="Arial"/>
              <a:sym typeface="American Typewriter" charset="0"/>
            </a:endParaRP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733176"/>
              </p:ext>
            </p:extLst>
          </p:nvPr>
        </p:nvGraphicFramePr>
        <p:xfrm>
          <a:off x="457200" y="304800"/>
          <a:ext cx="7620000" cy="19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Doc id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Content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Class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urgent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assistance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deposit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66">
                <a:tc>
                  <a:txBody>
                    <a:bodyPr/>
                    <a:lstStyle/>
                    <a:p>
                      <a:r>
                        <a:rPr lang="en-GB" sz="1400" noProof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symposium defence june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siks</a:t>
                      </a:r>
                      <a:r>
                        <a:rPr lang="en-GB" sz="1400" baseline="0" noProof="0"/>
                        <a:t> symposium deadline june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registration</a:t>
                      </a:r>
                      <a:r>
                        <a:rPr lang="en-GB" sz="1400" baseline="0" noProof="0"/>
                        <a:t> assistance symposium deadline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?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303707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514600"/>
            <a:ext cx="7772400" cy="3611563"/>
          </a:xfrm>
        </p:spPr>
        <p:txBody>
          <a:bodyPr>
            <a:normAutofit fontScale="92500" lnSpcReduction="10000"/>
          </a:bodyPr>
          <a:lstStyle/>
          <a:p>
            <a:pPr marL="228600" indent="-228600"/>
            <a:r>
              <a:rPr lang="en-GB" sz="1800">
                <a:sym typeface="American Typewriter" charset="0"/>
              </a:rPr>
              <a:t>P(no spam) 		= 2/4</a:t>
            </a:r>
          </a:p>
          <a:p>
            <a:pPr marL="228600" indent="-228600"/>
            <a:r>
              <a:rPr lang="en-GB" sz="1800">
                <a:sym typeface="American Typewriter" charset="0"/>
              </a:rPr>
              <a:t>P(registration|no spam) 	=</a:t>
            </a:r>
          </a:p>
          <a:p>
            <a:pPr marL="228600" indent="-228600"/>
            <a:r>
              <a:rPr lang="en-GB" sz="1800">
                <a:sym typeface="American Typewriter" charset="0"/>
              </a:rPr>
              <a:t>P(assistance|no spam) 	=</a:t>
            </a:r>
          </a:p>
          <a:p>
            <a:pPr marL="228600" indent="-228600"/>
            <a:r>
              <a:rPr lang="en-GB" sz="1800">
                <a:sym typeface="American Typewriter" charset="0"/>
              </a:rPr>
              <a:t>P(symposium|no spam)	=</a:t>
            </a:r>
          </a:p>
          <a:p>
            <a:pPr marL="228600" indent="-228600"/>
            <a:r>
              <a:rPr lang="en-GB" sz="1800">
                <a:sym typeface="American Typewriter" charset="0"/>
              </a:rPr>
              <a:t>P(deadline|no spam)	=</a:t>
            </a:r>
          </a:p>
          <a:p>
            <a:pPr marL="228600" indent="-228600"/>
            <a:endParaRPr lang="en-GB" sz="1800">
              <a:sym typeface="American Typewriter" charset="0"/>
            </a:endParaRPr>
          </a:p>
          <a:p>
            <a:pPr marL="228600" indent="-228600"/>
            <a:endParaRPr lang="en-GB" sz="1800">
              <a:sym typeface="American Typewriter" charset="0"/>
            </a:endParaRPr>
          </a:p>
          <a:p>
            <a:pPr marL="0" indent="0">
              <a:buNone/>
            </a:pPr>
            <a:r>
              <a:rPr lang="en-GB" sz="1800">
                <a:sym typeface="American Typewriter" charset="0"/>
              </a:rPr>
              <a:t>	</a:t>
            </a:r>
            <a:endParaRPr lang="en-GB" sz="1800" dirty="0">
              <a:sym typeface="American Typewriter" charset="0"/>
            </a:endParaRP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420061"/>
              </p:ext>
            </p:extLst>
          </p:nvPr>
        </p:nvGraphicFramePr>
        <p:xfrm>
          <a:off x="457200" y="304800"/>
          <a:ext cx="7620000" cy="19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Doc id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Content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Class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urgent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assistance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deposit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66">
                <a:tc>
                  <a:txBody>
                    <a:bodyPr/>
                    <a:lstStyle/>
                    <a:p>
                      <a:r>
                        <a:rPr lang="en-GB" sz="1400" noProof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symposium defence june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siks</a:t>
                      </a:r>
                      <a:r>
                        <a:rPr lang="en-GB" sz="1400" baseline="0" noProof="0"/>
                        <a:t> symposium deadline june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registration</a:t>
                      </a:r>
                      <a:r>
                        <a:rPr lang="en-GB" sz="1400" baseline="0" noProof="0"/>
                        <a:t> assistance symposium deadline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?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55688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514600"/>
            <a:ext cx="7772400" cy="3611563"/>
          </a:xfrm>
        </p:spPr>
        <p:txBody>
          <a:bodyPr>
            <a:normAutofit fontScale="92500" lnSpcReduction="10000"/>
          </a:bodyPr>
          <a:lstStyle/>
          <a:p>
            <a:pPr marL="228600" indent="-228600"/>
            <a:r>
              <a:rPr lang="en-GB" sz="1800">
                <a:sym typeface="American Typewriter" charset="0"/>
              </a:rPr>
              <a:t>P(no spam) 		= 2/4</a:t>
            </a:r>
          </a:p>
          <a:p>
            <a:pPr marL="228600" indent="-228600"/>
            <a:r>
              <a:rPr lang="en-GB" sz="1800">
                <a:sym typeface="American Typewriter" charset="0"/>
              </a:rPr>
              <a:t>P(registration|no spam) 	= (0+1)/(7+11)</a:t>
            </a:r>
          </a:p>
          <a:p>
            <a:pPr marL="228600" indent="-228600"/>
            <a:r>
              <a:rPr lang="en-GB" sz="1800">
                <a:sym typeface="American Typewriter" charset="0"/>
              </a:rPr>
              <a:t>P(assistance|no spam) 	= (0+1)/(7+11)</a:t>
            </a:r>
          </a:p>
          <a:p>
            <a:pPr marL="228600" indent="-228600"/>
            <a:r>
              <a:rPr lang="en-GB" sz="1800">
                <a:sym typeface="American Typewriter" charset="0"/>
              </a:rPr>
              <a:t>P(symposium|no spam)	= (2+1)/(7+11)</a:t>
            </a:r>
          </a:p>
          <a:p>
            <a:pPr marL="228600" indent="-228600"/>
            <a:r>
              <a:rPr lang="en-GB" sz="1800">
                <a:sym typeface="American Typewriter" charset="0"/>
              </a:rPr>
              <a:t>P(deadline|no spam)	=(1+1/7+11)</a:t>
            </a:r>
          </a:p>
          <a:p>
            <a:pPr marL="228600" indent="-228600"/>
            <a:endParaRPr lang="en-GB" sz="1800">
              <a:sym typeface="American Typewriter" charset="0"/>
            </a:endParaRPr>
          </a:p>
          <a:p>
            <a:pPr marL="228600" indent="-228600"/>
            <a:r>
              <a:rPr lang="en-GB" sz="1800">
                <a:sym typeface="American Typewriter" charset="0"/>
              </a:rPr>
              <a:t>P(no spam|registration assistance symposium deadline) = </a:t>
            </a:r>
          </a:p>
          <a:p>
            <a:pPr marL="228600" indent="-228600"/>
            <a:r>
              <a:rPr lang="en-GB" sz="1800">
                <a:sym typeface="American Typewriter" charset="0"/>
              </a:rPr>
              <a:t>	2/4 * 1/18 * 1/18 * 3/18 * 2/18 = 2.86 * 10</a:t>
            </a:r>
            <a:r>
              <a:rPr lang="en-GB" sz="1800" baseline="30000">
                <a:sym typeface="American Typewriter" charset="0"/>
              </a:rPr>
              <a:t>-5</a:t>
            </a:r>
            <a:endParaRPr lang="en-GB" sz="1800" baseline="30000" dirty="0">
              <a:sym typeface="American Typewriter" charset="0"/>
            </a:endParaRP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478982"/>
              </p:ext>
            </p:extLst>
          </p:nvPr>
        </p:nvGraphicFramePr>
        <p:xfrm>
          <a:off x="457200" y="304800"/>
          <a:ext cx="7620000" cy="19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Doc id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Content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Class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urgent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assistance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deposit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66">
                <a:tc>
                  <a:txBody>
                    <a:bodyPr/>
                    <a:lstStyle/>
                    <a:p>
                      <a:r>
                        <a:rPr lang="en-GB" sz="1400" noProof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symposium defence june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siks</a:t>
                      </a:r>
                      <a:r>
                        <a:rPr lang="en-GB" sz="1400" baseline="0" noProof="0"/>
                        <a:t> symposium deadline june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registration</a:t>
                      </a:r>
                      <a:r>
                        <a:rPr lang="en-GB" sz="1400" baseline="0" noProof="0"/>
                        <a:t> assistance symposium deadline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?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7205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Naive Bayes Classification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and classification method based on probability theory</a:t>
            </a:r>
          </a:p>
          <a:p>
            <a:r>
              <a:rPr lang="en-GB" dirty="0"/>
              <a:t>Uses prior probability of each category given no information about an item</a:t>
            </a:r>
          </a:p>
          <a:p>
            <a:r>
              <a:rPr lang="en-GB" dirty="0"/>
              <a:t>Classification produces a posterior probability distribution over the possible categories given a description of an item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69538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pPr marL="228600"/>
            <a:r>
              <a:rPr lang="en-GB" sz="2000" dirty="0"/>
              <a:t>P(</a:t>
            </a:r>
            <a:r>
              <a:rPr lang="en-GB" sz="2000" dirty="0" err="1"/>
              <a:t>spam|registration</a:t>
            </a:r>
            <a:r>
              <a:rPr lang="en-GB" sz="2000" dirty="0"/>
              <a:t> assistance symposium deadline) = </a:t>
            </a:r>
            <a:r>
              <a:rPr lang="en-GB" sz="2000" dirty="0">
                <a:sym typeface="American Typewriter" charset="0"/>
              </a:rPr>
              <a:t>7.67 * 10</a:t>
            </a:r>
            <a:r>
              <a:rPr lang="en-GB" sz="2000" baseline="30000" dirty="0">
                <a:sym typeface="American Typewriter" charset="0"/>
              </a:rPr>
              <a:t>-6</a:t>
            </a:r>
          </a:p>
          <a:p>
            <a:pPr marL="228600"/>
            <a:r>
              <a:rPr lang="en-GB" sz="2000" dirty="0"/>
              <a:t>P(no </a:t>
            </a:r>
            <a:r>
              <a:rPr lang="en-GB" sz="2000" dirty="0" err="1"/>
              <a:t>spam|registration</a:t>
            </a:r>
            <a:r>
              <a:rPr lang="en-GB" sz="2000" dirty="0"/>
              <a:t> assistance symposium deadline) = </a:t>
            </a:r>
            <a:r>
              <a:rPr lang="en-GB" sz="2000">
                <a:sym typeface="American Typewriter" charset="0"/>
              </a:rPr>
              <a:t>2.86 * 10</a:t>
            </a:r>
            <a:r>
              <a:rPr lang="en-GB" sz="2000" baseline="30000">
                <a:sym typeface="American Typewriter" charset="0"/>
              </a:rPr>
              <a:t>-5</a:t>
            </a:r>
            <a:endParaRPr lang="en-GB" sz="2000" baseline="30000" dirty="0">
              <a:sym typeface="American Typewriter" charset="0"/>
            </a:endParaRPr>
          </a:p>
          <a:p>
            <a:endParaRPr lang="en-GB" sz="2000" dirty="0"/>
          </a:p>
          <a:p>
            <a:r>
              <a:rPr lang="en-GB" sz="2000" dirty="0"/>
              <a:t>P(no </a:t>
            </a:r>
            <a:r>
              <a:rPr lang="en-GB" sz="2000" dirty="0" err="1"/>
              <a:t>spam|registration</a:t>
            </a:r>
            <a:r>
              <a:rPr lang="en-GB" sz="2000" dirty="0"/>
              <a:t> assistance symposium deadline)  &gt; </a:t>
            </a:r>
            <a:br>
              <a:rPr lang="en-GB" sz="2000" dirty="0"/>
            </a:br>
            <a:r>
              <a:rPr lang="en-GB" sz="2000" dirty="0"/>
              <a:t>P(</a:t>
            </a:r>
            <a:r>
              <a:rPr lang="en-GB" sz="2000" dirty="0" err="1"/>
              <a:t>spam|registration</a:t>
            </a:r>
            <a:r>
              <a:rPr lang="en-GB" sz="2000" dirty="0"/>
              <a:t> assistance symposium deadline) </a:t>
            </a:r>
          </a:p>
          <a:p>
            <a:r>
              <a:rPr lang="en-GB" sz="2000" dirty="0">
                <a:sym typeface="Wingdings" panose="05000000000000000000" pitchFamily="2" charset="2"/>
              </a:rPr>
              <a:t> This message is no spam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ym typeface="American Typewriter" charset="0"/>
              </a:rPr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9237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Naive Bayes Classification</a:t>
            </a:r>
            <a:endParaRPr lang="en-US" altLang="he-IL"/>
          </a:p>
        </p:txBody>
      </p:sp>
      <p:sp>
        <p:nvSpPr>
          <p:cNvPr id="3076" name="Rectangle 2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he-IL" dirty="0"/>
              <a:t>Assumptions:</a:t>
            </a:r>
          </a:p>
          <a:p>
            <a:pPr lvl="1"/>
            <a:r>
              <a:rPr lang="en-US" altLang="he-IL" dirty="0"/>
              <a:t>Conditional Independence Assumption: features are independent of each other given the class:</a:t>
            </a:r>
          </a:p>
          <a:p>
            <a:pPr marL="268287" lvl="1" indent="0">
              <a:buNone/>
            </a:pPr>
            <a:endParaRPr lang="en-US" altLang="he-IL" dirty="0"/>
          </a:p>
          <a:p>
            <a:pPr lvl="1"/>
            <a:endParaRPr lang="en-US" altLang="he-IL" dirty="0"/>
          </a:p>
          <a:p>
            <a:pPr lvl="1"/>
            <a:r>
              <a:rPr lang="en-US" altLang="he-IL" dirty="0"/>
              <a:t>Positional Independence Assumption: the conditional probabilities of a term are the same, independent of the position in the document</a:t>
            </a:r>
          </a:p>
          <a:p>
            <a:endParaRPr lang="en-US" altLang="he-IL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432305"/>
              </p:ext>
            </p:extLst>
          </p:nvPr>
        </p:nvGraphicFramePr>
        <p:xfrm>
          <a:off x="914400" y="3276600"/>
          <a:ext cx="6893719" cy="41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3" imgW="3670300" imgH="228600" progId="Equation.3">
                  <p:embed/>
                </p:oleObj>
              </mc:Choice>
              <mc:Fallback>
                <p:oleObj name="Equation" r:id="rId3" imgW="3670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6893719" cy="419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40296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Naive Bayes Classification</a:t>
            </a: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Classification results of Naive Bayes (the class with maximum posterior probability) are usually fairly accurate</a:t>
            </a:r>
          </a:p>
          <a:p>
            <a:r>
              <a:rPr lang="en-US" altLang="en-US"/>
              <a:t>However, due to the inadequacy of the conditional independence assumption, the actual posterior-probability numerical estimates are not</a:t>
            </a:r>
          </a:p>
          <a:p>
            <a:pPr lvl="1"/>
            <a:r>
              <a:rPr lang="en-US" altLang="en-US"/>
              <a:t>Output probabilities are generally very close to 0 or 1</a:t>
            </a:r>
          </a:p>
          <a:p>
            <a:r>
              <a:rPr lang="en-US" altLang="en-US"/>
              <a:t>Correct estimation </a:t>
            </a:r>
            <a:r>
              <a:rPr lang="en-US" altLang="en-US">
                <a:sym typeface="Symbol" pitchFamily="18" charset="2"/>
              </a:rPr>
              <a:t></a:t>
            </a:r>
            <a:r>
              <a:rPr lang="en-US" altLang="en-US"/>
              <a:t> accurate prediction, but correct probability estimation is NOT necessary for accurate prediction (just need right ordering of probabilities)</a:t>
            </a:r>
          </a:p>
          <a:p>
            <a:r>
              <a:rPr lang="en-US" altLang="en-US">
                <a:solidFill>
                  <a:srgbClr val="3477B2"/>
                </a:solidFill>
              </a:rPr>
              <a:t>A good baseline for text classification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7782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needed for 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definition of the task</a:t>
            </a:r>
          </a:p>
          <a:p>
            <a:r>
              <a:rPr lang="en-GB" dirty="0"/>
              <a:t>Example data</a:t>
            </a:r>
          </a:p>
          <a:p>
            <a:r>
              <a:rPr lang="en-GB" dirty="0"/>
              <a:t>Pre-processing</a:t>
            </a:r>
          </a:p>
          <a:p>
            <a:r>
              <a:rPr lang="en-GB" dirty="0"/>
              <a:t>Feature extraction</a:t>
            </a:r>
          </a:p>
          <a:p>
            <a:r>
              <a:rPr lang="en-GB" dirty="0"/>
              <a:t>Classifier learning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97486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Naive Bayes Classification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Naive Bayes classification method </a:t>
            </a:r>
          </a:p>
          <a:p>
            <a:endParaRPr lang="en-GB"/>
          </a:p>
          <a:p>
            <a:r>
              <a:rPr lang="en-GB"/>
              <a:t>Based on Bayes’ theorem: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863699"/>
              </p:ext>
            </p:extLst>
          </p:nvPr>
        </p:nvGraphicFramePr>
        <p:xfrm>
          <a:off x="1877611" y="3812158"/>
          <a:ext cx="2709044" cy="836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3" imgW="1409700" imgH="419100" progId="Equation.3">
                  <p:embed/>
                </p:oleObj>
              </mc:Choice>
              <mc:Fallback>
                <p:oleObj name="Equation" r:id="rId3" imgW="140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611" y="3812158"/>
                        <a:ext cx="2709044" cy="836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ular Callout 5"/>
          <p:cNvSpPr/>
          <p:nvPr/>
        </p:nvSpPr>
        <p:spPr bwMode="auto">
          <a:xfrm>
            <a:off x="5795773" y="3866135"/>
            <a:ext cx="1367027" cy="253153"/>
          </a:xfrm>
          <a:prstGeom prst="wedgeRectCallout">
            <a:avLst>
              <a:gd name="adj1" fmla="val -136531"/>
              <a:gd name="adj2" fmla="val 1821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279" tIns="10800" rIns="64279" bIns="32140" numCol="1" rtlCol="0" anchor="t" anchorCtr="0" compatLnSpc="1">
            <a:prstTxWarp prst="textNoShape">
              <a:avLst/>
            </a:prstTxWarp>
          </a:bodyPr>
          <a:lstStyle/>
          <a:p>
            <a:pPr algn="ctr" defTabSz="642791"/>
            <a:r>
              <a:rPr lang="en-GB" sz="1600" dirty="0">
                <a:solidFill>
                  <a:srgbClr val="000000"/>
                </a:solidFill>
                <a:ea typeface="ヒラギノ明朝 ProN W3" charset="-128"/>
                <a:cs typeface="ヒラギノ明朝 ProN W3" charset="-128"/>
                <a:sym typeface="American Typewriter" charset="0"/>
              </a:rPr>
              <a:t>Prior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95773" y="4372443"/>
            <a:ext cx="1367027" cy="253153"/>
          </a:xfrm>
          <a:prstGeom prst="wedgeRectCallout">
            <a:avLst>
              <a:gd name="adj1" fmla="val -158380"/>
              <a:gd name="adj2" fmla="val -3164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279" tIns="10800" rIns="64279" bIns="32140" numCol="1" rtlCol="0" anchor="t" anchorCtr="0" compatLnSpc="1">
            <a:prstTxWarp prst="textNoShape">
              <a:avLst/>
            </a:prstTxWarp>
          </a:bodyPr>
          <a:lstStyle/>
          <a:p>
            <a:pPr algn="ctr" defTabSz="642791"/>
            <a:r>
              <a:rPr lang="en-GB" sz="1600" dirty="0">
                <a:solidFill>
                  <a:srgbClr val="000000"/>
                </a:solidFill>
                <a:ea typeface="ヒラギノ明朝 ProN W3" charset="-128"/>
                <a:cs typeface="ヒラギノ明朝 ProN W3" charset="-128"/>
                <a:sym typeface="American Typewriter" charset="0"/>
              </a:rPr>
              <a:t>Evidence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9383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Naive Bayes Classification</a:t>
            </a:r>
            <a:endParaRPr lang="en-US" alt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Task: classify a new document d based on its feature representation</a:t>
            </a:r>
          </a:p>
          <a:p>
            <a:endParaRPr lang="en-GB"/>
          </a:p>
          <a:p>
            <a:endParaRPr lang="en-GB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91997"/>
              </p:ext>
            </p:extLst>
          </p:nvPr>
        </p:nvGraphicFramePr>
        <p:xfrm>
          <a:off x="2609196" y="3289658"/>
          <a:ext cx="2668492" cy="50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6" name="Vergelijking" r:id="rId3" imgW="1586811" imgH="304668" progId="Equation.3">
                  <p:embed/>
                </p:oleObj>
              </mc:Choice>
              <mc:Fallback>
                <p:oleObj name="Vergelijking" r:id="rId3" imgW="158681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196" y="3289658"/>
                        <a:ext cx="2668492" cy="509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740716"/>
              </p:ext>
            </p:extLst>
          </p:nvPr>
        </p:nvGraphicFramePr>
        <p:xfrm>
          <a:off x="2469668" y="4133788"/>
          <a:ext cx="3213065" cy="70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7" name="Equation" r:id="rId5" imgW="1892300" imgH="419100" progId="Equation.3">
                  <p:embed/>
                </p:oleObj>
              </mc:Choice>
              <mc:Fallback>
                <p:oleObj name="Equation" r:id="rId5" imgW="1892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668" y="4133788"/>
                        <a:ext cx="3213065" cy="709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77915"/>
              </p:ext>
            </p:extLst>
          </p:nvPr>
        </p:nvGraphicFramePr>
        <p:xfrm>
          <a:off x="2594266" y="5303350"/>
          <a:ext cx="3120734" cy="50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8" name="Vergelijking" r:id="rId7" imgW="1866090" imgH="304668" progId="Equation.3">
                  <p:embed/>
                </p:oleObj>
              </mc:Choice>
              <mc:Fallback>
                <p:oleObj name="Vergelijking" r:id="rId7" imgW="1866090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266" y="5303350"/>
                        <a:ext cx="3120734" cy="506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ular Callout 1"/>
          <p:cNvSpPr/>
          <p:nvPr/>
        </p:nvSpPr>
        <p:spPr bwMode="auto">
          <a:xfrm>
            <a:off x="417149" y="3227494"/>
            <a:ext cx="1367027" cy="506306"/>
          </a:xfrm>
          <a:prstGeom prst="wedgeRectCallout">
            <a:avLst>
              <a:gd name="adj1" fmla="val 119326"/>
              <a:gd name="adj2" fmla="val 2277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279" tIns="10800" rIns="64279" bIns="32140" numCol="1" rtlCol="0" anchor="t" anchorCtr="0" compatLnSpc="1">
            <a:prstTxWarp prst="textNoShape">
              <a:avLst/>
            </a:prstTxWarp>
          </a:bodyPr>
          <a:lstStyle/>
          <a:p>
            <a:pPr algn="ctr" defTabSz="642791"/>
            <a:r>
              <a:rPr lang="nl-NL" sz="1600" dirty="0">
                <a:solidFill>
                  <a:srgbClr val="000000"/>
                </a:solidFill>
                <a:ea typeface="ヒラギノ明朝 ProN W3" charset="-128"/>
                <a:cs typeface="ヒラギノ明朝 ProN W3" charset="-128"/>
                <a:sym typeface="American Typewriter" charset="0"/>
              </a:rPr>
              <a:t>Maximum </a:t>
            </a:r>
            <a:r>
              <a:rPr lang="nl-NL" sz="1600">
                <a:solidFill>
                  <a:srgbClr val="000000"/>
                </a:solidFill>
                <a:ea typeface="ヒラギノ明朝 ProN W3" charset="-128"/>
                <a:cs typeface="ヒラギノ明朝 ProN W3" charset="-128"/>
                <a:sym typeface="American Typewriter" charset="0"/>
              </a:rPr>
              <a:t>A Posteriori</a:t>
            </a:r>
            <a:endParaRPr lang="en-GB" sz="1600" dirty="0">
              <a:solidFill>
                <a:srgbClr val="000000"/>
              </a:solidFill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286249"/>
              </p:ext>
            </p:extLst>
          </p:nvPr>
        </p:nvGraphicFramePr>
        <p:xfrm>
          <a:off x="2730365" y="2286000"/>
          <a:ext cx="2025649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9" name="Equation" r:id="rId9" imgW="1117115" imgH="215806" progId="Equation.3">
                  <p:embed/>
                </p:oleObj>
              </mc:Choice>
              <mc:Fallback>
                <p:oleObj name="Equation" r:id="rId9" imgW="111711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365" y="2286000"/>
                        <a:ext cx="2025649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8320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Naive Bayes Classification</a:t>
            </a:r>
            <a:endParaRPr lang="en-US" altLang="he-IL"/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/>
              <a:t>Learning the model: use the frequencies in the training data</a:t>
            </a:r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endParaRPr lang="en-US" altLang="he-IL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068299"/>
              </p:ext>
            </p:extLst>
          </p:nvPr>
        </p:nvGraphicFramePr>
        <p:xfrm>
          <a:off x="1201538" y="3905399"/>
          <a:ext cx="1362893" cy="89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4" name="Equation" r:id="rId3" imgW="710891" imgH="469696" progId="Equation.3">
                  <p:embed/>
                </p:oleObj>
              </mc:Choice>
              <mc:Fallback>
                <p:oleObj name="Equation" r:id="rId3" imgW="71089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538" y="3905399"/>
                        <a:ext cx="1362893" cy="895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ular Callout 8"/>
          <p:cNvSpPr/>
          <p:nvPr/>
        </p:nvSpPr>
        <p:spPr bwMode="auto">
          <a:xfrm>
            <a:off x="4325739" y="3905399"/>
            <a:ext cx="3827663" cy="304800"/>
          </a:xfrm>
          <a:prstGeom prst="wedgeRectCallout">
            <a:avLst>
              <a:gd name="adj1" fmla="val -92356"/>
              <a:gd name="adj2" fmla="val -1654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279" tIns="10800" rIns="64279" bIns="32140" numCol="1" rtlCol="0" anchor="t" anchorCtr="0" compatLnSpc="1">
            <a:prstTxWarp prst="textNoShape">
              <a:avLst/>
            </a:prstTxWarp>
          </a:bodyPr>
          <a:lstStyle/>
          <a:p>
            <a:pPr algn="ctr" defTabSz="642823"/>
            <a:r>
              <a:rPr lang="en-US" sz="1600" dirty="0">
                <a:solidFill>
                  <a:srgbClr val="000000"/>
                </a:solidFill>
                <a:ea typeface="ヒラギノ明朝 ProN W3" charset="-128"/>
                <a:cs typeface="ヒラギノ明朝 ProN W3" charset="-128"/>
                <a:sym typeface="American Typewriter" charset="0"/>
              </a:rPr>
              <a:t> the number of documents for class c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325739" y="4438797"/>
            <a:ext cx="3827663" cy="304800"/>
          </a:xfrm>
          <a:prstGeom prst="wedgeRectCallout">
            <a:avLst>
              <a:gd name="adj1" fmla="val -92356"/>
              <a:gd name="adj2" fmla="val -1654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279" tIns="10800" rIns="64279" bIns="32140" numCol="1" rtlCol="0" anchor="t" anchorCtr="0" compatLnSpc="1">
            <a:prstTxWarp prst="textNoShape">
              <a:avLst/>
            </a:prstTxWarp>
          </a:bodyPr>
          <a:lstStyle/>
          <a:p>
            <a:pPr algn="ctr" defTabSz="642823"/>
            <a:r>
              <a:rPr lang="en-US" sz="1600" dirty="0">
                <a:solidFill>
                  <a:srgbClr val="000000"/>
                </a:solidFill>
                <a:ea typeface="ヒラギノ明朝 ProN W3" charset="-128"/>
                <a:cs typeface="ヒラギノ明朝 ProN W3" charset="-128"/>
                <a:sym typeface="American Typewriter" charset="0"/>
              </a:rPr>
              <a:t> the total number of documents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49390"/>
              </p:ext>
            </p:extLst>
          </p:nvPr>
        </p:nvGraphicFramePr>
        <p:xfrm>
          <a:off x="1219202" y="2838597"/>
          <a:ext cx="27082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5" name="Equation" r:id="rId5" imgW="1409700" imgH="419100" progId="Equation.3">
                  <p:embed/>
                </p:oleObj>
              </mc:Choice>
              <mc:Fallback>
                <p:oleObj name="Equation" r:id="rId5" imgW="140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2" y="2838597"/>
                        <a:ext cx="2708275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3276600" y="2762398"/>
            <a:ext cx="6858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642823"/>
            <a:endParaRPr lang="en-GB" sz="2800">
              <a:solidFill>
                <a:srgbClr val="FFFFFF"/>
              </a:solidFill>
              <a:latin typeface="Arial"/>
              <a:sym typeface="American Typewriter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43001" y="4070388"/>
            <a:ext cx="6858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642823"/>
            <a:endParaRPr lang="en-GB" sz="2800">
              <a:solidFill>
                <a:srgbClr val="FFFFFF"/>
              </a:solidFill>
              <a:latin typeface="Arial"/>
              <a:sym typeface="American Typewriter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5179569" y="2902522"/>
            <a:ext cx="1367027" cy="253153"/>
          </a:xfrm>
          <a:prstGeom prst="wedgeRectCallout">
            <a:avLst>
              <a:gd name="adj1" fmla="val -136531"/>
              <a:gd name="adj2" fmla="val 1821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279" tIns="10800" rIns="64279" bIns="32140" numCol="1" rtlCol="0" anchor="t" anchorCtr="0" compatLnSpc="1">
            <a:prstTxWarp prst="textNoShape">
              <a:avLst/>
            </a:prstTxWarp>
          </a:bodyPr>
          <a:lstStyle/>
          <a:p>
            <a:pPr algn="ctr" defTabSz="642791"/>
            <a:r>
              <a:rPr lang="nl-NL" sz="1600" dirty="0">
                <a:solidFill>
                  <a:srgbClr val="000000"/>
                </a:solidFill>
                <a:ea typeface="ヒラギノ明朝 ProN W3" charset="-128"/>
                <a:cs typeface="ヒラギノ明朝 ProN W3" charset="-128"/>
                <a:sym typeface="American Typewriter" charset="0"/>
              </a:rPr>
              <a:t>Prior</a:t>
            </a:r>
            <a:endParaRPr lang="en-GB" sz="1600" dirty="0">
              <a:solidFill>
                <a:srgbClr val="000000"/>
              </a:solidFill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07876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  <p:bldP spid="9" grpId="0" animBg="1"/>
      <p:bldP spid="10" grpId="0" animBg="1"/>
      <p:bldP spid="4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GB" dirty="0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280471"/>
              </p:ext>
            </p:extLst>
          </p:nvPr>
        </p:nvGraphicFramePr>
        <p:xfrm>
          <a:off x="609600" y="1981200"/>
          <a:ext cx="7620000" cy="19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Doc id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Content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Class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urgent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assistance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deposit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66">
                <a:tc>
                  <a:txBody>
                    <a:bodyPr/>
                    <a:lstStyle/>
                    <a:p>
                      <a:r>
                        <a:rPr lang="en-GB" sz="1400" noProof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symposium defence june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siks</a:t>
                      </a:r>
                      <a:r>
                        <a:rPr lang="en-GB" sz="1400" baseline="0" noProof="0"/>
                        <a:t> symposium deadline june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registration</a:t>
                      </a:r>
                      <a:r>
                        <a:rPr lang="en-GB" sz="1400" baseline="0" noProof="0"/>
                        <a:t> assistance symposium deadline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?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673442" y="4267200"/>
            <a:ext cx="3657600" cy="177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40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4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6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6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 marL="228600" indent="-228600" eaLnBrk="1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P(spam) = ?</a:t>
            </a:r>
          </a:p>
          <a:p>
            <a:pPr defTabSz="642823"/>
            <a:endParaRPr lang="en-GB" sz="1800" kern="0">
              <a:latin typeface="+mn-lt"/>
            </a:endParaRPr>
          </a:p>
          <a:p>
            <a:pPr defTabSz="642823"/>
            <a:endParaRPr lang="en-GB" sz="1800" kern="0" dirty="0">
              <a:latin typeface="+mn-lt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 bwMode="auto">
          <a:xfrm>
            <a:off x="4470231" y="4267200"/>
            <a:ext cx="3657600" cy="177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40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4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6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6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 marL="228600" indent="-228600" eaLnBrk="1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P(no spam) = ?</a:t>
            </a:r>
            <a:endParaRPr lang="en-GB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396661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 bwMode="auto">
          <a:xfrm>
            <a:off x="673442" y="4267200"/>
            <a:ext cx="3657600" cy="177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40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4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6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6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 marL="228600" indent="-228600" eaLnBrk="1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P(spam) = 2/4</a:t>
            </a:r>
          </a:p>
          <a:p>
            <a:pPr defTabSz="642823"/>
            <a:endParaRPr lang="en-GB" sz="1800" kern="0">
              <a:latin typeface="+mn-lt"/>
            </a:endParaRPr>
          </a:p>
          <a:p>
            <a:pPr defTabSz="642823"/>
            <a:endParaRPr lang="en-GB" sz="1800" kern="0" dirty="0">
              <a:latin typeface="+mn-lt"/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4470231" y="4267200"/>
            <a:ext cx="3657600" cy="177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40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4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6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6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 marL="228600" indent="-228600" eaLnBrk="1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P(no spam) = 2/4</a:t>
            </a:r>
            <a:endParaRPr lang="en-GB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249447"/>
              </p:ext>
            </p:extLst>
          </p:nvPr>
        </p:nvGraphicFramePr>
        <p:xfrm>
          <a:off x="609600" y="1981200"/>
          <a:ext cx="7620000" cy="19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Doc id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Content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Class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urgent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assistance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deposit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66">
                <a:tc>
                  <a:txBody>
                    <a:bodyPr/>
                    <a:lstStyle/>
                    <a:p>
                      <a:r>
                        <a:rPr lang="en-GB" sz="1400" noProof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symposium defence june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siks</a:t>
                      </a:r>
                      <a:r>
                        <a:rPr lang="en-GB" sz="1400" baseline="0" noProof="0"/>
                        <a:t> symposium deadline june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registration</a:t>
                      </a:r>
                      <a:r>
                        <a:rPr lang="en-GB" sz="1400" baseline="0" noProof="0"/>
                        <a:t> assistance symposium deadline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?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14636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Naive Bayes Classification</a:t>
            </a:r>
            <a:endParaRPr lang="en-US" altLang="he-IL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dirty="0"/>
              <a:t>Learning the model: Use the frequencies in the data</a:t>
            </a:r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513739"/>
              </p:ext>
            </p:extLst>
          </p:nvPr>
        </p:nvGraphicFramePr>
        <p:xfrm>
          <a:off x="1179313" y="2524763"/>
          <a:ext cx="2430706" cy="75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1" name="Equation" r:id="rId4" imgW="1409700" imgH="419100" progId="Equation.3">
                  <p:embed/>
                </p:oleObj>
              </mc:Choice>
              <mc:Fallback>
                <p:oleObj name="Equation" r:id="rId4" imgW="140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13" y="2524763"/>
                        <a:ext cx="2430706" cy="7508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141731" y="2448563"/>
            <a:ext cx="9906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642823"/>
            <a:endParaRPr lang="en-GB" sz="2800">
              <a:solidFill>
                <a:srgbClr val="FFFFFF"/>
              </a:solidFill>
              <a:latin typeface="Arial"/>
              <a:sym typeface="American Typewriter" charset="0"/>
            </a:endParaRPr>
          </a:p>
        </p:txBody>
      </p:sp>
      <p:cxnSp>
        <p:nvCxnSpPr>
          <p:cNvPr id="6" name="Curved Connector 5"/>
          <p:cNvCxnSpPr>
            <a:stCxn id="15" idx="2"/>
            <a:endCxn id="2" idx="1"/>
          </p:cNvCxnSpPr>
          <p:nvPr/>
        </p:nvCxnSpPr>
        <p:spPr>
          <a:xfrm rot="10800000" flipV="1">
            <a:off x="1179313" y="2715262"/>
            <a:ext cx="962419" cy="1161955"/>
          </a:xfrm>
          <a:prstGeom prst="curvedConnector3">
            <a:avLst>
              <a:gd name="adj1" fmla="val 12375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420897"/>
              </p:ext>
            </p:extLst>
          </p:nvPr>
        </p:nvGraphicFramePr>
        <p:xfrm>
          <a:off x="1179312" y="3663699"/>
          <a:ext cx="30305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2" name="Equation" r:id="rId6" imgW="1612900" imgH="228600" progId="Equation.3">
                  <p:embed/>
                </p:oleObj>
              </mc:Choice>
              <mc:Fallback>
                <p:oleObj name="Equation" r:id="rId6" imgW="1612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12" y="3663699"/>
                        <a:ext cx="303053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357718"/>
              </p:ext>
            </p:extLst>
          </p:nvPr>
        </p:nvGraphicFramePr>
        <p:xfrm>
          <a:off x="1179312" y="4507784"/>
          <a:ext cx="2070484" cy="78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3" name="Equation" r:id="rId8" imgW="1206500" imgH="457200" progId="Equation.3">
                  <p:embed/>
                </p:oleObj>
              </mc:Choice>
              <mc:Fallback>
                <p:oleObj name="Equation" r:id="rId8" imgW="1206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12" y="4507784"/>
                        <a:ext cx="2070484" cy="78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ular Callout 37"/>
          <p:cNvSpPr/>
          <p:nvPr/>
        </p:nvSpPr>
        <p:spPr bwMode="auto">
          <a:xfrm>
            <a:off x="3838797" y="4372526"/>
            <a:ext cx="3827664" cy="506306"/>
          </a:xfrm>
          <a:prstGeom prst="wedgeRectCallout">
            <a:avLst>
              <a:gd name="adj1" fmla="val -73208"/>
              <a:gd name="adj2" fmla="val 151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282" tIns="10800" rIns="64282" bIns="32141" numCol="1" rtlCol="0" anchor="t" anchorCtr="0" compatLnSpc="1">
            <a:prstTxWarp prst="textNoShape">
              <a:avLst/>
            </a:prstTxWarp>
          </a:bodyPr>
          <a:lstStyle/>
          <a:p>
            <a:pPr algn="ctr" defTabSz="642823"/>
            <a:r>
              <a:rPr lang="en-US" sz="1600">
                <a:solidFill>
                  <a:srgbClr val="000000"/>
                </a:solidFill>
                <a:ea typeface="ヒラギノ明朝 ProN W3" charset="-128"/>
                <a:cs typeface="ヒラギノ明朝 ProN W3" charset="-128"/>
                <a:sym typeface="American Typewriter" charset="0"/>
              </a:rPr>
              <a:t> the number of occurrences of t in training documents from class c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3889427" y="4980094"/>
            <a:ext cx="3827664" cy="506306"/>
          </a:xfrm>
          <a:prstGeom prst="wedgeRectCallout">
            <a:avLst>
              <a:gd name="adj1" fmla="val -67442"/>
              <a:gd name="adj2" fmla="val -2467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282" tIns="10800" rIns="64282" bIns="32141" numCol="1" rtlCol="0" anchor="t" anchorCtr="0" compatLnSpc="1">
            <a:prstTxWarp prst="textNoShape">
              <a:avLst/>
            </a:prstTxWarp>
          </a:bodyPr>
          <a:lstStyle/>
          <a:p>
            <a:pPr algn="ctr" defTabSz="642823"/>
            <a:r>
              <a:rPr lang="en-US" sz="1600" dirty="0">
                <a:solidFill>
                  <a:srgbClr val="000000"/>
                </a:solidFill>
                <a:ea typeface="ヒラギノ明朝 ProN W3" charset="-128"/>
                <a:cs typeface="ヒラギノ明朝 ProN W3" charset="-128"/>
                <a:sym typeface="American Typewriter" charset="0"/>
              </a:rPr>
              <a:t>total number of term occurrences in training documents from class 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5095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95400" y="4114800"/>
            <a:ext cx="3581400" cy="1905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1800"/>
              <a:t>P(spam) = 2/4</a:t>
            </a:r>
          </a:p>
          <a:p>
            <a:pPr>
              <a:lnSpc>
                <a:spcPct val="80000"/>
              </a:lnSpc>
            </a:pPr>
            <a:r>
              <a:rPr lang="en-GB" sz="1800"/>
              <a:t>P(registration|spam) = ?</a:t>
            </a:r>
          </a:p>
          <a:p>
            <a:pPr>
              <a:lnSpc>
                <a:spcPct val="80000"/>
              </a:lnSpc>
            </a:pPr>
            <a:r>
              <a:rPr lang="en-GB" sz="1800"/>
              <a:t>P(assistance|spam) = ?</a:t>
            </a:r>
          </a:p>
          <a:p>
            <a:pPr>
              <a:lnSpc>
                <a:spcPct val="80000"/>
              </a:lnSpc>
            </a:pPr>
            <a:r>
              <a:rPr lang="en-GB" sz="1800"/>
              <a:t>P(symposium|spam) = ?</a:t>
            </a:r>
          </a:p>
          <a:p>
            <a:pPr>
              <a:lnSpc>
                <a:spcPct val="80000"/>
              </a:lnSpc>
            </a:pPr>
            <a:r>
              <a:rPr lang="en-GB" sz="1800"/>
              <a:t>P(deadline|spam) =?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4114800"/>
            <a:ext cx="3657600" cy="1676400"/>
          </a:xfrm>
        </p:spPr>
        <p:txBody>
          <a:bodyPr>
            <a:noAutofit/>
          </a:bodyPr>
          <a:lstStyle/>
          <a:p>
            <a:pPr indent="-228600">
              <a:lnSpc>
                <a:spcPct val="80000"/>
              </a:lnSpc>
            </a:pPr>
            <a:r>
              <a:rPr lang="en-GB" sz="1800"/>
              <a:t>P(no spam) = 2/4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P(registration|no spam) = ?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P(assistance|no spam) = ?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P(symposium|no spam) = ?</a:t>
            </a:r>
          </a:p>
          <a:p>
            <a:pPr indent="-228600">
              <a:lnSpc>
                <a:spcPct val="80000"/>
              </a:lnSpc>
            </a:pPr>
            <a:r>
              <a:rPr lang="en-GB" sz="1800"/>
              <a:t>P(deadline|no spam) = ?</a:t>
            </a:r>
            <a:endParaRPr lang="en-GB" sz="1800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956423"/>
              </p:ext>
            </p:extLst>
          </p:nvPr>
        </p:nvGraphicFramePr>
        <p:xfrm>
          <a:off x="609600" y="1981200"/>
          <a:ext cx="7620000" cy="19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Doc id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Content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Class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urgent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assistance </a:t>
                      </a:r>
                      <a:r>
                        <a:rPr lang="en-GB" sz="1400" b="0" i="0" kern="1200" baseline="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deposit</a:t>
                      </a:r>
                      <a:r>
                        <a:rPr lang="en-GB" sz="1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66">
                <a:tc>
                  <a:txBody>
                    <a:bodyPr/>
                    <a:lstStyle/>
                    <a:p>
                      <a:r>
                        <a:rPr lang="en-GB" sz="1400" noProof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symposium defence june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r>
                        <a:rPr lang="en-GB" sz="1400" noProof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siks</a:t>
                      </a:r>
                      <a:r>
                        <a:rPr lang="en-GB" sz="1400" baseline="0" noProof="0"/>
                        <a:t> symposium deadline june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No spam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1">
                <a:tc>
                  <a:txBody>
                    <a:bodyPr/>
                    <a:lstStyle/>
                    <a:p>
                      <a:r>
                        <a:rPr lang="en-GB" sz="1400" noProof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registration</a:t>
                      </a:r>
                      <a:r>
                        <a:rPr lang="en-GB" sz="1400" baseline="0" noProof="0"/>
                        <a:t> assistance symposium deadline</a:t>
                      </a:r>
                      <a:endParaRPr lang="en-GB" sz="1400" noProof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?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90449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ting a Cours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Charting a Course by Wes Moss.potx</Template>
  <TotalTime>77530</TotalTime>
  <Words>1488</Words>
  <Application>Microsoft Macintosh PowerPoint</Application>
  <PresentationFormat>On-screen Show (4:3)</PresentationFormat>
  <Paragraphs>370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Charting a Course</vt:lpstr>
      <vt:lpstr>Equation</vt:lpstr>
      <vt:lpstr>Vergelijking</vt:lpstr>
      <vt:lpstr>Naive Bayes</vt:lpstr>
      <vt:lpstr>Naive Bayes Classification</vt:lpstr>
      <vt:lpstr>Naive Bayes Classification</vt:lpstr>
      <vt:lpstr>Naive Bayes Classification</vt:lpstr>
      <vt:lpstr>Naive Bayes Classification</vt:lpstr>
      <vt:lpstr>Example</vt:lpstr>
      <vt:lpstr>Example</vt:lpstr>
      <vt:lpstr>Naive Bayes Classification</vt:lpstr>
      <vt:lpstr>Example</vt:lpstr>
      <vt:lpstr>Example</vt:lpstr>
      <vt:lpstr>Example</vt:lpstr>
      <vt:lpstr>Naive Bayes Classification</vt:lpstr>
      <vt:lpstr>Example</vt:lpstr>
      <vt:lpstr>Naive Bayes Classification</vt:lpstr>
      <vt:lpstr>Naive Bayes Classification</vt:lpstr>
      <vt:lpstr>PowerPoint Presentation</vt:lpstr>
      <vt:lpstr>PowerPoint Presentation</vt:lpstr>
      <vt:lpstr>PowerPoint Presentation</vt:lpstr>
      <vt:lpstr>PowerPoint Presentation</vt:lpstr>
      <vt:lpstr>Example</vt:lpstr>
      <vt:lpstr>Naive Bayes Classification</vt:lpstr>
      <vt:lpstr>Naive Bayes Classification</vt:lpstr>
      <vt:lpstr>What is needed for text classification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Charting a Course</dc:title>
  <dc:subject/>
  <dc:creator/>
  <cp:keywords/>
  <dc:description/>
  <cp:lastModifiedBy>Suzan Verberne</cp:lastModifiedBy>
  <cp:revision>1272</cp:revision>
  <cp:lastPrinted>2018-02-20T17:27:00Z</cp:lastPrinted>
  <dcterms:created xsi:type="dcterms:W3CDTF">2010-05-21T00:08:13Z</dcterms:created>
  <dcterms:modified xsi:type="dcterms:W3CDTF">2020-06-30T13:36:41Z</dcterms:modified>
  <cp:category/>
</cp:coreProperties>
</file>