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36"/>
  </p:notesMasterIdLst>
  <p:sldIdLst>
    <p:sldId id="268" r:id="rId5"/>
    <p:sldId id="270" r:id="rId6"/>
    <p:sldId id="460" r:id="rId7"/>
    <p:sldId id="467" r:id="rId8"/>
    <p:sldId id="468" r:id="rId9"/>
    <p:sldId id="470" r:id="rId10"/>
    <p:sldId id="471" r:id="rId11"/>
    <p:sldId id="475" r:id="rId12"/>
    <p:sldId id="478" r:id="rId13"/>
    <p:sldId id="507" r:id="rId14"/>
    <p:sldId id="506" r:id="rId15"/>
    <p:sldId id="479" r:id="rId16"/>
    <p:sldId id="481" r:id="rId17"/>
    <p:sldId id="492" r:id="rId18"/>
    <p:sldId id="488" r:id="rId19"/>
    <p:sldId id="489" r:id="rId20"/>
    <p:sldId id="490" r:id="rId21"/>
    <p:sldId id="493" r:id="rId22"/>
    <p:sldId id="494" r:id="rId23"/>
    <p:sldId id="495" r:id="rId24"/>
    <p:sldId id="496" r:id="rId25"/>
    <p:sldId id="508" r:id="rId26"/>
    <p:sldId id="497" r:id="rId27"/>
    <p:sldId id="498" r:id="rId28"/>
    <p:sldId id="499" r:id="rId29"/>
    <p:sldId id="501" r:id="rId30"/>
    <p:sldId id="503" r:id="rId31"/>
    <p:sldId id="504" r:id="rId32"/>
    <p:sldId id="505" r:id="rId33"/>
    <p:sldId id="462" r:id="rId34"/>
    <p:sldId id="327" r:id="rId35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66174" autoAdjust="0"/>
  </p:normalViewPr>
  <p:slideViewPr>
    <p:cSldViewPr snapToGrid="0">
      <p:cViewPr varScale="1">
        <p:scale>
          <a:sx n="71" d="100"/>
          <a:sy n="71" d="100"/>
        </p:scale>
        <p:origin x="2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ADC45F-C45A-449D-A58E-265B1270A923}" type="datetimeFigureOut">
              <a:rPr lang="en-US" smtClean="0"/>
              <a:t>9/4/20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C829593-6498-4AEC-8142-BFED661E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tutorial.org/seeit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tutorial.org/sql-where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45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r>
              <a:rPr lang="en-US" dirty="0">
                <a:hlinkClick r:id="rId3"/>
              </a:rPr>
              <a:t>https://www.sqltutorial.org/seeit/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first_name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last_name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job_title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department_name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employees e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INNER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departments d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d.department_id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e.department_id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INNER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jobs j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j.job_id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e.job_id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e.department_id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b="0" i="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54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1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64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country_id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country_name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countries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country_id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b="0" i="0" dirty="0"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'US'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'UK'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'CN’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country_id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street_address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city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locations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country_id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b="0" i="0" dirty="0"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'US'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'UK'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'CN’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04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c.country_name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c.country_id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l.country_id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l.street_address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l.city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countries c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LEFT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locations l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l.country_id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c.country_id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c.country_id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b="0" i="0" dirty="0"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'US'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'UK'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'CN’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non-matching rows in the right table are filled with the NULL values, you can apply the LEFT JOIN clause to miss-match rows between tables.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 condition in the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apple-system"/>
                <a:hlinkClick r:id="rId3"/>
              </a:rPr>
              <a:t>WHERE clause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is applied so that the statement only retrieves the data from the US, UK, and China rows.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Because we use the LEFT JOIN clause, all rows that satisfy the condition in the WHERE clause of the countries table are included in the result set.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For each row in the countries table, the LEFT JOIN clause finds the matching rows in the locations table.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If at least one matching row found, the database engine combines the data from columns of the matching rows in both tables.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In case there is no matching row found e.g., with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country_id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CN, the row in the countries table is included in the result set and the row in the locations table is filled with NULL values. Because non-matching rows in the right table are filled with the NULL values, you can apply the LEFT JOIN clause to miss-match rows between tables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r.region_name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c.country_name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l.street_address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l.city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regions r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LEFT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countries c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c.region_id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r.region_id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LEFT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locations l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l.country_id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c.country_id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c.country_id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b="0" i="0" dirty="0"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'US'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'UK'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'CN'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51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24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Whenever you use the inner join clause, you normally think about the </a:t>
            </a:r>
            <a:r>
              <a:rPr lang="en-US" sz="1200" dirty="0">
                <a:solidFill>
                  <a:srgbClr val="FF0000"/>
                </a:solidFill>
              </a:rPr>
              <a:t>intersection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84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Whenever you use the inner join clause, you normally think about the </a:t>
            </a:r>
            <a:r>
              <a:rPr lang="en-US" sz="1200" dirty="0">
                <a:solidFill>
                  <a:srgbClr val="FF0000"/>
                </a:solidFill>
              </a:rPr>
              <a:t>intersection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04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Whenever you use the inner join clause, you normally think about the </a:t>
            </a:r>
            <a:r>
              <a:rPr lang="en-US" sz="1200" dirty="0">
                <a:solidFill>
                  <a:srgbClr val="FF0000"/>
                </a:solidFill>
              </a:rPr>
              <a:t>intersection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6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SELECT	</a:t>
            </a:r>
            <a:r>
              <a:rPr lang="en-US" dirty="0" err="1"/>
              <a:t>last_name</a:t>
            </a:r>
            <a:r>
              <a:rPr lang="en-US" dirty="0"/>
              <a:t> FROM 	employees  where </a:t>
            </a:r>
            <a:r>
              <a:rPr lang="en-US" dirty="0" err="1"/>
              <a:t>last_name</a:t>
            </a:r>
            <a:r>
              <a:rPr lang="en-US" dirty="0"/>
              <a:t> like '</a:t>
            </a:r>
            <a:r>
              <a:rPr lang="en-US" dirty="0" err="1"/>
              <a:t>K%g</a:t>
            </a:r>
            <a:r>
              <a:rPr lang="en-US" dirty="0"/>
              <a:t>' UNION all SELECT   </a:t>
            </a:r>
            <a:r>
              <a:rPr lang="en-US" dirty="0" err="1"/>
              <a:t>last_name</a:t>
            </a:r>
            <a:r>
              <a:rPr lang="en-US" dirty="0"/>
              <a:t> FROM	dependents where </a:t>
            </a:r>
            <a:r>
              <a:rPr lang="en-US" dirty="0" err="1"/>
              <a:t>last_name</a:t>
            </a:r>
            <a:r>
              <a:rPr lang="en-US" dirty="0"/>
              <a:t> like '</a:t>
            </a:r>
            <a:r>
              <a:rPr lang="en-US" dirty="0" err="1"/>
              <a:t>K%g</a:t>
            </a:r>
            <a:r>
              <a:rPr lang="en-US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03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e.first_name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|| </a:t>
            </a:r>
            <a:r>
              <a:rPr lang="en-US" b="0" i="0" dirty="0"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' '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||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e.last_name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employee,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m.first_name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|| </a:t>
            </a:r>
            <a:r>
              <a:rPr lang="en-US" b="0" i="0" dirty="0"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' '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||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m.last_name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manager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employees e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INNER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employees m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m.employee_id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e.manager_id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ORDER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manager;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32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e.first_name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|| </a:t>
            </a:r>
            <a:r>
              <a:rPr lang="en-US" b="0" i="0" dirty="0"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' '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||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e.last_name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employee,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m.first_name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|| </a:t>
            </a:r>
            <a:r>
              <a:rPr lang="en-US" b="0" i="0" dirty="0"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' '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||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m.last_name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manager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employees e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LEFT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employees m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m.employee_id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e.manager_id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ORDER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manager;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17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663017D9-6A60-4FA7-BE8D-F169153D3FF0}" type="slidenum">
              <a:rPr lang="en-US" altLang="en-US">
                <a:latin typeface="Times New Roman" panose="02020603050405020304" pitchFamily="18" charset="0"/>
              </a:rPr>
              <a:pPr eaLnBrk="1" hangingPunct="1"/>
              <a:t>30</a:t>
            </a:fld>
            <a:endParaRPr lang="th-TH" altLang="en-US">
              <a:latin typeface="Times New Roman" panose="02020603050405020304" pitchFamily="18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30375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40149a7731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40149a7731_0_524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97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departments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location_id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1700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first_name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last_name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employees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department_id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b="0" i="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, </a:t>
            </a:r>
            <a:r>
              <a:rPr lang="en-US" b="0" i="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ORDER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first_name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last_name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first_name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last_name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employees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department_id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department_id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departments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location_id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1700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ORDER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first_name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last_name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8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first_name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last_name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employees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department_id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department_id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departments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location_id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1700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ORDER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first_name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last_name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20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Whenever you use the inner join clause, you normally think about the </a:t>
            </a:r>
            <a:r>
              <a:rPr lang="en-US" sz="1200" dirty="0">
                <a:solidFill>
                  <a:srgbClr val="FF0000"/>
                </a:solidFill>
              </a:rPr>
              <a:t>intersection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2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Whenever you use the inner join clause, you normally think about the </a:t>
            </a:r>
            <a:r>
              <a:rPr lang="en-US" sz="1200" dirty="0">
                <a:solidFill>
                  <a:srgbClr val="FF0000"/>
                </a:solidFill>
              </a:rPr>
              <a:t>intersection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51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department_id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department_name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departments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department_id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b="0" i="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first_name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last_name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department_id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employees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department_id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b="0" i="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ORDER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department_id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10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first_name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last_name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employees.department_id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departments.department_id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department_name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employees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INNER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departments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departments.department_id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employees.department_id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employees.department_id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b="0" i="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, </a:t>
            </a:r>
            <a:r>
              <a:rPr lang="en-US" b="0" i="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983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124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tutorial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qltutorial.org/sql-sample-database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178D31F-2FFC-4036-8518-795F22D5A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" b="13641"/>
          <a:stretch/>
        </p:blipFill>
        <p:spPr bwMode="auto">
          <a:xfrm>
            <a:off x="-1" y="274467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29" y="2791513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AT82.02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429" y="4195868"/>
            <a:ext cx="6470693" cy="1385782"/>
          </a:xfrm>
        </p:spPr>
        <p:txBody>
          <a:bodyPr>
            <a:normAutofit/>
          </a:bodyPr>
          <a:lstStyle/>
          <a:p>
            <a:r>
              <a:rPr lang="en-US" b="1" dirty="0"/>
              <a:t>Data Modeling and Management</a:t>
            </a:r>
          </a:p>
          <a:p>
            <a:r>
              <a:rPr lang="en-US" dirty="0"/>
              <a:t>Lab4: advanced SQL Commands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30B7D-2E87-422A-8586-872F12C6FA1E}"/>
              </a:ext>
            </a:extLst>
          </p:cNvPr>
          <p:cNvSpPr/>
          <p:nvPr/>
        </p:nvSpPr>
        <p:spPr>
          <a:xfrm>
            <a:off x="7459321" y="6400799"/>
            <a:ext cx="4741383" cy="480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16EC6-351B-4E0C-8499-972A395C48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413" y="6420425"/>
            <a:ext cx="2102177" cy="431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9DD079-0508-46E4-9BF6-0071767847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568" y="6133767"/>
            <a:ext cx="1742160" cy="998690"/>
          </a:xfrm>
          <a:prstGeom prst="rect">
            <a:avLst/>
          </a:prstGeom>
        </p:spPr>
      </p:pic>
      <p:pic>
        <p:nvPicPr>
          <p:cNvPr id="1026" name="Picture 2" descr="Logo | Asian Institute of Technology">
            <a:extLst>
              <a:ext uri="{FF2B5EF4-FFF2-40B4-BE49-F238E27FC236}">
                <a16:creationId xmlns:a16="http://schemas.microsoft.com/office/drawing/2014/main" id="{B8C48FB4-6D14-4F7E-890F-C3D71666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728" y="6400800"/>
            <a:ext cx="449865" cy="44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D25AB6-9148-417B-8F5C-54AD8261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0729-EE8C-49D2-BF4D-4D37980F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59" y="0"/>
            <a:ext cx="5783967" cy="833537"/>
          </a:xfrm>
        </p:spPr>
        <p:txBody>
          <a:bodyPr>
            <a:normAutofit/>
          </a:bodyPr>
          <a:lstStyle/>
          <a:p>
            <a:r>
              <a:rPr lang="en-US" sz="4000" dirty="0"/>
              <a:t>SQL subquery with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8CA2E-9DA1-4C27-ACB1-5DC066AB4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493" y="884382"/>
            <a:ext cx="5554980" cy="932136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Example:  Find all employees </a:t>
            </a:r>
            <a:r>
              <a:rPr lang="en-US" sz="2800" dirty="0">
                <a:solidFill>
                  <a:srgbClr val="FF0000"/>
                </a:solidFill>
              </a:rPr>
              <a:t>who locate in </a:t>
            </a:r>
            <a:r>
              <a:rPr lang="en-US" sz="2800" dirty="0"/>
              <a:t>the location 1700: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5B4B4-F58D-43EF-979C-F5D06929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08686F7-CC76-49D6-874C-E57555608FAD}"/>
              </a:ext>
            </a:extLst>
          </p:cNvPr>
          <p:cNvSpPr/>
          <p:nvPr/>
        </p:nvSpPr>
        <p:spPr>
          <a:xfrm>
            <a:off x="6096000" y="3429000"/>
            <a:ext cx="681926" cy="710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78DA33-6D2D-4A68-910D-12CE351DB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677" y="-22907"/>
            <a:ext cx="5050425" cy="30820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2FEF3D-7E16-43F2-A586-D6C7FE6FA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418" y="1992920"/>
            <a:ext cx="4425142" cy="43202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23FE68B-B278-42F5-97E3-706CDAD73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2992" y="3123962"/>
            <a:ext cx="3510590" cy="3275768"/>
          </a:xfrm>
          <a:prstGeom prst="rect">
            <a:avLst/>
          </a:prstGeom>
        </p:spPr>
      </p:pic>
      <p:sp>
        <p:nvSpPr>
          <p:cNvPr id="27" name="Frame 26">
            <a:extLst>
              <a:ext uri="{FF2B5EF4-FFF2-40B4-BE49-F238E27FC236}">
                <a16:creationId xmlns:a16="http://schemas.microsoft.com/office/drawing/2014/main" id="{65A0030D-70B1-46E4-95B2-6F3AD1EC2B10}"/>
              </a:ext>
            </a:extLst>
          </p:cNvPr>
          <p:cNvSpPr/>
          <p:nvPr/>
        </p:nvSpPr>
        <p:spPr>
          <a:xfrm>
            <a:off x="2898183" y="4454121"/>
            <a:ext cx="294466" cy="210869"/>
          </a:xfrm>
          <a:prstGeom prst="frame">
            <a:avLst>
              <a:gd name="adj1" fmla="val 588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772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0729-EE8C-49D2-BF4D-4D37980F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525077"/>
            <a:ext cx="10676312" cy="1450757"/>
          </a:xfrm>
        </p:spPr>
        <p:txBody>
          <a:bodyPr>
            <a:normAutofit/>
          </a:bodyPr>
          <a:lstStyle/>
          <a:p>
            <a:r>
              <a:rPr lang="en-US" sz="4000" dirty="0"/>
              <a:t>SQL subquery with NOT IN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8CA2E-9DA1-4C27-ACB1-5DC066AB4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30596"/>
            <a:ext cx="10058400" cy="743487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Example:  Find all employees </a:t>
            </a:r>
            <a:r>
              <a:rPr lang="en-US" sz="2800" dirty="0">
                <a:solidFill>
                  <a:srgbClr val="FF0000"/>
                </a:solidFill>
              </a:rPr>
              <a:t>who do not locate in</a:t>
            </a:r>
            <a:r>
              <a:rPr lang="en-US" sz="2800" dirty="0"/>
              <a:t> the location 1700: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5B4B4-F58D-43EF-979C-F5D06929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1C8303-FD77-4E2B-AB6F-DCBB1D728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57" y="2048129"/>
            <a:ext cx="4264719" cy="4146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DA8511-68C1-4B22-B30C-066EDEBE3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264" y="1974083"/>
            <a:ext cx="3824846" cy="418422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08686F7-CC76-49D6-874C-E57555608FAD}"/>
              </a:ext>
            </a:extLst>
          </p:cNvPr>
          <p:cNvSpPr/>
          <p:nvPr/>
        </p:nvSpPr>
        <p:spPr>
          <a:xfrm>
            <a:off x="5604117" y="3765973"/>
            <a:ext cx="681926" cy="710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0BBC06FA-6DA7-4D16-AABD-05BA8BE6AB70}"/>
              </a:ext>
            </a:extLst>
          </p:cNvPr>
          <p:cNvSpPr/>
          <p:nvPr/>
        </p:nvSpPr>
        <p:spPr>
          <a:xfrm>
            <a:off x="2834432" y="4480086"/>
            <a:ext cx="683683" cy="277894"/>
          </a:xfrm>
          <a:prstGeom prst="frame">
            <a:avLst>
              <a:gd name="adj1" fmla="val 588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34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0729-EE8C-49D2-BF4D-4D37980F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Joining Multiple Tables</a:t>
            </a:r>
            <a:endParaRPr lang="en-US" alt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8CA2E-9DA1-4C27-ACB1-5DC066AB4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INNER JOIN </a:t>
            </a:r>
            <a:r>
              <a:rPr lang="en-US" sz="2400" dirty="0"/>
              <a:t>– introduce you to the join concept and show you how to use the INNER JOIN clause to combine data from multiple tables.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LEFT [RIGHT] OUTER JOIN </a:t>
            </a:r>
            <a:r>
              <a:rPr lang="en-US" sz="2400" dirty="0"/>
              <a:t>– provide you with another kind of joins that allows you to combine data from multiple tables.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FULL OUTER JOIN </a:t>
            </a:r>
            <a:r>
              <a:rPr lang="en-US" sz="2400" dirty="0"/>
              <a:t>– join multiple tables by including rows from both tables whether or not the rows have matching rows from another table.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SELF JOIN </a:t>
            </a:r>
            <a:r>
              <a:rPr lang="en-US" sz="2400" dirty="0"/>
              <a:t>– join a table to itself using either the inner join or left join clause.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5B4B4-F58D-43EF-979C-F5D06929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75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DA81-C557-5F40-81E8-424A599F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INNER JOIN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60A4-FEED-6548-8EF6-71F6AF2A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 inner join clause links two (or more) tables by a relationship between two columns.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364F9-74ED-294D-AFC4-304B7EB9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AC644F-4110-4231-A5F8-6EEB5913D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740" y="3576513"/>
            <a:ext cx="7760327" cy="229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6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DA81-C557-5F40-81E8-424A599F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INNER JOIN Syntax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60A4-FEED-6548-8EF6-71F6AF2A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Suppose the column name of the A &amp; B tables is n, the following statement illustrates the inner join clause: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364F9-74ED-294D-AFC4-304B7EB9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289A6E-A757-4D99-B52A-68F4622B6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650" y="3342560"/>
            <a:ext cx="5134915" cy="281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84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DA81-C557-5F40-81E8-424A599F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396510" cy="1450757"/>
          </a:xfrm>
        </p:spPr>
        <p:txBody>
          <a:bodyPr>
            <a:normAutofit/>
          </a:bodyPr>
          <a:lstStyle/>
          <a:p>
            <a:r>
              <a:rPr lang="en-US" sz="4400" dirty="0"/>
              <a:t>SQL INNER JOIN 2 tables example</a:t>
            </a:r>
            <a:endParaRPr lang="en-TH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364F9-74ED-294D-AFC4-304B7EB9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660F20D-A49B-44AD-B2DD-066D36670E1A}"/>
              </a:ext>
            </a:extLst>
          </p:cNvPr>
          <p:cNvSpPr/>
          <p:nvPr/>
        </p:nvSpPr>
        <p:spPr>
          <a:xfrm>
            <a:off x="5349980" y="2349227"/>
            <a:ext cx="681926" cy="710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FC843E-9E8B-4F7D-BEAE-836153A3D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283" y="1986803"/>
            <a:ext cx="3232004" cy="20227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517EF0-72E1-43D6-8FB3-5A0EBD2AA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682" y="2362000"/>
            <a:ext cx="3258619" cy="14507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7A403D-C511-4B37-AF66-645BAC299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989" y="4082293"/>
            <a:ext cx="3232004" cy="27296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42ADA4-753D-4C8A-9A67-508102760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1146" y="4215569"/>
            <a:ext cx="2759865" cy="2580025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0B622FFC-DF17-448E-BE0C-E22010343F5D}"/>
              </a:ext>
            </a:extLst>
          </p:cNvPr>
          <p:cNvSpPr/>
          <p:nvPr/>
        </p:nvSpPr>
        <p:spPr>
          <a:xfrm>
            <a:off x="5414074" y="4985421"/>
            <a:ext cx="681926" cy="710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FE8D18-5D14-40DC-9AD6-A90339FA7D99}"/>
              </a:ext>
            </a:extLst>
          </p:cNvPr>
          <p:cNvSpPr txBox="1"/>
          <p:nvPr/>
        </p:nvSpPr>
        <p:spPr>
          <a:xfrm>
            <a:off x="6233172" y="2116610"/>
            <a:ext cx="20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Table: departments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51C979-2DBE-4FC6-A9FC-8E69C0774921}"/>
              </a:ext>
            </a:extLst>
          </p:cNvPr>
          <p:cNvSpPr txBox="1"/>
          <p:nvPr/>
        </p:nvSpPr>
        <p:spPr>
          <a:xfrm>
            <a:off x="6247048" y="3760084"/>
            <a:ext cx="185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Table: employees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99F53F-44AF-4EAB-B47B-5D864822DA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5768" y="46037"/>
            <a:ext cx="3647421" cy="223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87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DA81-C557-5F40-81E8-424A599F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10951" cy="1450757"/>
          </a:xfrm>
        </p:spPr>
        <p:txBody>
          <a:bodyPr>
            <a:normAutofit/>
          </a:bodyPr>
          <a:lstStyle/>
          <a:p>
            <a:r>
              <a:rPr lang="en-US" sz="4400" dirty="0"/>
              <a:t>SQL INNER JOIN 2 tables example (2)</a:t>
            </a:r>
            <a:r>
              <a:rPr lang="th-TH" sz="4400" dirty="0"/>
              <a:t> </a:t>
            </a:r>
            <a:endParaRPr lang="en-TH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364F9-74ED-294D-AFC4-304B7EB9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BC15AD-B61B-468C-B85C-61CC753EE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99" y="2140937"/>
            <a:ext cx="5806939" cy="3546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21080C-BF38-4A5E-A2DA-223241905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704" y="2367532"/>
            <a:ext cx="5458587" cy="275310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660F20D-A49B-44AD-B2DD-066D36670E1A}"/>
              </a:ext>
            </a:extLst>
          </p:cNvPr>
          <p:cNvSpPr/>
          <p:nvPr/>
        </p:nvSpPr>
        <p:spPr>
          <a:xfrm>
            <a:off x="6013767" y="3388802"/>
            <a:ext cx="681926" cy="710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26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DA81-C557-5F40-81E8-424A599F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98612"/>
            <a:ext cx="4934626" cy="1450757"/>
          </a:xfrm>
        </p:spPr>
        <p:txBody>
          <a:bodyPr>
            <a:normAutofit/>
          </a:bodyPr>
          <a:lstStyle/>
          <a:p>
            <a:r>
              <a:rPr lang="en-US" sz="4400" dirty="0"/>
              <a:t>SQL INNER JOIN 3 tables example</a:t>
            </a:r>
            <a:endParaRPr lang="en-TH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364F9-74ED-294D-AFC4-304B7EB9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B622FFC-DF17-448E-BE0C-E22010343F5D}"/>
              </a:ext>
            </a:extLst>
          </p:cNvPr>
          <p:cNvSpPr/>
          <p:nvPr/>
        </p:nvSpPr>
        <p:spPr>
          <a:xfrm>
            <a:off x="6412712" y="3704041"/>
            <a:ext cx="619933" cy="710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C7BD7-13C8-4121-AE43-52EFCD3C2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723" y="-1"/>
            <a:ext cx="5538388" cy="2293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98316C-CD99-414E-9098-74A8D9745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92" y="2414080"/>
            <a:ext cx="6087325" cy="40010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1498FE-562D-4828-BD97-72200C94B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841" y="2678007"/>
            <a:ext cx="4982270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04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DA81-C557-5F40-81E8-424A599F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LEFT JOIN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60A4-FEED-6548-8EF6-71F6AF2A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 left join returns all rows from the left table whether or not there is a matching row in the right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364F9-74ED-294D-AFC4-304B7EB9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1C25E6-9F84-4126-BD3C-9AB9A5A0D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714" y="3429000"/>
            <a:ext cx="7430537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4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DA81-C557-5F40-81E8-424A599F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LEFT JOIN Syntax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60A4-FEED-6548-8EF6-71F6AF2A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Suppose the column name of the A &amp; B tables is n, the following statement illustrates the left join clause: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364F9-74ED-294D-AFC4-304B7EB9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C10199-B592-488A-A320-CA7D6BF9E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362" y="3429000"/>
            <a:ext cx="4437276" cy="26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9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1048200" y="781216"/>
            <a:ext cx="100956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en-US"/>
              <a:t>Advanced </a:t>
            </a:r>
            <a:r>
              <a:rPr lang="en-US" altLang="en-US" dirty="0"/>
              <a:t>SQL Query</a:t>
            </a:r>
            <a:endParaRPr dirty="0"/>
          </a:p>
        </p:txBody>
      </p:sp>
      <p:sp>
        <p:nvSpPr>
          <p:cNvPr id="200" name="Google Shape;200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71368-6E64-0C4B-88D6-8DC1C41B4BB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48200" y="1890300"/>
            <a:ext cx="9290460" cy="4967700"/>
          </a:xfrm>
        </p:spPr>
        <p:txBody>
          <a:bodyPr/>
          <a:lstStyle/>
          <a:p>
            <a:r>
              <a:rPr lang="en-US" sz="2800" dirty="0"/>
              <a:t>Using SET Operators : </a:t>
            </a:r>
            <a:r>
              <a:rPr lang="en-US" sz="2800" u="sng" dirty="0"/>
              <a:t>UNION (ALL)</a:t>
            </a:r>
            <a:r>
              <a:rPr lang="en-US" sz="2800" dirty="0"/>
              <a:t>,  INTERSECT, MINUS</a:t>
            </a:r>
          </a:p>
          <a:p>
            <a:endParaRPr lang="en-US" sz="1400" dirty="0"/>
          </a:p>
          <a:p>
            <a:r>
              <a:rPr lang="en-US" sz="2800" dirty="0"/>
              <a:t>Subquery  </a:t>
            </a:r>
            <a:endParaRPr lang="en-TH" sz="2800" dirty="0"/>
          </a:p>
          <a:p>
            <a:endParaRPr lang="en-US" sz="1600" dirty="0"/>
          </a:p>
          <a:p>
            <a:r>
              <a:rPr lang="en-US" sz="2800" dirty="0"/>
              <a:t>Joining Multiple Tables : </a:t>
            </a:r>
            <a:r>
              <a:rPr lang="en-US" sz="2800" u="sng" dirty="0"/>
              <a:t>INNER JOIN, LEFT JOIN</a:t>
            </a:r>
            <a:r>
              <a:rPr lang="en-US" sz="2800" dirty="0"/>
              <a:t>, RIGHT JOIN, OUTER JOIN, </a:t>
            </a:r>
            <a:r>
              <a:rPr lang="en-US" sz="2800" u="sng" dirty="0"/>
              <a:t>SELF JOIN</a:t>
            </a:r>
            <a:endParaRPr lang="en-US" altLang="en-US" sz="2800" u="sng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59D499-7BB8-4C2A-8038-306C7DB66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489" y="53062"/>
            <a:ext cx="5249008" cy="2248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50DA81-C557-5F40-81E8-424A599F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396510" cy="1450757"/>
          </a:xfrm>
        </p:spPr>
        <p:txBody>
          <a:bodyPr>
            <a:normAutofit/>
          </a:bodyPr>
          <a:lstStyle/>
          <a:p>
            <a:r>
              <a:rPr lang="en-US" sz="4400" dirty="0"/>
              <a:t>SQL LEFT JOIN 2 tables example</a:t>
            </a:r>
            <a:endParaRPr lang="en-TH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364F9-74ED-294D-AFC4-304B7EB9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660F20D-A49B-44AD-B2DD-066D36670E1A}"/>
              </a:ext>
            </a:extLst>
          </p:cNvPr>
          <p:cNvSpPr/>
          <p:nvPr/>
        </p:nvSpPr>
        <p:spPr>
          <a:xfrm>
            <a:off x="5349980" y="2349227"/>
            <a:ext cx="681926" cy="710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B622FFC-DF17-448E-BE0C-E22010343F5D}"/>
              </a:ext>
            </a:extLst>
          </p:cNvPr>
          <p:cNvSpPr/>
          <p:nvPr/>
        </p:nvSpPr>
        <p:spPr>
          <a:xfrm>
            <a:off x="5414074" y="4985421"/>
            <a:ext cx="681926" cy="710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FE8D18-5D14-40DC-9AD6-A90339FA7D99}"/>
              </a:ext>
            </a:extLst>
          </p:cNvPr>
          <p:cNvSpPr txBox="1"/>
          <p:nvPr/>
        </p:nvSpPr>
        <p:spPr>
          <a:xfrm>
            <a:off x="6233172" y="2116610"/>
            <a:ext cx="171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Table: countries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51C979-2DBE-4FC6-A9FC-8E69C0774921}"/>
              </a:ext>
            </a:extLst>
          </p:cNvPr>
          <p:cNvSpPr txBox="1"/>
          <p:nvPr/>
        </p:nvSpPr>
        <p:spPr>
          <a:xfrm>
            <a:off x="6253788" y="4202551"/>
            <a:ext cx="185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Table: employees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0131A9-5A09-40BE-A687-559B54DD9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947403"/>
            <a:ext cx="3620758" cy="22493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67BC75-788D-4837-A960-17F5C2E21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788" y="2454641"/>
            <a:ext cx="2781688" cy="11241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B0F126-AADB-4403-BBD4-3F6456D691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0" y="4306534"/>
            <a:ext cx="3620758" cy="25286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32E108-E246-4483-9D2F-0A6E0A07A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0693" y="4571883"/>
            <a:ext cx="5718419" cy="132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69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DA81-C557-5F40-81E8-424A599F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10951" cy="1450757"/>
          </a:xfrm>
        </p:spPr>
        <p:txBody>
          <a:bodyPr>
            <a:normAutofit/>
          </a:bodyPr>
          <a:lstStyle/>
          <a:p>
            <a:r>
              <a:rPr lang="en-US" sz="4400" dirty="0"/>
              <a:t>SQL LEFT JOIN 2 tables example (2)</a:t>
            </a:r>
            <a:r>
              <a:rPr lang="th-TH" sz="4400" dirty="0"/>
              <a:t> </a:t>
            </a:r>
            <a:endParaRPr lang="en-TH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364F9-74ED-294D-AFC4-304B7EB9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40AE6-3845-41C3-AF73-4C331CA72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42" y="2226986"/>
            <a:ext cx="5515745" cy="4020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C065C1-8E7B-46CB-8D59-258517FFB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933" y="2226986"/>
            <a:ext cx="7459116" cy="194337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660F20D-A49B-44AD-B2DD-066D36670E1A}"/>
              </a:ext>
            </a:extLst>
          </p:cNvPr>
          <p:cNvSpPr/>
          <p:nvPr/>
        </p:nvSpPr>
        <p:spPr>
          <a:xfrm>
            <a:off x="3966069" y="3257589"/>
            <a:ext cx="681926" cy="710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72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02F5-517D-457B-863B-2485F0D8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93851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EX. find the country that does not have any locations in the locations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0A92-06F8-4671-A522-FD9F569C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A94A3-6DC6-4601-BD0B-861807AA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477669-0155-4956-9C93-D75F6A0FF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" y="1913891"/>
            <a:ext cx="7080986" cy="4338637"/>
          </a:xfrm>
          <a:prstGeom prst="rect">
            <a:avLst/>
          </a:prstGeom>
        </p:spPr>
      </p:pic>
      <p:pic>
        <p:nvPicPr>
          <p:cNvPr id="1026" name="Picture 2" descr="SQL LEFT JOIN with IS NULL example">
            <a:extLst>
              <a:ext uri="{FF2B5EF4-FFF2-40B4-BE49-F238E27FC236}">
                <a16:creationId xmlns:a16="http://schemas.microsoft.com/office/drawing/2014/main" id="{5F4BE783-49C3-4726-8AED-B5714E1A6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186" y="1913891"/>
            <a:ext cx="2474494" cy="454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99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DA81-C557-5F40-81E8-424A599F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80" y="298612"/>
            <a:ext cx="4934626" cy="1450757"/>
          </a:xfrm>
        </p:spPr>
        <p:txBody>
          <a:bodyPr>
            <a:normAutofit/>
          </a:bodyPr>
          <a:lstStyle/>
          <a:p>
            <a:r>
              <a:rPr lang="en-US" sz="4400" dirty="0"/>
              <a:t>SQL LEFT JOIN 3 tables example</a:t>
            </a:r>
            <a:endParaRPr lang="en-TH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364F9-74ED-294D-AFC4-304B7EB9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5DF515-F855-4908-BD4C-0E4411AA3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106" y="298612"/>
            <a:ext cx="6596894" cy="18711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30B18D-D6C1-4C21-98B0-35044501C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79" y="2075182"/>
            <a:ext cx="5865121" cy="42794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60087C-E085-4C83-A253-AE8403263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579" y="2641002"/>
            <a:ext cx="6756421" cy="187115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0B622FFC-DF17-448E-BE0C-E22010343F5D}"/>
              </a:ext>
            </a:extLst>
          </p:cNvPr>
          <p:cNvSpPr/>
          <p:nvPr/>
        </p:nvSpPr>
        <p:spPr>
          <a:xfrm>
            <a:off x="4676161" y="3409971"/>
            <a:ext cx="619933" cy="710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5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DA81-C557-5F40-81E8-424A599F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FULL OUTER JOIN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60A4-FEED-6548-8EF6-71F6AF2A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 full outer join is the combination of a left join and a right join. The full outer join includes all rows from the joined tables whether or not the other table has the matching row.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364F9-74ED-294D-AFC4-304B7EB9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C7CD5-D058-4A77-9C20-0D1F7FB48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379" y="3583983"/>
            <a:ext cx="6805998" cy="244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3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DA81-C557-5F40-81E8-424A599F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FULL OUTER JOIN Syntax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60A4-FEED-6548-8EF6-71F6AF2A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Suppose the column name of the A &amp; B tables is n, the following statement illustrates the full outer join clause: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364F9-74ED-294D-AFC4-304B7EB9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7C7A87-2B15-42C2-8460-93BB01C9E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861" y="3583092"/>
            <a:ext cx="5940139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01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DA81-C557-5F40-81E8-424A599F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10951" cy="1450757"/>
          </a:xfrm>
        </p:spPr>
        <p:txBody>
          <a:bodyPr>
            <a:normAutofit/>
          </a:bodyPr>
          <a:lstStyle/>
          <a:p>
            <a:r>
              <a:rPr lang="en-US" sz="4400" dirty="0"/>
              <a:t>SQL FULL OUTER JOIN example</a:t>
            </a:r>
            <a:endParaRPr lang="en-TH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364F9-74ED-294D-AFC4-304B7EB9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CDCFD0-29A6-444C-A51C-D382B46A7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83" y="4441193"/>
            <a:ext cx="6668431" cy="229584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660F20D-A49B-44AD-B2DD-066D36670E1A}"/>
              </a:ext>
            </a:extLst>
          </p:cNvPr>
          <p:cNvSpPr/>
          <p:nvPr/>
        </p:nvSpPr>
        <p:spPr>
          <a:xfrm>
            <a:off x="7639927" y="5233831"/>
            <a:ext cx="681926" cy="710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1458AE-DBB8-4100-B148-EB863053D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466" y="4175248"/>
            <a:ext cx="3182125" cy="26486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6039CC-64D4-47AE-B242-BD5209382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362" y="2227621"/>
            <a:ext cx="4753638" cy="16575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03A449-828B-40A8-ABC4-32E6966E05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7962" y="2293351"/>
            <a:ext cx="5515746" cy="17821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8AACCE-7557-40C5-93D7-9A505199E94C}"/>
              </a:ext>
            </a:extLst>
          </p:cNvPr>
          <p:cNvSpPr txBox="1"/>
          <p:nvPr/>
        </p:nvSpPr>
        <p:spPr>
          <a:xfrm>
            <a:off x="1342362" y="1943044"/>
            <a:ext cx="15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Table: baskets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928997-D7C0-4268-BE7C-974E28D5067C}"/>
              </a:ext>
            </a:extLst>
          </p:cNvPr>
          <p:cNvSpPr txBox="1"/>
          <p:nvPr/>
        </p:nvSpPr>
        <p:spPr>
          <a:xfrm>
            <a:off x="6575402" y="1943044"/>
            <a:ext cx="1315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Table: fruits</a:t>
            </a:r>
          </a:p>
        </p:txBody>
      </p:sp>
    </p:spTree>
    <p:extLst>
      <p:ext uri="{BB962C8B-B14F-4D97-AF65-F5344CB8AC3E}">
        <p14:creationId xmlns:p14="http://schemas.microsoft.com/office/powerpoint/2010/main" val="3639869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DA81-C557-5F40-81E8-424A599F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SELF JOIN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60A4-FEED-6548-8EF6-71F6AF2A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53221"/>
            <a:ext cx="10058400" cy="1159517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We join a table to itself to evaluate the rows with other rows in the same table. To perform the self-join, we use either an inner join or left join clause.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364F9-74ED-294D-AFC4-304B7EB9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A730C8-4157-49B6-936A-9C040B140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654" y="3112738"/>
            <a:ext cx="5251920" cy="324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03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DA81-C557-5F40-81E8-424A599F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10951" cy="1450757"/>
          </a:xfrm>
        </p:spPr>
        <p:txBody>
          <a:bodyPr>
            <a:normAutofit/>
          </a:bodyPr>
          <a:lstStyle/>
          <a:p>
            <a:r>
              <a:rPr lang="en-US" sz="4400" dirty="0"/>
              <a:t>SQL SELF JOIN example</a:t>
            </a:r>
            <a:endParaRPr lang="en-TH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364F9-74ED-294D-AFC4-304B7EB9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660F20D-A49B-44AD-B2DD-066D36670E1A}"/>
              </a:ext>
            </a:extLst>
          </p:cNvPr>
          <p:cNvSpPr/>
          <p:nvPr/>
        </p:nvSpPr>
        <p:spPr>
          <a:xfrm>
            <a:off x="6699690" y="4148523"/>
            <a:ext cx="681926" cy="710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87245-1FC1-414C-A2DF-40F878FB8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994" y="119619"/>
            <a:ext cx="1898494" cy="2648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55E181-BFF0-4B6E-8B44-C0B6D4955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512" y="2674162"/>
            <a:ext cx="5487166" cy="2991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3EE374-1B97-496E-9B12-90C534EFA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616" y="3017109"/>
            <a:ext cx="3200847" cy="2648320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3C55E00C-8634-4B37-AF30-C28C7847A181}"/>
              </a:ext>
            </a:extLst>
          </p:cNvPr>
          <p:cNvSpPr/>
          <p:nvPr/>
        </p:nvSpPr>
        <p:spPr>
          <a:xfrm>
            <a:off x="9546956" y="2061275"/>
            <a:ext cx="1069383" cy="24797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0450040A-EDDC-4299-B3C7-664010D7F179}"/>
              </a:ext>
            </a:extLst>
          </p:cNvPr>
          <p:cNvSpPr/>
          <p:nvPr/>
        </p:nvSpPr>
        <p:spPr>
          <a:xfrm>
            <a:off x="1609537" y="4503807"/>
            <a:ext cx="1412632" cy="35528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797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DA81-C557-5F40-81E8-424A599F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10951" cy="1450757"/>
          </a:xfrm>
        </p:spPr>
        <p:txBody>
          <a:bodyPr>
            <a:normAutofit/>
          </a:bodyPr>
          <a:lstStyle/>
          <a:p>
            <a:r>
              <a:rPr lang="en-US" sz="4400" dirty="0"/>
              <a:t>SQL SELF JOIN example (2)</a:t>
            </a:r>
            <a:endParaRPr lang="en-TH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364F9-74ED-294D-AFC4-304B7EB9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660F20D-A49B-44AD-B2DD-066D36670E1A}"/>
              </a:ext>
            </a:extLst>
          </p:cNvPr>
          <p:cNvSpPr/>
          <p:nvPr/>
        </p:nvSpPr>
        <p:spPr>
          <a:xfrm>
            <a:off x="6699690" y="4148523"/>
            <a:ext cx="681926" cy="710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87245-1FC1-414C-A2DF-40F878FB8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994" y="119619"/>
            <a:ext cx="1898494" cy="2648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B85F87-B80D-409A-B150-34A3C583D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512" y="2636056"/>
            <a:ext cx="5249008" cy="30293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35753E-03D4-46A6-9F9E-CF73BFEFF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147" y="2934923"/>
            <a:ext cx="3124636" cy="2667372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6E915C5A-B753-490A-BBBC-52BE62B5035C}"/>
              </a:ext>
            </a:extLst>
          </p:cNvPr>
          <p:cNvSpPr/>
          <p:nvPr/>
        </p:nvSpPr>
        <p:spPr>
          <a:xfrm>
            <a:off x="9546956" y="2061275"/>
            <a:ext cx="1069383" cy="24797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B6D0C3E5-2799-4112-A667-199F25370160}"/>
              </a:ext>
            </a:extLst>
          </p:cNvPr>
          <p:cNvSpPr/>
          <p:nvPr/>
        </p:nvSpPr>
        <p:spPr>
          <a:xfrm>
            <a:off x="1733227" y="4494508"/>
            <a:ext cx="1069383" cy="257271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4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DA81-C557-5F40-81E8-424A599F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SET Operators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60A4-FEED-6548-8EF6-71F6AF2A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4"/>
                </a:solidFill>
              </a:rPr>
              <a:t>UNION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dirty="0">
                <a:solidFill>
                  <a:schemeClr val="accent4"/>
                </a:solidFill>
              </a:rPr>
              <a:t>UNION ALL </a:t>
            </a:r>
            <a:r>
              <a:rPr lang="en-US" sz="2400" dirty="0">
                <a:solidFill>
                  <a:schemeClr val="tx1"/>
                </a:solidFill>
              </a:rPr>
              <a:t>– combine result set of two or more queries into a single result set using the UNION and UNION ALL operators.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4"/>
                </a:solidFill>
              </a:rPr>
              <a:t>INTERSECT</a:t>
            </a:r>
            <a:r>
              <a:rPr lang="en-US" sz="2400" dirty="0">
                <a:solidFill>
                  <a:schemeClr val="tx1"/>
                </a:solidFill>
              </a:rPr>
              <a:t>  – return the intersection of two or more queries using the INTERSECT operator.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4"/>
                </a:solidFill>
              </a:rPr>
              <a:t>MINUS</a:t>
            </a:r>
            <a:r>
              <a:rPr lang="en-US" sz="2400" dirty="0">
                <a:solidFill>
                  <a:schemeClr val="tx1"/>
                </a:solidFill>
              </a:rPr>
              <a:t> – subtract a result set from another result set using the MINUS operator.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364F9-74ED-294D-AFC4-304B7EB9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46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F2FF4A50-5318-43BB-AC62-45CD14B88AC1}" type="slidenum">
              <a:rPr lang="en-US" altLang="en-US">
                <a:latin typeface="Arial Black" panose="020B0A04020102020204" pitchFamily="34" charset="0"/>
              </a:rPr>
              <a:pPr eaLnBrk="1" hangingPunct="1"/>
              <a:t>30</a:t>
            </a:fld>
            <a:endParaRPr lang="th-TH" altLang="en-US">
              <a:latin typeface="Arial Black" panose="020B0A04020102020204" pitchFamily="34" charset="0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References</a:t>
            </a:r>
            <a:endParaRPr lang="th-TH" altLang="en-US" dirty="0"/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400" dirty="0">
                <a:solidFill>
                  <a:srgbClr val="0070C0"/>
                </a:solidFill>
              </a:rPr>
              <a:t> SQL Tutorial: </a:t>
            </a:r>
            <a:r>
              <a:rPr lang="en-US" sz="2400" dirty="0">
                <a:hlinkClick r:id="rId3"/>
              </a:rPr>
              <a:t>https://www.sqltutorial.org/</a:t>
            </a: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400" dirty="0">
                <a:solidFill>
                  <a:srgbClr val="0070C0"/>
                </a:solidFill>
              </a:rPr>
              <a:t> Sample Datasets: </a:t>
            </a:r>
            <a:r>
              <a:rPr lang="en-US" altLang="en-US" sz="2400" dirty="0">
                <a:solidFill>
                  <a:srgbClr val="0070C0"/>
                </a:solidFill>
                <a:hlinkClick r:id="rId4"/>
              </a:rPr>
              <a:t>https://www.sqltutorial.org/sql-sample-database/</a:t>
            </a:r>
            <a:endParaRPr lang="en-US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th-TH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455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6" name="Google Shape;826;p90"/>
          <p:cNvPicPr preferRelativeResize="0"/>
          <p:nvPr/>
        </p:nvPicPr>
        <p:blipFill rotWithShape="1">
          <a:blip r:embed="rId3"/>
          <a:srcRect b="15730"/>
          <a:stretch/>
        </p:blipFill>
        <p:spPr>
          <a:xfrm>
            <a:off x="20" y="290342"/>
            <a:ext cx="12191980" cy="6858000"/>
          </a:xfrm>
          <a:prstGeom prst="rect">
            <a:avLst/>
          </a:prstGeom>
          <a:noFill/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C225E0-846D-4C3D-8E3A-BE00A7D2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400" dirty="0">
              <a:solidFill>
                <a:schemeClr val="tx1"/>
              </a:solidFill>
              <a:sym typeface="Roboto Slab"/>
            </a:endParaRPr>
          </a:p>
          <a:p>
            <a:r>
              <a:rPr lang="en-US" sz="2400" dirty="0">
                <a:solidFill>
                  <a:schemeClr val="tx1"/>
                </a:solidFill>
                <a:sym typeface="Roboto Slab"/>
              </a:rPr>
              <a:t>Thank you.</a:t>
            </a:r>
          </a:p>
          <a:p>
            <a:endParaRPr lang="en-US" sz="2400" dirty="0">
              <a:solidFill>
                <a:schemeClr val="tx1"/>
              </a:solidFill>
              <a:sym typeface="Roboto Slab"/>
            </a:endParaRPr>
          </a:p>
          <a:p>
            <a:endParaRPr lang="en-US" sz="2400" dirty="0">
              <a:solidFill>
                <a:schemeClr val="tx1"/>
              </a:solidFill>
              <a:sym typeface="Roboto Slab"/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Google Shape;825;p90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z="1050"/>
              <a:pPr>
                <a:spcAft>
                  <a:spcPts val="600"/>
                </a:spcAft>
              </a:pPr>
              <a:t>31</a:t>
            </a:fld>
            <a:endParaRPr lang="en-US" sz="105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DA81-C557-5F40-81E8-424A599F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UNION operator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60A4-FEED-6548-8EF6-71F6AF2A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85754"/>
            <a:ext cx="2349926" cy="376089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UNION operator combines result sets of two or more SELECT statements into a single result set.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364F9-74ED-294D-AFC4-304B7EB9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C022F2-E617-41BF-8748-02BA8F2F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166" y="2050580"/>
            <a:ext cx="7461432" cy="2115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A057FD-E94A-4633-A209-1493F27C7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76"/>
          <a:stretch/>
        </p:blipFill>
        <p:spPr>
          <a:xfrm>
            <a:off x="5915412" y="4166199"/>
            <a:ext cx="5658767" cy="21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2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0DA81-C557-5F40-81E8-424A599F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4065048" cy="1674180"/>
          </a:xfrm>
        </p:spPr>
        <p:txBody>
          <a:bodyPr>
            <a:normAutofit/>
          </a:bodyPr>
          <a:lstStyle/>
          <a:p>
            <a:r>
              <a:rPr lang="en-US" sz="4000" dirty="0"/>
              <a:t>SQL UNION Syntax</a:t>
            </a:r>
            <a:endParaRPr lang="en-TH" sz="4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60A4-FEED-6548-8EF6-71F6AF2A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4085895" cy="3229714"/>
          </a:xfrm>
        </p:spPr>
        <p:txBody>
          <a:bodyPr>
            <a:normAutofit/>
          </a:bodyPr>
          <a:lstStyle/>
          <a:p>
            <a:r>
              <a:rPr lang="en-US" sz="2400" dirty="0"/>
              <a:t>Using the UNION operator to combine result sets of two queries</a:t>
            </a:r>
            <a:r>
              <a:rPr lang="en-US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8D6206-A86D-450A-961B-3C934325D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659" y="852416"/>
            <a:ext cx="5342664" cy="501667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364F9-74ED-294D-AFC4-304B7EB9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2590131C-737A-4B56-9CD0-477406A3FBE4}"/>
              </a:ext>
            </a:extLst>
          </p:cNvPr>
          <p:cNvSpPr/>
          <p:nvPr/>
        </p:nvSpPr>
        <p:spPr>
          <a:xfrm>
            <a:off x="5539659" y="3058534"/>
            <a:ext cx="2014780" cy="60443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87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0DA81-C557-5F40-81E8-424A599F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06" y="121086"/>
            <a:ext cx="4065048" cy="1448769"/>
          </a:xfrm>
        </p:spPr>
        <p:txBody>
          <a:bodyPr>
            <a:normAutofit/>
          </a:bodyPr>
          <a:lstStyle/>
          <a:p>
            <a:r>
              <a:rPr lang="en-US" sz="4000" dirty="0"/>
              <a:t>SQL UNION Example</a:t>
            </a:r>
            <a:endParaRPr lang="en-TH" sz="4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364F9-74ED-294D-AFC4-304B7EB9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AAF166-3491-41CF-827A-AFA8C8676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911" y="44240"/>
            <a:ext cx="7469813" cy="4424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86695-90AF-41C1-882C-FC70386E4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02" y="1646701"/>
            <a:ext cx="3667781" cy="4599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6D206B-73F6-4AFE-BE8A-3EC12A16A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0749" y="3094165"/>
            <a:ext cx="3357538" cy="308940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85FD1EE2-BBA6-453F-8977-295A31E0682F}"/>
              </a:ext>
            </a:extLst>
          </p:cNvPr>
          <p:cNvSpPr/>
          <p:nvPr/>
        </p:nvSpPr>
        <p:spPr>
          <a:xfrm>
            <a:off x="6123989" y="4886702"/>
            <a:ext cx="681926" cy="710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5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DA81-C557-5F40-81E8-424A599F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INTERSECT operator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60A4-FEED-6548-8EF6-71F6AF2A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INTERSECT</a:t>
            </a:r>
            <a:r>
              <a:rPr lang="en-US" sz="2400" dirty="0">
                <a:solidFill>
                  <a:schemeClr val="tx1"/>
                </a:solidFill>
              </a:rPr>
              <a:t> operator is a set operator that returns distinct rows of two or more result sets from SELECT statements.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364F9-74ED-294D-AFC4-304B7EB9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251F0C-66DD-4F32-9C23-5E7ADD0A4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0" y="3035346"/>
            <a:ext cx="8483415" cy="306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6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DA81-C557-5F40-81E8-424A599F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MINUS operator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60A4-FEED-6548-8EF6-71F6AF2A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MINUS</a:t>
            </a:r>
            <a:r>
              <a:rPr lang="en-US" sz="2400" dirty="0">
                <a:solidFill>
                  <a:schemeClr val="tx1"/>
                </a:solidFill>
              </a:rPr>
              <a:t> operator is a set operator that allows you to subtract one result set from another result set.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364F9-74ED-294D-AFC4-304B7EB9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A68103-F583-4DE1-9FF9-6A53170C4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461" y="3265902"/>
            <a:ext cx="8223430" cy="270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7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0729-EE8C-49D2-BF4D-4D37980F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Subquery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5B4B4-F58D-43EF-979C-F5D06929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7CBA2-F9E4-4D6E-B4B3-DCA36A246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8652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1B33D7-02C6-4445-87B6-8BB078D72C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70F49E-A1F9-47B4-B217-E100630EFCCE}">
  <ds:schemaRefs>
    <ds:schemaRef ds:uri="71af3243-3dd4-4a8d-8c0d-dd76da1f02a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6B63218-A2B6-40CF-BCE7-190CEF2AE5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1620</Words>
  <Application>Microsoft Macintosh PowerPoint</Application>
  <PresentationFormat>Widescreen</PresentationFormat>
  <Paragraphs>148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-apple-system</vt:lpstr>
      <vt:lpstr>Arial Black</vt:lpstr>
      <vt:lpstr>Bookman Old Style</vt:lpstr>
      <vt:lpstr>Calibri</vt:lpstr>
      <vt:lpstr>Courier New</vt:lpstr>
      <vt:lpstr>Franklin Gothic Book</vt:lpstr>
      <vt:lpstr>Times New Roman</vt:lpstr>
      <vt:lpstr>Wingdings</vt:lpstr>
      <vt:lpstr>1_RetrospectVTI</vt:lpstr>
      <vt:lpstr>AT82.02</vt:lpstr>
      <vt:lpstr>Advanced SQL Query</vt:lpstr>
      <vt:lpstr>Using SET Operators</vt:lpstr>
      <vt:lpstr>SQL UNION operator</vt:lpstr>
      <vt:lpstr>SQL UNION Syntax</vt:lpstr>
      <vt:lpstr>SQL UNION Example</vt:lpstr>
      <vt:lpstr>SQL INTERSECT operator</vt:lpstr>
      <vt:lpstr>SQL MINUS operator</vt:lpstr>
      <vt:lpstr>Subquery</vt:lpstr>
      <vt:lpstr>SQL subquery with IN</vt:lpstr>
      <vt:lpstr>SQL subquery with NOT IN operator</vt:lpstr>
      <vt:lpstr>Joining Multiple Tables</vt:lpstr>
      <vt:lpstr>SQL INNER JOIN</vt:lpstr>
      <vt:lpstr>SQL INNER JOIN Syntax</vt:lpstr>
      <vt:lpstr>SQL INNER JOIN 2 tables example</vt:lpstr>
      <vt:lpstr>SQL INNER JOIN 2 tables example (2) </vt:lpstr>
      <vt:lpstr>SQL INNER JOIN 3 tables example</vt:lpstr>
      <vt:lpstr>SQL LEFT JOIN</vt:lpstr>
      <vt:lpstr>SQL LEFT JOIN Syntax</vt:lpstr>
      <vt:lpstr>SQL LEFT JOIN 2 tables example</vt:lpstr>
      <vt:lpstr>SQL LEFT JOIN 2 tables example (2) </vt:lpstr>
      <vt:lpstr>EX. find the country that does not have any locations in the locations table</vt:lpstr>
      <vt:lpstr>SQL LEFT JOIN 3 tables example</vt:lpstr>
      <vt:lpstr>SQL FULL OUTER JOIN</vt:lpstr>
      <vt:lpstr>SQL FULL OUTER JOIN Syntax</vt:lpstr>
      <vt:lpstr>SQL FULL OUTER JOIN example</vt:lpstr>
      <vt:lpstr>SQL SELF JOIN</vt:lpstr>
      <vt:lpstr>SQL SELF JOIN example</vt:lpstr>
      <vt:lpstr>SQL SELF JOIN example (2)</vt:lpstr>
      <vt:lpstr>References</vt:lpstr>
      <vt:lpstr> Thank you.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2020-09-03T15:47:04Z</dcterms:created>
  <dcterms:modified xsi:type="dcterms:W3CDTF">2020-09-04T15:25:05Z</dcterms:modified>
</cp:coreProperties>
</file>