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46"/>
  </p:notesMasterIdLst>
  <p:sldIdLst>
    <p:sldId id="268" r:id="rId5"/>
    <p:sldId id="270" r:id="rId6"/>
    <p:sldId id="460" r:id="rId7"/>
    <p:sldId id="467" r:id="rId8"/>
    <p:sldId id="469" r:id="rId9"/>
    <p:sldId id="468" r:id="rId10"/>
    <p:sldId id="329" r:id="rId11"/>
    <p:sldId id="466" r:id="rId12"/>
    <p:sldId id="330" r:id="rId13"/>
    <p:sldId id="470" r:id="rId14"/>
    <p:sldId id="471" r:id="rId15"/>
    <p:sldId id="472" r:id="rId16"/>
    <p:sldId id="463" r:id="rId17"/>
    <p:sldId id="441" r:id="rId18"/>
    <p:sldId id="473" r:id="rId19"/>
    <p:sldId id="442" r:id="rId20"/>
    <p:sldId id="474" r:id="rId21"/>
    <p:sldId id="475" r:id="rId22"/>
    <p:sldId id="443" r:id="rId23"/>
    <p:sldId id="476" r:id="rId24"/>
    <p:sldId id="440" r:id="rId25"/>
    <p:sldId id="477" r:id="rId26"/>
    <p:sldId id="478" r:id="rId27"/>
    <p:sldId id="459" r:id="rId28"/>
    <p:sldId id="445" r:id="rId29"/>
    <p:sldId id="446" r:id="rId30"/>
    <p:sldId id="481" r:id="rId31"/>
    <p:sldId id="480" r:id="rId32"/>
    <p:sldId id="447" r:id="rId33"/>
    <p:sldId id="482" r:id="rId34"/>
    <p:sldId id="448" r:id="rId35"/>
    <p:sldId id="479" r:id="rId36"/>
    <p:sldId id="449" r:id="rId37"/>
    <p:sldId id="450" r:id="rId38"/>
    <p:sldId id="484" r:id="rId39"/>
    <p:sldId id="451" r:id="rId40"/>
    <p:sldId id="452" r:id="rId41"/>
    <p:sldId id="462" r:id="rId42"/>
    <p:sldId id="327" r:id="rId43"/>
    <p:sldId id="438" r:id="rId44"/>
    <p:sldId id="465" r:id="rId45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369" autoAdjust="0"/>
  </p:normalViewPr>
  <p:slideViewPr>
    <p:cSldViewPr snapToGrid="0">
      <p:cViewPr varScale="1">
        <p:scale>
          <a:sx n="102" d="100"/>
          <a:sy n="102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eeit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eeit/query/sql-limit/#3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45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r>
              <a:rPr lang="en-US" dirty="0">
                <a:hlinkClick r:id="rId3"/>
              </a:rPr>
              <a:t>https://www.sqltutorial.org/seeit/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52155D6A-2317-46E4-9698-2E1C53BEDC7C}" type="slidenum">
              <a:rPr lang="en-US" altLang="en-US">
                <a:latin typeface="Times New Roman" panose="02020603050405020304" pitchFamily="18" charset="0"/>
              </a:rPr>
              <a:pPr eaLnBrk="1" hangingPunct="1"/>
              <a:t>15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744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77240C62-D368-4766-8FD0-BA646725380F}" type="slidenum">
              <a:rPr lang="en-US" altLang="en-US">
                <a:latin typeface="Times New Roman" panose="02020603050405020304" pitchFamily="18" charset="0"/>
              </a:rPr>
              <a:pPr eaLnBrk="1" hangingPunct="1"/>
              <a:t>16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84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77240C62-D368-4766-8FD0-BA646725380F}" type="slidenum">
              <a:rPr lang="en-US" altLang="en-US">
                <a:latin typeface="Times New Roman" panose="02020603050405020304" pitchFamily="18" charset="0"/>
              </a:rPr>
              <a:pPr eaLnBrk="1" hangingPunct="1"/>
              <a:t>17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037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77240C62-D368-4766-8FD0-BA646725380F}" type="slidenum">
              <a:rPr lang="en-US" altLang="en-US">
                <a:latin typeface="Times New Roman" panose="02020603050405020304" pitchFamily="18" charset="0"/>
              </a:rPr>
              <a:pPr eaLnBrk="1" hangingPunct="1"/>
              <a:t>18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893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7A58CCA8-0A3A-4F1A-80E1-D66F627E1A8B}" type="slidenum">
              <a:rPr lang="en-US" altLang="en-US">
                <a:latin typeface="Times New Roman" panose="02020603050405020304" pitchFamily="18" charset="0"/>
              </a:rPr>
              <a:pPr eaLnBrk="1" hangingPunct="1"/>
              <a:t>19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90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7A58CCA8-0A3A-4F1A-80E1-D66F627E1A8B}" type="slidenum">
              <a:rPr lang="en-US" altLang="en-US">
                <a:latin typeface="Times New Roman" panose="02020603050405020304" pitchFamily="18" charset="0"/>
              </a:rPr>
              <a:pPr eaLnBrk="1" hangingPunct="1"/>
              <a:t>20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1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9BFE6AA6-06D0-4157-8F12-84DDD2719F0C}" type="slidenum">
              <a:rPr lang="en-US" altLang="en-US">
                <a:latin typeface="Times New Roman" panose="02020603050405020304" pitchFamily="18" charset="0"/>
              </a:rPr>
              <a:pPr eaLnBrk="1" hangingPunct="1"/>
              <a:t>21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744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9BFE6AA6-06D0-4157-8F12-84DDD2719F0C}" type="slidenum">
              <a:rPr lang="en-US" altLang="en-US">
                <a:latin typeface="Times New Roman" panose="02020603050405020304" pitchFamily="18" charset="0"/>
              </a:rPr>
              <a:pPr eaLnBrk="1" hangingPunct="1"/>
              <a:t>22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240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r>
              <a:rPr lang="en-US" dirty="0">
                <a:hlinkClick r:id="rId3"/>
              </a:rPr>
              <a:t>https://www.sqltutorial.org/seeit/query/sql-limit/#3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393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4C3319BC-DA9D-4D13-B3AA-0D4245084862}" type="slidenum">
              <a:rPr lang="en-US" altLang="en-US">
                <a:latin typeface="Times New Roman" panose="02020603050405020304" pitchFamily="18" charset="0"/>
              </a:rPr>
              <a:pPr eaLnBrk="1" hangingPunct="1"/>
              <a:t>25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69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 err="1">
                <a:solidFill>
                  <a:srgbClr val="0070C0"/>
                </a:solidFill>
              </a:rPr>
              <a:t>employee_id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first_name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last_name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FROM </a:t>
            </a:r>
            <a:r>
              <a:rPr lang="en-US" altLang="en-US" sz="2000" dirty="0">
                <a:solidFill>
                  <a:srgbClr val="0070C0"/>
                </a:solidFill>
              </a:rPr>
              <a:t>employees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WHERE </a:t>
            </a:r>
            <a:r>
              <a:rPr lang="en-US" altLang="en-US" sz="2000" dirty="0" err="1">
                <a:solidFill>
                  <a:srgbClr val="0070C0"/>
                </a:solidFill>
              </a:rPr>
              <a:t>employee_id</a:t>
            </a:r>
            <a:r>
              <a:rPr lang="en-US" altLang="en-US" sz="2000" dirty="0">
                <a:solidFill>
                  <a:srgbClr val="0070C0"/>
                </a:solidFill>
              </a:rPr>
              <a:t> = 100</a:t>
            </a:r>
          </a:p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>
                <a:solidFill>
                  <a:srgbClr val="0070C0"/>
                </a:solidFill>
              </a:rPr>
              <a:t>*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FROM </a:t>
            </a:r>
            <a:r>
              <a:rPr lang="en-US" altLang="en-US" sz="2000" dirty="0">
                <a:solidFill>
                  <a:srgbClr val="0070C0"/>
                </a:solidFill>
              </a:rPr>
              <a:t>employees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WHERE </a:t>
            </a:r>
            <a:r>
              <a:rPr lang="en-US" altLang="en-US" sz="2000" dirty="0" err="1">
                <a:solidFill>
                  <a:srgbClr val="0070C0"/>
                </a:solidFill>
              </a:rPr>
              <a:t>employee_id</a:t>
            </a:r>
            <a:r>
              <a:rPr lang="en-US" altLang="en-US" sz="2000" dirty="0">
                <a:solidFill>
                  <a:srgbClr val="0070C0"/>
                </a:solidFill>
              </a:rPr>
              <a:t> = 100 </a:t>
            </a:r>
            <a:r>
              <a:rPr lang="th-TH" altLang="en-US" sz="2000" dirty="0">
                <a:solidFill>
                  <a:srgbClr val="0070C0"/>
                </a:solidFill>
              </a:rPr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901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80122926-C1AC-4B84-980B-EA033F6E9C3E}" type="slidenum">
              <a:rPr lang="en-US" altLang="en-US">
                <a:latin typeface="Times New Roman" panose="02020603050405020304" pitchFamily="18" charset="0"/>
              </a:rPr>
              <a:pPr eaLnBrk="1" hangingPunct="1"/>
              <a:t>26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SELECT * from students where birthyear= (select MIN(</a:t>
            </a:r>
            <a:r>
              <a:rPr lang="en-US" altLang="en-US" dirty="0" err="1"/>
              <a:t>BirthYear</a:t>
            </a:r>
            <a:r>
              <a:rPr lang="en-US" altLang="en-US" dirty="0"/>
              <a:t>) from students);</a:t>
            </a:r>
          </a:p>
        </p:txBody>
      </p:sp>
    </p:spTree>
    <p:extLst>
      <p:ext uri="{BB962C8B-B14F-4D97-AF65-F5344CB8AC3E}">
        <p14:creationId xmlns:p14="http://schemas.microsoft.com/office/powerpoint/2010/main" val="511275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80122926-C1AC-4B84-980B-EA033F6E9C3E}" type="slidenum">
              <a:rPr lang="en-US" altLang="en-US">
                <a:latin typeface="Times New Roman" panose="02020603050405020304" pitchFamily="18" charset="0"/>
              </a:rPr>
              <a:pPr eaLnBrk="1" hangingPunct="1"/>
              <a:t>27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503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80122926-C1AC-4B84-980B-EA033F6E9C3E}" type="slidenum">
              <a:rPr lang="en-US" altLang="en-US">
                <a:latin typeface="Times New Roman" panose="02020603050405020304" pitchFamily="18" charset="0"/>
              </a:rPr>
              <a:pPr eaLnBrk="1" hangingPunct="1"/>
              <a:t>28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472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15DFE7BB-3061-4F8E-BC07-C1AAD2D6FCE5}" type="slidenum">
              <a:rPr lang="en-US" altLang="en-US">
                <a:latin typeface="Times New Roman" panose="02020603050405020304" pitchFamily="18" charset="0"/>
              </a:rPr>
              <a:pPr eaLnBrk="1" hangingPunct="1"/>
              <a:t>29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025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15DFE7BB-3061-4F8E-BC07-C1AAD2D6FCE5}" type="slidenum">
              <a:rPr lang="en-US" altLang="en-US">
                <a:latin typeface="Times New Roman" panose="02020603050405020304" pitchFamily="18" charset="0"/>
              </a:rPr>
              <a:pPr eaLnBrk="1" hangingPunct="1"/>
              <a:t>30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72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42722210-D035-4FBD-8E84-D877D06E77A1}" type="slidenum">
              <a:rPr lang="en-US" altLang="en-US">
                <a:latin typeface="Times New Roman" panose="02020603050405020304" pitchFamily="18" charset="0"/>
              </a:rPr>
              <a:pPr eaLnBrk="1" hangingPunct="1"/>
              <a:t>31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34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4A6AF8B9-4A51-4C4C-B617-21138DAE7C00}" type="slidenum">
              <a:rPr lang="en-US" altLang="en-US">
                <a:latin typeface="Times New Roman" panose="02020603050405020304" pitchFamily="18" charset="0"/>
              </a:rPr>
              <a:pPr eaLnBrk="1" hangingPunct="1"/>
              <a:t>33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299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1850625C-7EF5-4306-89A3-2BC0B9FC41A1}" type="slidenum">
              <a:rPr lang="en-US" altLang="en-US">
                <a:latin typeface="Times New Roman" panose="02020603050405020304" pitchFamily="18" charset="0"/>
              </a:rPr>
              <a:pPr eaLnBrk="1" hangingPunct="1"/>
              <a:t>34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688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5518B05A-13E9-4C7F-BF09-9F1D8675A704}" type="slidenum">
              <a:rPr lang="en-US" altLang="en-US">
                <a:latin typeface="Times New Roman" panose="02020603050405020304" pitchFamily="18" charset="0"/>
              </a:rPr>
              <a:pPr eaLnBrk="1" hangingPunct="1"/>
              <a:t>36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658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72321F02-B09A-4610-B059-E9CDB1A7DD44}" type="slidenum">
              <a:rPr lang="en-US" altLang="en-US">
                <a:latin typeface="Times New Roman" panose="02020603050405020304" pitchFamily="18" charset="0"/>
              </a:rPr>
              <a:pPr eaLnBrk="1" hangingPunct="1"/>
              <a:t>37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91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5777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663017D9-6A60-4FA7-BE8D-F169153D3FF0}" type="slidenum">
              <a:rPr lang="en-US" altLang="en-US">
                <a:latin typeface="Times New Roman" panose="02020603050405020304" pitchFamily="18" charset="0"/>
              </a:rPr>
              <a:pPr eaLnBrk="1" hangingPunct="1"/>
              <a:t>38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037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0149a773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0149a7731_0_52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4FCFC133-81E3-40E7-9AD8-9D7D052B749F}" type="slidenum">
              <a:rPr lang="en-US" altLang="en-US">
                <a:latin typeface="Times New Roman" panose="02020603050405020304" pitchFamily="18" charset="0"/>
              </a:rPr>
              <a:pPr eaLnBrk="1" hangingPunct="1"/>
              <a:t>40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75475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 err="1">
                <a:solidFill>
                  <a:srgbClr val="0070C0"/>
                </a:solidFill>
              </a:rPr>
              <a:t>employee_id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first_name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last_name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FROM </a:t>
            </a:r>
            <a:r>
              <a:rPr lang="en-US" altLang="en-US" sz="2000" dirty="0">
                <a:solidFill>
                  <a:srgbClr val="0070C0"/>
                </a:solidFill>
              </a:rPr>
              <a:t>employees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WHERE </a:t>
            </a:r>
            <a:r>
              <a:rPr lang="en-US" altLang="en-US" sz="2000" dirty="0" err="1">
                <a:solidFill>
                  <a:srgbClr val="0070C0"/>
                </a:solidFill>
              </a:rPr>
              <a:t>employee_id</a:t>
            </a:r>
            <a:r>
              <a:rPr lang="en-US" altLang="en-US" sz="2000" dirty="0">
                <a:solidFill>
                  <a:srgbClr val="0070C0"/>
                </a:solidFill>
              </a:rPr>
              <a:t> = 100</a:t>
            </a:r>
          </a:p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>
                <a:solidFill>
                  <a:srgbClr val="0070C0"/>
                </a:solidFill>
              </a:rPr>
              <a:t>*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FROM </a:t>
            </a:r>
            <a:r>
              <a:rPr lang="en-US" altLang="en-US" sz="2000" dirty="0">
                <a:solidFill>
                  <a:srgbClr val="0070C0"/>
                </a:solidFill>
              </a:rPr>
              <a:t>employees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WHERE </a:t>
            </a:r>
            <a:r>
              <a:rPr lang="en-US" altLang="en-US" sz="2000" dirty="0" err="1">
                <a:solidFill>
                  <a:srgbClr val="0070C0"/>
                </a:solidFill>
              </a:rPr>
              <a:t>employee_id</a:t>
            </a:r>
            <a:r>
              <a:rPr lang="en-US" altLang="en-US" sz="2000" dirty="0">
                <a:solidFill>
                  <a:srgbClr val="0070C0"/>
                </a:solidFill>
              </a:rPr>
              <a:t> = 100 </a:t>
            </a:r>
            <a:r>
              <a:rPr lang="th-TH" altLang="en-US" sz="2000" dirty="0">
                <a:solidFill>
                  <a:srgbClr val="0070C0"/>
                </a:solidFill>
              </a:rPr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483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 err="1">
                <a:solidFill>
                  <a:srgbClr val="0070C0"/>
                </a:solidFill>
              </a:rPr>
              <a:t>employee_id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first_name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last_name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FROM </a:t>
            </a:r>
            <a:r>
              <a:rPr lang="en-US" altLang="en-US" sz="2000" dirty="0">
                <a:solidFill>
                  <a:srgbClr val="0070C0"/>
                </a:solidFill>
              </a:rPr>
              <a:t>employees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WHERE </a:t>
            </a:r>
            <a:r>
              <a:rPr lang="en-US" altLang="en-US" sz="2000" dirty="0" err="1">
                <a:solidFill>
                  <a:srgbClr val="0070C0"/>
                </a:solidFill>
              </a:rPr>
              <a:t>employee_id</a:t>
            </a:r>
            <a:r>
              <a:rPr lang="en-US" altLang="en-US" sz="2000" dirty="0">
                <a:solidFill>
                  <a:srgbClr val="0070C0"/>
                </a:solidFill>
              </a:rPr>
              <a:t> = 100</a:t>
            </a:r>
          </a:p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>
                <a:solidFill>
                  <a:srgbClr val="0070C0"/>
                </a:solidFill>
              </a:rPr>
              <a:t>*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FROM </a:t>
            </a:r>
            <a:r>
              <a:rPr lang="en-US" altLang="en-US" sz="2000" dirty="0">
                <a:solidFill>
                  <a:srgbClr val="0070C0"/>
                </a:solidFill>
              </a:rPr>
              <a:t>employees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WHERE </a:t>
            </a:r>
            <a:r>
              <a:rPr lang="en-US" altLang="en-US" sz="2000" dirty="0" err="1">
                <a:solidFill>
                  <a:srgbClr val="0070C0"/>
                </a:solidFill>
              </a:rPr>
              <a:t>employee_id</a:t>
            </a:r>
            <a:r>
              <a:rPr lang="en-US" altLang="en-US" sz="2000" dirty="0">
                <a:solidFill>
                  <a:srgbClr val="0070C0"/>
                </a:solidFill>
              </a:rPr>
              <a:t> = 100 </a:t>
            </a:r>
            <a:r>
              <a:rPr lang="th-TH" altLang="en-US" sz="2000" dirty="0">
                <a:solidFill>
                  <a:srgbClr val="0070C0"/>
                </a:solidFill>
              </a:rPr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30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0cdf59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0cdf59f6_0_1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09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6D022CD6-DF8B-45BB-BF15-7EB3C9FF88D8}" type="slidenum">
              <a:rPr lang="en-US" altLang="en-US">
                <a:latin typeface="Times New Roman" panose="02020603050405020304" pitchFamily="18" charset="0"/>
              </a:rPr>
              <a:pPr eaLnBrk="1" hangingPunct="1"/>
              <a:t>10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56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6D022CD6-DF8B-45BB-BF15-7EB3C9FF88D8}" type="slidenum">
              <a:rPr lang="en-US" altLang="en-US">
                <a:latin typeface="Times New Roman" panose="02020603050405020304" pitchFamily="18" charset="0"/>
              </a:rPr>
              <a:pPr eaLnBrk="1" hangingPunct="1"/>
              <a:t>11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743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9BFE6AA6-06D0-4157-8F12-84DDD2719F0C}" type="slidenum">
              <a:rPr lang="en-US" altLang="en-US">
                <a:latin typeface="Times New Roman" panose="02020603050405020304" pitchFamily="18" charset="0"/>
              </a:rPr>
              <a:pPr eaLnBrk="1" hangingPunct="1"/>
              <a:t>13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511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52155D6A-2317-46E4-9698-2E1C53BEDC7C}" type="slidenum">
              <a:rPr lang="en-US" altLang="en-US">
                <a:latin typeface="Times New Roman" panose="02020603050405020304" pitchFamily="18" charset="0"/>
              </a:rPr>
              <a:pPr eaLnBrk="1" hangingPunct="1"/>
              <a:t>14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32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98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124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www.sqltutorial.org/sql-select/" TargetMode="External"/><Relationship Id="rId7" Type="http://schemas.openxmlformats.org/officeDocument/2006/relationships/hyperlink" Target="https://www.sqltutorial.org/sql-drop-table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tutorial.org/sql-delete/" TargetMode="External"/><Relationship Id="rId5" Type="http://schemas.openxmlformats.org/officeDocument/2006/relationships/hyperlink" Target="https://www.sqltutorial.org/sql-update/" TargetMode="External"/><Relationship Id="rId4" Type="http://schemas.openxmlformats.org/officeDocument/2006/relationships/hyperlink" Target="https://www.sqltutorial.org/sql-insert/" TargetMode="External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b="13641"/>
          <a:stretch/>
        </p:blipFill>
        <p:spPr bwMode="auto">
          <a:xfrm>
            <a:off x="-1" y="274467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29" y="2791513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195868"/>
            <a:ext cx="6470693" cy="1385782"/>
          </a:xfrm>
        </p:spPr>
        <p:txBody>
          <a:bodyPr>
            <a:normAutofit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 dirty="0"/>
              <a:t>Lab3: Basic SQL Commands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D25AB6-9148-417B-8F5C-54AD826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BE5FAC88-1BFD-47D4-82E4-E4F60E7D3C15}" type="slidenum">
              <a:rPr lang="en-US" altLang="en-US">
                <a:latin typeface="Arial Black" panose="020B0A04020102020204" pitchFamily="34" charset="0"/>
              </a:rPr>
              <a:pPr eaLnBrk="1" hangingPunct="1"/>
              <a:t>10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73455" y="524349"/>
            <a:ext cx="10058400" cy="911018"/>
          </a:xfrm>
        </p:spPr>
        <p:txBody>
          <a:bodyPr/>
          <a:lstStyle/>
          <a:p>
            <a:pPr eaLnBrk="1" hangingPunct="1"/>
            <a:r>
              <a:rPr lang="en-US" altLang="en-US" dirty="0"/>
              <a:t>Output Adjustments</a:t>
            </a:r>
            <a:endParaRPr lang="th-TH" altLang="en-US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1548554"/>
            <a:ext cx="10917243" cy="376089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Duplicate Elimination 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In SQL, duplicated output rows must be explicitly eliminated using ‘DISTINCT’, e.g.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>
                <a:solidFill>
                  <a:srgbClr val="0070C0"/>
                </a:solidFill>
              </a:rPr>
              <a:t>country FROM students </a:t>
            </a:r>
            <a:r>
              <a:rPr lang="en-US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 one country can have more than one students so there may be rows with the same country*/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solidFill>
                  <a:srgbClr val="FF3300"/>
                </a:solidFill>
              </a:rPr>
              <a:t>SELECT DISTINCT </a:t>
            </a:r>
            <a:r>
              <a:rPr lang="en-US" altLang="en-US" sz="2000" dirty="0">
                <a:solidFill>
                  <a:srgbClr val="0070C0"/>
                </a:solidFill>
              </a:rPr>
              <a:t>country </a:t>
            </a:r>
            <a:r>
              <a:rPr lang="en-US" altLang="en-US" sz="2000" dirty="0">
                <a:solidFill>
                  <a:srgbClr val="FF3300"/>
                </a:solidFill>
              </a:rPr>
              <a:t>FROM </a:t>
            </a:r>
            <a:r>
              <a:rPr lang="en-US" altLang="en-US" sz="2000" dirty="0">
                <a:solidFill>
                  <a:srgbClr val="0070C0"/>
                </a:solidFill>
              </a:rPr>
              <a:t>courses </a:t>
            </a:r>
            <a:r>
              <a:rPr lang="en-US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 this will eliminate duplicated rows*/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8AA4C-4744-4DDB-A9B5-16FF13C2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13" y="2898864"/>
            <a:ext cx="1376373" cy="1514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C9EB62-3514-4950-9297-F882E69EC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013" y="4920124"/>
            <a:ext cx="1400185" cy="11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9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BE5FAC88-1BFD-47D4-82E4-E4F60E7D3C15}" type="slidenum">
              <a:rPr lang="en-US" altLang="en-US">
                <a:latin typeface="Arial Black" panose="020B0A04020102020204" pitchFamily="34" charset="0"/>
              </a:rPr>
              <a:pPr eaLnBrk="1" hangingPunct="1"/>
              <a:t>11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35453" y="249565"/>
            <a:ext cx="10058400" cy="1450757"/>
          </a:xfrm>
        </p:spPr>
        <p:txBody>
          <a:bodyPr/>
          <a:lstStyle/>
          <a:p>
            <a:pPr eaLnBrk="1" hangingPunct="1"/>
            <a:r>
              <a:rPr lang="en-US" altLang="en-US" dirty="0"/>
              <a:t>Output Adjustments</a:t>
            </a:r>
            <a:endParaRPr lang="th-TH" altLang="en-US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2028864"/>
            <a:ext cx="9980717" cy="376089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Renaming output columns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Output column can be renamed,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for example,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 err="1">
                <a:solidFill>
                  <a:srgbClr val="FF3300"/>
                </a:solidFill>
              </a:rPr>
              <a:t>first_name</a:t>
            </a:r>
            <a:r>
              <a:rPr lang="en-US" altLang="en-US" sz="2000" dirty="0">
                <a:solidFill>
                  <a:srgbClr val="FF3300"/>
                </a:solidFill>
              </a:rPr>
              <a:t> "First Name" , </a:t>
            </a:r>
            <a:r>
              <a:rPr lang="en-US" altLang="en-US" sz="2000" dirty="0" err="1">
                <a:solidFill>
                  <a:srgbClr val="FF3300"/>
                </a:solidFill>
              </a:rPr>
              <a:t>last_name</a:t>
            </a:r>
            <a:r>
              <a:rPr lang="en-US" altLang="en-US" sz="2000" dirty="0">
                <a:solidFill>
                  <a:srgbClr val="FF3300"/>
                </a:solidFill>
              </a:rPr>
              <a:t> "Last Name“ FROM students</a:t>
            </a:r>
            <a:endParaRPr lang="th-TH" altLang="en-US" sz="2000" dirty="0">
              <a:solidFill>
                <a:srgbClr val="0070C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9C243-B38A-4008-B503-9909FE0B2937}"/>
              </a:ext>
            </a:extLst>
          </p:cNvPr>
          <p:cNvGrpSpPr/>
          <p:nvPr/>
        </p:nvGrpSpPr>
        <p:grpSpPr>
          <a:xfrm>
            <a:off x="1356987" y="3658610"/>
            <a:ext cx="3732327" cy="2017827"/>
            <a:chOff x="1356987" y="3658610"/>
            <a:chExt cx="3732327" cy="20178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AD3EC7-1849-4BD6-99D6-B9E0DB93F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6987" y="3771928"/>
              <a:ext cx="3732327" cy="1904509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6F0315-3957-47BA-9ED4-3E480C3FD668}"/>
                </a:ext>
              </a:extLst>
            </p:cNvPr>
            <p:cNvSpPr/>
            <p:nvPr/>
          </p:nvSpPr>
          <p:spPr>
            <a:xfrm>
              <a:off x="1621410" y="3658610"/>
              <a:ext cx="1791094" cy="73567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86BA6D-2895-4334-AE90-BC2E9E852644}"/>
              </a:ext>
            </a:extLst>
          </p:cNvPr>
          <p:cNvGrpSpPr/>
          <p:nvPr/>
        </p:nvGrpSpPr>
        <p:grpSpPr>
          <a:xfrm>
            <a:off x="6539419" y="3730906"/>
            <a:ext cx="4491441" cy="1986551"/>
            <a:chOff x="5500971" y="3708936"/>
            <a:chExt cx="4491441" cy="19865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7094B1-5326-46A6-811D-911A98C3D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797"/>
            <a:stretch/>
          </p:blipFill>
          <p:spPr>
            <a:xfrm>
              <a:off x="5500971" y="3771928"/>
              <a:ext cx="4491441" cy="1923559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3F592-EB16-47EB-AF17-4EEF2F60CB45}"/>
                </a:ext>
              </a:extLst>
            </p:cNvPr>
            <p:cNvSpPr/>
            <p:nvPr/>
          </p:nvSpPr>
          <p:spPr>
            <a:xfrm>
              <a:off x="5691888" y="3708936"/>
              <a:ext cx="1962678" cy="64141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4FEF5EA4-0E6A-4264-A50E-4EF8595BE994}"/>
              </a:ext>
            </a:extLst>
          </p:cNvPr>
          <p:cNvSpPr/>
          <p:nvPr/>
        </p:nvSpPr>
        <p:spPr>
          <a:xfrm rot="21429223">
            <a:off x="5599827" y="3783457"/>
            <a:ext cx="474980" cy="427283"/>
          </a:xfrm>
          <a:prstGeom prst="rightArrow">
            <a:avLst>
              <a:gd name="adj1" fmla="val 50000"/>
              <a:gd name="adj2" fmla="val 635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6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 : WHERE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>
                <a:solidFill>
                  <a:srgbClr val="0070C0"/>
                </a:solidFill>
              </a:rPr>
              <a:t> expressions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rgbClr val="0070C0"/>
                </a:solidFill>
              </a:rPr>
              <a:t> tables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[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WHERE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conditions]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[GROUP BY expressions]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[HAVING conditions]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ORDER BY </a:t>
            </a:r>
            <a:r>
              <a:rPr lang="en-US" sz="2400" dirty="0">
                <a:solidFill>
                  <a:srgbClr val="0070C0"/>
                </a:solidFill>
              </a:rPr>
              <a:t>expression [ </a:t>
            </a:r>
            <a:r>
              <a:rPr lang="en-US" sz="2400" dirty="0">
                <a:solidFill>
                  <a:srgbClr val="FF0000"/>
                </a:solidFill>
              </a:rPr>
              <a:t>ASC</a:t>
            </a:r>
            <a:r>
              <a:rPr lang="en-US" sz="2400" dirty="0">
                <a:solidFill>
                  <a:srgbClr val="0070C0"/>
                </a:solidFill>
              </a:rPr>
              <a:t> | </a:t>
            </a:r>
            <a:r>
              <a:rPr lang="en-US" sz="2400" dirty="0">
                <a:solidFill>
                  <a:srgbClr val="FF0000"/>
                </a:solidFill>
              </a:rPr>
              <a:t>DESC</a:t>
            </a:r>
            <a:r>
              <a:rPr lang="en-US" sz="2400" dirty="0">
                <a:solidFill>
                  <a:srgbClr val="0070C0"/>
                </a:solidFill>
              </a:rPr>
              <a:t> ]]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[LIMIT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number_rows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7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0261F69E-2C43-4E64-8AD9-9F397C3DC63E}" type="slidenum">
              <a:rPr lang="en-US" altLang="en-US">
                <a:latin typeface="Arial Black" panose="020B0A04020102020204" pitchFamily="34" charset="0"/>
              </a:rPr>
              <a:pPr eaLnBrk="1" hangingPunct="1"/>
              <a:t>13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 : WHERE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089" y="1981201"/>
            <a:ext cx="9540111" cy="432752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Comparison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BETWEEN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LIKE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NULL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AND, OR, NOT Operators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6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8476FA02-CB4E-40DC-BE42-33079FC38BEA}" type="slidenum">
              <a:rPr lang="en-US" altLang="en-US">
                <a:latin typeface="Arial Black" panose="020B0A04020102020204" pitchFamily="34" charset="0"/>
              </a:rPr>
              <a:pPr eaLnBrk="1" hangingPunct="1"/>
              <a:t>14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  <a:r>
              <a:rPr lang="th-TH" altLang="en-US" dirty="0"/>
              <a:t> </a:t>
            </a:r>
            <a:r>
              <a:rPr lang="en-US" altLang="en-US" dirty="0"/>
              <a:t>(cont.)</a:t>
            </a:r>
            <a:endParaRPr lang="th-TH" alt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Comparisons</a:t>
            </a:r>
          </a:p>
          <a:p>
            <a:pPr lvl="1" eaLnBrk="1" hangingPunct="1"/>
            <a:r>
              <a:rPr lang="en-US" altLang="en-US" sz="2400" dirty="0"/>
              <a:t>Operators: </a:t>
            </a:r>
            <a:r>
              <a:rPr lang="en-US" altLang="en-US" sz="2400" dirty="0">
                <a:solidFill>
                  <a:srgbClr val="FF3300"/>
                </a:solidFill>
              </a:rPr>
              <a:t>=, &gt;, &lt;, &gt;=, &lt;=, &lt;&gt;</a:t>
            </a:r>
            <a:r>
              <a:rPr lang="en-US" altLang="en-US" sz="2400" dirty="0"/>
              <a:t> (not equal, </a:t>
            </a:r>
            <a:r>
              <a:rPr lang="en-US" altLang="en-US" sz="2400" dirty="0">
                <a:solidFill>
                  <a:srgbClr val="FF3300"/>
                </a:solidFill>
              </a:rPr>
              <a:t>!=</a:t>
            </a:r>
            <a:r>
              <a:rPr lang="en-US" altLang="en-US" sz="2400" dirty="0"/>
              <a:t> can also be used)</a:t>
            </a:r>
          </a:p>
          <a:p>
            <a:pPr lvl="1" eaLnBrk="1" hangingPunct="1"/>
            <a:r>
              <a:rPr lang="en-US" altLang="en-US" sz="2400" dirty="0"/>
              <a:t>Comparison operators can be used for both numbers and strings:</a:t>
            </a:r>
          </a:p>
          <a:p>
            <a:pPr marL="201168" lvl="1" indent="0" eaLnBrk="1" hangingPunct="1">
              <a:buNone/>
            </a:pPr>
            <a:r>
              <a:rPr lang="en-US" altLang="en-US" sz="2400" dirty="0"/>
              <a:t>   </a:t>
            </a:r>
            <a:r>
              <a:rPr lang="en-US" altLang="en-US" sz="2400" u="sng" dirty="0"/>
              <a:t>Example</a:t>
            </a:r>
            <a:r>
              <a:rPr lang="en-US" altLang="en-US" sz="2400" dirty="0"/>
              <a:t>:</a:t>
            </a:r>
          </a:p>
          <a:p>
            <a:pPr lvl="2" eaLnBrk="1" hangingPunct="1"/>
            <a:r>
              <a:rPr lang="en-US" altLang="en-US" sz="2400" dirty="0">
                <a:solidFill>
                  <a:srgbClr val="FF0000"/>
                </a:solidFill>
              </a:rPr>
              <a:t>WHERE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birthyear &gt; 2000</a:t>
            </a:r>
          </a:p>
          <a:p>
            <a:pPr marL="566928" lvl="3" indent="0">
              <a:buNone/>
            </a:pPr>
            <a:endParaRPr lang="th-TH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59CE5-49F8-44E4-A3D9-E546F04E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95" y="3582960"/>
            <a:ext cx="4316367" cy="23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0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  <a:r>
              <a:rPr lang="th-TH" altLang="en-US" dirty="0"/>
              <a:t> </a:t>
            </a:r>
            <a:r>
              <a:rPr lang="en-US" altLang="en-US" dirty="0"/>
              <a:t>(cont.)</a:t>
            </a:r>
            <a:endParaRPr lang="th-TH" alt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en-US" sz="2400" dirty="0">
                <a:solidFill>
                  <a:srgbClr val="FF0000"/>
                </a:solidFill>
              </a:rPr>
              <a:t>WHERE </a:t>
            </a:r>
            <a:r>
              <a:rPr lang="en-US" altLang="en-US" sz="2400" dirty="0" err="1">
                <a:solidFill>
                  <a:srgbClr val="0070C0"/>
                </a:solidFill>
              </a:rPr>
              <a:t>last_name</a:t>
            </a:r>
            <a:r>
              <a:rPr lang="en-US" altLang="en-US" sz="2400" dirty="0">
                <a:solidFill>
                  <a:srgbClr val="0070C0"/>
                </a:solidFill>
              </a:rPr>
              <a:t> &lt; ‘M’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FF777E-9343-4B12-B81F-47DBDFF72A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62E4D9-9890-4CA3-BA2C-33F2A53BF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</a:rPr>
              <a:t>WHERE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</a:rPr>
              <a:t>last_name</a:t>
            </a:r>
            <a:r>
              <a:rPr lang="en-US" altLang="en-US" sz="2000" dirty="0">
                <a:solidFill>
                  <a:srgbClr val="0070C0"/>
                </a:solidFill>
              </a:rPr>
              <a:t>=‘King’ </a:t>
            </a:r>
            <a:endParaRPr lang="th-TH" alt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1767A2-9F90-40B6-8213-E754B3118E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6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8476FA02-CB4E-40DC-BE42-33079FC38BEA}" type="slidenum">
              <a:rPr lang="en-US" altLang="en-US">
                <a:latin typeface="Arial Black" panose="020B0A04020102020204" pitchFamily="34" charset="0"/>
              </a:rPr>
              <a:pPr eaLnBrk="1" hangingPunct="1"/>
              <a:t>15</a:t>
            </a:fld>
            <a:endParaRPr lang="th-TH" altLang="en-US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4310E-7EDD-4FF0-9892-E3C3D1A02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49" y="2958273"/>
            <a:ext cx="5008412" cy="2802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65AE91-E5CC-4504-8C08-7F5DD2EC4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44" y="2917654"/>
            <a:ext cx="4639736" cy="28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7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8113B1FB-773F-4120-8AD3-ED494ED09039}" type="slidenum">
              <a:rPr lang="en-US" altLang="en-US">
                <a:latin typeface="Arial Black" panose="020B0A04020102020204" pitchFamily="34" charset="0"/>
              </a:rPr>
              <a:pPr eaLnBrk="1" hangingPunct="1"/>
              <a:t>16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  <a:r>
              <a:rPr lang="en-US" altLang="en-US" dirty="0"/>
              <a:t> (cont.)</a:t>
            </a:r>
            <a:endParaRPr lang="th-TH" altLang="en-US" dirty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2129481"/>
            <a:ext cx="10058400" cy="431735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000" dirty="0"/>
              <a:t>BETWEEN…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The following conditions are equivalent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3300"/>
                </a:solidFill>
              </a:rPr>
              <a:t>WHERE </a:t>
            </a:r>
            <a:r>
              <a:rPr lang="en-US" altLang="en-US" sz="2200" dirty="0">
                <a:solidFill>
                  <a:srgbClr val="0070C0"/>
                </a:solidFill>
              </a:rPr>
              <a:t>Birthyear</a:t>
            </a:r>
            <a:r>
              <a:rPr lang="en-US" altLang="en-US" sz="2200" dirty="0">
                <a:solidFill>
                  <a:srgbClr val="FF3300"/>
                </a:solidFill>
              </a:rPr>
              <a:t> BETWEEN </a:t>
            </a:r>
            <a:r>
              <a:rPr lang="en-US" altLang="en-US" sz="2200" dirty="0">
                <a:solidFill>
                  <a:srgbClr val="0070C0"/>
                </a:solidFill>
              </a:rPr>
              <a:t>2000 </a:t>
            </a:r>
            <a:r>
              <a:rPr lang="en-US" altLang="en-US" sz="2200" dirty="0">
                <a:solidFill>
                  <a:srgbClr val="FF0000"/>
                </a:solidFill>
              </a:rPr>
              <a:t>AND</a:t>
            </a:r>
            <a:r>
              <a:rPr lang="en-US" altLang="en-US" sz="2200" dirty="0">
                <a:solidFill>
                  <a:srgbClr val="0070C0"/>
                </a:solidFill>
              </a:rPr>
              <a:t> 2004</a:t>
            </a:r>
          </a:p>
          <a:p>
            <a:pPr eaLnBrk="1" hangingPunct="1">
              <a:lnSpc>
                <a:spcPct val="80000"/>
              </a:lnSpc>
            </a:pPr>
            <a:endParaRPr lang="th-TH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F7A30-10A4-4014-B6CD-1B5A0B22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970" y="3475503"/>
            <a:ext cx="6185931" cy="28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8113B1FB-773F-4120-8AD3-ED494ED09039}" type="slidenum">
              <a:rPr lang="en-US" altLang="en-US">
                <a:latin typeface="Arial Black" panose="020B0A04020102020204" pitchFamily="34" charset="0"/>
              </a:rPr>
              <a:pPr eaLnBrk="1" hangingPunct="1"/>
              <a:t>17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  <a:r>
              <a:rPr lang="en-US" altLang="en-US" dirty="0"/>
              <a:t> (cont.)</a:t>
            </a:r>
            <a:endParaRPr lang="th-TH" altLang="en-US" dirty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2129481"/>
            <a:ext cx="10058400" cy="431735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000" dirty="0"/>
              <a:t>LIKE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‘</a:t>
            </a:r>
            <a:r>
              <a:rPr lang="en-US" altLang="en-US" sz="2600" dirty="0">
                <a:solidFill>
                  <a:srgbClr val="FF3300"/>
                </a:solidFill>
              </a:rPr>
              <a:t>%</a:t>
            </a:r>
            <a:r>
              <a:rPr lang="en-US" altLang="en-US" sz="2600" dirty="0"/>
              <a:t>’ match any sequence of characters in the string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dirty="0"/>
              <a:t>E.g. </a:t>
            </a:r>
            <a:r>
              <a:rPr lang="en-US" altLang="en-US" sz="2200" dirty="0">
                <a:solidFill>
                  <a:srgbClr val="FF3300"/>
                </a:solidFill>
              </a:rPr>
              <a:t>WHERE </a:t>
            </a:r>
            <a:r>
              <a:rPr lang="en-US" altLang="en-US" sz="2200" dirty="0" err="1">
                <a:solidFill>
                  <a:srgbClr val="0070C0"/>
                </a:solidFill>
              </a:rPr>
              <a:t>first_name</a:t>
            </a:r>
            <a:r>
              <a:rPr lang="en-US" altLang="en-US" sz="2200" dirty="0">
                <a:solidFill>
                  <a:srgbClr val="FF33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LIKE</a:t>
            </a:r>
            <a:r>
              <a:rPr lang="en-US" altLang="en-US" sz="2200" dirty="0">
                <a:solidFill>
                  <a:srgbClr val="0070C0"/>
                </a:solidFill>
              </a:rPr>
              <a:t> ‘%</a:t>
            </a:r>
            <a:r>
              <a:rPr lang="en-US" altLang="en-US" sz="2200" dirty="0" err="1">
                <a:solidFill>
                  <a:srgbClr val="0070C0"/>
                </a:solidFill>
              </a:rPr>
              <a:t>ven</a:t>
            </a:r>
            <a:r>
              <a:rPr lang="en-US" altLang="en-US" sz="2200" dirty="0">
                <a:solidFill>
                  <a:srgbClr val="0070C0"/>
                </a:solidFill>
              </a:rPr>
              <a:t>’</a:t>
            </a:r>
          </a:p>
          <a:p>
            <a:pPr marL="384048" lvl="2" indent="0" eaLnBrk="1" hangingPunct="1">
              <a:lnSpc>
                <a:spcPct val="80000"/>
              </a:lnSpc>
              <a:buNone/>
            </a:pPr>
            <a:r>
              <a:rPr lang="en-US" altLang="en-US" sz="2200" dirty="0">
                <a:solidFill>
                  <a:srgbClr val="0070C0"/>
                </a:solidFill>
              </a:rPr>
              <a:t>          </a:t>
            </a:r>
            <a:r>
              <a:rPr lang="en-US" altLang="en-US" sz="2200" dirty="0">
                <a:solidFill>
                  <a:srgbClr val="FF3300"/>
                </a:solidFill>
              </a:rPr>
              <a:t>WHERE </a:t>
            </a:r>
            <a:r>
              <a:rPr lang="en-US" altLang="en-US" sz="2200" dirty="0" err="1">
                <a:solidFill>
                  <a:srgbClr val="0070C0"/>
                </a:solidFill>
              </a:rPr>
              <a:t>first_name</a:t>
            </a:r>
            <a:r>
              <a:rPr lang="en-US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LIKE</a:t>
            </a:r>
            <a:r>
              <a:rPr lang="en-US" altLang="en-US" sz="2200" dirty="0">
                <a:solidFill>
                  <a:srgbClr val="0070C0"/>
                </a:solidFill>
              </a:rPr>
              <a:t> ‘%a%’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‘</a:t>
            </a:r>
            <a:r>
              <a:rPr lang="en-US" altLang="en-US" sz="2600" dirty="0">
                <a:solidFill>
                  <a:srgbClr val="FF3300"/>
                </a:solidFill>
              </a:rPr>
              <a:t>_</a:t>
            </a:r>
            <a:r>
              <a:rPr lang="en-US" altLang="en-US" sz="2600" dirty="0"/>
              <a:t>’ match any single character in the string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dirty="0"/>
              <a:t>E.g. </a:t>
            </a:r>
            <a:r>
              <a:rPr lang="en-US" altLang="en-US" sz="2200" dirty="0">
                <a:solidFill>
                  <a:srgbClr val="FF3300"/>
                </a:solidFill>
              </a:rPr>
              <a:t>WHERE </a:t>
            </a:r>
            <a:r>
              <a:rPr lang="en-US" altLang="en-US" sz="2200" dirty="0" err="1">
                <a:solidFill>
                  <a:srgbClr val="0070C0"/>
                </a:solidFill>
              </a:rPr>
              <a:t>first_name</a:t>
            </a:r>
            <a:r>
              <a:rPr lang="en-US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LIKE</a:t>
            </a:r>
            <a:r>
              <a:rPr lang="en-US" altLang="en-US" sz="2200" dirty="0">
                <a:solidFill>
                  <a:srgbClr val="0070C0"/>
                </a:solidFill>
              </a:rPr>
              <a:t> ‘Joh_’  </a:t>
            </a:r>
          </a:p>
          <a:p>
            <a:pPr eaLnBrk="1" hangingPunct="1">
              <a:lnSpc>
                <a:spcPct val="80000"/>
              </a:lnSpc>
            </a:pPr>
            <a:endParaRPr lang="th-TH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BB993-B241-4066-ACE1-90FDC6E2C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833" y="263434"/>
            <a:ext cx="4141493" cy="2161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7BE59-68D8-4727-85FA-8F8B894B1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833" y="3331544"/>
            <a:ext cx="4051296" cy="2161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80180-3A5C-4709-AF42-8514C891D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140" y="4538893"/>
            <a:ext cx="4094804" cy="21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8113B1FB-773F-4120-8AD3-ED494ED09039}" type="slidenum">
              <a:rPr lang="en-US" altLang="en-US">
                <a:latin typeface="Arial Black" panose="020B0A04020102020204" pitchFamily="34" charset="0"/>
              </a:rPr>
              <a:pPr eaLnBrk="1" hangingPunct="1"/>
              <a:t>18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  <a:r>
              <a:rPr lang="en-US" altLang="en-US" dirty="0"/>
              <a:t> (cont.)</a:t>
            </a:r>
            <a:endParaRPr lang="th-TH" altLang="en-US" dirty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2129481"/>
            <a:ext cx="10058400" cy="431735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000" dirty="0"/>
              <a:t>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The following conditions are equivalent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FF3300"/>
                </a:solidFill>
              </a:rPr>
              <a:t>WHERE </a:t>
            </a:r>
            <a:r>
              <a:rPr lang="en-US" altLang="en-US" sz="2200" dirty="0" err="1">
                <a:solidFill>
                  <a:srgbClr val="0070C0"/>
                </a:solidFill>
              </a:rPr>
              <a:t>first_name</a:t>
            </a:r>
            <a:r>
              <a:rPr lang="en-US" altLang="en-US" sz="2200" dirty="0">
                <a:solidFill>
                  <a:srgbClr val="FF3300"/>
                </a:solidFill>
              </a:rPr>
              <a:t> IN </a:t>
            </a:r>
            <a:r>
              <a:rPr lang="en-US" altLang="en-US" sz="2200" dirty="0">
                <a:solidFill>
                  <a:srgbClr val="0070C0"/>
                </a:solidFill>
              </a:rPr>
              <a:t>(‘Steven’, ‘John’)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th-TH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BC26A-3C43-4EBD-ADA7-8DA0F9D5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21" y="3535038"/>
            <a:ext cx="5619778" cy="25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7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311C28ED-8D2F-49F3-9141-A2DB5CC1C150}" type="slidenum">
              <a:rPr lang="en-US" altLang="en-US">
                <a:latin typeface="Arial Black" panose="020B0A04020102020204" pitchFamily="34" charset="0"/>
              </a:rPr>
              <a:pPr eaLnBrk="1" hangingPunct="1"/>
              <a:t>19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  <a:r>
              <a:rPr lang="en-US" altLang="en-US" dirty="0"/>
              <a:t> (cont.)</a:t>
            </a:r>
            <a:endParaRPr lang="th-TH" altLang="en-US" dirty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Usually, null value will not match any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condition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For example,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3300"/>
                </a:solidFill>
              </a:rPr>
              <a:t>WHERE </a:t>
            </a:r>
            <a:r>
              <a:rPr lang="en-US" altLang="en-US" sz="2000" dirty="0">
                <a:solidFill>
                  <a:srgbClr val="0070C0"/>
                </a:solidFill>
              </a:rPr>
              <a:t>(Dorm </a:t>
            </a:r>
            <a:r>
              <a:rPr lang="en-US" altLang="en-US" sz="2000" dirty="0">
                <a:solidFill>
                  <a:srgbClr val="FF0000"/>
                </a:solidFill>
              </a:rPr>
              <a:t>LIKE</a:t>
            </a:r>
            <a:r>
              <a:rPr lang="en-US" altLang="en-US" sz="2000" dirty="0">
                <a:solidFill>
                  <a:srgbClr val="0070C0"/>
                </a:solidFill>
              </a:rPr>
              <a:t> ‘SV%’)</a:t>
            </a:r>
            <a:endParaRPr lang="en-US" altLang="en-US" sz="2000" dirty="0"/>
          </a:p>
          <a:p>
            <a:pPr lvl="2" eaLnBrk="1" hangingPunct="1">
              <a:lnSpc>
                <a:spcPct val="80000"/>
              </a:lnSpc>
            </a:pPr>
            <a:endParaRPr lang="en-US" altLang="en-US" sz="2000" dirty="0"/>
          </a:p>
          <a:p>
            <a:pPr lvl="2" eaLnBrk="1" hangingPunct="1">
              <a:lnSpc>
                <a:spcPct val="80000"/>
              </a:lnSpc>
            </a:pPr>
            <a:endParaRPr lang="en-US" altLang="en-US" sz="2000" dirty="0"/>
          </a:p>
          <a:p>
            <a:pPr lvl="2" eaLnBrk="1" hangingPunct="1">
              <a:lnSpc>
                <a:spcPct val="80000"/>
              </a:lnSpc>
            </a:pPr>
            <a:endParaRPr lang="en-US" altLang="en-US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3300"/>
                </a:solidFill>
              </a:rPr>
              <a:t>WHERE NOT </a:t>
            </a:r>
            <a:r>
              <a:rPr lang="en-US" altLang="en-US" sz="2000" dirty="0">
                <a:solidFill>
                  <a:srgbClr val="0070C0"/>
                </a:solidFill>
              </a:rPr>
              <a:t>(Dorm </a:t>
            </a:r>
            <a:r>
              <a:rPr lang="en-US" altLang="en-US" sz="2000" dirty="0">
                <a:solidFill>
                  <a:srgbClr val="FF0000"/>
                </a:solidFill>
              </a:rPr>
              <a:t>LIKE</a:t>
            </a:r>
            <a:r>
              <a:rPr lang="en-US" altLang="en-US" sz="2000" dirty="0">
                <a:solidFill>
                  <a:srgbClr val="0070C0"/>
                </a:solidFill>
              </a:rPr>
              <a:t> ‘SV%’)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Both conditions will not return those with null values</a:t>
            </a:r>
          </a:p>
          <a:p>
            <a:pPr eaLnBrk="1" hangingPunct="1">
              <a:lnSpc>
                <a:spcPct val="80000"/>
              </a:lnSpc>
            </a:pPr>
            <a:endParaRPr lang="th-TH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27587-74B7-44C7-8876-3568FB0F3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568" y="1292694"/>
            <a:ext cx="3934673" cy="240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9F20A-CD61-4B00-91D3-8C79356EB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943" y="4239003"/>
            <a:ext cx="3879922" cy="19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1048200" y="78121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dirty="0"/>
              <a:t>Basic SQL Query</a:t>
            </a:r>
            <a:endParaRPr dirty="0"/>
          </a:p>
        </p:txBody>
      </p:sp>
      <p:sp>
        <p:nvSpPr>
          <p:cNvPr id="200" name="Google Shape;200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71368-6E64-0C4B-88D6-8DC1C41B4BB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48200" y="1890300"/>
            <a:ext cx="9290460" cy="4967700"/>
          </a:xfrm>
        </p:spPr>
        <p:txBody>
          <a:bodyPr/>
          <a:lstStyle/>
          <a:p>
            <a:r>
              <a:rPr lang="en-US" sz="2400" dirty="0"/>
              <a:t>Selecting Data</a:t>
            </a:r>
          </a:p>
          <a:p>
            <a:r>
              <a:rPr lang="en-TH" sz="2400" dirty="0"/>
              <a:t>Filtering Data</a:t>
            </a:r>
          </a:p>
          <a:p>
            <a:r>
              <a:rPr lang="en-TH" sz="2400" dirty="0"/>
              <a:t>Sorting Data</a:t>
            </a:r>
          </a:p>
          <a:p>
            <a:r>
              <a:rPr lang="en-US" altLang="en-US" sz="2400" dirty="0"/>
              <a:t>Aggregation Functions (e.g., COUNT, SUM, AVG, MIN, MAX)</a:t>
            </a:r>
          </a:p>
          <a:p>
            <a:r>
              <a:rPr lang="en-US" altLang="en-US" sz="2400" dirty="0"/>
              <a:t>GROUP BY</a:t>
            </a:r>
          </a:p>
          <a:p>
            <a:r>
              <a:rPr lang="en-US" altLang="en-US" sz="2400" dirty="0"/>
              <a:t>HAVING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311C28ED-8D2F-49F3-9141-A2DB5CC1C150}" type="slidenum">
              <a:rPr lang="en-US" altLang="en-US">
                <a:latin typeface="Arial Black" panose="020B0A04020102020204" pitchFamily="34" charset="0"/>
              </a:rPr>
              <a:pPr eaLnBrk="1" hangingPunct="1"/>
              <a:t>20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  <a:r>
              <a:rPr lang="en-US" altLang="en-US" dirty="0"/>
              <a:t> (cont.)</a:t>
            </a:r>
            <a:endParaRPr lang="th-TH" altLang="en-US" dirty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2108201"/>
            <a:ext cx="10058400" cy="43386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IS NULL, IS NOT NULL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Test for null value, e.g.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3300"/>
                </a:solidFill>
              </a:rPr>
              <a:t>WHERE </a:t>
            </a:r>
            <a:r>
              <a:rPr lang="en-US" altLang="en-US" sz="2000" dirty="0">
                <a:solidFill>
                  <a:srgbClr val="0070C0"/>
                </a:solidFill>
              </a:rPr>
              <a:t>Dorm </a:t>
            </a:r>
            <a:r>
              <a:rPr lang="en-US" altLang="en-US" sz="2000" dirty="0">
                <a:solidFill>
                  <a:srgbClr val="FF3300"/>
                </a:solidFill>
              </a:rPr>
              <a:t>IS NULL</a:t>
            </a:r>
            <a:r>
              <a:rPr lang="en-US" altLang="en-US" sz="2000" dirty="0"/>
              <a:t>                                                    </a:t>
            </a:r>
            <a:r>
              <a:rPr lang="en-US" altLang="en-US" sz="2000" dirty="0">
                <a:solidFill>
                  <a:srgbClr val="FF3300"/>
                </a:solidFill>
              </a:rPr>
              <a:t>WHERE </a:t>
            </a:r>
            <a:r>
              <a:rPr lang="en-US" altLang="en-US" sz="2000" dirty="0">
                <a:solidFill>
                  <a:srgbClr val="0070C0"/>
                </a:solidFill>
              </a:rPr>
              <a:t>Dorm </a:t>
            </a:r>
            <a:r>
              <a:rPr lang="en-US" altLang="en-US" sz="2000" dirty="0">
                <a:solidFill>
                  <a:srgbClr val="FF3300"/>
                </a:solidFill>
              </a:rPr>
              <a:t>IS NOT NULL</a:t>
            </a:r>
            <a:endParaRPr lang="en-US" altLang="en-US" sz="2000" dirty="0"/>
          </a:p>
          <a:p>
            <a:pPr lvl="2" eaLnBrk="1" hangingPunct="1">
              <a:lnSpc>
                <a:spcPct val="80000"/>
              </a:lnSpc>
            </a:pPr>
            <a:endParaRPr lang="en-US" altLang="en-US" sz="2000" dirty="0"/>
          </a:p>
          <a:p>
            <a:pPr lvl="2" eaLnBrk="1" hangingPunct="1">
              <a:lnSpc>
                <a:spcPct val="80000"/>
              </a:lnSpc>
            </a:pPr>
            <a:endParaRPr lang="en-US" altLang="en-US" sz="2000" dirty="0"/>
          </a:p>
          <a:p>
            <a:pPr lvl="2" eaLnBrk="1" hangingPunct="1">
              <a:lnSpc>
                <a:spcPct val="80000"/>
              </a:lnSpc>
            </a:pPr>
            <a:endParaRPr lang="en-US" altLang="en-US" sz="2000" dirty="0"/>
          </a:p>
          <a:p>
            <a:pPr lvl="2" eaLnBrk="1" hangingPunct="1">
              <a:lnSpc>
                <a:spcPct val="80000"/>
              </a:lnSpc>
            </a:pPr>
            <a:endParaRPr lang="en-US" altLang="en-US" sz="2000" dirty="0"/>
          </a:p>
          <a:p>
            <a:pPr lvl="2" eaLnBrk="1" hangingPunct="1">
              <a:lnSpc>
                <a:spcPct val="80000"/>
              </a:lnSpc>
            </a:pPr>
            <a:endParaRPr lang="en-US" altLang="en-US" sz="2000" dirty="0"/>
          </a:p>
          <a:p>
            <a:pPr lvl="2" eaLnBrk="1" hangingPunct="1">
              <a:lnSpc>
                <a:spcPct val="80000"/>
              </a:lnSpc>
            </a:pPr>
            <a:endParaRPr lang="en-US" altLang="en-US" sz="2000" dirty="0"/>
          </a:p>
          <a:p>
            <a:pPr lvl="2" eaLnBrk="1" hangingPunct="1">
              <a:lnSpc>
                <a:spcPct val="80000"/>
              </a:lnSpc>
            </a:pPr>
            <a:endParaRPr lang="en-US" altLang="en-US" sz="2000" dirty="0"/>
          </a:p>
          <a:p>
            <a:pPr lvl="2" eaLnBrk="1" hangingPunct="1">
              <a:lnSpc>
                <a:spcPct val="80000"/>
              </a:lnSpc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3300"/>
                </a:solidFill>
              </a:rPr>
              <a:t>WHERE </a:t>
            </a:r>
            <a:r>
              <a:rPr lang="en-US" altLang="en-US" sz="2400" dirty="0">
                <a:solidFill>
                  <a:srgbClr val="0070C0"/>
                </a:solidFill>
              </a:rPr>
              <a:t>Dorm = NULL</a:t>
            </a:r>
            <a:r>
              <a:rPr lang="en-US" altLang="en-US" sz="2400" dirty="0"/>
              <a:t> will not give the correct results !!</a:t>
            </a:r>
          </a:p>
          <a:p>
            <a:pPr eaLnBrk="1" hangingPunct="1">
              <a:lnSpc>
                <a:spcPct val="80000"/>
              </a:lnSpc>
            </a:pPr>
            <a:endParaRPr lang="th-TH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34B2F-569D-4567-8C0C-FD66E4BD7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54" y="3429000"/>
            <a:ext cx="3699072" cy="2028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51704-8427-4C59-A311-A0F22C51B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076" y="3450676"/>
            <a:ext cx="3368098" cy="20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3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0261F69E-2C43-4E64-8AD9-9F397C3DC63E}" type="slidenum">
              <a:rPr lang="en-US" altLang="en-US">
                <a:latin typeface="Arial Black" panose="020B0A04020102020204" pitchFamily="34" charset="0"/>
              </a:rPr>
              <a:pPr eaLnBrk="1" hangingPunct="1"/>
              <a:t>21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 (cont.)</a:t>
            </a:r>
            <a:endParaRPr lang="th-TH" altLang="en-US" dirty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089" y="1981201"/>
            <a:ext cx="9540111" cy="43275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AND, OR, NOT</a:t>
            </a:r>
          </a:p>
          <a:p>
            <a:pPr lvl="1" eaLnBrk="1" hangingPunct="1"/>
            <a:r>
              <a:rPr lang="en-US" altLang="en-US" sz="2400" dirty="0"/>
              <a:t>If there is no parentheses ‘</a:t>
            </a:r>
            <a:r>
              <a:rPr lang="en-US" altLang="en-US" sz="2400" dirty="0">
                <a:solidFill>
                  <a:srgbClr val="FF3300"/>
                </a:solidFill>
              </a:rPr>
              <a:t>(..)</a:t>
            </a:r>
            <a:r>
              <a:rPr lang="en-US" altLang="en-US" sz="2400" dirty="0"/>
              <a:t>’ the order of processing will be: NOT, AND, OR</a:t>
            </a:r>
            <a:endParaRPr lang="en-US" altLang="en-US" sz="2400" dirty="0">
              <a:solidFill>
                <a:srgbClr val="FF3300"/>
              </a:solidFill>
            </a:endParaRPr>
          </a:p>
          <a:p>
            <a:pPr lvl="1"/>
            <a:r>
              <a:rPr lang="en-US" altLang="en-US" sz="2400" dirty="0">
                <a:solidFill>
                  <a:srgbClr val="FF3300"/>
                </a:solidFill>
              </a:rPr>
              <a:t>WHERE </a:t>
            </a:r>
            <a:r>
              <a:rPr lang="en-US" altLang="en-US" sz="2400" dirty="0">
                <a:solidFill>
                  <a:srgbClr val="0070C0"/>
                </a:solidFill>
              </a:rPr>
              <a:t>birthyear &gt;= 2000 </a:t>
            </a:r>
            <a:r>
              <a:rPr lang="en-US" altLang="en-US" sz="2400" dirty="0">
                <a:solidFill>
                  <a:srgbClr val="FF0000"/>
                </a:solidFill>
              </a:rPr>
              <a:t>AND</a:t>
            </a:r>
            <a:r>
              <a:rPr lang="en-US" altLang="en-US" sz="2400" dirty="0">
                <a:solidFill>
                  <a:srgbClr val="0070C0"/>
                </a:solidFill>
              </a:rPr>
              <a:t> score &lt;= 2004      </a:t>
            </a:r>
          </a:p>
          <a:p>
            <a:pPr marL="201168" lvl="1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D8857-70B1-4429-8EF8-C819DE6E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424" y="3926668"/>
            <a:ext cx="6439885" cy="23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94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0261F69E-2C43-4E64-8AD9-9F397C3DC63E}" type="slidenum">
              <a:rPr lang="en-US" altLang="en-US">
                <a:latin typeface="Arial Black" panose="020B0A04020102020204" pitchFamily="34" charset="0"/>
              </a:rPr>
              <a:pPr eaLnBrk="1" hangingPunct="1"/>
              <a:t>22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 (cont.)</a:t>
            </a:r>
            <a:endParaRPr lang="th-TH" altLang="en-US" dirty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089" y="1981201"/>
            <a:ext cx="9540111" cy="43275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AND, OR, NOT</a:t>
            </a:r>
          </a:p>
          <a:p>
            <a:pPr marL="201168" lvl="1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WHERE </a:t>
            </a:r>
            <a:r>
              <a:rPr lang="en-US" altLang="en-US" sz="2400" dirty="0" err="1">
                <a:solidFill>
                  <a:srgbClr val="0070C0"/>
                </a:solidFill>
              </a:rPr>
              <a:t>first_name</a:t>
            </a:r>
            <a:r>
              <a:rPr lang="en-US" altLang="en-US" sz="2400" dirty="0">
                <a:solidFill>
                  <a:srgbClr val="0070C0"/>
                </a:solidFill>
              </a:rPr>
              <a:t>=‘Steven’ </a:t>
            </a:r>
            <a:r>
              <a:rPr lang="en-US" altLang="en-US" sz="2400" dirty="0">
                <a:solidFill>
                  <a:srgbClr val="FF0000"/>
                </a:solidFill>
              </a:rPr>
              <a:t>OR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</a:rPr>
              <a:t>first_name</a:t>
            </a:r>
            <a:r>
              <a:rPr lang="en-US" altLang="en-US" sz="2400" dirty="0">
                <a:solidFill>
                  <a:srgbClr val="0070C0"/>
                </a:solidFill>
              </a:rPr>
              <a:t>=‘John’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44A33-0BD6-4CCC-96E7-3D3E86F6B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120154"/>
            <a:ext cx="8540818" cy="31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31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  <a:r>
              <a:rPr lang="en-TH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>
                <a:solidFill>
                  <a:srgbClr val="0070C0"/>
                </a:solidFill>
              </a:rPr>
              <a:t> expressions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rgbClr val="0070C0"/>
                </a:solidFill>
              </a:rPr>
              <a:t> tables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>
                <a:solidFill>
                  <a:srgbClr val="0070C0"/>
                </a:solidFill>
              </a:rPr>
              <a:t> conditions]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[GROUP BY expressions]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[HAVING conditions]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ORDER BY </a:t>
            </a:r>
            <a:r>
              <a:rPr lang="en-US" sz="2400" dirty="0">
                <a:solidFill>
                  <a:srgbClr val="0070C0"/>
                </a:solidFill>
              </a:rPr>
              <a:t>expression [ </a:t>
            </a:r>
            <a:r>
              <a:rPr lang="en-US" sz="2400" dirty="0">
                <a:solidFill>
                  <a:srgbClr val="FF0000"/>
                </a:solidFill>
              </a:rPr>
              <a:t>ASC</a:t>
            </a:r>
            <a:r>
              <a:rPr lang="en-US" sz="2400" dirty="0">
                <a:solidFill>
                  <a:srgbClr val="0070C0"/>
                </a:solidFill>
              </a:rPr>
              <a:t> | </a:t>
            </a:r>
            <a:r>
              <a:rPr lang="en-US" sz="2400" dirty="0">
                <a:solidFill>
                  <a:srgbClr val="FF0000"/>
                </a:solidFill>
              </a:rPr>
              <a:t>DESC</a:t>
            </a:r>
            <a:r>
              <a:rPr lang="en-US" sz="2400" dirty="0">
                <a:solidFill>
                  <a:srgbClr val="0070C0"/>
                </a:solidFill>
              </a:rPr>
              <a:t> ]] </a:t>
            </a:r>
          </a:p>
          <a:p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[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LIMIT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sz="2400" dirty="0" err="1">
                <a:solidFill>
                  <a:srgbClr val="0070C0"/>
                </a:solidFill>
                <a:highlight>
                  <a:srgbClr val="FFFF00"/>
                </a:highlight>
              </a:rPr>
              <a:t>number_rows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37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657444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altLang="en-US" dirty="0"/>
              <a:t>LIMIT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idx="1"/>
          </p:nvPr>
        </p:nvSpPr>
        <p:spPr>
          <a:xfrm>
            <a:off x="1097280" y="1992455"/>
            <a:ext cx="10058400" cy="409235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LIMIT </a:t>
            </a:r>
            <a:r>
              <a:rPr lang="en-US" altLang="en-US" sz="2800" dirty="0"/>
              <a:t>is used to retrieve records from one or more tables in a database and limit the number of records returned based on a limit value.</a:t>
            </a:r>
          </a:p>
          <a:p>
            <a:pPr marL="0" indent="0">
              <a:buNone/>
            </a:pPr>
            <a:r>
              <a:rPr lang="en-US" altLang="en-US" sz="2400" u="sng" dirty="0"/>
              <a:t>Example</a:t>
            </a:r>
            <a:r>
              <a:rPr lang="en-US" altLang="en-US" sz="2400" dirty="0"/>
              <a:t> - Using LIMIT keyword</a:t>
            </a:r>
            <a:br>
              <a:rPr lang="en-US" altLang="en-US" sz="2400" dirty="0"/>
            </a:br>
            <a:r>
              <a:rPr lang="en-US" sz="2000" dirty="0">
                <a:solidFill>
                  <a:srgbClr val="FF0000"/>
                </a:solidFill>
              </a:rPr>
              <a:t>SELECT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st_id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first_name</a:t>
            </a:r>
            <a:r>
              <a:rPr lang="en-US" sz="2000" dirty="0">
                <a:solidFill>
                  <a:srgbClr val="0070C0"/>
                </a:solidFill>
              </a:rPr>
              <a:t> , </a:t>
            </a:r>
            <a:r>
              <a:rPr lang="en-US" sz="2000" dirty="0" err="1">
                <a:solidFill>
                  <a:srgbClr val="0070C0"/>
                </a:solidFill>
              </a:rPr>
              <a:t>last_name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FROM</a:t>
            </a:r>
            <a:r>
              <a:rPr lang="en-US" sz="2000" dirty="0">
                <a:solidFill>
                  <a:srgbClr val="0070C0"/>
                </a:solidFill>
              </a:rPr>
              <a:t> students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LIMIT</a:t>
            </a:r>
            <a:r>
              <a:rPr lang="en-US" sz="2000" dirty="0">
                <a:solidFill>
                  <a:srgbClr val="0070C0"/>
                </a:solidFill>
              </a:rPr>
              <a:t> 2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marL="384048" lvl="2" indent="0">
              <a:buNone/>
            </a:pPr>
            <a:endParaRPr lang="en-US" altLang="en-US" sz="2000" dirty="0"/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3A0F3-05E0-426C-AD07-524409A4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291" y="3388288"/>
            <a:ext cx="6224280" cy="291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10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93586FCC-E9BF-4DEF-BD6F-6EEA34DBC57B}" type="slidenum">
              <a:rPr lang="en-US" altLang="en-US">
                <a:latin typeface="Arial Black" panose="020B0A04020102020204" pitchFamily="34" charset="0"/>
              </a:rPr>
              <a:pPr eaLnBrk="1" hangingPunct="1"/>
              <a:t>25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Aggregation Functions</a:t>
            </a:r>
            <a:endParaRPr lang="th-TH" altLang="en-US" dirty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Convert set into a single value, e.g. min{20,55,16,73} = 16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SQL Aggregation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COUNT</a:t>
            </a:r>
            <a:r>
              <a:rPr lang="en-US" altLang="en-US" sz="2400" dirty="0"/>
              <a:t>: Counting total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SUM</a:t>
            </a:r>
            <a:r>
              <a:rPr lang="en-US" altLang="en-US" sz="2400" dirty="0"/>
              <a:t>: Sum total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AVG</a:t>
            </a:r>
            <a:r>
              <a:rPr lang="en-US" altLang="en-US" sz="2400" dirty="0"/>
              <a:t>: Average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MIN</a:t>
            </a:r>
            <a:r>
              <a:rPr lang="en-US" altLang="en-US" sz="2400" dirty="0"/>
              <a:t>: Minimum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MAX</a:t>
            </a:r>
            <a:r>
              <a:rPr lang="en-US" altLang="en-US" sz="2400" dirty="0"/>
              <a:t>: Maximum value</a:t>
            </a:r>
            <a:endParaRPr lang="th-TH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565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9E37C3FD-137C-4253-8473-89A499C2D5B4}" type="slidenum">
              <a:rPr lang="en-US" altLang="en-US">
                <a:latin typeface="Arial Black" panose="020B0A04020102020204" pitchFamily="34" charset="0"/>
              </a:rPr>
              <a:pPr eaLnBrk="1" hangingPunct="1"/>
              <a:t>26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 Examples</a:t>
            </a:r>
            <a:endParaRPr lang="th-TH" altLang="en-US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Examples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/* show minimum birthyear of students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SELECT MIN(</a:t>
            </a:r>
            <a:r>
              <a:rPr lang="en-US" altLang="en-US" sz="2400" dirty="0" err="1">
                <a:solidFill>
                  <a:srgbClr val="0070C0"/>
                </a:solidFill>
              </a:rPr>
              <a:t>BirthYear</a:t>
            </a:r>
            <a:r>
              <a:rPr lang="en-US" altLang="en-US" sz="2400" dirty="0">
                <a:solidFill>
                  <a:srgbClr val="FF3300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FROM </a:t>
            </a:r>
            <a:r>
              <a:rPr lang="en-US" altLang="en-US" sz="2400" dirty="0">
                <a:solidFill>
                  <a:srgbClr val="0070C0"/>
                </a:solidFill>
              </a:rPr>
              <a:t>students</a:t>
            </a:r>
            <a:endParaRPr lang="th-TH" altLang="en-US" sz="2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2C5CC-5006-4284-A28A-BDC856F2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688" y="3319897"/>
            <a:ext cx="5188481" cy="28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95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9E37C3FD-137C-4253-8473-89A499C2D5B4}" type="slidenum">
              <a:rPr lang="en-US" altLang="en-US">
                <a:latin typeface="Arial Black" panose="020B0A04020102020204" pitchFamily="34" charset="0"/>
              </a:rPr>
              <a:pPr eaLnBrk="1" hangingPunct="1"/>
              <a:t>27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 Examples</a:t>
            </a:r>
            <a:endParaRPr lang="th-TH" altLang="en-US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Examples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/* count number of students from USA*/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SELECT COUNT(</a:t>
            </a:r>
            <a:r>
              <a:rPr lang="en-US" altLang="en-US" sz="2400" dirty="0">
                <a:solidFill>
                  <a:srgbClr val="0070C0"/>
                </a:solidFill>
              </a:rPr>
              <a:t>*</a:t>
            </a:r>
            <a:r>
              <a:rPr lang="en-US" altLang="en-US" sz="2400" dirty="0">
                <a:solidFill>
                  <a:srgbClr val="FF3300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FROM </a:t>
            </a:r>
            <a:r>
              <a:rPr lang="en-US" altLang="en-US" sz="2400" dirty="0">
                <a:solidFill>
                  <a:srgbClr val="0070C0"/>
                </a:solidFill>
              </a:rPr>
              <a:t>students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WHERE </a:t>
            </a:r>
            <a:r>
              <a:rPr lang="en-US" altLang="en-US" sz="2400" dirty="0">
                <a:solidFill>
                  <a:srgbClr val="0070C0"/>
                </a:solidFill>
              </a:rPr>
              <a:t>country=‘USA’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A7FFD-3893-4D5F-9104-7D96F701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216" y="3186143"/>
            <a:ext cx="5029237" cy="29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9E37C3FD-137C-4253-8473-89A499C2D5B4}" type="slidenum">
              <a:rPr lang="en-US" altLang="en-US">
                <a:latin typeface="Arial Black" panose="020B0A04020102020204" pitchFamily="34" charset="0"/>
              </a:rPr>
              <a:pPr eaLnBrk="1" hangingPunct="1"/>
              <a:t>28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 Examples</a:t>
            </a:r>
            <a:endParaRPr lang="th-TH" altLang="en-US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Examples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/* count the number of countries that the students are from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SELECT COUNT(DISTINCT </a:t>
            </a:r>
            <a:r>
              <a:rPr lang="en-US" altLang="en-US" sz="2400" dirty="0">
                <a:solidFill>
                  <a:srgbClr val="0070C0"/>
                </a:solidFill>
              </a:rPr>
              <a:t>country</a:t>
            </a:r>
            <a:r>
              <a:rPr lang="en-US" altLang="en-US" sz="2400" dirty="0">
                <a:solidFill>
                  <a:srgbClr val="FF3300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FROM </a:t>
            </a:r>
            <a:r>
              <a:rPr lang="en-US" altLang="en-US" sz="2400" dirty="0">
                <a:solidFill>
                  <a:srgbClr val="0070C0"/>
                </a:solidFill>
              </a:rPr>
              <a:t>students</a:t>
            </a:r>
            <a:endParaRPr lang="th-TH" altLang="en-US" sz="2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02F2A-7BDD-4825-8B89-EDEF4EA9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225" y="3034904"/>
            <a:ext cx="5766399" cy="28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61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F05C0F60-6AE2-485F-B300-83944ABEAEA9}" type="slidenum">
              <a:rPr lang="en-US" altLang="en-US">
                <a:latin typeface="Arial Black" panose="020B0A04020102020204" pitchFamily="34" charset="0"/>
              </a:rPr>
              <a:pPr eaLnBrk="1" hangingPunct="1"/>
              <a:t>29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Aggregations Examples (2)</a:t>
            </a:r>
            <a:endParaRPr lang="th-TH" altLang="en-US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 find average student total score 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SELECT AVG(</a:t>
            </a:r>
            <a:r>
              <a:rPr lang="en-US" altLang="en-US" sz="2400" dirty="0">
                <a:solidFill>
                  <a:srgbClr val="0070C0"/>
                </a:solidFill>
              </a:rPr>
              <a:t>Birthyear)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FROM students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th-TH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B8F86-5BA1-4116-9571-D4899F12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01" y="3286157"/>
            <a:ext cx="5786480" cy="287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2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  <a:r>
              <a:rPr lang="en-TH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>
                <a:solidFill>
                  <a:srgbClr val="0070C0"/>
                </a:solidFill>
              </a:rPr>
              <a:t> expressions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rgbClr val="0070C0"/>
                </a:solidFill>
              </a:rPr>
              <a:t> tables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>
                <a:solidFill>
                  <a:srgbClr val="0070C0"/>
                </a:solidFill>
              </a:rPr>
              <a:t> conditions]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GROUP BY</a:t>
            </a:r>
            <a:r>
              <a:rPr lang="en-US" sz="2400" dirty="0">
                <a:solidFill>
                  <a:srgbClr val="0070C0"/>
                </a:solidFill>
              </a:rPr>
              <a:t> expressions]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HAVING</a:t>
            </a:r>
            <a:r>
              <a:rPr lang="en-US" sz="2400" dirty="0">
                <a:solidFill>
                  <a:srgbClr val="0070C0"/>
                </a:solidFill>
              </a:rPr>
              <a:t> conditions]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ORDER BY </a:t>
            </a:r>
            <a:r>
              <a:rPr lang="en-US" sz="2400" dirty="0">
                <a:solidFill>
                  <a:srgbClr val="0070C0"/>
                </a:solidFill>
              </a:rPr>
              <a:t>expression [ </a:t>
            </a:r>
            <a:r>
              <a:rPr lang="en-US" sz="2400" dirty="0">
                <a:solidFill>
                  <a:srgbClr val="FF0000"/>
                </a:solidFill>
              </a:rPr>
              <a:t>ASC</a:t>
            </a:r>
            <a:r>
              <a:rPr lang="en-US" sz="2400" dirty="0">
                <a:solidFill>
                  <a:srgbClr val="0070C0"/>
                </a:solidFill>
              </a:rPr>
              <a:t> | </a:t>
            </a:r>
            <a:r>
              <a:rPr lang="en-US" sz="2400" dirty="0">
                <a:solidFill>
                  <a:srgbClr val="FF0000"/>
                </a:solidFill>
              </a:rPr>
              <a:t>DESC</a:t>
            </a:r>
            <a:r>
              <a:rPr lang="en-US" sz="2400" dirty="0">
                <a:solidFill>
                  <a:srgbClr val="0070C0"/>
                </a:solidFill>
              </a:rPr>
              <a:t> ]]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LIMIT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number_rows</a:t>
            </a:r>
            <a:r>
              <a:rPr lang="en-US" sz="2400" dirty="0">
                <a:solidFill>
                  <a:srgbClr val="0070C0"/>
                </a:solidFill>
              </a:rPr>
              <a:t>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F05C0F60-6AE2-485F-B300-83944ABEAEA9}" type="slidenum">
              <a:rPr lang="en-US" altLang="en-US">
                <a:latin typeface="Arial Black" panose="020B0A04020102020204" pitchFamily="34" charset="0"/>
              </a:rPr>
              <a:pPr eaLnBrk="1" hangingPunct="1"/>
              <a:t>30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Aggregations Examples (2)</a:t>
            </a:r>
            <a:endParaRPr lang="th-TH" altLang="en-US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2108201"/>
            <a:ext cx="10837545" cy="37608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Examples </a:t>
            </a:r>
            <a:r>
              <a:rPr lang="en-US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 find total number, minimum-maximum birthyear of USA students*/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SELECT COUNT(</a:t>
            </a:r>
            <a:r>
              <a:rPr lang="en-US" altLang="en-US" sz="2400" dirty="0">
                <a:solidFill>
                  <a:srgbClr val="0070C0"/>
                </a:solidFill>
              </a:rPr>
              <a:t>*</a:t>
            </a:r>
            <a:r>
              <a:rPr lang="en-US" altLang="en-US" sz="2400" dirty="0">
                <a:solidFill>
                  <a:srgbClr val="FF3300"/>
                </a:solidFill>
              </a:rPr>
              <a:t>), MIN(</a:t>
            </a:r>
            <a:r>
              <a:rPr lang="en-US" altLang="en-US" sz="2400" dirty="0">
                <a:solidFill>
                  <a:srgbClr val="0070C0"/>
                </a:solidFill>
              </a:rPr>
              <a:t>birthyear</a:t>
            </a:r>
            <a:r>
              <a:rPr lang="en-US" altLang="en-US" sz="2400" dirty="0">
                <a:solidFill>
                  <a:srgbClr val="FF3300"/>
                </a:solidFill>
              </a:rPr>
              <a:t>), MAX(</a:t>
            </a:r>
            <a:r>
              <a:rPr lang="en-US" altLang="en-US" sz="2400" dirty="0">
                <a:solidFill>
                  <a:srgbClr val="0070C0"/>
                </a:solidFill>
              </a:rPr>
              <a:t>birthyear</a:t>
            </a:r>
            <a:r>
              <a:rPr lang="en-US" altLang="en-US" sz="2400" dirty="0">
                <a:solidFill>
                  <a:srgbClr val="FF3300"/>
                </a:solidFill>
              </a:rPr>
              <a:t>) FROM </a:t>
            </a:r>
            <a:r>
              <a:rPr lang="en-US" altLang="en-US" sz="2400" dirty="0">
                <a:solidFill>
                  <a:srgbClr val="0070C0"/>
                </a:solidFill>
              </a:rPr>
              <a:t>students  </a:t>
            </a:r>
            <a:r>
              <a:rPr lang="en-US" altLang="en-US" sz="2400" dirty="0">
                <a:solidFill>
                  <a:srgbClr val="FF3300"/>
                </a:solidFill>
              </a:rPr>
              <a:t>WHERE </a:t>
            </a:r>
            <a:r>
              <a:rPr lang="en-US" altLang="en-US" sz="2400" dirty="0">
                <a:solidFill>
                  <a:srgbClr val="0070C0"/>
                </a:solidFill>
              </a:rPr>
              <a:t>country=‘USA’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th-TH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D2256-F01A-4FB2-8740-25392423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3547188"/>
            <a:ext cx="7593397" cy="24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70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9617BBEB-2E44-4F24-8B46-49C9F6B175D8}" type="slidenum">
              <a:rPr lang="en-US" altLang="en-US">
                <a:latin typeface="Arial Black" panose="020B0A04020102020204" pitchFamily="34" charset="0"/>
              </a:rPr>
              <a:pPr eaLnBrk="1" hangingPunct="1"/>
              <a:t>31</a:t>
            </a:fld>
            <a:endParaRPr lang="th-TH" altLang="en-US" dirty="0">
              <a:latin typeface="Arial Black" panose="020B0A04020102020204" pitchFamily="34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 Syntax</a:t>
            </a:r>
            <a:endParaRPr lang="th-TH" altLang="en-US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2119776"/>
            <a:ext cx="10558426" cy="399165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 SUM and AVG only take columns that are </a:t>
            </a:r>
            <a:r>
              <a:rPr lang="en-US" altLang="en-US" sz="2400" u="sng" dirty="0"/>
              <a:t>numbers</a:t>
            </a:r>
            <a:r>
              <a:rPr lang="en-US" altLang="en-US" sz="2400" dirty="0"/>
              <a:t> as arguments</a:t>
            </a:r>
            <a:endParaRPr lang="th-TH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COUNT, MIN, MAX accept any data type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 Aggregations can only be used after ‘SELECT’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Aggregation can not be used in WHERE clause, e.g. </a:t>
            </a:r>
            <a:r>
              <a:rPr lang="en-US" altLang="en-US" sz="2000" dirty="0">
                <a:solidFill>
                  <a:srgbClr val="FF0000"/>
                </a:solidFill>
              </a:rPr>
              <a:t>‘WHERE birthyear &gt; min(birthyear)’ </a:t>
            </a:r>
            <a:r>
              <a:rPr lang="en-US" altLang="en-US" sz="2000" dirty="0"/>
              <a:t>is </a:t>
            </a:r>
            <a:r>
              <a:rPr lang="en-US" altLang="en-US" sz="2000" dirty="0">
                <a:solidFill>
                  <a:srgbClr val="FF3300"/>
                </a:solidFill>
              </a:rPr>
              <a:t>WRONG</a:t>
            </a:r>
            <a:br>
              <a:rPr lang="en-US" altLang="en-US" sz="2000" dirty="0">
                <a:solidFill>
                  <a:srgbClr val="FF3300"/>
                </a:solidFill>
              </a:rPr>
            </a:br>
            <a:endParaRPr lang="en-US" altLang="en-US" sz="2000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 When aggregations are used, normal column names can not be used in ‘SELECT’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For example, the following query is </a:t>
            </a:r>
            <a:r>
              <a:rPr lang="en-US" altLang="en-US" sz="2000" dirty="0">
                <a:solidFill>
                  <a:srgbClr val="FF3300"/>
                </a:solidFill>
              </a:rPr>
              <a:t>WRONG</a:t>
            </a:r>
            <a:r>
              <a:rPr lang="en-US" altLang="en-US" sz="2000" dirty="0"/>
              <a:t>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3300"/>
                </a:solidFill>
              </a:rPr>
              <a:t>SELECT </a:t>
            </a:r>
            <a:r>
              <a:rPr lang="en-US" altLang="en-US" sz="1800" dirty="0" err="1">
                <a:solidFill>
                  <a:srgbClr val="0070C0"/>
                </a:solidFill>
              </a:rPr>
              <a:t>firstname</a:t>
            </a:r>
            <a:r>
              <a:rPr lang="en-US" altLang="en-US" sz="1800" dirty="0">
                <a:solidFill>
                  <a:srgbClr val="0070C0"/>
                </a:solidFill>
              </a:rPr>
              <a:t>, </a:t>
            </a:r>
            <a:r>
              <a:rPr lang="en-US" altLang="en-US" sz="1800" dirty="0">
                <a:solidFill>
                  <a:srgbClr val="FF3300"/>
                </a:solidFill>
              </a:rPr>
              <a:t>avg (</a:t>
            </a:r>
            <a:r>
              <a:rPr lang="en-US" altLang="en-US" sz="1800" dirty="0">
                <a:solidFill>
                  <a:srgbClr val="0070C0"/>
                </a:solidFill>
              </a:rPr>
              <a:t>birthyear</a:t>
            </a:r>
            <a:r>
              <a:rPr lang="en-US" altLang="en-US" sz="1800" dirty="0">
                <a:solidFill>
                  <a:srgbClr val="FF3300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3300"/>
                </a:solidFill>
              </a:rPr>
              <a:t>FROM </a:t>
            </a:r>
            <a:r>
              <a:rPr lang="en-US" altLang="en-US" sz="1800" dirty="0">
                <a:solidFill>
                  <a:srgbClr val="0070C0"/>
                </a:solidFill>
              </a:rPr>
              <a:t>students</a:t>
            </a:r>
            <a:endParaRPr lang="th-TH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8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  <a:r>
              <a:rPr lang="en-TH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>
                <a:solidFill>
                  <a:srgbClr val="0070C0"/>
                </a:solidFill>
              </a:rPr>
              <a:t> expressions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rgbClr val="0070C0"/>
                </a:solidFill>
              </a:rPr>
              <a:t> tables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>
                <a:solidFill>
                  <a:srgbClr val="0070C0"/>
                </a:solidFill>
              </a:rPr>
              <a:t> conditions]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[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GROUP BY 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expressions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[HAVING conditions]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ORDER BY </a:t>
            </a:r>
            <a:r>
              <a:rPr lang="en-US" sz="2400" dirty="0">
                <a:solidFill>
                  <a:srgbClr val="0070C0"/>
                </a:solidFill>
              </a:rPr>
              <a:t>expression [ </a:t>
            </a:r>
            <a:r>
              <a:rPr lang="en-US" sz="2400" dirty="0">
                <a:solidFill>
                  <a:srgbClr val="FF0000"/>
                </a:solidFill>
              </a:rPr>
              <a:t>ASC</a:t>
            </a:r>
            <a:r>
              <a:rPr lang="en-US" sz="2400" dirty="0">
                <a:solidFill>
                  <a:srgbClr val="0070C0"/>
                </a:solidFill>
              </a:rPr>
              <a:t> | </a:t>
            </a:r>
            <a:r>
              <a:rPr lang="en-US" sz="2400" dirty="0">
                <a:solidFill>
                  <a:srgbClr val="FF0000"/>
                </a:solidFill>
              </a:rPr>
              <a:t>DESC</a:t>
            </a:r>
            <a:r>
              <a:rPr lang="en-US" sz="2400" dirty="0">
                <a:solidFill>
                  <a:srgbClr val="0070C0"/>
                </a:solidFill>
              </a:rPr>
              <a:t> ]]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LIMIT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number_rows</a:t>
            </a:r>
            <a:r>
              <a:rPr lang="en-US" sz="2400" dirty="0">
                <a:solidFill>
                  <a:srgbClr val="0070C0"/>
                </a:solidFill>
              </a:rPr>
              <a:t>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11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D27DEE1E-741F-496F-9D08-319C87C32719}" type="slidenum">
              <a:rPr lang="en-US" altLang="en-US">
                <a:latin typeface="Arial Black" panose="020B0A04020102020204" pitchFamily="34" charset="0"/>
              </a:rPr>
              <a:pPr eaLnBrk="1" hangingPunct="1"/>
              <a:t>33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 BY</a:t>
            </a:r>
            <a:endParaRPr lang="th-TH" altLang="en-US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2108201"/>
            <a:ext cx="10058400" cy="404953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 GROUP BY allows aggregation to be done in groups instead of all rows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Example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        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 Count the number of students from each country*/</a:t>
            </a:r>
            <a:br>
              <a:rPr lang="en-US" altLang="en-US" sz="2400" dirty="0">
                <a:solidFill>
                  <a:srgbClr val="FF3300"/>
                </a:solidFill>
              </a:rPr>
            </a:br>
            <a:r>
              <a:rPr lang="en-US" altLang="en-US" sz="2400" dirty="0">
                <a:solidFill>
                  <a:srgbClr val="FF3300"/>
                </a:solidFill>
              </a:rPr>
              <a:t>	SELECT COUNT(</a:t>
            </a:r>
            <a:r>
              <a:rPr lang="en-US" altLang="en-US" sz="2400" dirty="0">
                <a:solidFill>
                  <a:srgbClr val="0070C0"/>
                </a:solidFill>
              </a:rPr>
              <a:t>*</a:t>
            </a:r>
            <a:r>
              <a:rPr lang="en-US" altLang="en-US" sz="2400" dirty="0">
                <a:solidFill>
                  <a:srgbClr val="FF3300"/>
                </a:solidFill>
              </a:rPr>
              <a:t>)</a:t>
            </a:r>
            <a:br>
              <a:rPr lang="en-US" altLang="en-US" sz="2400" dirty="0">
                <a:solidFill>
                  <a:srgbClr val="FF3300"/>
                </a:solidFill>
              </a:rPr>
            </a:br>
            <a:r>
              <a:rPr lang="en-US" altLang="en-US" sz="2400" dirty="0">
                <a:solidFill>
                  <a:srgbClr val="FF3300"/>
                </a:solidFill>
              </a:rPr>
              <a:t>	FROM </a:t>
            </a:r>
            <a:r>
              <a:rPr lang="en-US" altLang="en-US" sz="2400" dirty="0">
                <a:solidFill>
                  <a:srgbClr val="0070C0"/>
                </a:solidFill>
              </a:rPr>
              <a:t>students</a:t>
            </a:r>
            <a:br>
              <a:rPr lang="en-US" altLang="en-US" sz="2400" dirty="0">
                <a:solidFill>
                  <a:srgbClr val="FF3300"/>
                </a:solidFill>
              </a:rPr>
            </a:br>
            <a:r>
              <a:rPr lang="en-US" altLang="en-US" sz="2400" dirty="0">
                <a:solidFill>
                  <a:srgbClr val="FF3300"/>
                </a:solidFill>
              </a:rPr>
              <a:t>	GROUP BY </a:t>
            </a:r>
            <a:r>
              <a:rPr lang="en-US" altLang="en-US" sz="2400" dirty="0">
                <a:solidFill>
                  <a:srgbClr val="0070C0"/>
                </a:solidFill>
              </a:rPr>
              <a:t>country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 Output of GROUP BY has number of rows equal to number of existing groups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Without GROUP BY, output of aggregation always has one row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9A171-BE26-4298-8AC9-729D21358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49"/>
          <a:stretch/>
        </p:blipFill>
        <p:spPr>
          <a:xfrm>
            <a:off x="5267056" y="3402999"/>
            <a:ext cx="6317817" cy="15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14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BB381DD3-CCDE-4872-8B91-09CFB377471C}" type="slidenum">
              <a:rPr lang="en-US" altLang="en-US">
                <a:latin typeface="Arial Black" panose="020B0A04020102020204" pitchFamily="34" charset="0"/>
              </a:rPr>
              <a:pPr eaLnBrk="1" hangingPunct="1"/>
              <a:t>34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 BY (2)</a:t>
            </a:r>
            <a:endParaRPr lang="th-TH" alt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there is an attribute name in ‘SELECT’ , it must be the same attribute name as used in in ‘GROUP BY’ clause</a:t>
            </a:r>
            <a:endParaRPr lang="th-TH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 find the cities that student are from and number of students from each city */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SELECT </a:t>
            </a:r>
            <a:r>
              <a:rPr lang="en-US" alt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country</a:t>
            </a:r>
            <a:r>
              <a:rPr lang="en-US" altLang="en-US" sz="2400" dirty="0">
                <a:solidFill>
                  <a:srgbClr val="0070C0"/>
                </a:solidFill>
              </a:rPr>
              <a:t>,</a:t>
            </a:r>
            <a:r>
              <a:rPr lang="en-US" altLang="en-US" sz="2400" dirty="0">
                <a:solidFill>
                  <a:srgbClr val="FF3300"/>
                </a:solidFill>
              </a:rPr>
              <a:t> COUNT(</a:t>
            </a:r>
            <a:r>
              <a:rPr lang="en-US" altLang="en-US" sz="2400" dirty="0">
                <a:solidFill>
                  <a:srgbClr val="0070C0"/>
                </a:solidFill>
              </a:rPr>
              <a:t>*</a:t>
            </a:r>
            <a:r>
              <a:rPr lang="en-US" altLang="en-US" sz="2400" dirty="0">
                <a:solidFill>
                  <a:srgbClr val="FF33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FROM </a:t>
            </a:r>
            <a:r>
              <a:rPr lang="en-US" altLang="en-US" sz="2400" dirty="0">
                <a:solidFill>
                  <a:srgbClr val="0070C0"/>
                </a:solidFill>
              </a:rPr>
              <a:t>students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GROUP BY </a:t>
            </a:r>
            <a:r>
              <a:rPr lang="en-US" alt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country</a:t>
            </a:r>
            <a:endParaRPr lang="th-TH" altLang="en-US" sz="2400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eaLnBrk="1" hangingPunct="1">
              <a:lnSpc>
                <a:spcPct val="90000"/>
              </a:lnSpc>
            </a:pPr>
            <a:endParaRPr lang="th-TH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03717-4B21-474B-B3DE-83E398CF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33" y="3429000"/>
            <a:ext cx="6791542" cy="26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06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  <a:r>
              <a:rPr lang="en-TH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>
                <a:solidFill>
                  <a:srgbClr val="0070C0"/>
                </a:solidFill>
              </a:rPr>
              <a:t> expressions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rgbClr val="0070C0"/>
                </a:solidFill>
              </a:rPr>
              <a:t> tables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>
                <a:solidFill>
                  <a:srgbClr val="0070C0"/>
                </a:solidFill>
              </a:rPr>
              <a:t> conditions]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GROUP BY</a:t>
            </a:r>
            <a:r>
              <a:rPr lang="en-US" sz="2400" dirty="0">
                <a:solidFill>
                  <a:srgbClr val="0070C0"/>
                </a:solidFill>
              </a:rPr>
              <a:t> expressions] </a:t>
            </a:r>
          </a:p>
          <a:p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[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HAVING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 conditions]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ORDER BY </a:t>
            </a:r>
            <a:r>
              <a:rPr lang="en-US" sz="2400" dirty="0">
                <a:solidFill>
                  <a:srgbClr val="0070C0"/>
                </a:solidFill>
              </a:rPr>
              <a:t>expression [ </a:t>
            </a:r>
            <a:r>
              <a:rPr lang="en-US" sz="2400" dirty="0">
                <a:solidFill>
                  <a:srgbClr val="FF0000"/>
                </a:solidFill>
              </a:rPr>
              <a:t>ASC</a:t>
            </a:r>
            <a:r>
              <a:rPr lang="en-US" sz="2400" dirty="0">
                <a:solidFill>
                  <a:srgbClr val="0070C0"/>
                </a:solidFill>
              </a:rPr>
              <a:t> | </a:t>
            </a:r>
            <a:r>
              <a:rPr lang="en-US" sz="2400" dirty="0">
                <a:solidFill>
                  <a:srgbClr val="FF0000"/>
                </a:solidFill>
              </a:rPr>
              <a:t>DESC</a:t>
            </a:r>
            <a:r>
              <a:rPr lang="en-US" sz="2400" dirty="0">
                <a:solidFill>
                  <a:srgbClr val="0070C0"/>
                </a:solidFill>
              </a:rPr>
              <a:t> ]]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LIMIT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number_rows</a:t>
            </a:r>
            <a:r>
              <a:rPr lang="en-US" sz="2400" dirty="0">
                <a:solidFill>
                  <a:srgbClr val="0070C0"/>
                </a:solidFill>
              </a:rPr>
              <a:t>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03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68C2C39D-C286-4989-9C6C-1401F5FFBDBC}" type="slidenum">
              <a:rPr lang="en-US" altLang="en-US">
                <a:latin typeface="Arial Black" panose="020B0A04020102020204" pitchFamily="34" charset="0"/>
              </a:rPr>
              <a:pPr eaLnBrk="1" hangingPunct="1"/>
              <a:t>36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HAVING</a:t>
            </a:r>
            <a:endParaRPr lang="th-TH" altLang="en-US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 Aggregations can not be used in </a:t>
            </a:r>
            <a:r>
              <a:rPr lang="en-US" altLang="en-US" sz="2400" dirty="0">
                <a:solidFill>
                  <a:srgbClr val="FF0000"/>
                </a:solidFill>
              </a:rPr>
              <a:t>WHERE</a:t>
            </a:r>
            <a:r>
              <a:rPr lang="en-US" altLang="en-US" sz="2400" dirty="0"/>
              <a:t> condition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HAVING</a:t>
            </a:r>
            <a:r>
              <a:rPr lang="en-US" altLang="en-US" sz="2400" dirty="0"/>
              <a:t> allows aggregations to be used as conditions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HAVING</a:t>
            </a:r>
            <a:r>
              <a:rPr lang="en-US" altLang="en-US" sz="2400" dirty="0"/>
              <a:t> is used with </a:t>
            </a:r>
            <a:r>
              <a:rPr lang="en-US" altLang="en-US" sz="2400" dirty="0">
                <a:solidFill>
                  <a:srgbClr val="FF0000"/>
                </a:solidFill>
              </a:rPr>
              <a:t>GROUP BY </a:t>
            </a:r>
            <a:r>
              <a:rPr lang="en-US" altLang="en-US" sz="2400" dirty="0"/>
              <a:t>to eliminate groups that do not meet the condition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th-TH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6285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2E61EC7D-3EC4-4609-B01C-844DB00C48CF}" type="slidenum">
              <a:rPr lang="en-US" altLang="en-US">
                <a:latin typeface="Arial Black" panose="020B0A04020102020204" pitchFamily="34" charset="0"/>
              </a:rPr>
              <a:pPr eaLnBrk="1" hangingPunct="1"/>
              <a:t>37</a:t>
            </a:fld>
            <a:endParaRPr lang="th-TH" altLang="en-US" dirty="0">
              <a:latin typeface="Arial Black" panose="020B0A04020102020204" pitchFamily="34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HAVING (2)</a:t>
            </a:r>
            <a:endParaRPr lang="th-TH" altLang="en-US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 list the country if at least 2 students are from and show the number of students from each country */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SELECT </a:t>
            </a:r>
            <a:r>
              <a:rPr lang="en-US" altLang="en-US" sz="2400" dirty="0">
                <a:solidFill>
                  <a:srgbClr val="0070C0"/>
                </a:solidFill>
              </a:rPr>
              <a:t>country, </a:t>
            </a:r>
            <a:r>
              <a:rPr lang="en-US" altLang="en-US" sz="2400" dirty="0">
                <a:solidFill>
                  <a:srgbClr val="FF3300"/>
                </a:solidFill>
              </a:rPr>
              <a:t>COUNT(</a:t>
            </a:r>
            <a:r>
              <a:rPr lang="en-US" altLang="en-US" sz="2400" dirty="0">
                <a:solidFill>
                  <a:srgbClr val="0070C0"/>
                </a:solidFill>
              </a:rPr>
              <a:t>*</a:t>
            </a:r>
            <a:r>
              <a:rPr lang="en-US" altLang="en-US" sz="2400" dirty="0">
                <a:solidFill>
                  <a:srgbClr val="FF3300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FROM </a:t>
            </a:r>
            <a:r>
              <a:rPr lang="en-US" altLang="en-US" sz="2400" dirty="0">
                <a:solidFill>
                  <a:srgbClr val="0070C0"/>
                </a:solidFill>
              </a:rPr>
              <a:t>students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GROUP BY </a:t>
            </a:r>
            <a:r>
              <a:rPr lang="en-US" altLang="en-US" sz="2400" dirty="0">
                <a:solidFill>
                  <a:srgbClr val="0070C0"/>
                </a:solidFill>
              </a:rPr>
              <a:t>country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HAVING COUNT(</a:t>
            </a:r>
            <a:r>
              <a:rPr lang="en-US" altLang="en-US" sz="2400" dirty="0">
                <a:solidFill>
                  <a:srgbClr val="0070C0"/>
                </a:solidFill>
              </a:rPr>
              <a:t>*</a:t>
            </a:r>
            <a:r>
              <a:rPr lang="en-US" altLang="en-US" sz="2400" dirty="0">
                <a:solidFill>
                  <a:srgbClr val="FF3300"/>
                </a:solidFill>
              </a:rPr>
              <a:t>) </a:t>
            </a:r>
            <a:r>
              <a:rPr lang="en-US" altLang="en-US" sz="2400" dirty="0">
                <a:solidFill>
                  <a:srgbClr val="0070C0"/>
                </a:solidFill>
              </a:rPr>
              <a:t>&gt;= 2</a:t>
            </a:r>
            <a:endParaRPr lang="th-TH" altLang="en-US" sz="2400" dirty="0">
              <a:solidFill>
                <a:srgbClr val="0070C0"/>
              </a:solidFill>
            </a:endParaRPr>
          </a:p>
          <a:p>
            <a:pPr eaLnBrk="1" hangingPunct="1"/>
            <a:endParaRPr lang="th-TH" altLang="en-US" sz="2400" dirty="0">
              <a:solidFill>
                <a:srgbClr val="FF33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14E43-465E-4464-B2D3-61FDBABF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75" y="3070215"/>
            <a:ext cx="5188910" cy="32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96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F2FF4A50-5318-43BB-AC62-45CD14B88AC1}" type="slidenum">
              <a:rPr lang="en-US" altLang="en-US">
                <a:latin typeface="Arial Black" panose="020B0A04020102020204" pitchFamily="34" charset="0"/>
              </a:rPr>
              <a:pPr eaLnBrk="1" hangingPunct="1"/>
              <a:t>38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References</a:t>
            </a:r>
            <a:endParaRPr lang="th-TH" altLang="en-US" dirty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 SQL Tutorial : </a:t>
            </a:r>
            <a:r>
              <a:rPr lang="en-US" sz="2400" dirty="0">
                <a:hlinkClick r:id="rId3"/>
              </a:rPr>
              <a:t>https://www.sqltutorial.org/</a:t>
            </a:r>
            <a:endParaRPr lang="th-TH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55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6" name="Google Shape;826;p90"/>
          <p:cNvPicPr preferRelativeResize="0"/>
          <p:nvPr/>
        </p:nvPicPr>
        <p:blipFill rotWithShape="1">
          <a:blip r:embed="rId3"/>
          <a:srcRect b="15730"/>
          <a:stretch/>
        </p:blipFill>
        <p:spPr>
          <a:xfrm>
            <a:off x="20" y="290342"/>
            <a:ext cx="12191980" cy="6858000"/>
          </a:xfrm>
          <a:prstGeom prst="rect">
            <a:avLst/>
          </a:prstGeom>
          <a:noFill/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C225E0-846D-4C3D-8E3A-BE00A7D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r>
              <a:rPr lang="en-US" sz="2400" dirty="0">
                <a:solidFill>
                  <a:schemeClr val="tx1"/>
                </a:solidFill>
                <a:sym typeface="Roboto Slab"/>
              </a:rPr>
              <a:t>Thank you.</a:t>
            </a: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Google Shape;825;p9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1050"/>
              <a:pPr>
                <a:spcAft>
                  <a:spcPts val="600"/>
                </a:spcAft>
              </a:pPr>
              <a:t>39</a:t>
            </a:fld>
            <a:endParaRPr lang="en-US" sz="105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form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>
                <a:solidFill>
                  <a:srgbClr val="0070C0"/>
                </a:solidFill>
              </a:rPr>
              <a:t> expressions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rgbClr val="0070C0"/>
                </a:solidFill>
              </a:rPr>
              <a:t> tables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[WHERE conditions]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[GROUP BY expressions]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[HAVING conditions]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[ORDER BY expression [ ASC | DESC ]]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[LIMIT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number_rows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22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E8FCC732-D78E-4DDD-B0F0-7E915123AA96}" type="slidenum">
              <a:rPr lang="en-US" altLang="en-US">
                <a:latin typeface="Arial Black" panose="020B0A04020102020204" pitchFamily="34" charset="0"/>
              </a:rPr>
              <a:pPr eaLnBrk="1" hangingPunct="1"/>
              <a:t>40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Attribute Reference</a:t>
            </a:r>
            <a:endParaRPr lang="th-TH" altLang="en-US" dirty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 non-duplicated column name, there is no need to reference table name before attribute name</a:t>
            </a:r>
            <a:endParaRPr lang="en-US" altLang="en-US" sz="2400" dirty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 duplicated column names, the table name must be referenced before attribute name, e.g.,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en-US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list student names who are in the course ‘DMM101’</a:t>
            </a:r>
            <a:r>
              <a:rPr lang="en-US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*/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FF3300"/>
                </a:solidFill>
              </a:rPr>
              <a:t>SELECT </a:t>
            </a:r>
            <a:r>
              <a:rPr lang="en-US" altLang="en-US" sz="1800" dirty="0" err="1">
                <a:solidFill>
                  <a:srgbClr val="0070C0"/>
                </a:solidFill>
              </a:rPr>
              <a:t>firstname</a:t>
            </a:r>
            <a:r>
              <a:rPr lang="en-US" altLang="en-US" sz="1800" dirty="0">
                <a:solidFill>
                  <a:srgbClr val="0070C0"/>
                </a:solidFill>
              </a:rPr>
              <a:t>, </a:t>
            </a:r>
            <a:r>
              <a:rPr lang="en-US" altLang="en-US" sz="1800" dirty="0" err="1">
                <a:solidFill>
                  <a:srgbClr val="0070C0"/>
                </a:solidFill>
              </a:rPr>
              <a:t>lastname</a:t>
            </a:r>
            <a:r>
              <a:rPr lang="en-US" altLang="en-US" sz="1800" dirty="0">
                <a:solidFill>
                  <a:srgbClr val="0070C0"/>
                </a:solidFill>
              </a:rPr>
              <a:t>, name  </a:t>
            </a:r>
            <a:r>
              <a:rPr lang="en-US" alt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 no need for </a:t>
            </a:r>
            <a:r>
              <a:rPr lang="en-US" alt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s.firstname</a:t>
            </a:r>
            <a:r>
              <a:rPr lang="en-US" alt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*/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FF3300"/>
                </a:solidFill>
              </a:rPr>
              <a:t>FROM </a:t>
            </a:r>
            <a:r>
              <a:rPr lang="en-US" altLang="en-US" sz="1800" dirty="0">
                <a:solidFill>
                  <a:srgbClr val="0070C0"/>
                </a:solidFill>
              </a:rPr>
              <a:t>students s, courses c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FF3300"/>
                </a:solidFill>
              </a:rPr>
              <a:t>WHERE </a:t>
            </a:r>
            <a:r>
              <a:rPr lang="en-US" altLang="en-US" sz="1800" dirty="0" err="1">
                <a:solidFill>
                  <a:srgbClr val="0070C0"/>
                </a:solidFill>
              </a:rPr>
              <a:t>s.course_id</a:t>
            </a:r>
            <a:r>
              <a:rPr lang="en-US" altLang="en-US" sz="1800" dirty="0">
                <a:solidFill>
                  <a:srgbClr val="0070C0"/>
                </a:solidFill>
              </a:rPr>
              <a:t> = </a:t>
            </a:r>
            <a:r>
              <a:rPr lang="en-US" altLang="en-US" sz="1800" dirty="0" err="1">
                <a:solidFill>
                  <a:srgbClr val="0070C0"/>
                </a:solidFill>
              </a:rPr>
              <a:t>c.course_id</a:t>
            </a:r>
            <a:endParaRPr lang="en-US" altLang="en-US" sz="1800" i="1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FF3300"/>
                </a:solidFill>
              </a:rPr>
              <a:t>AND </a:t>
            </a:r>
            <a:r>
              <a:rPr lang="en-US" altLang="en-US" sz="1800" dirty="0" err="1">
                <a:solidFill>
                  <a:srgbClr val="0070C0"/>
                </a:solidFill>
              </a:rPr>
              <a:t>s.course_id</a:t>
            </a:r>
            <a:r>
              <a:rPr lang="en-US" altLang="en-US" sz="1800" dirty="0">
                <a:solidFill>
                  <a:srgbClr val="0070C0"/>
                </a:solidFill>
              </a:rPr>
              <a:t> = ‘DMM101’ </a:t>
            </a:r>
            <a:r>
              <a:rPr lang="en-US" alt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 </a:t>
            </a:r>
            <a:r>
              <a:rPr lang="en-US" alt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s.course_id</a:t>
            </a:r>
            <a:r>
              <a:rPr lang="en-US" alt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US" alt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c.course_id</a:t>
            </a:r>
            <a:r>
              <a:rPr lang="en-US" alt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required*/</a:t>
            </a:r>
            <a:endParaRPr lang="th-TH" altLang="en-US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78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49797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altLang="en-US" dirty="0"/>
              <a:t>SQL Syntax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idx="1"/>
          </p:nvPr>
        </p:nvSpPr>
        <p:spPr>
          <a:xfrm>
            <a:off x="1097280" y="1791148"/>
            <a:ext cx="10058400" cy="451705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h-TH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Keyword: </a:t>
            </a:r>
            <a:r>
              <a:rPr lang="en-US" dirty="0"/>
              <a:t>SQL has many keywords that have special meanings such as </a:t>
            </a:r>
            <a:r>
              <a:rPr lang="en-US" dirty="0">
                <a:hlinkClick r:id="rId3"/>
              </a:rPr>
              <a:t>SELECT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INSERT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UPDATE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DELETE</a:t>
            </a:r>
            <a:r>
              <a:rPr lang="en-US" dirty="0"/>
              <a:t>, and </a:t>
            </a:r>
            <a:r>
              <a:rPr lang="en-US" u="sng" dirty="0">
                <a:hlinkClick r:id="rId7"/>
              </a:rPr>
              <a:t>DROP</a:t>
            </a:r>
            <a:r>
              <a:rPr lang="en-US" u="sng" dirty="0"/>
              <a:t>. </a:t>
            </a:r>
            <a:r>
              <a:rPr lang="en-US" dirty="0"/>
              <a:t>These keywords are the reserved words.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3300"/>
                </a:solidFill>
              </a:rPr>
              <a:t>Identifiers: </a:t>
            </a:r>
            <a:r>
              <a:rPr lang="en-US" dirty="0"/>
              <a:t>Identifiers refer to specific objects in the database such as tables, columns, indexes, etc. SQL is case-insensitive with respect to keywords and identifiers.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Select</a:t>
            </a:r>
            <a:r>
              <a:rPr lang="en-US" dirty="0"/>
              <a:t>  * </a:t>
            </a:r>
            <a:r>
              <a:rPr lang="en-US" b="1" dirty="0"/>
              <a:t>From</a:t>
            </a:r>
            <a:r>
              <a:rPr lang="en-US" dirty="0"/>
              <a:t> employees;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EMPLOYEES;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3300"/>
                </a:solidFill>
              </a:rPr>
              <a:t> Comments: </a:t>
            </a:r>
            <a:r>
              <a:rPr lang="en-US" dirty="0"/>
              <a:t>When parsing SQL statements with comments, the database engine ignores the characters in the comments.</a:t>
            </a:r>
            <a:endParaRPr lang="en-US" altLang="en-US" sz="2400" dirty="0">
              <a:solidFill>
                <a:srgbClr val="FF330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endParaRPr lang="en-US" altLang="en-US" sz="2200" dirty="0">
              <a:solidFill>
                <a:srgbClr val="FF3300"/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C5163-88F3-D448-A522-F23D5A8B7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108" y="4857447"/>
            <a:ext cx="4627880" cy="1877539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679124D7-0F3C-5F46-B551-D2041FE813A0}"/>
              </a:ext>
            </a:extLst>
          </p:cNvPr>
          <p:cNvSpPr/>
          <p:nvPr/>
        </p:nvSpPr>
        <p:spPr>
          <a:xfrm>
            <a:off x="1955800" y="6308202"/>
            <a:ext cx="2768600" cy="354535"/>
          </a:xfrm>
          <a:prstGeom prst="frame">
            <a:avLst>
              <a:gd name="adj1" fmla="val 367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CD6C2-F1B4-E444-884D-51BE0AB8CD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1000" y="4789829"/>
            <a:ext cx="5948680" cy="1945157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DA2F0F8E-C6B0-234B-B3EC-330D781DBF2F}"/>
              </a:ext>
            </a:extLst>
          </p:cNvPr>
          <p:cNvSpPr/>
          <p:nvPr/>
        </p:nvSpPr>
        <p:spPr>
          <a:xfrm>
            <a:off x="5461000" y="4857447"/>
            <a:ext cx="5842000" cy="354535"/>
          </a:xfrm>
          <a:prstGeom prst="frame">
            <a:avLst>
              <a:gd name="adj1" fmla="val 367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9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58604" y="293464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altLang="en-US" dirty="0"/>
              <a:t>SQL Query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idx="1"/>
          </p:nvPr>
        </p:nvSpPr>
        <p:spPr>
          <a:xfrm>
            <a:off x="259283" y="1895850"/>
            <a:ext cx="10058400" cy="451705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 For listing all columns,  ‘</a:t>
            </a:r>
            <a:r>
              <a:rPr lang="en-US" altLang="en-US" sz="2000" dirty="0">
                <a:solidFill>
                  <a:srgbClr val="0070C0"/>
                </a:solidFill>
              </a:rPr>
              <a:t>*</a:t>
            </a:r>
            <a:r>
              <a:rPr lang="en-US" altLang="en-US" sz="2000" dirty="0"/>
              <a:t>’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>
                <a:solidFill>
                  <a:srgbClr val="0070C0"/>
                </a:solidFill>
              </a:rPr>
              <a:t>*</a:t>
            </a: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FROM  </a:t>
            </a:r>
            <a:r>
              <a:rPr lang="en-US" altLang="en-US" sz="2000" dirty="0">
                <a:solidFill>
                  <a:srgbClr val="0070C0"/>
                </a:solidFill>
              </a:rPr>
              <a:t>students</a:t>
            </a:r>
            <a:endParaRPr lang="en-US" altLang="en-US" sz="2000" dirty="0">
              <a:solidFill>
                <a:srgbClr val="FF3300"/>
              </a:solidFill>
            </a:endParaRPr>
          </a:p>
          <a:p>
            <a:pPr lvl="2">
              <a:lnSpc>
                <a:spcPct val="90000"/>
              </a:lnSpc>
              <a:buNone/>
            </a:pPr>
            <a:endParaRPr lang="en-US" altLang="en-US" sz="2000" dirty="0"/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 err="1">
                <a:solidFill>
                  <a:srgbClr val="0070C0"/>
                </a:solidFill>
              </a:rPr>
              <a:t>st_id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first_name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last_name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FROM </a:t>
            </a:r>
            <a:r>
              <a:rPr lang="en-US" altLang="en-US" sz="2000" dirty="0">
                <a:solidFill>
                  <a:srgbClr val="0070C0"/>
                </a:solidFill>
              </a:rPr>
              <a:t>students</a:t>
            </a:r>
          </a:p>
          <a:p>
            <a:pPr lvl="2">
              <a:lnSpc>
                <a:spcPct val="90000"/>
              </a:lnSpc>
              <a:buNone/>
            </a:pPr>
            <a:endParaRPr lang="en-US" altLang="en-US" sz="2000" dirty="0"/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>
                <a:solidFill>
                  <a:srgbClr val="0070C0"/>
                </a:solidFill>
              </a:rPr>
              <a:t>*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FROM </a:t>
            </a:r>
            <a:r>
              <a:rPr lang="en-US" altLang="en-US" sz="2000" dirty="0">
                <a:solidFill>
                  <a:srgbClr val="0070C0"/>
                </a:solidFill>
              </a:rPr>
              <a:t>students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WHERE </a:t>
            </a:r>
            <a:r>
              <a:rPr lang="en-US" altLang="en-US" sz="2000" dirty="0" err="1">
                <a:solidFill>
                  <a:srgbClr val="0070C0"/>
                </a:solidFill>
              </a:rPr>
              <a:t>st_id</a:t>
            </a:r>
            <a:r>
              <a:rPr lang="en-US" altLang="en-US" sz="2000" dirty="0">
                <a:solidFill>
                  <a:srgbClr val="0070C0"/>
                </a:solidFill>
              </a:rPr>
              <a:t> = ‘st002’</a:t>
            </a:r>
          </a:p>
          <a:p>
            <a:pPr lvl="2">
              <a:lnSpc>
                <a:spcPct val="90000"/>
              </a:lnSpc>
              <a:buNone/>
            </a:pPr>
            <a:r>
              <a:rPr lang="th-TH" altLang="en-US" sz="2000" dirty="0">
                <a:solidFill>
                  <a:srgbClr val="0070C0"/>
                </a:solidFill>
              </a:rPr>
              <a:t>				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2FED4-EBC2-4FAA-B213-4713D664C3C6}"/>
              </a:ext>
            </a:extLst>
          </p:cNvPr>
          <p:cNvSpPr txBox="1"/>
          <p:nvPr/>
        </p:nvSpPr>
        <p:spPr>
          <a:xfrm>
            <a:off x="5937396" y="124268"/>
            <a:ext cx="60960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Table students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903EC3F-15FC-4A99-AFA8-5AF465488AD8}"/>
              </a:ext>
            </a:extLst>
          </p:cNvPr>
          <p:cNvSpPr/>
          <p:nvPr/>
        </p:nvSpPr>
        <p:spPr>
          <a:xfrm>
            <a:off x="5626437" y="3620239"/>
            <a:ext cx="431800" cy="42728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797341E-AE16-47BE-89AC-C098E54C10BB}"/>
              </a:ext>
            </a:extLst>
          </p:cNvPr>
          <p:cNvSpPr/>
          <p:nvPr/>
        </p:nvSpPr>
        <p:spPr>
          <a:xfrm rot="1587428">
            <a:off x="3363878" y="4816331"/>
            <a:ext cx="474980" cy="42728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4E5294-21C6-4081-9B9F-E81B922E9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32"/>
          <a:stretch/>
        </p:blipFill>
        <p:spPr>
          <a:xfrm>
            <a:off x="3784377" y="700629"/>
            <a:ext cx="8267163" cy="18427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DEA91D-CEE5-4441-A68E-F6E8BB586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481" y="3164842"/>
            <a:ext cx="3686202" cy="1757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4FA657-783C-49D2-A687-62172C5AC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873" y="5327047"/>
            <a:ext cx="8882127" cy="108585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F3C05E-B9FE-4601-BE66-5349153C6D49}"/>
              </a:ext>
            </a:extLst>
          </p:cNvPr>
          <p:cNvSpPr/>
          <p:nvPr/>
        </p:nvSpPr>
        <p:spPr>
          <a:xfrm rot="19579577">
            <a:off x="2916871" y="2329729"/>
            <a:ext cx="431800" cy="42728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3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A81-C557-5F40-81E8-424A599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60A4-FEED-6548-8EF6-71F6AF2A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>
                <a:solidFill>
                  <a:srgbClr val="0070C0"/>
                </a:solidFill>
              </a:rPr>
              <a:t> expressions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rgbClr val="0070C0"/>
                </a:solidFill>
              </a:rPr>
              <a:t> tables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[WHERE conditions]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[GROUP BY expressions]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[HAVING conditions]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[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ORDER BY 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expression [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ASC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 |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DESC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 ]]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[LIMIT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number_rows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64F9-74ED-294D-AFC4-304B7EB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1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552821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dirty="0"/>
              <a:t>Sorting Data</a:t>
            </a:r>
          </a:p>
        </p:txBody>
      </p:sp>
      <p:sp>
        <p:nvSpPr>
          <p:cNvPr id="251" name="Google Shape;251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ORDER BY </a:t>
            </a:r>
            <a:r>
              <a:rPr lang="en-US" altLang="en-US" sz="2800" dirty="0"/>
              <a:t>sort the output rows</a:t>
            </a:r>
          </a:p>
          <a:p>
            <a:pPr lvl="1"/>
            <a:r>
              <a:rPr lang="en-US" altLang="en-US" sz="2400" dirty="0"/>
              <a:t>Sorting the output rows make it easier to read the results</a:t>
            </a:r>
          </a:p>
          <a:p>
            <a:pPr lvl="1"/>
            <a:r>
              <a:rPr lang="en-US" altLang="en-US" sz="2400" dirty="0"/>
              <a:t>ORDER BY</a:t>
            </a:r>
          </a:p>
          <a:p>
            <a:pPr lvl="2"/>
            <a:r>
              <a:rPr lang="en-US" altLang="en-US" sz="2000" dirty="0">
                <a:solidFill>
                  <a:srgbClr val="FF0000"/>
                </a:solidFill>
              </a:rPr>
              <a:t>DESC</a:t>
            </a:r>
            <a:r>
              <a:rPr lang="en-US" altLang="en-US" sz="2000" dirty="0"/>
              <a:t>: high to low</a:t>
            </a:r>
          </a:p>
          <a:p>
            <a:pPr lvl="2"/>
            <a:r>
              <a:rPr lang="en-US" altLang="en-US" sz="2000" dirty="0">
                <a:solidFill>
                  <a:srgbClr val="FF0000"/>
                </a:solidFill>
              </a:rPr>
              <a:t>ASC</a:t>
            </a:r>
            <a:r>
              <a:rPr lang="en-US" altLang="en-US" sz="2000" dirty="0"/>
              <a:t>: low to high &lt;- default</a:t>
            </a:r>
            <a:endParaRPr lang="th-TH" altLang="en-US" sz="2000" dirty="0"/>
          </a:p>
          <a:p>
            <a:pPr lvl="1"/>
            <a:r>
              <a:rPr lang="en-US" altLang="en-US" sz="2400" dirty="0"/>
              <a:t>ORDER BY can be used with more than 1 column name</a:t>
            </a:r>
          </a:p>
          <a:p>
            <a:pPr lvl="2"/>
            <a:r>
              <a:rPr lang="en-US" altLang="en-US" sz="2000" dirty="0"/>
              <a:t>Only when the value in the first column is equal, the second column will be used.</a:t>
            </a: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idx="1"/>
          </p:nvPr>
        </p:nvSpPr>
        <p:spPr>
          <a:xfrm>
            <a:off x="1066800" y="1246466"/>
            <a:ext cx="10058400" cy="451705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Sorting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>
                <a:solidFill>
                  <a:srgbClr val="0070C0"/>
                </a:solidFill>
              </a:rPr>
              <a:t>*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FROM </a:t>
            </a:r>
            <a:r>
              <a:rPr lang="en-US" altLang="en-US" sz="2000" dirty="0">
                <a:solidFill>
                  <a:srgbClr val="0070C0"/>
                </a:solidFill>
              </a:rPr>
              <a:t>students</a:t>
            </a:r>
          </a:p>
          <a:p>
            <a:pPr lvl="2">
              <a:lnSpc>
                <a:spcPct val="90000"/>
              </a:lnSpc>
              <a:buNone/>
            </a:pPr>
            <a:endParaRPr lang="en-US" altLang="en-US" sz="2000" dirty="0"/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>
                <a:solidFill>
                  <a:srgbClr val="0070C0"/>
                </a:solidFill>
              </a:rPr>
              <a:t>*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FROM </a:t>
            </a:r>
            <a:r>
              <a:rPr lang="en-US" altLang="en-US" sz="2000" dirty="0">
                <a:solidFill>
                  <a:srgbClr val="0070C0"/>
                </a:solidFill>
              </a:rPr>
              <a:t>students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ORDER BY </a:t>
            </a:r>
            <a:r>
              <a:rPr lang="en-US" altLang="en-US" sz="2000" dirty="0" err="1">
                <a:solidFill>
                  <a:srgbClr val="0070C0"/>
                </a:solidFill>
              </a:rPr>
              <a:t>first_name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th-TH" altLang="en-US" sz="2000" dirty="0">
                <a:solidFill>
                  <a:srgbClr val="0070C0"/>
                </a:solidFill>
              </a:rPr>
              <a:t>				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SELECT </a:t>
            </a:r>
            <a:r>
              <a:rPr lang="en-US" altLang="en-US" sz="2000" dirty="0">
                <a:solidFill>
                  <a:srgbClr val="0070C0"/>
                </a:solidFill>
              </a:rPr>
              <a:t>*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FROM </a:t>
            </a:r>
            <a:r>
              <a:rPr lang="en-US" altLang="en-US" sz="2000" dirty="0">
                <a:solidFill>
                  <a:srgbClr val="0070C0"/>
                </a:solidFill>
              </a:rPr>
              <a:t>students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ORDER BY </a:t>
            </a:r>
            <a:r>
              <a:rPr lang="en-US" altLang="en-US" sz="2000" dirty="0" err="1">
                <a:solidFill>
                  <a:srgbClr val="0070C0"/>
                </a:solidFill>
              </a:rPr>
              <a:t>last_name</a:t>
            </a:r>
            <a:r>
              <a:rPr lang="en-US" altLang="en-US" sz="2000" dirty="0">
                <a:solidFill>
                  <a:srgbClr val="0070C0"/>
                </a:solidFill>
              </a:rPr>
              <a:t> DESC</a:t>
            </a:r>
          </a:p>
          <a:p>
            <a:pPr lvl="2">
              <a:lnSpc>
                <a:spcPct val="90000"/>
              </a:lnSpc>
              <a:buNone/>
            </a:pPr>
            <a:endParaRPr lang="en-US" altLang="en-US" sz="2000" dirty="0">
              <a:solidFill>
                <a:srgbClr val="FF3300"/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2FED4-EBC2-4FAA-B213-4713D664C3C6}"/>
              </a:ext>
            </a:extLst>
          </p:cNvPr>
          <p:cNvSpPr txBox="1"/>
          <p:nvPr/>
        </p:nvSpPr>
        <p:spPr>
          <a:xfrm>
            <a:off x="4970440" y="507408"/>
            <a:ext cx="60960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Table students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797341E-AE16-47BE-89AC-C098E54C10BB}"/>
              </a:ext>
            </a:extLst>
          </p:cNvPr>
          <p:cNvSpPr/>
          <p:nvPr/>
        </p:nvSpPr>
        <p:spPr>
          <a:xfrm rot="20513718">
            <a:off x="3752450" y="2123885"/>
            <a:ext cx="474980" cy="427283"/>
          </a:xfrm>
          <a:prstGeom prst="rightArrow">
            <a:avLst>
              <a:gd name="adj1" fmla="val 50000"/>
              <a:gd name="adj2" fmla="val 635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F8F572A-5239-4CD3-8449-270ED4A3956A}"/>
              </a:ext>
            </a:extLst>
          </p:cNvPr>
          <p:cNvSpPr/>
          <p:nvPr/>
        </p:nvSpPr>
        <p:spPr>
          <a:xfrm>
            <a:off x="3933962" y="3387006"/>
            <a:ext cx="474980" cy="427283"/>
          </a:xfrm>
          <a:prstGeom prst="rightArrow">
            <a:avLst>
              <a:gd name="adj1" fmla="val 50000"/>
              <a:gd name="adj2" fmla="val 635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BD35936-C6FE-4685-BBBB-8F27A952599F}"/>
              </a:ext>
            </a:extLst>
          </p:cNvPr>
          <p:cNvSpPr/>
          <p:nvPr/>
        </p:nvSpPr>
        <p:spPr>
          <a:xfrm rot="21429223">
            <a:off x="4044572" y="4642437"/>
            <a:ext cx="474980" cy="427283"/>
          </a:xfrm>
          <a:prstGeom prst="rightArrow">
            <a:avLst>
              <a:gd name="adj1" fmla="val 50000"/>
              <a:gd name="adj2" fmla="val 635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F2EFC-E165-4292-B754-411AA05E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37" y="974529"/>
            <a:ext cx="7165740" cy="1566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FD5349-97E5-49E7-8F27-4408AED39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636" y="2704174"/>
            <a:ext cx="7079843" cy="15289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9F0470-D3D1-4817-933D-2BC954A54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636" y="4468781"/>
            <a:ext cx="7079843" cy="15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4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097280" y="657444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dirty="0"/>
              <a:t>Sorting Data</a:t>
            </a:r>
          </a:p>
        </p:txBody>
      </p:sp>
      <p:sp>
        <p:nvSpPr>
          <p:cNvPr id="251" name="Google Shape;251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r>
              <a:rPr lang="en-US" altLang="en-US" sz="2800" b="1" u="sng" dirty="0"/>
              <a:t>Example</a:t>
            </a:r>
          </a:p>
          <a:p>
            <a:r>
              <a:rPr lang="en-US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 sort the results by year of birth (later year first), if the same year, then sort by lastname (a-&gt;z) */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SELECT </a:t>
            </a:r>
            <a:r>
              <a:rPr lang="en-US" altLang="en-US" sz="2800" dirty="0" err="1">
                <a:solidFill>
                  <a:srgbClr val="0070C0"/>
                </a:solidFill>
              </a:rPr>
              <a:t>first_name</a:t>
            </a:r>
            <a:r>
              <a:rPr lang="en-US" altLang="en-US" sz="2800" dirty="0">
                <a:solidFill>
                  <a:srgbClr val="0070C0"/>
                </a:solidFill>
              </a:rPr>
              <a:t>, </a:t>
            </a:r>
            <a:r>
              <a:rPr lang="en-US" altLang="en-US" sz="2800" dirty="0" err="1">
                <a:solidFill>
                  <a:srgbClr val="0070C0"/>
                </a:solidFill>
              </a:rPr>
              <a:t>last_name</a:t>
            </a:r>
            <a:r>
              <a:rPr lang="en-US" altLang="en-US" sz="2800" dirty="0">
                <a:solidFill>
                  <a:srgbClr val="0070C0"/>
                </a:solidFill>
              </a:rPr>
              <a:t>, birthyear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FROM </a:t>
            </a:r>
            <a:r>
              <a:rPr lang="en-US" altLang="en-US" sz="2800" dirty="0">
                <a:solidFill>
                  <a:srgbClr val="0070C0"/>
                </a:solidFill>
              </a:rPr>
              <a:t>students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ORDER BY </a:t>
            </a:r>
            <a:r>
              <a:rPr lang="en-US" altLang="en-US" sz="2800" dirty="0">
                <a:solidFill>
                  <a:srgbClr val="0070C0"/>
                </a:solidFill>
              </a:rPr>
              <a:t>birthyear </a:t>
            </a:r>
            <a:r>
              <a:rPr lang="en-US" altLang="en-US" sz="2800" dirty="0">
                <a:solidFill>
                  <a:srgbClr val="FF0000"/>
                </a:solidFill>
              </a:rPr>
              <a:t>DESC, </a:t>
            </a:r>
            <a:r>
              <a:rPr lang="en-US" altLang="en-US" sz="2800" dirty="0" err="1">
                <a:solidFill>
                  <a:srgbClr val="0070C0"/>
                </a:solidFill>
              </a:rPr>
              <a:t>lastname</a:t>
            </a:r>
            <a:endParaRPr lang="en-US" altLang="en-US" sz="2800" dirty="0">
              <a:solidFill>
                <a:srgbClr val="0070C0"/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1F6A3-750A-4315-BB66-F9222136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33" y="4073870"/>
            <a:ext cx="4619659" cy="15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3335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70F49E-A1F9-47B4-B217-E100630EFCCE}">
  <ds:schemaRefs>
    <ds:schemaRef ds:uri="71af3243-3dd4-4a8d-8c0d-dd76da1f02a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Microsoft Office PowerPoint</Application>
  <PresentationFormat>Widescreen</PresentationFormat>
  <Paragraphs>370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Black</vt:lpstr>
      <vt:lpstr>Bookman Old Style</vt:lpstr>
      <vt:lpstr>Calibri</vt:lpstr>
      <vt:lpstr>Franklin Gothic Book</vt:lpstr>
      <vt:lpstr>Times New Roman</vt:lpstr>
      <vt:lpstr>Wingdings</vt:lpstr>
      <vt:lpstr>1_RetrospectVTI</vt:lpstr>
      <vt:lpstr>AT82.02</vt:lpstr>
      <vt:lpstr>Basic SQL Query</vt:lpstr>
      <vt:lpstr>SELECT Syntax</vt:lpstr>
      <vt:lpstr>Simple form</vt:lpstr>
      <vt:lpstr>SQL Query</vt:lpstr>
      <vt:lpstr>Sorting Data</vt:lpstr>
      <vt:lpstr>Sorting Data</vt:lpstr>
      <vt:lpstr>PowerPoint Presentation</vt:lpstr>
      <vt:lpstr>Sorting Data</vt:lpstr>
      <vt:lpstr>Output Adjustments</vt:lpstr>
      <vt:lpstr>Output Adjustments</vt:lpstr>
      <vt:lpstr>Filtering Data : WHERE</vt:lpstr>
      <vt:lpstr>Filtering Data : WHERE</vt:lpstr>
      <vt:lpstr>Filtering Data (cont.)</vt:lpstr>
      <vt:lpstr>Filtering Data (cont.)</vt:lpstr>
      <vt:lpstr>Filtering Data (cont.)</vt:lpstr>
      <vt:lpstr>Filtering Data (cont.)</vt:lpstr>
      <vt:lpstr>Filtering Data (cont.)</vt:lpstr>
      <vt:lpstr>Filtering Data (cont.)</vt:lpstr>
      <vt:lpstr>Filtering Data (cont.)</vt:lpstr>
      <vt:lpstr>Filtering Data (cont.)</vt:lpstr>
      <vt:lpstr>Filtering Data (cont.)</vt:lpstr>
      <vt:lpstr>SELECT Syntax</vt:lpstr>
      <vt:lpstr>LIMIT </vt:lpstr>
      <vt:lpstr>Aggregation Functions</vt:lpstr>
      <vt:lpstr>Aggregation Examples</vt:lpstr>
      <vt:lpstr>Aggregation Examples</vt:lpstr>
      <vt:lpstr>Aggregation Examples</vt:lpstr>
      <vt:lpstr>Aggregations Examples (2)</vt:lpstr>
      <vt:lpstr>Aggregations Examples (2)</vt:lpstr>
      <vt:lpstr>Aggregation Syntax</vt:lpstr>
      <vt:lpstr>SELECT Syntax</vt:lpstr>
      <vt:lpstr>GROUP BY</vt:lpstr>
      <vt:lpstr>GROUP BY (2)</vt:lpstr>
      <vt:lpstr>SELECT Syntax</vt:lpstr>
      <vt:lpstr>HAVING</vt:lpstr>
      <vt:lpstr>HAVING (2)</vt:lpstr>
      <vt:lpstr>References</vt:lpstr>
      <vt:lpstr> Thank you.  </vt:lpstr>
      <vt:lpstr>Attribute Reference</vt:lpstr>
      <vt:lpstr>SQL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2020-08-07T03:43:16Z</dcterms:created>
  <dcterms:modified xsi:type="dcterms:W3CDTF">2020-08-28T04:04:03Z</dcterms:modified>
</cp:coreProperties>
</file>