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56"/>
  </p:notesMasterIdLst>
  <p:sldIdLst>
    <p:sldId id="268" r:id="rId5"/>
    <p:sldId id="270" r:id="rId6"/>
    <p:sldId id="520" r:id="rId7"/>
    <p:sldId id="526" r:id="rId8"/>
    <p:sldId id="527" r:id="rId9"/>
    <p:sldId id="528" r:id="rId10"/>
    <p:sldId id="521" r:id="rId11"/>
    <p:sldId id="554" r:id="rId12"/>
    <p:sldId id="569" r:id="rId13"/>
    <p:sldId id="559" r:id="rId14"/>
    <p:sldId id="558" r:id="rId15"/>
    <p:sldId id="557" r:id="rId16"/>
    <p:sldId id="560" r:id="rId17"/>
    <p:sldId id="562" r:id="rId18"/>
    <p:sldId id="567" r:id="rId19"/>
    <p:sldId id="555" r:id="rId20"/>
    <p:sldId id="556" r:id="rId21"/>
    <p:sldId id="563" r:id="rId22"/>
    <p:sldId id="565" r:id="rId23"/>
    <p:sldId id="566" r:id="rId24"/>
    <p:sldId id="570" r:id="rId25"/>
    <p:sldId id="531" r:id="rId26"/>
    <p:sldId id="512" r:id="rId27"/>
    <p:sldId id="516" r:id="rId28"/>
    <p:sldId id="529" r:id="rId29"/>
    <p:sldId id="532" r:id="rId30"/>
    <p:sldId id="534" r:id="rId31"/>
    <p:sldId id="546" r:id="rId32"/>
    <p:sldId id="547" r:id="rId33"/>
    <p:sldId id="548" r:id="rId34"/>
    <p:sldId id="549" r:id="rId35"/>
    <p:sldId id="572" r:id="rId36"/>
    <p:sldId id="574" r:id="rId37"/>
    <p:sldId id="573" r:id="rId38"/>
    <p:sldId id="550" r:id="rId39"/>
    <p:sldId id="575" r:id="rId40"/>
    <p:sldId id="551" r:id="rId41"/>
    <p:sldId id="543" r:id="rId42"/>
    <p:sldId id="552" r:id="rId43"/>
    <p:sldId id="553" r:id="rId44"/>
    <p:sldId id="536" r:id="rId45"/>
    <p:sldId id="576" r:id="rId46"/>
    <p:sldId id="577" r:id="rId47"/>
    <p:sldId id="578" r:id="rId48"/>
    <p:sldId id="579" r:id="rId49"/>
    <p:sldId id="580" r:id="rId50"/>
    <p:sldId id="581" r:id="rId51"/>
    <p:sldId id="582" r:id="rId52"/>
    <p:sldId id="462" r:id="rId53"/>
    <p:sldId id="515" r:id="rId54"/>
    <p:sldId id="32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54F"/>
    <a:srgbClr val="A9DAA2"/>
    <a:srgbClr val="77C56D"/>
    <a:srgbClr val="99FF66"/>
    <a:srgbClr val="CCFFCC"/>
    <a:srgbClr val="37AB3A"/>
    <a:srgbClr val="00A400"/>
    <a:srgbClr val="BBB4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8" autoAdjust="0"/>
    <p:restoredTop sz="77761" autoAdjust="0"/>
  </p:normalViewPr>
  <p:slideViewPr>
    <p:cSldViewPr snapToGrid="0">
      <p:cViewPr varScale="1">
        <p:scale>
          <a:sx n="86" d="100"/>
          <a:sy n="86" d="100"/>
        </p:scale>
        <p:origin x="4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DC45F-C45A-449D-A58E-265B1270A923}" type="datetimeFigureOut">
              <a:rPr lang="en-US" smtClean="0"/>
              <a:t>10/9/20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29593-6498-4AEC-8142-BFED661E0B5A}" type="slidenum">
              <a:rPr lang="en-US" smtClean="0"/>
              <a:t>‹#›</a:t>
            </a:fld>
            <a:endParaRPr lang="en-US"/>
          </a:p>
        </p:txBody>
      </p:sp>
    </p:spTree>
    <p:extLst>
      <p:ext uri="{BB962C8B-B14F-4D97-AF65-F5344CB8AC3E}">
        <p14:creationId xmlns:p14="http://schemas.microsoft.com/office/powerpoint/2010/main" val="235021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tutorialspoint.com/cassandra/cassandra_create_keyspace.htm"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www.guru99.com/cassandra-query-language-cql-insert-update-delete-read-data.html"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cassandra.apache.org/doc/latest/cql/dml.html"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chemeClr val="tx1"/>
                </a:solidFill>
              </a:rPr>
              <a:t>Partition Keys, Compound keys, Clustering keys, Composite keys </a:t>
            </a:r>
          </a:p>
          <a:p>
            <a:pPr marL="0" lvl="0" indent="0" algn="l" rtl="0">
              <a:spcBef>
                <a:spcPts val="0"/>
              </a:spcBef>
              <a:spcAft>
                <a:spcPts val="0"/>
              </a:spcAft>
              <a:buNone/>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using both partition keys columns (</a:t>
            </a:r>
            <a:r>
              <a:rPr lang="en-US" sz="1200" b="0" i="0" kern="1200" dirty="0" err="1">
                <a:solidFill>
                  <a:schemeClr val="tx1"/>
                </a:solidFill>
                <a:effectLst/>
                <a:latin typeface="+mn-lt"/>
                <a:ea typeface="+mn-ea"/>
                <a:cs typeface="+mn-cs"/>
              </a:rPr>
              <a:t>id,name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INSERT INTO </a:t>
            </a:r>
            <a:r>
              <a:rPr lang="en-US" sz="1200" kern="1200" dirty="0" err="1">
                <a:solidFill>
                  <a:schemeClr val="tx1"/>
                </a:solidFill>
                <a:effectLst/>
                <a:latin typeface="+mn-lt"/>
                <a:ea typeface="+mn-ea"/>
                <a:cs typeface="+mn-cs"/>
              </a:rPr>
              <a:t>product_by_id_name</a:t>
            </a:r>
            <a:r>
              <a:rPr lang="en-US" sz="1200" kern="1200" dirty="0">
                <a:solidFill>
                  <a:schemeClr val="tx1"/>
                </a:solidFill>
                <a:effectLst/>
                <a:latin typeface="+mn-lt"/>
                <a:ea typeface="+mn-ea"/>
                <a:cs typeface="+mn-cs"/>
              </a:rPr>
              <a:t> (id, name, </a:t>
            </a:r>
            <a:r>
              <a:rPr lang="en-US" sz="1200" kern="1200" dirty="0" err="1">
                <a:solidFill>
                  <a:schemeClr val="tx1"/>
                </a:solidFill>
                <a:effectLst/>
                <a:latin typeface="+mn-lt"/>
                <a:ea typeface="+mn-ea"/>
                <a:cs typeface="+mn-cs"/>
              </a:rPr>
              <a:t>price,color</a:t>
            </a:r>
            <a:r>
              <a:rPr lang="en-US" sz="1200" kern="1200" dirty="0">
                <a:solidFill>
                  <a:schemeClr val="tx1"/>
                </a:solidFill>
                <a:effectLst/>
                <a:latin typeface="+mn-lt"/>
                <a:ea typeface="+mn-ea"/>
                <a:cs typeface="+mn-cs"/>
              </a:rPr>
              <a:t>) VALUES('P001','pencil XY', 7, 'white’);</a:t>
            </a:r>
          </a:p>
          <a:p>
            <a:endParaRPr lang="en-TH" dirty="0"/>
          </a:p>
          <a:p>
            <a:r>
              <a:rPr lang="en-US" sz="1200" kern="1200" dirty="0">
                <a:solidFill>
                  <a:schemeClr val="tx1"/>
                </a:solidFill>
                <a:effectLst/>
                <a:latin typeface="+mn-lt"/>
                <a:ea typeface="+mn-ea"/>
                <a:cs typeface="+mn-cs"/>
              </a:rPr>
              <a:t>INSERT INTO </a:t>
            </a:r>
            <a:r>
              <a:rPr lang="en-US" sz="1200" kern="1200" dirty="0" err="1">
                <a:solidFill>
                  <a:schemeClr val="tx1"/>
                </a:solidFill>
                <a:effectLst/>
                <a:latin typeface="+mn-lt"/>
                <a:ea typeface="+mn-ea"/>
                <a:cs typeface="+mn-cs"/>
              </a:rPr>
              <a:t>product_by_id_name</a:t>
            </a:r>
            <a:r>
              <a:rPr lang="en-US" sz="1200" kern="1200" dirty="0">
                <a:solidFill>
                  <a:schemeClr val="tx1"/>
                </a:solidFill>
                <a:effectLst/>
                <a:latin typeface="+mn-lt"/>
                <a:ea typeface="+mn-ea"/>
                <a:cs typeface="+mn-cs"/>
              </a:rPr>
              <a:t> (id, name, </a:t>
            </a:r>
            <a:r>
              <a:rPr lang="en-US" sz="1200" kern="1200" dirty="0" err="1">
                <a:solidFill>
                  <a:schemeClr val="tx1"/>
                </a:solidFill>
                <a:effectLst/>
                <a:latin typeface="+mn-lt"/>
                <a:ea typeface="+mn-ea"/>
                <a:cs typeface="+mn-cs"/>
              </a:rPr>
              <a:t>price,color</a:t>
            </a:r>
            <a:r>
              <a:rPr lang="en-US" sz="1200" kern="1200" dirty="0">
                <a:solidFill>
                  <a:schemeClr val="tx1"/>
                </a:solidFill>
                <a:effectLst/>
                <a:latin typeface="+mn-lt"/>
                <a:ea typeface="+mn-ea"/>
                <a:cs typeface="+mn-cs"/>
              </a:rPr>
              <a:t>) VALUES('P002','pencil XYZ', 17, 'white');</a:t>
            </a:r>
          </a:p>
          <a:p>
            <a:endParaRPr lang="en-TH" dirty="0"/>
          </a:p>
        </p:txBody>
      </p:sp>
      <p:sp>
        <p:nvSpPr>
          <p:cNvPr id="4" name="Slide Number Placeholder 3"/>
          <p:cNvSpPr>
            <a:spLocks noGrp="1"/>
          </p:cNvSpPr>
          <p:nvPr>
            <p:ph type="sldNum" sz="quarter" idx="5"/>
          </p:nvPr>
        </p:nvSpPr>
        <p:spPr/>
        <p:txBody>
          <a:bodyPr/>
          <a:lstStyle/>
          <a:p>
            <a:fld id="{FC829593-6498-4AEC-8142-BFED661E0B5A}" type="slidenum">
              <a:rPr lang="en-US" smtClean="0"/>
              <a:t>12</a:t>
            </a:fld>
            <a:endParaRPr lang="en-US"/>
          </a:p>
        </p:txBody>
      </p:sp>
    </p:spTree>
    <p:extLst>
      <p:ext uri="{BB962C8B-B14F-4D97-AF65-F5344CB8AC3E}">
        <p14:creationId xmlns:p14="http://schemas.microsoft.com/office/powerpoint/2010/main" val="3210701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using both partition keys columns (</a:t>
            </a:r>
            <a:r>
              <a:rPr lang="en-US" sz="1200" b="0" i="0" kern="1200" dirty="0" err="1">
                <a:solidFill>
                  <a:schemeClr val="tx1"/>
                </a:solidFill>
                <a:effectLst/>
                <a:latin typeface="+mn-lt"/>
                <a:ea typeface="+mn-ea"/>
                <a:cs typeface="+mn-cs"/>
              </a:rPr>
              <a:t>id,name</a:t>
            </a:r>
            <a:r>
              <a:rPr lang="en-US" sz="1200" b="0" i="0" kern="1200" dirty="0">
                <a:solidFill>
                  <a:schemeClr val="tx1"/>
                </a:solidFill>
                <a:effectLst/>
                <a:latin typeface="+mn-lt"/>
                <a:ea typeface="+mn-ea"/>
                <a:cs typeface="+mn-cs"/>
              </a:rPr>
              <a:t>)</a:t>
            </a:r>
            <a:endParaRPr lang="en-TH" dirty="0"/>
          </a:p>
        </p:txBody>
      </p:sp>
      <p:sp>
        <p:nvSpPr>
          <p:cNvPr id="4" name="Slide Number Placeholder 3"/>
          <p:cNvSpPr>
            <a:spLocks noGrp="1"/>
          </p:cNvSpPr>
          <p:nvPr>
            <p:ph type="sldNum" sz="quarter" idx="5"/>
          </p:nvPr>
        </p:nvSpPr>
        <p:spPr/>
        <p:txBody>
          <a:bodyPr/>
          <a:lstStyle/>
          <a:p>
            <a:fld id="{FC829593-6498-4AEC-8142-BFED661E0B5A}" type="slidenum">
              <a:rPr lang="en-US" smtClean="0"/>
              <a:t>13</a:t>
            </a:fld>
            <a:endParaRPr lang="en-US"/>
          </a:p>
        </p:txBody>
      </p:sp>
    </p:spTree>
    <p:extLst>
      <p:ext uri="{BB962C8B-B14F-4D97-AF65-F5344CB8AC3E}">
        <p14:creationId xmlns:p14="http://schemas.microsoft.com/office/powerpoint/2010/main" val="4048262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using both partition keys columns (</a:t>
            </a:r>
            <a:r>
              <a:rPr lang="en-US" sz="1200" b="0" i="0" kern="1200" dirty="0" err="1">
                <a:solidFill>
                  <a:schemeClr val="tx1"/>
                </a:solidFill>
                <a:effectLst/>
                <a:latin typeface="+mn-lt"/>
                <a:ea typeface="+mn-ea"/>
                <a:cs typeface="+mn-cs"/>
              </a:rPr>
              <a:t>id,name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//Fail</a:t>
            </a:r>
            <a:endParaRPr lang="th-TH"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Select * from </a:t>
            </a:r>
            <a:r>
              <a:rPr lang="en-US" sz="1200" kern="1200" dirty="0" err="1">
                <a:solidFill>
                  <a:schemeClr val="tx1"/>
                </a:solidFill>
                <a:effectLst/>
                <a:latin typeface="+mn-lt"/>
                <a:ea typeface="+mn-ea"/>
                <a:cs typeface="+mn-cs"/>
              </a:rPr>
              <a:t>product_by_id_name</a:t>
            </a:r>
            <a:r>
              <a:rPr lang="en-US" sz="1200" kern="1200" dirty="0">
                <a:solidFill>
                  <a:schemeClr val="tx1"/>
                </a:solidFill>
                <a:effectLst/>
                <a:latin typeface="+mn-lt"/>
                <a:ea typeface="+mn-ea"/>
                <a:cs typeface="+mn-cs"/>
              </a:rPr>
              <a:t> ORDER BY price DESC; </a:t>
            </a:r>
            <a:r>
              <a:rPr lang="th-TH" sz="1200" kern="1200" dirty="0">
                <a:solidFill>
                  <a:schemeClr val="tx1"/>
                </a:solidFill>
                <a:effectLst/>
                <a:latin typeface="+mn-lt"/>
                <a:ea typeface="+mn-ea"/>
                <a:cs typeface="+mn-cs"/>
              </a:rPr>
              <a:t>ไม่ได้นะ ต้องมี เงื่อนไขขอ</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InvalidRequest</a:t>
            </a:r>
            <a:r>
              <a:rPr lang="en-US" sz="1200" kern="1200" dirty="0">
                <a:solidFill>
                  <a:schemeClr val="tx1"/>
                </a:solidFill>
                <a:effectLst/>
                <a:latin typeface="+mn-lt"/>
                <a:ea typeface="+mn-ea"/>
                <a:cs typeface="+mn-cs"/>
              </a:rPr>
              <a:t>: Error from server: code=2200 [Invalid query] message="ORDER BY is only supported when the partition key is restricted by an EQ or an 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Select * from </a:t>
            </a:r>
            <a:r>
              <a:rPr lang="en-US" sz="1200" kern="1200" dirty="0" err="1">
                <a:solidFill>
                  <a:schemeClr val="tx1"/>
                </a:solidFill>
                <a:effectLst/>
                <a:latin typeface="+mn-lt"/>
                <a:ea typeface="+mn-ea"/>
                <a:cs typeface="+mn-cs"/>
              </a:rPr>
              <a:t>product_by_id_name</a:t>
            </a:r>
            <a:r>
              <a:rPr lang="en-US" sz="1200" kern="1200" dirty="0">
                <a:solidFill>
                  <a:schemeClr val="tx1"/>
                </a:solidFill>
                <a:effectLst/>
                <a:latin typeface="+mn-lt"/>
                <a:ea typeface="+mn-ea"/>
                <a:cs typeface="+mn-cs"/>
              </a:rPr>
              <a:t> where id='P001' and name='pencil XY' ORDER BY price DESC;</a:t>
            </a:r>
          </a:p>
          <a:p>
            <a:endParaRPr lang="en-TH" dirty="0"/>
          </a:p>
        </p:txBody>
      </p:sp>
      <p:sp>
        <p:nvSpPr>
          <p:cNvPr id="4" name="Slide Number Placeholder 3"/>
          <p:cNvSpPr>
            <a:spLocks noGrp="1"/>
          </p:cNvSpPr>
          <p:nvPr>
            <p:ph type="sldNum" sz="quarter" idx="5"/>
          </p:nvPr>
        </p:nvSpPr>
        <p:spPr/>
        <p:txBody>
          <a:bodyPr/>
          <a:lstStyle/>
          <a:p>
            <a:fld id="{FC829593-6498-4AEC-8142-BFED661E0B5A}" type="slidenum">
              <a:rPr lang="en-US" smtClean="0"/>
              <a:t>14</a:t>
            </a:fld>
            <a:endParaRPr lang="en-US"/>
          </a:p>
        </p:txBody>
      </p:sp>
    </p:spTree>
    <p:extLst>
      <p:ext uri="{BB962C8B-B14F-4D97-AF65-F5344CB8AC3E}">
        <p14:creationId xmlns:p14="http://schemas.microsoft.com/office/powerpoint/2010/main" val="3900342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H" dirty="0"/>
              <a:t>Show Student and their details</a:t>
            </a:r>
          </a:p>
          <a:p>
            <a:r>
              <a:rPr lang="en-TH" dirty="0"/>
              <a:t>Show latest courses / suggestion</a:t>
            </a:r>
          </a:p>
          <a:p>
            <a:endParaRPr lang="en-US" dirty="0"/>
          </a:p>
        </p:txBody>
      </p:sp>
      <p:sp>
        <p:nvSpPr>
          <p:cNvPr id="4" name="Slide Number Placeholder 3"/>
          <p:cNvSpPr>
            <a:spLocks noGrp="1"/>
          </p:cNvSpPr>
          <p:nvPr>
            <p:ph type="sldNum" sz="quarter" idx="5"/>
          </p:nvPr>
        </p:nvSpPr>
        <p:spPr/>
        <p:txBody>
          <a:bodyPr/>
          <a:lstStyle/>
          <a:p>
            <a:fld id="{FC829593-6498-4AEC-8142-BFED661E0B5A}" type="slidenum">
              <a:rPr lang="en-US" smtClean="0"/>
              <a:t>15</a:t>
            </a:fld>
            <a:endParaRPr lang="en-US"/>
          </a:p>
        </p:txBody>
      </p:sp>
    </p:spTree>
    <p:extLst>
      <p:ext uri="{BB962C8B-B14F-4D97-AF65-F5344CB8AC3E}">
        <p14:creationId xmlns:p14="http://schemas.microsoft.com/office/powerpoint/2010/main" val="271358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First rule is that in Cassandra we design our data model around the query patterns and not around the entities, objects or the relationships that we have. This is relatively difficult if you don't know in details all the queries that you need in a new application that you are creating.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second rule is that it is absolutely to use </a:t>
            </a:r>
            <a:r>
              <a:rPr lang="en-US" sz="1200" b="0" i="0" kern="1200" dirty="0" err="1">
                <a:solidFill>
                  <a:schemeClr val="tx1"/>
                </a:solidFill>
                <a:effectLst/>
                <a:latin typeface="+mn-lt"/>
                <a:ea typeface="+mn-ea"/>
                <a:cs typeface="+mn-cs"/>
              </a:rPr>
              <a:t>denormalisation</a:t>
            </a:r>
            <a:r>
              <a:rPr lang="en-US" sz="1200" b="0" i="0" kern="1200" dirty="0">
                <a:solidFill>
                  <a:schemeClr val="tx1"/>
                </a:solidFill>
                <a:effectLst/>
                <a:latin typeface="+mn-lt"/>
                <a:ea typeface="+mn-ea"/>
                <a:cs typeface="+mn-cs"/>
              </a:rPr>
              <a:t> heavily if needed. Writes in Cassandra are cheap and since joins aren't supported, we would need to do a lot of </a:t>
            </a:r>
            <a:r>
              <a:rPr lang="en-US" sz="1200" b="0" i="0" kern="1200" dirty="0" err="1">
                <a:solidFill>
                  <a:schemeClr val="tx1"/>
                </a:solidFill>
                <a:effectLst/>
                <a:latin typeface="+mn-lt"/>
                <a:ea typeface="+mn-ea"/>
                <a:cs typeface="+mn-cs"/>
              </a:rPr>
              <a:t>denormalisation</a:t>
            </a:r>
            <a:r>
              <a:rPr lang="en-US" sz="1200" b="0" i="0" kern="1200" dirty="0">
                <a:solidFill>
                  <a:schemeClr val="tx1"/>
                </a:solidFill>
                <a:effectLst/>
                <a:latin typeface="+mn-lt"/>
                <a:ea typeface="+mn-ea"/>
                <a:cs typeface="+mn-cs"/>
              </a:rPr>
              <a:t> to retrieve our data efficiently and improve performance.</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Based on the above two design rules, I will show a simple example:</a:t>
            </a:r>
            <a:endParaRPr lang="en-TH" dirty="0"/>
          </a:p>
          <a:p>
            <a:endParaRPr lang="en-TH" dirty="0"/>
          </a:p>
        </p:txBody>
      </p:sp>
      <p:sp>
        <p:nvSpPr>
          <p:cNvPr id="4" name="Slide Number Placeholder 3"/>
          <p:cNvSpPr>
            <a:spLocks noGrp="1"/>
          </p:cNvSpPr>
          <p:nvPr>
            <p:ph type="sldNum" sz="quarter" idx="5"/>
          </p:nvPr>
        </p:nvSpPr>
        <p:spPr/>
        <p:txBody>
          <a:bodyPr/>
          <a:lstStyle/>
          <a:p>
            <a:fld id="{FC829593-6498-4AEC-8142-BFED661E0B5A}" type="slidenum">
              <a:rPr lang="en-US" smtClean="0"/>
              <a:t>16</a:t>
            </a:fld>
            <a:endParaRPr lang="en-US"/>
          </a:p>
        </p:txBody>
      </p:sp>
    </p:spTree>
    <p:extLst>
      <p:ext uri="{BB962C8B-B14F-4D97-AF65-F5344CB8AC3E}">
        <p14:creationId xmlns:p14="http://schemas.microsoft.com/office/powerpoint/2010/main" val="1537372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FC829593-6498-4AEC-8142-BFED661E0B5A}" type="slidenum">
              <a:rPr lang="en-US" smtClean="0"/>
              <a:t>17</a:t>
            </a:fld>
            <a:endParaRPr lang="en-US"/>
          </a:p>
        </p:txBody>
      </p:sp>
    </p:spTree>
    <p:extLst>
      <p:ext uri="{BB962C8B-B14F-4D97-AF65-F5344CB8AC3E}">
        <p14:creationId xmlns:p14="http://schemas.microsoft.com/office/powerpoint/2010/main" val="3966264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FC829593-6498-4AEC-8142-BFED661E0B5A}" type="slidenum">
              <a:rPr lang="en-US" smtClean="0"/>
              <a:t>18</a:t>
            </a:fld>
            <a:endParaRPr lang="en-US"/>
          </a:p>
        </p:txBody>
      </p:sp>
    </p:spTree>
    <p:extLst>
      <p:ext uri="{BB962C8B-B14F-4D97-AF65-F5344CB8AC3E}">
        <p14:creationId xmlns:p14="http://schemas.microsoft.com/office/powerpoint/2010/main" val="3288726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H" dirty="0"/>
              <a:t>first parameter = partition ket</a:t>
            </a:r>
          </a:p>
          <a:p>
            <a:endParaRPr lang="en-TH" dirty="0"/>
          </a:p>
          <a:p>
            <a:r>
              <a:rPr lang="en-US" dirty="0"/>
              <a:t>P</a:t>
            </a:r>
            <a:r>
              <a:rPr lang="en-TH" dirty="0"/>
              <a:t>atition key = do not duplicate</a:t>
            </a:r>
          </a:p>
        </p:txBody>
      </p:sp>
      <p:sp>
        <p:nvSpPr>
          <p:cNvPr id="4" name="Slide Number Placeholder 3"/>
          <p:cNvSpPr>
            <a:spLocks noGrp="1"/>
          </p:cNvSpPr>
          <p:nvPr>
            <p:ph type="sldNum" sz="quarter" idx="5"/>
          </p:nvPr>
        </p:nvSpPr>
        <p:spPr/>
        <p:txBody>
          <a:bodyPr/>
          <a:lstStyle/>
          <a:p>
            <a:fld id="{FC829593-6498-4AEC-8142-BFED661E0B5A}" type="slidenum">
              <a:rPr lang="en-US" smtClean="0"/>
              <a:t>19</a:t>
            </a:fld>
            <a:endParaRPr lang="en-US"/>
          </a:p>
        </p:txBody>
      </p:sp>
    </p:spTree>
    <p:extLst>
      <p:ext uri="{BB962C8B-B14F-4D97-AF65-F5344CB8AC3E}">
        <p14:creationId xmlns:p14="http://schemas.microsoft.com/office/powerpoint/2010/main" val="4177008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FC829593-6498-4AEC-8142-BFED661E0B5A}" type="slidenum">
              <a:rPr lang="en-US" smtClean="0"/>
              <a:t>20</a:t>
            </a:fld>
            <a:endParaRPr lang="en-US"/>
          </a:p>
        </p:txBody>
      </p:sp>
    </p:spTree>
    <p:extLst>
      <p:ext uri="{BB962C8B-B14F-4D97-AF65-F5344CB8AC3E}">
        <p14:creationId xmlns:p14="http://schemas.microsoft.com/office/powerpoint/2010/main" val="1573069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H" dirty="0"/>
              <a:t>Show Student and their details</a:t>
            </a:r>
          </a:p>
          <a:p>
            <a:r>
              <a:rPr lang="en-TH" dirty="0"/>
              <a:t>Show latest courses / suggestion</a:t>
            </a:r>
          </a:p>
          <a:p>
            <a:endParaRPr lang="en-US" dirty="0"/>
          </a:p>
        </p:txBody>
      </p:sp>
      <p:sp>
        <p:nvSpPr>
          <p:cNvPr id="4" name="Slide Number Placeholder 3"/>
          <p:cNvSpPr>
            <a:spLocks noGrp="1"/>
          </p:cNvSpPr>
          <p:nvPr>
            <p:ph type="sldNum" sz="quarter" idx="5"/>
          </p:nvPr>
        </p:nvSpPr>
        <p:spPr/>
        <p:txBody>
          <a:bodyPr/>
          <a:lstStyle/>
          <a:p>
            <a:fld id="{FC829593-6498-4AEC-8142-BFED661E0B5A}" type="slidenum">
              <a:rPr lang="en-US" smtClean="0"/>
              <a:t>21</a:t>
            </a:fld>
            <a:endParaRPr lang="en-US"/>
          </a:p>
        </p:txBody>
      </p:sp>
    </p:spTree>
    <p:extLst>
      <p:ext uri="{BB962C8B-B14F-4D97-AF65-F5344CB8AC3E}">
        <p14:creationId xmlns:p14="http://schemas.microsoft.com/office/powerpoint/2010/main" val="1835862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FC829593-6498-4AEC-8142-BFED661E0B5A}" type="slidenum">
              <a:rPr lang="en-US" smtClean="0"/>
              <a:t>3</a:t>
            </a:fld>
            <a:endParaRPr lang="en-US"/>
          </a:p>
        </p:txBody>
      </p:sp>
    </p:spTree>
    <p:extLst>
      <p:ext uri="{BB962C8B-B14F-4D97-AF65-F5344CB8AC3E}">
        <p14:creationId xmlns:p14="http://schemas.microsoft.com/office/powerpoint/2010/main" val="3524155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as SQL, but with </a:t>
            </a:r>
            <a:r>
              <a:rPr lang="en-US" dirty="0" err="1"/>
              <a:t>keyspaces</a:t>
            </a:r>
            <a:r>
              <a:rPr lang="en-US" dirty="0"/>
              <a:t> and types option added.</a:t>
            </a:r>
          </a:p>
          <a:p>
            <a:r>
              <a:rPr lang="en-US" sz="1200" b="0" i="0" kern="1200" dirty="0">
                <a:solidFill>
                  <a:schemeClr val="tx1"/>
                </a:solidFill>
                <a:effectLst/>
                <a:latin typeface="+mn-lt"/>
                <a:ea typeface="+mn-ea"/>
                <a:cs typeface="+mn-cs"/>
              </a:rPr>
              <a:t>The properties of </a:t>
            </a:r>
            <a:r>
              <a:rPr lang="en-US" sz="1200" b="1" i="0" kern="1200" dirty="0">
                <a:solidFill>
                  <a:schemeClr val="tx1"/>
                </a:solidFill>
                <a:effectLst/>
                <a:latin typeface="+mn-lt"/>
                <a:ea typeface="+mn-ea"/>
                <a:cs typeface="+mn-cs"/>
              </a:rPr>
              <a:t>ALTER KEYSPACE</a:t>
            </a:r>
            <a:r>
              <a:rPr lang="en-US" sz="1200" b="0" i="0" kern="1200" dirty="0">
                <a:solidFill>
                  <a:schemeClr val="tx1"/>
                </a:solidFill>
                <a:effectLst/>
                <a:latin typeface="+mn-lt"/>
                <a:ea typeface="+mn-ea"/>
                <a:cs typeface="+mn-cs"/>
              </a:rPr>
              <a:t> are same as CREATE KEYSPACE. It has two properties: </a:t>
            </a:r>
            <a:r>
              <a:rPr lang="en-US" sz="1200" b="1" i="0" kern="1200" dirty="0">
                <a:solidFill>
                  <a:schemeClr val="tx1"/>
                </a:solidFill>
                <a:effectLst/>
                <a:latin typeface="+mn-lt"/>
                <a:ea typeface="+mn-ea"/>
                <a:cs typeface="+mn-cs"/>
              </a:rPr>
              <a:t>replication</a:t>
            </a:r>
            <a:r>
              <a:rPr lang="en-US" sz="1200" b="0" i="0" kern="1200" dirty="0">
                <a:solidFill>
                  <a:schemeClr val="tx1"/>
                </a:solidFill>
                <a:effectLst/>
                <a:latin typeface="+mn-lt"/>
                <a:ea typeface="+mn-ea"/>
                <a:cs typeface="+mn-cs"/>
              </a:rPr>
              <a:t> and </a:t>
            </a:r>
            <a:r>
              <a:rPr lang="en-US" sz="1200" b="1" i="0" kern="1200" dirty="0" err="1">
                <a:solidFill>
                  <a:schemeClr val="tx1"/>
                </a:solidFill>
                <a:effectLst/>
                <a:latin typeface="+mn-lt"/>
                <a:ea typeface="+mn-ea"/>
                <a:cs typeface="+mn-cs"/>
              </a:rPr>
              <a:t>durable_writes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You can used this command to alter properties such as the number of replicas and the </a:t>
            </a:r>
            <a:r>
              <a:rPr lang="en-US" sz="1200" b="0" i="0" kern="1200" dirty="0" err="1">
                <a:solidFill>
                  <a:schemeClr val="tx1"/>
                </a:solidFill>
                <a:effectLst/>
                <a:latin typeface="+mn-lt"/>
                <a:ea typeface="+mn-ea"/>
                <a:cs typeface="+mn-cs"/>
              </a:rPr>
              <a:t>durable_writes</a:t>
            </a:r>
            <a:r>
              <a:rPr lang="en-US" sz="1200" b="0" i="0" kern="1200" dirty="0">
                <a:solidFill>
                  <a:schemeClr val="tx1"/>
                </a:solidFill>
                <a:effectLst/>
                <a:latin typeface="+mn-lt"/>
                <a:ea typeface="+mn-ea"/>
                <a:cs typeface="+mn-cs"/>
              </a:rPr>
              <a:t> of a </a:t>
            </a:r>
            <a:r>
              <a:rPr lang="en-US" sz="1200" b="0" i="0" kern="1200" dirty="0" err="1">
                <a:solidFill>
                  <a:schemeClr val="tx1"/>
                </a:solidFill>
                <a:effectLst/>
                <a:latin typeface="+mn-lt"/>
                <a:ea typeface="+mn-ea"/>
                <a:cs typeface="+mn-cs"/>
              </a:rPr>
              <a:t>KeySpace</a:t>
            </a:r>
            <a:r>
              <a:rPr lang="en-US" sz="1200" b="0" i="0" kern="1200" dirty="0">
                <a:solidFill>
                  <a:schemeClr val="tx1"/>
                </a:solidFill>
                <a:effectLst/>
                <a:latin typeface="+mn-lt"/>
                <a:ea typeface="+mn-ea"/>
                <a:cs typeface="+mn-cs"/>
              </a:rPr>
              <a:t>. Given below is the syntax of this command.</a:t>
            </a:r>
            <a:endParaRPr lang="en-US" dirty="0"/>
          </a:p>
          <a:p>
            <a:r>
              <a:rPr lang="en-US" dirty="0">
                <a:hlinkClick r:id="rId3"/>
              </a:rPr>
              <a:t>https://www.tutorialspoint.com/cassandra/cassandra_create_keyspace.htm</a:t>
            </a:r>
            <a:endParaRPr lang="en-US" dirty="0"/>
          </a:p>
        </p:txBody>
      </p:sp>
      <p:sp>
        <p:nvSpPr>
          <p:cNvPr id="4" name="Slide Number Placeholder 3"/>
          <p:cNvSpPr>
            <a:spLocks noGrp="1"/>
          </p:cNvSpPr>
          <p:nvPr>
            <p:ph type="sldNum" sz="quarter" idx="5"/>
          </p:nvPr>
        </p:nvSpPr>
        <p:spPr/>
        <p:txBody>
          <a:bodyPr/>
          <a:lstStyle/>
          <a:p>
            <a:fld id="{FC829593-6498-4AEC-8142-BFED661E0B5A}" type="slidenum">
              <a:rPr lang="en-US" smtClean="0"/>
              <a:t>24</a:t>
            </a:fld>
            <a:endParaRPr lang="en-US"/>
          </a:p>
        </p:txBody>
      </p:sp>
    </p:spTree>
    <p:extLst>
      <p:ext uri="{BB962C8B-B14F-4D97-AF65-F5344CB8AC3E}">
        <p14:creationId xmlns:p14="http://schemas.microsoft.com/office/powerpoint/2010/main" val="3848105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829593-6498-4AEC-8142-BFED661E0B5A}" type="slidenum">
              <a:rPr lang="en-US" smtClean="0"/>
              <a:t>26</a:t>
            </a:fld>
            <a:endParaRPr lang="en-US"/>
          </a:p>
        </p:txBody>
      </p:sp>
    </p:spTree>
    <p:extLst>
      <p:ext uri="{BB962C8B-B14F-4D97-AF65-F5344CB8AC3E}">
        <p14:creationId xmlns:p14="http://schemas.microsoft.com/office/powerpoint/2010/main" val="42792378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you truncate a table, all the rows of the table are deleted permanently</a:t>
            </a:r>
            <a:endParaRPr lang="en-US" dirty="0"/>
          </a:p>
        </p:txBody>
      </p:sp>
      <p:sp>
        <p:nvSpPr>
          <p:cNvPr id="4" name="Slide Number Placeholder 3"/>
          <p:cNvSpPr>
            <a:spLocks noGrp="1"/>
          </p:cNvSpPr>
          <p:nvPr>
            <p:ph type="sldNum" sz="quarter" idx="5"/>
          </p:nvPr>
        </p:nvSpPr>
        <p:spPr/>
        <p:txBody>
          <a:bodyPr/>
          <a:lstStyle/>
          <a:p>
            <a:fld id="{FC829593-6498-4AEC-8142-BFED661E0B5A}" type="slidenum">
              <a:rPr lang="en-US" smtClean="0"/>
              <a:t>27</a:t>
            </a:fld>
            <a:endParaRPr lang="en-US"/>
          </a:p>
        </p:txBody>
      </p:sp>
    </p:spTree>
    <p:extLst>
      <p:ext uri="{BB962C8B-B14F-4D97-AF65-F5344CB8AC3E}">
        <p14:creationId xmlns:p14="http://schemas.microsoft.com/office/powerpoint/2010/main" val="1826189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Cassandra supports sorting using the clustering columns. When you create a table, you can define clustering columns which will be used to sort the data inside each partition in either ascending or descending orders. Then you can easily use the ORDER BY clause with the ASC or DESC options. An example is given blow:</a:t>
            </a:r>
            <a:endParaRPr lang="th-TH" sz="1200" b="0" i="0" kern="1200" dirty="0">
              <a:solidFill>
                <a:schemeClr val="tx1"/>
              </a:solidFill>
              <a:effectLst/>
              <a:latin typeface="+mn-lt"/>
              <a:ea typeface="+mn-ea"/>
              <a:cs typeface="+mn-cs"/>
            </a:endParaRPr>
          </a:p>
          <a:p>
            <a:endParaRPr lang="th-TH" sz="1200" b="0" i="0" kern="1200" dirty="0">
              <a:solidFill>
                <a:schemeClr val="tx1"/>
              </a:solidFill>
              <a:effectLst/>
              <a:latin typeface="+mn-lt"/>
              <a:ea typeface="+mn-ea"/>
              <a:cs typeface="+mn-cs"/>
            </a:endParaRPr>
          </a:p>
          <a:p>
            <a:br>
              <a:rPr lang="en-US" dirty="0"/>
            </a:br>
            <a:r>
              <a:rPr lang="en-US" sz="1200" b="0" i="0" kern="1200" dirty="0">
                <a:solidFill>
                  <a:schemeClr val="tx1"/>
                </a:solidFill>
                <a:effectLst/>
                <a:latin typeface="+mn-lt"/>
                <a:ea typeface="+mn-ea"/>
                <a:cs typeface="+mn-cs"/>
              </a:rPr>
              <a:t>Notice that we used the price column to be the clustering column and defined the default sorting order to be DESC using the "WITH CLUSTERING ORDER BY" clause. If we didn't use the "WITH CLUSTERING ORDER BY", the default order is ascending. Now if we run a query against the product table, we will get the data sorted </a:t>
            </a:r>
            <a:r>
              <a:rPr lang="en-US" sz="1200" b="0" i="0" kern="1200" dirty="0" err="1">
                <a:solidFill>
                  <a:schemeClr val="tx1"/>
                </a:solidFill>
                <a:effectLst/>
                <a:latin typeface="+mn-lt"/>
                <a:ea typeface="+mn-ea"/>
                <a:cs typeface="+mn-cs"/>
              </a:rPr>
              <a:t>descendingly</a:t>
            </a:r>
            <a:r>
              <a:rPr lang="en-US" sz="1200" b="0" i="0" kern="1200" dirty="0">
                <a:solidFill>
                  <a:schemeClr val="tx1"/>
                </a:solidFill>
                <a:effectLst/>
                <a:latin typeface="+mn-lt"/>
                <a:ea typeface="+mn-ea"/>
                <a:cs typeface="+mn-cs"/>
              </a:rPr>
              <a:t> by the price in each partition.</a:t>
            </a:r>
            <a:endParaRPr lang="en-TH" dirty="0"/>
          </a:p>
        </p:txBody>
      </p:sp>
      <p:sp>
        <p:nvSpPr>
          <p:cNvPr id="4" name="Slide Number Placeholder 3"/>
          <p:cNvSpPr>
            <a:spLocks noGrp="1"/>
          </p:cNvSpPr>
          <p:nvPr>
            <p:ph type="sldNum" sz="quarter" idx="5"/>
          </p:nvPr>
        </p:nvSpPr>
        <p:spPr/>
        <p:txBody>
          <a:bodyPr/>
          <a:lstStyle/>
          <a:p>
            <a:fld id="{FC829593-6498-4AEC-8142-BFED661E0B5A}" type="slidenum">
              <a:rPr lang="en-US" smtClean="0"/>
              <a:t>28</a:t>
            </a:fld>
            <a:endParaRPr lang="en-US"/>
          </a:p>
        </p:txBody>
      </p:sp>
    </p:spTree>
    <p:extLst>
      <p:ext uri="{BB962C8B-B14F-4D97-AF65-F5344CB8AC3E}">
        <p14:creationId xmlns:p14="http://schemas.microsoft.com/office/powerpoint/2010/main" val="42092155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CREATE INDEX </a:t>
            </a:r>
            <a:r>
              <a:rPr lang="en-US" sz="1200" kern="1200" dirty="0" err="1">
                <a:solidFill>
                  <a:schemeClr val="tx1"/>
                </a:solidFill>
                <a:effectLst/>
                <a:latin typeface="+mn-lt"/>
                <a:ea typeface="+mn-ea"/>
                <a:cs typeface="+mn-cs"/>
              </a:rPr>
              <a:t>emp_id_in</a:t>
            </a:r>
            <a:r>
              <a:rPr lang="en-US" sz="1200" kern="1200" dirty="0">
                <a:solidFill>
                  <a:schemeClr val="tx1"/>
                </a:solidFill>
                <a:effectLst/>
                <a:latin typeface="+mn-lt"/>
                <a:ea typeface="+mn-ea"/>
                <a:cs typeface="+mn-cs"/>
              </a:rPr>
              <a:t> ON emp(</a:t>
            </a:r>
            <a:r>
              <a:rPr lang="en-US" sz="1200" kern="1200" dirty="0" err="1">
                <a:solidFill>
                  <a:schemeClr val="tx1"/>
                </a:solidFill>
                <a:effectLst/>
                <a:latin typeface="+mn-lt"/>
                <a:ea typeface="+mn-ea"/>
                <a:cs typeface="+mn-cs"/>
              </a:rPr>
              <a:t>emp_id</a:t>
            </a:r>
            <a:r>
              <a:rPr lang="en-US" sz="1200" kern="1200" dirty="0">
                <a:solidFill>
                  <a:schemeClr val="tx1"/>
                </a:solidFill>
                <a:effectLst/>
                <a:latin typeface="+mn-lt"/>
                <a:ea typeface="+mn-ea"/>
                <a:cs typeface="+mn-cs"/>
              </a:rPr>
              <a:t>);</a:t>
            </a:r>
          </a:p>
          <a:p>
            <a:endParaRPr lang="en-TH" dirty="0"/>
          </a:p>
        </p:txBody>
      </p:sp>
      <p:sp>
        <p:nvSpPr>
          <p:cNvPr id="4" name="Slide Number Placeholder 3"/>
          <p:cNvSpPr>
            <a:spLocks noGrp="1"/>
          </p:cNvSpPr>
          <p:nvPr>
            <p:ph type="sldNum" sz="quarter" idx="5"/>
          </p:nvPr>
        </p:nvSpPr>
        <p:spPr/>
        <p:txBody>
          <a:bodyPr/>
          <a:lstStyle/>
          <a:p>
            <a:fld id="{FC829593-6498-4AEC-8142-BFED661E0B5A}" type="slidenum">
              <a:rPr lang="en-US" smtClean="0"/>
              <a:t>30</a:t>
            </a:fld>
            <a:endParaRPr lang="en-US"/>
          </a:p>
        </p:txBody>
      </p:sp>
    </p:spTree>
    <p:extLst>
      <p:ext uri="{BB962C8B-B14F-4D97-AF65-F5344CB8AC3E}">
        <p14:creationId xmlns:p14="http://schemas.microsoft.com/office/powerpoint/2010/main" val="22824934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Filtering data in Cassandra is done by using the WHERE clause where you can query data either by its partition key, clustering columns or secondary indexed columns.</a:t>
            </a:r>
            <a:endParaRPr lang="th-TH" sz="1200" dirty="0"/>
          </a:p>
          <a:p>
            <a:endParaRPr lang="en-TH" dirty="0"/>
          </a:p>
        </p:txBody>
      </p:sp>
      <p:sp>
        <p:nvSpPr>
          <p:cNvPr id="4" name="Slide Number Placeholder 3"/>
          <p:cNvSpPr>
            <a:spLocks noGrp="1"/>
          </p:cNvSpPr>
          <p:nvPr>
            <p:ph type="sldNum" sz="quarter" idx="5"/>
          </p:nvPr>
        </p:nvSpPr>
        <p:spPr/>
        <p:txBody>
          <a:bodyPr/>
          <a:lstStyle/>
          <a:p>
            <a:fld id="{FC829593-6498-4AEC-8142-BFED661E0B5A}" type="slidenum">
              <a:rPr lang="en-US" smtClean="0"/>
              <a:t>32</a:t>
            </a:fld>
            <a:endParaRPr lang="en-US"/>
          </a:p>
        </p:txBody>
      </p:sp>
    </p:spTree>
    <p:extLst>
      <p:ext uri="{BB962C8B-B14F-4D97-AF65-F5344CB8AC3E}">
        <p14:creationId xmlns:p14="http://schemas.microsoft.com/office/powerpoint/2010/main" val="38422068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FC829593-6498-4AEC-8142-BFED661E0B5A}" type="slidenum">
              <a:rPr lang="en-US" smtClean="0"/>
              <a:t>33</a:t>
            </a:fld>
            <a:endParaRPr lang="en-US"/>
          </a:p>
        </p:txBody>
      </p:sp>
    </p:spTree>
    <p:extLst>
      <p:ext uri="{BB962C8B-B14F-4D97-AF65-F5344CB8AC3E}">
        <p14:creationId xmlns:p14="http://schemas.microsoft.com/office/powerpoint/2010/main" val="981234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Cassandra supports sorting using the clustering columns. When you create a table, you can define clustering columns which will be used to sort the data inside each partition in either ascending or descending orders. Then you can easily use the ORDER BY clause with the ASC or DESC options. An example is given blow:</a:t>
            </a:r>
            <a:endParaRPr lang="th-TH" sz="1200" b="0" i="0" kern="1200" dirty="0">
              <a:solidFill>
                <a:schemeClr val="tx1"/>
              </a:solidFill>
              <a:effectLst/>
              <a:latin typeface="+mn-lt"/>
              <a:ea typeface="+mn-ea"/>
              <a:cs typeface="+mn-cs"/>
            </a:endParaRPr>
          </a:p>
          <a:p>
            <a:endParaRPr lang="th-TH" sz="1200" b="0" i="0" kern="1200" dirty="0">
              <a:solidFill>
                <a:schemeClr val="tx1"/>
              </a:solidFill>
              <a:effectLst/>
              <a:latin typeface="+mn-lt"/>
              <a:ea typeface="+mn-ea"/>
              <a:cs typeface="+mn-cs"/>
            </a:endParaRPr>
          </a:p>
          <a:p>
            <a:br>
              <a:rPr lang="en-US" dirty="0"/>
            </a:br>
            <a:r>
              <a:rPr lang="en-US" sz="1200" b="0" i="0" kern="1200" dirty="0">
                <a:solidFill>
                  <a:schemeClr val="tx1"/>
                </a:solidFill>
                <a:effectLst/>
                <a:latin typeface="+mn-lt"/>
                <a:ea typeface="+mn-ea"/>
                <a:cs typeface="+mn-cs"/>
              </a:rPr>
              <a:t>Notice that we used the price column to be the clustering column and defined the default sorting order to be DESC using the "WITH CLUSTERING ORDER BY" clause. If we didn't use the "WITH CLUSTERING ORDER BY", the default order is ascending. Now if we run a query against the product table, we will get the data sorted </a:t>
            </a:r>
            <a:r>
              <a:rPr lang="en-US" sz="1200" b="0" i="0" kern="1200" dirty="0" err="1">
                <a:solidFill>
                  <a:schemeClr val="tx1"/>
                </a:solidFill>
                <a:effectLst/>
                <a:latin typeface="+mn-lt"/>
                <a:ea typeface="+mn-ea"/>
                <a:cs typeface="+mn-cs"/>
              </a:rPr>
              <a:t>descendingly</a:t>
            </a:r>
            <a:r>
              <a:rPr lang="en-US" sz="1200" b="0" i="0" kern="1200" dirty="0">
                <a:solidFill>
                  <a:schemeClr val="tx1"/>
                </a:solidFill>
                <a:effectLst/>
                <a:latin typeface="+mn-lt"/>
                <a:ea typeface="+mn-ea"/>
                <a:cs typeface="+mn-cs"/>
              </a:rPr>
              <a:t> by the price in each partition.</a:t>
            </a:r>
            <a:endParaRPr lang="en-TH" dirty="0"/>
          </a:p>
        </p:txBody>
      </p:sp>
      <p:sp>
        <p:nvSpPr>
          <p:cNvPr id="4" name="Slide Number Placeholder 3"/>
          <p:cNvSpPr>
            <a:spLocks noGrp="1"/>
          </p:cNvSpPr>
          <p:nvPr>
            <p:ph type="sldNum" sz="quarter" idx="5"/>
          </p:nvPr>
        </p:nvSpPr>
        <p:spPr/>
        <p:txBody>
          <a:bodyPr/>
          <a:lstStyle/>
          <a:p>
            <a:fld id="{FC829593-6498-4AEC-8142-BFED661E0B5A}" type="slidenum">
              <a:rPr lang="en-US" smtClean="0"/>
              <a:t>34</a:t>
            </a:fld>
            <a:endParaRPr lang="en-US"/>
          </a:p>
        </p:txBody>
      </p:sp>
    </p:spTree>
    <p:extLst>
      <p:ext uri="{BB962C8B-B14F-4D97-AF65-F5344CB8AC3E}">
        <p14:creationId xmlns:p14="http://schemas.microsoft.com/office/powerpoint/2010/main" val="3791440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data in Cassandra is grouped by the partition key and the clustering columns. The partition key can be simple (single column) or composite (multiple columns). Clustering columns are used to sort the data within the partition. </a:t>
            </a:r>
            <a:endParaRPr lang="en-TH" dirty="0"/>
          </a:p>
        </p:txBody>
      </p:sp>
      <p:sp>
        <p:nvSpPr>
          <p:cNvPr id="4" name="Slide Number Placeholder 3"/>
          <p:cNvSpPr>
            <a:spLocks noGrp="1"/>
          </p:cNvSpPr>
          <p:nvPr>
            <p:ph type="sldNum" sz="quarter" idx="5"/>
          </p:nvPr>
        </p:nvSpPr>
        <p:spPr/>
        <p:txBody>
          <a:bodyPr/>
          <a:lstStyle/>
          <a:p>
            <a:fld id="{FC829593-6498-4AEC-8142-BFED661E0B5A}" type="slidenum">
              <a:rPr lang="en-US" smtClean="0"/>
              <a:t>37</a:t>
            </a:fld>
            <a:endParaRPr lang="en-US"/>
          </a:p>
        </p:txBody>
      </p:sp>
    </p:spTree>
    <p:extLst>
      <p:ext uri="{BB962C8B-B14F-4D97-AF65-F5344CB8AC3E}">
        <p14:creationId xmlns:p14="http://schemas.microsoft.com/office/powerpoint/2010/main" val="34795129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Cassandra Query Language also provides a collection data types that are used to handle tasks. </a:t>
            </a:r>
            <a:endParaRPr lang="th-TH"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following table provides a list of Collections available in CQL.</a:t>
            </a:r>
            <a:endParaRPr lang="en-US" b="0" dirty="0">
              <a:effectLst/>
            </a:endParaRPr>
          </a:p>
          <a:p>
            <a:endParaRPr lang="th-TH" dirty="0"/>
          </a:p>
          <a:p>
            <a:r>
              <a:rPr lang="en-US" b="0" i="0" dirty="0">
                <a:solidFill>
                  <a:srgbClr val="494949"/>
                </a:solidFill>
                <a:effectLst/>
                <a:latin typeface="Cardo"/>
              </a:rPr>
              <a:t>CQL provides three different types of collection data types, SET, LIST, MAP.</a:t>
            </a:r>
            <a:endParaRPr lang="th-TH" b="0" i="0" dirty="0">
              <a:solidFill>
                <a:srgbClr val="494949"/>
              </a:solidFill>
              <a:effectLst/>
              <a:latin typeface="Cardo"/>
            </a:endParaRPr>
          </a:p>
          <a:p>
            <a:r>
              <a:rPr lang="en-US" b="0" i="0" dirty="0">
                <a:solidFill>
                  <a:srgbClr val="494949"/>
                </a:solidFill>
                <a:effectLst/>
                <a:latin typeface="Cardo"/>
              </a:rPr>
              <a:t>Using collection data types, you can store multiple values in a single column.</a:t>
            </a:r>
            <a:br>
              <a:rPr lang="en-US" dirty="0"/>
            </a:br>
            <a:endParaRPr lang="en-US" dirty="0"/>
          </a:p>
        </p:txBody>
      </p:sp>
      <p:sp>
        <p:nvSpPr>
          <p:cNvPr id="4" name="Slide Number Placeholder 3"/>
          <p:cNvSpPr>
            <a:spLocks noGrp="1"/>
          </p:cNvSpPr>
          <p:nvPr>
            <p:ph type="sldNum" sz="quarter" idx="5"/>
          </p:nvPr>
        </p:nvSpPr>
        <p:spPr/>
        <p:txBody>
          <a:bodyPr/>
          <a:lstStyle/>
          <a:p>
            <a:fld id="{FC829593-6498-4AEC-8142-BFED661E0B5A}" type="slidenum">
              <a:rPr lang="en-US" smtClean="0"/>
              <a:t>41</a:t>
            </a:fld>
            <a:endParaRPr lang="en-US"/>
          </a:p>
        </p:txBody>
      </p:sp>
    </p:spTree>
    <p:extLst>
      <p:ext uri="{BB962C8B-B14F-4D97-AF65-F5344CB8AC3E}">
        <p14:creationId xmlns:p14="http://schemas.microsoft.com/office/powerpoint/2010/main" val="1825958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slide I show the example why we need columnar DB. </a:t>
            </a:r>
          </a:p>
          <a:p>
            <a:r>
              <a:rPr lang="en-US" sz="1200" b="0" i="0" kern="1200" dirty="0">
                <a:solidFill>
                  <a:schemeClr val="tx1"/>
                </a:solidFill>
                <a:effectLst/>
                <a:latin typeface="+mn-lt"/>
                <a:ea typeface="+mn-ea"/>
                <a:cs typeface="+mn-cs"/>
              </a:rPr>
              <a:t>Suppose we would like to perform a query like "average price" for all dates.</a:t>
            </a:r>
          </a:p>
          <a:p>
            <a:r>
              <a:rPr lang="en-US" sz="1200" b="0" i="0" kern="1200" dirty="0">
                <a:solidFill>
                  <a:schemeClr val="tx1"/>
                </a:solidFill>
                <a:effectLst/>
                <a:latin typeface="+mn-lt"/>
                <a:ea typeface="+mn-ea"/>
                <a:cs typeface="+mn-cs"/>
              </a:rPr>
              <a:t>In row-oriented databases we have to read over the large areas, but in column-oriented databases the prices are stored as one sequential region and we can read just that region. </a:t>
            </a:r>
          </a:p>
          <a:p>
            <a:r>
              <a:rPr lang="en-US" sz="1200" b="0" i="0" kern="1200" dirty="0">
                <a:solidFill>
                  <a:schemeClr val="tx1"/>
                </a:solidFill>
                <a:effectLst/>
                <a:latin typeface="+mn-lt"/>
                <a:ea typeface="+mn-ea"/>
                <a:cs typeface="+mn-cs"/>
              </a:rPr>
              <a:t>In summary, Column-oriented databases are extremely quick at aggregate queries (sum, average, min, max, etc.).</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t>http://</a:t>
            </a:r>
            <a:r>
              <a:rPr lang="en-US" dirty="0" err="1"/>
              <a:t>www.timestored.com</a:t>
            </a:r>
            <a:r>
              <a:rPr lang="en-US" dirty="0"/>
              <a:t>/time-series-data/what-is-a-column-oriented-database</a:t>
            </a:r>
          </a:p>
          <a:p>
            <a:br>
              <a:rPr lang="en-US" dirty="0"/>
            </a:br>
            <a:endParaRPr lang="en-TH" dirty="0"/>
          </a:p>
        </p:txBody>
      </p:sp>
      <p:sp>
        <p:nvSpPr>
          <p:cNvPr id="4" name="Slide Number Placeholder 3"/>
          <p:cNvSpPr>
            <a:spLocks noGrp="1"/>
          </p:cNvSpPr>
          <p:nvPr>
            <p:ph type="sldNum" sz="quarter" idx="5"/>
          </p:nvPr>
        </p:nvSpPr>
        <p:spPr/>
        <p:txBody>
          <a:bodyPr/>
          <a:lstStyle/>
          <a:p>
            <a:fld id="{FC829593-6498-4AEC-8142-BFED661E0B5A}" type="slidenum">
              <a:rPr lang="en-US" smtClean="0"/>
              <a:t>5</a:t>
            </a:fld>
            <a:endParaRPr lang="en-US"/>
          </a:p>
        </p:txBody>
      </p:sp>
    </p:spTree>
    <p:extLst>
      <p:ext uri="{BB962C8B-B14F-4D97-AF65-F5344CB8AC3E}">
        <p14:creationId xmlns:p14="http://schemas.microsoft.com/office/powerpoint/2010/main" val="39885280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Source Sans Pro" panose="020B0604020202020204" pitchFamily="34" charset="0"/>
              </a:rPr>
              <a:t>A Set stores group of elements that returns sorted elements when querying.</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While inserting data into the elements in a set, enter all the values separated by comma within curly braces { } </a:t>
            </a:r>
            <a:endParaRPr lang="en-US" dirty="0"/>
          </a:p>
        </p:txBody>
      </p:sp>
      <p:sp>
        <p:nvSpPr>
          <p:cNvPr id="4" name="Slide Number Placeholder 3"/>
          <p:cNvSpPr>
            <a:spLocks noGrp="1"/>
          </p:cNvSpPr>
          <p:nvPr>
            <p:ph type="sldNum" sz="quarter" idx="5"/>
          </p:nvPr>
        </p:nvSpPr>
        <p:spPr/>
        <p:txBody>
          <a:bodyPr/>
          <a:lstStyle/>
          <a:p>
            <a:fld id="{FC829593-6498-4AEC-8142-BFED661E0B5A}" type="slidenum">
              <a:rPr lang="en-US" smtClean="0"/>
              <a:t>42</a:t>
            </a:fld>
            <a:endParaRPr lang="en-US"/>
          </a:p>
        </p:txBody>
      </p:sp>
    </p:spTree>
    <p:extLst>
      <p:ext uri="{BB962C8B-B14F-4D97-AF65-F5344CB8AC3E}">
        <p14:creationId xmlns:p14="http://schemas.microsoft.com/office/powerpoint/2010/main" val="3559025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Set is a data type that is used to store a group of elements. The elements of a set will be returned in a sorted order.</a:t>
            </a:r>
            <a:endParaRPr lang="en-US" dirty="0"/>
          </a:p>
        </p:txBody>
      </p:sp>
      <p:sp>
        <p:nvSpPr>
          <p:cNvPr id="4" name="Slide Number Placeholder 3"/>
          <p:cNvSpPr>
            <a:spLocks noGrp="1"/>
          </p:cNvSpPr>
          <p:nvPr>
            <p:ph type="sldNum" sz="quarter" idx="5"/>
          </p:nvPr>
        </p:nvSpPr>
        <p:spPr/>
        <p:txBody>
          <a:bodyPr/>
          <a:lstStyle/>
          <a:p>
            <a:fld id="{FC829593-6498-4AEC-8142-BFED661E0B5A}" type="slidenum">
              <a:rPr lang="en-US" smtClean="0"/>
              <a:t>43</a:t>
            </a:fld>
            <a:endParaRPr lang="en-US"/>
          </a:p>
        </p:txBody>
      </p:sp>
    </p:spTree>
    <p:extLst>
      <p:ext uri="{BB962C8B-B14F-4D97-AF65-F5344CB8AC3E}">
        <p14:creationId xmlns:p14="http://schemas.microsoft.com/office/powerpoint/2010/main" val="15766166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Using these Collection types, you can store multiple values in a single variable.</a:t>
            </a:r>
          </a:p>
          <a:p>
            <a:pPr algn="just"/>
            <a:r>
              <a:rPr lang="en-US" b="0" i="0" dirty="0">
                <a:solidFill>
                  <a:srgbClr val="000000"/>
                </a:solidFill>
                <a:effectLst/>
                <a:latin typeface="Arial" panose="020B0604020202020204" pitchFamily="34" charset="0"/>
              </a:rPr>
              <a:t>List is used in the cases where</a:t>
            </a:r>
          </a:p>
          <a:p>
            <a:pPr algn="l">
              <a:buFont typeface="Arial" panose="020B0604020202020204" pitchFamily="34" charset="0"/>
              <a:buChar char="•"/>
            </a:pPr>
            <a:r>
              <a:rPr lang="en-US" b="0" i="0" dirty="0">
                <a:effectLst/>
                <a:latin typeface="Arial" panose="020B0604020202020204" pitchFamily="34" charset="0"/>
              </a:rPr>
              <a:t>the order of the elements is to be maintained, and</a:t>
            </a:r>
          </a:p>
          <a:p>
            <a:pPr algn="l">
              <a:buFont typeface="Arial" panose="020B0604020202020204" pitchFamily="34" charset="0"/>
              <a:buChar char="•"/>
            </a:pPr>
            <a:r>
              <a:rPr lang="en-US" b="0" i="0" dirty="0">
                <a:effectLst/>
                <a:latin typeface="Arial" panose="020B0604020202020204" pitchFamily="34" charset="0"/>
              </a:rPr>
              <a:t>a value is to be stored multiple times.</a:t>
            </a:r>
          </a:p>
          <a:p>
            <a:pPr algn="l">
              <a:buFont typeface="Arial" panose="020B0604020202020204" pitchFamily="34" charset="0"/>
              <a:buChar char="•"/>
            </a:pPr>
            <a:r>
              <a:rPr lang="en-US" b="0" i="0" dirty="0">
                <a:solidFill>
                  <a:srgbClr val="000000"/>
                </a:solidFill>
                <a:effectLst/>
                <a:latin typeface="Arial" panose="020B0604020202020204" pitchFamily="34" charset="0"/>
              </a:rPr>
              <a:t>You can get the values of a list data type using the index of the elements in the list.</a:t>
            </a:r>
            <a:endParaRPr lang="en-US" b="0" i="0"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FC829593-6498-4AEC-8142-BFED661E0B5A}" type="slidenum">
              <a:rPr lang="en-US" smtClean="0"/>
              <a:t>44</a:t>
            </a:fld>
            <a:endParaRPr lang="en-US"/>
          </a:p>
        </p:txBody>
      </p:sp>
    </p:spTree>
    <p:extLst>
      <p:ext uri="{BB962C8B-B14F-4D97-AF65-F5344CB8AC3E}">
        <p14:creationId xmlns:p14="http://schemas.microsoft.com/office/powerpoint/2010/main" val="23228724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ALTER TABLE emp </a:t>
            </a:r>
            <a:r>
              <a:rPr lang="en-US" sz="1200" b="1" dirty="0"/>
              <a:t>ADD</a:t>
            </a:r>
            <a:r>
              <a:rPr lang="en-US" sz="1200" dirty="0"/>
              <a:t> </a:t>
            </a:r>
            <a:r>
              <a:rPr lang="en-US" sz="1200" dirty="0" err="1"/>
              <a:t>emp_email</a:t>
            </a:r>
            <a:r>
              <a:rPr lang="en-US" sz="1200" dirty="0"/>
              <a:t> set&lt;text&gt;;</a:t>
            </a:r>
            <a:endParaRPr lang="th-TH" sz="1200" dirty="0"/>
          </a:p>
          <a:p>
            <a:endParaRPr lang="en-US" dirty="0"/>
          </a:p>
        </p:txBody>
      </p:sp>
      <p:sp>
        <p:nvSpPr>
          <p:cNvPr id="4" name="Slide Number Placeholder 3"/>
          <p:cNvSpPr>
            <a:spLocks noGrp="1"/>
          </p:cNvSpPr>
          <p:nvPr>
            <p:ph type="sldNum" sz="quarter" idx="5"/>
          </p:nvPr>
        </p:nvSpPr>
        <p:spPr/>
        <p:txBody>
          <a:bodyPr/>
          <a:lstStyle/>
          <a:p>
            <a:fld id="{FC829593-6498-4AEC-8142-BFED661E0B5A}" type="slidenum">
              <a:rPr lang="en-US" smtClean="0"/>
              <a:t>45</a:t>
            </a:fld>
            <a:endParaRPr lang="en-US"/>
          </a:p>
        </p:txBody>
      </p:sp>
    </p:spTree>
    <p:extLst>
      <p:ext uri="{BB962C8B-B14F-4D97-AF65-F5344CB8AC3E}">
        <p14:creationId xmlns:p14="http://schemas.microsoft.com/office/powerpoint/2010/main" val="31230894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Using these Collection types, you can store multiple values in a single variable.</a:t>
            </a:r>
          </a:p>
          <a:p>
            <a:pPr algn="just"/>
            <a:r>
              <a:rPr lang="en-US" b="0" i="0" dirty="0">
                <a:solidFill>
                  <a:srgbClr val="000000"/>
                </a:solidFill>
                <a:effectLst/>
                <a:latin typeface="Arial" panose="020B0604020202020204" pitchFamily="34" charset="0"/>
              </a:rPr>
              <a:t>List is used in the cases where</a:t>
            </a:r>
          </a:p>
          <a:p>
            <a:pPr algn="l">
              <a:buFont typeface="Arial" panose="020B0604020202020204" pitchFamily="34" charset="0"/>
              <a:buChar char="•"/>
            </a:pPr>
            <a:r>
              <a:rPr lang="en-US" b="0" i="0" dirty="0">
                <a:effectLst/>
                <a:latin typeface="Arial" panose="020B0604020202020204" pitchFamily="34" charset="0"/>
              </a:rPr>
              <a:t>the order of the elements is to be maintained, and</a:t>
            </a:r>
          </a:p>
          <a:p>
            <a:pPr algn="l">
              <a:buFont typeface="Arial" panose="020B0604020202020204" pitchFamily="34" charset="0"/>
              <a:buChar char="•"/>
            </a:pPr>
            <a:r>
              <a:rPr lang="en-US" b="0" i="0" dirty="0">
                <a:effectLst/>
                <a:latin typeface="Arial" panose="020B0604020202020204" pitchFamily="34" charset="0"/>
              </a:rPr>
              <a:t>a value is to be stored multiple times.</a:t>
            </a:r>
          </a:p>
          <a:p>
            <a:pPr algn="l">
              <a:buFont typeface="Arial" panose="020B0604020202020204" pitchFamily="34" charset="0"/>
              <a:buChar char="•"/>
            </a:pPr>
            <a:r>
              <a:rPr lang="en-US" b="0" i="0" dirty="0">
                <a:solidFill>
                  <a:srgbClr val="000000"/>
                </a:solidFill>
                <a:effectLst/>
                <a:latin typeface="Arial" panose="020B0604020202020204" pitchFamily="34" charset="0"/>
              </a:rPr>
              <a:t>You can get the values of a list data type using the index of the elements in the list.</a:t>
            </a:r>
            <a:endParaRPr lang="en-US" b="0" i="0"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FC829593-6498-4AEC-8142-BFED661E0B5A}" type="slidenum">
              <a:rPr lang="en-US" smtClean="0"/>
              <a:t>46</a:t>
            </a:fld>
            <a:endParaRPr lang="en-US"/>
          </a:p>
        </p:txBody>
      </p:sp>
    </p:spTree>
    <p:extLst>
      <p:ext uri="{BB962C8B-B14F-4D97-AF65-F5344CB8AC3E}">
        <p14:creationId xmlns:p14="http://schemas.microsoft.com/office/powerpoint/2010/main" val="42458763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ALTER TABLE emp </a:t>
            </a:r>
            <a:r>
              <a:rPr lang="en-US" sz="1200" b="1" dirty="0"/>
              <a:t>ADD</a:t>
            </a:r>
            <a:r>
              <a:rPr lang="en-US" sz="1200" dirty="0"/>
              <a:t> </a:t>
            </a:r>
            <a:r>
              <a:rPr lang="en-US" sz="1200" dirty="0" err="1"/>
              <a:t>emp_email</a:t>
            </a:r>
            <a:r>
              <a:rPr lang="en-US" sz="1200" dirty="0"/>
              <a:t> set&lt;text&gt;;</a:t>
            </a:r>
          </a:p>
          <a:p>
            <a:pPr marL="0" marR="0" lvl="0" indent="0" algn="l" defTabSz="914400" rtl="0" eaLnBrk="1" fontAlgn="auto" latinLnBrk="0" hangingPunct="1">
              <a:lnSpc>
                <a:spcPct val="100000"/>
              </a:lnSpc>
              <a:spcBef>
                <a:spcPts val="0"/>
              </a:spcBef>
              <a:spcAft>
                <a:spcPts val="0"/>
              </a:spcAft>
              <a:buClrTx/>
              <a:buSzTx/>
              <a:buFontTx/>
              <a:buNone/>
              <a:tabLst/>
              <a:defRPr/>
            </a:pPr>
            <a:r>
              <a:rPr lang="th-TH" sz="1200" dirty="0"/>
              <a:t>ข้อห้าม</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https://www.guru99.com/cassandra-query-language-cql-insert-update-delete-read-data.html</a:t>
            </a:r>
            <a:endParaRPr lang="th-TH" sz="1200" dirty="0"/>
          </a:p>
          <a:p>
            <a:endParaRPr lang="en-US" dirty="0"/>
          </a:p>
        </p:txBody>
      </p:sp>
      <p:sp>
        <p:nvSpPr>
          <p:cNvPr id="4" name="Slide Number Placeholder 3"/>
          <p:cNvSpPr>
            <a:spLocks noGrp="1"/>
          </p:cNvSpPr>
          <p:nvPr>
            <p:ph type="sldNum" sz="quarter" idx="5"/>
          </p:nvPr>
        </p:nvSpPr>
        <p:spPr/>
        <p:txBody>
          <a:bodyPr/>
          <a:lstStyle/>
          <a:p>
            <a:fld id="{FC829593-6498-4AEC-8142-BFED661E0B5A}" type="slidenum">
              <a:rPr lang="en-US" smtClean="0"/>
              <a:t>47</a:t>
            </a:fld>
            <a:endParaRPr lang="en-US"/>
          </a:p>
        </p:txBody>
      </p:sp>
    </p:spTree>
    <p:extLst>
      <p:ext uri="{BB962C8B-B14F-4D97-AF65-F5344CB8AC3E}">
        <p14:creationId xmlns:p14="http://schemas.microsoft.com/office/powerpoint/2010/main" val="26516177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https://cassandra.apache.org/doc/latest/cql/dml.html</a:t>
            </a:r>
            <a:endParaRPr lang="en-US" dirty="0"/>
          </a:p>
          <a:p>
            <a:r>
              <a:rPr lang="en-US" sz="1200" b="0" i="0" u="none" strike="noStrike" dirty="0">
                <a:solidFill>
                  <a:srgbClr val="000000"/>
                </a:solidFill>
                <a:effectLst/>
                <a:latin typeface="Courier New" panose="02070309020205020404" pitchFamily="49" charset="0"/>
              </a:rPr>
              <a:t>//query </a:t>
            </a:r>
            <a:r>
              <a:rPr lang="en-US" sz="1200" dirty="0">
                <a:solidFill>
                  <a:srgbClr val="000000"/>
                </a:solidFill>
                <a:latin typeface="Courier New" panose="02070309020205020404" pitchFamily="49" charset="0"/>
              </a:rPr>
              <a:t>data in map value without specific key of map</a:t>
            </a:r>
          </a:p>
          <a:p>
            <a:endParaRPr lang="en-US" dirty="0"/>
          </a:p>
          <a:p>
            <a:endParaRPr lang="en-US" dirty="0"/>
          </a:p>
          <a:p>
            <a:r>
              <a:rPr lang="en-US" dirty="0" err="1"/>
              <a:t>InvalidRequest</a:t>
            </a:r>
            <a:r>
              <a:rPr lang="en-US" dirty="0"/>
              <a:t>: Error from server: code=2200 [Invalid query] message="Cannot execute this query as it might involve data filtering and thus may have unpredictable performance. If you want to execute this query despite the performance unpredictability, use ALLOW FILTERING"</a:t>
            </a:r>
          </a:p>
          <a:p>
            <a:r>
              <a:rPr lang="en-US" dirty="0" err="1"/>
              <a:t>cqlsh:test_keyspace</a:t>
            </a:r>
            <a:r>
              <a:rPr lang="en-US" dirty="0"/>
              <a:t>&gt; SELECT * FROM student WHERE location['dorm'] = 'Dorm C' ALLOW FILTERING;</a:t>
            </a:r>
          </a:p>
        </p:txBody>
      </p:sp>
      <p:sp>
        <p:nvSpPr>
          <p:cNvPr id="4" name="Slide Number Placeholder 3"/>
          <p:cNvSpPr>
            <a:spLocks noGrp="1"/>
          </p:cNvSpPr>
          <p:nvPr>
            <p:ph type="sldNum" sz="quarter" idx="5"/>
          </p:nvPr>
        </p:nvSpPr>
        <p:spPr/>
        <p:txBody>
          <a:bodyPr/>
          <a:lstStyle/>
          <a:p>
            <a:fld id="{FC829593-6498-4AEC-8142-BFED661E0B5A}" type="slidenum">
              <a:rPr lang="en-US" smtClean="0"/>
              <a:t>48</a:t>
            </a:fld>
            <a:endParaRPr lang="en-US"/>
          </a:p>
        </p:txBody>
      </p:sp>
    </p:spTree>
    <p:extLst>
      <p:ext uri="{BB962C8B-B14F-4D97-AF65-F5344CB8AC3E}">
        <p14:creationId xmlns:p14="http://schemas.microsoft.com/office/powerpoint/2010/main" val="13546203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ngsana New" panose="02020603050405020304" pitchFamily="18" charset="-34"/>
              </a:defRPr>
            </a:lvl1pPr>
            <a:lvl2pPr marL="742950" indent="-285750" eaLnBrk="0" hangingPunct="0">
              <a:defRPr>
                <a:solidFill>
                  <a:schemeClr val="tx1"/>
                </a:solidFill>
                <a:latin typeface="Arial" panose="020B0604020202020204" pitchFamily="34" charset="0"/>
                <a:cs typeface="Angsana New" panose="02020603050405020304" pitchFamily="18" charset="-34"/>
              </a:defRPr>
            </a:lvl2pPr>
            <a:lvl3pPr marL="1143000" indent="-228600" eaLnBrk="0" hangingPunct="0">
              <a:defRPr>
                <a:solidFill>
                  <a:schemeClr val="tx1"/>
                </a:solidFill>
                <a:latin typeface="Arial" panose="020B0604020202020204" pitchFamily="34" charset="0"/>
                <a:cs typeface="Angsana New" panose="02020603050405020304" pitchFamily="18" charset="-34"/>
              </a:defRPr>
            </a:lvl3pPr>
            <a:lvl4pPr marL="1600200" indent="-228600" eaLnBrk="0" hangingPunct="0">
              <a:defRPr>
                <a:solidFill>
                  <a:schemeClr val="tx1"/>
                </a:solidFill>
                <a:latin typeface="Arial" panose="020B0604020202020204" pitchFamily="34" charset="0"/>
                <a:cs typeface="Angsana New" panose="02020603050405020304" pitchFamily="18" charset="-34"/>
              </a:defRPr>
            </a:lvl4pPr>
            <a:lvl5pPr marL="2057400" indent="-228600" eaLnBrk="0" hangingPunct="0">
              <a:defRPr>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9pPr>
          </a:lstStyle>
          <a:p>
            <a:pPr eaLnBrk="1" hangingPunct="1"/>
            <a:fld id="{663017D9-6A60-4FA7-BE8D-F169153D3FF0}" type="slidenum">
              <a:rPr lang="en-US" altLang="en-US">
                <a:latin typeface="Times New Roman" panose="02020603050405020304" pitchFamily="18" charset="0"/>
              </a:rPr>
              <a:pPr eaLnBrk="1" hangingPunct="1"/>
              <a:t>49</a:t>
            </a:fld>
            <a:endParaRPr lang="th-TH" altLang="en-US">
              <a:latin typeface="Times New Roman" panose="02020603050405020304" pitchFamily="18" charset="0"/>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0230375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ngsana New" panose="02020603050405020304" pitchFamily="18" charset="-34"/>
              </a:defRPr>
            </a:lvl1pPr>
            <a:lvl2pPr marL="742950" indent="-285750" eaLnBrk="0" hangingPunct="0">
              <a:defRPr>
                <a:solidFill>
                  <a:schemeClr val="tx1"/>
                </a:solidFill>
                <a:latin typeface="Arial" panose="020B0604020202020204" pitchFamily="34" charset="0"/>
                <a:cs typeface="Angsana New" panose="02020603050405020304" pitchFamily="18" charset="-34"/>
              </a:defRPr>
            </a:lvl2pPr>
            <a:lvl3pPr marL="1143000" indent="-228600" eaLnBrk="0" hangingPunct="0">
              <a:defRPr>
                <a:solidFill>
                  <a:schemeClr val="tx1"/>
                </a:solidFill>
                <a:latin typeface="Arial" panose="020B0604020202020204" pitchFamily="34" charset="0"/>
                <a:cs typeface="Angsana New" panose="02020603050405020304" pitchFamily="18" charset="-34"/>
              </a:defRPr>
            </a:lvl3pPr>
            <a:lvl4pPr marL="1600200" indent="-228600" eaLnBrk="0" hangingPunct="0">
              <a:defRPr>
                <a:solidFill>
                  <a:schemeClr val="tx1"/>
                </a:solidFill>
                <a:latin typeface="Arial" panose="020B0604020202020204" pitchFamily="34" charset="0"/>
                <a:cs typeface="Angsana New" panose="02020603050405020304" pitchFamily="18" charset="-34"/>
              </a:defRPr>
            </a:lvl4pPr>
            <a:lvl5pPr marL="2057400" indent="-228600" eaLnBrk="0" hangingPunct="0">
              <a:defRPr>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9pPr>
          </a:lstStyle>
          <a:p>
            <a:pPr eaLnBrk="1" hangingPunct="1"/>
            <a:fld id="{663017D9-6A60-4FA7-BE8D-F169153D3FF0}" type="slidenum">
              <a:rPr lang="en-US" altLang="en-US">
                <a:latin typeface="Times New Roman" panose="02020603050405020304" pitchFamily="18" charset="0"/>
              </a:rPr>
              <a:pPr eaLnBrk="1" hangingPunct="1"/>
              <a:t>50</a:t>
            </a:fld>
            <a:endParaRPr lang="th-TH" altLang="en-US">
              <a:latin typeface="Times New Roman" panose="02020603050405020304" pitchFamily="18" charset="0"/>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4829786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40149a7731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40149a7731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Column-Oriented DB is good for Aggregate Calculation  very fast, Data compression is Higher , Retrieval of a few column also Faster.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But Insertion/Updating/Retrieval of a single record are slower than </a:t>
            </a:r>
            <a:r>
              <a:rPr lang="en-US" sz="1200" dirty="0"/>
              <a:t>Row-Oriented DB</a:t>
            </a:r>
            <a:endParaRPr lang="en-US" dirty="0"/>
          </a:p>
          <a:p>
            <a:r>
              <a:rPr lang="en-US" dirty="0"/>
              <a:t>So, it not suitable to operate with transaction data</a:t>
            </a:r>
            <a:endParaRPr lang="en-TH" dirty="0"/>
          </a:p>
        </p:txBody>
      </p:sp>
      <p:sp>
        <p:nvSpPr>
          <p:cNvPr id="4" name="Slide Number Placeholder 3"/>
          <p:cNvSpPr>
            <a:spLocks noGrp="1"/>
          </p:cNvSpPr>
          <p:nvPr>
            <p:ph type="sldNum" sz="quarter" idx="5"/>
          </p:nvPr>
        </p:nvSpPr>
        <p:spPr/>
        <p:txBody>
          <a:bodyPr/>
          <a:lstStyle/>
          <a:p>
            <a:fld id="{FC829593-6498-4AEC-8142-BFED661E0B5A}" type="slidenum">
              <a:rPr lang="en-US" smtClean="0"/>
              <a:t>6</a:t>
            </a:fld>
            <a:endParaRPr lang="en-US"/>
          </a:p>
        </p:txBody>
      </p:sp>
    </p:spTree>
    <p:extLst>
      <p:ext uri="{BB962C8B-B14F-4D97-AF65-F5344CB8AC3E}">
        <p14:creationId xmlns:p14="http://schemas.microsoft.com/office/powerpoint/2010/main" val="3870587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dirty="0">
                <a:solidFill>
                  <a:srgbClr val="000000"/>
                </a:solidFill>
                <a:effectLst/>
                <a:latin typeface="Arial" panose="020B0604020202020204" pitchFamily="34" charset="0"/>
              </a:rPr>
              <a:t>Cassandra is a popular </a:t>
            </a:r>
            <a:r>
              <a:rPr lang="en-US" sz="1200" b="0" i="0" u="none" strike="noStrike" dirty="0">
                <a:solidFill>
                  <a:srgbClr val="000000"/>
                </a:solidFill>
                <a:effectLst/>
              </a:rPr>
              <a:t>column-oriented </a:t>
            </a:r>
            <a:r>
              <a:rPr lang="en-US" sz="1200" b="0" i="0" u="none" strike="noStrike" dirty="0" err="1">
                <a:solidFill>
                  <a:srgbClr val="000000"/>
                </a:solidFill>
                <a:effectLst/>
              </a:rPr>
              <a:t>database</a:t>
            </a:r>
            <a:r>
              <a:rPr lang="en-US" sz="1200" b="0" i="0" u="none" strike="noStrike" dirty="0" err="1">
                <a:solidFill>
                  <a:srgbClr val="000000"/>
                </a:solidFill>
                <a:effectLst/>
                <a:latin typeface="Arial" panose="020B0604020202020204" pitchFamily="34" charset="0"/>
              </a:rPr>
              <a:t>used</a:t>
            </a:r>
            <a:r>
              <a:rPr lang="en-US" sz="1200" b="0" i="0" u="none" strike="noStrike" dirty="0">
                <a:solidFill>
                  <a:srgbClr val="000000"/>
                </a:solidFill>
                <a:effectLst/>
                <a:latin typeface="Arial" panose="020B0604020202020204" pitchFamily="34" charset="0"/>
              </a:rPr>
              <a:t> to handle large amount of data .  </a:t>
            </a:r>
          </a:p>
          <a:p>
            <a:r>
              <a:rPr lang="en-US" sz="1200" b="0" i="0" u="none" strike="noStrike" dirty="0">
                <a:solidFill>
                  <a:srgbClr val="000000"/>
                </a:solidFill>
                <a:effectLst/>
                <a:latin typeface="Arial" panose="020B0604020202020204" pitchFamily="34" charset="0"/>
              </a:rPr>
              <a:t>It is a hybrid of column-oriented and key–value store database. </a:t>
            </a:r>
          </a:p>
          <a:p>
            <a:r>
              <a:rPr lang="en-US" sz="1200" b="0" i="0" u="none" strike="noStrike" dirty="0">
                <a:solidFill>
                  <a:srgbClr val="000000"/>
                </a:solidFill>
                <a:effectLst/>
                <a:latin typeface="Arial" panose="020B0604020202020204" pitchFamily="34" charset="0"/>
              </a:rPr>
              <a:t>It is designed to store and manage large volumes of data without any failure. </a:t>
            </a:r>
            <a:endParaRPr lang="en-US" dirty="0"/>
          </a:p>
        </p:txBody>
      </p:sp>
      <p:sp>
        <p:nvSpPr>
          <p:cNvPr id="4" name="Slide Number Placeholder 3"/>
          <p:cNvSpPr>
            <a:spLocks noGrp="1"/>
          </p:cNvSpPr>
          <p:nvPr>
            <p:ph type="sldNum" sz="quarter" idx="5"/>
          </p:nvPr>
        </p:nvSpPr>
        <p:spPr/>
        <p:txBody>
          <a:bodyPr/>
          <a:lstStyle/>
          <a:p>
            <a:fld id="{FC829593-6498-4AEC-8142-BFED661E0B5A}" type="slidenum">
              <a:rPr lang="en-US" smtClean="0"/>
              <a:t>7</a:t>
            </a:fld>
            <a:endParaRPr lang="en-US"/>
          </a:p>
        </p:txBody>
      </p:sp>
    </p:spTree>
    <p:extLst>
      <p:ext uri="{BB962C8B-B14F-4D97-AF65-F5344CB8AC3E}">
        <p14:creationId xmlns:p14="http://schemas.microsoft.com/office/powerpoint/2010/main" val="2488323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Data modelling design in Cassandra is very different from the relational databases.</a:t>
            </a:r>
          </a:p>
          <a:p>
            <a:r>
              <a:rPr lang="en-US" sz="1200" b="0" i="0" kern="1200" dirty="0">
                <a:solidFill>
                  <a:schemeClr val="tx1"/>
                </a:solidFill>
                <a:effectLst/>
                <a:latin typeface="+mn-lt"/>
                <a:ea typeface="+mn-ea"/>
                <a:cs typeface="+mn-cs"/>
              </a:rPr>
              <a:t>good data modelling design in Cassandra is to forget everything we know about relational database data modelling techniques.  </a:t>
            </a:r>
          </a:p>
          <a:p>
            <a:r>
              <a:rPr lang="en-US" sz="1200" b="0" i="0" kern="1200" dirty="0">
                <a:solidFill>
                  <a:schemeClr val="tx1"/>
                </a:solidFill>
                <a:effectLst/>
                <a:latin typeface="+mn-lt"/>
                <a:ea typeface="+mn-ea"/>
                <a:cs typeface="+mn-cs"/>
              </a:rPr>
              <a:t>Although in Cassandra we use similar terminologies such as tables, columns and rows. Cassandra data models are maps and not tables. </a:t>
            </a:r>
            <a:endParaRPr lang="en-TH" dirty="0"/>
          </a:p>
        </p:txBody>
      </p:sp>
      <p:sp>
        <p:nvSpPr>
          <p:cNvPr id="4" name="Slide Number Placeholder 3"/>
          <p:cNvSpPr>
            <a:spLocks noGrp="1"/>
          </p:cNvSpPr>
          <p:nvPr>
            <p:ph type="sldNum" sz="quarter" idx="5"/>
          </p:nvPr>
        </p:nvSpPr>
        <p:spPr/>
        <p:txBody>
          <a:bodyPr/>
          <a:lstStyle/>
          <a:p>
            <a:fld id="{FC829593-6498-4AEC-8142-BFED661E0B5A}" type="slidenum">
              <a:rPr lang="en-US" smtClean="0"/>
              <a:t>8</a:t>
            </a:fld>
            <a:endParaRPr lang="en-US"/>
          </a:p>
        </p:txBody>
      </p:sp>
    </p:spTree>
    <p:extLst>
      <p:ext uri="{BB962C8B-B14F-4D97-AF65-F5344CB8AC3E}">
        <p14:creationId xmlns:p14="http://schemas.microsoft.com/office/powerpoint/2010/main" val="3851729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H" dirty="0"/>
              <a:t>Show Student and their details</a:t>
            </a:r>
          </a:p>
          <a:p>
            <a:r>
              <a:rPr lang="en-TH" dirty="0"/>
              <a:t>Show latest courses / suggestion</a:t>
            </a:r>
          </a:p>
          <a:p>
            <a:endParaRPr lang="en-US" dirty="0"/>
          </a:p>
        </p:txBody>
      </p:sp>
      <p:sp>
        <p:nvSpPr>
          <p:cNvPr id="4" name="Slide Number Placeholder 3"/>
          <p:cNvSpPr>
            <a:spLocks noGrp="1"/>
          </p:cNvSpPr>
          <p:nvPr>
            <p:ph type="sldNum" sz="quarter" idx="5"/>
          </p:nvPr>
        </p:nvSpPr>
        <p:spPr/>
        <p:txBody>
          <a:bodyPr/>
          <a:lstStyle/>
          <a:p>
            <a:fld id="{FC829593-6498-4AEC-8142-BFED661E0B5A}" type="slidenum">
              <a:rPr lang="en-US" smtClean="0"/>
              <a:t>9</a:t>
            </a:fld>
            <a:endParaRPr lang="en-US"/>
          </a:p>
        </p:txBody>
      </p:sp>
    </p:spTree>
    <p:extLst>
      <p:ext uri="{BB962C8B-B14F-4D97-AF65-F5344CB8AC3E}">
        <p14:creationId xmlns:p14="http://schemas.microsoft.com/office/powerpoint/2010/main" val="2494033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Cassandra the data is divided into different partitions and then distributed across the nodes for scalability. </a:t>
            </a:r>
            <a:endParaRPr lang="th-TH"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define which column key will be used to be the partition key during the creation of the CQL table. </a:t>
            </a:r>
            <a:endParaRPr lang="th-TH"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do that by using the "PRIMARY KEY" statement. </a:t>
            </a:r>
            <a:endParaRPr lang="en-TH" dirty="0"/>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Cassandra, you can also define clustering columns which can be used if you want to sort your data.</a:t>
            </a:r>
            <a:endParaRPr lang="en-TH" dirty="0"/>
          </a:p>
        </p:txBody>
      </p:sp>
      <p:sp>
        <p:nvSpPr>
          <p:cNvPr id="4" name="Slide Number Placeholder 3"/>
          <p:cNvSpPr>
            <a:spLocks noGrp="1"/>
          </p:cNvSpPr>
          <p:nvPr>
            <p:ph type="sldNum" sz="quarter" idx="5"/>
          </p:nvPr>
        </p:nvSpPr>
        <p:spPr/>
        <p:txBody>
          <a:bodyPr/>
          <a:lstStyle/>
          <a:p>
            <a:fld id="{FC829593-6498-4AEC-8142-BFED661E0B5A}" type="slidenum">
              <a:rPr lang="en-US" smtClean="0"/>
              <a:t>10</a:t>
            </a:fld>
            <a:endParaRPr lang="en-US"/>
          </a:p>
        </p:txBody>
      </p:sp>
    </p:spTree>
    <p:extLst>
      <p:ext uri="{BB962C8B-B14F-4D97-AF65-F5344CB8AC3E}">
        <p14:creationId xmlns:p14="http://schemas.microsoft.com/office/powerpoint/2010/main" val="4165563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FC829593-6498-4AEC-8142-BFED661E0B5A}" type="slidenum">
              <a:rPr lang="en-US" smtClean="0"/>
              <a:t>11</a:t>
            </a:fld>
            <a:endParaRPr lang="en-US"/>
          </a:p>
        </p:txBody>
      </p:sp>
    </p:spTree>
    <p:extLst>
      <p:ext uri="{BB962C8B-B14F-4D97-AF65-F5344CB8AC3E}">
        <p14:creationId xmlns:p14="http://schemas.microsoft.com/office/powerpoint/2010/main" val="464805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1048200" y="410826"/>
            <a:ext cx="10095600" cy="9369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 name="Google Shape;48;p7"/>
          <p:cNvSpPr txBox="1">
            <a:spLocks noGrp="1"/>
          </p:cNvSpPr>
          <p:nvPr>
            <p:ph type="body" idx="1"/>
          </p:nvPr>
        </p:nvSpPr>
        <p:spPr>
          <a:xfrm>
            <a:off x="1048200" y="1600200"/>
            <a:ext cx="32264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9" name="Google Shape;49;p7"/>
          <p:cNvSpPr txBox="1">
            <a:spLocks noGrp="1"/>
          </p:cNvSpPr>
          <p:nvPr>
            <p:ph type="body" idx="2"/>
          </p:nvPr>
        </p:nvSpPr>
        <p:spPr>
          <a:xfrm>
            <a:off x="4439989" y="1600200"/>
            <a:ext cx="32264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0" name="Google Shape;50;p7"/>
          <p:cNvSpPr txBox="1">
            <a:spLocks noGrp="1"/>
          </p:cNvSpPr>
          <p:nvPr>
            <p:ph type="body" idx="3"/>
          </p:nvPr>
        </p:nvSpPr>
        <p:spPr>
          <a:xfrm>
            <a:off x="7831779" y="1600200"/>
            <a:ext cx="32264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1" name="Google Shape;51;p7"/>
          <p:cNvSpPr txBox="1">
            <a:spLocks noGrp="1"/>
          </p:cNvSpPr>
          <p:nvPr>
            <p:ph type="sldNum" idx="12"/>
          </p:nvPr>
        </p:nvSpPr>
        <p:spPr>
          <a:xfrm>
            <a:off x="11205845" y="6333134"/>
            <a:ext cx="7316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69837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complete pattern">
  <p:cSld name="Blank complete pattern">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2" name="Google Shape;62;p11"/>
          <p:cNvSpPr txBox="1">
            <a:spLocks noGrp="1"/>
          </p:cNvSpPr>
          <p:nvPr>
            <p:ph type="sldNum" idx="12"/>
          </p:nvPr>
        </p:nvSpPr>
        <p:spPr>
          <a:xfrm>
            <a:off x="11205845" y="6333134"/>
            <a:ext cx="7316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91247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2" r:id="rId10"/>
    <p:sldLayoutId id="2147483677" r:id="rId11"/>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tutorialspoint.com/cassandra/cassandra_create_keyspace.ht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cassandra.apache.org/doc/latest/cql/dml.html#grammar-token-where-clause"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tutorialspoint.com/cassandra/cassandra_cql_collections.htm"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tech.ebayinc.com/engineering/cassandra-data-modeling-best-practices-part-1/"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178D31F-2FFC-4036-8518-795F22D5A1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89" b="13641"/>
          <a:stretch/>
        </p:blipFill>
        <p:spPr bwMode="auto">
          <a:xfrm>
            <a:off x="-1" y="274467"/>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772429" y="2791513"/>
            <a:ext cx="6470692" cy="1229306"/>
          </a:xfrm>
        </p:spPr>
        <p:txBody>
          <a:bodyPr>
            <a:normAutofit/>
          </a:bodyPr>
          <a:lstStyle/>
          <a:p>
            <a:r>
              <a:rPr lang="en-US" sz="5400" dirty="0">
                <a:solidFill>
                  <a:schemeClr val="tx1"/>
                </a:solidFill>
              </a:rPr>
              <a:t>AT82.02</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772429" y="4195868"/>
            <a:ext cx="6470693" cy="1385782"/>
          </a:xfrm>
        </p:spPr>
        <p:txBody>
          <a:bodyPr>
            <a:normAutofit/>
          </a:bodyPr>
          <a:lstStyle/>
          <a:p>
            <a:r>
              <a:rPr lang="en-US" b="1" dirty="0"/>
              <a:t>Data Modeling and Management</a:t>
            </a:r>
          </a:p>
          <a:p>
            <a:r>
              <a:rPr lang="en-US" dirty="0"/>
              <a:t>Lab7: Columnar Database</a:t>
            </a:r>
          </a:p>
        </p:txBody>
      </p:sp>
      <p:cxnSp>
        <p:nvCxnSpPr>
          <p:cNvPr id="36" name="Straight Connector 3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EB30B7D-2E87-422A-8586-872F12C6FA1E}"/>
              </a:ext>
            </a:extLst>
          </p:cNvPr>
          <p:cNvSpPr/>
          <p:nvPr/>
        </p:nvSpPr>
        <p:spPr>
          <a:xfrm>
            <a:off x="7459321" y="6400799"/>
            <a:ext cx="4741383" cy="480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D416EC6-351B-4E0C-8499-972A395C48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9413" y="6420425"/>
            <a:ext cx="2102177" cy="431624"/>
          </a:xfrm>
          <a:prstGeom prst="rect">
            <a:avLst/>
          </a:prstGeom>
        </p:spPr>
      </p:pic>
      <p:pic>
        <p:nvPicPr>
          <p:cNvPr id="8" name="Picture 7">
            <a:extLst>
              <a:ext uri="{FF2B5EF4-FFF2-40B4-BE49-F238E27FC236}">
                <a16:creationId xmlns:a16="http://schemas.microsoft.com/office/drawing/2014/main" id="{049DD079-0508-46E4-9BF6-00717678475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87568" y="6133767"/>
            <a:ext cx="1742160" cy="998690"/>
          </a:xfrm>
          <a:prstGeom prst="rect">
            <a:avLst/>
          </a:prstGeom>
        </p:spPr>
      </p:pic>
      <p:pic>
        <p:nvPicPr>
          <p:cNvPr id="1026" name="Picture 2" descr="Logo | Asian Institute of Technology">
            <a:extLst>
              <a:ext uri="{FF2B5EF4-FFF2-40B4-BE49-F238E27FC236}">
                <a16:creationId xmlns:a16="http://schemas.microsoft.com/office/drawing/2014/main" id="{B8C48FB4-6D14-4F7E-890F-C3D71666C9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9728" y="6400800"/>
            <a:ext cx="449865" cy="449865"/>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10">
            <a:extLst>
              <a:ext uri="{FF2B5EF4-FFF2-40B4-BE49-F238E27FC236}">
                <a16:creationId xmlns:a16="http://schemas.microsoft.com/office/drawing/2014/main" id="{23D25AB6-9148-417B-8F5C-54AD82619440}"/>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E025A-2ACE-C849-BDDA-971A6DE8338B}"/>
              </a:ext>
            </a:extLst>
          </p:cNvPr>
          <p:cNvSpPr>
            <a:spLocks noGrp="1"/>
          </p:cNvSpPr>
          <p:nvPr>
            <p:ph type="title"/>
          </p:nvPr>
        </p:nvSpPr>
        <p:spPr/>
        <p:txBody>
          <a:bodyPr/>
          <a:lstStyle/>
          <a:p>
            <a:r>
              <a:rPr lang="en-US" sz="4800" dirty="0">
                <a:solidFill>
                  <a:schemeClr val="tx1"/>
                </a:solidFill>
              </a:rPr>
              <a:t>Cassandra’s Key Concepts: </a:t>
            </a:r>
            <a:endParaRPr lang="en-TH" dirty="0"/>
          </a:p>
        </p:txBody>
      </p:sp>
      <p:sp>
        <p:nvSpPr>
          <p:cNvPr id="3" name="Content Placeholder 2">
            <a:extLst>
              <a:ext uri="{FF2B5EF4-FFF2-40B4-BE49-F238E27FC236}">
                <a16:creationId xmlns:a16="http://schemas.microsoft.com/office/drawing/2014/main" id="{310E984C-68DE-754C-895A-1FB829875DCD}"/>
              </a:ext>
            </a:extLst>
          </p:cNvPr>
          <p:cNvSpPr>
            <a:spLocks noGrp="1"/>
          </p:cNvSpPr>
          <p:nvPr>
            <p:ph idx="1"/>
          </p:nvPr>
        </p:nvSpPr>
        <p:spPr>
          <a:xfrm>
            <a:off x="1097280" y="2348044"/>
            <a:ext cx="10058400" cy="3760891"/>
          </a:xfrm>
        </p:spPr>
        <p:txBody>
          <a:bodyPr/>
          <a:lstStyle/>
          <a:p>
            <a:pPr marL="0" indent="0">
              <a:buNone/>
            </a:pPr>
            <a:r>
              <a:rPr lang="en-US" sz="2400" dirty="0">
                <a:solidFill>
                  <a:schemeClr val="tx1"/>
                </a:solidFill>
              </a:rPr>
              <a:t>1. Partition Key (Primary Key) :  The </a:t>
            </a:r>
            <a:r>
              <a:rPr lang="en-US" sz="2400" dirty="0">
                <a:solidFill>
                  <a:srgbClr val="FF0000"/>
                </a:solidFill>
              </a:rPr>
              <a:t>WHERE</a:t>
            </a:r>
            <a:r>
              <a:rPr lang="en-US" sz="2400" dirty="0">
                <a:solidFill>
                  <a:schemeClr val="tx1"/>
                </a:solidFill>
              </a:rPr>
              <a:t> Clause, </a:t>
            </a:r>
            <a:r>
              <a:rPr lang="en-US" sz="2400" dirty="0">
                <a:solidFill>
                  <a:srgbClr val="FF0000"/>
                </a:solidFill>
              </a:rPr>
              <a:t>GROUPING</a:t>
            </a:r>
            <a:r>
              <a:rPr lang="en-US" sz="2400" dirty="0">
                <a:solidFill>
                  <a:schemeClr val="tx1"/>
                </a:solidFill>
              </a:rPr>
              <a:t> results </a:t>
            </a:r>
          </a:p>
          <a:p>
            <a:pPr marL="0" indent="0">
              <a:buNone/>
            </a:pPr>
            <a:r>
              <a:rPr lang="en-US" sz="2400" dirty="0">
                <a:solidFill>
                  <a:schemeClr val="tx1"/>
                </a:solidFill>
              </a:rPr>
              <a:t>2. Clustering Column - </a:t>
            </a:r>
            <a:r>
              <a:rPr lang="en-US" sz="2400" dirty="0">
                <a:solidFill>
                  <a:srgbClr val="FF0000"/>
                </a:solidFill>
              </a:rPr>
              <a:t>ORDERING</a:t>
            </a:r>
            <a:r>
              <a:rPr lang="en-US" sz="2400" dirty="0">
                <a:solidFill>
                  <a:schemeClr val="tx1"/>
                </a:solidFill>
              </a:rPr>
              <a:t> results  </a:t>
            </a:r>
          </a:p>
          <a:p>
            <a:endParaRPr lang="en-TH" dirty="0"/>
          </a:p>
        </p:txBody>
      </p:sp>
      <p:sp>
        <p:nvSpPr>
          <p:cNvPr id="4" name="Slide Number Placeholder 3">
            <a:extLst>
              <a:ext uri="{FF2B5EF4-FFF2-40B4-BE49-F238E27FC236}">
                <a16:creationId xmlns:a16="http://schemas.microsoft.com/office/drawing/2014/main" id="{BA9790AD-9D4A-C04D-B618-6A9186D5FD6B}"/>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5" name="Rectangle: Rounded Corners 4">
            <a:extLst>
              <a:ext uri="{FF2B5EF4-FFF2-40B4-BE49-F238E27FC236}">
                <a16:creationId xmlns:a16="http://schemas.microsoft.com/office/drawing/2014/main" id="{9350FB6B-12D4-0B4B-AE5B-1B24F57008AF}"/>
              </a:ext>
            </a:extLst>
          </p:cNvPr>
          <p:cNvSpPr/>
          <p:nvPr/>
        </p:nvSpPr>
        <p:spPr>
          <a:xfrm>
            <a:off x="1754044" y="4453718"/>
            <a:ext cx="3079102" cy="87190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b="1" dirty="0">
                <a:solidFill>
                  <a:schemeClr val="tx1"/>
                </a:solidFill>
              </a:rPr>
              <a:t>Partition Key </a:t>
            </a:r>
          </a:p>
        </p:txBody>
      </p:sp>
      <p:sp>
        <p:nvSpPr>
          <p:cNvPr id="6" name="Rectangle: Rounded Corners 11">
            <a:extLst>
              <a:ext uri="{FF2B5EF4-FFF2-40B4-BE49-F238E27FC236}">
                <a16:creationId xmlns:a16="http://schemas.microsoft.com/office/drawing/2014/main" id="{2AE6BE73-4769-C64E-88EA-161897C47367}"/>
              </a:ext>
            </a:extLst>
          </p:cNvPr>
          <p:cNvSpPr/>
          <p:nvPr/>
        </p:nvSpPr>
        <p:spPr>
          <a:xfrm>
            <a:off x="6720843" y="4457258"/>
            <a:ext cx="3079102" cy="868363"/>
          </a:xfrm>
          <a:prstGeom prst="roundRect">
            <a:avLst/>
          </a:prstGeom>
          <a:solidFill>
            <a:srgbClr val="37AB3A"/>
          </a:solidFill>
          <a:ln>
            <a:solidFill>
              <a:srgbClr val="00A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Clustering Column</a:t>
            </a:r>
          </a:p>
        </p:txBody>
      </p:sp>
    </p:spTree>
    <p:extLst>
      <p:ext uri="{BB962C8B-B14F-4D97-AF65-F5344CB8AC3E}">
        <p14:creationId xmlns:p14="http://schemas.microsoft.com/office/powerpoint/2010/main" val="1113119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3150-65C4-354C-A885-0FBEED3A75C0}"/>
              </a:ext>
            </a:extLst>
          </p:cNvPr>
          <p:cNvSpPr>
            <a:spLocks noGrp="1"/>
          </p:cNvSpPr>
          <p:nvPr>
            <p:ph type="title"/>
          </p:nvPr>
        </p:nvSpPr>
        <p:spPr>
          <a:xfrm>
            <a:off x="935182" y="271463"/>
            <a:ext cx="10058400" cy="1450757"/>
          </a:xfrm>
        </p:spPr>
        <p:txBody>
          <a:bodyPr/>
          <a:lstStyle/>
          <a:p>
            <a:r>
              <a:rPr lang="en-TH" dirty="0"/>
              <a:t>Partition Key : a Single Key</a:t>
            </a:r>
          </a:p>
        </p:txBody>
      </p:sp>
      <p:sp>
        <p:nvSpPr>
          <p:cNvPr id="4" name="Slide Number Placeholder 3">
            <a:extLst>
              <a:ext uri="{FF2B5EF4-FFF2-40B4-BE49-F238E27FC236}">
                <a16:creationId xmlns:a16="http://schemas.microsoft.com/office/drawing/2014/main" id="{FC8D6447-CFEC-E743-862A-C6D5825B6374}"/>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5" name="Content Placeholder 2">
            <a:extLst>
              <a:ext uri="{FF2B5EF4-FFF2-40B4-BE49-F238E27FC236}">
                <a16:creationId xmlns:a16="http://schemas.microsoft.com/office/drawing/2014/main" id="{59FFC249-01D5-CE4F-90E2-8F1B03AC8F54}"/>
              </a:ext>
            </a:extLst>
          </p:cNvPr>
          <p:cNvSpPr txBox="1">
            <a:spLocks/>
          </p:cNvSpPr>
          <p:nvPr/>
        </p:nvSpPr>
        <p:spPr>
          <a:xfrm>
            <a:off x="546642" y="2084469"/>
            <a:ext cx="5224571" cy="3760891"/>
          </a:xfrm>
          <a:prstGeom prst="rect">
            <a:avLst/>
          </a:prstGeom>
          <a:solidFill>
            <a:schemeClr val="accent5">
              <a:lumMod val="20000"/>
              <a:lumOff val="80000"/>
            </a:schemeClr>
          </a:solidFill>
          <a:ln>
            <a:solidFill>
              <a:schemeClr val="accent6">
                <a:lumMod val="60000"/>
                <a:lumOff val="40000"/>
              </a:schemeClr>
            </a:solidFill>
          </a:ln>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2400" b="1" dirty="0">
                <a:solidFill>
                  <a:srgbClr val="333333"/>
                </a:solidFill>
                <a:latin typeface="Courier New" panose="02070309020205020404" pitchFamily="49" charset="0"/>
              </a:rPr>
              <a:t>create</a:t>
            </a:r>
            <a:r>
              <a:rPr lang="en-US" sz="2400" dirty="0">
                <a:solidFill>
                  <a:srgbClr val="333333"/>
                </a:solidFill>
                <a:latin typeface="Courier New" panose="02070309020205020404" pitchFamily="49" charset="0"/>
              </a:rPr>
              <a:t> </a:t>
            </a:r>
            <a:r>
              <a:rPr lang="en-US" sz="2400" b="1" dirty="0">
                <a:solidFill>
                  <a:srgbClr val="333333"/>
                </a:solidFill>
                <a:latin typeface="Courier New" panose="02070309020205020404" pitchFamily="49" charset="0"/>
              </a:rPr>
              <a:t>table</a:t>
            </a:r>
            <a:r>
              <a:rPr lang="en-US" sz="2400" dirty="0">
                <a:solidFill>
                  <a:srgbClr val="333333"/>
                </a:solidFill>
                <a:latin typeface="Courier New" panose="02070309020205020404" pitchFamily="49" charset="0"/>
              </a:rPr>
              <a:t> </a:t>
            </a:r>
            <a:r>
              <a:rPr lang="en-US" sz="2400" dirty="0" err="1">
                <a:solidFill>
                  <a:srgbClr val="333333"/>
                </a:solidFill>
                <a:latin typeface="Courier New" panose="02070309020205020404" pitchFamily="49" charset="0"/>
              </a:rPr>
              <a:t>product_by_id</a:t>
            </a:r>
            <a:r>
              <a:rPr lang="en-US" sz="2400" dirty="0">
                <a:solidFill>
                  <a:srgbClr val="333333"/>
                </a:solidFill>
                <a:latin typeface="Courier New" panose="02070309020205020404" pitchFamily="49" charset="0"/>
              </a:rPr>
              <a:t> </a:t>
            </a:r>
            <a:br>
              <a:rPr lang="en-US" sz="2400" dirty="0">
                <a:solidFill>
                  <a:srgbClr val="333333"/>
                </a:solidFill>
                <a:latin typeface="Courier New" panose="02070309020205020404" pitchFamily="49" charset="0"/>
              </a:rPr>
            </a:br>
            <a:r>
              <a:rPr lang="en-US" sz="2400" dirty="0">
                <a:solidFill>
                  <a:srgbClr val="333333"/>
                </a:solidFill>
                <a:latin typeface="Courier New" panose="02070309020205020404" pitchFamily="49" charset="0"/>
              </a:rPr>
              <a:t>( </a:t>
            </a:r>
            <a:endParaRPr lang="th-TH" sz="2400" dirty="0">
              <a:solidFill>
                <a:srgbClr val="333333"/>
              </a:solidFill>
              <a:latin typeface="Courier New" panose="02070309020205020404" pitchFamily="49" charset="0"/>
            </a:endParaRPr>
          </a:p>
          <a:p>
            <a:pPr>
              <a:spcBef>
                <a:spcPts val="0"/>
              </a:spcBef>
              <a:spcAft>
                <a:spcPts val="0"/>
              </a:spcAft>
            </a:pPr>
            <a:r>
              <a:rPr lang="th-TH" sz="2400" dirty="0">
                <a:solidFill>
                  <a:srgbClr val="333333"/>
                </a:solidFill>
                <a:latin typeface="Courier New" panose="02070309020205020404" pitchFamily="49" charset="0"/>
              </a:rPr>
              <a:t>     </a:t>
            </a:r>
            <a:r>
              <a:rPr lang="en-US" sz="2400" dirty="0">
                <a:solidFill>
                  <a:srgbClr val="333333"/>
                </a:solidFill>
                <a:latin typeface="Courier New" panose="02070309020205020404" pitchFamily="49" charset="0"/>
              </a:rPr>
              <a:t>id </a:t>
            </a:r>
            <a:r>
              <a:rPr lang="en-US" sz="2400" dirty="0">
                <a:solidFill>
                  <a:srgbClr val="0086B3"/>
                </a:solidFill>
                <a:latin typeface="Courier New" panose="02070309020205020404" pitchFamily="49" charset="0"/>
              </a:rPr>
              <a:t>text</a:t>
            </a:r>
            <a:r>
              <a:rPr lang="en-US" sz="2400" dirty="0">
                <a:solidFill>
                  <a:srgbClr val="333333"/>
                </a:solidFill>
                <a:latin typeface="Courier New" panose="02070309020205020404" pitchFamily="49" charset="0"/>
              </a:rPr>
              <a:t>, </a:t>
            </a:r>
            <a:endParaRPr lang="th-TH" sz="2400" dirty="0">
              <a:solidFill>
                <a:srgbClr val="333333"/>
              </a:solidFill>
              <a:latin typeface="Courier New" panose="02070309020205020404" pitchFamily="49" charset="0"/>
            </a:endParaRPr>
          </a:p>
          <a:p>
            <a:pPr>
              <a:spcBef>
                <a:spcPts val="0"/>
              </a:spcBef>
              <a:spcAft>
                <a:spcPts val="0"/>
              </a:spcAft>
            </a:pPr>
            <a:r>
              <a:rPr lang="th-TH" sz="2400" dirty="0">
                <a:solidFill>
                  <a:srgbClr val="333333"/>
                </a:solidFill>
                <a:latin typeface="Courier New" panose="02070309020205020404" pitchFamily="49" charset="0"/>
              </a:rPr>
              <a:t>     </a:t>
            </a:r>
            <a:r>
              <a:rPr lang="en-US" sz="2400" dirty="0">
                <a:solidFill>
                  <a:srgbClr val="333333"/>
                </a:solidFill>
                <a:latin typeface="Courier New" panose="02070309020205020404" pitchFamily="49" charset="0"/>
              </a:rPr>
              <a:t>name </a:t>
            </a:r>
            <a:r>
              <a:rPr lang="en-US" sz="2400" dirty="0">
                <a:solidFill>
                  <a:srgbClr val="0086B3"/>
                </a:solidFill>
                <a:latin typeface="Courier New" panose="02070309020205020404" pitchFamily="49" charset="0"/>
              </a:rPr>
              <a:t>text</a:t>
            </a:r>
            <a:r>
              <a:rPr lang="en-US" sz="2400" dirty="0">
                <a:solidFill>
                  <a:srgbClr val="333333"/>
                </a:solidFill>
                <a:latin typeface="Courier New" panose="02070309020205020404" pitchFamily="49" charset="0"/>
              </a:rPr>
              <a:t>, </a:t>
            </a:r>
            <a:endParaRPr lang="th-TH" sz="2400" dirty="0">
              <a:solidFill>
                <a:srgbClr val="333333"/>
              </a:solidFill>
              <a:latin typeface="Courier New" panose="02070309020205020404" pitchFamily="49" charset="0"/>
            </a:endParaRPr>
          </a:p>
          <a:p>
            <a:pPr>
              <a:spcBef>
                <a:spcPts val="0"/>
              </a:spcBef>
              <a:spcAft>
                <a:spcPts val="0"/>
              </a:spcAft>
            </a:pPr>
            <a:r>
              <a:rPr lang="th-TH" sz="2400" dirty="0">
                <a:solidFill>
                  <a:srgbClr val="333333"/>
                </a:solidFill>
                <a:latin typeface="Courier New" panose="02070309020205020404" pitchFamily="49" charset="0"/>
              </a:rPr>
              <a:t>     </a:t>
            </a:r>
            <a:r>
              <a:rPr lang="en-US" sz="2400" dirty="0">
                <a:solidFill>
                  <a:srgbClr val="333333"/>
                </a:solidFill>
                <a:latin typeface="Courier New" panose="02070309020205020404" pitchFamily="49" charset="0"/>
              </a:rPr>
              <a:t>price </a:t>
            </a:r>
            <a:r>
              <a:rPr lang="en-US" sz="2400" dirty="0">
                <a:solidFill>
                  <a:srgbClr val="0086B3"/>
                </a:solidFill>
                <a:latin typeface="Courier New" panose="02070309020205020404" pitchFamily="49" charset="0"/>
              </a:rPr>
              <a:t>decimal</a:t>
            </a:r>
            <a:r>
              <a:rPr lang="en-US" sz="2400" dirty="0">
                <a:solidFill>
                  <a:srgbClr val="333333"/>
                </a:solidFill>
                <a:latin typeface="Courier New" panose="02070309020205020404" pitchFamily="49" charset="0"/>
              </a:rPr>
              <a:t>, </a:t>
            </a:r>
            <a:endParaRPr lang="th-TH" sz="2400" dirty="0">
              <a:solidFill>
                <a:srgbClr val="333333"/>
              </a:solidFill>
              <a:latin typeface="Courier New" panose="02070309020205020404" pitchFamily="49" charset="0"/>
            </a:endParaRPr>
          </a:p>
          <a:p>
            <a:pPr>
              <a:spcBef>
                <a:spcPts val="0"/>
              </a:spcBef>
              <a:spcAft>
                <a:spcPts val="0"/>
              </a:spcAft>
            </a:pPr>
            <a:r>
              <a:rPr lang="th-TH" sz="2400" b="1" dirty="0">
                <a:solidFill>
                  <a:srgbClr val="333333"/>
                </a:solidFill>
                <a:latin typeface="Courier New" panose="02070309020205020404" pitchFamily="49" charset="0"/>
              </a:rPr>
              <a:t>    </a:t>
            </a:r>
            <a:r>
              <a:rPr lang="en-US" sz="2400" dirty="0">
                <a:solidFill>
                  <a:srgbClr val="333333"/>
                </a:solidFill>
                <a:latin typeface="Courier New" panose="02070309020205020404" pitchFamily="49" charset="0"/>
              </a:rPr>
              <a:t>color </a:t>
            </a:r>
            <a:r>
              <a:rPr lang="en-US" sz="2400" dirty="0">
                <a:solidFill>
                  <a:srgbClr val="0086B3"/>
                </a:solidFill>
                <a:latin typeface="Courier New" panose="02070309020205020404" pitchFamily="49" charset="0"/>
              </a:rPr>
              <a:t>text</a:t>
            </a:r>
            <a:r>
              <a:rPr lang="en-US" sz="2400" dirty="0">
                <a:solidFill>
                  <a:srgbClr val="333333"/>
                </a:solidFill>
                <a:latin typeface="Courier New" panose="02070309020205020404" pitchFamily="49" charset="0"/>
              </a:rPr>
              <a:t>, </a:t>
            </a:r>
            <a:endParaRPr lang="th-TH" sz="2400" dirty="0">
              <a:solidFill>
                <a:srgbClr val="333333"/>
              </a:solidFill>
              <a:latin typeface="Courier New" panose="02070309020205020404" pitchFamily="49" charset="0"/>
            </a:endParaRPr>
          </a:p>
          <a:p>
            <a:pPr>
              <a:spcBef>
                <a:spcPts val="0"/>
              </a:spcBef>
              <a:spcAft>
                <a:spcPts val="0"/>
              </a:spcAft>
            </a:pPr>
            <a:r>
              <a:rPr lang="th-TH" sz="2400" b="1" dirty="0">
                <a:solidFill>
                  <a:srgbClr val="333333"/>
                </a:solidFill>
                <a:latin typeface="Courier New" panose="02070309020205020404" pitchFamily="49" charset="0"/>
              </a:rPr>
              <a:t>    </a:t>
            </a:r>
            <a:r>
              <a:rPr lang="en-US" sz="2400" b="1" dirty="0">
                <a:solidFill>
                  <a:srgbClr val="333333"/>
                </a:solidFill>
                <a:latin typeface="Courier New" panose="02070309020205020404" pitchFamily="49" charset="0"/>
              </a:rPr>
              <a:t>PRIMARY</a:t>
            </a:r>
            <a:r>
              <a:rPr lang="en-US" sz="2400" dirty="0">
                <a:solidFill>
                  <a:srgbClr val="333333"/>
                </a:solidFill>
                <a:latin typeface="Courier New" panose="02070309020205020404" pitchFamily="49" charset="0"/>
              </a:rPr>
              <a:t> </a:t>
            </a:r>
            <a:r>
              <a:rPr lang="en-US" sz="2400" b="1" dirty="0">
                <a:solidFill>
                  <a:srgbClr val="333333"/>
                </a:solidFill>
                <a:latin typeface="Courier New" panose="02070309020205020404" pitchFamily="49" charset="0"/>
              </a:rPr>
              <a:t>KEY</a:t>
            </a:r>
            <a:r>
              <a:rPr lang="en-US" sz="2400" dirty="0">
                <a:solidFill>
                  <a:srgbClr val="333333"/>
                </a:solidFill>
                <a:latin typeface="Courier New" panose="02070309020205020404" pitchFamily="49" charset="0"/>
              </a:rPr>
              <a:t>(</a:t>
            </a:r>
            <a:r>
              <a:rPr lang="th-TH" sz="2400" dirty="0">
                <a:solidFill>
                  <a:srgbClr val="333333"/>
                </a:solidFill>
                <a:latin typeface="Courier New" panose="02070309020205020404" pitchFamily="49" charset="0"/>
              </a:rPr>
              <a:t> </a:t>
            </a:r>
            <a:r>
              <a:rPr lang="en-US" sz="2400" dirty="0">
                <a:solidFill>
                  <a:srgbClr val="333333"/>
                </a:solidFill>
                <a:latin typeface="Courier New" panose="02070309020205020404" pitchFamily="49" charset="0"/>
              </a:rPr>
              <a:t>id) </a:t>
            </a:r>
            <a:endParaRPr lang="th-TH" sz="2400" dirty="0">
              <a:solidFill>
                <a:srgbClr val="333333"/>
              </a:solidFill>
              <a:latin typeface="Courier New" panose="02070309020205020404" pitchFamily="49" charset="0"/>
            </a:endParaRPr>
          </a:p>
          <a:p>
            <a:pPr>
              <a:spcBef>
                <a:spcPts val="0"/>
              </a:spcBef>
              <a:spcAft>
                <a:spcPts val="0"/>
              </a:spcAft>
            </a:pPr>
            <a:r>
              <a:rPr lang="en-US" sz="2400" dirty="0">
                <a:solidFill>
                  <a:srgbClr val="333333"/>
                </a:solidFill>
                <a:latin typeface="Courier New" panose="02070309020205020404" pitchFamily="49" charset="0"/>
              </a:rPr>
              <a:t>);</a:t>
            </a:r>
            <a:endParaRPr lang="en-US" sz="2400" dirty="0"/>
          </a:p>
        </p:txBody>
      </p:sp>
      <p:sp>
        <p:nvSpPr>
          <p:cNvPr id="9" name="Content Placeholder 2">
            <a:extLst>
              <a:ext uri="{FF2B5EF4-FFF2-40B4-BE49-F238E27FC236}">
                <a16:creationId xmlns:a16="http://schemas.microsoft.com/office/drawing/2014/main" id="{47C3C9FA-FF34-DE4D-A309-36AA27BA1EA9}"/>
              </a:ext>
            </a:extLst>
          </p:cNvPr>
          <p:cNvSpPr txBox="1">
            <a:spLocks/>
          </p:cNvSpPr>
          <p:nvPr/>
        </p:nvSpPr>
        <p:spPr>
          <a:xfrm>
            <a:off x="6168951" y="3086266"/>
            <a:ext cx="5686950" cy="1450758"/>
          </a:xfrm>
          <a:prstGeom prst="rect">
            <a:avLst/>
          </a:prstGeom>
          <a:solidFill>
            <a:schemeClr val="accent2">
              <a:lumMod val="20000"/>
              <a:lumOff val="80000"/>
            </a:schemeClr>
          </a:solidFill>
          <a:ln>
            <a:solidFill>
              <a:schemeClr val="accent6">
                <a:lumMod val="60000"/>
                <a:lumOff val="40000"/>
              </a:schemeClr>
            </a:solidFill>
          </a:ln>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buNone/>
            </a:pPr>
            <a:r>
              <a:rPr lang="en-US" sz="2300" b="1" dirty="0">
                <a:solidFill>
                  <a:srgbClr val="333333"/>
                </a:solidFill>
                <a:latin typeface="Courier New" panose="02070309020205020404" pitchFamily="49" charset="0"/>
              </a:rPr>
              <a:t> SELECT</a:t>
            </a:r>
            <a:r>
              <a:rPr lang="en-US" sz="2300" dirty="0">
                <a:solidFill>
                  <a:srgbClr val="333333"/>
                </a:solidFill>
                <a:latin typeface="Courier New" panose="02070309020205020404" pitchFamily="49" charset="0"/>
              </a:rPr>
              <a:t> * </a:t>
            </a:r>
            <a:br>
              <a:rPr lang="en-US" sz="2300" dirty="0">
                <a:solidFill>
                  <a:srgbClr val="333333"/>
                </a:solidFill>
                <a:latin typeface="Courier New" panose="02070309020205020404" pitchFamily="49" charset="0"/>
              </a:rPr>
            </a:br>
            <a:r>
              <a:rPr lang="en-US" sz="2300" dirty="0">
                <a:solidFill>
                  <a:srgbClr val="333333"/>
                </a:solidFill>
                <a:latin typeface="Courier New" panose="02070309020205020404" pitchFamily="49" charset="0"/>
              </a:rPr>
              <a:t> </a:t>
            </a:r>
            <a:r>
              <a:rPr lang="en-US" sz="2300" b="1" dirty="0">
                <a:solidFill>
                  <a:srgbClr val="333333"/>
                </a:solidFill>
                <a:latin typeface="Courier New" panose="02070309020205020404" pitchFamily="49" charset="0"/>
              </a:rPr>
              <a:t>From</a:t>
            </a:r>
            <a:r>
              <a:rPr lang="en-US" sz="2300" dirty="0">
                <a:solidFill>
                  <a:srgbClr val="333333"/>
                </a:solidFill>
                <a:latin typeface="Courier New" panose="02070309020205020404" pitchFamily="49" charset="0"/>
              </a:rPr>
              <a:t> </a:t>
            </a:r>
            <a:r>
              <a:rPr lang="en-US" sz="2300" dirty="0" err="1">
                <a:solidFill>
                  <a:srgbClr val="333333"/>
                </a:solidFill>
                <a:latin typeface="Courier New" panose="02070309020205020404" pitchFamily="49" charset="0"/>
              </a:rPr>
              <a:t>product_by_id</a:t>
            </a:r>
            <a:r>
              <a:rPr lang="en-US" sz="2300" dirty="0">
                <a:solidFill>
                  <a:srgbClr val="333333"/>
                </a:solidFill>
                <a:latin typeface="Courier New" panose="02070309020205020404" pitchFamily="49" charset="0"/>
              </a:rPr>
              <a:t> </a:t>
            </a:r>
          </a:p>
          <a:p>
            <a:pPr marL="0" indent="0">
              <a:spcBef>
                <a:spcPts val="0"/>
              </a:spcBef>
              <a:spcAft>
                <a:spcPts val="0"/>
              </a:spcAft>
              <a:buNone/>
            </a:pPr>
            <a:r>
              <a:rPr lang="en-US" sz="2300" b="1" dirty="0">
                <a:solidFill>
                  <a:srgbClr val="333333"/>
                </a:solidFill>
                <a:latin typeface="Courier New" panose="02070309020205020404" pitchFamily="49" charset="0"/>
              </a:rPr>
              <a:t> WHERE</a:t>
            </a:r>
            <a:r>
              <a:rPr lang="en-US" sz="2300" dirty="0">
                <a:solidFill>
                  <a:srgbClr val="333333"/>
                </a:solidFill>
                <a:latin typeface="Courier New" panose="02070309020205020404" pitchFamily="49" charset="0"/>
              </a:rPr>
              <a:t> id = </a:t>
            </a:r>
            <a:r>
              <a:rPr lang="en-US" sz="2300" dirty="0">
                <a:solidFill>
                  <a:srgbClr val="008080"/>
                </a:solidFill>
                <a:latin typeface="Courier New" panose="02070309020205020404" pitchFamily="49" charset="0"/>
              </a:rPr>
              <a:t>1</a:t>
            </a:r>
            <a:endParaRPr lang="en-US" sz="2300" dirty="0"/>
          </a:p>
        </p:txBody>
      </p:sp>
      <p:sp>
        <p:nvSpPr>
          <p:cNvPr id="11" name="Frame 10">
            <a:extLst>
              <a:ext uri="{FF2B5EF4-FFF2-40B4-BE49-F238E27FC236}">
                <a16:creationId xmlns:a16="http://schemas.microsoft.com/office/drawing/2014/main" id="{4F9B7880-51B4-A648-9FB3-503DE781A9A1}"/>
              </a:ext>
            </a:extLst>
          </p:cNvPr>
          <p:cNvSpPr/>
          <p:nvPr/>
        </p:nvSpPr>
        <p:spPr>
          <a:xfrm>
            <a:off x="2938072" y="4537024"/>
            <a:ext cx="779489" cy="404733"/>
          </a:xfrm>
          <a:prstGeom prst="frame">
            <a:avLst>
              <a:gd name="adj1" fmla="val 709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TH">
              <a:solidFill>
                <a:schemeClr val="tx1"/>
              </a:solidFill>
            </a:endParaRPr>
          </a:p>
        </p:txBody>
      </p:sp>
      <p:sp>
        <p:nvSpPr>
          <p:cNvPr id="8" name="Frame 7">
            <a:extLst>
              <a:ext uri="{FF2B5EF4-FFF2-40B4-BE49-F238E27FC236}">
                <a16:creationId xmlns:a16="http://schemas.microsoft.com/office/drawing/2014/main" id="{688004EF-1F82-3A42-8BB9-6039BC5D486B}"/>
              </a:ext>
            </a:extLst>
          </p:cNvPr>
          <p:cNvSpPr/>
          <p:nvPr/>
        </p:nvSpPr>
        <p:spPr>
          <a:xfrm>
            <a:off x="6273882" y="3910955"/>
            <a:ext cx="2367810" cy="404733"/>
          </a:xfrm>
          <a:prstGeom prst="frame">
            <a:avLst>
              <a:gd name="adj1" fmla="val 709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TH">
              <a:solidFill>
                <a:schemeClr val="tx1"/>
              </a:solidFill>
            </a:endParaRPr>
          </a:p>
        </p:txBody>
      </p:sp>
      <p:sp>
        <p:nvSpPr>
          <p:cNvPr id="3" name="Right Arrow 2">
            <a:extLst>
              <a:ext uri="{FF2B5EF4-FFF2-40B4-BE49-F238E27FC236}">
                <a16:creationId xmlns:a16="http://schemas.microsoft.com/office/drawing/2014/main" id="{CE3F6D63-C119-0549-9552-32D185A2EF7F}"/>
              </a:ext>
            </a:extLst>
          </p:cNvPr>
          <p:cNvSpPr/>
          <p:nvPr/>
        </p:nvSpPr>
        <p:spPr>
          <a:xfrm>
            <a:off x="5360846" y="3509968"/>
            <a:ext cx="735154" cy="603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6" name="Up Arrow Callout 5">
            <a:extLst>
              <a:ext uri="{FF2B5EF4-FFF2-40B4-BE49-F238E27FC236}">
                <a16:creationId xmlns:a16="http://schemas.microsoft.com/office/drawing/2014/main" id="{20B5FF4E-F87C-B944-A26D-7DDC3886F93B}"/>
              </a:ext>
            </a:extLst>
          </p:cNvPr>
          <p:cNvSpPr/>
          <p:nvPr/>
        </p:nvSpPr>
        <p:spPr>
          <a:xfrm>
            <a:off x="2518347" y="5011548"/>
            <a:ext cx="1618938" cy="55463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dirty="0"/>
              <a:t>Partition Key</a:t>
            </a:r>
          </a:p>
        </p:txBody>
      </p:sp>
      <p:sp>
        <p:nvSpPr>
          <p:cNvPr id="7" name="Down Arrow Callout 6">
            <a:extLst>
              <a:ext uri="{FF2B5EF4-FFF2-40B4-BE49-F238E27FC236}">
                <a16:creationId xmlns:a16="http://schemas.microsoft.com/office/drawing/2014/main" id="{457D62B1-2E0F-BD42-8525-107ABA47848B}"/>
              </a:ext>
            </a:extLst>
          </p:cNvPr>
          <p:cNvSpPr/>
          <p:nvPr/>
        </p:nvSpPr>
        <p:spPr>
          <a:xfrm>
            <a:off x="6775554" y="2239581"/>
            <a:ext cx="3957404" cy="989351"/>
          </a:xfrm>
          <a:prstGeom prst="down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Retrieve all products within partition key: id = 1</a:t>
            </a:r>
            <a:endParaRPr lang="en-TH" dirty="0"/>
          </a:p>
        </p:txBody>
      </p:sp>
    </p:spTree>
    <p:extLst>
      <p:ext uri="{BB962C8B-B14F-4D97-AF65-F5344CB8AC3E}">
        <p14:creationId xmlns:p14="http://schemas.microsoft.com/office/powerpoint/2010/main" val="77383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3150-65C4-354C-A885-0FBEED3A75C0}"/>
              </a:ext>
            </a:extLst>
          </p:cNvPr>
          <p:cNvSpPr>
            <a:spLocks noGrp="1"/>
          </p:cNvSpPr>
          <p:nvPr>
            <p:ph type="title"/>
          </p:nvPr>
        </p:nvSpPr>
        <p:spPr>
          <a:xfrm>
            <a:off x="828456" y="323589"/>
            <a:ext cx="10535087" cy="1450757"/>
          </a:xfrm>
        </p:spPr>
        <p:txBody>
          <a:bodyPr/>
          <a:lstStyle/>
          <a:p>
            <a:r>
              <a:rPr lang="en-TH" sz="4800" dirty="0"/>
              <a:t>Partition Key : a Composite Key</a:t>
            </a:r>
            <a:endParaRPr lang="en-TH" dirty="0"/>
          </a:p>
        </p:txBody>
      </p:sp>
      <p:sp>
        <p:nvSpPr>
          <p:cNvPr id="4" name="Slide Number Placeholder 3">
            <a:extLst>
              <a:ext uri="{FF2B5EF4-FFF2-40B4-BE49-F238E27FC236}">
                <a16:creationId xmlns:a16="http://schemas.microsoft.com/office/drawing/2014/main" id="{FC8D6447-CFEC-E743-862A-C6D5825B6374}"/>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9" name="Content Placeholder 2">
            <a:extLst>
              <a:ext uri="{FF2B5EF4-FFF2-40B4-BE49-F238E27FC236}">
                <a16:creationId xmlns:a16="http://schemas.microsoft.com/office/drawing/2014/main" id="{47C3C9FA-FF34-DE4D-A309-36AA27BA1EA9}"/>
              </a:ext>
            </a:extLst>
          </p:cNvPr>
          <p:cNvSpPr txBox="1">
            <a:spLocks/>
          </p:cNvSpPr>
          <p:nvPr/>
        </p:nvSpPr>
        <p:spPr>
          <a:xfrm>
            <a:off x="274479" y="2226643"/>
            <a:ext cx="5686950" cy="3760891"/>
          </a:xfrm>
          <a:prstGeom prst="rect">
            <a:avLst/>
          </a:prstGeom>
          <a:solidFill>
            <a:schemeClr val="accent5">
              <a:lumMod val="20000"/>
              <a:lumOff val="80000"/>
            </a:schemeClr>
          </a:solidFill>
          <a:ln>
            <a:solidFill>
              <a:schemeClr val="accent6">
                <a:lumMod val="60000"/>
                <a:lumOff val="40000"/>
              </a:schemeClr>
            </a:solidFill>
          </a:ln>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2300" b="1" dirty="0">
                <a:solidFill>
                  <a:srgbClr val="333333"/>
                </a:solidFill>
                <a:latin typeface="Courier New" panose="02070309020205020404" pitchFamily="49" charset="0"/>
              </a:rPr>
              <a:t>create</a:t>
            </a:r>
            <a:r>
              <a:rPr lang="en-US" sz="2300" dirty="0">
                <a:solidFill>
                  <a:srgbClr val="333333"/>
                </a:solidFill>
                <a:latin typeface="Courier New" panose="02070309020205020404" pitchFamily="49" charset="0"/>
              </a:rPr>
              <a:t> </a:t>
            </a:r>
            <a:r>
              <a:rPr lang="en-US" sz="2300" b="1" dirty="0">
                <a:solidFill>
                  <a:srgbClr val="333333"/>
                </a:solidFill>
                <a:latin typeface="Courier New" panose="02070309020205020404" pitchFamily="49" charset="0"/>
              </a:rPr>
              <a:t>table</a:t>
            </a:r>
            <a:r>
              <a:rPr lang="en-US" sz="2300" dirty="0">
                <a:solidFill>
                  <a:srgbClr val="333333"/>
                </a:solidFill>
                <a:latin typeface="Courier New" panose="02070309020205020404" pitchFamily="49" charset="0"/>
              </a:rPr>
              <a:t> </a:t>
            </a:r>
            <a:r>
              <a:rPr lang="en-US" sz="2300" dirty="0" err="1">
                <a:solidFill>
                  <a:srgbClr val="333333"/>
                </a:solidFill>
                <a:latin typeface="Courier New" panose="02070309020205020404" pitchFamily="49" charset="0"/>
              </a:rPr>
              <a:t>product_by_id_name</a:t>
            </a:r>
            <a:r>
              <a:rPr lang="en-US" sz="2300" dirty="0">
                <a:solidFill>
                  <a:srgbClr val="333333"/>
                </a:solidFill>
                <a:latin typeface="Courier New" panose="02070309020205020404" pitchFamily="49" charset="0"/>
              </a:rPr>
              <a:t> ( </a:t>
            </a:r>
            <a:endParaRPr lang="th-TH" sz="2300" dirty="0">
              <a:solidFill>
                <a:srgbClr val="333333"/>
              </a:solidFill>
              <a:latin typeface="Courier New" panose="02070309020205020404" pitchFamily="49" charset="0"/>
            </a:endParaRPr>
          </a:p>
          <a:p>
            <a:pPr>
              <a:spcBef>
                <a:spcPts val="0"/>
              </a:spcBef>
              <a:spcAft>
                <a:spcPts val="0"/>
              </a:spcAft>
            </a:pPr>
            <a:r>
              <a:rPr lang="th-TH" sz="2300" dirty="0">
                <a:solidFill>
                  <a:srgbClr val="333333"/>
                </a:solidFill>
                <a:latin typeface="Courier New" panose="02070309020205020404" pitchFamily="49" charset="0"/>
              </a:rPr>
              <a:t>     </a:t>
            </a:r>
            <a:r>
              <a:rPr lang="en-US" sz="2300" dirty="0">
                <a:solidFill>
                  <a:srgbClr val="333333"/>
                </a:solidFill>
                <a:latin typeface="Courier New" panose="02070309020205020404" pitchFamily="49" charset="0"/>
              </a:rPr>
              <a:t>id </a:t>
            </a:r>
            <a:r>
              <a:rPr lang="en-US" sz="2300" dirty="0">
                <a:solidFill>
                  <a:srgbClr val="0086B3"/>
                </a:solidFill>
                <a:latin typeface="Courier New" panose="02070309020205020404" pitchFamily="49" charset="0"/>
              </a:rPr>
              <a:t>text</a:t>
            </a:r>
            <a:r>
              <a:rPr lang="en-US" sz="2300" dirty="0">
                <a:solidFill>
                  <a:srgbClr val="333333"/>
                </a:solidFill>
                <a:latin typeface="Courier New" panose="02070309020205020404" pitchFamily="49" charset="0"/>
              </a:rPr>
              <a:t>, </a:t>
            </a:r>
            <a:endParaRPr lang="th-TH" sz="2300" dirty="0">
              <a:solidFill>
                <a:srgbClr val="333333"/>
              </a:solidFill>
              <a:latin typeface="Courier New" panose="02070309020205020404" pitchFamily="49" charset="0"/>
            </a:endParaRPr>
          </a:p>
          <a:p>
            <a:pPr>
              <a:spcBef>
                <a:spcPts val="0"/>
              </a:spcBef>
              <a:spcAft>
                <a:spcPts val="0"/>
              </a:spcAft>
            </a:pPr>
            <a:r>
              <a:rPr lang="th-TH" sz="2300" dirty="0">
                <a:solidFill>
                  <a:srgbClr val="333333"/>
                </a:solidFill>
                <a:latin typeface="Courier New" panose="02070309020205020404" pitchFamily="49" charset="0"/>
              </a:rPr>
              <a:t>     </a:t>
            </a:r>
            <a:r>
              <a:rPr lang="en-US" sz="2300" dirty="0">
                <a:solidFill>
                  <a:srgbClr val="333333"/>
                </a:solidFill>
                <a:latin typeface="Courier New" panose="02070309020205020404" pitchFamily="49" charset="0"/>
              </a:rPr>
              <a:t>name </a:t>
            </a:r>
            <a:r>
              <a:rPr lang="en-US" sz="2300" dirty="0">
                <a:solidFill>
                  <a:srgbClr val="0086B3"/>
                </a:solidFill>
                <a:latin typeface="Courier New" panose="02070309020205020404" pitchFamily="49" charset="0"/>
              </a:rPr>
              <a:t>text</a:t>
            </a:r>
            <a:r>
              <a:rPr lang="en-US" sz="2300" dirty="0">
                <a:solidFill>
                  <a:srgbClr val="333333"/>
                </a:solidFill>
                <a:latin typeface="Courier New" panose="02070309020205020404" pitchFamily="49" charset="0"/>
              </a:rPr>
              <a:t>, </a:t>
            </a:r>
            <a:endParaRPr lang="th-TH" sz="2300" dirty="0">
              <a:solidFill>
                <a:srgbClr val="333333"/>
              </a:solidFill>
              <a:latin typeface="Courier New" panose="02070309020205020404" pitchFamily="49" charset="0"/>
            </a:endParaRPr>
          </a:p>
          <a:p>
            <a:pPr>
              <a:spcBef>
                <a:spcPts val="0"/>
              </a:spcBef>
              <a:spcAft>
                <a:spcPts val="0"/>
              </a:spcAft>
            </a:pPr>
            <a:r>
              <a:rPr lang="th-TH" sz="2300" dirty="0">
                <a:solidFill>
                  <a:srgbClr val="333333"/>
                </a:solidFill>
                <a:latin typeface="Courier New" panose="02070309020205020404" pitchFamily="49" charset="0"/>
              </a:rPr>
              <a:t>     </a:t>
            </a:r>
            <a:r>
              <a:rPr lang="en-US" sz="2300" dirty="0">
                <a:solidFill>
                  <a:srgbClr val="333333"/>
                </a:solidFill>
                <a:latin typeface="Courier New" panose="02070309020205020404" pitchFamily="49" charset="0"/>
              </a:rPr>
              <a:t>price </a:t>
            </a:r>
            <a:r>
              <a:rPr lang="en-US" sz="2300" dirty="0">
                <a:solidFill>
                  <a:srgbClr val="0086B3"/>
                </a:solidFill>
                <a:latin typeface="Courier New" panose="02070309020205020404" pitchFamily="49" charset="0"/>
              </a:rPr>
              <a:t>decimal</a:t>
            </a:r>
            <a:r>
              <a:rPr lang="en-US" sz="2300" dirty="0">
                <a:solidFill>
                  <a:srgbClr val="333333"/>
                </a:solidFill>
                <a:latin typeface="Courier New" panose="02070309020205020404" pitchFamily="49" charset="0"/>
              </a:rPr>
              <a:t>, </a:t>
            </a:r>
            <a:endParaRPr lang="th-TH" sz="2300" dirty="0">
              <a:solidFill>
                <a:srgbClr val="333333"/>
              </a:solidFill>
              <a:latin typeface="Courier New" panose="02070309020205020404" pitchFamily="49" charset="0"/>
            </a:endParaRPr>
          </a:p>
          <a:p>
            <a:pPr>
              <a:spcBef>
                <a:spcPts val="0"/>
              </a:spcBef>
              <a:spcAft>
                <a:spcPts val="0"/>
              </a:spcAft>
            </a:pPr>
            <a:r>
              <a:rPr lang="th-TH" sz="2300" b="1" dirty="0">
                <a:solidFill>
                  <a:srgbClr val="333333"/>
                </a:solidFill>
                <a:latin typeface="Courier New" panose="02070309020205020404" pitchFamily="49" charset="0"/>
              </a:rPr>
              <a:t>    </a:t>
            </a:r>
            <a:r>
              <a:rPr lang="en-US" sz="2300" dirty="0">
                <a:solidFill>
                  <a:srgbClr val="333333"/>
                </a:solidFill>
                <a:latin typeface="Courier New" panose="02070309020205020404" pitchFamily="49" charset="0"/>
              </a:rPr>
              <a:t>color </a:t>
            </a:r>
            <a:r>
              <a:rPr lang="en-US" sz="2300" dirty="0">
                <a:solidFill>
                  <a:srgbClr val="0086B3"/>
                </a:solidFill>
                <a:latin typeface="Courier New" panose="02070309020205020404" pitchFamily="49" charset="0"/>
              </a:rPr>
              <a:t>text</a:t>
            </a:r>
            <a:r>
              <a:rPr lang="en-US" sz="2300" dirty="0">
                <a:solidFill>
                  <a:srgbClr val="333333"/>
                </a:solidFill>
                <a:latin typeface="Courier New" panose="02070309020205020404" pitchFamily="49" charset="0"/>
              </a:rPr>
              <a:t>, </a:t>
            </a:r>
            <a:endParaRPr lang="th-TH" sz="2300" dirty="0">
              <a:solidFill>
                <a:srgbClr val="333333"/>
              </a:solidFill>
              <a:latin typeface="Courier New" panose="02070309020205020404" pitchFamily="49" charset="0"/>
            </a:endParaRPr>
          </a:p>
          <a:p>
            <a:pPr>
              <a:spcBef>
                <a:spcPts val="0"/>
              </a:spcBef>
              <a:spcAft>
                <a:spcPts val="0"/>
              </a:spcAft>
            </a:pPr>
            <a:r>
              <a:rPr lang="th-TH" sz="2300" b="1" dirty="0">
                <a:solidFill>
                  <a:srgbClr val="333333"/>
                </a:solidFill>
                <a:latin typeface="Courier New" panose="02070309020205020404" pitchFamily="49" charset="0"/>
              </a:rPr>
              <a:t>    </a:t>
            </a:r>
            <a:r>
              <a:rPr lang="en-US" sz="2300" b="1" dirty="0">
                <a:solidFill>
                  <a:srgbClr val="333333"/>
                </a:solidFill>
                <a:latin typeface="Courier New" panose="02070309020205020404" pitchFamily="49" charset="0"/>
              </a:rPr>
              <a:t>PRIMARY</a:t>
            </a:r>
            <a:r>
              <a:rPr lang="en-US" sz="2300" dirty="0">
                <a:solidFill>
                  <a:srgbClr val="333333"/>
                </a:solidFill>
                <a:latin typeface="Courier New" panose="02070309020205020404" pitchFamily="49" charset="0"/>
              </a:rPr>
              <a:t> </a:t>
            </a:r>
            <a:r>
              <a:rPr lang="en-US" sz="2300" b="1" dirty="0">
                <a:solidFill>
                  <a:srgbClr val="333333"/>
                </a:solidFill>
                <a:latin typeface="Courier New" panose="02070309020205020404" pitchFamily="49" charset="0"/>
              </a:rPr>
              <a:t>KEY</a:t>
            </a:r>
            <a:r>
              <a:rPr lang="en-US" sz="2300" dirty="0">
                <a:solidFill>
                  <a:srgbClr val="333333"/>
                </a:solidFill>
                <a:latin typeface="Courier New" panose="02070309020205020404" pitchFamily="49" charset="0"/>
              </a:rPr>
              <a:t>(</a:t>
            </a:r>
            <a:r>
              <a:rPr lang="en-US" sz="2400" dirty="0">
                <a:solidFill>
                  <a:srgbClr val="333333"/>
                </a:solidFill>
                <a:latin typeface="Courier New" panose="02070309020205020404" pitchFamily="49" charset="0"/>
              </a:rPr>
              <a:t>(</a:t>
            </a:r>
            <a:r>
              <a:rPr lang="en-US" sz="2400" dirty="0" err="1">
                <a:solidFill>
                  <a:srgbClr val="333333"/>
                </a:solidFill>
                <a:latin typeface="Courier New" panose="02070309020205020404" pitchFamily="49" charset="0"/>
              </a:rPr>
              <a:t>id,name</a:t>
            </a:r>
            <a:r>
              <a:rPr lang="en-US" sz="2400" dirty="0">
                <a:solidFill>
                  <a:srgbClr val="333333"/>
                </a:solidFill>
                <a:latin typeface="Courier New" panose="02070309020205020404" pitchFamily="49" charset="0"/>
              </a:rPr>
              <a:t>)</a:t>
            </a:r>
            <a:r>
              <a:rPr lang="en-US" sz="2300" dirty="0">
                <a:solidFill>
                  <a:srgbClr val="333333"/>
                </a:solidFill>
                <a:latin typeface="Courier New" panose="02070309020205020404" pitchFamily="49" charset="0"/>
              </a:rPr>
              <a:t>) </a:t>
            </a:r>
            <a:endParaRPr lang="th-TH" sz="2300" dirty="0">
              <a:solidFill>
                <a:srgbClr val="333333"/>
              </a:solidFill>
              <a:latin typeface="Courier New" panose="02070309020205020404" pitchFamily="49" charset="0"/>
            </a:endParaRPr>
          </a:p>
          <a:p>
            <a:pPr>
              <a:spcBef>
                <a:spcPts val="0"/>
              </a:spcBef>
              <a:spcAft>
                <a:spcPts val="0"/>
              </a:spcAft>
            </a:pPr>
            <a:r>
              <a:rPr lang="en-US" sz="2300" dirty="0">
                <a:solidFill>
                  <a:srgbClr val="333333"/>
                </a:solidFill>
                <a:latin typeface="Courier New" panose="02070309020205020404" pitchFamily="49" charset="0"/>
              </a:rPr>
              <a:t>);</a:t>
            </a:r>
            <a:endParaRPr lang="en-US" sz="2300" dirty="0"/>
          </a:p>
        </p:txBody>
      </p:sp>
      <p:sp>
        <p:nvSpPr>
          <p:cNvPr id="11" name="Frame 10">
            <a:extLst>
              <a:ext uri="{FF2B5EF4-FFF2-40B4-BE49-F238E27FC236}">
                <a16:creationId xmlns:a16="http://schemas.microsoft.com/office/drawing/2014/main" id="{4F9B7880-51B4-A648-9FB3-503DE781A9A1}"/>
              </a:ext>
            </a:extLst>
          </p:cNvPr>
          <p:cNvSpPr/>
          <p:nvPr/>
        </p:nvSpPr>
        <p:spPr>
          <a:xfrm>
            <a:off x="2754168" y="4596986"/>
            <a:ext cx="1607969" cy="404733"/>
          </a:xfrm>
          <a:prstGeom prst="frame">
            <a:avLst>
              <a:gd name="adj1" fmla="val 709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TH">
              <a:solidFill>
                <a:schemeClr val="tx1"/>
              </a:solidFill>
            </a:endParaRPr>
          </a:p>
        </p:txBody>
      </p:sp>
      <p:sp>
        <p:nvSpPr>
          <p:cNvPr id="14" name="Right Arrow 13">
            <a:extLst>
              <a:ext uri="{FF2B5EF4-FFF2-40B4-BE49-F238E27FC236}">
                <a16:creationId xmlns:a16="http://schemas.microsoft.com/office/drawing/2014/main" id="{37E1BC97-DF6A-0B47-AFC3-41FD4569C53B}"/>
              </a:ext>
            </a:extLst>
          </p:cNvPr>
          <p:cNvSpPr/>
          <p:nvPr/>
        </p:nvSpPr>
        <p:spPr>
          <a:xfrm rot="20731549">
            <a:off x="5517401" y="3367441"/>
            <a:ext cx="735154" cy="603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8" name="Up Arrow Callout 17">
            <a:extLst>
              <a:ext uri="{FF2B5EF4-FFF2-40B4-BE49-F238E27FC236}">
                <a16:creationId xmlns:a16="http://schemas.microsoft.com/office/drawing/2014/main" id="{655C421C-9857-5445-B258-D4F250785D82}"/>
              </a:ext>
            </a:extLst>
          </p:cNvPr>
          <p:cNvSpPr/>
          <p:nvPr/>
        </p:nvSpPr>
        <p:spPr>
          <a:xfrm>
            <a:off x="2743199" y="5046691"/>
            <a:ext cx="1618938" cy="55463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dirty="0"/>
              <a:t>Partition Key</a:t>
            </a:r>
          </a:p>
        </p:txBody>
      </p:sp>
      <p:sp>
        <p:nvSpPr>
          <p:cNvPr id="19" name="Right Arrow 18">
            <a:extLst>
              <a:ext uri="{FF2B5EF4-FFF2-40B4-BE49-F238E27FC236}">
                <a16:creationId xmlns:a16="http://schemas.microsoft.com/office/drawing/2014/main" id="{FA73C65F-BED6-D948-8148-9CEE51A4B9DF}"/>
              </a:ext>
            </a:extLst>
          </p:cNvPr>
          <p:cNvSpPr/>
          <p:nvPr/>
        </p:nvSpPr>
        <p:spPr>
          <a:xfrm rot="751933">
            <a:off x="5558598" y="4497675"/>
            <a:ext cx="735154" cy="603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grpSp>
        <p:nvGrpSpPr>
          <p:cNvPr id="23" name="Group 22">
            <a:extLst>
              <a:ext uri="{FF2B5EF4-FFF2-40B4-BE49-F238E27FC236}">
                <a16:creationId xmlns:a16="http://schemas.microsoft.com/office/drawing/2014/main" id="{6E83FF58-6470-D64E-B944-8D6C811D04AB}"/>
              </a:ext>
            </a:extLst>
          </p:cNvPr>
          <p:cNvGrpSpPr/>
          <p:nvPr/>
        </p:nvGrpSpPr>
        <p:grpSpPr>
          <a:xfrm>
            <a:off x="6316291" y="4226513"/>
            <a:ext cx="5687831" cy="1838886"/>
            <a:chOff x="6316291" y="4226513"/>
            <a:chExt cx="5687831" cy="1838886"/>
          </a:xfrm>
        </p:grpSpPr>
        <p:sp>
          <p:nvSpPr>
            <p:cNvPr id="15" name="Content Placeholder 2">
              <a:extLst>
                <a:ext uri="{FF2B5EF4-FFF2-40B4-BE49-F238E27FC236}">
                  <a16:creationId xmlns:a16="http://schemas.microsoft.com/office/drawing/2014/main" id="{51398959-2557-224C-9B2F-54B2CE4531DB}"/>
                </a:ext>
              </a:extLst>
            </p:cNvPr>
            <p:cNvSpPr txBox="1">
              <a:spLocks/>
            </p:cNvSpPr>
            <p:nvPr/>
          </p:nvSpPr>
          <p:spPr>
            <a:xfrm>
              <a:off x="6317172" y="4607952"/>
              <a:ext cx="5686950" cy="1450758"/>
            </a:xfrm>
            <a:prstGeom prst="rect">
              <a:avLst/>
            </a:prstGeom>
            <a:solidFill>
              <a:schemeClr val="accent2">
                <a:lumMod val="20000"/>
                <a:lumOff val="80000"/>
              </a:schemeClr>
            </a:solidFill>
            <a:ln>
              <a:solidFill>
                <a:schemeClr val="accent6">
                  <a:lumMod val="60000"/>
                  <a:lumOff val="40000"/>
                </a:schemeClr>
              </a:solidFill>
            </a:ln>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buNone/>
              </a:pPr>
              <a:r>
                <a:rPr lang="en-US" sz="2300" b="1" dirty="0">
                  <a:solidFill>
                    <a:srgbClr val="333333"/>
                  </a:solidFill>
                  <a:latin typeface="Courier New" panose="02070309020205020404" pitchFamily="49" charset="0"/>
                </a:rPr>
                <a:t> SELECT</a:t>
              </a:r>
              <a:r>
                <a:rPr lang="en-US" sz="2300" dirty="0">
                  <a:solidFill>
                    <a:srgbClr val="333333"/>
                  </a:solidFill>
                  <a:latin typeface="Courier New" panose="02070309020205020404" pitchFamily="49" charset="0"/>
                </a:rPr>
                <a:t> * </a:t>
              </a:r>
              <a:br>
                <a:rPr lang="en-US" sz="2300" dirty="0">
                  <a:solidFill>
                    <a:srgbClr val="333333"/>
                  </a:solidFill>
                  <a:latin typeface="Courier New" panose="02070309020205020404" pitchFamily="49" charset="0"/>
                </a:rPr>
              </a:br>
              <a:r>
                <a:rPr lang="en-US" sz="2300" dirty="0">
                  <a:solidFill>
                    <a:srgbClr val="333333"/>
                  </a:solidFill>
                  <a:latin typeface="Courier New" panose="02070309020205020404" pitchFamily="49" charset="0"/>
                </a:rPr>
                <a:t> </a:t>
              </a:r>
              <a:r>
                <a:rPr lang="en-US" sz="2300" b="1" dirty="0">
                  <a:solidFill>
                    <a:srgbClr val="333333"/>
                  </a:solidFill>
                  <a:latin typeface="Courier New" panose="02070309020205020404" pitchFamily="49" charset="0"/>
                </a:rPr>
                <a:t>From</a:t>
              </a:r>
              <a:r>
                <a:rPr lang="en-US" sz="2300" dirty="0">
                  <a:solidFill>
                    <a:srgbClr val="333333"/>
                  </a:solidFill>
                  <a:latin typeface="Courier New" panose="02070309020205020404" pitchFamily="49" charset="0"/>
                </a:rPr>
                <a:t> </a:t>
              </a:r>
              <a:r>
                <a:rPr lang="en-US" sz="2300" dirty="0" err="1">
                  <a:solidFill>
                    <a:srgbClr val="333333"/>
                  </a:solidFill>
                  <a:latin typeface="Courier New" panose="02070309020205020404" pitchFamily="49" charset="0"/>
                </a:rPr>
                <a:t>product_by_id_name</a:t>
              </a:r>
              <a:r>
                <a:rPr lang="en-US" sz="2300" dirty="0">
                  <a:solidFill>
                    <a:srgbClr val="333333"/>
                  </a:solidFill>
                  <a:latin typeface="Courier New" panose="02070309020205020404" pitchFamily="49" charset="0"/>
                </a:rPr>
                <a:t> </a:t>
              </a:r>
            </a:p>
            <a:p>
              <a:pPr marL="0" indent="0">
                <a:spcBef>
                  <a:spcPts val="0"/>
                </a:spcBef>
                <a:spcAft>
                  <a:spcPts val="0"/>
                </a:spcAft>
                <a:buNone/>
              </a:pPr>
              <a:r>
                <a:rPr lang="en-US" sz="2300" b="1" dirty="0">
                  <a:solidFill>
                    <a:srgbClr val="333333"/>
                  </a:solidFill>
                  <a:latin typeface="Courier New" panose="02070309020205020404" pitchFamily="49" charset="0"/>
                </a:rPr>
                <a:t> WHERE</a:t>
              </a:r>
              <a:r>
                <a:rPr lang="en-US" sz="2300" dirty="0">
                  <a:solidFill>
                    <a:srgbClr val="333333"/>
                  </a:solidFill>
                  <a:latin typeface="Courier New" panose="02070309020205020404" pitchFamily="49" charset="0"/>
                </a:rPr>
                <a:t> id = </a:t>
              </a:r>
              <a:r>
                <a:rPr lang="en-US" sz="2300" dirty="0">
                  <a:solidFill>
                    <a:srgbClr val="008080"/>
                  </a:solidFill>
                  <a:latin typeface="Courier New" panose="02070309020205020404" pitchFamily="49" charset="0"/>
                </a:rPr>
                <a:t>1 </a:t>
              </a:r>
              <a:r>
                <a:rPr lang="en-US" sz="2300" b="1" dirty="0">
                  <a:solidFill>
                    <a:schemeClr val="tx1"/>
                  </a:solidFill>
                  <a:latin typeface="Courier New" panose="02070309020205020404" pitchFamily="49" charset="0"/>
                </a:rPr>
                <a:t>AND</a:t>
              </a:r>
              <a:r>
                <a:rPr lang="en-US" sz="2400" dirty="0">
                  <a:solidFill>
                    <a:srgbClr val="333333"/>
                  </a:solidFill>
                  <a:latin typeface="Courier New" panose="02070309020205020404" pitchFamily="49" charset="0"/>
                </a:rPr>
                <a:t> </a:t>
              </a:r>
            </a:p>
            <a:p>
              <a:pPr marL="0" indent="0">
                <a:spcBef>
                  <a:spcPts val="0"/>
                </a:spcBef>
                <a:spcAft>
                  <a:spcPts val="0"/>
                </a:spcAft>
                <a:buNone/>
              </a:pPr>
              <a:r>
                <a:rPr lang="en-US" sz="2400" dirty="0">
                  <a:solidFill>
                    <a:srgbClr val="333333"/>
                  </a:solidFill>
                  <a:latin typeface="Courier New" panose="02070309020205020404" pitchFamily="49" charset="0"/>
                </a:rPr>
                <a:t>	 name = </a:t>
              </a:r>
              <a:r>
                <a:rPr lang="en-US" sz="2400" dirty="0">
                  <a:solidFill>
                    <a:srgbClr val="DD1144"/>
                  </a:solidFill>
                  <a:latin typeface="Courier New" panose="02070309020205020404" pitchFamily="49" charset="0"/>
                </a:rPr>
                <a:t>"</a:t>
              </a:r>
              <a:r>
                <a:rPr lang="en-US" sz="2400" dirty="0" err="1">
                  <a:solidFill>
                    <a:srgbClr val="DD1144"/>
                  </a:solidFill>
                  <a:latin typeface="Courier New" panose="02070309020205020404" pitchFamily="49" charset="0"/>
                </a:rPr>
                <a:t>product_name</a:t>
              </a:r>
              <a:r>
                <a:rPr lang="en-US" sz="2400" dirty="0">
                  <a:solidFill>
                    <a:srgbClr val="DD1144"/>
                  </a:solidFill>
                  <a:latin typeface="Courier New" panose="02070309020205020404" pitchFamily="49" charset="0"/>
                </a:rPr>
                <a:t>"</a:t>
              </a:r>
              <a:r>
                <a:rPr lang="en-US" sz="2400" dirty="0">
                  <a:solidFill>
                    <a:srgbClr val="333333"/>
                  </a:solidFill>
                  <a:latin typeface="Courier New" panose="02070309020205020404" pitchFamily="49" charset="0"/>
                </a:rPr>
                <a:t> </a:t>
              </a:r>
              <a:endParaRPr lang="en-US" sz="2300" dirty="0"/>
            </a:p>
          </p:txBody>
        </p:sp>
        <p:sp>
          <p:nvSpPr>
            <p:cNvPr id="17" name="Frame 16">
              <a:extLst>
                <a:ext uri="{FF2B5EF4-FFF2-40B4-BE49-F238E27FC236}">
                  <a16:creationId xmlns:a16="http://schemas.microsoft.com/office/drawing/2014/main" id="{B37A6E4E-91BE-3048-8649-C67B5B668815}"/>
                </a:ext>
              </a:extLst>
            </p:cNvPr>
            <p:cNvSpPr/>
            <p:nvPr/>
          </p:nvSpPr>
          <p:spPr>
            <a:xfrm>
              <a:off x="6377133" y="5276539"/>
              <a:ext cx="4820519" cy="788860"/>
            </a:xfrm>
            <a:prstGeom prst="frame">
              <a:avLst>
                <a:gd name="adj1" fmla="val 329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TH">
                <a:solidFill>
                  <a:schemeClr val="tx1"/>
                </a:solidFill>
              </a:endParaRPr>
            </a:p>
          </p:txBody>
        </p:sp>
        <p:sp>
          <p:nvSpPr>
            <p:cNvPr id="20" name="TextBox 19">
              <a:extLst>
                <a:ext uri="{FF2B5EF4-FFF2-40B4-BE49-F238E27FC236}">
                  <a16:creationId xmlns:a16="http://schemas.microsoft.com/office/drawing/2014/main" id="{B5089C86-5F46-5548-842D-F383091C7D22}"/>
                </a:ext>
              </a:extLst>
            </p:cNvPr>
            <p:cNvSpPr txBox="1"/>
            <p:nvPr/>
          </p:nvSpPr>
          <p:spPr>
            <a:xfrm>
              <a:off x="6316291" y="4226513"/>
              <a:ext cx="1535998" cy="461665"/>
            </a:xfrm>
            <a:prstGeom prst="rect">
              <a:avLst/>
            </a:prstGeom>
            <a:noFill/>
          </p:spPr>
          <p:txBody>
            <a:bodyPr wrap="none" rtlCol="0">
              <a:spAutoFit/>
            </a:bodyPr>
            <a:lstStyle/>
            <a:p>
              <a:r>
                <a:rPr lang="en-TH" sz="2400" dirty="0">
                  <a:solidFill>
                    <a:srgbClr val="00A400"/>
                  </a:solidFill>
                </a:rPr>
                <a:t>//Success</a:t>
              </a:r>
            </a:p>
          </p:txBody>
        </p:sp>
      </p:grpSp>
      <p:sp>
        <p:nvSpPr>
          <p:cNvPr id="12" name="Content Placeholder 2">
            <a:extLst>
              <a:ext uri="{FF2B5EF4-FFF2-40B4-BE49-F238E27FC236}">
                <a16:creationId xmlns:a16="http://schemas.microsoft.com/office/drawing/2014/main" id="{88910206-11F8-944B-BD19-9D736C7EAF92}"/>
              </a:ext>
            </a:extLst>
          </p:cNvPr>
          <p:cNvSpPr txBox="1">
            <a:spLocks/>
          </p:cNvSpPr>
          <p:nvPr/>
        </p:nvSpPr>
        <p:spPr>
          <a:xfrm>
            <a:off x="6317172" y="2520020"/>
            <a:ext cx="5686950" cy="1450758"/>
          </a:xfrm>
          <a:prstGeom prst="rect">
            <a:avLst/>
          </a:prstGeom>
          <a:solidFill>
            <a:schemeClr val="accent2">
              <a:lumMod val="20000"/>
              <a:lumOff val="80000"/>
            </a:schemeClr>
          </a:solidFill>
          <a:ln>
            <a:solidFill>
              <a:schemeClr val="accent6">
                <a:lumMod val="60000"/>
                <a:lumOff val="40000"/>
              </a:schemeClr>
            </a:solidFill>
          </a:ln>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buNone/>
            </a:pPr>
            <a:r>
              <a:rPr lang="en-US" sz="2300" b="1" dirty="0">
                <a:solidFill>
                  <a:srgbClr val="333333"/>
                </a:solidFill>
                <a:latin typeface="Courier New" panose="02070309020205020404" pitchFamily="49" charset="0"/>
              </a:rPr>
              <a:t> SELECT</a:t>
            </a:r>
            <a:r>
              <a:rPr lang="en-US" sz="2300" dirty="0">
                <a:solidFill>
                  <a:srgbClr val="333333"/>
                </a:solidFill>
                <a:latin typeface="Courier New" panose="02070309020205020404" pitchFamily="49" charset="0"/>
              </a:rPr>
              <a:t> * </a:t>
            </a:r>
            <a:br>
              <a:rPr lang="en-US" sz="2300" dirty="0">
                <a:solidFill>
                  <a:srgbClr val="333333"/>
                </a:solidFill>
                <a:latin typeface="Courier New" panose="02070309020205020404" pitchFamily="49" charset="0"/>
              </a:rPr>
            </a:br>
            <a:r>
              <a:rPr lang="en-US" sz="2300" dirty="0">
                <a:solidFill>
                  <a:srgbClr val="333333"/>
                </a:solidFill>
                <a:latin typeface="Courier New" panose="02070309020205020404" pitchFamily="49" charset="0"/>
              </a:rPr>
              <a:t> </a:t>
            </a:r>
            <a:r>
              <a:rPr lang="en-US" sz="2300" b="1" dirty="0">
                <a:solidFill>
                  <a:srgbClr val="333333"/>
                </a:solidFill>
                <a:latin typeface="Courier New" panose="02070309020205020404" pitchFamily="49" charset="0"/>
              </a:rPr>
              <a:t>From</a:t>
            </a:r>
            <a:r>
              <a:rPr lang="en-US" sz="2300" dirty="0">
                <a:solidFill>
                  <a:srgbClr val="333333"/>
                </a:solidFill>
                <a:latin typeface="Courier New" panose="02070309020205020404" pitchFamily="49" charset="0"/>
              </a:rPr>
              <a:t> </a:t>
            </a:r>
            <a:r>
              <a:rPr lang="en-US" sz="2300" dirty="0" err="1">
                <a:solidFill>
                  <a:srgbClr val="333333"/>
                </a:solidFill>
                <a:latin typeface="Courier New" panose="02070309020205020404" pitchFamily="49" charset="0"/>
              </a:rPr>
              <a:t>product_by_id_name</a:t>
            </a:r>
            <a:r>
              <a:rPr lang="en-US" sz="2300" dirty="0">
                <a:solidFill>
                  <a:srgbClr val="333333"/>
                </a:solidFill>
                <a:latin typeface="Courier New" panose="02070309020205020404" pitchFamily="49" charset="0"/>
              </a:rPr>
              <a:t> </a:t>
            </a:r>
          </a:p>
          <a:p>
            <a:pPr marL="0" indent="0">
              <a:spcBef>
                <a:spcPts val="0"/>
              </a:spcBef>
              <a:spcAft>
                <a:spcPts val="0"/>
              </a:spcAft>
              <a:buNone/>
            </a:pPr>
            <a:r>
              <a:rPr lang="en-US" sz="2300" b="1" dirty="0">
                <a:solidFill>
                  <a:srgbClr val="333333"/>
                </a:solidFill>
                <a:latin typeface="Courier New" panose="02070309020205020404" pitchFamily="49" charset="0"/>
              </a:rPr>
              <a:t> WHERE</a:t>
            </a:r>
            <a:r>
              <a:rPr lang="en-US" sz="2300" dirty="0">
                <a:solidFill>
                  <a:srgbClr val="333333"/>
                </a:solidFill>
                <a:latin typeface="Courier New" panose="02070309020205020404" pitchFamily="49" charset="0"/>
              </a:rPr>
              <a:t> id = </a:t>
            </a:r>
            <a:r>
              <a:rPr lang="en-US" sz="2300" dirty="0">
                <a:solidFill>
                  <a:srgbClr val="008080"/>
                </a:solidFill>
                <a:latin typeface="Courier New" panose="02070309020205020404" pitchFamily="49" charset="0"/>
              </a:rPr>
              <a:t>1</a:t>
            </a:r>
            <a:endParaRPr lang="en-US" sz="2300" dirty="0"/>
          </a:p>
        </p:txBody>
      </p:sp>
      <p:sp>
        <p:nvSpPr>
          <p:cNvPr id="13" name="Frame 12">
            <a:extLst>
              <a:ext uri="{FF2B5EF4-FFF2-40B4-BE49-F238E27FC236}">
                <a16:creationId xmlns:a16="http://schemas.microsoft.com/office/drawing/2014/main" id="{3D6467E8-0740-0B4E-8364-E509CF547A62}"/>
              </a:ext>
            </a:extLst>
          </p:cNvPr>
          <p:cNvSpPr/>
          <p:nvPr/>
        </p:nvSpPr>
        <p:spPr>
          <a:xfrm>
            <a:off x="6377133" y="3312843"/>
            <a:ext cx="2367810" cy="404733"/>
          </a:xfrm>
          <a:prstGeom prst="frame">
            <a:avLst>
              <a:gd name="adj1" fmla="val 709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TH">
              <a:solidFill>
                <a:schemeClr val="tx1"/>
              </a:solidFill>
            </a:endParaRPr>
          </a:p>
        </p:txBody>
      </p:sp>
      <p:sp>
        <p:nvSpPr>
          <p:cNvPr id="21" name="TextBox 20">
            <a:extLst>
              <a:ext uri="{FF2B5EF4-FFF2-40B4-BE49-F238E27FC236}">
                <a16:creationId xmlns:a16="http://schemas.microsoft.com/office/drawing/2014/main" id="{FBD64953-E215-8141-8600-29EDBD3C411E}"/>
              </a:ext>
            </a:extLst>
          </p:cNvPr>
          <p:cNvSpPr txBox="1"/>
          <p:nvPr/>
        </p:nvSpPr>
        <p:spPr>
          <a:xfrm>
            <a:off x="6314615" y="2058355"/>
            <a:ext cx="919098" cy="461665"/>
          </a:xfrm>
          <a:prstGeom prst="rect">
            <a:avLst/>
          </a:prstGeom>
          <a:noFill/>
        </p:spPr>
        <p:txBody>
          <a:bodyPr wrap="none" rtlCol="0">
            <a:spAutoFit/>
          </a:bodyPr>
          <a:lstStyle/>
          <a:p>
            <a:r>
              <a:rPr lang="en-TH" sz="2400" dirty="0">
                <a:solidFill>
                  <a:srgbClr val="FF0000"/>
                </a:solidFill>
              </a:rPr>
              <a:t>//Fail</a:t>
            </a:r>
          </a:p>
        </p:txBody>
      </p:sp>
      <p:sp>
        <p:nvSpPr>
          <p:cNvPr id="16" name="Down Arrow Callout 15">
            <a:extLst>
              <a:ext uri="{FF2B5EF4-FFF2-40B4-BE49-F238E27FC236}">
                <a16:creationId xmlns:a16="http://schemas.microsoft.com/office/drawing/2014/main" id="{DF646D0F-CD47-0741-B249-5150DF3C8F5F}"/>
              </a:ext>
            </a:extLst>
          </p:cNvPr>
          <p:cNvSpPr/>
          <p:nvPr/>
        </p:nvSpPr>
        <p:spPr>
          <a:xfrm>
            <a:off x="7935541" y="3919213"/>
            <a:ext cx="4246933" cy="989351"/>
          </a:xfrm>
          <a:prstGeom prst="down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Retrieve all products within partition key: id = 1 and name = ”</a:t>
            </a:r>
            <a:r>
              <a:rPr lang="en-US" dirty="0" err="1">
                <a:solidFill>
                  <a:schemeClr val="bg1"/>
                </a:solidFill>
                <a:latin typeface="Courier New" panose="02070309020205020404" pitchFamily="49" charset="0"/>
              </a:rPr>
              <a:t>product_name</a:t>
            </a:r>
            <a:r>
              <a:rPr lang="en-US" dirty="0">
                <a:solidFill>
                  <a:schemeClr val="bg1"/>
                </a:solidFill>
                <a:latin typeface="Courier New" panose="02070309020205020404" pitchFamily="49" charset="0"/>
              </a:rPr>
              <a:t>”</a:t>
            </a:r>
            <a:endParaRPr lang="en-TH" dirty="0">
              <a:solidFill>
                <a:schemeClr val="bg1"/>
              </a:solidFill>
            </a:endParaRPr>
          </a:p>
        </p:txBody>
      </p:sp>
    </p:spTree>
    <p:extLst>
      <p:ext uri="{BB962C8B-B14F-4D97-AF65-F5344CB8AC3E}">
        <p14:creationId xmlns:p14="http://schemas.microsoft.com/office/powerpoint/2010/main" val="370114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3150-65C4-354C-A885-0FBEED3A75C0}"/>
              </a:ext>
            </a:extLst>
          </p:cNvPr>
          <p:cNvSpPr>
            <a:spLocks noGrp="1"/>
          </p:cNvSpPr>
          <p:nvPr>
            <p:ph type="title"/>
          </p:nvPr>
        </p:nvSpPr>
        <p:spPr>
          <a:xfrm>
            <a:off x="978358" y="173687"/>
            <a:ext cx="11613380" cy="1450757"/>
          </a:xfrm>
        </p:spPr>
        <p:txBody>
          <a:bodyPr>
            <a:normAutofit/>
          </a:bodyPr>
          <a:lstStyle/>
          <a:p>
            <a:r>
              <a:rPr lang="en-US" sz="4800" dirty="0"/>
              <a:t>Clustering Column</a:t>
            </a:r>
            <a:endParaRPr lang="en-TH" sz="4800" dirty="0"/>
          </a:p>
        </p:txBody>
      </p:sp>
      <p:sp>
        <p:nvSpPr>
          <p:cNvPr id="4" name="Slide Number Placeholder 3">
            <a:extLst>
              <a:ext uri="{FF2B5EF4-FFF2-40B4-BE49-F238E27FC236}">
                <a16:creationId xmlns:a16="http://schemas.microsoft.com/office/drawing/2014/main" id="{FC8D6447-CFEC-E743-862A-C6D5825B6374}"/>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9" name="Content Placeholder 2">
            <a:extLst>
              <a:ext uri="{FF2B5EF4-FFF2-40B4-BE49-F238E27FC236}">
                <a16:creationId xmlns:a16="http://schemas.microsoft.com/office/drawing/2014/main" id="{47C3C9FA-FF34-DE4D-A309-36AA27BA1EA9}"/>
              </a:ext>
            </a:extLst>
          </p:cNvPr>
          <p:cNvSpPr txBox="1">
            <a:spLocks/>
          </p:cNvSpPr>
          <p:nvPr/>
        </p:nvSpPr>
        <p:spPr>
          <a:xfrm>
            <a:off x="1533651" y="2021943"/>
            <a:ext cx="8764591" cy="3106679"/>
          </a:xfrm>
          <a:prstGeom prst="rect">
            <a:avLst/>
          </a:prstGeom>
          <a:solidFill>
            <a:schemeClr val="accent5">
              <a:lumMod val="20000"/>
              <a:lumOff val="80000"/>
            </a:schemeClr>
          </a:solidFill>
          <a:ln>
            <a:solidFill>
              <a:schemeClr val="accent6">
                <a:lumMod val="60000"/>
                <a:lumOff val="40000"/>
              </a:schemeClr>
            </a:solidFill>
          </a:ln>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2400" b="1" dirty="0">
                <a:solidFill>
                  <a:srgbClr val="333333"/>
                </a:solidFill>
                <a:latin typeface="Courier New" panose="02070309020205020404" pitchFamily="49" charset="0"/>
              </a:rPr>
              <a:t>create</a:t>
            </a:r>
            <a:r>
              <a:rPr lang="en-US" sz="2400" dirty="0">
                <a:solidFill>
                  <a:srgbClr val="333333"/>
                </a:solidFill>
                <a:latin typeface="Courier New" panose="02070309020205020404" pitchFamily="49" charset="0"/>
              </a:rPr>
              <a:t> </a:t>
            </a:r>
            <a:r>
              <a:rPr lang="en-US" sz="2400" b="1" dirty="0">
                <a:solidFill>
                  <a:srgbClr val="333333"/>
                </a:solidFill>
                <a:latin typeface="Courier New" panose="02070309020205020404" pitchFamily="49" charset="0"/>
              </a:rPr>
              <a:t>table</a:t>
            </a:r>
            <a:r>
              <a:rPr lang="en-US" sz="2400" dirty="0">
                <a:solidFill>
                  <a:srgbClr val="333333"/>
                </a:solidFill>
                <a:latin typeface="Courier New" panose="02070309020205020404" pitchFamily="49" charset="0"/>
              </a:rPr>
              <a:t> </a:t>
            </a:r>
            <a:r>
              <a:rPr lang="en-US" sz="2400" dirty="0" err="1">
                <a:solidFill>
                  <a:srgbClr val="333333"/>
                </a:solidFill>
                <a:latin typeface="Courier New" panose="02070309020205020404" pitchFamily="49" charset="0"/>
              </a:rPr>
              <a:t>product_by_release_year_and_size</a:t>
            </a:r>
            <a:r>
              <a:rPr lang="en-US" sz="2400" dirty="0">
                <a:solidFill>
                  <a:srgbClr val="333333"/>
                </a:solidFill>
                <a:latin typeface="Courier New" panose="02070309020205020404" pitchFamily="49" charset="0"/>
              </a:rPr>
              <a:t>( </a:t>
            </a:r>
          </a:p>
          <a:p>
            <a:pPr marL="201168" lvl="1" indent="0">
              <a:spcBef>
                <a:spcPts val="0"/>
              </a:spcBef>
              <a:spcAft>
                <a:spcPts val="0"/>
              </a:spcAft>
              <a:buNone/>
            </a:pPr>
            <a:r>
              <a:rPr lang="en-US" sz="2200" dirty="0">
                <a:solidFill>
                  <a:srgbClr val="333333"/>
                </a:solidFill>
                <a:latin typeface="Courier New" panose="02070309020205020404" pitchFamily="49" charset="0"/>
              </a:rPr>
              <a:t>   id </a:t>
            </a:r>
            <a:r>
              <a:rPr lang="en-US" sz="2200" dirty="0">
                <a:solidFill>
                  <a:srgbClr val="0086B3"/>
                </a:solidFill>
                <a:latin typeface="Courier New" panose="02070309020205020404" pitchFamily="49" charset="0"/>
              </a:rPr>
              <a:t>text</a:t>
            </a:r>
            <a:r>
              <a:rPr lang="en-US" sz="2200" dirty="0">
                <a:solidFill>
                  <a:srgbClr val="333333"/>
                </a:solidFill>
                <a:latin typeface="Courier New" panose="02070309020205020404" pitchFamily="49" charset="0"/>
              </a:rPr>
              <a:t>, </a:t>
            </a:r>
          </a:p>
          <a:p>
            <a:pPr marL="201168" lvl="1" indent="0">
              <a:spcBef>
                <a:spcPts val="0"/>
              </a:spcBef>
              <a:spcAft>
                <a:spcPts val="0"/>
              </a:spcAft>
              <a:buNone/>
            </a:pPr>
            <a:r>
              <a:rPr lang="en-US" sz="2200" dirty="0">
                <a:solidFill>
                  <a:srgbClr val="333333"/>
                </a:solidFill>
                <a:latin typeface="Courier New" panose="02070309020205020404" pitchFamily="49" charset="0"/>
              </a:rPr>
              <a:t>   name </a:t>
            </a:r>
            <a:r>
              <a:rPr lang="en-US" sz="2200" dirty="0">
                <a:solidFill>
                  <a:srgbClr val="0086B3"/>
                </a:solidFill>
                <a:latin typeface="Courier New" panose="02070309020205020404" pitchFamily="49" charset="0"/>
              </a:rPr>
              <a:t>text</a:t>
            </a:r>
            <a:r>
              <a:rPr lang="en-US" sz="2200" dirty="0">
                <a:solidFill>
                  <a:srgbClr val="333333"/>
                </a:solidFill>
                <a:latin typeface="Courier New" panose="02070309020205020404" pitchFamily="49" charset="0"/>
              </a:rPr>
              <a:t>, </a:t>
            </a:r>
          </a:p>
          <a:p>
            <a:pPr marL="201168" lvl="1" indent="0">
              <a:spcBef>
                <a:spcPts val="0"/>
              </a:spcBef>
              <a:spcAft>
                <a:spcPts val="0"/>
              </a:spcAft>
              <a:buNone/>
            </a:pPr>
            <a:r>
              <a:rPr lang="en-US" sz="2200" dirty="0">
                <a:solidFill>
                  <a:srgbClr val="333333"/>
                </a:solidFill>
                <a:latin typeface="Courier New" panose="02070309020205020404" pitchFamily="49" charset="0"/>
              </a:rPr>
              <a:t>   </a:t>
            </a:r>
            <a:r>
              <a:rPr lang="en-US" sz="2200" dirty="0" err="1">
                <a:solidFill>
                  <a:srgbClr val="333333"/>
                </a:solidFill>
                <a:latin typeface="Courier New" panose="02070309020205020404" pitchFamily="49" charset="0"/>
              </a:rPr>
              <a:t>release_year</a:t>
            </a:r>
            <a:r>
              <a:rPr lang="en-US" sz="2200" dirty="0">
                <a:solidFill>
                  <a:srgbClr val="333333"/>
                </a:solidFill>
                <a:latin typeface="Courier New" panose="02070309020205020404" pitchFamily="49" charset="0"/>
              </a:rPr>
              <a:t> </a:t>
            </a:r>
            <a:r>
              <a:rPr lang="en-US" sz="2200" dirty="0">
                <a:solidFill>
                  <a:srgbClr val="0086B3"/>
                </a:solidFill>
                <a:latin typeface="Courier New" panose="02070309020205020404" pitchFamily="49" charset="0"/>
              </a:rPr>
              <a:t>text</a:t>
            </a:r>
            <a:r>
              <a:rPr lang="en-US" sz="2200" dirty="0">
                <a:solidFill>
                  <a:srgbClr val="333333"/>
                </a:solidFill>
                <a:latin typeface="Courier New" panose="02070309020205020404" pitchFamily="49" charset="0"/>
              </a:rPr>
              <a:t>, </a:t>
            </a:r>
          </a:p>
          <a:p>
            <a:pPr marL="201168" lvl="1" indent="0">
              <a:spcBef>
                <a:spcPts val="0"/>
              </a:spcBef>
              <a:spcAft>
                <a:spcPts val="0"/>
              </a:spcAft>
              <a:buNone/>
            </a:pPr>
            <a:r>
              <a:rPr lang="en-US" sz="2200" dirty="0">
                <a:solidFill>
                  <a:srgbClr val="333333"/>
                </a:solidFill>
                <a:latin typeface="Courier New" panose="02070309020205020404" pitchFamily="49" charset="0"/>
              </a:rPr>
              <a:t>   price </a:t>
            </a:r>
            <a:r>
              <a:rPr lang="en-US" sz="2200" dirty="0">
                <a:solidFill>
                  <a:srgbClr val="0086B3"/>
                </a:solidFill>
                <a:latin typeface="Courier New" panose="02070309020205020404" pitchFamily="49" charset="0"/>
              </a:rPr>
              <a:t>decimal</a:t>
            </a:r>
            <a:r>
              <a:rPr lang="en-US" sz="2200" dirty="0">
                <a:solidFill>
                  <a:srgbClr val="333333"/>
                </a:solidFill>
                <a:latin typeface="Courier New" panose="02070309020205020404" pitchFamily="49" charset="0"/>
              </a:rPr>
              <a:t>, </a:t>
            </a:r>
          </a:p>
          <a:p>
            <a:pPr marL="201168" lvl="1" indent="0">
              <a:spcBef>
                <a:spcPts val="0"/>
              </a:spcBef>
              <a:spcAft>
                <a:spcPts val="0"/>
              </a:spcAft>
              <a:buNone/>
            </a:pPr>
            <a:r>
              <a:rPr lang="en-US" sz="2200" b="1" dirty="0">
                <a:solidFill>
                  <a:srgbClr val="333333"/>
                </a:solidFill>
                <a:latin typeface="Courier New" panose="02070309020205020404" pitchFamily="49" charset="0"/>
              </a:rPr>
              <a:t>   </a:t>
            </a:r>
            <a:r>
              <a:rPr lang="en-US" sz="2200" dirty="0">
                <a:solidFill>
                  <a:srgbClr val="333333"/>
                </a:solidFill>
                <a:latin typeface="Courier New" panose="02070309020205020404" pitchFamily="49" charset="0"/>
              </a:rPr>
              <a:t>size </a:t>
            </a:r>
            <a:r>
              <a:rPr lang="en-US" sz="2200" dirty="0">
                <a:solidFill>
                  <a:srgbClr val="0086B3"/>
                </a:solidFill>
                <a:latin typeface="Courier New" panose="02070309020205020404" pitchFamily="49" charset="0"/>
              </a:rPr>
              <a:t>text</a:t>
            </a:r>
            <a:r>
              <a:rPr lang="en-US" sz="2200" dirty="0">
                <a:solidFill>
                  <a:srgbClr val="333333"/>
                </a:solidFill>
                <a:latin typeface="Courier New" panose="02070309020205020404" pitchFamily="49" charset="0"/>
              </a:rPr>
              <a:t>, </a:t>
            </a:r>
          </a:p>
          <a:p>
            <a:pPr marL="201168" lvl="1" indent="0">
              <a:spcBef>
                <a:spcPts val="0"/>
              </a:spcBef>
              <a:spcAft>
                <a:spcPts val="0"/>
              </a:spcAft>
              <a:buNone/>
            </a:pPr>
            <a:r>
              <a:rPr lang="en-US" sz="2200" b="1" dirty="0">
                <a:solidFill>
                  <a:srgbClr val="333333"/>
                </a:solidFill>
                <a:latin typeface="Courier New" panose="02070309020205020404" pitchFamily="49" charset="0"/>
              </a:rPr>
              <a:t>   PRIMARY</a:t>
            </a:r>
            <a:r>
              <a:rPr lang="en-US" sz="2200" dirty="0">
                <a:solidFill>
                  <a:srgbClr val="333333"/>
                </a:solidFill>
                <a:latin typeface="Courier New" panose="02070309020205020404" pitchFamily="49" charset="0"/>
              </a:rPr>
              <a:t> </a:t>
            </a:r>
            <a:r>
              <a:rPr lang="en-US" sz="2200" b="1" dirty="0">
                <a:solidFill>
                  <a:srgbClr val="333333"/>
                </a:solidFill>
                <a:latin typeface="Courier New" panose="02070309020205020404" pitchFamily="49" charset="0"/>
              </a:rPr>
              <a:t>KEY</a:t>
            </a:r>
            <a:r>
              <a:rPr lang="en-US" sz="2200" dirty="0">
                <a:solidFill>
                  <a:srgbClr val="333333"/>
                </a:solidFill>
                <a:latin typeface="Courier New" panose="02070309020205020404" pitchFamily="49" charset="0"/>
              </a:rPr>
              <a:t>((</a:t>
            </a:r>
            <a:r>
              <a:rPr lang="en-US" sz="2200" dirty="0" err="1">
                <a:solidFill>
                  <a:srgbClr val="333333"/>
                </a:solidFill>
                <a:latin typeface="Courier New" panose="02070309020205020404" pitchFamily="49" charset="0"/>
              </a:rPr>
              <a:t>release_year,size</a:t>
            </a:r>
            <a:r>
              <a:rPr lang="en-US" sz="2200" dirty="0">
                <a:solidFill>
                  <a:srgbClr val="333333"/>
                </a:solidFill>
                <a:latin typeface="Courier New" panose="02070309020205020404" pitchFamily="49" charset="0"/>
              </a:rPr>
              <a:t>), price ) </a:t>
            </a:r>
          </a:p>
          <a:p>
            <a:pPr marL="201168" lvl="1" indent="0">
              <a:spcBef>
                <a:spcPts val="0"/>
              </a:spcBef>
              <a:spcAft>
                <a:spcPts val="0"/>
              </a:spcAft>
              <a:buNone/>
            </a:pPr>
            <a:r>
              <a:rPr lang="en-US" sz="2200" dirty="0">
                <a:solidFill>
                  <a:srgbClr val="333333"/>
                </a:solidFill>
                <a:latin typeface="Courier New" panose="02070309020205020404" pitchFamily="49" charset="0"/>
              </a:rPr>
              <a:t>);</a:t>
            </a:r>
            <a:endParaRPr lang="en-US" sz="2100" dirty="0"/>
          </a:p>
        </p:txBody>
      </p:sp>
      <p:grpSp>
        <p:nvGrpSpPr>
          <p:cNvPr id="3" name="Group 2">
            <a:extLst>
              <a:ext uri="{FF2B5EF4-FFF2-40B4-BE49-F238E27FC236}">
                <a16:creationId xmlns:a16="http://schemas.microsoft.com/office/drawing/2014/main" id="{D8CF5839-B3B6-F546-A04A-EA8A2E001782}"/>
              </a:ext>
            </a:extLst>
          </p:cNvPr>
          <p:cNvGrpSpPr/>
          <p:nvPr/>
        </p:nvGrpSpPr>
        <p:grpSpPr>
          <a:xfrm>
            <a:off x="4249709" y="4136399"/>
            <a:ext cx="3192905" cy="914399"/>
            <a:chOff x="4047344" y="4696923"/>
            <a:chExt cx="3192905" cy="914399"/>
          </a:xfrm>
        </p:grpSpPr>
        <p:sp>
          <p:nvSpPr>
            <p:cNvPr id="11" name="Frame 10">
              <a:extLst>
                <a:ext uri="{FF2B5EF4-FFF2-40B4-BE49-F238E27FC236}">
                  <a16:creationId xmlns:a16="http://schemas.microsoft.com/office/drawing/2014/main" id="{4F9B7880-51B4-A648-9FB3-503DE781A9A1}"/>
                </a:ext>
              </a:extLst>
            </p:cNvPr>
            <p:cNvSpPr/>
            <p:nvPr/>
          </p:nvSpPr>
          <p:spPr>
            <a:xfrm>
              <a:off x="4047344" y="4696923"/>
              <a:ext cx="3192905" cy="404733"/>
            </a:xfrm>
            <a:prstGeom prst="frame">
              <a:avLst>
                <a:gd name="adj1" fmla="val 709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TH">
                <a:solidFill>
                  <a:schemeClr val="tx1"/>
                </a:solidFill>
              </a:endParaRPr>
            </a:p>
          </p:txBody>
        </p:sp>
        <p:sp>
          <p:nvSpPr>
            <p:cNvPr id="18" name="Up Arrow Callout 17">
              <a:extLst>
                <a:ext uri="{FF2B5EF4-FFF2-40B4-BE49-F238E27FC236}">
                  <a16:creationId xmlns:a16="http://schemas.microsoft.com/office/drawing/2014/main" id="{655C421C-9857-5445-B258-D4F250785D82}"/>
                </a:ext>
              </a:extLst>
            </p:cNvPr>
            <p:cNvSpPr/>
            <p:nvPr/>
          </p:nvSpPr>
          <p:spPr>
            <a:xfrm>
              <a:off x="4542020" y="5056686"/>
              <a:ext cx="1618938" cy="55463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dirty="0"/>
                <a:t>Partition Key</a:t>
              </a:r>
            </a:p>
          </p:txBody>
        </p:sp>
      </p:grpSp>
      <p:sp>
        <p:nvSpPr>
          <p:cNvPr id="22" name="Frame 21">
            <a:extLst>
              <a:ext uri="{FF2B5EF4-FFF2-40B4-BE49-F238E27FC236}">
                <a16:creationId xmlns:a16="http://schemas.microsoft.com/office/drawing/2014/main" id="{D2CACE2A-2402-BD41-A95C-8855C0F2A765}"/>
              </a:ext>
            </a:extLst>
          </p:cNvPr>
          <p:cNvSpPr/>
          <p:nvPr/>
        </p:nvSpPr>
        <p:spPr>
          <a:xfrm>
            <a:off x="7644981" y="4111420"/>
            <a:ext cx="1064303" cy="404733"/>
          </a:xfrm>
          <a:prstGeom prst="frame">
            <a:avLst>
              <a:gd name="adj1" fmla="val 7094"/>
            </a:avLst>
          </a:prstGeom>
          <a:solidFill>
            <a:srgbClr val="37AB3A"/>
          </a:solidFill>
          <a:ln>
            <a:solidFill>
              <a:srgbClr val="37AB3A"/>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TH">
              <a:solidFill>
                <a:schemeClr val="tx1"/>
              </a:solidFill>
            </a:endParaRPr>
          </a:p>
        </p:txBody>
      </p:sp>
      <p:sp>
        <p:nvSpPr>
          <p:cNvPr id="24" name="Up Arrow Callout 23">
            <a:extLst>
              <a:ext uri="{FF2B5EF4-FFF2-40B4-BE49-F238E27FC236}">
                <a16:creationId xmlns:a16="http://schemas.microsoft.com/office/drawing/2014/main" id="{92284797-09AD-2745-ACD2-FD8753C3BF1F}"/>
              </a:ext>
            </a:extLst>
          </p:cNvPr>
          <p:cNvSpPr/>
          <p:nvPr/>
        </p:nvSpPr>
        <p:spPr>
          <a:xfrm>
            <a:off x="7367664" y="4513819"/>
            <a:ext cx="1618938" cy="554636"/>
          </a:xfrm>
          <a:prstGeom prst="upArrowCallout">
            <a:avLst/>
          </a:prstGeom>
          <a:solidFill>
            <a:srgbClr val="37AB3A"/>
          </a:solidFill>
          <a:ln>
            <a:solidFill>
              <a:srgbClr val="37AB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dirty="0"/>
              <a:t>Clustering Key</a:t>
            </a:r>
          </a:p>
        </p:txBody>
      </p:sp>
    </p:spTree>
    <p:extLst>
      <p:ext uri="{BB962C8B-B14F-4D97-AF65-F5344CB8AC3E}">
        <p14:creationId xmlns:p14="http://schemas.microsoft.com/office/powerpoint/2010/main" val="307226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linds(horizontal)">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8D6447-CFEC-E743-862A-C6D5825B6374}"/>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29" name="Content Placeholder 2">
            <a:extLst>
              <a:ext uri="{FF2B5EF4-FFF2-40B4-BE49-F238E27FC236}">
                <a16:creationId xmlns:a16="http://schemas.microsoft.com/office/drawing/2014/main" id="{A6E32E8C-27F8-FB40-949E-D59724D47258}"/>
              </a:ext>
            </a:extLst>
          </p:cNvPr>
          <p:cNvSpPr txBox="1">
            <a:spLocks/>
          </p:cNvSpPr>
          <p:nvPr/>
        </p:nvSpPr>
        <p:spPr>
          <a:xfrm>
            <a:off x="1056237" y="4164421"/>
            <a:ext cx="9832413" cy="1079224"/>
          </a:xfrm>
          <a:prstGeom prst="rect">
            <a:avLst/>
          </a:prstGeom>
          <a:solidFill>
            <a:schemeClr val="accent2">
              <a:lumMod val="20000"/>
              <a:lumOff val="80000"/>
            </a:schemeClr>
          </a:solidFill>
          <a:ln>
            <a:solidFill>
              <a:schemeClr val="accent6">
                <a:lumMod val="60000"/>
                <a:lumOff val="40000"/>
              </a:schemeClr>
            </a:solidFill>
          </a:ln>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buNone/>
            </a:pPr>
            <a:r>
              <a:rPr lang="en-US" sz="2000" b="1" dirty="0">
                <a:solidFill>
                  <a:srgbClr val="333333"/>
                </a:solidFill>
                <a:latin typeface="Courier New" panose="02070309020205020404" pitchFamily="49" charset="0"/>
              </a:rPr>
              <a:t>  SELECT</a:t>
            </a:r>
            <a:r>
              <a:rPr lang="en-US" sz="2000" dirty="0">
                <a:solidFill>
                  <a:srgbClr val="333333"/>
                </a:solidFill>
                <a:latin typeface="Courier New" panose="02070309020205020404" pitchFamily="49" charset="0"/>
              </a:rPr>
              <a:t> * </a:t>
            </a:r>
            <a:r>
              <a:rPr lang="en-US" sz="2000" b="1" dirty="0">
                <a:solidFill>
                  <a:srgbClr val="333333"/>
                </a:solidFill>
                <a:latin typeface="Courier New" panose="02070309020205020404" pitchFamily="49" charset="0"/>
              </a:rPr>
              <a:t>FROM</a:t>
            </a:r>
            <a:r>
              <a:rPr lang="en-US" sz="2000" dirty="0">
                <a:solidFill>
                  <a:srgbClr val="333333"/>
                </a:solidFill>
                <a:latin typeface="Courier New" panose="02070309020205020404" pitchFamily="49" charset="0"/>
              </a:rPr>
              <a:t> </a:t>
            </a:r>
            <a:r>
              <a:rPr lang="en-US" sz="2000" dirty="0" err="1">
                <a:solidFill>
                  <a:srgbClr val="333333"/>
                </a:solidFill>
                <a:latin typeface="Courier New" panose="02070309020205020404" pitchFamily="49" charset="0"/>
              </a:rPr>
              <a:t>product_by_release_Year_and_size</a:t>
            </a:r>
            <a:r>
              <a:rPr lang="en-US" sz="2000" dirty="0">
                <a:solidFill>
                  <a:srgbClr val="333333"/>
                </a:solidFill>
                <a:latin typeface="Courier New" panose="02070309020205020404" pitchFamily="49" charset="0"/>
              </a:rPr>
              <a:t> </a:t>
            </a:r>
          </a:p>
          <a:p>
            <a:pPr marL="0" indent="0">
              <a:spcBef>
                <a:spcPts val="0"/>
              </a:spcBef>
              <a:spcAft>
                <a:spcPts val="0"/>
              </a:spcAft>
              <a:buNone/>
            </a:pPr>
            <a:r>
              <a:rPr lang="en-US" sz="2000" b="1" dirty="0">
                <a:solidFill>
                  <a:srgbClr val="333333"/>
                </a:solidFill>
                <a:latin typeface="Courier New" panose="02070309020205020404" pitchFamily="49" charset="0"/>
              </a:rPr>
              <a:t>  WHERE</a:t>
            </a:r>
            <a:r>
              <a:rPr lang="en-US" sz="2000" dirty="0">
                <a:solidFill>
                  <a:srgbClr val="333333"/>
                </a:solidFill>
                <a:latin typeface="Courier New" panose="02070309020205020404" pitchFamily="49" charset="0"/>
              </a:rPr>
              <a:t> </a:t>
            </a:r>
            <a:r>
              <a:rPr lang="en-US" sz="2000" dirty="0" err="1">
                <a:solidFill>
                  <a:srgbClr val="333333"/>
                </a:solidFill>
                <a:latin typeface="Courier New" panose="02070309020205020404" pitchFamily="49" charset="0"/>
              </a:rPr>
              <a:t>release_year</a:t>
            </a:r>
            <a:r>
              <a:rPr lang="en-US" sz="2000" dirty="0">
                <a:solidFill>
                  <a:srgbClr val="333333"/>
                </a:solidFill>
                <a:latin typeface="Courier New" panose="02070309020205020404" pitchFamily="49" charset="0"/>
              </a:rPr>
              <a:t> =</a:t>
            </a:r>
            <a:r>
              <a:rPr lang="en-US" sz="2000" dirty="0">
                <a:solidFill>
                  <a:srgbClr val="008080"/>
                </a:solidFill>
                <a:latin typeface="Courier New" panose="02070309020205020404" pitchFamily="49" charset="0"/>
              </a:rPr>
              <a:t>2015</a:t>
            </a:r>
            <a:r>
              <a:rPr lang="en-US" sz="2000" dirty="0">
                <a:solidFill>
                  <a:srgbClr val="333333"/>
                </a:solidFill>
                <a:latin typeface="Courier New" panose="02070309020205020404" pitchFamily="49" charset="0"/>
              </a:rPr>
              <a:t> </a:t>
            </a:r>
            <a:r>
              <a:rPr lang="en-US" sz="2000" b="1" dirty="0">
                <a:solidFill>
                  <a:srgbClr val="333333"/>
                </a:solidFill>
                <a:latin typeface="Courier New" panose="02070309020205020404" pitchFamily="49" charset="0"/>
              </a:rPr>
              <a:t>AND</a:t>
            </a:r>
            <a:r>
              <a:rPr lang="en-US" sz="2000" dirty="0">
                <a:solidFill>
                  <a:srgbClr val="333333"/>
                </a:solidFill>
                <a:latin typeface="Courier New" panose="02070309020205020404" pitchFamily="49" charset="0"/>
              </a:rPr>
              <a:t> </a:t>
            </a:r>
            <a:r>
              <a:rPr lang="en-US" sz="2000" b="1" dirty="0">
                <a:solidFill>
                  <a:srgbClr val="333333"/>
                </a:solidFill>
                <a:latin typeface="Courier New" panose="02070309020205020404" pitchFamily="49" charset="0"/>
              </a:rPr>
              <a:t>size</a:t>
            </a:r>
            <a:r>
              <a:rPr lang="en-US" sz="2000" dirty="0">
                <a:solidFill>
                  <a:srgbClr val="333333"/>
                </a:solidFill>
                <a:latin typeface="Courier New" panose="02070309020205020404" pitchFamily="49" charset="0"/>
              </a:rPr>
              <a:t> = large </a:t>
            </a:r>
            <a:r>
              <a:rPr lang="en-US" sz="2000" b="1" dirty="0">
                <a:solidFill>
                  <a:srgbClr val="333333"/>
                </a:solidFill>
                <a:latin typeface="Courier New" panose="02070309020205020404" pitchFamily="49" charset="0"/>
              </a:rPr>
              <a:t>AND</a:t>
            </a:r>
            <a:r>
              <a:rPr lang="en-US" sz="2000" dirty="0">
                <a:solidFill>
                  <a:srgbClr val="333333"/>
                </a:solidFill>
                <a:latin typeface="Courier New" panose="02070309020205020404" pitchFamily="49" charset="0"/>
              </a:rPr>
              <a:t> price = </a:t>
            </a:r>
            <a:r>
              <a:rPr lang="en-US" sz="2000" dirty="0">
                <a:solidFill>
                  <a:srgbClr val="008080"/>
                </a:solidFill>
                <a:latin typeface="Courier New" panose="02070309020205020404" pitchFamily="49" charset="0"/>
              </a:rPr>
              <a:t>1000</a:t>
            </a:r>
            <a:endParaRPr lang="en-US" sz="2000" dirty="0"/>
          </a:p>
        </p:txBody>
      </p:sp>
      <p:sp>
        <p:nvSpPr>
          <p:cNvPr id="30" name="Frame 29">
            <a:extLst>
              <a:ext uri="{FF2B5EF4-FFF2-40B4-BE49-F238E27FC236}">
                <a16:creationId xmlns:a16="http://schemas.microsoft.com/office/drawing/2014/main" id="{136B6FA0-3204-2C43-AC70-9495812CA3A0}"/>
              </a:ext>
            </a:extLst>
          </p:cNvPr>
          <p:cNvSpPr/>
          <p:nvPr/>
        </p:nvSpPr>
        <p:spPr>
          <a:xfrm>
            <a:off x="1273829" y="4558348"/>
            <a:ext cx="6403582" cy="404733"/>
          </a:xfrm>
          <a:prstGeom prst="frame">
            <a:avLst>
              <a:gd name="adj1" fmla="val 709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TH">
              <a:solidFill>
                <a:schemeClr val="tx1"/>
              </a:solidFill>
            </a:endParaRPr>
          </a:p>
        </p:txBody>
      </p:sp>
      <p:sp>
        <p:nvSpPr>
          <p:cNvPr id="31" name="Frame 30">
            <a:extLst>
              <a:ext uri="{FF2B5EF4-FFF2-40B4-BE49-F238E27FC236}">
                <a16:creationId xmlns:a16="http://schemas.microsoft.com/office/drawing/2014/main" id="{7B2FC10C-93BE-FF43-A80E-E33F4F25C5B1}"/>
              </a:ext>
            </a:extLst>
          </p:cNvPr>
          <p:cNvSpPr/>
          <p:nvPr/>
        </p:nvSpPr>
        <p:spPr>
          <a:xfrm>
            <a:off x="8273680" y="4538111"/>
            <a:ext cx="2145298" cy="445206"/>
          </a:xfrm>
          <a:prstGeom prst="frame">
            <a:avLst>
              <a:gd name="adj1" fmla="val 7094"/>
            </a:avLst>
          </a:prstGeom>
          <a:solidFill>
            <a:srgbClr val="37AB3A"/>
          </a:solidFill>
          <a:ln>
            <a:solidFill>
              <a:srgbClr val="37AB3A"/>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TH">
              <a:solidFill>
                <a:schemeClr val="tx1"/>
              </a:solidFill>
            </a:endParaRPr>
          </a:p>
        </p:txBody>
      </p:sp>
      <p:sp>
        <p:nvSpPr>
          <p:cNvPr id="14" name="TextBox 13">
            <a:extLst>
              <a:ext uri="{FF2B5EF4-FFF2-40B4-BE49-F238E27FC236}">
                <a16:creationId xmlns:a16="http://schemas.microsoft.com/office/drawing/2014/main" id="{42A22E80-9A94-5C42-8B57-9D786C86247B}"/>
              </a:ext>
            </a:extLst>
          </p:cNvPr>
          <p:cNvSpPr txBox="1"/>
          <p:nvPr/>
        </p:nvSpPr>
        <p:spPr>
          <a:xfrm>
            <a:off x="1041980" y="3678758"/>
            <a:ext cx="8026877" cy="400110"/>
          </a:xfrm>
          <a:prstGeom prst="rect">
            <a:avLst/>
          </a:prstGeom>
          <a:noFill/>
        </p:spPr>
        <p:txBody>
          <a:bodyPr wrap="none" rtlCol="0">
            <a:spAutoFit/>
          </a:bodyPr>
          <a:lstStyle/>
          <a:p>
            <a:r>
              <a:rPr lang="en-US" sz="2000" dirty="0"/>
              <a:t>//can run parameterized or range queries against the clustering column </a:t>
            </a:r>
            <a:endParaRPr lang="en-TH" sz="2000" dirty="0"/>
          </a:p>
        </p:txBody>
      </p:sp>
      <p:sp>
        <p:nvSpPr>
          <p:cNvPr id="20" name="Content Placeholder 2">
            <a:extLst>
              <a:ext uri="{FF2B5EF4-FFF2-40B4-BE49-F238E27FC236}">
                <a16:creationId xmlns:a16="http://schemas.microsoft.com/office/drawing/2014/main" id="{75018429-C7FD-D548-B69D-D33A54E555CE}"/>
              </a:ext>
            </a:extLst>
          </p:cNvPr>
          <p:cNvSpPr txBox="1">
            <a:spLocks/>
          </p:cNvSpPr>
          <p:nvPr/>
        </p:nvSpPr>
        <p:spPr>
          <a:xfrm>
            <a:off x="1056237" y="2394920"/>
            <a:ext cx="9832413" cy="1079224"/>
          </a:xfrm>
          <a:prstGeom prst="rect">
            <a:avLst/>
          </a:prstGeom>
          <a:solidFill>
            <a:schemeClr val="accent2">
              <a:lumMod val="20000"/>
              <a:lumOff val="80000"/>
            </a:schemeClr>
          </a:solidFill>
          <a:ln>
            <a:solidFill>
              <a:schemeClr val="accent6">
                <a:lumMod val="60000"/>
                <a:lumOff val="40000"/>
              </a:schemeClr>
            </a:solidFill>
          </a:ln>
        </p:spPr>
        <p:txBody>
          <a:bodyPr vert="horz" lIns="0" tIns="45720" rIns="0" bIns="45720" rtlCol="0">
            <a:normAutofit fontScale="850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buNone/>
            </a:pPr>
            <a:endParaRPr lang="en-US" sz="2000" b="1" dirty="0">
              <a:solidFill>
                <a:srgbClr val="333333"/>
              </a:solidFill>
              <a:latin typeface="Courier New" panose="02070309020205020404" pitchFamily="49" charset="0"/>
            </a:endParaRPr>
          </a:p>
          <a:p>
            <a:pPr marL="0" indent="0">
              <a:spcBef>
                <a:spcPts val="0"/>
              </a:spcBef>
              <a:spcAft>
                <a:spcPts val="0"/>
              </a:spcAft>
              <a:buNone/>
            </a:pPr>
            <a:r>
              <a:rPr lang="en-US" sz="2000" b="1" dirty="0">
                <a:solidFill>
                  <a:srgbClr val="333333"/>
                </a:solidFill>
                <a:latin typeface="Courier New" panose="02070309020205020404" pitchFamily="49" charset="0"/>
              </a:rPr>
              <a:t>   SELECT</a:t>
            </a:r>
            <a:r>
              <a:rPr lang="en-US" sz="2000" dirty="0">
                <a:solidFill>
                  <a:srgbClr val="333333"/>
                </a:solidFill>
                <a:latin typeface="Courier New" panose="02070309020205020404" pitchFamily="49" charset="0"/>
              </a:rPr>
              <a:t> * </a:t>
            </a:r>
            <a:r>
              <a:rPr lang="en-US" sz="2000" b="1" dirty="0">
                <a:solidFill>
                  <a:srgbClr val="333333"/>
                </a:solidFill>
                <a:latin typeface="Courier New" panose="02070309020205020404" pitchFamily="49" charset="0"/>
              </a:rPr>
              <a:t>FROM</a:t>
            </a:r>
            <a:r>
              <a:rPr lang="en-US" sz="2000" dirty="0">
                <a:solidFill>
                  <a:srgbClr val="333333"/>
                </a:solidFill>
                <a:latin typeface="Courier New" panose="02070309020205020404" pitchFamily="49" charset="0"/>
              </a:rPr>
              <a:t> </a:t>
            </a:r>
            <a:r>
              <a:rPr lang="en-US" sz="2000" dirty="0" err="1">
                <a:solidFill>
                  <a:srgbClr val="333333"/>
                </a:solidFill>
                <a:latin typeface="Courier New" panose="02070309020205020404" pitchFamily="49" charset="0"/>
              </a:rPr>
              <a:t>product_by_release_Year_and_size</a:t>
            </a:r>
            <a:r>
              <a:rPr lang="en-US" sz="2000" dirty="0">
                <a:solidFill>
                  <a:srgbClr val="333333"/>
                </a:solidFill>
                <a:latin typeface="Courier New" panose="02070309020205020404" pitchFamily="49" charset="0"/>
              </a:rPr>
              <a:t> </a:t>
            </a:r>
          </a:p>
          <a:p>
            <a:pPr marL="0" indent="0">
              <a:spcBef>
                <a:spcPts val="0"/>
              </a:spcBef>
              <a:spcAft>
                <a:spcPts val="0"/>
              </a:spcAft>
              <a:buNone/>
            </a:pPr>
            <a:r>
              <a:rPr lang="en-US" sz="2000" b="1" dirty="0">
                <a:solidFill>
                  <a:srgbClr val="333333"/>
                </a:solidFill>
                <a:latin typeface="Courier New" panose="02070309020205020404" pitchFamily="49" charset="0"/>
              </a:rPr>
              <a:t>   WHERE</a:t>
            </a:r>
            <a:r>
              <a:rPr lang="en-US" sz="2000" dirty="0">
                <a:solidFill>
                  <a:srgbClr val="333333"/>
                </a:solidFill>
                <a:latin typeface="Courier New" panose="02070309020205020404" pitchFamily="49" charset="0"/>
              </a:rPr>
              <a:t> </a:t>
            </a:r>
            <a:r>
              <a:rPr lang="en-US" sz="2000" dirty="0" err="1">
                <a:solidFill>
                  <a:srgbClr val="333333"/>
                </a:solidFill>
                <a:latin typeface="Courier New" panose="02070309020205020404" pitchFamily="49" charset="0"/>
              </a:rPr>
              <a:t>release_year</a:t>
            </a:r>
            <a:r>
              <a:rPr lang="en-US" sz="2000" dirty="0">
                <a:solidFill>
                  <a:srgbClr val="333333"/>
                </a:solidFill>
                <a:latin typeface="Courier New" panose="02070309020205020404" pitchFamily="49" charset="0"/>
              </a:rPr>
              <a:t> =</a:t>
            </a:r>
            <a:r>
              <a:rPr lang="en-US" sz="2000" dirty="0">
                <a:solidFill>
                  <a:srgbClr val="008080"/>
                </a:solidFill>
                <a:latin typeface="Courier New" panose="02070309020205020404" pitchFamily="49" charset="0"/>
              </a:rPr>
              <a:t>2015</a:t>
            </a:r>
            <a:r>
              <a:rPr lang="en-US" sz="2000" dirty="0">
                <a:solidFill>
                  <a:srgbClr val="333333"/>
                </a:solidFill>
                <a:latin typeface="Courier New" panose="02070309020205020404" pitchFamily="49" charset="0"/>
              </a:rPr>
              <a:t> </a:t>
            </a:r>
            <a:r>
              <a:rPr lang="en-US" sz="2000" b="1" dirty="0">
                <a:solidFill>
                  <a:srgbClr val="333333"/>
                </a:solidFill>
                <a:latin typeface="Courier New" panose="02070309020205020404" pitchFamily="49" charset="0"/>
              </a:rPr>
              <a:t>AND</a:t>
            </a:r>
            <a:r>
              <a:rPr lang="en-US" sz="2000" dirty="0">
                <a:solidFill>
                  <a:srgbClr val="333333"/>
                </a:solidFill>
                <a:latin typeface="Courier New" panose="02070309020205020404" pitchFamily="49" charset="0"/>
              </a:rPr>
              <a:t> </a:t>
            </a:r>
            <a:r>
              <a:rPr lang="en-US" sz="2000" b="1" dirty="0">
                <a:solidFill>
                  <a:srgbClr val="333333"/>
                </a:solidFill>
                <a:latin typeface="Courier New" panose="02070309020205020404" pitchFamily="49" charset="0"/>
              </a:rPr>
              <a:t>size</a:t>
            </a:r>
            <a:r>
              <a:rPr lang="en-US" sz="2000" dirty="0">
                <a:solidFill>
                  <a:srgbClr val="333333"/>
                </a:solidFill>
                <a:latin typeface="Courier New" panose="02070309020205020404" pitchFamily="49" charset="0"/>
              </a:rPr>
              <a:t> = large </a:t>
            </a:r>
            <a:r>
              <a:rPr lang="en-US" sz="2000" b="1" dirty="0">
                <a:solidFill>
                  <a:srgbClr val="333333"/>
                </a:solidFill>
                <a:latin typeface="Courier New" panose="02070309020205020404" pitchFamily="49" charset="0"/>
              </a:rPr>
              <a:t>ORDER</a:t>
            </a:r>
            <a:r>
              <a:rPr lang="en-US" sz="2000" dirty="0">
                <a:solidFill>
                  <a:srgbClr val="333333"/>
                </a:solidFill>
                <a:latin typeface="Courier New" panose="02070309020205020404" pitchFamily="49" charset="0"/>
              </a:rPr>
              <a:t> </a:t>
            </a:r>
            <a:r>
              <a:rPr lang="en-US" sz="2000" b="1" dirty="0">
                <a:solidFill>
                  <a:srgbClr val="333333"/>
                </a:solidFill>
                <a:latin typeface="Courier New" panose="02070309020205020404" pitchFamily="49" charset="0"/>
              </a:rPr>
              <a:t>BY</a:t>
            </a:r>
            <a:r>
              <a:rPr lang="en-US" sz="2000" dirty="0">
                <a:solidFill>
                  <a:srgbClr val="333333"/>
                </a:solidFill>
                <a:latin typeface="Courier New" panose="02070309020205020404" pitchFamily="49" charset="0"/>
              </a:rPr>
              <a:t> price </a:t>
            </a:r>
            <a:r>
              <a:rPr lang="en-US" sz="2000" b="1" dirty="0">
                <a:solidFill>
                  <a:srgbClr val="333333"/>
                </a:solidFill>
                <a:latin typeface="Courier New" panose="02070309020205020404" pitchFamily="49" charset="0"/>
              </a:rPr>
              <a:t>DESC</a:t>
            </a:r>
            <a:r>
              <a:rPr lang="en-US" sz="2000" dirty="0">
                <a:solidFill>
                  <a:srgbClr val="333333"/>
                </a:solidFill>
                <a:latin typeface="Courier New" panose="02070309020205020404" pitchFamily="49" charset="0"/>
              </a:rPr>
              <a:t> </a:t>
            </a:r>
            <a:r>
              <a:rPr lang="en-US" sz="2000" b="1" dirty="0">
                <a:solidFill>
                  <a:srgbClr val="333333"/>
                </a:solidFill>
                <a:latin typeface="Courier New" panose="02070309020205020404" pitchFamily="49" charset="0"/>
              </a:rPr>
              <a:t>LIMIT</a:t>
            </a:r>
            <a:r>
              <a:rPr lang="en-US" sz="2000" dirty="0">
                <a:solidFill>
                  <a:srgbClr val="333333"/>
                </a:solidFill>
                <a:latin typeface="Courier New" panose="02070309020205020404" pitchFamily="49" charset="0"/>
              </a:rPr>
              <a:t> </a:t>
            </a:r>
            <a:r>
              <a:rPr lang="en-US" sz="2000" dirty="0">
                <a:solidFill>
                  <a:srgbClr val="008080"/>
                </a:solidFill>
                <a:latin typeface="Courier New" panose="02070309020205020404" pitchFamily="49" charset="0"/>
              </a:rPr>
              <a:t>50</a:t>
            </a:r>
            <a:r>
              <a:rPr lang="en-US" sz="2000" dirty="0">
                <a:solidFill>
                  <a:srgbClr val="333333"/>
                </a:solidFill>
                <a:latin typeface="Courier New" panose="02070309020205020404" pitchFamily="49" charset="0"/>
              </a:rPr>
              <a:t>;</a:t>
            </a:r>
            <a:endParaRPr lang="en-US" sz="2000" dirty="0"/>
          </a:p>
        </p:txBody>
      </p:sp>
      <p:sp>
        <p:nvSpPr>
          <p:cNvPr id="21" name="TextBox 20">
            <a:extLst>
              <a:ext uri="{FF2B5EF4-FFF2-40B4-BE49-F238E27FC236}">
                <a16:creationId xmlns:a16="http://schemas.microsoft.com/office/drawing/2014/main" id="{E2D6DB5D-9EF1-834B-8A9A-4268EEE7E5A0}"/>
              </a:ext>
            </a:extLst>
          </p:cNvPr>
          <p:cNvSpPr txBox="1"/>
          <p:nvPr/>
        </p:nvSpPr>
        <p:spPr>
          <a:xfrm>
            <a:off x="1041981" y="2059533"/>
            <a:ext cx="4668201" cy="400110"/>
          </a:xfrm>
          <a:prstGeom prst="rect">
            <a:avLst/>
          </a:prstGeom>
          <a:noFill/>
        </p:spPr>
        <p:txBody>
          <a:bodyPr wrap="none" rtlCol="0">
            <a:spAutoFit/>
          </a:bodyPr>
          <a:lstStyle/>
          <a:p>
            <a:r>
              <a:rPr lang="en-US" sz="2000" dirty="0"/>
              <a:t>//Using clustering key for ordering results</a:t>
            </a:r>
            <a:endParaRPr lang="en-TH" sz="2000" dirty="0"/>
          </a:p>
        </p:txBody>
      </p:sp>
      <p:sp>
        <p:nvSpPr>
          <p:cNvPr id="23" name="Frame 22">
            <a:extLst>
              <a:ext uri="{FF2B5EF4-FFF2-40B4-BE49-F238E27FC236}">
                <a16:creationId xmlns:a16="http://schemas.microsoft.com/office/drawing/2014/main" id="{5D511767-F5C1-EF46-96AB-A5D52BA00D44}"/>
              </a:ext>
            </a:extLst>
          </p:cNvPr>
          <p:cNvSpPr/>
          <p:nvPr/>
        </p:nvSpPr>
        <p:spPr>
          <a:xfrm>
            <a:off x="1375181" y="2934500"/>
            <a:ext cx="5456418" cy="404733"/>
          </a:xfrm>
          <a:prstGeom prst="frame">
            <a:avLst>
              <a:gd name="adj1" fmla="val 709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TH">
              <a:solidFill>
                <a:schemeClr val="tx1"/>
              </a:solidFill>
            </a:endParaRPr>
          </a:p>
        </p:txBody>
      </p:sp>
      <p:sp>
        <p:nvSpPr>
          <p:cNvPr id="25" name="Frame 24">
            <a:extLst>
              <a:ext uri="{FF2B5EF4-FFF2-40B4-BE49-F238E27FC236}">
                <a16:creationId xmlns:a16="http://schemas.microsoft.com/office/drawing/2014/main" id="{7CD37DE5-01BF-0D4E-A6C8-37733CBD2DC0}"/>
              </a:ext>
            </a:extLst>
          </p:cNvPr>
          <p:cNvSpPr/>
          <p:nvPr/>
        </p:nvSpPr>
        <p:spPr>
          <a:xfrm>
            <a:off x="6884064" y="2934500"/>
            <a:ext cx="2600794" cy="404733"/>
          </a:xfrm>
          <a:prstGeom prst="frame">
            <a:avLst>
              <a:gd name="adj1" fmla="val 7094"/>
            </a:avLst>
          </a:prstGeom>
          <a:solidFill>
            <a:srgbClr val="37AB3A"/>
          </a:solidFill>
          <a:ln>
            <a:solidFill>
              <a:srgbClr val="37AB3A"/>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TH">
              <a:solidFill>
                <a:schemeClr val="tx1"/>
              </a:solidFill>
            </a:endParaRPr>
          </a:p>
        </p:txBody>
      </p:sp>
      <p:sp>
        <p:nvSpPr>
          <p:cNvPr id="26" name="Content Placeholder 2">
            <a:extLst>
              <a:ext uri="{FF2B5EF4-FFF2-40B4-BE49-F238E27FC236}">
                <a16:creationId xmlns:a16="http://schemas.microsoft.com/office/drawing/2014/main" id="{655C1F35-AAFC-1A46-A1F3-07FBF502B7F0}"/>
              </a:ext>
            </a:extLst>
          </p:cNvPr>
          <p:cNvSpPr txBox="1">
            <a:spLocks/>
          </p:cNvSpPr>
          <p:nvPr/>
        </p:nvSpPr>
        <p:spPr>
          <a:xfrm>
            <a:off x="1044883" y="5438419"/>
            <a:ext cx="9832413" cy="1079224"/>
          </a:xfrm>
          <a:prstGeom prst="rect">
            <a:avLst/>
          </a:prstGeom>
          <a:solidFill>
            <a:schemeClr val="accent2">
              <a:lumMod val="20000"/>
              <a:lumOff val="80000"/>
            </a:schemeClr>
          </a:solidFill>
          <a:ln>
            <a:solidFill>
              <a:schemeClr val="accent6">
                <a:lumMod val="60000"/>
                <a:lumOff val="40000"/>
              </a:schemeClr>
            </a:solidFill>
          </a:ln>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buNone/>
            </a:pPr>
            <a:r>
              <a:rPr lang="en-US" sz="2000" b="1" dirty="0">
                <a:solidFill>
                  <a:srgbClr val="333333"/>
                </a:solidFill>
                <a:latin typeface="Courier New" panose="02070309020205020404" pitchFamily="49" charset="0"/>
              </a:rPr>
              <a:t>  SELECT</a:t>
            </a:r>
            <a:r>
              <a:rPr lang="en-US" sz="2000" dirty="0">
                <a:solidFill>
                  <a:srgbClr val="333333"/>
                </a:solidFill>
                <a:latin typeface="Courier New" panose="02070309020205020404" pitchFamily="49" charset="0"/>
              </a:rPr>
              <a:t> * </a:t>
            </a:r>
            <a:r>
              <a:rPr lang="en-US" sz="2000" b="1" dirty="0">
                <a:solidFill>
                  <a:srgbClr val="333333"/>
                </a:solidFill>
                <a:latin typeface="Courier New" panose="02070309020205020404" pitchFamily="49" charset="0"/>
              </a:rPr>
              <a:t>FROM</a:t>
            </a:r>
            <a:r>
              <a:rPr lang="en-US" sz="2000" dirty="0">
                <a:solidFill>
                  <a:srgbClr val="333333"/>
                </a:solidFill>
                <a:latin typeface="Courier New" panose="02070309020205020404" pitchFamily="49" charset="0"/>
              </a:rPr>
              <a:t> </a:t>
            </a:r>
            <a:r>
              <a:rPr lang="en-US" sz="2000" dirty="0" err="1">
                <a:solidFill>
                  <a:srgbClr val="333333"/>
                </a:solidFill>
                <a:latin typeface="Courier New" panose="02070309020205020404" pitchFamily="49" charset="0"/>
              </a:rPr>
              <a:t>product_by_release_Year_and_size</a:t>
            </a:r>
            <a:r>
              <a:rPr lang="en-US" sz="2000" dirty="0">
                <a:solidFill>
                  <a:srgbClr val="333333"/>
                </a:solidFill>
                <a:latin typeface="Courier New" panose="02070309020205020404" pitchFamily="49" charset="0"/>
              </a:rPr>
              <a:t> </a:t>
            </a:r>
          </a:p>
          <a:p>
            <a:pPr marL="0" indent="0">
              <a:spcBef>
                <a:spcPts val="0"/>
              </a:spcBef>
              <a:spcAft>
                <a:spcPts val="0"/>
              </a:spcAft>
              <a:buNone/>
            </a:pPr>
            <a:r>
              <a:rPr lang="en-US" sz="2000" b="1" dirty="0">
                <a:solidFill>
                  <a:srgbClr val="333333"/>
                </a:solidFill>
                <a:latin typeface="Courier New" panose="02070309020205020404" pitchFamily="49" charset="0"/>
              </a:rPr>
              <a:t>  WHERE</a:t>
            </a:r>
            <a:r>
              <a:rPr lang="en-US" sz="2000" dirty="0">
                <a:solidFill>
                  <a:srgbClr val="333333"/>
                </a:solidFill>
                <a:latin typeface="Courier New" panose="02070309020205020404" pitchFamily="49" charset="0"/>
              </a:rPr>
              <a:t> </a:t>
            </a:r>
            <a:r>
              <a:rPr lang="en-US" sz="2000" dirty="0" err="1">
                <a:solidFill>
                  <a:srgbClr val="333333"/>
                </a:solidFill>
                <a:latin typeface="Courier New" panose="02070309020205020404" pitchFamily="49" charset="0"/>
              </a:rPr>
              <a:t>release_year</a:t>
            </a:r>
            <a:r>
              <a:rPr lang="en-US" sz="2000" dirty="0">
                <a:solidFill>
                  <a:srgbClr val="333333"/>
                </a:solidFill>
                <a:latin typeface="Courier New" panose="02070309020205020404" pitchFamily="49" charset="0"/>
              </a:rPr>
              <a:t> =</a:t>
            </a:r>
            <a:r>
              <a:rPr lang="en-US" sz="2000" dirty="0">
                <a:solidFill>
                  <a:srgbClr val="008080"/>
                </a:solidFill>
                <a:latin typeface="Courier New" panose="02070309020205020404" pitchFamily="49" charset="0"/>
              </a:rPr>
              <a:t>2015</a:t>
            </a:r>
            <a:r>
              <a:rPr lang="en-US" sz="2000" dirty="0">
                <a:solidFill>
                  <a:srgbClr val="333333"/>
                </a:solidFill>
                <a:latin typeface="Courier New" panose="02070309020205020404" pitchFamily="49" charset="0"/>
              </a:rPr>
              <a:t> </a:t>
            </a:r>
            <a:r>
              <a:rPr lang="en-US" sz="2000" b="1" dirty="0">
                <a:solidFill>
                  <a:srgbClr val="333333"/>
                </a:solidFill>
                <a:latin typeface="Courier New" panose="02070309020205020404" pitchFamily="49" charset="0"/>
              </a:rPr>
              <a:t>AND</a:t>
            </a:r>
            <a:r>
              <a:rPr lang="en-US" sz="2000" dirty="0">
                <a:solidFill>
                  <a:srgbClr val="333333"/>
                </a:solidFill>
                <a:latin typeface="Courier New" panose="02070309020205020404" pitchFamily="49" charset="0"/>
              </a:rPr>
              <a:t> </a:t>
            </a:r>
            <a:r>
              <a:rPr lang="en-US" sz="2000" b="1" dirty="0">
                <a:solidFill>
                  <a:srgbClr val="333333"/>
                </a:solidFill>
                <a:latin typeface="Courier New" panose="02070309020205020404" pitchFamily="49" charset="0"/>
              </a:rPr>
              <a:t>size</a:t>
            </a:r>
            <a:r>
              <a:rPr lang="en-US" sz="2000" dirty="0">
                <a:solidFill>
                  <a:srgbClr val="333333"/>
                </a:solidFill>
                <a:latin typeface="Courier New" panose="02070309020205020404" pitchFamily="49" charset="0"/>
              </a:rPr>
              <a:t> = large </a:t>
            </a:r>
            <a:r>
              <a:rPr lang="en-US" sz="2000" b="1" dirty="0">
                <a:solidFill>
                  <a:srgbClr val="333333"/>
                </a:solidFill>
                <a:latin typeface="Courier New" panose="02070309020205020404" pitchFamily="49" charset="0"/>
              </a:rPr>
              <a:t>AND</a:t>
            </a:r>
            <a:r>
              <a:rPr lang="en-US" sz="2000" dirty="0">
                <a:solidFill>
                  <a:srgbClr val="333333"/>
                </a:solidFill>
                <a:latin typeface="Courier New" panose="02070309020205020404" pitchFamily="49" charset="0"/>
              </a:rPr>
              <a:t> price &gt; </a:t>
            </a:r>
            <a:r>
              <a:rPr lang="en-US" sz="2000" dirty="0">
                <a:solidFill>
                  <a:srgbClr val="008080"/>
                </a:solidFill>
                <a:latin typeface="Courier New" panose="02070309020205020404" pitchFamily="49" charset="0"/>
              </a:rPr>
              <a:t>1000</a:t>
            </a:r>
            <a:endParaRPr lang="en-US" sz="2000" dirty="0"/>
          </a:p>
        </p:txBody>
      </p:sp>
      <p:sp>
        <p:nvSpPr>
          <p:cNvPr id="27" name="Frame 26">
            <a:extLst>
              <a:ext uri="{FF2B5EF4-FFF2-40B4-BE49-F238E27FC236}">
                <a16:creationId xmlns:a16="http://schemas.microsoft.com/office/drawing/2014/main" id="{D83DA826-F045-BF45-AE97-9B352EC95381}"/>
              </a:ext>
            </a:extLst>
          </p:cNvPr>
          <p:cNvSpPr/>
          <p:nvPr/>
        </p:nvSpPr>
        <p:spPr>
          <a:xfrm>
            <a:off x="1262475" y="5832346"/>
            <a:ext cx="6403582" cy="404733"/>
          </a:xfrm>
          <a:prstGeom prst="frame">
            <a:avLst>
              <a:gd name="adj1" fmla="val 709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TH">
              <a:solidFill>
                <a:schemeClr val="tx1"/>
              </a:solidFill>
            </a:endParaRPr>
          </a:p>
        </p:txBody>
      </p:sp>
      <p:sp>
        <p:nvSpPr>
          <p:cNvPr id="28" name="Frame 27">
            <a:extLst>
              <a:ext uri="{FF2B5EF4-FFF2-40B4-BE49-F238E27FC236}">
                <a16:creationId xmlns:a16="http://schemas.microsoft.com/office/drawing/2014/main" id="{D4E32C5F-164A-5143-A82E-9FD5B9FE1E8E}"/>
              </a:ext>
            </a:extLst>
          </p:cNvPr>
          <p:cNvSpPr/>
          <p:nvPr/>
        </p:nvSpPr>
        <p:spPr>
          <a:xfrm>
            <a:off x="8262326" y="5812109"/>
            <a:ext cx="2145298" cy="445206"/>
          </a:xfrm>
          <a:prstGeom prst="frame">
            <a:avLst>
              <a:gd name="adj1" fmla="val 7094"/>
            </a:avLst>
          </a:prstGeom>
          <a:solidFill>
            <a:srgbClr val="37AB3A"/>
          </a:solidFill>
          <a:ln>
            <a:solidFill>
              <a:srgbClr val="37AB3A"/>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TH">
              <a:solidFill>
                <a:schemeClr val="tx1"/>
              </a:solidFill>
            </a:endParaRPr>
          </a:p>
        </p:txBody>
      </p:sp>
      <p:sp>
        <p:nvSpPr>
          <p:cNvPr id="33" name="Title 1">
            <a:extLst>
              <a:ext uri="{FF2B5EF4-FFF2-40B4-BE49-F238E27FC236}">
                <a16:creationId xmlns:a16="http://schemas.microsoft.com/office/drawing/2014/main" id="{018CE0CC-0A7C-5841-8B23-B3CE3F7920A5}"/>
              </a:ext>
            </a:extLst>
          </p:cNvPr>
          <p:cNvSpPr>
            <a:spLocks noGrp="1"/>
          </p:cNvSpPr>
          <p:nvPr>
            <p:ph type="title"/>
          </p:nvPr>
        </p:nvSpPr>
        <p:spPr>
          <a:xfrm>
            <a:off x="843446" y="199033"/>
            <a:ext cx="11613380" cy="1450757"/>
          </a:xfrm>
        </p:spPr>
        <p:txBody>
          <a:bodyPr>
            <a:normAutofit/>
          </a:bodyPr>
          <a:lstStyle/>
          <a:p>
            <a:r>
              <a:rPr lang="en-US" sz="4800" dirty="0"/>
              <a:t>Clustering Key</a:t>
            </a:r>
            <a:endParaRPr lang="en-TH" sz="4800" dirty="0"/>
          </a:p>
        </p:txBody>
      </p:sp>
      <p:sp>
        <p:nvSpPr>
          <p:cNvPr id="16" name="Down Arrow Callout 15">
            <a:extLst>
              <a:ext uri="{FF2B5EF4-FFF2-40B4-BE49-F238E27FC236}">
                <a16:creationId xmlns:a16="http://schemas.microsoft.com/office/drawing/2014/main" id="{DD8D9F0D-4C9E-DA43-844F-6F03A3BEF905}"/>
              </a:ext>
            </a:extLst>
          </p:cNvPr>
          <p:cNvSpPr/>
          <p:nvPr/>
        </p:nvSpPr>
        <p:spPr>
          <a:xfrm>
            <a:off x="5972443" y="1541353"/>
            <a:ext cx="4246933" cy="989351"/>
          </a:xfrm>
          <a:prstGeom prst="down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Retrieve all products within partition key: </a:t>
            </a:r>
            <a:r>
              <a:rPr lang="en-US" dirty="0" err="1">
                <a:solidFill>
                  <a:schemeClr val="bg1"/>
                </a:solidFill>
              </a:rPr>
              <a:t>release_year</a:t>
            </a:r>
            <a:r>
              <a:rPr lang="en-US" dirty="0">
                <a:solidFill>
                  <a:schemeClr val="bg1"/>
                </a:solidFill>
              </a:rPr>
              <a:t> = 2015 and size = “large”</a:t>
            </a:r>
            <a:endParaRPr lang="en-TH" dirty="0">
              <a:solidFill>
                <a:schemeClr val="bg1"/>
              </a:solidFill>
            </a:endParaRPr>
          </a:p>
        </p:txBody>
      </p:sp>
    </p:spTree>
    <p:extLst>
      <p:ext uri="{BB962C8B-B14F-4D97-AF65-F5344CB8AC3E}">
        <p14:creationId xmlns:p14="http://schemas.microsoft.com/office/powerpoint/2010/main" val="391647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blinds(horizontal)">
                                      <p:cBhvr>
                                        <p:cTn id="15" dur="500"/>
                                        <p:tgtEl>
                                          <p:spTgt spid="3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linds(horizontal)">
                                      <p:cBhvr>
                                        <p:cTn id="18" dur="500"/>
                                        <p:tgtEl>
                                          <p:spTgt spid="3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linds(horizontal)">
                                      <p:cBhvr>
                                        <p:cTn id="24" dur="500"/>
                                        <p:tgtEl>
                                          <p:spTgt spid="26"/>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linds(horizontal)">
                                      <p:cBhvr>
                                        <p:cTn id="27" dur="500"/>
                                        <p:tgtEl>
                                          <p:spTgt spid="2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blinds(horizontal)">
                                      <p:cBhvr>
                                        <p:cTn id="3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14" grpId="0"/>
      <p:bldP spid="26" grpId="0" animBg="1"/>
      <p:bldP spid="27" grpId="0" animBg="1"/>
      <p:bldP spid="28"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F4CE9F-9CFE-C646-8C2C-6E2A9F81392F}"/>
              </a:ext>
            </a:extLst>
          </p:cNvPr>
          <p:cNvSpPr>
            <a:spLocks noGrp="1"/>
          </p:cNvSpPr>
          <p:nvPr>
            <p:ph type="title"/>
          </p:nvPr>
        </p:nvSpPr>
        <p:spPr>
          <a:xfrm>
            <a:off x="1590900" y="2561644"/>
            <a:ext cx="9010200" cy="1444099"/>
          </a:xfrm>
        </p:spPr>
        <p:txBody>
          <a:bodyPr>
            <a:normAutofit/>
          </a:bodyPr>
          <a:lstStyle/>
          <a:p>
            <a:r>
              <a:rPr lang="en-US" sz="5400" dirty="0"/>
              <a:t>Data Model Design Rules</a:t>
            </a:r>
            <a:endParaRPr lang="en-TH" sz="4800" dirty="0">
              <a:solidFill>
                <a:srgbClr val="FFFFFF"/>
              </a:solidFill>
            </a:endParaRPr>
          </a:p>
        </p:txBody>
      </p:sp>
      <p:cxnSp>
        <p:nvCxnSpPr>
          <p:cNvPr id="22" name="Straight Connector 12">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CDAB838E-C393-7841-9210-4401EF6419F6}"/>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smtClean="0"/>
              <a:pPr>
                <a:spcAft>
                  <a:spcPts val="600"/>
                </a:spcAft>
              </a:pPr>
              <a:t>15</a:t>
            </a:fld>
            <a:endParaRPr lang="en-US"/>
          </a:p>
        </p:txBody>
      </p:sp>
      <p:cxnSp>
        <p:nvCxnSpPr>
          <p:cNvPr id="5" name="Straight Connector 4">
            <a:extLst>
              <a:ext uri="{FF2B5EF4-FFF2-40B4-BE49-F238E27FC236}">
                <a16:creationId xmlns:a16="http://schemas.microsoft.com/office/drawing/2014/main" id="{91AD0688-1C0A-B44B-8C7F-46D1F7968443}"/>
              </a:ext>
            </a:extLst>
          </p:cNvPr>
          <p:cNvCxnSpPr>
            <a:cxnSpLocks/>
          </p:cNvCxnSpPr>
          <p:nvPr/>
        </p:nvCxnSpPr>
        <p:spPr>
          <a:xfrm flipV="1">
            <a:off x="4015526" y="2353593"/>
            <a:ext cx="7197117"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3302471-F047-C544-897A-20109B174456}"/>
              </a:ext>
            </a:extLst>
          </p:cNvPr>
          <p:cNvCxnSpPr>
            <a:cxnSpLocks/>
          </p:cNvCxnSpPr>
          <p:nvPr/>
        </p:nvCxnSpPr>
        <p:spPr>
          <a:xfrm flipV="1">
            <a:off x="723686" y="4724812"/>
            <a:ext cx="10488957" cy="1"/>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83424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CF69-E011-D44B-BD28-716F07B3E5FA}"/>
              </a:ext>
            </a:extLst>
          </p:cNvPr>
          <p:cNvSpPr>
            <a:spLocks noGrp="1"/>
          </p:cNvSpPr>
          <p:nvPr>
            <p:ph type="title"/>
          </p:nvPr>
        </p:nvSpPr>
        <p:spPr/>
        <p:txBody>
          <a:bodyPr/>
          <a:lstStyle/>
          <a:p>
            <a:r>
              <a:rPr lang="en-US" dirty="0"/>
              <a:t>Data Model Design Rules</a:t>
            </a:r>
            <a:endParaRPr lang="en-TH" dirty="0"/>
          </a:p>
        </p:txBody>
      </p:sp>
      <p:sp>
        <p:nvSpPr>
          <p:cNvPr id="3" name="Content Placeholder 2">
            <a:extLst>
              <a:ext uri="{FF2B5EF4-FFF2-40B4-BE49-F238E27FC236}">
                <a16:creationId xmlns:a16="http://schemas.microsoft.com/office/drawing/2014/main" id="{80A2D8F0-3749-5A42-849E-24D1569E9093}"/>
              </a:ext>
            </a:extLst>
          </p:cNvPr>
          <p:cNvSpPr>
            <a:spLocks noGrp="1"/>
          </p:cNvSpPr>
          <p:nvPr>
            <p:ph idx="1"/>
          </p:nvPr>
        </p:nvSpPr>
        <p:spPr/>
        <p:txBody>
          <a:bodyPr/>
          <a:lstStyle/>
          <a:p>
            <a:pPr marL="457200" indent="-457200">
              <a:buFont typeface="+mj-lt"/>
              <a:buAutoNum type="arabicPeriod"/>
            </a:pPr>
            <a:r>
              <a:rPr lang="en-US" sz="2400" dirty="0">
                <a:solidFill>
                  <a:schemeClr val="tx1"/>
                </a:solidFill>
              </a:rPr>
              <a:t>Design our data model around the </a:t>
            </a:r>
            <a:r>
              <a:rPr lang="en-US" sz="2400" dirty="0">
                <a:solidFill>
                  <a:schemeClr val="tx1"/>
                </a:solidFill>
                <a:highlight>
                  <a:srgbClr val="FFFF00"/>
                </a:highlight>
              </a:rPr>
              <a:t>query patterns </a:t>
            </a:r>
            <a:r>
              <a:rPr lang="en-US" sz="2400" dirty="0">
                <a:solidFill>
                  <a:schemeClr val="tx1"/>
                </a:solidFill>
              </a:rPr>
              <a:t>and not around the entities, objects or the relationships that we have.</a:t>
            </a:r>
          </a:p>
          <a:p>
            <a:pPr marL="457200" indent="-457200">
              <a:buFont typeface="+mj-lt"/>
              <a:buAutoNum type="arabicPeriod"/>
            </a:pPr>
            <a:r>
              <a:rPr lang="en-US" sz="2400" dirty="0">
                <a:solidFill>
                  <a:schemeClr val="tx1"/>
                </a:solidFill>
              </a:rPr>
              <a:t>Absolutely to use </a:t>
            </a:r>
            <a:r>
              <a:rPr lang="en-US" sz="2400" dirty="0">
                <a:solidFill>
                  <a:schemeClr val="tx1"/>
                </a:solidFill>
                <a:highlight>
                  <a:srgbClr val="FFFF00"/>
                </a:highlight>
              </a:rPr>
              <a:t>denormalization</a:t>
            </a:r>
            <a:r>
              <a:rPr lang="en-US" sz="2400" dirty="0">
                <a:solidFill>
                  <a:schemeClr val="tx1"/>
                </a:solidFill>
              </a:rPr>
              <a:t>  to retrieve our data efficiently and improve performance. </a:t>
            </a:r>
            <a:r>
              <a:rPr lang="en-US" sz="2400" b="1" dirty="0">
                <a:solidFill>
                  <a:srgbClr val="FF0000"/>
                </a:solidFill>
              </a:rPr>
              <a:t>Joins aren't supported!!!</a:t>
            </a:r>
          </a:p>
        </p:txBody>
      </p:sp>
      <p:sp>
        <p:nvSpPr>
          <p:cNvPr id="4" name="Slide Number Placeholder 3">
            <a:extLst>
              <a:ext uri="{FF2B5EF4-FFF2-40B4-BE49-F238E27FC236}">
                <a16:creationId xmlns:a16="http://schemas.microsoft.com/office/drawing/2014/main" id="{AFAD5609-2E33-0944-9BA6-C7F1B9DD39CC}"/>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3907975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9FAE-D2F2-5C4A-B48C-87F92547AFA5}"/>
              </a:ext>
            </a:extLst>
          </p:cNvPr>
          <p:cNvSpPr>
            <a:spLocks noGrp="1"/>
          </p:cNvSpPr>
          <p:nvPr>
            <p:ph type="title"/>
          </p:nvPr>
        </p:nvSpPr>
        <p:spPr>
          <a:xfrm>
            <a:off x="701539" y="263529"/>
            <a:ext cx="10849881" cy="1450757"/>
          </a:xfrm>
        </p:spPr>
        <p:txBody>
          <a:bodyPr/>
          <a:lstStyle/>
          <a:p>
            <a:r>
              <a:rPr lang="en-US" dirty="0"/>
              <a:t>Example:</a:t>
            </a:r>
            <a:r>
              <a:rPr lang="th-TH" dirty="0"/>
              <a:t>  </a:t>
            </a:r>
            <a:r>
              <a:rPr lang="en-US" dirty="0"/>
              <a:t>AIT Bookstore Application</a:t>
            </a:r>
            <a:endParaRPr lang="en-TH" dirty="0"/>
          </a:p>
        </p:txBody>
      </p:sp>
      <p:sp>
        <p:nvSpPr>
          <p:cNvPr id="3" name="Content Placeholder 2">
            <a:extLst>
              <a:ext uri="{FF2B5EF4-FFF2-40B4-BE49-F238E27FC236}">
                <a16:creationId xmlns:a16="http://schemas.microsoft.com/office/drawing/2014/main" id="{10B59F10-2583-4E47-BFA6-AF80F89993ED}"/>
              </a:ext>
            </a:extLst>
          </p:cNvPr>
          <p:cNvSpPr>
            <a:spLocks noGrp="1"/>
          </p:cNvSpPr>
          <p:nvPr>
            <p:ph idx="1"/>
          </p:nvPr>
        </p:nvSpPr>
        <p:spPr>
          <a:xfrm>
            <a:off x="1066800" y="2269385"/>
            <a:ext cx="10058400" cy="3760891"/>
          </a:xfrm>
        </p:spPr>
        <p:txBody>
          <a:bodyPr>
            <a:normAutofit/>
          </a:bodyPr>
          <a:lstStyle/>
          <a:p>
            <a:pPr marL="0" indent="0">
              <a:buNone/>
            </a:pPr>
            <a:r>
              <a:rPr lang="en-US" sz="2400" dirty="0"/>
              <a:t>Q1) Get a product by id</a:t>
            </a:r>
          </a:p>
          <a:p>
            <a:pPr marL="0" indent="0">
              <a:buNone/>
            </a:pPr>
            <a:r>
              <a:rPr lang="en-US" sz="2400" dirty="0"/>
              <a:t>Q2) Get a category by </a:t>
            </a:r>
            <a:r>
              <a:rPr lang="en-US" sz="2400" dirty="0" err="1"/>
              <a:t>cat_id</a:t>
            </a:r>
            <a:r>
              <a:rPr lang="en-US" sz="2400" dirty="0"/>
              <a:t> </a:t>
            </a:r>
          </a:p>
          <a:p>
            <a:pPr marL="0" indent="0">
              <a:buNone/>
            </a:pPr>
            <a:r>
              <a:rPr lang="en-US" sz="2400" dirty="0"/>
              <a:t>Q3) Get the categories of a particular product</a:t>
            </a:r>
          </a:p>
          <a:p>
            <a:pPr marL="0" indent="0">
              <a:buNone/>
            </a:pPr>
            <a:r>
              <a:rPr lang="en-US" sz="2400" dirty="0"/>
              <a:t>Q4) Get the categories of a particular product</a:t>
            </a:r>
          </a:p>
        </p:txBody>
      </p:sp>
      <p:sp>
        <p:nvSpPr>
          <p:cNvPr id="4" name="Slide Number Placeholder 3">
            <a:extLst>
              <a:ext uri="{FF2B5EF4-FFF2-40B4-BE49-F238E27FC236}">
                <a16:creationId xmlns:a16="http://schemas.microsoft.com/office/drawing/2014/main" id="{85285116-6FA3-EA4B-A127-C5851CC2F1B3}"/>
              </a:ext>
            </a:extLst>
          </p:cNvPr>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830572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3150-65C4-354C-A885-0FBEED3A75C0}"/>
              </a:ext>
            </a:extLst>
          </p:cNvPr>
          <p:cNvSpPr>
            <a:spLocks noGrp="1"/>
          </p:cNvSpPr>
          <p:nvPr>
            <p:ph type="title"/>
          </p:nvPr>
        </p:nvSpPr>
        <p:spPr>
          <a:xfrm>
            <a:off x="171886" y="218769"/>
            <a:ext cx="5554355" cy="1450757"/>
          </a:xfrm>
        </p:spPr>
        <p:txBody>
          <a:bodyPr>
            <a:normAutofit/>
          </a:bodyPr>
          <a:lstStyle/>
          <a:p>
            <a:r>
              <a:rPr lang="en-US" sz="3600" dirty="0"/>
              <a:t>Q1) Get a product by id</a:t>
            </a:r>
            <a:endParaRPr lang="en-TH" sz="3600" dirty="0"/>
          </a:p>
        </p:txBody>
      </p:sp>
      <p:sp>
        <p:nvSpPr>
          <p:cNvPr id="4" name="Slide Number Placeholder 3">
            <a:extLst>
              <a:ext uri="{FF2B5EF4-FFF2-40B4-BE49-F238E27FC236}">
                <a16:creationId xmlns:a16="http://schemas.microsoft.com/office/drawing/2014/main" id="{FC8D6447-CFEC-E743-862A-C6D5825B6374}"/>
              </a:ext>
            </a:extLst>
          </p:cNvPr>
          <p:cNvSpPr>
            <a:spLocks noGrp="1"/>
          </p:cNvSpPr>
          <p:nvPr>
            <p:ph type="sldNum" sz="quarter" idx="12"/>
          </p:nvPr>
        </p:nvSpPr>
        <p:spPr/>
        <p:txBody>
          <a:bodyPr/>
          <a:lstStyle/>
          <a:p>
            <a:fld id="{3A98EE3D-8CD1-4C3F-BD1C-C98C9596463C}" type="slidenum">
              <a:rPr lang="en-US" smtClean="0"/>
              <a:t>18</a:t>
            </a:fld>
            <a:endParaRPr lang="en-US" dirty="0"/>
          </a:p>
        </p:txBody>
      </p:sp>
      <p:sp>
        <p:nvSpPr>
          <p:cNvPr id="5" name="Content Placeholder 2">
            <a:extLst>
              <a:ext uri="{FF2B5EF4-FFF2-40B4-BE49-F238E27FC236}">
                <a16:creationId xmlns:a16="http://schemas.microsoft.com/office/drawing/2014/main" id="{59FFC249-01D5-CE4F-90E2-8F1B03AC8F54}"/>
              </a:ext>
            </a:extLst>
          </p:cNvPr>
          <p:cNvSpPr txBox="1">
            <a:spLocks/>
          </p:cNvSpPr>
          <p:nvPr/>
        </p:nvSpPr>
        <p:spPr>
          <a:xfrm>
            <a:off x="350945" y="2020463"/>
            <a:ext cx="5224571" cy="3265714"/>
          </a:xfrm>
          <a:prstGeom prst="rect">
            <a:avLst/>
          </a:prstGeom>
          <a:solidFill>
            <a:schemeClr val="accent5">
              <a:lumMod val="20000"/>
              <a:lumOff val="80000"/>
            </a:schemeClr>
          </a:solidFill>
          <a:ln>
            <a:solidFill>
              <a:schemeClr val="accent6">
                <a:lumMod val="60000"/>
                <a:lumOff val="40000"/>
              </a:schemeClr>
            </a:solidFill>
          </a:ln>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2400" b="1" dirty="0">
                <a:solidFill>
                  <a:srgbClr val="333333"/>
                </a:solidFill>
                <a:latin typeface="Courier New" panose="02070309020205020404" pitchFamily="49" charset="0"/>
              </a:rPr>
              <a:t>create</a:t>
            </a:r>
            <a:r>
              <a:rPr lang="en-US" sz="2400" dirty="0">
                <a:solidFill>
                  <a:srgbClr val="333333"/>
                </a:solidFill>
                <a:latin typeface="Courier New" panose="02070309020205020404" pitchFamily="49" charset="0"/>
              </a:rPr>
              <a:t> </a:t>
            </a:r>
            <a:r>
              <a:rPr lang="en-US" sz="2400" b="1" dirty="0">
                <a:solidFill>
                  <a:srgbClr val="333333"/>
                </a:solidFill>
                <a:latin typeface="Courier New" panose="02070309020205020404" pitchFamily="49" charset="0"/>
              </a:rPr>
              <a:t>table</a:t>
            </a:r>
            <a:r>
              <a:rPr lang="en-US" sz="2400" dirty="0">
                <a:solidFill>
                  <a:srgbClr val="333333"/>
                </a:solidFill>
                <a:latin typeface="Courier New" panose="02070309020205020404" pitchFamily="49" charset="0"/>
              </a:rPr>
              <a:t> </a:t>
            </a:r>
            <a:r>
              <a:rPr lang="en-US" sz="2400" dirty="0" err="1">
                <a:solidFill>
                  <a:srgbClr val="333333"/>
                </a:solidFill>
                <a:latin typeface="Courier New" panose="02070309020205020404" pitchFamily="49" charset="0"/>
              </a:rPr>
              <a:t>product_by_id</a:t>
            </a:r>
            <a:r>
              <a:rPr lang="en-US" sz="2400" dirty="0">
                <a:solidFill>
                  <a:srgbClr val="333333"/>
                </a:solidFill>
                <a:latin typeface="Courier New" panose="02070309020205020404" pitchFamily="49" charset="0"/>
              </a:rPr>
              <a:t> </a:t>
            </a:r>
            <a:br>
              <a:rPr lang="en-US" sz="2400" dirty="0">
                <a:solidFill>
                  <a:srgbClr val="333333"/>
                </a:solidFill>
                <a:latin typeface="Courier New" panose="02070309020205020404" pitchFamily="49" charset="0"/>
              </a:rPr>
            </a:br>
            <a:r>
              <a:rPr lang="en-US" sz="2400" dirty="0">
                <a:solidFill>
                  <a:srgbClr val="333333"/>
                </a:solidFill>
                <a:latin typeface="Courier New" panose="02070309020205020404" pitchFamily="49" charset="0"/>
              </a:rPr>
              <a:t>( </a:t>
            </a:r>
            <a:endParaRPr lang="th-TH" sz="2400" dirty="0">
              <a:solidFill>
                <a:srgbClr val="333333"/>
              </a:solidFill>
              <a:latin typeface="Courier New" panose="02070309020205020404" pitchFamily="49" charset="0"/>
            </a:endParaRPr>
          </a:p>
          <a:p>
            <a:pPr>
              <a:spcBef>
                <a:spcPts val="0"/>
              </a:spcBef>
              <a:spcAft>
                <a:spcPts val="0"/>
              </a:spcAft>
            </a:pPr>
            <a:r>
              <a:rPr lang="th-TH" sz="2400" dirty="0">
                <a:solidFill>
                  <a:srgbClr val="333333"/>
                </a:solidFill>
                <a:latin typeface="Courier New" panose="02070309020205020404" pitchFamily="49" charset="0"/>
              </a:rPr>
              <a:t>     </a:t>
            </a:r>
            <a:r>
              <a:rPr lang="en-US" sz="2400" dirty="0" err="1">
                <a:solidFill>
                  <a:srgbClr val="333333"/>
                </a:solidFill>
                <a:latin typeface="Courier New" panose="02070309020205020404" pitchFamily="49" charset="0"/>
              </a:rPr>
              <a:t>prod_id</a:t>
            </a:r>
            <a:r>
              <a:rPr lang="en-US" sz="2400" dirty="0">
                <a:solidFill>
                  <a:srgbClr val="333333"/>
                </a:solidFill>
                <a:latin typeface="Courier New" panose="02070309020205020404" pitchFamily="49" charset="0"/>
              </a:rPr>
              <a:t> </a:t>
            </a:r>
            <a:r>
              <a:rPr lang="en-US" sz="2400" dirty="0">
                <a:solidFill>
                  <a:srgbClr val="0086B3"/>
                </a:solidFill>
                <a:latin typeface="Courier New" panose="02070309020205020404" pitchFamily="49" charset="0"/>
              </a:rPr>
              <a:t>text</a:t>
            </a:r>
            <a:r>
              <a:rPr lang="en-US" sz="2400" dirty="0">
                <a:solidFill>
                  <a:srgbClr val="333333"/>
                </a:solidFill>
                <a:latin typeface="Courier New" panose="02070309020205020404" pitchFamily="49" charset="0"/>
              </a:rPr>
              <a:t>, </a:t>
            </a:r>
            <a:endParaRPr lang="th-TH" sz="2400" dirty="0">
              <a:solidFill>
                <a:srgbClr val="333333"/>
              </a:solidFill>
              <a:latin typeface="Courier New" panose="02070309020205020404" pitchFamily="49" charset="0"/>
            </a:endParaRPr>
          </a:p>
          <a:p>
            <a:pPr>
              <a:spcBef>
                <a:spcPts val="0"/>
              </a:spcBef>
              <a:spcAft>
                <a:spcPts val="0"/>
              </a:spcAft>
            </a:pPr>
            <a:r>
              <a:rPr lang="th-TH" sz="2400" dirty="0">
                <a:solidFill>
                  <a:srgbClr val="333333"/>
                </a:solidFill>
                <a:latin typeface="Courier New" panose="02070309020205020404" pitchFamily="49" charset="0"/>
              </a:rPr>
              <a:t>     </a:t>
            </a:r>
            <a:r>
              <a:rPr lang="en-US" sz="2400" dirty="0" err="1">
                <a:solidFill>
                  <a:srgbClr val="333333"/>
                </a:solidFill>
                <a:latin typeface="Courier New" panose="02070309020205020404" pitchFamily="49" charset="0"/>
              </a:rPr>
              <a:t>prod_name</a:t>
            </a:r>
            <a:r>
              <a:rPr lang="en-US" sz="2400" dirty="0">
                <a:solidFill>
                  <a:srgbClr val="333333"/>
                </a:solidFill>
                <a:latin typeface="Courier New" panose="02070309020205020404" pitchFamily="49" charset="0"/>
              </a:rPr>
              <a:t> </a:t>
            </a:r>
            <a:r>
              <a:rPr lang="en-US" sz="2400" dirty="0">
                <a:solidFill>
                  <a:srgbClr val="0086B3"/>
                </a:solidFill>
                <a:latin typeface="Courier New" panose="02070309020205020404" pitchFamily="49" charset="0"/>
              </a:rPr>
              <a:t>text</a:t>
            </a:r>
            <a:r>
              <a:rPr lang="en-US" sz="2400" dirty="0">
                <a:solidFill>
                  <a:srgbClr val="333333"/>
                </a:solidFill>
                <a:latin typeface="Courier New" panose="02070309020205020404" pitchFamily="49" charset="0"/>
              </a:rPr>
              <a:t>, </a:t>
            </a:r>
            <a:endParaRPr lang="th-TH" sz="2400" dirty="0">
              <a:solidFill>
                <a:srgbClr val="333333"/>
              </a:solidFill>
              <a:latin typeface="Courier New" panose="02070309020205020404" pitchFamily="49" charset="0"/>
            </a:endParaRPr>
          </a:p>
          <a:p>
            <a:pPr>
              <a:spcBef>
                <a:spcPts val="0"/>
              </a:spcBef>
              <a:spcAft>
                <a:spcPts val="0"/>
              </a:spcAft>
            </a:pPr>
            <a:r>
              <a:rPr lang="th-TH" sz="2400" dirty="0">
                <a:solidFill>
                  <a:srgbClr val="333333"/>
                </a:solidFill>
                <a:latin typeface="Courier New" panose="02070309020205020404" pitchFamily="49" charset="0"/>
              </a:rPr>
              <a:t>     </a:t>
            </a:r>
            <a:r>
              <a:rPr lang="en-US" sz="2400" dirty="0">
                <a:solidFill>
                  <a:srgbClr val="333333"/>
                </a:solidFill>
                <a:latin typeface="Courier New" panose="02070309020205020404" pitchFamily="49" charset="0"/>
              </a:rPr>
              <a:t>price </a:t>
            </a:r>
            <a:r>
              <a:rPr lang="en-US" sz="2400" dirty="0">
                <a:solidFill>
                  <a:srgbClr val="0086B3"/>
                </a:solidFill>
                <a:latin typeface="Courier New" panose="02070309020205020404" pitchFamily="49" charset="0"/>
              </a:rPr>
              <a:t>decimal</a:t>
            </a:r>
            <a:r>
              <a:rPr lang="en-US" sz="2400" dirty="0">
                <a:solidFill>
                  <a:srgbClr val="333333"/>
                </a:solidFill>
                <a:latin typeface="Courier New" panose="02070309020205020404" pitchFamily="49" charset="0"/>
              </a:rPr>
              <a:t>, </a:t>
            </a:r>
            <a:endParaRPr lang="th-TH" sz="2400" dirty="0">
              <a:solidFill>
                <a:srgbClr val="333333"/>
              </a:solidFill>
              <a:latin typeface="Courier New" panose="02070309020205020404" pitchFamily="49" charset="0"/>
            </a:endParaRPr>
          </a:p>
          <a:p>
            <a:pPr>
              <a:spcBef>
                <a:spcPts val="0"/>
              </a:spcBef>
              <a:spcAft>
                <a:spcPts val="0"/>
              </a:spcAft>
            </a:pPr>
            <a:r>
              <a:rPr lang="th-TH" sz="2400" b="1" dirty="0">
                <a:solidFill>
                  <a:srgbClr val="333333"/>
                </a:solidFill>
                <a:latin typeface="Courier New" panose="02070309020205020404" pitchFamily="49" charset="0"/>
              </a:rPr>
              <a:t>    </a:t>
            </a:r>
            <a:r>
              <a:rPr lang="en-US" sz="2400" dirty="0">
                <a:solidFill>
                  <a:srgbClr val="333333"/>
                </a:solidFill>
                <a:latin typeface="Courier New" panose="02070309020205020404" pitchFamily="49" charset="0"/>
              </a:rPr>
              <a:t>color </a:t>
            </a:r>
            <a:r>
              <a:rPr lang="en-US" sz="2400" dirty="0">
                <a:solidFill>
                  <a:srgbClr val="0086B3"/>
                </a:solidFill>
                <a:latin typeface="Courier New" panose="02070309020205020404" pitchFamily="49" charset="0"/>
              </a:rPr>
              <a:t>text</a:t>
            </a:r>
            <a:r>
              <a:rPr lang="en-US" sz="2400" dirty="0">
                <a:solidFill>
                  <a:srgbClr val="333333"/>
                </a:solidFill>
                <a:latin typeface="Courier New" panose="02070309020205020404" pitchFamily="49" charset="0"/>
              </a:rPr>
              <a:t>, </a:t>
            </a:r>
            <a:endParaRPr lang="th-TH" sz="2400" dirty="0">
              <a:solidFill>
                <a:srgbClr val="333333"/>
              </a:solidFill>
              <a:latin typeface="Courier New" panose="02070309020205020404" pitchFamily="49" charset="0"/>
            </a:endParaRPr>
          </a:p>
          <a:p>
            <a:pPr>
              <a:spcBef>
                <a:spcPts val="0"/>
              </a:spcBef>
              <a:spcAft>
                <a:spcPts val="0"/>
              </a:spcAft>
            </a:pPr>
            <a:r>
              <a:rPr lang="th-TH" sz="2400" b="1" dirty="0">
                <a:solidFill>
                  <a:srgbClr val="333333"/>
                </a:solidFill>
                <a:latin typeface="Courier New" panose="02070309020205020404" pitchFamily="49" charset="0"/>
              </a:rPr>
              <a:t>    </a:t>
            </a:r>
            <a:r>
              <a:rPr lang="en-US" sz="2400" b="1" dirty="0">
                <a:solidFill>
                  <a:srgbClr val="333333"/>
                </a:solidFill>
                <a:latin typeface="Courier New" panose="02070309020205020404" pitchFamily="49" charset="0"/>
              </a:rPr>
              <a:t>PRIMARY</a:t>
            </a:r>
            <a:r>
              <a:rPr lang="en-US" sz="2400" dirty="0">
                <a:solidFill>
                  <a:srgbClr val="333333"/>
                </a:solidFill>
                <a:latin typeface="Courier New" panose="02070309020205020404" pitchFamily="49" charset="0"/>
              </a:rPr>
              <a:t> </a:t>
            </a:r>
            <a:r>
              <a:rPr lang="en-US" sz="2400" b="1" dirty="0">
                <a:solidFill>
                  <a:srgbClr val="333333"/>
                </a:solidFill>
                <a:latin typeface="Courier New" panose="02070309020205020404" pitchFamily="49" charset="0"/>
              </a:rPr>
              <a:t>KEY</a:t>
            </a:r>
            <a:r>
              <a:rPr lang="en-US" sz="2400" dirty="0">
                <a:solidFill>
                  <a:srgbClr val="333333"/>
                </a:solidFill>
                <a:latin typeface="Courier New" panose="02070309020205020404" pitchFamily="49" charset="0"/>
              </a:rPr>
              <a:t>(</a:t>
            </a:r>
            <a:r>
              <a:rPr lang="en-US" sz="2400" dirty="0" err="1">
                <a:solidFill>
                  <a:srgbClr val="333333"/>
                </a:solidFill>
                <a:latin typeface="Courier New" panose="02070309020205020404" pitchFamily="49" charset="0"/>
              </a:rPr>
              <a:t>prod_id</a:t>
            </a:r>
            <a:r>
              <a:rPr lang="en-US" sz="2400" dirty="0">
                <a:solidFill>
                  <a:srgbClr val="333333"/>
                </a:solidFill>
                <a:latin typeface="Courier New" panose="02070309020205020404" pitchFamily="49" charset="0"/>
              </a:rPr>
              <a:t>) </a:t>
            </a:r>
            <a:endParaRPr lang="th-TH" sz="2400" dirty="0">
              <a:solidFill>
                <a:srgbClr val="333333"/>
              </a:solidFill>
              <a:latin typeface="Courier New" panose="02070309020205020404" pitchFamily="49" charset="0"/>
            </a:endParaRPr>
          </a:p>
          <a:p>
            <a:pPr>
              <a:spcBef>
                <a:spcPts val="0"/>
              </a:spcBef>
              <a:spcAft>
                <a:spcPts val="0"/>
              </a:spcAft>
            </a:pPr>
            <a:r>
              <a:rPr lang="en-US" sz="2400" dirty="0">
                <a:solidFill>
                  <a:srgbClr val="333333"/>
                </a:solidFill>
                <a:latin typeface="Courier New" panose="02070309020205020404" pitchFamily="49" charset="0"/>
              </a:rPr>
              <a:t>);</a:t>
            </a:r>
            <a:endParaRPr lang="en-US" sz="2400" dirty="0"/>
          </a:p>
        </p:txBody>
      </p:sp>
      <p:sp>
        <p:nvSpPr>
          <p:cNvPr id="13" name="Content Placeholder 2">
            <a:extLst>
              <a:ext uri="{FF2B5EF4-FFF2-40B4-BE49-F238E27FC236}">
                <a16:creationId xmlns:a16="http://schemas.microsoft.com/office/drawing/2014/main" id="{2478CD81-4035-4049-BBA4-8A5C3B68281D}"/>
              </a:ext>
            </a:extLst>
          </p:cNvPr>
          <p:cNvSpPr txBox="1">
            <a:spLocks/>
          </p:cNvSpPr>
          <p:nvPr/>
        </p:nvSpPr>
        <p:spPr>
          <a:xfrm>
            <a:off x="6414334" y="2034969"/>
            <a:ext cx="5224571" cy="3262389"/>
          </a:xfrm>
          <a:prstGeom prst="rect">
            <a:avLst/>
          </a:prstGeom>
          <a:solidFill>
            <a:schemeClr val="accent5">
              <a:lumMod val="20000"/>
              <a:lumOff val="80000"/>
            </a:schemeClr>
          </a:solidFill>
          <a:ln>
            <a:solidFill>
              <a:schemeClr val="accent6">
                <a:lumMod val="60000"/>
                <a:lumOff val="40000"/>
              </a:schemeClr>
            </a:solidFill>
          </a:ln>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2400" b="1" dirty="0">
                <a:solidFill>
                  <a:srgbClr val="333333"/>
                </a:solidFill>
                <a:latin typeface="Courier New" panose="02070309020205020404" pitchFamily="49" charset="0"/>
              </a:rPr>
              <a:t>create</a:t>
            </a:r>
            <a:r>
              <a:rPr lang="en-US" sz="2400" dirty="0">
                <a:solidFill>
                  <a:srgbClr val="333333"/>
                </a:solidFill>
                <a:latin typeface="Courier New" panose="02070309020205020404" pitchFamily="49" charset="0"/>
              </a:rPr>
              <a:t> </a:t>
            </a:r>
            <a:r>
              <a:rPr lang="en-US" sz="2400" b="1" dirty="0">
                <a:solidFill>
                  <a:srgbClr val="333333"/>
                </a:solidFill>
                <a:latin typeface="Courier New" panose="02070309020205020404" pitchFamily="49" charset="0"/>
              </a:rPr>
              <a:t>table</a:t>
            </a:r>
            <a:r>
              <a:rPr lang="en-US" sz="2400" dirty="0">
                <a:solidFill>
                  <a:srgbClr val="333333"/>
                </a:solidFill>
                <a:latin typeface="Courier New" panose="02070309020205020404" pitchFamily="49" charset="0"/>
              </a:rPr>
              <a:t> </a:t>
            </a:r>
            <a:r>
              <a:rPr lang="en-US" sz="2400" dirty="0" err="1">
                <a:solidFill>
                  <a:srgbClr val="333333"/>
                </a:solidFill>
                <a:latin typeface="Courier New" panose="02070309020205020404" pitchFamily="49" charset="0"/>
              </a:rPr>
              <a:t>category_by_id</a:t>
            </a:r>
            <a:r>
              <a:rPr lang="en-US" sz="2400" dirty="0">
                <a:solidFill>
                  <a:srgbClr val="333333"/>
                </a:solidFill>
                <a:latin typeface="Courier New" panose="02070309020205020404" pitchFamily="49" charset="0"/>
              </a:rPr>
              <a:t> ( </a:t>
            </a:r>
          </a:p>
          <a:p>
            <a:pPr>
              <a:spcBef>
                <a:spcPts val="0"/>
              </a:spcBef>
              <a:spcAft>
                <a:spcPts val="0"/>
              </a:spcAft>
            </a:pPr>
            <a:r>
              <a:rPr lang="en-US" sz="2400" dirty="0">
                <a:solidFill>
                  <a:srgbClr val="333333"/>
                </a:solidFill>
                <a:latin typeface="Courier New" panose="02070309020205020404" pitchFamily="49" charset="0"/>
              </a:rPr>
              <a:t>  </a:t>
            </a:r>
            <a:r>
              <a:rPr lang="en-US" sz="2400" dirty="0" err="1">
                <a:solidFill>
                  <a:srgbClr val="333333"/>
                </a:solidFill>
                <a:latin typeface="Courier New" panose="02070309020205020404" pitchFamily="49" charset="0"/>
              </a:rPr>
              <a:t>cat_id</a:t>
            </a:r>
            <a:r>
              <a:rPr lang="en-US" sz="2400" dirty="0">
                <a:solidFill>
                  <a:srgbClr val="333333"/>
                </a:solidFill>
                <a:latin typeface="Courier New" panose="02070309020205020404" pitchFamily="49" charset="0"/>
              </a:rPr>
              <a:t> </a:t>
            </a:r>
            <a:r>
              <a:rPr lang="en-US" sz="2400" dirty="0">
                <a:solidFill>
                  <a:srgbClr val="0086B3"/>
                </a:solidFill>
                <a:latin typeface="Courier New" panose="02070309020205020404" pitchFamily="49" charset="0"/>
              </a:rPr>
              <a:t>text</a:t>
            </a:r>
            <a:r>
              <a:rPr lang="en-US" sz="2400" dirty="0">
                <a:solidFill>
                  <a:srgbClr val="333333"/>
                </a:solidFill>
                <a:latin typeface="Courier New" panose="02070309020205020404" pitchFamily="49" charset="0"/>
              </a:rPr>
              <a:t>, </a:t>
            </a:r>
          </a:p>
          <a:p>
            <a:pPr>
              <a:spcBef>
                <a:spcPts val="0"/>
              </a:spcBef>
              <a:spcAft>
                <a:spcPts val="0"/>
              </a:spcAft>
            </a:pPr>
            <a:r>
              <a:rPr lang="en-US" sz="2400" dirty="0">
                <a:solidFill>
                  <a:srgbClr val="333333"/>
                </a:solidFill>
                <a:latin typeface="Courier New" panose="02070309020205020404" pitchFamily="49" charset="0"/>
              </a:rPr>
              <a:t>  </a:t>
            </a:r>
            <a:r>
              <a:rPr lang="en-US" sz="2400" dirty="0" err="1">
                <a:solidFill>
                  <a:srgbClr val="333333"/>
                </a:solidFill>
                <a:latin typeface="Courier New" panose="02070309020205020404" pitchFamily="49" charset="0"/>
              </a:rPr>
              <a:t>cat_name</a:t>
            </a:r>
            <a:r>
              <a:rPr lang="en-US" sz="2400" dirty="0">
                <a:solidFill>
                  <a:srgbClr val="333333"/>
                </a:solidFill>
                <a:latin typeface="Courier New" panose="02070309020205020404" pitchFamily="49" charset="0"/>
              </a:rPr>
              <a:t> </a:t>
            </a:r>
            <a:r>
              <a:rPr lang="en-US" sz="2400" dirty="0">
                <a:solidFill>
                  <a:srgbClr val="0086B3"/>
                </a:solidFill>
                <a:latin typeface="Courier New" panose="02070309020205020404" pitchFamily="49" charset="0"/>
              </a:rPr>
              <a:t>text</a:t>
            </a:r>
            <a:r>
              <a:rPr lang="en-US" sz="2400" dirty="0">
                <a:solidFill>
                  <a:srgbClr val="333333"/>
                </a:solidFill>
                <a:latin typeface="Courier New" panose="02070309020205020404" pitchFamily="49" charset="0"/>
              </a:rPr>
              <a:t>, </a:t>
            </a:r>
          </a:p>
          <a:p>
            <a:pPr>
              <a:spcBef>
                <a:spcPts val="0"/>
              </a:spcBef>
              <a:spcAft>
                <a:spcPts val="0"/>
              </a:spcAft>
            </a:pPr>
            <a:r>
              <a:rPr lang="en-US" sz="2400" b="1" dirty="0">
                <a:solidFill>
                  <a:srgbClr val="333333"/>
                </a:solidFill>
                <a:latin typeface="Courier New" panose="02070309020205020404" pitchFamily="49" charset="0"/>
              </a:rPr>
              <a:t>  PRIMARY</a:t>
            </a:r>
            <a:r>
              <a:rPr lang="en-US" sz="2400" dirty="0">
                <a:solidFill>
                  <a:srgbClr val="333333"/>
                </a:solidFill>
                <a:latin typeface="Courier New" panose="02070309020205020404" pitchFamily="49" charset="0"/>
              </a:rPr>
              <a:t> </a:t>
            </a:r>
            <a:r>
              <a:rPr lang="en-US" sz="2400" b="1" dirty="0">
                <a:solidFill>
                  <a:srgbClr val="333333"/>
                </a:solidFill>
                <a:latin typeface="Courier New" panose="02070309020205020404" pitchFamily="49" charset="0"/>
              </a:rPr>
              <a:t>KEY</a:t>
            </a:r>
            <a:r>
              <a:rPr lang="en-US" sz="2400" dirty="0">
                <a:solidFill>
                  <a:srgbClr val="333333"/>
                </a:solidFill>
                <a:latin typeface="Courier New" panose="02070309020205020404" pitchFamily="49" charset="0"/>
              </a:rPr>
              <a:t>(</a:t>
            </a:r>
            <a:r>
              <a:rPr lang="en-US" sz="2400" dirty="0" err="1">
                <a:solidFill>
                  <a:srgbClr val="333333"/>
                </a:solidFill>
                <a:latin typeface="Courier New" panose="02070309020205020404" pitchFamily="49" charset="0"/>
              </a:rPr>
              <a:t>cat_id</a:t>
            </a:r>
            <a:r>
              <a:rPr lang="en-US" sz="2400" dirty="0">
                <a:solidFill>
                  <a:srgbClr val="333333"/>
                </a:solidFill>
                <a:latin typeface="Courier New" panose="02070309020205020404" pitchFamily="49" charset="0"/>
              </a:rPr>
              <a:t>)</a:t>
            </a:r>
          </a:p>
          <a:p>
            <a:pPr>
              <a:spcBef>
                <a:spcPts val="0"/>
              </a:spcBef>
              <a:spcAft>
                <a:spcPts val="0"/>
              </a:spcAft>
            </a:pPr>
            <a:r>
              <a:rPr lang="en-US" sz="2400" dirty="0">
                <a:solidFill>
                  <a:srgbClr val="333333"/>
                </a:solidFill>
                <a:latin typeface="Courier New" panose="02070309020205020404" pitchFamily="49" charset="0"/>
              </a:rPr>
              <a:t>);</a:t>
            </a:r>
            <a:endParaRPr lang="en-US" sz="2400" dirty="0"/>
          </a:p>
        </p:txBody>
      </p:sp>
      <p:sp>
        <p:nvSpPr>
          <p:cNvPr id="9" name="Title 1">
            <a:extLst>
              <a:ext uri="{FF2B5EF4-FFF2-40B4-BE49-F238E27FC236}">
                <a16:creationId xmlns:a16="http://schemas.microsoft.com/office/drawing/2014/main" id="{D839A648-95CD-4145-AE93-728A129E4E86}"/>
              </a:ext>
            </a:extLst>
          </p:cNvPr>
          <p:cNvSpPr txBox="1">
            <a:spLocks/>
          </p:cNvSpPr>
          <p:nvPr/>
        </p:nvSpPr>
        <p:spPr>
          <a:xfrm>
            <a:off x="5869396" y="218768"/>
            <a:ext cx="6066521"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600" dirty="0"/>
              <a:t>Q2) Get category by </a:t>
            </a:r>
            <a:r>
              <a:rPr lang="en-US" sz="3600" dirty="0" err="1"/>
              <a:t>cat_id</a:t>
            </a:r>
            <a:endParaRPr lang="en-TH" sz="3600" dirty="0"/>
          </a:p>
        </p:txBody>
      </p:sp>
      <p:sp>
        <p:nvSpPr>
          <p:cNvPr id="7" name="Content Placeholder 2">
            <a:extLst>
              <a:ext uri="{FF2B5EF4-FFF2-40B4-BE49-F238E27FC236}">
                <a16:creationId xmlns:a16="http://schemas.microsoft.com/office/drawing/2014/main" id="{995946E1-694F-CB47-B7C5-C93D0587BC69}"/>
              </a:ext>
            </a:extLst>
          </p:cNvPr>
          <p:cNvSpPr txBox="1">
            <a:spLocks/>
          </p:cNvSpPr>
          <p:nvPr/>
        </p:nvSpPr>
        <p:spPr>
          <a:xfrm>
            <a:off x="350945" y="5409241"/>
            <a:ext cx="5027879" cy="1371254"/>
          </a:xfrm>
          <a:prstGeom prst="rect">
            <a:avLst/>
          </a:prstGeom>
          <a:solidFill>
            <a:schemeClr val="accent2">
              <a:lumMod val="20000"/>
              <a:lumOff val="80000"/>
            </a:schemeClr>
          </a:solidFill>
          <a:ln>
            <a:solidFill>
              <a:schemeClr val="accent6">
                <a:lumMod val="60000"/>
                <a:lumOff val="40000"/>
              </a:schemeClr>
            </a:solidFill>
          </a:ln>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buNone/>
            </a:pPr>
            <a:endParaRPr lang="en-US" sz="2300" dirty="0"/>
          </a:p>
        </p:txBody>
      </p:sp>
      <p:graphicFrame>
        <p:nvGraphicFramePr>
          <p:cNvPr id="8" name="Table 12">
            <a:extLst>
              <a:ext uri="{FF2B5EF4-FFF2-40B4-BE49-F238E27FC236}">
                <a16:creationId xmlns:a16="http://schemas.microsoft.com/office/drawing/2014/main" id="{486C6C42-FE3B-DE49-A2F5-DC479FD81479}"/>
              </a:ext>
            </a:extLst>
          </p:cNvPr>
          <p:cNvGraphicFramePr>
            <a:graphicFrameLocks noGrp="1"/>
          </p:cNvGraphicFramePr>
          <p:nvPr>
            <p:extLst>
              <p:ext uri="{D42A27DB-BD31-4B8C-83A1-F6EECF244321}">
                <p14:modId xmlns:p14="http://schemas.microsoft.com/office/powerpoint/2010/main" val="1098273141"/>
              </p:ext>
            </p:extLst>
          </p:nvPr>
        </p:nvGraphicFramePr>
        <p:xfrm>
          <a:off x="1644864" y="5541662"/>
          <a:ext cx="1387400" cy="1093764"/>
        </p:xfrm>
        <a:graphic>
          <a:graphicData uri="http://schemas.openxmlformats.org/drawingml/2006/table">
            <a:tbl>
              <a:tblPr firstRow="1" bandRow="1">
                <a:tableStyleId>{21E4AEA4-8DFA-4A89-87EB-49C32662AFE0}</a:tableStyleId>
              </a:tblPr>
              <a:tblGrid>
                <a:gridCol w="1387400">
                  <a:extLst>
                    <a:ext uri="{9D8B030D-6E8A-4147-A177-3AD203B41FA5}">
                      <a16:colId xmlns:a16="http://schemas.microsoft.com/office/drawing/2014/main" val="2654161547"/>
                    </a:ext>
                  </a:extLst>
                </a:gridCol>
              </a:tblGrid>
              <a:tr h="488865">
                <a:tc>
                  <a:txBody>
                    <a:bodyPr/>
                    <a:lstStyle/>
                    <a:p>
                      <a:r>
                        <a:rPr lang="en-US" dirty="0" err="1"/>
                        <a:t>prod_name</a:t>
                      </a:r>
                      <a:endParaRPr lang="en-TH" dirty="0"/>
                    </a:p>
                  </a:txBody>
                  <a:tcPr/>
                </a:tc>
                <a:extLst>
                  <a:ext uri="{0D108BD9-81ED-4DB2-BD59-A6C34878D82A}">
                    <a16:rowId xmlns:a16="http://schemas.microsoft.com/office/drawing/2014/main" val="181433045"/>
                  </a:ext>
                </a:extLst>
              </a:tr>
              <a:tr h="604899">
                <a:tc>
                  <a:txBody>
                    <a:bodyPr/>
                    <a:lstStyle/>
                    <a:p>
                      <a:r>
                        <a:rPr lang="en-TH" dirty="0"/>
                        <a:t>Pencil XY</a:t>
                      </a:r>
                    </a:p>
                  </a:txBody>
                  <a:tcPr/>
                </a:tc>
                <a:extLst>
                  <a:ext uri="{0D108BD9-81ED-4DB2-BD59-A6C34878D82A}">
                    <a16:rowId xmlns:a16="http://schemas.microsoft.com/office/drawing/2014/main" val="4216887175"/>
                  </a:ext>
                </a:extLst>
              </a:tr>
            </a:tbl>
          </a:graphicData>
        </a:graphic>
      </p:graphicFrame>
      <p:sp>
        <p:nvSpPr>
          <p:cNvPr id="10" name="Rectangle 9">
            <a:extLst>
              <a:ext uri="{FF2B5EF4-FFF2-40B4-BE49-F238E27FC236}">
                <a16:creationId xmlns:a16="http://schemas.microsoft.com/office/drawing/2014/main" id="{2872A3D2-544D-694B-B237-7EFAA2104D5D}"/>
              </a:ext>
            </a:extLst>
          </p:cNvPr>
          <p:cNvSpPr/>
          <p:nvPr/>
        </p:nvSpPr>
        <p:spPr>
          <a:xfrm>
            <a:off x="520719" y="5550849"/>
            <a:ext cx="1022275" cy="10873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TH" dirty="0"/>
              <a:t>P001</a:t>
            </a:r>
          </a:p>
        </p:txBody>
      </p:sp>
      <p:graphicFrame>
        <p:nvGraphicFramePr>
          <p:cNvPr id="11" name="Table 12">
            <a:extLst>
              <a:ext uri="{FF2B5EF4-FFF2-40B4-BE49-F238E27FC236}">
                <a16:creationId xmlns:a16="http://schemas.microsoft.com/office/drawing/2014/main" id="{E85F430D-C57E-7440-AF92-0CFB72AB1285}"/>
              </a:ext>
            </a:extLst>
          </p:cNvPr>
          <p:cNvGraphicFramePr>
            <a:graphicFrameLocks noGrp="1"/>
          </p:cNvGraphicFramePr>
          <p:nvPr>
            <p:extLst>
              <p:ext uri="{D42A27DB-BD31-4B8C-83A1-F6EECF244321}">
                <p14:modId xmlns:p14="http://schemas.microsoft.com/office/powerpoint/2010/main" val="326198253"/>
              </p:ext>
            </p:extLst>
          </p:nvPr>
        </p:nvGraphicFramePr>
        <p:xfrm>
          <a:off x="3145102" y="5528045"/>
          <a:ext cx="887264" cy="1128945"/>
        </p:xfrm>
        <a:graphic>
          <a:graphicData uri="http://schemas.openxmlformats.org/drawingml/2006/table">
            <a:tbl>
              <a:tblPr firstRow="1" bandRow="1">
                <a:tableStyleId>{21E4AEA4-8DFA-4A89-87EB-49C32662AFE0}</a:tableStyleId>
              </a:tblPr>
              <a:tblGrid>
                <a:gridCol w="887264">
                  <a:extLst>
                    <a:ext uri="{9D8B030D-6E8A-4147-A177-3AD203B41FA5}">
                      <a16:colId xmlns:a16="http://schemas.microsoft.com/office/drawing/2014/main" val="2654161547"/>
                    </a:ext>
                  </a:extLst>
                </a:gridCol>
              </a:tblGrid>
              <a:tr h="518172">
                <a:tc>
                  <a:txBody>
                    <a:bodyPr/>
                    <a:lstStyle/>
                    <a:p>
                      <a:r>
                        <a:rPr lang="en-US" dirty="0"/>
                        <a:t>price</a:t>
                      </a:r>
                      <a:endParaRPr lang="en-TH" dirty="0"/>
                    </a:p>
                  </a:txBody>
                  <a:tcPr/>
                </a:tc>
                <a:extLst>
                  <a:ext uri="{0D108BD9-81ED-4DB2-BD59-A6C34878D82A}">
                    <a16:rowId xmlns:a16="http://schemas.microsoft.com/office/drawing/2014/main" val="181433045"/>
                  </a:ext>
                </a:extLst>
              </a:tr>
              <a:tr h="610773">
                <a:tc>
                  <a:txBody>
                    <a:bodyPr/>
                    <a:lstStyle/>
                    <a:p>
                      <a:r>
                        <a:rPr lang="en-TH" dirty="0"/>
                        <a:t>49</a:t>
                      </a:r>
                    </a:p>
                  </a:txBody>
                  <a:tcPr/>
                </a:tc>
                <a:extLst>
                  <a:ext uri="{0D108BD9-81ED-4DB2-BD59-A6C34878D82A}">
                    <a16:rowId xmlns:a16="http://schemas.microsoft.com/office/drawing/2014/main" val="4216887175"/>
                  </a:ext>
                </a:extLst>
              </a:tr>
            </a:tbl>
          </a:graphicData>
        </a:graphic>
      </p:graphicFrame>
      <p:graphicFrame>
        <p:nvGraphicFramePr>
          <p:cNvPr id="12" name="Table 12">
            <a:extLst>
              <a:ext uri="{FF2B5EF4-FFF2-40B4-BE49-F238E27FC236}">
                <a16:creationId xmlns:a16="http://schemas.microsoft.com/office/drawing/2014/main" id="{B287CD4D-3324-734D-AD2F-65B7D1930258}"/>
              </a:ext>
            </a:extLst>
          </p:cNvPr>
          <p:cNvGraphicFramePr>
            <a:graphicFrameLocks noGrp="1"/>
          </p:cNvGraphicFramePr>
          <p:nvPr>
            <p:extLst>
              <p:ext uri="{D42A27DB-BD31-4B8C-83A1-F6EECF244321}">
                <p14:modId xmlns:p14="http://schemas.microsoft.com/office/powerpoint/2010/main" val="2068324187"/>
              </p:ext>
            </p:extLst>
          </p:nvPr>
        </p:nvGraphicFramePr>
        <p:xfrm>
          <a:off x="4160344" y="5518045"/>
          <a:ext cx="1005019" cy="1111355"/>
        </p:xfrm>
        <a:graphic>
          <a:graphicData uri="http://schemas.openxmlformats.org/drawingml/2006/table">
            <a:tbl>
              <a:tblPr firstRow="1" bandRow="1">
                <a:tableStyleId>{21E4AEA4-8DFA-4A89-87EB-49C32662AFE0}</a:tableStyleId>
              </a:tblPr>
              <a:tblGrid>
                <a:gridCol w="1005019">
                  <a:extLst>
                    <a:ext uri="{9D8B030D-6E8A-4147-A177-3AD203B41FA5}">
                      <a16:colId xmlns:a16="http://schemas.microsoft.com/office/drawing/2014/main" val="2654161547"/>
                    </a:ext>
                  </a:extLst>
                </a:gridCol>
              </a:tblGrid>
              <a:tr h="514601">
                <a:tc>
                  <a:txBody>
                    <a:bodyPr/>
                    <a:lstStyle/>
                    <a:p>
                      <a:r>
                        <a:rPr lang="en-US" dirty="0"/>
                        <a:t>color</a:t>
                      </a:r>
                      <a:endParaRPr lang="en-TH" dirty="0"/>
                    </a:p>
                  </a:txBody>
                  <a:tcPr/>
                </a:tc>
                <a:extLst>
                  <a:ext uri="{0D108BD9-81ED-4DB2-BD59-A6C34878D82A}">
                    <a16:rowId xmlns:a16="http://schemas.microsoft.com/office/drawing/2014/main" val="181433045"/>
                  </a:ext>
                </a:extLst>
              </a:tr>
              <a:tr h="596754">
                <a:tc>
                  <a:txBody>
                    <a:bodyPr/>
                    <a:lstStyle/>
                    <a:p>
                      <a:r>
                        <a:rPr lang="en-TH" dirty="0"/>
                        <a:t>White</a:t>
                      </a:r>
                    </a:p>
                  </a:txBody>
                  <a:tcPr/>
                </a:tc>
                <a:extLst>
                  <a:ext uri="{0D108BD9-81ED-4DB2-BD59-A6C34878D82A}">
                    <a16:rowId xmlns:a16="http://schemas.microsoft.com/office/drawing/2014/main" val="4216887175"/>
                  </a:ext>
                </a:extLst>
              </a:tr>
            </a:tbl>
          </a:graphicData>
        </a:graphic>
      </p:graphicFrame>
      <p:sp>
        <p:nvSpPr>
          <p:cNvPr id="14" name="Content Placeholder 2">
            <a:extLst>
              <a:ext uri="{FF2B5EF4-FFF2-40B4-BE49-F238E27FC236}">
                <a16:creationId xmlns:a16="http://schemas.microsoft.com/office/drawing/2014/main" id="{A6A3D478-365D-5649-9A9E-9C4196461C40}"/>
              </a:ext>
            </a:extLst>
          </p:cNvPr>
          <p:cNvSpPr txBox="1">
            <a:spLocks/>
          </p:cNvSpPr>
          <p:nvPr/>
        </p:nvSpPr>
        <p:spPr>
          <a:xfrm>
            <a:off x="7059660" y="5419220"/>
            <a:ext cx="3039082" cy="1371254"/>
          </a:xfrm>
          <a:prstGeom prst="rect">
            <a:avLst/>
          </a:prstGeom>
          <a:solidFill>
            <a:schemeClr val="accent2">
              <a:lumMod val="20000"/>
              <a:lumOff val="80000"/>
            </a:schemeClr>
          </a:solidFill>
          <a:ln>
            <a:solidFill>
              <a:schemeClr val="accent6">
                <a:lumMod val="60000"/>
                <a:lumOff val="40000"/>
              </a:schemeClr>
            </a:solidFill>
          </a:ln>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buNone/>
            </a:pPr>
            <a:endParaRPr lang="en-US" sz="2300" dirty="0"/>
          </a:p>
        </p:txBody>
      </p:sp>
      <p:graphicFrame>
        <p:nvGraphicFramePr>
          <p:cNvPr id="15" name="Table 12">
            <a:extLst>
              <a:ext uri="{FF2B5EF4-FFF2-40B4-BE49-F238E27FC236}">
                <a16:creationId xmlns:a16="http://schemas.microsoft.com/office/drawing/2014/main" id="{380175FC-923F-2C4D-B531-DA80172923FF}"/>
              </a:ext>
            </a:extLst>
          </p:cNvPr>
          <p:cNvGraphicFramePr>
            <a:graphicFrameLocks noGrp="1"/>
          </p:cNvGraphicFramePr>
          <p:nvPr>
            <p:extLst>
              <p:ext uri="{D42A27DB-BD31-4B8C-83A1-F6EECF244321}">
                <p14:modId xmlns:p14="http://schemas.microsoft.com/office/powerpoint/2010/main" val="1663825535"/>
              </p:ext>
            </p:extLst>
          </p:nvPr>
        </p:nvGraphicFramePr>
        <p:xfrm>
          <a:off x="8579527" y="5540188"/>
          <a:ext cx="1217391" cy="1111541"/>
        </p:xfrm>
        <a:graphic>
          <a:graphicData uri="http://schemas.openxmlformats.org/drawingml/2006/table">
            <a:tbl>
              <a:tblPr firstRow="1" bandRow="1">
                <a:tableStyleId>{21E4AEA4-8DFA-4A89-87EB-49C32662AFE0}</a:tableStyleId>
              </a:tblPr>
              <a:tblGrid>
                <a:gridCol w="1217391">
                  <a:extLst>
                    <a:ext uri="{9D8B030D-6E8A-4147-A177-3AD203B41FA5}">
                      <a16:colId xmlns:a16="http://schemas.microsoft.com/office/drawing/2014/main" val="2654161547"/>
                    </a:ext>
                  </a:extLst>
                </a:gridCol>
              </a:tblGrid>
              <a:tr h="506642">
                <a:tc>
                  <a:txBody>
                    <a:bodyPr/>
                    <a:lstStyle/>
                    <a:p>
                      <a:r>
                        <a:rPr lang="en-US" dirty="0" err="1"/>
                        <a:t>cat_name</a:t>
                      </a:r>
                      <a:endParaRPr lang="en-TH" dirty="0"/>
                    </a:p>
                  </a:txBody>
                  <a:tcPr/>
                </a:tc>
                <a:extLst>
                  <a:ext uri="{0D108BD9-81ED-4DB2-BD59-A6C34878D82A}">
                    <a16:rowId xmlns:a16="http://schemas.microsoft.com/office/drawing/2014/main" val="181433045"/>
                  </a:ext>
                </a:extLst>
              </a:tr>
              <a:tr h="604899">
                <a:tc>
                  <a:txBody>
                    <a:bodyPr/>
                    <a:lstStyle/>
                    <a:p>
                      <a:r>
                        <a:rPr lang="en-TH" dirty="0"/>
                        <a:t>Station</a:t>
                      </a:r>
                      <a:r>
                        <a:rPr lang="en-US" dirty="0"/>
                        <a:t>e</a:t>
                      </a:r>
                      <a:r>
                        <a:rPr lang="en-TH" dirty="0"/>
                        <a:t>ry</a:t>
                      </a:r>
                    </a:p>
                  </a:txBody>
                  <a:tcPr/>
                </a:tc>
                <a:extLst>
                  <a:ext uri="{0D108BD9-81ED-4DB2-BD59-A6C34878D82A}">
                    <a16:rowId xmlns:a16="http://schemas.microsoft.com/office/drawing/2014/main" val="4216887175"/>
                  </a:ext>
                </a:extLst>
              </a:tr>
            </a:tbl>
          </a:graphicData>
        </a:graphic>
      </p:graphicFrame>
      <p:sp>
        <p:nvSpPr>
          <p:cNvPr id="16" name="Rectangle 15">
            <a:extLst>
              <a:ext uri="{FF2B5EF4-FFF2-40B4-BE49-F238E27FC236}">
                <a16:creationId xmlns:a16="http://schemas.microsoft.com/office/drawing/2014/main" id="{6A6879F7-7619-3B49-B991-BD2A12E27D5B}"/>
              </a:ext>
            </a:extLst>
          </p:cNvPr>
          <p:cNvSpPr/>
          <p:nvPr/>
        </p:nvSpPr>
        <p:spPr>
          <a:xfrm>
            <a:off x="7345876" y="5565732"/>
            <a:ext cx="1071298" cy="10795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a:t>
            </a:r>
            <a:r>
              <a:rPr lang="en-TH" dirty="0"/>
              <a:t>001</a:t>
            </a:r>
          </a:p>
        </p:txBody>
      </p:sp>
    </p:spTree>
    <p:extLst>
      <p:ext uri="{BB962C8B-B14F-4D97-AF65-F5344CB8AC3E}">
        <p14:creationId xmlns:p14="http://schemas.microsoft.com/office/powerpoint/2010/main" val="932196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3150-65C4-354C-A885-0FBEED3A75C0}"/>
              </a:ext>
            </a:extLst>
          </p:cNvPr>
          <p:cNvSpPr>
            <a:spLocks noGrp="1"/>
          </p:cNvSpPr>
          <p:nvPr>
            <p:ph type="title"/>
          </p:nvPr>
        </p:nvSpPr>
        <p:spPr>
          <a:xfrm>
            <a:off x="214861" y="225935"/>
            <a:ext cx="11917179" cy="1450757"/>
          </a:xfrm>
        </p:spPr>
        <p:txBody>
          <a:bodyPr>
            <a:normAutofit/>
          </a:bodyPr>
          <a:lstStyle/>
          <a:p>
            <a:r>
              <a:rPr lang="en-US" sz="4000" dirty="0"/>
              <a:t>Q3) Get all products under a particular category</a:t>
            </a:r>
            <a:endParaRPr lang="en-TH" sz="4000" dirty="0"/>
          </a:p>
        </p:txBody>
      </p:sp>
      <p:sp>
        <p:nvSpPr>
          <p:cNvPr id="4" name="Slide Number Placeholder 3">
            <a:extLst>
              <a:ext uri="{FF2B5EF4-FFF2-40B4-BE49-F238E27FC236}">
                <a16:creationId xmlns:a16="http://schemas.microsoft.com/office/drawing/2014/main" id="{FC8D6447-CFEC-E743-862A-C6D5825B6374}"/>
              </a:ext>
            </a:extLst>
          </p:cNvPr>
          <p:cNvSpPr>
            <a:spLocks noGrp="1"/>
          </p:cNvSpPr>
          <p:nvPr>
            <p:ph type="sldNum" sz="quarter" idx="12"/>
          </p:nvPr>
        </p:nvSpPr>
        <p:spPr/>
        <p:txBody>
          <a:bodyPr/>
          <a:lstStyle/>
          <a:p>
            <a:fld id="{3A98EE3D-8CD1-4C3F-BD1C-C98C9596463C}" type="slidenum">
              <a:rPr lang="en-US" smtClean="0"/>
              <a:t>19</a:t>
            </a:fld>
            <a:endParaRPr lang="en-US" dirty="0"/>
          </a:p>
        </p:txBody>
      </p:sp>
      <p:sp>
        <p:nvSpPr>
          <p:cNvPr id="5" name="Content Placeholder 2">
            <a:extLst>
              <a:ext uri="{FF2B5EF4-FFF2-40B4-BE49-F238E27FC236}">
                <a16:creationId xmlns:a16="http://schemas.microsoft.com/office/drawing/2014/main" id="{59FFC249-01D5-CE4F-90E2-8F1B03AC8F54}"/>
              </a:ext>
            </a:extLst>
          </p:cNvPr>
          <p:cNvSpPr txBox="1">
            <a:spLocks/>
          </p:cNvSpPr>
          <p:nvPr/>
        </p:nvSpPr>
        <p:spPr>
          <a:xfrm>
            <a:off x="113430" y="2391668"/>
            <a:ext cx="5571032" cy="3416921"/>
          </a:xfrm>
          <a:prstGeom prst="rect">
            <a:avLst/>
          </a:prstGeom>
          <a:solidFill>
            <a:schemeClr val="accent5">
              <a:lumMod val="20000"/>
              <a:lumOff val="80000"/>
            </a:schemeClr>
          </a:solidFill>
          <a:ln>
            <a:solidFill>
              <a:schemeClr val="accent6">
                <a:lumMod val="60000"/>
                <a:lumOff val="40000"/>
              </a:schemeClr>
            </a:solidFill>
          </a:ln>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2200" b="1" dirty="0">
                <a:solidFill>
                  <a:srgbClr val="333333"/>
                </a:solidFill>
                <a:latin typeface="Courier New" panose="02070309020205020404" pitchFamily="49" charset="0"/>
              </a:rPr>
              <a:t>create</a:t>
            </a:r>
            <a:r>
              <a:rPr lang="en-US" sz="2200" dirty="0">
                <a:solidFill>
                  <a:srgbClr val="333333"/>
                </a:solidFill>
                <a:latin typeface="Courier New" panose="02070309020205020404" pitchFamily="49" charset="0"/>
              </a:rPr>
              <a:t> </a:t>
            </a:r>
            <a:r>
              <a:rPr lang="en-US" sz="2200" b="1" dirty="0">
                <a:solidFill>
                  <a:srgbClr val="333333"/>
                </a:solidFill>
                <a:latin typeface="Courier New" panose="02070309020205020404" pitchFamily="49" charset="0"/>
              </a:rPr>
              <a:t>table</a:t>
            </a:r>
            <a:r>
              <a:rPr lang="en-US" sz="2200" dirty="0">
                <a:solidFill>
                  <a:srgbClr val="333333"/>
                </a:solidFill>
                <a:latin typeface="Courier New" panose="02070309020205020404" pitchFamily="49" charset="0"/>
              </a:rPr>
              <a:t> </a:t>
            </a:r>
            <a:r>
              <a:rPr lang="en-US" sz="2200" dirty="0" err="1">
                <a:solidFill>
                  <a:srgbClr val="333333"/>
                </a:solidFill>
                <a:latin typeface="Courier New" panose="02070309020205020404" pitchFamily="49" charset="0"/>
              </a:rPr>
              <a:t>products_by_cat_id</a:t>
            </a:r>
            <a:r>
              <a:rPr lang="en-US" sz="2200" dirty="0">
                <a:solidFill>
                  <a:srgbClr val="333333"/>
                </a:solidFill>
                <a:latin typeface="Courier New" panose="02070309020205020404" pitchFamily="49" charset="0"/>
              </a:rPr>
              <a:t> </a:t>
            </a:r>
            <a:br>
              <a:rPr lang="en-US" sz="2200" dirty="0">
                <a:solidFill>
                  <a:srgbClr val="333333"/>
                </a:solidFill>
                <a:latin typeface="Courier New" panose="02070309020205020404" pitchFamily="49" charset="0"/>
              </a:rPr>
            </a:br>
            <a:r>
              <a:rPr lang="en-US" sz="2200" dirty="0">
                <a:solidFill>
                  <a:srgbClr val="333333"/>
                </a:solidFill>
                <a:latin typeface="Courier New" panose="02070309020205020404" pitchFamily="49" charset="0"/>
              </a:rPr>
              <a:t>( </a:t>
            </a:r>
          </a:p>
          <a:p>
            <a:pPr>
              <a:spcBef>
                <a:spcPts val="0"/>
              </a:spcBef>
              <a:spcAft>
                <a:spcPts val="0"/>
              </a:spcAft>
            </a:pPr>
            <a:r>
              <a:rPr lang="en-US" sz="2200" dirty="0">
                <a:solidFill>
                  <a:srgbClr val="333333"/>
                </a:solidFill>
                <a:latin typeface="Courier New" panose="02070309020205020404" pitchFamily="49" charset="0"/>
              </a:rPr>
              <a:t>  </a:t>
            </a:r>
            <a:r>
              <a:rPr lang="en-US" sz="2200" dirty="0" err="1">
                <a:solidFill>
                  <a:srgbClr val="333333"/>
                </a:solidFill>
                <a:latin typeface="Courier New" panose="02070309020205020404" pitchFamily="49" charset="0"/>
              </a:rPr>
              <a:t>cat_id</a:t>
            </a:r>
            <a:r>
              <a:rPr lang="en-US" sz="2200" dirty="0">
                <a:solidFill>
                  <a:srgbClr val="333333"/>
                </a:solidFill>
                <a:latin typeface="Courier New" panose="02070309020205020404" pitchFamily="49" charset="0"/>
              </a:rPr>
              <a:t> </a:t>
            </a:r>
            <a:r>
              <a:rPr lang="en-US" sz="2200" dirty="0">
                <a:solidFill>
                  <a:srgbClr val="0086B3"/>
                </a:solidFill>
                <a:latin typeface="Courier New" panose="02070309020205020404" pitchFamily="49" charset="0"/>
              </a:rPr>
              <a:t>text</a:t>
            </a:r>
            <a:r>
              <a:rPr lang="en-US" sz="2200" dirty="0">
                <a:solidFill>
                  <a:srgbClr val="333333"/>
                </a:solidFill>
                <a:latin typeface="Courier New" panose="02070309020205020404" pitchFamily="49" charset="0"/>
              </a:rPr>
              <a:t>, </a:t>
            </a:r>
          </a:p>
          <a:p>
            <a:pPr>
              <a:spcBef>
                <a:spcPts val="0"/>
              </a:spcBef>
              <a:spcAft>
                <a:spcPts val="0"/>
              </a:spcAft>
            </a:pPr>
            <a:r>
              <a:rPr lang="en-US" sz="2200" dirty="0">
                <a:solidFill>
                  <a:srgbClr val="333333"/>
                </a:solidFill>
                <a:latin typeface="Courier New" panose="02070309020205020404" pitchFamily="49" charset="0"/>
              </a:rPr>
              <a:t>  </a:t>
            </a:r>
            <a:r>
              <a:rPr lang="en-US" sz="2200" dirty="0" err="1">
                <a:solidFill>
                  <a:srgbClr val="333333"/>
                </a:solidFill>
                <a:latin typeface="Courier New" panose="02070309020205020404" pitchFamily="49" charset="0"/>
              </a:rPr>
              <a:t>prod_id</a:t>
            </a:r>
            <a:r>
              <a:rPr lang="en-US" sz="2200" dirty="0">
                <a:solidFill>
                  <a:srgbClr val="333333"/>
                </a:solidFill>
                <a:latin typeface="Courier New" panose="02070309020205020404" pitchFamily="49" charset="0"/>
              </a:rPr>
              <a:t> </a:t>
            </a:r>
            <a:r>
              <a:rPr lang="en-US" sz="2200" dirty="0">
                <a:solidFill>
                  <a:srgbClr val="0086B3"/>
                </a:solidFill>
                <a:latin typeface="Courier New" panose="02070309020205020404" pitchFamily="49" charset="0"/>
              </a:rPr>
              <a:t>text</a:t>
            </a:r>
            <a:r>
              <a:rPr lang="en-US" sz="2200" dirty="0">
                <a:solidFill>
                  <a:srgbClr val="333333"/>
                </a:solidFill>
                <a:latin typeface="Courier New" panose="02070309020205020404" pitchFamily="49" charset="0"/>
              </a:rPr>
              <a:t>, </a:t>
            </a:r>
          </a:p>
          <a:p>
            <a:pPr>
              <a:spcBef>
                <a:spcPts val="0"/>
              </a:spcBef>
              <a:spcAft>
                <a:spcPts val="0"/>
              </a:spcAft>
            </a:pPr>
            <a:r>
              <a:rPr lang="en-US" sz="2200" dirty="0">
                <a:solidFill>
                  <a:srgbClr val="333333"/>
                </a:solidFill>
                <a:latin typeface="Courier New" panose="02070309020205020404" pitchFamily="49" charset="0"/>
              </a:rPr>
              <a:t>  </a:t>
            </a:r>
            <a:r>
              <a:rPr lang="en-US" sz="2200" dirty="0" err="1">
                <a:solidFill>
                  <a:srgbClr val="333333"/>
                </a:solidFill>
                <a:latin typeface="Courier New" panose="02070309020205020404" pitchFamily="49" charset="0"/>
              </a:rPr>
              <a:t>prod_name</a:t>
            </a:r>
            <a:r>
              <a:rPr lang="en-US" sz="2200" dirty="0">
                <a:solidFill>
                  <a:srgbClr val="333333"/>
                </a:solidFill>
                <a:latin typeface="Courier New" panose="02070309020205020404" pitchFamily="49" charset="0"/>
              </a:rPr>
              <a:t> </a:t>
            </a:r>
            <a:r>
              <a:rPr lang="en-US" sz="2200" dirty="0">
                <a:solidFill>
                  <a:srgbClr val="0086B3"/>
                </a:solidFill>
                <a:latin typeface="Courier New" panose="02070309020205020404" pitchFamily="49" charset="0"/>
              </a:rPr>
              <a:t>text</a:t>
            </a:r>
            <a:r>
              <a:rPr lang="en-US" sz="2200" dirty="0">
                <a:solidFill>
                  <a:srgbClr val="333333"/>
                </a:solidFill>
                <a:latin typeface="Courier New" panose="02070309020205020404" pitchFamily="49" charset="0"/>
              </a:rPr>
              <a:t>, </a:t>
            </a:r>
          </a:p>
          <a:p>
            <a:pPr>
              <a:spcBef>
                <a:spcPts val="0"/>
              </a:spcBef>
              <a:spcAft>
                <a:spcPts val="0"/>
              </a:spcAft>
            </a:pPr>
            <a:r>
              <a:rPr lang="en-US" sz="2200" dirty="0">
                <a:solidFill>
                  <a:srgbClr val="333333"/>
                </a:solidFill>
                <a:latin typeface="Courier New" panose="02070309020205020404" pitchFamily="49" charset="0"/>
              </a:rPr>
              <a:t>  price </a:t>
            </a:r>
            <a:r>
              <a:rPr lang="en-US" sz="2200" dirty="0">
                <a:solidFill>
                  <a:srgbClr val="0086B3"/>
                </a:solidFill>
                <a:latin typeface="Courier New" panose="02070309020205020404" pitchFamily="49" charset="0"/>
              </a:rPr>
              <a:t>decimal</a:t>
            </a:r>
            <a:r>
              <a:rPr lang="en-US" sz="2200" dirty="0">
                <a:solidFill>
                  <a:srgbClr val="333333"/>
                </a:solidFill>
                <a:latin typeface="Courier New" panose="02070309020205020404" pitchFamily="49" charset="0"/>
              </a:rPr>
              <a:t>, </a:t>
            </a:r>
          </a:p>
          <a:p>
            <a:pPr>
              <a:spcBef>
                <a:spcPts val="0"/>
              </a:spcBef>
              <a:spcAft>
                <a:spcPts val="0"/>
              </a:spcAft>
            </a:pPr>
            <a:r>
              <a:rPr lang="en-US" sz="2200" b="1" dirty="0">
                <a:solidFill>
                  <a:srgbClr val="333333"/>
                </a:solidFill>
                <a:latin typeface="Courier New" panose="02070309020205020404" pitchFamily="49" charset="0"/>
              </a:rPr>
              <a:t>  </a:t>
            </a:r>
            <a:r>
              <a:rPr lang="en-US" sz="2200" dirty="0">
                <a:solidFill>
                  <a:srgbClr val="333333"/>
                </a:solidFill>
                <a:latin typeface="Courier New" panose="02070309020205020404" pitchFamily="49" charset="0"/>
              </a:rPr>
              <a:t>color </a:t>
            </a:r>
            <a:r>
              <a:rPr lang="en-US" sz="2200" dirty="0">
                <a:solidFill>
                  <a:srgbClr val="0086B3"/>
                </a:solidFill>
                <a:latin typeface="Courier New" panose="02070309020205020404" pitchFamily="49" charset="0"/>
              </a:rPr>
              <a:t>text</a:t>
            </a:r>
            <a:r>
              <a:rPr lang="en-US" sz="2200" dirty="0">
                <a:solidFill>
                  <a:srgbClr val="333333"/>
                </a:solidFill>
                <a:latin typeface="Courier New" panose="02070309020205020404" pitchFamily="49" charset="0"/>
              </a:rPr>
              <a:t>, </a:t>
            </a:r>
          </a:p>
          <a:p>
            <a:pPr>
              <a:spcBef>
                <a:spcPts val="0"/>
              </a:spcBef>
              <a:spcAft>
                <a:spcPts val="0"/>
              </a:spcAft>
            </a:pPr>
            <a:r>
              <a:rPr lang="en-US" sz="2200" b="1" dirty="0">
                <a:solidFill>
                  <a:srgbClr val="333333"/>
                </a:solidFill>
                <a:latin typeface="Courier New" panose="02070309020205020404" pitchFamily="49" charset="0"/>
              </a:rPr>
              <a:t>  PRIMARY</a:t>
            </a:r>
            <a:r>
              <a:rPr lang="en-US" sz="2200" dirty="0">
                <a:solidFill>
                  <a:srgbClr val="333333"/>
                </a:solidFill>
                <a:latin typeface="Courier New" panose="02070309020205020404" pitchFamily="49" charset="0"/>
              </a:rPr>
              <a:t> </a:t>
            </a:r>
            <a:r>
              <a:rPr lang="en-US" sz="2200" b="1" dirty="0">
                <a:solidFill>
                  <a:srgbClr val="333333"/>
                </a:solidFill>
                <a:latin typeface="Courier New" panose="02070309020205020404" pitchFamily="49" charset="0"/>
              </a:rPr>
              <a:t>KEY</a:t>
            </a:r>
            <a:r>
              <a:rPr lang="en-US" sz="2200" dirty="0">
                <a:solidFill>
                  <a:srgbClr val="333333"/>
                </a:solidFill>
                <a:latin typeface="Courier New" panose="02070309020205020404" pitchFamily="49" charset="0"/>
              </a:rPr>
              <a:t>(</a:t>
            </a:r>
            <a:r>
              <a:rPr lang="en-US" sz="2200" dirty="0" err="1">
                <a:solidFill>
                  <a:srgbClr val="333333"/>
                </a:solidFill>
                <a:latin typeface="Courier New" panose="02070309020205020404" pitchFamily="49" charset="0"/>
              </a:rPr>
              <a:t>cat_id</a:t>
            </a:r>
            <a:r>
              <a:rPr lang="en-US" sz="2200" dirty="0">
                <a:solidFill>
                  <a:srgbClr val="333333"/>
                </a:solidFill>
                <a:latin typeface="Courier New" panose="02070309020205020404" pitchFamily="49" charset="0"/>
              </a:rPr>
              <a:t> ,</a:t>
            </a:r>
            <a:r>
              <a:rPr lang="en-US" sz="2200" dirty="0" err="1">
                <a:solidFill>
                  <a:srgbClr val="333333"/>
                </a:solidFill>
                <a:latin typeface="Courier New" panose="02070309020205020404" pitchFamily="49" charset="0"/>
              </a:rPr>
              <a:t>prod_id</a:t>
            </a:r>
            <a:r>
              <a:rPr lang="en-US" sz="2200" dirty="0">
                <a:solidFill>
                  <a:srgbClr val="333333"/>
                </a:solidFill>
                <a:latin typeface="Courier New" panose="02070309020205020404" pitchFamily="49" charset="0"/>
              </a:rPr>
              <a:t> ) </a:t>
            </a:r>
          </a:p>
          <a:p>
            <a:pPr>
              <a:spcBef>
                <a:spcPts val="0"/>
              </a:spcBef>
              <a:spcAft>
                <a:spcPts val="0"/>
              </a:spcAft>
            </a:pPr>
            <a:r>
              <a:rPr lang="en-US" sz="2200" dirty="0">
                <a:solidFill>
                  <a:srgbClr val="333333"/>
                </a:solidFill>
                <a:latin typeface="Courier New" panose="02070309020205020404" pitchFamily="49" charset="0"/>
              </a:rPr>
              <a:t>);</a:t>
            </a:r>
            <a:endParaRPr lang="en-US" sz="2200" dirty="0"/>
          </a:p>
        </p:txBody>
      </p:sp>
      <p:sp>
        <p:nvSpPr>
          <p:cNvPr id="7" name="Content Placeholder 2">
            <a:extLst>
              <a:ext uri="{FF2B5EF4-FFF2-40B4-BE49-F238E27FC236}">
                <a16:creationId xmlns:a16="http://schemas.microsoft.com/office/drawing/2014/main" id="{82FBB746-8F93-1E46-B9D0-79F44A925602}"/>
              </a:ext>
            </a:extLst>
          </p:cNvPr>
          <p:cNvSpPr txBox="1">
            <a:spLocks/>
          </p:cNvSpPr>
          <p:nvPr/>
        </p:nvSpPr>
        <p:spPr>
          <a:xfrm>
            <a:off x="6357146" y="4584151"/>
            <a:ext cx="5416446" cy="1450757"/>
          </a:xfrm>
          <a:prstGeom prst="rect">
            <a:avLst/>
          </a:prstGeom>
          <a:solidFill>
            <a:schemeClr val="accent2">
              <a:lumMod val="20000"/>
              <a:lumOff val="80000"/>
            </a:schemeClr>
          </a:solidFill>
          <a:ln>
            <a:solidFill>
              <a:schemeClr val="accent6">
                <a:lumMod val="60000"/>
                <a:lumOff val="40000"/>
              </a:schemeClr>
            </a:solidFill>
          </a:ln>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buNone/>
            </a:pPr>
            <a:r>
              <a:rPr lang="en-US" sz="2400" b="1" dirty="0">
                <a:solidFill>
                  <a:srgbClr val="333333"/>
                </a:solidFill>
                <a:latin typeface="Courier New" panose="02070309020205020404" pitchFamily="49" charset="0"/>
              </a:rPr>
              <a:t> SELECT</a:t>
            </a:r>
            <a:r>
              <a:rPr lang="en-US" sz="2400" dirty="0">
                <a:solidFill>
                  <a:srgbClr val="333333"/>
                </a:solidFill>
                <a:latin typeface="Courier New" panose="02070309020205020404" pitchFamily="49" charset="0"/>
              </a:rPr>
              <a:t> * </a:t>
            </a:r>
          </a:p>
          <a:p>
            <a:pPr marL="0" indent="0">
              <a:spcBef>
                <a:spcPts val="0"/>
              </a:spcBef>
              <a:spcAft>
                <a:spcPts val="0"/>
              </a:spcAft>
              <a:buNone/>
            </a:pPr>
            <a:r>
              <a:rPr lang="en-US" sz="2400" b="1" dirty="0">
                <a:solidFill>
                  <a:srgbClr val="333333"/>
                </a:solidFill>
                <a:latin typeface="Courier New" panose="02070309020205020404" pitchFamily="49" charset="0"/>
              </a:rPr>
              <a:t> FROM</a:t>
            </a:r>
            <a:r>
              <a:rPr lang="en-US" sz="2400" dirty="0">
                <a:solidFill>
                  <a:srgbClr val="333333"/>
                </a:solidFill>
                <a:latin typeface="Courier New" panose="02070309020205020404" pitchFamily="49" charset="0"/>
              </a:rPr>
              <a:t> </a:t>
            </a:r>
            <a:r>
              <a:rPr lang="en-US" sz="2400" dirty="0" err="1">
                <a:solidFill>
                  <a:srgbClr val="333333"/>
                </a:solidFill>
                <a:latin typeface="Courier New" panose="02070309020205020404" pitchFamily="49" charset="0"/>
              </a:rPr>
              <a:t>all_products_by_cat_id</a:t>
            </a:r>
            <a:r>
              <a:rPr lang="en-US" sz="2400" dirty="0">
                <a:solidFill>
                  <a:srgbClr val="333333"/>
                </a:solidFill>
                <a:latin typeface="Courier New" panose="02070309020205020404" pitchFamily="49" charset="0"/>
              </a:rPr>
              <a:t>   </a:t>
            </a:r>
            <a:r>
              <a:rPr lang="en-US" sz="2400" b="1" dirty="0">
                <a:solidFill>
                  <a:srgbClr val="333333"/>
                </a:solidFill>
                <a:latin typeface="Courier New" panose="02070309020205020404" pitchFamily="49" charset="0"/>
              </a:rPr>
              <a:t> </a:t>
            </a:r>
          </a:p>
          <a:p>
            <a:pPr marL="0" indent="0">
              <a:spcBef>
                <a:spcPts val="0"/>
              </a:spcBef>
              <a:spcAft>
                <a:spcPts val="0"/>
              </a:spcAft>
              <a:buNone/>
            </a:pPr>
            <a:r>
              <a:rPr lang="en-US" sz="2400" b="1" dirty="0">
                <a:solidFill>
                  <a:srgbClr val="333333"/>
                </a:solidFill>
                <a:latin typeface="Courier New" panose="02070309020205020404" pitchFamily="49" charset="0"/>
              </a:rPr>
              <a:t> WHERE</a:t>
            </a:r>
            <a:r>
              <a:rPr lang="en-US" sz="2400" dirty="0">
                <a:solidFill>
                  <a:srgbClr val="333333"/>
                </a:solidFill>
                <a:latin typeface="Courier New" panose="02070309020205020404" pitchFamily="49" charset="0"/>
              </a:rPr>
              <a:t> </a:t>
            </a:r>
            <a:r>
              <a:rPr lang="en-US" sz="2400" dirty="0" err="1">
                <a:solidFill>
                  <a:srgbClr val="333333"/>
                </a:solidFill>
                <a:latin typeface="Courier New" panose="02070309020205020404" pitchFamily="49" charset="0"/>
              </a:rPr>
              <a:t>cat_id</a:t>
            </a:r>
            <a:r>
              <a:rPr lang="en-US" sz="2400" dirty="0">
                <a:solidFill>
                  <a:srgbClr val="333333"/>
                </a:solidFill>
                <a:latin typeface="Courier New" panose="02070309020205020404" pitchFamily="49" charset="0"/>
              </a:rPr>
              <a:t> = ‘C00</a:t>
            </a:r>
            <a:r>
              <a:rPr lang="en-US" sz="2400" dirty="0">
                <a:solidFill>
                  <a:schemeClr val="tx1"/>
                </a:solidFill>
                <a:latin typeface="Courier New" panose="02070309020205020404" pitchFamily="49" charset="0"/>
              </a:rPr>
              <a:t>1’</a:t>
            </a:r>
            <a:endParaRPr lang="en-US" sz="2300" dirty="0">
              <a:solidFill>
                <a:schemeClr val="tx1"/>
              </a:solidFill>
            </a:endParaRPr>
          </a:p>
        </p:txBody>
      </p:sp>
      <p:sp>
        <p:nvSpPr>
          <p:cNvPr id="12" name="Right Arrow 11">
            <a:extLst>
              <a:ext uri="{FF2B5EF4-FFF2-40B4-BE49-F238E27FC236}">
                <a16:creationId xmlns:a16="http://schemas.microsoft.com/office/drawing/2014/main" id="{6F761E97-4AB0-A449-8067-92CF6AB2A08A}"/>
              </a:ext>
            </a:extLst>
          </p:cNvPr>
          <p:cNvSpPr/>
          <p:nvPr/>
        </p:nvSpPr>
        <p:spPr>
          <a:xfrm>
            <a:off x="5538230" y="5068787"/>
            <a:ext cx="735154" cy="603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8" name="Content Placeholder 2">
            <a:extLst>
              <a:ext uri="{FF2B5EF4-FFF2-40B4-BE49-F238E27FC236}">
                <a16:creationId xmlns:a16="http://schemas.microsoft.com/office/drawing/2014/main" id="{14D29276-EAA2-E645-9753-64DC87A469D0}"/>
              </a:ext>
            </a:extLst>
          </p:cNvPr>
          <p:cNvSpPr txBox="1">
            <a:spLocks/>
          </p:cNvSpPr>
          <p:nvPr/>
        </p:nvSpPr>
        <p:spPr>
          <a:xfrm>
            <a:off x="6218759" y="2482463"/>
            <a:ext cx="5571032" cy="1780553"/>
          </a:xfrm>
          <a:prstGeom prst="rect">
            <a:avLst/>
          </a:prstGeom>
          <a:solidFill>
            <a:schemeClr val="accent2">
              <a:lumMod val="20000"/>
              <a:lumOff val="80000"/>
            </a:schemeClr>
          </a:solidFill>
          <a:ln>
            <a:solidFill>
              <a:schemeClr val="accent6">
                <a:lumMod val="60000"/>
                <a:lumOff val="40000"/>
              </a:schemeClr>
            </a:solidFill>
          </a:ln>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buNone/>
            </a:pPr>
            <a:endParaRPr lang="en-US" sz="2300" dirty="0"/>
          </a:p>
        </p:txBody>
      </p:sp>
      <p:sp>
        <p:nvSpPr>
          <p:cNvPr id="10" name="Rectangle 9">
            <a:extLst>
              <a:ext uri="{FF2B5EF4-FFF2-40B4-BE49-F238E27FC236}">
                <a16:creationId xmlns:a16="http://schemas.microsoft.com/office/drawing/2014/main" id="{611C0C44-0976-7349-8DBA-C7D213CC49B7}"/>
              </a:ext>
            </a:extLst>
          </p:cNvPr>
          <p:cNvSpPr/>
          <p:nvPr/>
        </p:nvSpPr>
        <p:spPr>
          <a:xfrm>
            <a:off x="6407915" y="2650658"/>
            <a:ext cx="1071298" cy="14441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TH" dirty="0"/>
              <a:t>C001</a:t>
            </a:r>
          </a:p>
        </p:txBody>
      </p:sp>
      <p:graphicFrame>
        <p:nvGraphicFramePr>
          <p:cNvPr id="6" name="Table 14">
            <a:extLst>
              <a:ext uri="{FF2B5EF4-FFF2-40B4-BE49-F238E27FC236}">
                <a16:creationId xmlns:a16="http://schemas.microsoft.com/office/drawing/2014/main" id="{87D9FEF6-8A1C-CA4F-A5A6-46BEF9F9C4F2}"/>
              </a:ext>
            </a:extLst>
          </p:cNvPr>
          <p:cNvGraphicFramePr>
            <a:graphicFrameLocks noGrp="1"/>
          </p:cNvGraphicFramePr>
          <p:nvPr>
            <p:extLst>
              <p:ext uri="{D42A27DB-BD31-4B8C-83A1-F6EECF244321}">
                <p14:modId xmlns:p14="http://schemas.microsoft.com/office/powerpoint/2010/main" val="4100694656"/>
              </p:ext>
            </p:extLst>
          </p:nvPr>
        </p:nvGraphicFramePr>
        <p:xfrm>
          <a:off x="7582055" y="2619179"/>
          <a:ext cx="3987261" cy="1483360"/>
        </p:xfrm>
        <a:graphic>
          <a:graphicData uri="http://schemas.openxmlformats.org/drawingml/2006/table">
            <a:tbl>
              <a:tblPr firstRow="1" bandRow="1">
                <a:tableStyleId>{21E4AEA4-8DFA-4A89-87EB-49C32662AFE0}</a:tableStyleId>
              </a:tblPr>
              <a:tblGrid>
                <a:gridCol w="1054495">
                  <a:extLst>
                    <a:ext uri="{9D8B030D-6E8A-4147-A177-3AD203B41FA5}">
                      <a16:colId xmlns:a16="http://schemas.microsoft.com/office/drawing/2014/main" val="1108468137"/>
                    </a:ext>
                  </a:extLst>
                </a:gridCol>
                <a:gridCol w="1305583">
                  <a:extLst>
                    <a:ext uri="{9D8B030D-6E8A-4147-A177-3AD203B41FA5}">
                      <a16:colId xmlns:a16="http://schemas.microsoft.com/office/drawing/2014/main" val="2123379582"/>
                    </a:ext>
                  </a:extLst>
                </a:gridCol>
                <a:gridCol w="667003">
                  <a:extLst>
                    <a:ext uri="{9D8B030D-6E8A-4147-A177-3AD203B41FA5}">
                      <a16:colId xmlns:a16="http://schemas.microsoft.com/office/drawing/2014/main" val="1834729986"/>
                    </a:ext>
                  </a:extLst>
                </a:gridCol>
                <a:gridCol w="960180">
                  <a:extLst>
                    <a:ext uri="{9D8B030D-6E8A-4147-A177-3AD203B41FA5}">
                      <a16:colId xmlns:a16="http://schemas.microsoft.com/office/drawing/2014/main" val="2327884761"/>
                    </a:ext>
                  </a:extLst>
                </a:gridCol>
              </a:tblGrid>
              <a:tr h="370840">
                <a:tc gridSpan="4">
                  <a:txBody>
                    <a:bodyPr/>
                    <a:lstStyle/>
                    <a:p>
                      <a:pPr algn="ctr"/>
                      <a:r>
                        <a:rPr lang="en-TH" dirty="0"/>
                        <a:t>Product Details</a:t>
                      </a:r>
                    </a:p>
                  </a:txBody>
                  <a:tcPr/>
                </a:tc>
                <a:tc hMerge="1">
                  <a:txBody>
                    <a:bodyPr/>
                    <a:lstStyle/>
                    <a:p>
                      <a:endParaRPr lang="en-TH" dirty="0"/>
                    </a:p>
                  </a:txBody>
                  <a:tcPr/>
                </a:tc>
                <a:tc hMerge="1">
                  <a:txBody>
                    <a:bodyPr/>
                    <a:lstStyle/>
                    <a:p>
                      <a:endParaRPr lang="en-TH" dirty="0"/>
                    </a:p>
                  </a:txBody>
                  <a:tcPr/>
                </a:tc>
                <a:tc hMerge="1">
                  <a:txBody>
                    <a:bodyPr/>
                    <a:lstStyle/>
                    <a:p>
                      <a:pPr algn="ctr"/>
                      <a:endParaRPr lang="en-TH" dirty="0"/>
                    </a:p>
                  </a:txBody>
                  <a:tcPr/>
                </a:tc>
                <a:extLst>
                  <a:ext uri="{0D108BD9-81ED-4DB2-BD59-A6C34878D82A}">
                    <a16:rowId xmlns:a16="http://schemas.microsoft.com/office/drawing/2014/main" val="3344710193"/>
                  </a:ext>
                </a:extLst>
              </a:tr>
              <a:tr h="370840">
                <a:tc>
                  <a:txBody>
                    <a:bodyPr/>
                    <a:lstStyle/>
                    <a:p>
                      <a:r>
                        <a:rPr lang="en-US" dirty="0" err="1"/>
                        <a:t>prod_id</a:t>
                      </a:r>
                      <a:endParaRPr lang="en-TH" dirty="0"/>
                    </a:p>
                  </a:txBody>
                  <a:tcPr>
                    <a:solidFill>
                      <a:schemeClr val="accent1">
                        <a:lumMod val="60000"/>
                        <a:lumOff val="40000"/>
                      </a:schemeClr>
                    </a:solidFill>
                  </a:tcPr>
                </a:tc>
                <a:tc>
                  <a:txBody>
                    <a:bodyPr/>
                    <a:lstStyle/>
                    <a:p>
                      <a:r>
                        <a:rPr lang="en-US" dirty="0"/>
                        <a:t>p</a:t>
                      </a:r>
                      <a:r>
                        <a:rPr lang="en-TH" dirty="0"/>
                        <a:t>rod_name</a:t>
                      </a:r>
                    </a:p>
                  </a:txBody>
                  <a:tcPr>
                    <a:solidFill>
                      <a:schemeClr val="accent1">
                        <a:lumMod val="60000"/>
                        <a:lumOff val="40000"/>
                      </a:schemeClr>
                    </a:solidFill>
                  </a:tcPr>
                </a:tc>
                <a:tc>
                  <a:txBody>
                    <a:bodyPr/>
                    <a:lstStyle/>
                    <a:p>
                      <a:r>
                        <a:rPr lang="en-TH" dirty="0"/>
                        <a:t>price</a:t>
                      </a:r>
                    </a:p>
                  </a:txBody>
                  <a:tcPr>
                    <a:solidFill>
                      <a:schemeClr val="accent1">
                        <a:lumMod val="60000"/>
                        <a:lumOff val="40000"/>
                      </a:schemeClr>
                    </a:solidFill>
                  </a:tcPr>
                </a:tc>
                <a:tc>
                  <a:txBody>
                    <a:bodyPr/>
                    <a:lstStyle/>
                    <a:p>
                      <a:r>
                        <a:rPr lang="en-TH" dirty="0"/>
                        <a:t>color</a:t>
                      </a:r>
                    </a:p>
                  </a:txBody>
                  <a:tcPr>
                    <a:solidFill>
                      <a:schemeClr val="accent1">
                        <a:lumMod val="60000"/>
                        <a:lumOff val="40000"/>
                      </a:schemeClr>
                    </a:solidFill>
                  </a:tcPr>
                </a:tc>
                <a:extLst>
                  <a:ext uri="{0D108BD9-81ED-4DB2-BD59-A6C34878D82A}">
                    <a16:rowId xmlns:a16="http://schemas.microsoft.com/office/drawing/2014/main" val="2804992064"/>
                  </a:ext>
                </a:extLst>
              </a:tr>
              <a:tr h="370840">
                <a:tc>
                  <a:txBody>
                    <a:bodyPr/>
                    <a:lstStyle/>
                    <a:p>
                      <a:r>
                        <a:rPr lang="en-TH" dirty="0"/>
                        <a:t>P001</a:t>
                      </a:r>
                    </a:p>
                  </a:txBody>
                  <a:tcPr>
                    <a:solidFill>
                      <a:schemeClr val="bg2"/>
                    </a:solidFill>
                  </a:tcPr>
                </a:tc>
                <a:tc>
                  <a:txBody>
                    <a:bodyPr/>
                    <a:lstStyle/>
                    <a:p>
                      <a:r>
                        <a:rPr lang="en-TH" dirty="0"/>
                        <a:t>Pencil XY</a:t>
                      </a:r>
                    </a:p>
                  </a:txBody>
                  <a:tcPr>
                    <a:solidFill>
                      <a:schemeClr val="bg2"/>
                    </a:solidFill>
                  </a:tcPr>
                </a:tc>
                <a:tc>
                  <a:txBody>
                    <a:bodyPr/>
                    <a:lstStyle/>
                    <a:p>
                      <a:r>
                        <a:rPr lang="en-TH" dirty="0"/>
                        <a:t>49</a:t>
                      </a:r>
                    </a:p>
                  </a:txBody>
                  <a:tcPr>
                    <a:solidFill>
                      <a:schemeClr val="bg2"/>
                    </a:solidFill>
                  </a:tcPr>
                </a:tc>
                <a:tc>
                  <a:txBody>
                    <a:bodyPr/>
                    <a:lstStyle/>
                    <a:p>
                      <a:r>
                        <a:rPr lang="en-TH" dirty="0"/>
                        <a:t>White</a:t>
                      </a:r>
                    </a:p>
                  </a:txBody>
                  <a:tcPr>
                    <a:solidFill>
                      <a:schemeClr val="bg2"/>
                    </a:solidFill>
                  </a:tcPr>
                </a:tc>
                <a:extLst>
                  <a:ext uri="{0D108BD9-81ED-4DB2-BD59-A6C34878D82A}">
                    <a16:rowId xmlns:a16="http://schemas.microsoft.com/office/drawing/2014/main" val="2855213104"/>
                  </a:ext>
                </a:extLst>
              </a:tr>
              <a:tr h="370840">
                <a:tc>
                  <a:txBody>
                    <a:bodyPr/>
                    <a:lstStyle/>
                    <a:p>
                      <a:r>
                        <a:rPr lang="en-TH" dirty="0"/>
                        <a:t>P002</a:t>
                      </a:r>
                    </a:p>
                  </a:txBody>
                  <a:tcPr>
                    <a:solidFill>
                      <a:schemeClr val="bg2"/>
                    </a:solidFill>
                  </a:tcPr>
                </a:tc>
                <a:tc>
                  <a:txBody>
                    <a:bodyPr/>
                    <a:lstStyle/>
                    <a:p>
                      <a:r>
                        <a:rPr lang="en-TH" dirty="0"/>
                        <a:t>Pen XY</a:t>
                      </a:r>
                    </a:p>
                  </a:txBody>
                  <a:tcPr>
                    <a:solidFill>
                      <a:schemeClr val="bg2"/>
                    </a:solidFill>
                  </a:tcPr>
                </a:tc>
                <a:tc>
                  <a:txBody>
                    <a:bodyPr/>
                    <a:lstStyle/>
                    <a:p>
                      <a:r>
                        <a:rPr lang="en-TH" dirty="0"/>
                        <a:t>20</a:t>
                      </a:r>
                    </a:p>
                  </a:txBody>
                  <a:tcPr>
                    <a:solidFill>
                      <a:schemeClr val="bg2"/>
                    </a:solidFill>
                  </a:tcPr>
                </a:tc>
                <a:tc>
                  <a:txBody>
                    <a:bodyPr/>
                    <a:lstStyle/>
                    <a:p>
                      <a:r>
                        <a:rPr lang="en-TH" dirty="0"/>
                        <a:t>Red</a:t>
                      </a:r>
                    </a:p>
                  </a:txBody>
                  <a:tcPr>
                    <a:solidFill>
                      <a:schemeClr val="bg2"/>
                    </a:solidFill>
                  </a:tcPr>
                </a:tc>
                <a:extLst>
                  <a:ext uri="{0D108BD9-81ED-4DB2-BD59-A6C34878D82A}">
                    <a16:rowId xmlns:a16="http://schemas.microsoft.com/office/drawing/2014/main" val="2306416433"/>
                  </a:ext>
                </a:extLst>
              </a:tr>
            </a:tbl>
          </a:graphicData>
        </a:graphic>
      </p:graphicFrame>
      <p:sp>
        <p:nvSpPr>
          <p:cNvPr id="13" name="TextBox 12">
            <a:extLst>
              <a:ext uri="{FF2B5EF4-FFF2-40B4-BE49-F238E27FC236}">
                <a16:creationId xmlns:a16="http://schemas.microsoft.com/office/drawing/2014/main" id="{8B9D64F4-9515-4541-A69B-F0127FCE69BF}"/>
              </a:ext>
            </a:extLst>
          </p:cNvPr>
          <p:cNvSpPr txBox="1"/>
          <p:nvPr/>
        </p:nvSpPr>
        <p:spPr>
          <a:xfrm>
            <a:off x="216860" y="1995306"/>
            <a:ext cx="5178534" cy="400110"/>
          </a:xfrm>
          <a:prstGeom prst="rect">
            <a:avLst/>
          </a:prstGeom>
          <a:noFill/>
        </p:spPr>
        <p:txBody>
          <a:bodyPr wrap="none" rtlCol="0">
            <a:spAutoFit/>
          </a:bodyPr>
          <a:lstStyle/>
          <a:p>
            <a:r>
              <a:rPr lang="en-US" sz="2000" dirty="0">
                <a:solidFill>
                  <a:srgbClr val="FF0000"/>
                </a:solidFill>
              </a:rPr>
              <a:t>//</a:t>
            </a:r>
            <a:r>
              <a:rPr lang="en-US" dirty="0" err="1">
                <a:solidFill>
                  <a:srgbClr val="FF0000"/>
                </a:solidFill>
              </a:rPr>
              <a:t>denormalize</a:t>
            </a:r>
            <a:r>
              <a:rPr lang="en-US" dirty="0">
                <a:solidFill>
                  <a:srgbClr val="FF0000"/>
                </a:solidFill>
              </a:rPr>
              <a:t> data because joins aren't supported</a:t>
            </a:r>
            <a:endParaRPr lang="en-TH" sz="1400" dirty="0">
              <a:solidFill>
                <a:srgbClr val="FF0000"/>
              </a:solidFill>
            </a:endParaRPr>
          </a:p>
        </p:txBody>
      </p:sp>
    </p:spTree>
    <p:extLst>
      <p:ext uri="{BB962C8B-B14F-4D97-AF65-F5344CB8AC3E}">
        <p14:creationId xmlns:p14="http://schemas.microsoft.com/office/powerpoint/2010/main" val="2154513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5"/>
          <p:cNvSpPr txBox="1">
            <a:spLocks noGrp="1"/>
          </p:cNvSpPr>
          <p:nvPr>
            <p:ph type="title"/>
          </p:nvPr>
        </p:nvSpPr>
        <p:spPr>
          <a:xfrm>
            <a:off x="1048200" y="781216"/>
            <a:ext cx="10095600" cy="936900"/>
          </a:xfrm>
          <a:prstGeom prst="rect">
            <a:avLst/>
          </a:prstGeom>
        </p:spPr>
        <p:txBody>
          <a:bodyPr spcFirstLastPara="1" wrap="square" lIns="91425" tIns="91425" rIns="91425" bIns="91425" anchor="b" anchorCtr="0">
            <a:noAutofit/>
          </a:bodyPr>
          <a:lstStyle/>
          <a:p>
            <a:r>
              <a:rPr lang="en-US" dirty="0">
                <a:solidFill>
                  <a:schemeClr val="tx1"/>
                </a:solidFill>
              </a:rPr>
              <a:t>Outline</a:t>
            </a:r>
            <a:endParaRPr dirty="0">
              <a:solidFill>
                <a:schemeClr val="tx1"/>
              </a:solidFill>
            </a:endParaRPr>
          </a:p>
        </p:txBody>
      </p:sp>
      <p:sp>
        <p:nvSpPr>
          <p:cNvPr id="200" name="Google Shape;200;p35"/>
          <p:cNvSpPr txBox="1">
            <a:spLocks noGrp="1"/>
          </p:cNvSpPr>
          <p:nvPr>
            <p:ph type="sldNum" idx="12"/>
          </p:nvPr>
        </p:nvSpPr>
        <p:spPr>
          <a:xfrm>
            <a:off x="11205845" y="6457071"/>
            <a:ext cx="731600" cy="401062"/>
          </a:xfrm>
          <a:prstGeom prst="rect">
            <a:avLst/>
          </a:prstGeom>
        </p:spPr>
        <p:txBody>
          <a:bodyPr spcFirstLastPara="1" wrap="square" lIns="91425" tIns="91425" rIns="91425" bIns="91425" anchor="t" anchorCtr="0">
            <a:noAutofit/>
          </a:bodyPr>
          <a:lstStyle/>
          <a:p>
            <a:fld id="{00000000-1234-1234-1234-123412341234}" type="slidenum">
              <a:rPr lang="en">
                <a:solidFill>
                  <a:schemeClr val="tx1"/>
                </a:solidFill>
              </a:rPr>
              <a:pPr/>
              <a:t>2</a:t>
            </a:fld>
            <a:endParaRPr>
              <a:solidFill>
                <a:schemeClr val="tx1"/>
              </a:solidFill>
            </a:endParaRPr>
          </a:p>
        </p:txBody>
      </p:sp>
      <p:sp>
        <p:nvSpPr>
          <p:cNvPr id="3" name="Text Placeholder 2">
            <a:extLst>
              <a:ext uri="{FF2B5EF4-FFF2-40B4-BE49-F238E27FC236}">
                <a16:creationId xmlns:a16="http://schemas.microsoft.com/office/drawing/2014/main" id="{5C771368-6E64-0C4B-88D6-8DC1C41B4BB6}"/>
              </a:ext>
            </a:extLst>
          </p:cNvPr>
          <p:cNvSpPr>
            <a:spLocks noGrp="1"/>
          </p:cNvSpPr>
          <p:nvPr>
            <p:ph type="body" idx="2"/>
          </p:nvPr>
        </p:nvSpPr>
        <p:spPr>
          <a:xfrm>
            <a:off x="1048199" y="1890300"/>
            <a:ext cx="10889245" cy="4442834"/>
          </a:xfrm>
        </p:spPr>
        <p:txBody>
          <a:bodyPr/>
          <a:lstStyle/>
          <a:p>
            <a:r>
              <a:rPr lang="en-US" altLang="en-US" sz="2800" dirty="0">
                <a:solidFill>
                  <a:schemeClr val="tx1"/>
                </a:solidFill>
              </a:rPr>
              <a:t>Introduction</a:t>
            </a:r>
          </a:p>
          <a:p>
            <a:pPr lvl="1"/>
            <a:r>
              <a:rPr lang="en-US" altLang="en-US" sz="2800" dirty="0">
                <a:solidFill>
                  <a:schemeClr val="tx1"/>
                </a:solidFill>
              </a:rPr>
              <a:t>RDB vs. Columnar Database </a:t>
            </a:r>
          </a:p>
          <a:p>
            <a:r>
              <a:rPr lang="en-US" altLang="en-US" sz="2800" dirty="0">
                <a:solidFill>
                  <a:schemeClr val="tx1"/>
                </a:solidFill>
              </a:rPr>
              <a:t>Apache Cassandra</a:t>
            </a:r>
          </a:p>
          <a:p>
            <a:pPr lvl="1"/>
            <a:r>
              <a:rPr lang="en-US" sz="2800" dirty="0">
                <a:solidFill>
                  <a:schemeClr val="tx1"/>
                </a:solidFill>
              </a:rPr>
              <a:t>Key Features</a:t>
            </a:r>
            <a:endParaRPr lang="en-US" altLang="en-US" sz="2800" dirty="0">
              <a:solidFill>
                <a:schemeClr val="tx1"/>
              </a:solidFill>
            </a:endParaRPr>
          </a:p>
          <a:p>
            <a:pPr lvl="1"/>
            <a:r>
              <a:rPr lang="en-US" altLang="en-US" sz="2800" dirty="0">
                <a:solidFill>
                  <a:schemeClr val="tx1"/>
                </a:solidFill>
              </a:rPr>
              <a:t>Data Model Design</a:t>
            </a:r>
            <a:endParaRPr lang="th-TH" altLang="en-US" sz="2800" dirty="0">
              <a:solidFill>
                <a:schemeClr val="tx1"/>
              </a:solidFill>
            </a:endParaRPr>
          </a:p>
          <a:p>
            <a:pPr lvl="1"/>
            <a:r>
              <a:rPr lang="en-US" altLang="en-US" sz="2800" dirty="0">
                <a:solidFill>
                  <a:schemeClr val="tx1"/>
                </a:solidFill>
              </a:rPr>
              <a:t>Data Manipulation</a:t>
            </a:r>
          </a:p>
          <a:p>
            <a:pPr lvl="1"/>
            <a:r>
              <a:rPr lang="en-US" altLang="en-US" sz="2800" dirty="0">
                <a:solidFill>
                  <a:schemeClr val="tx1"/>
                </a:solidFill>
              </a:rPr>
              <a:t>Aggregation Function</a:t>
            </a:r>
          </a:p>
          <a:p>
            <a:pPr lvl="1"/>
            <a:r>
              <a:rPr lang="en-US" altLang="en-US" sz="2800" dirty="0">
                <a:solidFill>
                  <a:schemeClr val="tx1"/>
                </a:solidFill>
              </a:rPr>
              <a:t>Cassandra CQL Collections </a:t>
            </a:r>
          </a:p>
          <a:p>
            <a:pPr marL="101600" indent="0">
              <a:buNone/>
            </a:pPr>
            <a:endParaRPr lang="en-US" altLang="en-US" sz="28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3150-65C4-354C-A885-0FBEED3A75C0}"/>
              </a:ext>
            </a:extLst>
          </p:cNvPr>
          <p:cNvSpPr>
            <a:spLocks noGrp="1"/>
          </p:cNvSpPr>
          <p:nvPr>
            <p:ph type="title"/>
          </p:nvPr>
        </p:nvSpPr>
        <p:spPr>
          <a:xfrm>
            <a:off x="599608" y="237519"/>
            <a:ext cx="11302582" cy="1450757"/>
          </a:xfrm>
        </p:spPr>
        <p:txBody>
          <a:bodyPr>
            <a:normAutofit/>
          </a:bodyPr>
          <a:lstStyle/>
          <a:p>
            <a:r>
              <a:rPr lang="en-US" sz="4000" dirty="0"/>
              <a:t>Q4) Get the categories of a particular product</a:t>
            </a:r>
            <a:endParaRPr lang="en-TH" sz="4000" dirty="0"/>
          </a:p>
        </p:txBody>
      </p:sp>
      <p:sp>
        <p:nvSpPr>
          <p:cNvPr id="4" name="Slide Number Placeholder 3">
            <a:extLst>
              <a:ext uri="{FF2B5EF4-FFF2-40B4-BE49-F238E27FC236}">
                <a16:creationId xmlns:a16="http://schemas.microsoft.com/office/drawing/2014/main" id="{FC8D6447-CFEC-E743-862A-C6D5825B6374}"/>
              </a:ext>
            </a:extLst>
          </p:cNvPr>
          <p:cNvSpPr>
            <a:spLocks noGrp="1"/>
          </p:cNvSpPr>
          <p:nvPr>
            <p:ph type="sldNum" sz="quarter" idx="12"/>
          </p:nvPr>
        </p:nvSpPr>
        <p:spPr/>
        <p:txBody>
          <a:bodyPr/>
          <a:lstStyle/>
          <a:p>
            <a:fld id="{3A98EE3D-8CD1-4C3F-BD1C-C98C9596463C}" type="slidenum">
              <a:rPr lang="en-US" smtClean="0"/>
              <a:t>20</a:t>
            </a:fld>
            <a:endParaRPr lang="en-US" dirty="0"/>
          </a:p>
        </p:txBody>
      </p:sp>
      <p:sp>
        <p:nvSpPr>
          <p:cNvPr id="5" name="Content Placeholder 2">
            <a:extLst>
              <a:ext uri="{FF2B5EF4-FFF2-40B4-BE49-F238E27FC236}">
                <a16:creationId xmlns:a16="http://schemas.microsoft.com/office/drawing/2014/main" id="{59FFC249-01D5-CE4F-90E2-8F1B03AC8F54}"/>
              </a:ext>
            </a:extLst>
          </p:cNvPr>
          <p:cNvSpPr txBox="1">
            <a:spLocks/>
          </p:cNvSpPr>
          <p:nvPr/>
        </p:nvSpPr>
        <p:spPr>
          <a:xfrm>
            <a:off x="216860" y="2417123"/>
            <a:ext cx="5149620" cy="3878746"/>
          </a:xfrm>
          <a:prstGeom prst="rect">
            <a:avLst/>
          </a:prstGeom>
          <a:solidFill>
            <a:schemeClr val="accent5">
              <a:lumMod val="20000"/>
              <a:lumOff val="80000"/>
            </a:schemeClr>
          </a:solidFill>
          <a:ln>
            <a:solidFill>
              <a:schemeClr val="accent6">
                <a:lumMod val="60000"/>
                <a:lumOff val="40000"/>
              </a:schemeClr>
            </a:solidFill>
          </a:ln>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2400" b="1" dirty="0">
                <a:solidFill>
                  <a:srgbClr val="333333"/>
                </a:solidFill>
                <a:latin typeface="Courier New" panose="02070309020205020404" pitchFamily="49" charset="0"/>
              </a:rPr>
              <a:t>create</a:t>
            </a:r>
            <a:r>
              <a:rPr lang="en-US" sz="2400" dirty="0">
                <a:solidFill>
                  <a:srgbClr val="333333"/>
                </a:solidFill>
                <a:latin typeface="Courier New" panose="02070309020205020404" pitchFamily="49" charset="0"/>
              </a:rPr>
              <a:t> </a:t>
            </a:r>
            <a:r>
              <a:rPr lang="en-US" sz="2400" b="1" dirty="0">
                <a:solidFill>
                  <a:srgbClr val="333333"/>
                </a:solidFill>
                <a:latin typeface="Courier New" panose="02070309020205020404" pitchFamily="49" charset="0"/>
              </a:rPr>
              <a:t>table</a:t>
            </a:r>
            <a:r>
              <a:rPr lang="en-US" sz="2400" dirty="0">
                <a:solidFill>
                  <a:srgbClr val="333333"/>
                </a:solidFill>
                <a:latin typeface="Courier New" panose="02070309020205020404" pitchFamily="49" charset="0"/>
              </a:rPr>
              <a:t> </a:t>
            </a:r>
            <a:r>
              <a:rPr lang="en-US" sz="2400" dirty="0" err="1">
                <a:solidFill>
                  <a:srgbClr val="333333"/>
                </a:solidFill>
                <a:latin typeface="Courier New" panose="02070309020205020404" pitchFamily="49" charset="0"/>
              </a:rPr>
              <a:t>product_by_id</a:t>
            </a:r>
            <a:r>
              <a:rPr lang="en-US" sz="2400" dirty="0">
                <a:solidFill>
                  <a:srgbClr val="333333"/>
                </a:solidFill>
                <a:latin typeface="Courier New" panose="02070309020205020404" pitchFamily="49" charset="0"/>
              </a:rPr>
              <a:t> </a:t>
            </a:r>
          </a:p>
          <a:p>
            <a:pPr>
              <a:spcBef>
                <a:spcPts val="0"/>
              </a:spcBef>
              <a:spcAft>
                <a:spcPts val="0"/>
              </a:spcAft>
            </a:pPr>
            <a:r>
              <a:rPr lang="en-US" sz="2400" dirty="0">
                <a:solidFill>
                  <a:srgbClr val="333333"/>
                </a:solidFill>
                <a:latin typeface="Courier New" panose="02070309020205020404" pitchFamily="49" charset="0"/>
              </a:rPr>
              <a:t>(</a:t>
            </a:r>
          </a:p>
          <a:p>
            <a:pPr>
              <a:spcBef>
                <a:spcPts val="0"/>
              </a:spcBef>
              <a:spcAft>
                <a:spcPts val="0"/>
              </a:spcAft>
            </a:pPr>
            <a:r>
              <a:rPr lang="en-US" sz="2400" dirty="0">
                <a:solidFill>
                  <a:srgbClr val="333333"/>
                </a:solidFill>
                <a:latin typeface="Courier New" panose="02070309020205020404" pitchFamily="49" charset="0"/>
              </a:rPr>
              <a:t> </a:t>
            </a:r>
            <a:r>
              <a:rPr lang="en-US" sz="2400" dirty="0" err="1">
                <a:solidFill>
                  <a:srgbClr val="333333"/>
                </a:solidFill>
                <a:latin typeface="Courier New" panose="02070309020205020404" pitchFamily="49" charset="0"/>
              </a:rPr>
              <a:t>prod_id</a:t>
            </a:r>
            <a:r>
              <a:rPr lang="en-US" sz="2400" dirty="0">
                <a:solidFill>
                  <a:srgbClr val="333333"/>
                </a:solidFill>
                <a:latin typeface="Courier New" panose="02070309020205020404" pitchFamily="49" charset="0"/>
              </a:rPr>
              <a:t> </a:t>
            </a:r>
            <a:r>
              <a:rPr lang="en-US" sz="2400" dirty="0">
                <a:solidFill>
                  <a:srgbClr val="0086B3"/>
                </a:solidFill>
                <a:latin typeface="Courier New" panose="02070309020205020404" pitchFamily="49" charset="0"/>
              </a:rPr>
              <a:t>text</a:t>
            </a:r>
            <a:r>
              <a:rPr lang="en-US" sz="2400" dirty="0">
                <a:solidFill>
                  <a:srgbClr val="333333"/>
                </a:solidFill>
                <a:latin typeface="Courier New" panose="02070309020205020404" pitchFamily="49" charset="0"/>
              </a:rPr>
              <a:t>, </a:t>
            </a:r>
          </a:p>
          <a:p>
            <a:pPr>
              <a:spcBef>
                <a:spcPts val="0"/>
              </a:spcBef>
              <a:spcAft>
                <a:spcPts val="0"/>
              </a:spcAft>
            </a:pPr>
            <a:r>
              <a:rPr lang="en-US" sz="2400" dirty="0">
                <a:solidFill>
                  <a:srgbClr val="333333"/>
                </a:solidFill>
                <a:latin typeface="Courier New" panose="02070309020205020404" pitchFamily="49" charset="0"/>
              </a:rPr>
              <a:t> </a:t>
            </a:r>
            <a:r>
              <a:rPr lang="en-US" sz="2400" dirty="0" err="1">
                <a:solidFill>
                  <a:srgbClr val="333333"/>
                </a:solidFill>
                <a:latin typeface="Courier New" panose="02070309020205020404" pitchFamily="49" charset="0"/>
              </a:rPr>
              <a:t>prod_name</a:t>
            </a:r>
            <a:r>
              <a:rPr lang="en-US" sz="2400" dirty="0">
                <a:solidFill>
                  <a:srgbClr val="333333"/>
                </a:solidFill>
                <a:latin typeface="Courier New" panose="02070309020205020404" pitchFamily="49" charset="0"/>
              </a:rPr>
              <a:t> </a:t>
            </a:r>
            <a:r>
              <a:rPr lang="en-US" sz="2400" dirty="0">
                <a:solidFill>
                  <a:srgbClr val="0086B3"/>
                </a:solidFill>
                <a:latin typeface="Courier New" panose="02070309020205020404" pitchFamily="49" charset="0"/>
              </a:rPr>
              <a:t>text</a:t>
            </a:r>
            <a:r>
              <a:rPr lang="en-US" sz="2400" dirty="0">
                <a:solidFill>
                  <a:srgbClr val="333333"/>
                </a:solidFill>
                <a:latin typeface="Courier New" panose="02070309020205020404" pitchFamily="49" charset="0"/>
              </a:rPr>
              <a:t>, </a:t>
            </a:r>
          </a:p>
          <a:p>
            <a:pPr>
              <a:spcBef>
                <a:spcPts val="0"/>
              </a:spcBef>
              <a:spcAft>
                <a:spcPts val="0"/>
              </a:spcAft>
            </a:pPr>
            <a:r>
              <a:rPr lang="en-US" sz="2400" dirty="0">
                <a:solidFill>
                  <a:srgbClr val="333333"/>
                </a:solidFill>
                <a:latin typeface="Courier New" panose="02070309020205020404" pitchFamily="49" charset="0"/>
              </a:rPr>
              <a:t> category </a:t>
            </a:r>
            <a:r>
              <a:rPr lang="en-US" sz="2400" b="1" dirty="0">
                <a:solidFill>
                  <a:srgbClr val="333333"/>
                </a:solidFill>
                <a:latin typeface="Courier New" panose="02070309020205020404" pitchFamily="49" charset="0"/>
              </a:rPr>
              <a:t>set</a:t>
            </a:r>
            <a:r>
              <a:rPr lang="en-US" sz="2400" dirty="0">
                <a:solidFill>
                  <a:srgbClr val="333333"/>
                </a:solidFill>
                <a:latin typeface="Courier New" panose="02070309020205020404" pitchFamily="49" charset="0"/>
              </a:rPr>
              <a:t>&lt;</a:t>
            </a:r>
            <a:r>
              <a:rPr lang="en-US" sz="2400" dirty="0">
                <a:solidFill>
                  <a:srgbClr val="0086B3"/>
                </a:solidFill>
                <a:latin typeface="Courier New" panose="02070309020205020404" pitchFamily="49" charset="0"/>
              </a:rPr>
              <a:t>text</a:t>
            </a:r>
            <a:r>
              <a:rPr lang="en-US" sz="2400" dirty="0">
                <a:solidFill>
                  <a:srgbClr val="333333"/>
                </a:solidFill>
                <a:latin typeface="Courier New" panose="02070309020205020404" pitchFamily="49" charset="0"/>
              </a:rPr>
              <a:t>&gt; </a:t>
            </a:r>
          </a:p>
          <a:p>
            <a:pPr>
              <a:spcBef>
                <a:spcPts val="0"/>
              </a:spcBef>
              <a:spcAft>
                <a:spcPts val="0"/>
              </a:spcAft>
            </a:pPr>
            <a:r>
              <a:rPr lang="en-US" sz="2400" dirty="0">
                <a:solidFill>
                  <a:srgbClr val="333333"/>
                </a:solidFill>
                <a:latin typeface="Courier New" panose="02070309020205020404" pitchFamily="49" charset="0"/>
              </a:rPr>
              <a:t> price </a:t>
            </a:r>
            <a:r>
              <a:rPr lang="en-US" sz="2400" dirty="0">
                <a:solidFill>
                  <a:srgbClr val="0086B3"/>
                </a:solidFill>
                <a:latin typeface="Courier New" panose="02070309020205020404" pitchFamily="49" charset="0"/>
              </a:rPr>
              <a:t>decimal</a:t>
            </a:r>
            <a:r>
              <a:rPr lang="en-US" sz="2400" dirty="0">
                <a:solidFill>
                  <a:srgbClr val="333333"/>
                </a:solidFill>
                <a:latin typeface="Courier New" panose="02070309020205020404" pitchFamily="49" charset="0"/>
              </a:rPr>
              <a:t>, </a:t>
            </a:r>
          </a:p>
          <a:p>
            <a:pPr>
              <a:spcBef>
                <a:spcPts val="0"/>
              </a:spcBef>
              <a:spcAft>
                <a:spcPts val="0"/>
              </a:spcAft>
            </a:pPr>
            <a:r>
              <a:rPr lang="en-US" sz="2400" b="1" dirty="0">
                <a:solidFill>
                  <a:srgbClr val="333333"/>
                </a:solidFill>
                <a:latin typeface="Courier New" panose="02070309020205020404" pitchFamily="49" charset="0"/>
              </a:rPr>
              <a:t> </a:t>
            </a:r>
            <a:r>
              <a:rPr lang="en-US" sz="2400" dirty="0">
                <a:solidFill>
                  <a:srgbClr val="333333"/>
                </a:solidFill>
                <a:latin typeface="Courier New" panose="02070309020205020404" pitchFamily="49" charset="0"/>
              </a:rPr>
              <a:t>color </a:t>
            </a:r>
            <a:r>
              <a:rPr lang="en-US" sz="2400" dirty="0">
                <a:solidFill>
                  <a:srgbClr val="0086B3"/>
                </a:solidFill>
                <a:latin typeface="Courier New" panose="02070309020205020404" pitchFamily="49" charset="0"/>
              </a:rPr>
              <a:t>text</a:t>
            </a:r>
            <a:r>
              <a:rPr lang="en-US" sz="2400" dirty="0">
                <a:solidFill>
                  <a:srgbClr val="333333"/>
                </a:solidFill>
                <a:latin typeface="Courier New" panose="02070309020205020404" pitchFamily="49" charset="0"/>
              </a:rPr>
              <a:t>, </a:t>
            </a:r>
          </a:p>
          <a:p>
            <a:pPr>
              <a:spcBef>
                <a:spcPts val="0"/>
              </a:spcBef>
              <a:spcAft>
                <a:spcPts val="0"/>
              </a:spcAft>
            </a:pPr>
            <a:r>
              <a:rPr lang="en-US" sz="2400" b="1" dirty="0">
                <a:solidFill>
                  <a:srgbClr val="333333"/>
                </a:solidFill>
                <a:latin typeface="Courier New" panose="02070309020205020404" pitchFamily="49" charset="0"/>
              </a:rPr>
              <a:t> PRIMARY</a:t>
            </a:r>
            <a:r>
              <a:rPr lang="en-US" sz="2400" dirty="0">
                <a:solidFill>
                  <a:srgbClr val="333333"/>
                </a:solidFill>
                <a:latin typeface="Courier New" panose="02070309020205020404" pitchFamily="49" charset="0"/>
              </a:rPr>
              <a:t> </a:t>
            </a:r>
            <a:r>
              <a:rPr lang="en-US" sz="2400" b="1" dirty="0">
                <a:solidFill>
                  <a:srgbClr val="333333"/>
                </a:solidFill>
                <a:latin typeface="Courier New" panose="02070309020205020404" pitchFamily="49" charset="0"/>
              </a:rPr>
              <a:t>KEY</a:t>
            </a:r>
            <a:r>
              <a:rPr lang="en-US" sz="2400" dirty="0">
                <a:solidFill>
                  <a:srgbClr val="333333"/>
                </a:solidFill>
                <a:latin typeface="Courier New" panose="02070309020205020404" pitchFamily="49" charset="0"/>
              </a:rPr>
              <a:t>(</a:t>
            </a:r>
            <a:r>
              <a:rPr lang="en-US" sz="2400" dirty="0" err="1">
                <a:solidFill>
                  <a:srgbClr val="333333"/>
                </a:solidFill>
                <a:latin typeface="Courier New" panose="02070309020205020404" pitchFamily="49" charset="0"/>
              </a:rPr>
              <a:t>prod_id</a:t>
            </a:r>
            <a:r>
              <a:rPr lang="en-US" sz="2400" dirty="0">
                <a:solidFill>
                  <a:srgbClr val="333333"/>
                </a:solidFill>
                <a:latin typeface="Courier New" panose="02070309020205020404" pitchFamily="49" charset="0"/>
              </a:rPr>
              <a:t>) </a:t>
            </a:r>
          </a:p>
          <a:p>
            <a:pPr>
              <a:spcBef>
                <a:spcPts val="0"/>
              </a:spcBef>
              <a:spcAft>
                <a:spcPts val="0"/>
              </a:spcAft>
            </a:pPr>
            <a:r>
              <a:rPr lang="en-US" sz="2400" dirty="0">
                <a:solidFill>
                  <a:srgbClr val="333333"/>
                </a:solidFill>
                <a:latin typeface="Courier New" panose="02070309020205020404" pitchFamily="49" charset="0"/>
              </a:rPr>
              <a:t>);</a:t>
            </a:r>
            <a:endParaRPr lang="en-US" sz="2200" dirty="0"/>
          </a:p>
        </p:txBody>
      </p:sp>
      <p:sp>
        <p:nvSpPr>
          <p:cNvPr id="7" name="Content Placeholder 2">
            <a:extLst>
              <a:ext uri="{FF2B5EF4-FFF2-40B4-BE49-F238E27FC236}">
                <a16:creationId xmlns:a16="http://schemas.microsoft.com/office/drawing/2014/main" id="{82FBB746-8F93-1E46-B9D0-79F44A925602}"/>
              </a:ext>
            </a:extLst>
          </p:cNvPr>
          <p:cNvSpPr txBox="1">
            <a:spLocks/>
          </p:cNvSpPr>
          <p:nvPr/>
        </p:nvSpPr>
        <p:spPr>
          <a:xfrm>
            <a:off x="6187893" y="4406629"/>
            <a:ext cx="5416446" cy="1450758"/>
          </a:xfrm>
          <a:prstGeom prst="rect">
            <a:avLst/>
          </a:prstGeom>
          <a:solidFill>
            <a:schemeClr val="accent2">
              <a:lumMod val="20000"/>
              <a:lumOff val="80000"/>
            </a:schemeClr>
          </a:solidFill>
          <a:ln>
            <a:solidFill>
              <a:schemeClr val="accent6">
                <a:lumMod val="60000"/>
                <a:lumOff val="40000"/>
              </a:schemeClr>
            </a:solidFill>
          </a:ln>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buNone/>
            </a:pPr>
            <a:r>
              <a:rPr lang="en-US" sz="2400" b="1" dirty="0">
                <a:solidFill>
                  <a:srgbClr val="333333"/>
                </a:solidFill>
                <a:latin typeface="Courier New" panose="02070309020205020404" pitchFamily="49" charset="0"/>
              </a:rPr>
              <a:t> SELECT</a:t>
            </a:r>
            <a:r>
              <a:rPr lang="en-US" sz="2400" dirty="0">
                <a:solidFill>
                  <a:srgbClr val="333333"/>
                </a:solidFill>
                <a:latin typeface="Courier New" panose="02070309020205020404" pitchFamily="49" charset="0"/>
              </a:rPr>
              <a:t> category </a:t>
            </a:r>
          </a:p>
          <a:p>
            <a:pPr marL="0" indent="0">
              <a:spcBef>
                <a:spcPts val="0"/>
              </a:spcBef>
              <a:spcAft>
                <a:spcPts val="0"/>
              </a:spcAft>
              <a:buNone/>
            </a:pPr>
            <a:r>
              <a:rPr lang="en-US" sz="2400" b="1" dirty="0">
                <a:solidFill>
                  <a:srgbClr val="333333"/>
                </a:solidFill>
                <a:latin typeface="Courier New" panose="02070309020205020404" pitchFamily="49" charset="0"/>
              </a:rPr>
              <a:t> FROM</a:t>
            </a:r>
            <a:r>
              <a:rPr lang="en-US" sz="2400" dirty="0">
                <a:solidFill>
                  <a:srgbClr val="333333"/>
                </a:solidFill>
                <a:latin typeface="Courier New" panose="02070309020205020404" pitchFamily="49" charset="0"/>
              </a:rPr>
              <a:t> </a:t>
            </a:r>
            <a:r>
              <a:rPr lang="en-US" sz="2400" dirty="0" err="1">
                <a:solidFill>
                  <a:srgbClr val="333333"/>
                </a:solidFill>
                <a:latin typeface="Courier New" panose="02070309020205020404" pitchFamily="49" charset="0"/>
              </a:rPr>
              <a:t>product_by_id</a:t>
            </a:r>
            <a:r>
              <a:rPr lang="en-US" sz="2400" dirty="0">
                <a:solidFill>
                  <a:srgbClr val="333333"/>
                </a:solidFill>
                <a:latin typeface="Courier New" panose="02070309020205020404" pitchFamily="49" charset="0"/>
              </a:rPr>
              <a:t> </a:t>
            </a:r>
            <a:endParaRPr lang="th-TH" sz="2400" dirty="0">
              <a:solidFill>
                <a:srgbClr val="333333"/>
              </a:solidFill>
              <a:latin typeface="Courier New" panose="02070309020205020404" pitchFamily="49" charset="0"/>
            </a:endParaRPr>
          </a:p>
          <a:p>
            <a:pPr marL="0" indent="0">
              <a:spcBef>
                <a:spcPts val="0"/>
              </a:spcBef>
              <a:spcAft>
                <a:spcPts val="0"/>
              </a:spcAft>
              <a:buNone/>
            </a:pPr>
            <a:r>
              <a:rPr lang="th-TH" sz="2400" b="1" dirty="0">
                <a:solidFill>
                  <a:srgbClr val="333333"/>
                </a:solidFill>
                <a:latin typeface="Courier New" panose="02070309020205020404" pitchFamily="49" charset="0"/>
              </a:rPr>
              <a:t>   </a:t>
            </a:r>
            <a:r>
              <a:rPr lang="en-US" sz="2400" b="1" dirty="0">
                <a:solidFill>
                  <a:srgbClr val="333333"/>
                </a:solidFill>
                <a:latin typeface="Courier New" panose="02070309020205020404" pitchFamily="49" charset="0"/>
              </a:rPr>
              <a:t>WHERE</a:t>
            </a:r>
            <a:r>
              <a:rPr lang="en-US" sz="2400" dirty="0">
                <a:solidFill>
                  <a:srgbClr val="333333"/>
                </a:solidFill>
                <a:latin typeface="Courier New" panose="02070309020205020404" pitchFamily="49" charset="0"/>
              </a:rPr>
              <a:t> </a:t>
            </a:r>
            <a:r>
              <a:rPr lang="en-US" sz="2400" dirty="0" err="1">
                <a:solidFill>
                  <a:srgbClr val="333333"/>
                </a:solidFill>
                <a:latin typeface="Courier New" panose="02070309020205020404" pitchFamily="49" charset="0"/>
              </a:rPr>
              <a:t>prod_id</a:t>
            </a:r>
            <a:r>
              <a:rPr lang="en-US" sz="2400" dirty="0">
                <a:solidFill>
                  <a:srgbClr val="333333"/>
                </a:solidFill>
                <a:latin typeface="Courier New" panose="02070309020205020404" pitchFamily="49" charset="0"/>
              </a:rPr>
              <a:t> =</a:t>
            </a:r>
            <a:r>
              <a:rPr lang="en-US" sz="2400" dirty="0">
                <a:solidFill>
                  <a:srgbClr val="008080"/>
                </a:solidFill>
                <a:latin typeface="Courier New" panose="02070309020205020404" pitchFamily="49" charset="0"/>
              </a:rPr>
              <a:t> </a:t>
            </a:r>
            <a:r>
              <a:rPr lang="en-US" sz="2000" dirty="0">
                <a:solidFill>
                  <a:srgbClr val="333333"/>
                </a:solidFill>
                <a:latin typeface="Courier New" panose="02070309020205020404" pitchFamily="49" charset="0"/>
              </a:rPr>
              <a:t>‘P00</a:t>
            </a:r>
            <a:r>
              <a:rPr lang="en-US" sz="2000" dirty="0">
                <a:solidFill>
                  <a:schemeClr val="tx1"/>
                </a:solidFill>
                <a:latin typeface="Courier New" panose="02070309020205020404" pitchFamily="49" charset="0"/>
              </a:rPr>
              <a:t>1’</a:t>
            </a:r>
            <a:endParaRPr lang="en-US" sz="2300" dirty="0"/>
          </a:p>
        </p:txBody>
      </p:sp>
      <p:sp>
        <p:nvSpPr>
          <p:cNvPr id="12" name="Right Arrow 11">
            <a:extLst>
              <a:ext uri="{FF2B5EF4-FFF2-40B4-BE49-F238E27FC236}">
                <a16:creationId xmlns:a16="http://schemas.microsoft.com/office/drawing/2014/main" id="{6F761E97-4AB0-A449-8067-92CF6AB2A08A}"/>
              </a:ext>
            </a:extLst>
          </p:cNvPr>
          <p:cNvSpPr/>
          <p:nvPr/>
        </p:nvSpPr>
        <p:spPr>
          <a:xfrm>
            <a:off x="5126659" y="4678345"/>
            <a:ext cx="735154" cy="603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4" name="TextBox 13">
            <a:extLst>
              <a:ext uri="{FF2B5EF4-FFF2-40B4-BE49-F238E27FC236}">
                <a16:creationId xmlns:a16="http://schemas.microsoft.com/office/drawing/2014/main" id="{5095872D-B542-3D4C-8FBC-ED3F3206791E}"/>
              </a:ext>
            </a:extLst>
          </p:cNvPr>
          <p:cNvSpPr txBox="1"/>
          <p:nvPr/>
        </p:nvSpPr>
        <p:spPr>
          <a:xfrm>
            <a:off x="216860" y="1995306"/>
            <a:ext cx="5178534" cy="400110"/>
          </a:xfrm>
          <a:prstGeom prst="rect">
            <a:avLst/>
          </a:prstGeom>
          <a:noFill/>
        </p:spPr>
        <p:txBody>
          <a:bodyPr wrap="none" rtlCol="0">
            <a:spAutoFit/>
          </a:bodyPr>
          <a:lstStyle/>
          <a:p>
            <a:r>
              <a:rPr lang="en-US" sz="2000" dirty="0">
                <a:solidFill>
                  <a:srgbClr val="FF0000"/>
                </a:solidFill>
              </a:rPr>
              <a:t>//</a:t>
            </a:r>
            <a:r>
              <a:rPr lang="en-US" dirty="0" err="1">
                <a:solidFill>
                  <a:srgbClr val="FF0000"/>
                </a:solidFill>
              </a:rPr>
              <a:t>denormalize</a:t>
            </a:r>
            <a:r>
              <a:rPr lang="en-US" dirty="0">
                <a:solidFill>
                  <a:srgbClr val="FF0000"/>
                </a:solidFill>
              </a:rPr>
              <a:t> data because joins aren't supported</a:t>
            </a:r>
            <a:endParaRPr lang="en-TH" sz="1400" dirty="0">
              <a:solidFill>
                <a:srgbClr val="FF0000"/>
              </a:solidFill>
            </a:endParaRPr>
          </a:p>
        </p:txBody>
      </p:sp>
      <p:sp>
        <p:nvSpPr>
          <p:cNvPr id="8" name="Content Placeholder 2">
            <a:extLst>
              <a:ext uri="{FF2B5EF4-FFF2-40B4-BE49-F238E27FC236}">
                <a16:creationId xmlns:a16="http://schemas.microsoft.com/office/drawing/2014/main" id="{EB961DE2-21A6-A349-9BDB-15F701429EFF}"/>
              </a:ext>
            </a:extLst>
          </p:cNvPr>
          <p:cNvSpPr txBox="1">
            <a:spLocks/>
          </p:cNvSpPr>
          <p:nvPr/>
        </p:nvSpPr>
        <p:spPr>
          <a:xfrm>
            <a:off x="6096001" y="2477729"/>
            <a:ext cx="5641102" cy="1450757"/>
          </a:xfrm>
          <a:prstGeom prst="rect">
            <a:avLst/>
          </a:prstGeom>
          <a:solidFill>
            <a:schemeClr val="accent2">
              <a:lumMod val="20000"/>
              <a:lumOff val="80000"/>
            </a:schemeClr>
          </a:solidFill>
          <a:ln>
            <a:solidFill>
              <a:schemeClr val="accent6">
                <a:lumMod val="60000"/>
                <a:lumOff val="40000"/>
              </a:schemeClr>
            </a:solidFill>
          </a:ln>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buNone/>
            </a:pPr>
            <a:endParaRPr lang="en-US" sz="2300" dirty="0"/>
          </a:p>
        </p:txBody>
      </p:sp>
      <p:sp>
        <p:nvSpPr>
          <p:cNvPr id="9" name="Rectangle 8">
            <a:extLst>
              <a:ext uri="{FF2B5EF4-FFF2-40B4-BE49-F238E27FC236}">
                <a16:creationId xmlns:a16="http://schemas.microsoft.com/office/drawing/2014/main" id="{93ECE695-F693-E04E-A528-1B0695FB99C2}"/>
              </a:ext>
            </a:extLst>
          </p:cNvPr>
          <p:cNvSpPr/>
          <p:nvPr/>
        </p:nvSpPr>
        <p:spPr>
          <a:xfrm>
            <a:off x="6320655" y="2683160"/>
            <a:ext cx="851850" cy="10771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TH" dirty="0"/>
              <a:t>P001</a:t>
            </a:r>
          </a:p>
        </p:txBody>
      </p:sp>
      <p:graphicFrame>
        <p:nvGraphicFramePr>
          <p:cNvPr id="10" name="Table 14">
            <a:extLst>
              <a:ext uri="{FF2B5EF4-FFF2-40B4-BE49-F238E27FC236}">
                <a16:creationId xmlns:a16="http://schemas.microsoft.com/office/drawing/2014/main" id="{322E7FE5-079E-8C41-BDD0-AA382A02C410}"/>
              </a:ext>
            </a:extLst>
          </p:cNvPr>
          <p:cNvGraphicFramePr>
            <a:graphicFrameLocks noGrp="1"/>
          </p:cNvGraphicFramePr>
          <p:nvPr>
            <p:extLst>
              <p:ext uri="{D42A27DB-BD31-4B8C-83A1-F6EECF244321}">
                <p14:modId xmlns:p14="http://schemas.microsoft.com/office/powerpoint/2010/main" val="3010436941"/>
              </p:ext>
            </p:extLst>
          </p:nvPr>
        </p:nvGraphicFramePr>
        <p:xfrm>
          <a:off x="8666118" y="2632761"/>
          <a:ext cx="2868507" cy="1112520"/>
        </p:xfrm>
        <a:graphic>
          <a:graphicData uri="http://schemas.openxmlformats.org/drawingml/2006/table">
            <a:tbl>
              <a:tblPr firstRow="1" bandRow="1">
                <a:tableStyleId>{21E4AEA4-8DFA-4A89-87EB-49C32662AFE0}</a:tableStyleId>
              </a:tblPr>
              <a:tblGrid>
                <a:gridCol w="1308770">
                  <a:extLst>
                    <a:ext uri="{9D8B030D-6E8A-4147-A177-3AD203B41FA5}">
                      <a16:colId xmlns:a16="http://schemas.microsoft.com/office/drawing/2014/main" val="2123379582"/>
                    </a:ext>
                  </a:extLst>
                </a:gridCol>
                <a:gridCol w="798786">
                  <a:extLst>
                    <a:ext uri="{9D8B030D-6E8A-4147-A177-3AD203B41FA5}">
                      <a16:colId xmlns:a16="http://schemas.microsoft.com/office/drawing/2014/main" val="1834729986"/>
                    </a:ext>
                  </a:extLst>
                </a:gridCol>
                <a:gridCol w="760951">
                  <a:extLst>
                    <a:ext uri="{9D8B030D-6E8A-4147-A177-3AD203B41FA5}">
                      <a16:colId xmlns:a16="http://schemas.microsoft.com/office/drawing/2014/main" val="2327884761"/>
                    </a:ext>
                  </a:extLst>
                </a:gridCol>
              </a:tblGrid>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H" dirty="0"/>
                        <a:t>Product Details</a:t>
                      </a:r>
                    </a:p>
                  </a:txBody>
                  <a:tcPr/>
                </a:tc>
                <a:tc hMerge="1">
                  <a:txBody>
                    <a:bodyPr/>
                    <a:lstStyle/>
                    <a:p>
                      <a:endParaRPr lang="en-TH" dirty="0"/>
                    </a:p>
                  </a:txBody>
                  <a:tcPr/>
                </a:tc>
                <a:tc hMerge="1">
                  <a:txBody>
                    <a:bodyPr/>
                    <a:lstStyle/>
                    <a:p>
                      <a:pPr algn="ctr"/>
                      <a:endParaRPr lang="en-TH" dirty="0"/>
                    </a:p>
                  </a:txBody>
                  <a:tcPr/>
                </a:tc>
                <a:extLst>
                  <a:ext uri="{0D108BD9-81ED-4DB2-BD59-A6C34878D82A}">
                    <a16:rowId xmlns:a16="http://schemas.microsoft.com/office/drawing/2014/main" val="3344710193"/>
                  </a:ext>
                </a:extLst>
              </a:tr>
              <a:tr h="370840">
                <a:tc>
                  <a:txBody>
                    <a:bodyPr/>
                    <a:lstStyle/>
                    <a:p>
                      <a:r>
                        <a:rPr lang="en-US" dirty="0"/>
                        <a:t>p</a:t>
                      </a:r>
                      <a:r>
                        <a:rPr lang="en-TH" dirty="0"/>
                        <a:t>rod_name</a:t>
                      </a:r>
                    </a:p>
                  </a:txBody>
                  <a:tcPr>
                    <a:solidFill>
                      <a:schemeClr val="accent1">
                        <a:lumMod val="60000"/>
                        <a:lumOff val="40000"/>
                      </a:schemeClr>
                    </a:solidFill>
                  </a:tcPr>
                </a:tc>
                <a:tc>
                  <a:txBody>
                    <a:bodyPr/>
                    <a:lstStyle/>
                    <a:p>
                      <a:r>
                        <a:rPr lang="en-TH" dirty="0"/>
                        <a:t>price</a:t>
                      </a:r>
                    </a:p>
                  </a:txBody>
                  <a:tcPr>
                    <a:solidFill>
                      <a:schemeClr val="accent1">
                        <a:lumMod val="60000"/>
                        <a:lumOff val="40000"/>
                      </a:schemeClr>
                    </a:solidFill>
                  </a:tcPr>
                </a:tc>
                <a:tc>
                  <a:txBody>
                    <a:bodyPr/>
                    <a:lstStyle/>
                    <a:p>
                      <a:r>
                        <a:rPr lang="en-TH" dirty="0"/>
                        <a:t>color</a:t>
                      </a:r>
                    </a:p>
                  </a:txBody>
                  <a:tcPr>
                    <a:solidFill>
                      <a:schemeClr val="accent1">
                        <a:lumMod val="60000"/>
                        <a:lumOff val="40000"/>
                      </a:schemeClr>
                    </a:solidFill>
                  </a:tcPr>
                </a:tc>
                <a:extLst>
                  <a:ext uri="{0D108BD9-81ED-4DB2-BD59-A6C34878D82A}">
                    <a16:rowId xmlns:a16="http://schemas.microsoft.com/office/drawing/2014/main" val="2804992064"/>
                  </a:ext>
                </a:extLst>
              </a:tr>
              <a:tr h="370840">
                <a:tc>
                  <a:txBody>
                    <a:bodyPr/>
                    <a:lstStyle/>
                    <a:p>
                      <a:r>
                        <a:rPr lang="en-TH" dirty="0"/>
                        <a:t>Pencil XY</a:t>
                      </a:r>
                    </a:p>
                  </a:txBody>
                  <a:tcPr>
                    <a:solidFill>
                      <a:schemeClr val="bg2"/>
                    </a:solidFill>
                  </a:tcPr>
                </a:tc>
                <a:tc>
                  <a:txBody>
                    <a:bodyPr/>
                    <a:lstStyle/>
                    <a:p>
                      <a:r>
                        <a:rPr lang="en-TH" dirty="0"/>
                        <a:t>49</a:t>
                      </a:r>
                    </a:p>
                  </a:txBody>
                  <a:tcPr>
                    <a:solidFill>
                      <a:schemeClr val="bg2"/>
                    </a:solidFill>
                  </a:tcPr>
                </a:tc>
                <a:tc>
                  <a:txBody>
                    <a:bodyPr/>
                    <a:lstStyle/>
                    <a:p>
                      <a:r>
                        <a:rPr lang="en-TH" dirty="0"/>
                        <a:t>White</a:t>
                      </a:r>
                    </a:p>
                  </a:txBody>
                  <a:tcPr>
                    <a:solidFill>
                      <a:schemeClr val="bg2"/>
                    </a:solidFill>
                  </a:tcPr>
                </a:tc>
                <a:extLst>
                  <a:ext uri="{0D108BD9-81ED-4DB2-BD59-A6C34878D82A}">
                    <a16:rowId xmlns:a16="http://schemas.microsoft.com/office/drawing/2014/main" val="2855213104"/>
                  </a:ext>
                </a:extLst>
              </a:tr>
            </a:tbl>
          </a:graphicData>
        </a:graphic>
      </p:graphicFrame>
      <p:graphicFrame>
        <p:nvGraphicFramePr>
          <p:cNvPr id="11" name="Table 12">
            <a:extLst>
              <a:ext uri="{FF2B5EF4-FFF2-40B4-BE49-F238E27FC236}">
                <a16:creationId xmlns:a16="http://schemas.microsoft.com/office/drawing/2014/main" id="{61CF33CE-B4A7-934E-826D-0101A004C22D}"/>
              </a:ext>
            </a:extLst>
          </p:cNvPr>
          <p:cNvGraphicFramePr>
            <a:graphicFrameLocks noGrp="1"/>
          </p:cNvGraphicFramePr>
          <p:nvPr>
            <p:extLst>
              <p:ext uri="{D42A27DB-BD31-4B8C-83A1-F6EECF244321}">
                <p14:modId xmlns:p14="http://schemas.microsoft.com/office/powerpoint/2010/main" val="2736276357"/>
              </p:ext>
            </p:extLst>
          </p:nvPr>
        </p:nvGraphicFramePr>
        <p:xfrm>
          <a:off x="7234273" y="2658952"/>
          <a:ext cx="1370077" cy="1088312"/>
        </p:xfrm>
        <a:graphic>
          <a:graphicData uri="http://schemas.openxmlformats.org/drawingml/2006/table">
            <a:tbl>
              <a:tblPr firstRow="1" bandRow="1">
                <a:tableStyleId>{21E4AEA4-8DFA-4A89-87EB-49C32662AFE0}</a:tableStyleId>
              </a:tblPr>
              <a:tblGrid>
                <a:gridCol w="1370077">
                  <a:extLst>
                    <a:ext uri="{9D8B030D-6E8A-4147-A177-3AD203B41FA5}">
                      <a16:colId xmlns:a16="http://schemas.microsoft.com/office/drawing/2014/main" val="2654161547"/>
                    </a:ext>
                  </a:extLst>
                </a:gridCol>
              </a:tblGrid>
              <a:tr h="604239">
                <a:tc>
                  <a:txBody>
                    <a:bodyPr/>
                    <a:lstStyle/>
                    <a:p>
                      <a:r>
                        <a:rPr lang="en-US" dirty="0"/>
                        <a:t>category</a:t>
                      </a:r>
                      <a:endParaRPr lang="en-TH" dirty="0"/>
                    </a:p>
                  </a:txBody>
                  <a:tcPr/>
                </a:tc>
                <a:extLst>
                  <a:ext uri="{0D108BD9-81ED-4DB2-BD59-A6C34878D82A}">
                    <a16:rowId xmlns:a16="http://schemas.microsoft.com/office/drawing/2014/main" val="181433045"/>
                  </a:ext>
                </a:extLst>
              </a:tr>
              <a:tr h="484073">
                <a:tc>
                  <a:txBody>
                    <a:bodyPr/>
                    <a:lstStyle/>
                    <a:p>
                      <a:r>
                        <a:rPr lang="en-TH" dirty="0"/>
                        <a:t>{stationery}</a:t>
                      </a:r>
                    </a:p>
                  </a:txBody>
                  <a:tcPr>
                    <a:solidFill>
                      <a:schemeClr val="bg2"/>
                    </a:solidFill>
                  </a:tcPr>
                </a:tc>
                <a:extLst>
                  <a:ext uri="{0D108BD9-81ED-4DB2-BD59-A6C34878D82A}">
                    <a16:rowId xmlns:a16="http://schemas.microsoft.com/office/drawing/2014/main" val="4216887175"/>
                  </a:ext>
                </a:extLst>
              </a:tr>
            </a:tbl>
          </a:graphicData>
        </a:graphic>
      </p:graphicFrame>
    </p:spTree>
    <p:extLst>
      <p:ext uri="{BB962C8B-B14F-4D97-AF65-F5344CB8AC3E}">
        <p14:creationId xmlns:p14="http://schemas.microsoft.com/office/powerpoint/2010/main" val="1094383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F4CE9F-9CFE-C646-8C2C-6E2A9F81392F}"/>
              </a:ext>
            </a:extLst>
          </p:cNvPr>
          <p:cNvSpPr>
            <a:spLocks noGrp="1"/>
          </p:cNvSpPr>
          <p:nvPr>
            <p:ph type="title"/>
          </p:nvPr>
        </p:nvSpPr>
        <p:spPr>
          <a:xfrm>
            <a:off x="2668248" y="2561644"/>
            <a:ext cx="7932851" cy="1444099"/>
          </a:xfrm>
        </p:spPr>
        <p:txBody>
          <a:bodyPr>
            <a:normAutofit/>
          </a:bodyPr>
          <a:lstStyle/>
          <a:p>
            <a:r>
              <a:rPr lang="en-US" sz="5400" dirty="0"/>
              <a:t>Data Manipulation</a:t>
            </a:r>
            <a:endParaRPr lang="en-TH" sz="4800" dirty="0">
              <a:solidFill>
                <a:srgbClr val="FFFFFF"/>
              </a:solidFill>
            </a:endParaRPr>
          </a:p>
        </p:txBody>
      </p:sp>
      <p:cxnSp>
        <p:nvCxnSpPr>
          <p:cNvPr id="22" name="Straight Connector 12">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CDAB838E-C393-7841-9210-4401EF6419F6}"/>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smtClean="0"/>
              <a:pPr>
                <a:spcAft>
                  <a:spcPts val="600"/>
                </a:spcAft>
              </a:pPr>
              <a:t>21</a:t>
            </a:fld>
            <a:endParaRPr lang="en-US"/>
          </a:p>
        </p:txBody>
      </p:sp>
      <p:cxnSp>
        <p:nvCxnSpPr>
          <p:cNvPr id="5" name="Straight Connector 4">
            <a:extLst>
              <a:ext uri="{FF2B5EF4-FFF2-40B4-BE49-F238E27FC236}">
                <a16:creationId xmlns:a16="http://schemas.microsoft.com/office/drawing/2014/main" id="{91AD0688-1C0A-B44B-8C7F-46D1F7968443}"/>
              </a:ext>
            </a:extLst>
          </p:cNvPr>
          <p:cNvCxnSpPr>
            <a:cxnSpLocks/>
          </p:cNvCxnSpPr>
          <p:nvPr/>
        </p:nvCxnSpPr>
        <p:spPr>
          <a:xfrm flipV="1">
            <a:off x="4015526" y="2353593"/>
            <a:ext cx="7197117"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3302471-F047-C544-897A-20109B174456}"/>
              </a:ext>
            </a:extLst>
          </p:cNvPr>
          <p:cNvCxnSpPr>
            <a:cxnSpLocks/>
          </p:cNvCxnSpPr>
          <p:nvPr/>
        </p:nvCxnSpPr>
        <p:spPr>
          <a:xfrm flipV="1">
            <a:off x="723686" y="4724812"/>
            <a:ext cx="10488957" cy="1"/>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850880"/>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ADD2C-0357-44B6-BA16-D66B9A2FDFA6}"/>
              </a:ext>
            </a:extLst>
          </p:cNvPr>
          <p:cNvSpPr>
            <a:spLocks noGrp="1"/>
          </p:cNvSpPr>
          <p:nvPr>
            <p:ph type="title"/>
          </p:nvPr>
        </p:nvSpPr>
        <p:spPr/>
        <p:txBody>
          <a:bodyPr/>
          <a:lstStyle/>
          <a:p>
            <a:r>
              <a:rPr lang="en-US" dirty="0"/>
              <a:t>Data Manipulation</a:t>
            </a:r>
          </a:p>
        </p:txBody>
      </p:sp>
      <p:sp>
        <p:nvSpPr>
          <p:cNvPr id="3" name="Content Placeholder 2">
            <a:extLst>
              <a:ext uri="{FF2B5EF4-FFF2-40B4-BE49-F238E27FC236}">
                <a16:creationId xmlns:a16="http://schemas.microsoft.com/office/drawing/2014/main" id="{B654DA78-C387-4E04-9C0D-A8E649F49EB0}"/>
              </a:ext>
            </a:extLst>
          </p:cNvPr>
          <p:cNvSpPr>
            <a:spLocks noGrp="1"/>
          </p:cNvSpPr>
          <p:nvPr>
            <p:ph idx="1"/>
          </p:nvPr>
        </p:nvSpPr>
        <p:spPr/>
        <p:txBody>
          <a:bodyPr/>
          <a:lstStyle/>
          <a:p>
            <a:pPr>
              <a:buFont typeface="Wingdings" panose="05000000000000000000" pitchFamily="2" charset="2"/>
              <a:buChar char="Ø"/>
            </a:pPr>
            <a:r>
              <a:rPr lang="en-US" sz="2800" dirty="0">
                <a:solidFill>
                  <a:schemeClr val="tx1"/>
                </a:solidFill>
              </a:rPr>
              <a:t>Cassandra </a:t>
            </a:r>
            <a:r>
              <a:rPr lang="en-US" sz="2800" dirty="0" err="1">
                <a:solidFill>
                  <a:schemeClr val="tx1"/>
                </a:solidFill>
              </a:rPr>
              <a:t>Keyspace</a:t>
            </a:r>
            <a:r>
              <a:rPr lang="en-US" sz="2800" dirty="0">
                <a:solidFill>
                  <a:schemeClr val="tx1"/>
                </a:solidFill>
              </a:rPr>
              <a:t> Operations</a:t>
            </a:r>
          </a:p>
          <a:p>
            <a:pPr>
              <a:buFont typeface="Wingdings" panose="05000000000000000000" pitchFamily="2" charset="2"/>
              <a:buChar char="Ø"/>
            </a:pPr>
            <a:r>
              <a:rPr lang="en-US" sz="2800" dirty="0">
                <a:solidFill>
                  <a:schemeClr val="tx1"/>
                </a:solidFill>
              </a:rPr>
              <a:t> Cassandra Table Operations</a:t>
            </a:r>
          </a:p>
          <a:p>
            <a:pPr>
              <a:buFont typeface="Wingdings" panose="05000000000000000000" pitchFamily="2" charset="2"/>
              <a:buChar char="Ø"/>
            </a:pPr>
            <a:r>
              <a:rPr lang="en-US" sz="2800" dirty="0">
                <a:solidFill>
                  <a:schemeClr val="tx1"/>
                </a:solidFill>
              </a:rPr>
              <a:t> Cassandra CRUD Operations</a:t>
            </a:r>
          </a:p>
          <a:p>
            <a:pPr>
              <a:buFont typeface="Wingdings" panose="05000000000000000000" pitchFamily="2" charset="2"/>
              <a:buChar char="Ø"/>
            </a:pPr>
            <a:r>
              <a:rPr lang="en-US" sz="2800" dirty="0">
                <a:solidFill>
                  <a:schemeClr val="tx1"/>
                </a:solidFill>
              </a:rPr>
              <a:t> Cassandra CQL Collections </a:t>
            </a:r>
          </a:p>
          <a:p>
            <a:endParaRPr lang="en-US" dirty="0"/>
          </a:p>
          <a:p>
            <a:endParaRPr lang="en-US" dirty="0"/>
          </a:p>
        </p:txBody>
      </p:sp>
      <p:sp>
        <p:nvSpPr>
          <p:cNvPr id="4" name="Slide Number Placeholder 3">
            <a:extLst>
              <a:ext uri="{FF2B5EF4-FFF2-40B4-BE49-F238E27FC236}">
                <a16:creationId xmlns:a16="http://schemas.microsoft.com/office/drawing/2014/main" id="{A5D84592-CA11-4702-880B-0AA1181D6A68}"/>
              </a:ext>
            </a:extLst>
          </p:cNvPr>
          <p:cNvSpPr>
            <a:spLocks noGrp="1"/>
          </p:cNvSpPr>
          <p:nvPr>
            <p:ph type="sldNum" sz="quarter" idx="12"/>
          </p:nvPr>
        </p:nvSpPr>
        <p:spPr/>
        <p:txBody>
          <a:bodyPr/>
          <a:lstStyle/>
          <a:p>
            <a:fld id="{3A98EE3D-8CD1-4C3F-BD1C-C98C9596463C}" type="slidenum">
              <a:rPr lang="en-US" smtClean="0"/>
              <a:t>22</a:t>
            </a:fld>
            <a:endParaRPr lang="en-US" dirty="0"/>
          </a:p>
        </p:txBody>
      </p:sp>
    </p:spTree>
    <p:extLst>
      <p:ext uri="{BB962C8B-B14F-4D97-AF65-F5344CB8AC3E}">
        <p14:creationId xmlns:p14="http://schemas.microsoft.com/office/powerpoint/2010/main" val="217012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4AF44-EC55-E647-A3B0-22EBF2F56635}"/>
              </a:ext>
            </a:extLst>
          </p:cNvPr>
          <p:cNvSpPr>
            <a:spLocks noGrp="1"/>
          </p:cNvSpPr>
          <p:nvPr>
            <p:ph type="title"/>
          </p:nvPr>
        </p:nvSpPr>
        <p:spPr>
          <a:xfrm>
            <a:off x="659130" y="360749"/>
            <a:ext cx="6422708" cy="1450757"/>
          </a:xfrm>
        </p:spPr>
        <p:txBody>
          <a:bodyPr>
            <a:normAutofit fontScale="90000"/>
          </a:bodyPr>
          <a:lstStyle/>
          <a:p>
            <a:r>
              <a:rPr lang="en-US" sz="4400" dirty="0"/>
              <a:t>The Structure of a Column Store Database</a:t>
            </a:r>
            <a:endParaRPr lang="en-TH" sz="4400" dirty="0"/>
          </a:p>
        </p:txBody>
      </p:sp>
      <p:graphicFrame>
        <p:nvGraphicFramePr>
          <p:cNvPr id="5" name="Table 5">
            <a:extLst>
              <a:ext uri="{FF2B5EF4-FFF2-40B4-BE49-F238E27FC236}">
                <a16:creationId xmlns:a16="http://schemas.microsoft.com/office/drawing/2014/main" id="{27C7CA95-548C-3345-9789-FA67BE349436}"/>
              </a:ext>
            </a:extLst>
          </p:cNvPr>
          <p:cNvGraphicFramePr>
            <a:graphicFrameLocks noGrp="1"/>
          </p:cNvGraphicFramePr>
          <p:nvPr>
            <p:ph idx="1"/>
            <p:extLst>
              <p:ext uri="{D42A27DB-BD31-4B8C-83A1-F6EECF244321}">
                <p14:modId xmlns:p14="http://schemas.microsoft.com/office/powerpoint/2010/main" val="180239139"/>
              </p:ext>
            </p:extLst>
          </p:nvPr>
        </p:nvGraphicFramePr>
        <p:xfrm>
          <a:off x="620728" y="2360599"/>
          <a:ext cx="6603985" cy="3557045"/>
        </p:xfrm>
        <a:graphic>
          <a:graphicData uri="http://schemas.openxmlformats.org/drawingml/2006/table">
            <a:tbl>
              <a:tblPr firstRow="1" bandRow="1">
                <a:tableStyleId>{5C22544A-7EE6-4342-B048-85BDC9FD1C3A}</a:tableStyleId>
              </a:tblPr>
              <a:tblGrid>
                <a:gridCol w="2305742">
                  <a:extLst>
                    <a:ext uri="{9D8B030D-6E8A-4147-A177-3AD203B41FA5}">
                      <a16:colId xmlns:a16="http://schemas.microsoft.com/office/drawing/2014/main" val="4221181904"/>
                    </a:ext>
                  </a:extLst>
                </a:gridCol>
                <a:gridCol w="4298243">
                  <a:extLst>
                    <a:ext uri="{9D8B030D-6E8A-4147-A177-3AD203B41FA5}">
                      <a16:colId xmlns:a16="http://schemas.microsoft.com/office/drawing/2014/main" val="975000108"/>
                    </a:ext>
                  </a:extLst>
                </a:gridCol>
              </a:tblGrid>
              <a:tr h="476086">
                <a:tc>
                  <a:txBody>
                    <a:bodyPr/>
                    <a:lstStyle/>
                    <a:p>
                      <a:pPr algn="ctr" rtl="0" fontAlgn="t">
                        <a:spcBef>
                          <a:spcPts val="0"/>
                        </a:spcBef>
                        <a:spcAft>
                          <a:spcPts val="0"/>
                        </a:spcAft>
                      </a:pPr>
                      <a:r>
                        <a:rPr lang="en-US" sz="2400" b="0" i="0" u="none" strike="noStrike" dirty="0">
                          <a:solidFill>
                            <a:srgbClr val="000000"/>
                          </a:solidFill>
                          <a:effectLst/>
                          <a:latin typeface="Arial" panose="020B0604020202020204" pitchFamily="34" charset="0"/>
                        </a:rPr>
                        <a:t>RDBMS</a:t>
                      </a:r>
                      <a:endParaRPr lang="en-US" sz="4000" dirty="0">
                        <a:effectLst/>
                      </a:endParaRPr>
                    </a:p>
                  </a:txBody>
                  <a:tcPr marL="63500" marR="63500" marT="63500" marB="63500"/>
                </a:tc>
                <a:tc>
                  <a:txBody>
                    <a:bodyPr/>
                    <a:lstStyle/>
                    <a:p>
                      <a:pPr algn="ctr" rtl="0" fontAlgn="t">
                        <a:spcBef>
                          <a:spcPts val="0"/>
                        </a:spcBef>
                        <a:spcAft>
                          <a:spcPts val="0"/>
                        </a:spcAft>
                      </a:pPr>
                      <a:r>
                        <a:rPr lang="en-US" sz="2400" b="0" i="0" u="none" strike="noStrike" dirty="0">
                          <a:solidFill>
                            <a:srgbClr val="000000"/>
                          </a:solidFill>
                          <a:effectLst/>
                          <a:latin typeface="Arial" panose="020B0604020202020204" pitchFamily="34" charset="0"/>
                        </a:rPr>
                        <a:t>Cassandra</a:t>
                      </a:r>
                      <a:endParaRPr lang="en-US" sz="4000" dirty="0">
                        <a:effectLst/>
                      </a:endParaRPr>
                    </a:p>
                  </a:txBody>
                  <a:tcPr marL="63500" marR="63500" marT="63500" marB="63500"/>
                </a:tc>
                <a:extLst>
                  <a:ext uri="{0D108BD9-81ED-4DB2-BD59-A6C34878D82A}">
                    <a16:rowId xmlns:a16="http://schemas.microsoft.com/office/drawing/2014/main" val="2075530812"/>
                  </a:ext>
                </a:extLst>
              </a:tr>
              <a:tr h="612857">
                <a:tc>
                  <a:txBody>
                    <a:bodyPr/>
                    <a:lstStyle/>
                    <a:p>
                      <a:pPr rtl="0" fontAlgn="t">
                        <a:spcBef>
                          <a:spcPts val="0"/>
                        </a:spcBef>
                        <a:spcAft>
                          <a:spcPts val="0"/>
                        </a:spcAft>
                      </a:pPr>
                      <a:r>
                        <a:rPr lang="en-US" sz="2400" b="0" i="0" u="none" strike="noStrike" dirty="0">
                          <a:solidFill>
                            <a:srgbClr val="000000"/>
                          </a:solidFill>
                          <a:effectLst/>
                          <a:latin typeface="Arial" panose="020B0604020202020204" pitchFamily="34" charset="0"/>
                        </a:rPr>
                        <a:t>Database</a:t>
                      </a:r>
                      <a:endParaRPr lang="en-US" sz="4000" dirty="0">
                        <a:effectLst/>
                      </a:endParaRPr>
                    </a:p>
                  </a:txBody>
                  <a:tcPr marL="63500" marR="63500" marT="63500" marB="63500"/>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Keyspace</a:t>
                      </a:r>
                      <a:endParaRPr lang="en-US" sz="4000">
                        <a:effectLst/>
                      </a:endParaRPr>
                    </a:p>
                  </a:txBody>
                  <a:tcPr marL="63500" marR="63500" marT="63500" marB="63500"/>
                </a:tc>
                <a:extLst>
                  <a:ext uri="{0D108BD9-81ED-4DB2-BD59-A6C34878D82A}">
                    <a16:rowId xmlns:a16="http://schemas.microsoft.com/office/drawing/2014/main" val="2956297438"/>
                  </a:ext>
                </a:extLst>
              </a:tr>
              <a:tr h="612857">
                <a:tc>
                  <a:txBody>
                    <a:bodyPr/>
                    <a:lstStyle/>
                    <a:p>
                      <a:pPr rtl="0" fontAlgn="t">
                        <a:spcBef>
                          <a:spcPts val="0"/>
                        </a:spcBef>
                        <a:spcAft>
                          <a:spcPts val="0"/>
                        </a:spcAft>
                      </a:pPr>
                      <a:r>
                        <a:rPr lang="en-US" sz="2400" b="0" i="0" u="none" strike="noStrike" dirty="0">
                          <a:solidFill>
                            <a:srgbClr val="000000"/>
                          </a:solidFill>
                          <a:effectLst/>
                          <a:latin typeface="Arial" panose="020B0604020202020204" pitchFamily="34" charset="0"/>
                        </a:rPr>
                        <a:t>Table</a:t>
                      </a:r>
                      <a:endParaRPr lang="en-US" sz="4000" dirty="0">
                        <a:effectLst/>
                      </a:endParaRPr>
                    </a:p>
                  </a:txBody>
                  <a:tcPr marL="63500" marR="63500" marT="63500" marB="63500"/>
                </a:tc>
                <a:tc>
                  <a:txBody>
                    <a:bodyPr/>
                    <a:lstStyle/>
                    <a:p>
                      <a:pPr rtl="0" fontAlgn="t">
                        <a:spcBef>
                          <a:spcPts val="0"/>
                        </a:spcBef>
                        <a:spcAft>
                          <a:spcPts val="0"/>
                        </a:spcAft>
                      </a:pPr>
                      <a:r>
                        <a:rPr lang="en-US" sz="2400" b="0" i="0" u="none" strike="noStrike" dirty="0">
                          <a:solidFill>
                            <a:srgbClr val="000000"/>
                          </a:solidFill>
                          <a:effectLst/>
                          <a:latin typeface="Arial" panose="020B0604020202020204" pitchFamily="34" charset="0"/>
                        </a:rPr>
                        <a:t>Column Family/Table</a:t>
                      </a:r>
                      <a:endParaRPr lang="en-US" sz="4000" dirty="0">
                        <a:effectLst/>
                      </a:endParaRPr>
                    </a:p>
                  </a:txBody>
                  <a:tcPr marL="63500" marR="63500" marT="63500" marB="63500"/>
                </a:tc>
                <a:extLst>
                  <a:ext uri="{0D108BD9-81ED-4DB2-BD59-A6C34878D82A}">
                    <a16:rowId xmlns:a16="http://schemas.microsoft.com/office/drawing/2014/main" val="419991787"/>
                  </a:ext>
                </a:extLst>
              </a:tr>
              <a:tr h="612857">
                <a:tc>
                  <a:txBody>
                    <a:bodyPr/>
                    <a:lstStyle/>
                    <a:p>
                      <a:pPr rtl="0" fontAlgn="t">
                        <a:spcBef>
                          <a:spcPts val="0"/>
                        </a:spcBef>
                        <a:spcAft>
                          <a:spcPts val="0"/>
                        </a:spcAft>
                      </a:pPr>
                      <a:r>
                        <a:rPr lang="en-US" sz="2400" b="0" i="0" u="none" strike="noStrike">
                          <a:solidFill>
                            <a:srgbClr val="0A0A0A"/>
                          </a:solidFill>
                          <a:effectLst/>
                          <a:latin typeface="Arial" panose="020B0604020202020204" pitchFamily="34" charset="0"/>
                        </a:rPr>
                        <a:t>Primary Key</a:t>
                      </a:r>
                      <a:endParaRPr lang="en-US" sz="4000">
                        <a:effectLst/>
                      </a:endParaRPr>
                    </a:p>
                  </a:txBody>
                  <a:tcPr marL="63500" marR="63500" marT="63500" marB="63500"/>
                </a:tc>
                <a:tc>
                  <a:txBody>
                    <a:bodyPr/>
                    <a:lstStyle/>
                    <a:p>
                      <a:pPr rtl="0" fontAlgn="t">
                        <a:spcBef>
                          <a:spcPts val="0"/>
                        </a:spcBef>
                        <a:spcAft>
                          <a:spcPts val="0"/>
                        </a:spcAft>
                      </a:pPr>
                      <a:r>
                        <a:rPr lang="en-US" sz="2400" b="0" i="0" u="none" strike="noStrike" dirty="0">
                          <a:solidFill>
                            <a:srgbClr val="0A0A0A"/>
                          </a:solidFill>
                          <a:effectLst/>
                          <a:latin typeface="Arial" panose="020B0604020202020204" pitchFamily="34" charset="0"/>
                        </a:rPr>
                        <a:t>Partition Key</a:t>
                      </a:r>
                      <a:endParaRPr lang="en-US" sz="4000" dirty="0">
                        <a:effectLst/>
                      </a:endParaRPr>
                    </a:p>
                  </a:txBody>
                  <a:tcPr marL="63500" marR="63500" marT="63500" marB="63500"/>
                </a:tc>
                <a:extLst>
                  <a:ext uri="{0D108BD9-81ED-4DB2-BD59-A6C34878D82A}">
                    <a16:rowId xmlns:a16="http://schemas.microsoft.com/office/drawing/2014/main" val="1870444713"/>
                  </a:ext>
                </a:extLst>
              </a:tr>
              <a:tr h="612857">
                <a:tc>
                  <a:txBody>
                    <a:bodyPr/>
                    <a:lstStyle/>
                    <a:p>
                      <a:pPr rtl="0" fontAlgn="t">
                        <a:spcBef>
                          <a:spcPts val="0"/>
                        </a:spcBef>
                        <a:spcAft>
                          <a:spcPts val="0"/>
                        </a:spcAft>
                      </a:pPr>
                      <a:r>
                        <a:rPr lang="en-US" sz="2400" b="0" i="0" u="none" strike="noStrike">
                          <a:solidFill>
                            <a:srgbClr val="0A0A0A"/>
                          </a:solidFill>
                          <a:effectLst/>
                          <a:latin typeface="Arial" panose="020B0604020202020204" pitchFamily="34" charset="0"/>
                        </a:rPr>
                        <a:t>Column Name</a:t>
                      </a:r>
                      <a:endParaRPr lang="en-US" sz="4000">
                        <a:effectLst/>
                      </a:endParaRPr>
                    </a:p>
                  </a:txBody>
                  <a:tcPr marL="63500" marR="63500" marT="63500" marB="63500"/>
                </a:tc>
                <a:tc>
                  <a:txBody>
                    <a:bodyPr/>
                    <a:lstStyle/>
                    <a:p>
                      <a:pPr rtl="0" fontAlgn="t">
                        <a:spcBef>
                          <a:spcPts val="0"/>
                        </a:spcBef>
                        <a:spcAft>
                          <a:spcPts val="0"/>
                        </a:spcAft>
                      </a:pPr>
                      <a:r>
                        <a:rPr lang="en-US" sz="2400" b="0" i="0" u="none" strike="noStrike" dirty="0">
                          <a:solidFill>
                            <a:srgbClr val="0A0A0A"/>
                          </a:solidFill>
                          <a:effectLst/>
                          <a:latin typeface="Arial" panose="020B0604020202020204" pitchFamily="34" charset="0"/>
                        </a:rPr>
                        <a:t>Column Name</a:t>
                      </a:r>
                      <a:endParaRPr lang="en-US" sz="4000" dirty="0">
                        <a:effectLst/>
                      </a:endParaRPr>
                    </a:p>
                  </a:txBody>
                  <a:tcPr marL="63500" marR="63500" marT="63500" marB="63500"/>
                </a:tc>
                <a:extLst>
                  <a:ext uri="{0D108BD9-81ED-4DB2-BD59-A6C34878D82A}">
                    <a16:rowId xmlns:a16="http://schemas.microsoft.com/office/drawing/2014/main" val="3153189533"/>
                  </a:ext>
                </a:extLst>
              </a:tr>
              <a:tr h="612857">
                <a:tc>
                  <a:txBody>
                    <a:bodyPr/>
                    <a:lstStyle/>
                    <a:p>
                      <a:pPr rtl="0" fontAlgn="t">
                        <a:spcBef>
                          <a:spcPts val="0"/>
                        </a:spcBef>
                        <a:spcAft>
                          <a:spcPts val="0"/>
                        </a:spcAft>
                      </a:pPr>
                      <a:r>
                        <a:rPr lang="en-US" sz="2400" b="0" i="0" u="none" strike="noStrike">
                          <a:solidFill>
                            <a:srgbClr val="0A0A0A"/>
                          </a:solidFill>
                          <a:effectLst/>
                          <a:latin typeface="Arial" panose="020B0604020202020204" pitchFamily="34" charset="0"/>
                        </a:rPr>
                        <a:t>Column Value</a:t>
                      </a:r>
                      <a:endParaRPr lang="en-US" sz="4000">
                        <a:effectLst/>
                      </a:endParaRPr>
                    </a:p>
                  </a:txBody>
                  <a:tcPr marL="63500" marR="63500" marT="63500" marB="63500"/>
                </a:tc>
                <a:tc>
                  <a:txBody>
                    <a:bodyPr/>
                    <a:lstStyle/>
                    <a:p>
                      <a:pPr rtl="0" fontAlgn="t">
                        <a:spcBef>
                          <a:spcPts val="0"/>
                        </a:spcBef>
                        <a:spcAft>
                          <a:spcPts val="0"/>
                        </a:spcAft>
                      </a:pPr>
                      <a:r>
                        <a:rPr lang="en-US" sz="2400" b="0" i="0" u="none" strike="noStrike" dirty="0">
                          <a:solidFill>
                            <a:srgbClr val="0A0A0A"/>
                          </a:solidFill>
                          <a:effectLst/>
                          <a:latin typeface="Arial" panose="020B0604020202020204" pitchFamily="34" charset="0"/>
                        </a:rPr>
                        <a:t>Column Value</a:t>
                      </a:r>
                      <a:endParaRPr lang="en-US" sz="4000" dirty="0">
                        <a:effectLst/>
                      </a:endParaRPr>
                    </a:p>
                  </a:txBody>
                  <a:tcPr marL="63500" marR="63500" marT="63500" marB="63500"/>
                </a:tc>
                <a:extLst>
                  <a:ext uri="{0D108BD9-81ED-4DB2-BD59-A6C34878D82A}">
                    <a16:rowId xmlns:a16="http://schemas.microsoft.com/office/drawing/2014/main" val="2214654217"/>
                  </a:ext>
                </a:extLst>
              </a:tr>
            </a:tbl>
          </a:graphicData>
        </a:graphic>
      </p:graphicFrame>
      <p:sp>
        <p:nvSpPr>
          <p:cNvPr id="4" name="Slide Number Placeholder 3">
            <a:extLst>
              <a:ext uri="{FF2B5EF4-FFF2-40B4-BE49-F238E27FC236}">
                <a16:creationId xmlns:a16="http://schemas.microsoft.com/office/drawing/2014/main" id="{3F3347F4-61C5-124F-AC9B-D8976AFEE66B}"/>
              </a:ext>
            </a:extLst>
          </p:cNvPr>
          <p:cNvSpPr>
            <a:spLocks noGrp="1"/>
          </p:cNvSpPr>
          <p:nvPr>
            <p:ph type="sldNum" sz="quarter" idx="12"/>
          </p:nvPr>
        </p:nvSpPr>
        <p:spPr/>
        <p:txBody>
          <a:bodyPr/>
          <a:lstStyle/>
          <a:p>
            <a:fld id="{3A98EE3D-8CD1-4C3F-BD1C-C98C9596463C}" type="slidenum">
              <a:rPr lang="en-US" smtClean="0"/>
              <a:t>23</a:t>
            </a:fld>
            <a:endParaRPr lang="en-US" dirty="0"/>
          </a:p>
        </p:txBody>
      </p:sp>
      <p:pic>
        <p:nvPicPr>
          <p:cNvPr id="1026" name="Picture 2">
            <a:extLst>
              <a:ext uri="{FF2B5EF4-FFF2-40B4-BE49-F238E27FC236}">
                <a16:creationId xmlns:a16="http://schemas.microsoft.com/office/drawing/2014/main" id="{8124236E-FC7B-4167-9AFA-5A65BC1C03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6372" y="1028977"/>
            <a:ext cx="4401520" cy="494177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47626F1-28EE-48B1-BB0A-AB380A357C3C}"/>
              </a:ext>
            </a:extLst>
          </p:cNvPr>
          <p:cNvSpPr txBox="1"/>
          <p:nvPr/>
        </p:nvSpPr>
        <p:spPr>
          <a:xfrm>
            <a:off x="7675832" y="5979001"/>
            <a:ext cx="4262770" cy="369332"/>
          </a:xfrm>
          <a:prstGeom prst="rect">
            <a:avLst/>
          </a:prstGeom>
          <a:noFill/>
        </p:spPr>
        <p:txBody>
          <a:bodyPr wrap="none" rtlCol="0">
            <a:spAutoFit/>
          </a:bodyPr>
          <a:lstStyle/>
          <a:p>
            <a:r>
              <a:rPr lang="en-US" sz="1800" b="0" i="0" u="none" strike="noStrike" dirty="0">
                <a:solidFill>
                  <a:srgbClr val="000000"/>
                </a:solidFill>
                <a:effectLst/>
                <a:latin typeface="Arial" panose="020B0604020202020204" pitchFamily="34" charset="0"/>
              </a:rPr>
              <a:t>A </a:t>
            </a:r>
            <a:r>
              <a:rPr lang="en-US" sz="1800" b="0" i="0" u="none" strike="noStrike" dirty="0" err="1">
                <a:solidFill>
                  <a:srgbClr val="000000"/>
                </a:solidFill>
                <a:effectLst/>
                <a:latin typeface="Arial" panose="020B0604020202020204" pitchFamily="34" charset="0"/>
              </a:rPr>
              <a:t>keyspace</a:t>
            </a:r>
            <a:r>
              <a:rPr lang="en-US" sz="1800" b="0" i="0" u="none" strike="noStrike" dirty="0">
                <a:solidFill>
                  <a:srgbClr val="000000"/>
                </a:solidFill>
                <a:effectLst/>
                <a:latin typeface="Arial" panose="020B0604020202020204" pitchFamily="34" charset="0"/>
              </a:rPr>
              <a:t> containing column families. </a:t>
            </a:r>
            <a:endParaRPr lang="en-US" dirty="0"/>
          </a:p>
        </p:txBody>
      </p:sp>
    </p:spTree>
    <p:extLst>
      <p:ext uri="{BB962C8B-B14F-4D97-AF65-F5344CB8AC3E}">
        <p14:creationId xmlns:p14="http://schemas.microsoft.com/office/powerpoint/2010/main" val="2234510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995FC-1829-5A42-9B8A-227A4A3A33AB}"/>
              </a:ext>
            </a:extLst>
          </p:cNvPr>
          <p:cNvSpPr>
            <a:spLocks noGrp="1"/>
          </p:cNvSpPr>
          <p:nvPr>
            <p:ph type="title"/>
          </p:nvPr>
        </p:nvSpPr>
        <p:spPr/>
        <p:txBody>
          <a:bodyPr>
            <a:normAutofit/>
          </a:bodyPr>
          <a:lstStyle/>
          <a:p>
            <a:r>
              <a:rPr lang="en-US" sz="4400" dirty="0"/>
              <a:t>Cassandra </a:t>
            </a:r>
            <a:r>
              <a:rPr lang="en-US" sz="4400" dirty="0" err="1"/>
              <a:t>Keyspace</a:t>
            </a:r>
            <a:r>
              <a:rPr lang="en-US" sz="4400" dirty="0"/>
              <a:t> Operations</a:t>
            </a:r>
          </a:p>
        </p:txBody>
      </p:sp>
      <p:graphicFrame>
        <p:nvGraphicFramePr>
          <p:cNvPr id="8" name="Table 8">
            <a:extLst>
              <a:ext uri="{FF2B5EF4-FFF2-40B4-BE49-F238E27FC236}">
                <a16:creationId xmlns:a16="http://schemas.microsoft.com/office/drawing/2014/main" id="{DC677AE4-F1CD-4905-8E95-DC42CD039E1F}"/>
              </a:ext>
            </a:extLst>
          </p:cNvPr>
          <p:cNvGraphicFramePr>
            <a:graphicFrameLocks noGrp="1"/>
          </p:cNvGraphicFramePr>
          <p:nvPr>
            <p:ph idx="1"/>
            <p:extLst>
              <p:ext uri="{D42A27DB-BD31-4B8C-83A1-F6EECF244321}">
                <p14:modId xmlns:p14="http://schemas.microsoft.com/office/powerpoint/2010/main" val="2369751172"/>
              </p:ext>
            </p:extLst>
          </p:nvPr>
        </p:nvGraphicFramePr>
        <p:xfrm>
          <a:off x="1277060" y="1979112"/>
          <a:ext cx="10305339" cy="4328160"/>
        </p:xfrm>
        <a:graphic>
          <a:graphicData uri="http://schemas.openxmlformats.org/drawingml/2006/table">
            <a:tbl>
              <a:tblPr firstRow="1" bandRow="1">
                <a:tableStyleId>{5C22544A-7EE6-4342-B048-85BDC9FD1C3A}</a:tableStyleId>
              </a:tblPr>
              <a:tblGrid>
                <a:gridCol w="2396582">
                  <a:extLst>
                    <a:ext uri="{9D8B030D-6E8A-4147-A177-3AD203B41FA5}">
                      <a16:colId xmlns:a16="http://schemas.microsoft.com/office/drawing/2014/main" val="67251266"/>
                    </a:ext>
                  </a:extLst>
                </a:gridCol>
                <a:gridCol w="7908757">
                  <a:extLst>
                    <a:ext uri="{9D8B030D-6E8A-4147-A177-3AD203B41FA5}">
                      <a16:colId xmlns:a16="http://schemas.microsoft.com/office/drawing/2014/main" val="582465338"/>
                    </a:ext>
                  </a:extLst>
                </a:gridCol>
              </a:tblGrid>
              <a:tr h="370840">
                <a:tc>
                  <a:txBody>
                    <a:bodyPr/>
                    <a:lstStyle/>
                    <a:p>
                      <a:r>
                        <a:rPr lang="en-US" sz="2000" dirty="0"/>
                        <a:t>Operations</a:t>
                      </a:r>
                    </a:p>
                  </a:txBody>
                  <a:tcPr/>
                </a:tc>
                <a:tc>
                  <a:txBody>
                    <a:bodyPr/>
                    <a:lstStyle/>
                    <a:p>
                      <a:r>
                        <a:rPr lang="en-US" sz="2000" dirty="0"/>
                        <a:t>Syntax</a:t>
                      </a:r>
                    </a:p>
                  </a:txBody>
                  <a:tcPr/>
                </a:tc>
                <a:extLst>
                  <a:ext uri="{0D108BD9-81ED-4DB2-BD59-A6C34878D82A}">
                    <a16:rowId xmlns:a16="http://schemas.microsoft.com/office/drawing/2014/main" val="3531511625"/>
                  </a:ext>
                </a:extLst>
              </a:tr>
              <a:tr h="370840">
                <a:tc>
                  <a:txBody>
                    <a:bodyPr/>
                    <a:lstStyle/>
                    <a:p>
                      <a:r>
                        <a:rPr lang="en-US" sz="2000" dirty="0"/>
                        <a:t>Create </a:t>
                      </a:r>
                    </a:p>
                  </a:txBody>
                  <a:tcPr/>
                </a:tc>
                <a:tc>
                  <a:txBody>
                    <a:bodyPr/>
                    <a:lstStyle/>
                    <a:p>
                      <a:r>
                        <a:rPr kumimoji="0" lang="en-US" altLang="en-US" sz="2000" b="0" i="0" u="none" strike="noStrike" cap="none" normalizeH="0" baseline="0" dirty="0">
                          <a:ln>
                            <a:noFill/>
                          </a:ln>
                          <a:solidFill>
                            <a:schemeClr val="tx1"/>
                          </a:solidFill>
                          <a:effectLst/>
                          <a:highlight>
                            <a:srgbClr val="FFFF00"/>
                          </a:highlight>
                        </a:rPr>
                        <a:t>CREATE KEYSPACE &lt;identifier&gt; WITH &lt;properties&gt;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i.e.</a:t>
                      </a:r>
                    </a:p>
                    <a:p>
                      <a:r>
                        <a:rPr lang="en-US" sz="2000" dirty="0"/>
                        <a:t>CREATE KEYSPACE </a:t>
                      </a:r>
                      <a:r>
                        <a:rPr lang="en-US" sz="2000" dirty="0" err="1"/>
                        <a:t>test_keyspace</a:t>
                      </a:r>
                      <a:r>
                        <a:rPr lang="en-US" sz="2000" dirty="0"/>
                        <a:t> WITH replication = {'class': ‘Strategy name’, '</a:t>
                      </a:r>
                      <a:r>
                        <a:rPr lang="en-US" sz="2000" dirty="0" err="1"/>
                        <a:t>replication_factor</a:t>
                      </a:r>
                      <a:r>
                        <a:rPr lang="en-US" sz="2000" dirty="0"/>
                        <a:t>' : ‘</a:t>
                      </a:r>
                      <a:r>
                        <a:rPr lang="en-US" sz="2000" dirty="0" err="1"/>
                        <a:t>No.Of</a:t>
                      </a:r>
                      <a:r>
                        <a:rPr lang="en-US" sz="2000" dirty="0"/>
                        <a:t> replicas’}; </a:t>
                      </a:r>
                    </a:p>
                    <a:p>
                      <a:endParaRPr lang="en-US" sz="2000" dirty="0"/>
                    </a:p>
                  </a:txBody>
                  <a:tcPr/>
                </a:tc>
                <a:extLst>
                  <a:ext uri="{0D108BD9-81ED-4DB2-BD59-A6C34878D82A}">
                    <a16:rowId xmlns:a16="http://schemas.microsoft.com/office/drawing/2014/main" val="1395021849"/>
                  </a:ext>
                </a:extLst>
              </a:tr>
              <a:tr h="370840">
                <a:tc>
                  <a:txBody>
                    <a:bodyPr/>
                    <a:lstStyle/>
                    <a:p>
                      <a:r>
                        <a:rPr lang="en-US" sz="2000" dirty="0"/>
                        <a:t>Drop</a:t>
                      </a:r>
                    </a:p>
                  </a:txBody>
                  <a:tcPr/>
                </a:tc>
                <a:tc>
                  <a:txBody>
                    <a:bodyPr/>
                    <a:lstStyle/>
                    <a:p>
                      <a:r>
                        <a:rPr lang="en-US" sz="2000" dirty="0">
                          <a:highlight>
                            <a:srgbClr val="FFFF00"/>
                          </a:highlight>
                        </a:rPr>
                        <a:t>DROP KEYSPACE &lt;identifier&gt;</a:t>
                      </a:r>
                    </a:p>
                    <a:p>
                      <a:r>
                        <a:rPr lang="en-US" sz="2000" dirty="0"/>
                        <a:t>i.e.</a:t>
                      </a:r>
                    </a:p>
                    <a:p>
                      <a:r>
                        <a:rPr lang="en-US" sz="2000" dirty="0"/>
                        <a:t>DROP KEYSPACE </a:t>
                      </a:r>
                      <a:r>
                        <a:rPr lang="en-US" sz="2000" dirty="0" err="1"/>
                        <a:t>test_keyspace</a:t>
                      </a:r>
                      <a:r>
                        <a:rPr lang="en-US" sz="2000" dirty="0"/>
                        <a:t> </a:t>
                      </a:r>
                    </a:p>
                  </a:txBody>
                  <a:tcPr/>
                </a:tc>
                <a:extLst>
                  <a:ext uri="{0D108BD9-81ED-4DB2-BD59-A6C34878D82A}">
                    <a16:rowId xmlns:a16="http://schemas.microsoft.com/office/drawing/2014/main" val="3481251184"/>
                  </a:ext>
                </a:extLst>
              </a:tr>
              <a:tr h="370840">
                <a:tc>
                  <a:txBody>
                    <a:bodyPr/>
                    <a:lstStyle/>
                    <a:p>
                      <a:r>
                        <a:rPr lang="en-US" sz="2000" dirty="0"/>
                        <a:t>Alter</a:t>
                      </a:r>
                    </a:p>
                  </a:txBody>
                  <a:tcPr/>
                </a:tc>
                <a:tc>
                  <a:txBody>
                    <a:bodyPr/>
                    <a:lstStyle/>
                    <a:p>
                      <a:r>
                        <a:rPr lang="en-US" sz="2000" dirty="0">
                          <a:highlight>
                            <a:srgbClr val="FFFF00"/>
                          </a:highlight>
                        </a:rPr>
                        <a:t>ALTER KEYSPACE &lt;identifier&gt; WITH &lt;properties&gt;</a:t>
                      </a:r>
                    </a:p>
                    <a:p>
                      <a:r>
                        <a:rPr lang="en-US" sz="2000" dirty="0"/>
                        <a:t>i.e.</a:t>
                      </a:r>
                    </a:p>
                    <a:p>
                      <a:r>
                        <a:rPr lang="en-US" sz="2000" dirty="0"/>
                        <a:t>ALTER KEYSPACE </a:t>
                      </a:r>
                      <a:r>
                        <a:rPr lang="en-US" sz="2000" dirty="0" err="1"/>
                        <a:t>test_keyspace</a:t>
                      </a:r>
                      <a:r>
                        <a:rPr lang="en-US" sz="2000" dirty="0"/>
                        <a:t> WITH replication = {'class': ‘Strategy name’, '</a:t>
                      </a:r>
                      <a:r>
                        <a:rPr lang="en-US" sz="2000" dirty="0" err="1"/>
                        <a:t>replication_factor</a:t>
                      </a:r>
                      <a:r>
                        <a:rPr lang="en-US" sz="2000" dirty="0"/>
                        <a:t>' : ‘</a:t>
                      </a:r>
                      <a:r>
                        <a:rPr lang="en-US" sz="2000" dirty="0" err="1"/>
                        <a:t>No.Of</a:t>
                      </a:r>
                      <a:r>
                        <a:rPr lang="en-US" sz="2000" dirty="0"/>
                        <a:t> replicas’};</a:t>
                      </a:r>
                    </a:p>
                  </a:txBody>
                  <a:tcPr/>
                </a:tc>
                <a:extLst>
                  <a:ext uri="{0D108BD9-81ED-4DB2-BD59-A6C34878D82A}">
                    <a16:rowId xmlns:a16="http://schemas.microsoft.com/office/drawing/2014/main" val="2358057173"/>
                  </a:ext>
                </a:extLst>
              </a:tr>
            </a:tbl>
          </a:graphicData>
        </a:graphic>
      </p:graphicFrame>
      <p:sp>
        <p:nvSpPr>
          <p:cNvPr id="4" name="Slide Number Placeholder 3">
            <a:extLst>
              <a:ext uri="{FF2B5EF4-FFF2-40B4-BE49-F238E27FC236}">
                <a16:creationId xmlns:a16="http://schemas.microsoft.com/office/drawing/2014/main" id="{C17524EC-98D1-ED47-8D01-68B0617F1969}"/>
              </a:ext>
            </a:extLst>
          </p:cNvPr>
          <p:cNvSpPr>
            <a:spLocks noGrp="1"/>
          </p:cNvSpPr>
          <p:nvPr>
            <p:ph type="sldNum" sz="quarter" idx="12"/>
          </p:nvPr>
        </p:nvSpPr>
        <p:spPr/>
        <p:txBody>
          <a:bodyPr/>
          <a:lstStyle/>
          <a:p>
            <a:fld id="{3A98EE3D-8CD1-4C3F-BD1C-C98C9596463C}" type="slidenum">
              <a:rPr lang="en-US" smtClean="0"/>
              <a:t>24</a:t>
            </a:fld>
            <a:endParaRPr lang="en-US" dirty="0"/>
          </a:p>
        </p:txBody>
      </p:sp>
      <p:sp>
        <p:nvSpPr>
          <p:cNvPr id="9" name="TextBox 8">
            <a:extLst>
              <a:ext uri="{FF2B5EF4-FFF2-40B4-BE49-F238E27FC236}">
                <a16:creationId xmlns:a16="http://schemas.microsoft.com/office/drawing/2014/main" id="{C3EC4FBC-636F-4D22-91C6-04EA98171F71}"/>
              </a:ext>
            </a:extLst>
          </p:cNvPr>
          <p:cNvSpPr txBox="1"/>
          <p:nvPr/>
        </p:nvSpPr>
        <p:spPr>
          <a:xfrm>
            <a:off x="2397503" y="6446838"/>
            <a:ext cx="8429936" cy="369332"/>
          </a:xfrm>
          <a:prstGeom prst="rect">
            <a:avLst/>
          </a:prstGeom>
          <a:noFill/>
        </p:spPr>
        <p:txBody>
          <a:bodyPr wrap="none" rtlCol="0">
            <a:spAutoFit/>
          </a:bodyPr>
          <a:lstStyle/>
          <a:p>
            <a:r>
              <a:rPr lang="en-US" dirty="0">
                <a:solidFill>
                  <a:schemeClr val="bg1"/>
                </a:solidFill>
              </a:rPr>
              <a:t>Source: </a:t>
            </a:r>
            <a:r>
              <a:rPr lang="en-US" dirty="0">
                <a:hlinkClick r:id="rId3"/>
              </a:rPr>
              <a:t>https://www.tutorialspoint.com/cassandra/cassandra_create_keyspace.htm</a:t>
            </a:r>
            <a:endParaRPr lang="en-US" dirty="0"/>
          </a:p>
        </p:txBody>
      </p:sp>
    </p:spTree>
    <p:extLst>
      <p:ext uri="{BB962C8B-B14F-4D97-AF65-F5344CB8AC3E}">
        <p14:creationId xmlns:p14="http://schemas.microsoft.com/office/powerpoint/2010/main" val="2579887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995FC-1829-5A42-9B8A-227A4A3A33AB}"/>
              </a:ext>
            </a:extLst>
          </p:cNvPr>
          <p:cNvSpPr>
            <a:spLocks noGrp="1"/>
          </p:cNvSpPr>
          <p:nvPr>
            <p:ph type="title"/>
          </p:nvPr>
        </p:nvSpPr>
        <p:spPr/>
        <p:txBody>
          <a:bodyPr/>
          <a:lstStyle/>
          <a:p>
            <a:r>
              <a:rPr lang="en-US" dirty="0"/>
              <a:t>Cassandra </a:t>
            </a:r>
            <a:r>
              <a:rPr lang="en-US" dirty="0" err="1"/>
              <a:t>Keyspace</a:t>
            </a:r>
            <a:r>
              <a:rPr lang="en-US" dirty="0"/>
              <a:t> Operations</a:t>
            </a:r>
            <a:endParaRPr lang="en-TH" dirty="0"/>
          </a:p>
        </p:txBody>
      </p:sp>
      <p:sp>
        <p:nvSpPr>
          <p:cNvPr id="3" name="Content Placeholder 2">
            <a:extLst>
              <a:ext uri="{FF2B5EF4-FFF2-40B4-BE49-F238E27FC236}">
                <a16:creationId xmlns:a16="http://schemas.microsoft.com/office/drawing/2014/main" id="{9D9A5240-B11E-1842-8684-97A8A9B89B78}"/>
              </a:ext>
            </a:extLst>
          </p:cNvPr>
          <p:cNvSpPr>
            <a:spLocks noGrp="1"/>
          </p:cNvSpPr>
          <p:nvPr>
            <p:ph idx="1"/>
          </p:nvPr>
        </p:nvSpPr>
        <p:spPr>
          <a:xfrm>
            <a:off x="1097280" y="2108201"/>
            <a:ext cx="10058400" cy="4463196"/>
          </a:xfrm>
        </p:spPr>
        <p:txBody>
          <a:bodyPr>
            <a:normAutofit fontScale="77500" lnSpcReduction="20000"/>
          </a:bodyPr>
          <a:lstStyle/>
          <a:p>
            <a:pPr marL="0" indent="0" rtl="0">
              <a:spcBef>
                <a:spcPts val="0"/>
              </a:spcBef>
              <a:spcAft>
                <a:spcPts val="0"/>
              </a:spcAft>
              <a:buNone/>
            </a:pPr>
            <a:r>
              <a:rPr lang="en-US" sz="2900" b="1" i="0" u="none" strike="noStrike" dirty="0">
                <a:solidFill>
                  <a:srgbClr val="000000"/>
                </a:solidFill>
                <a:effectLst/>
                <a:latin typeface="Arial" panose="020B0604020202020204" pitchFamily="34" charset="0"/>
              </a:rPr>
              <a:t>Create </a:t>
            </a:r>
            <a:r>
              <a:rPr lang="en-US" sz="2900" b="1" i="0" u="none" strike="noStrike" dirty="0" err="1">
                <a:solidFill>
                  <a:srgbClr val="000000"/>
                </a:solidFill>
                <a:effectLst/>
                <a:latin typeface="Arial" panose="020B0604020202020204" pitchFamily="34" charset="0"/>
              </a:rPr>
              <a:t>Keyspace</a:t>
            </a:r>
            <a:endParaRPr lang="en-US" sz="2900" b="0" dirty="0">
              <a:effectLst/>
            </a:endParaRPr>
          </a:p>
          <a:p>
            <a:pPr rtl="0">
              <a:spcBef>
                <a:spcPts val="0"/>
              </a:spcBef>
              <a:spcAft>
                <a:spcPts val="0"/>
              </a:spcAft>
            </a:pPr>
            <a:r>
              <a:rPr lang="en-US" sz="2900" b="0" i="0" u="none" strike="noStrike" dirty="0" err="1">
                <a:solidFill>
                  <a:srgbClr val="000000"/>
                </a:solidFill>
                <a:effectLst/>
                <a:latin typeface="Courier New" panose="02070309020205020404" pitchFamily="49" charset="0"/>
              </a:rPr>
              <a:t>cqlsh</a:t>
            </a:r>
            <a:r>
              <a:rPr lang="en-US" sz="2900" b="0" i="0" u="none" strike="noStrike" dirty="0">
                <a:solidFill>
                  <a:srgbClr val="000000"/>
                </a:solidFill>
                <a:effectLst/>
                <a:latin typeface="Courier New" panose="02070309020205020404" pitchFamily="49" charset="0"/>
              </a:rPr>
              <a:t>&gt; CREATE KEYSPACE </a:t>
            </a:r>
            <a:r>
              <a:rPr lang="en-US" sz="2900" dirty="0" err="1">
                <a:solidFill>
                  <a:srgbClr val="000000"/>
                </a:solidFill>
                <a:highlight>
                  <a:srgbClr val="FFFF00"/>
                </a:highlight>
                <a:latin typeface="Courier New" panose="02070309020205020404" pitchFamily="49" charset="0"/>
              </a:rPr>
              <a:t>test</a:t>
            </a:r>
            <a:r>
              <a:rPr lang="en-US" sz="2900" b="0" i="0" u="none" strike="noStrike" dirty="0" err="1">
                <a:solidFill>
                  <a:srgbClr val="000000"/>
                </a:solidFill>
                <a:effectLst/>
                <a:highlight>
                  <a:srgbClr val="FFFF00"/>
                </a:highlight>
                <a:latin typeface="Courier New" panose="02070309020205020404" pitchFamily="49" charset="0"/>
              </a:rPr>
              <a:t>_keyspace</a:t>
            </a:r>
            <a:r>
              <a:rPr lang="en-US" sz="2900" b="0" i="0" u="none" strike="noStrike" dirty="0">
                <a:solidFill>
                  <a:srgbClr val="000000"/>
                </a:solidFill>
                <a:effectLst/>
                <a:latin typeface="Courier New" panose="02070309020205020404" pitchFamily="49" charset="0"/>
              </a:rPr>
              <a:t> WITH replication = {'class': '</a:t>
            </a:r>
            <a:r>
              <a:rPr lang="en-US" sz="2900" b="0" i="0" u="none" strike="noStrike" dirty="0" err="1">
                <a:solidFill>
                  <a:srgbClr val="000000"/>
                </a:solidFill>
                <a:effectLst/>
                <a:latin typeface="Courier New" panose="02070309020205020404" pitchFamily="49" charset="0"/>
              </a:rPr>
              <a:t>SimpleStrategy</a:t>
            </a:r>
            <a:r>
              <a:rPr lang="en-US" sz="2900" b="0" i="0" u="none" strike="noStrike" dirty="0">
                <a:solidFill>
                  <a:srgbClr val="000000"/>
                </a:solidFill>
                <a:effectLst/>
                <a:latin typeface="Courier New" panose="02070309020205020404" pitchFamily="49" charset="0"/>
              </a:rPr>
              <a:t>', 'replication_factor':1} AND </a:t>
            </a:r>
            <a:r>
              <a:rPr lang="en-US" sz="2900" b="0" i="0" u="none" strike="noStrike" dirty="0" err="1">
                <a:solidFill>
                  <a:srgbClr val="000000"/>
                </a:solidFill>
                <a:effectLst/>
                <a:latin typeface="Courier New" panose="02070309020205020404" pitchFamily="49" charset="0"/>
              </a:rPr>
              <a:t>durable_writes</a:t>
            </a:r>
            <a:r>
              <a:rPr lang="en-US" sz="2900" b="0" i="0" u="none" strike="noStrike">
                <a:solidFill>
                  <a:srgbClr val="000000"/>
                </a:solidFill>
                <a:effectLst/>
                <a:latin typeface="Courier New" panose="02070309020205020404" pitchFamily="49" charset="0"/>
              </a:rPr>
              <a:t>= 'true’;</a:t>
            </a:r>
            <a:endParaRPr lang="en-US" sz="2900" b="0" i="0" u="none" strike="noStrike" dirty="0">
              <a:solidFill>
                <a:srgbClr val="000000"/>
              </a:solidFill>
              <a:effectLst/>
              <a:latin typeface="Courier New" panose="02070309020205020404" pitchFamily="49" charset="0"/>
            </a:endParaRPr>
          </a:p>
          <a:p>
            <a:pPr algn="just" rtl="0">
              <a:spcBef>
                <a:spcPts val="0"/>
              </a:spcBef>
              <a:spcAft>
                <a:spcPts val="0"/>
              </a:spcAft>
            </a:pPr>
            <a:r>
              <a:rPr lang="en-US" sz="2900" b="0" dirty="0">
                <a:effectLst/>
              </a:rPr>
              <a:t> </a:t>
            </a:r>
          </a:p>
          <a:p>
            <a:pPr marL="0" indent="0" rtl="0">
              <a:spcBef>
                <a:spcPts val="0"/>
              </a:spcBef>
              <a:spcAft>
                <a:spcPts val="0"/>
              </a:spcAft>
              <a:buNone/>
            </a:pPr>
            <a:r>
              <a:rPr lang="en-US" sz="2900" b="1" i="0" u="none" strike="noStrike" dirty="0">
                <a:solidFill>
                  <a:srgbClr val="222222"/>
                </a:solidFill>
                <a:effectLst/>
                <a:latin typeface="Arial" panose="020B0604020202020204" pitchFamily="34" charset="0"/>
              </a:rPr>
              <a:t>View List of </a:t>
            </a:r>
            <a:r>
              <a:rPr lang="en-US" sz="2900" b="1" i="0" u="none" strike="noStrike" dirty="0" err="1">
                <a:solidFill>
                  <a:srgbClr val="222222"/>
                </a:solidFill>
                <a:effectLst/>
                <a:latin typeface="Arial" panose="020B0604020202020204" pitchFamily="34" charset="0"/>
              </a:rPr>
              <a:t>Keyspaces</a:t>
            </a:r>
            <a:endParaRPr lang="en-US" sz="2900" b="0" dirty="0">
              <a:effectLst/>
            </a:endParaRPr>
          </a:p>
          <a:p>
            <a:pPr rtl="0">
              <a:spcBef>
                <a:spcPts val="0"/>
              </a:spcBef>
              <a:spcAft>
                <a:spcPts val="0"/>
              </a:spcAft>
            </a:pPr>
            <a:r>
              <a:rPr lang="en-US" sz="2900" b="0" i="0" u="none" strike="noStrike" dirty="0" err="1">
                <a:solidFill>
                  <a:srgbClr val="000000"/>
                </a:solidFill>
                <a:effectLst/>
                <a:latin typeface="Courier New" panose="02070309020205020404" pitchFamily="49" charset="0"/>
              </a:rPr>
              <a:t>cqlsh</a:t>
            </a:r>
            <a:r>
              <a:rPr lang="en-US" sz="2900" b="0" i="0" u="none" strike="noStrike" dirty="0">
                <a:solidFill>
                  <a:srgbClr val="000000"/>
                </a:solidFill>
                <a:effectLst/>
                <a:latin typeface="Courier New" panose="02070309020205020404" pitchFamily="49" charset="0"/>
              </a:rPr>
              <a:t>&gt; DESCRIBE KEYSPACES;</a:t>
            </a:r>
          </a:p>
          <a:p>
            <a:pPr rtl="0">
              <a:spcBef>
                <a:spcPts val="0"/>
              </a:spcBef>
              <a:spcAft>
                <a:spcPts val="0"/>
              </a:spcAft>
            </a:pPr>
            <a:endParaRPr lang="en-US" sz="2900" b="0" dirty="0">
              <a:effectLst/>
            </a:endParaRPr>
          </a:p>
          <a:p>
            <a:pPr marL="0" indent="0" rtl="0">
              <a:spcBef>
                <a:spcPts val="0"/>
              </a:spcBef>
              <a:spcAft>
                <a:spcPts val="0"/>
              </a:spcAft>
              <a:buNone/>
            </a:pPr>
            <a:r>
              <a:rPr lang="en-US" sz="2800" b="1" dirty="0">
                <a:solidFill>
                  <a:schemeClr val="tx1"/>
                </a:solidFill>
                <a:effectLst/>
                <a:latin typeface="Arial" panose="020B0604020202020204" pitchFamily="34" charset="0"/>
                <a:cs typeface="Arial" panose="020B0604020202020204" pitchFamily="34" charset="0"/>
              </a:rPr>
              <a:t>Use </a:t>
            </a:r>
            <a:r>
              <a:rPr lang="en-US" sz="2800" b="1" dirty="0" err="1">
                <a:solidFill>
                  <a:schemeClr val="tx1"/>
                </a:solidFill>
                <a:effectLst/>
                <a:latin typeface="Arial" panose="020B0604020202020204" pitchFamily="34" charset="0"/>
                <a:cs typeface="Arial" panose="020B0604020202020204" pitchFamily="34" charset="0"/>
              </a:rPr>
              <a:t>Keyspace</a:t>
            </a:r>
            <a:endParaRPr lang="en-US" sz="2800" b="1" dirty="0">
              <a:solidFill>
                <a:schemeClr val="tx1"/>
              </a:solidFill>
              <a:effectLst/>
              <a:latin typeface="Arial" panose="020B0604020202020204" pitchFamily="34" charset="0"/>
              <a:cs typeface="Arial" panose="020B0604020202020204" pitchFamily="34" charset="0"/>
            </a:endParaRPr>
          </a:p>
          <a:p>
            <a:pPr>
              <a:spcBef>
                <a:spcPts val="0"/>
              </a:spcBef>
              <a:spcAft>
                <a:spcPts val="0"/>
              </a:spcAft>
              <a:buClr>
                <a:srgbClr val="EC7016"/>
              </a:buClr>
            </a:pPr>
            <a:r>
              <a:rPr lang="en-US" sz="2900" dirty="0" err="1">
                <a:solidFill>
                  <a:srgbClr val="000000"/>
                </a:solidFill>
                <a:latin typeface="Courier New" panose="02070309020205020404" pitchFamily="49" charset="0"/>
              </a:rPr>
              <a:t>cqlsh</a:t>
            </a:r>
            <a:r>
              <a:rPr lang="en-US" sz="2900" dirty="0">
                <a:solidFill>
                  <a:srgbClr val="000000"/>
                </a:solidFill>
                <a:latin typeface="Courier New" panose="02070309020205020404" pitchFamily="49" charset="0"/>
              </a:rPr>
              <a:t>&gt; USE </a:t>
            </a:r>
            <a:r>
              <a:rPr lang="en-US" sz="2900" dirty="0" err="1">
                <a:solidFill>
                  <a:srgbClr val="000000"/>
                </a:solidFill>
                <a:latin typeface="Courier New" panose="02070309020205020404" pitchFamily="49" charset="0"/>
              </a:rPr>
              <a:t>test_keyspace</a:t>
            </a:r>
            <a:r>
              <a:rPr lang="en-US" sz="2900" dirty="0">
                <a:solidFill>
                  <a:srgbClr val="000000"/>
                </a:solidFill>
                <a:latin typeface="Courier New" panose="02070309020205020404" pitchFamily="49" charset="0"/>
              </a:rPr>
              <a:t>;</a:t>
            </a:r>
          </a:p>
          <a:p>
            <a:pPr marL="0" indent="0" rtl="0">
              <a:spcBef>
                <a:spcPts val="0"/>
              </a:spcBef>
              <a:spcAft>
                <a:spcPts val="0"/>
              </a:spcAft>
              <a:buNone/>
            </a:pPr>
            <a:br>
              <a:rPr lang="en-US" sz="2900" b="0" dirty="0">
                <a:effectLst/>
              </a:rPr>
            </a:br>
            <a:r>
              <a:rPr lang="en-US" sz="2900" b="1" i="0" u="none" strike="noStrike" dirty="0">
                <a:solidFill>
                  <a:srgbClr val="222222"/>
                </a:solidFill>
                <a:effectLst/>
                <a:latin typeface="Arial" panose="020B0604020202020204" pitchFamily="34" charset="0"/>
              </a:rPr>
              <a:t>Drop </a:t>
            </a:r>
            <a:r>
              <a:rPr lang="en-US" sz="2900" b="1" i="0" u="none" strike="noStrike" dirty="0" err="1">
                <a:solidFill>
                  <a:srgbClr val="222222"/>
                </a:solidFill>
                <a:effectLst/>
                <a:latin typeface="Arial" panose="020B0604020202020204" pitchFamily="34" charset="0"/>
              </a:rPr>
              <a:t>Keyspace</a:t>
            </a:r>
            <a:endParaRPr lang="en-US" sz="2900" b="0" dirty="0">
              <a:effectLst/>
            </a:endParaRPr>
          </a:p>
          <a:p>
            <a:pPr rtl="0">
              <a:spcBef>
                <a:spcPts val="0"/>
              </a:spcBef>
              <a:spcAft>
                <a:spcPts val="0"/>
              </a:spcAft>
            </a:pPr>
            <a:r>
              <a:rPr lang="en-US" sz="2900" b="0" i="0" u="none" strike="noStrike" dirty="0" err="1">
                <a:solidFill>
                  <a:srgbClr val="000000"/>
                </a:solidFill>
                <a:effectLst/>
                <a:latin typeface="Courier New" panose="02070309020205020404" pitchFamily="49" charset="0"/>
              </a:rPr>
              <a:t>cqlsh</a:t>
            </a:r>
            <a:r>
              <a:rPr lang="en-US" sz="2900" b="0" i="0" u="none" strike="noStrike" dirty="0">
                <a:solidFill>
                  <a:srgbClr val="000000"/>
                </a:solidFill>
                <a:effectLst/>
                <a:latin typeface="Courier New" panose="02070309020205020404" pitchFamily="49" charset="0"/>
              </a:rPr>
              <a:t>&gt; DROP KEYSPACE </a:t>
            </a:r>
            <a:r>
              <a:rPr lang="en-US" sz="2900" b="0" i="0" u="none" strike="noStrike" dirty="0" err="1">
                <a:solidFill>
                  <a:srgbClr val="000000"/>
                </a:solidFill>
                <a:effectLst/>
                <a:latin typeface="Courier New" panose="02070309020205020404" pitchFamily="49" charset="0"/>
              </a:rPr>
              <a:t>test_keyspace</a:t>
            </a:r>
            <a:r>
              <a:rPr lang="en-US" sz="2900" b="0" i="0" u="none" strike="noStrike" dirty="0">
                <a:solidFill>
                  <a:srgbClr val="000000"/>
                </a:solidFill>
                <a:effectLst/>
                <a:latin typeface="Courier New" panose="02070309020205020404" pitchFamily="49" charset="0"/>
              </a:rPr>
              <a:t>;</a:t>
            </a:r>
            <a:endParaRPr lang="en-US" sz="2900" b="0" dirty="0">
              <a:effectLst/>
            </a:endParaRPr>
          </a:p>
          <a:p>
            <a:endParaRPr lang="en-TH" dirty="0"/>
          </a:p>
        </p:txBody>
      </p:sp>
      <p:sp>
        <p:nvSpPr>
          <p:cNvPr id="4" name="Slide Number Placeholder 3">
            <a:extLst>
              <a:ext uri="{FF2B5EF4-FFF2-40B4-BE49-F238E27FC236}">
                <a16:creationId xmlns:a16="http://schemas.microsoft.com/office/drawing/2014/main" id="{C17524EC-98D1-ED47-8D01-68B0617F1969}"/>
              </a:ext>
            </a:extLst>
          </p:cNvPr>
          <p:cNvSpPr>
            <a:spLocks noGrp="1"/>
          </p:cNvSpPr>
          <p:nvPr>
            <p:ph type="sldNum" sz="quarter" idx="12"/>
          </p:nvPr>
        </p:nvSpPr>
        <p:spPr/>
        <p:txBody>
          <a:bodyPr/>
          <a:lstStyle/>
          <a:p>
            <a:fld id="{3A98EE3D-8CD1-4C3F-BD1C-C98C9596463C}" type="slidenum">
              <a:rPr lang="en-US" smtClean="0"/>
              <a:t>25</a:t>
            </a:fld>
            <a:endParaRPr lang="en-US" dirty="0"/>
          </a:p>
        </p:txBody>
      </p:sp>
    </p:spTree>
    <p:extLst>
      <p:ext uri="{BB962C8B-B14F-4D97-AF65-F5344CB8AC3E}">
        <p14:creationId xmlns:p14="http://schemas.microsoft.com/office/powerpoint/2010/main" val="2369378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995FC-1829-5A42-9B8A-227A4A3A33AB}"/>
              </a:ext>
            </a:extLst>
          </p:cNvPr>
          <p:cNvSpPr>
            <a:spLocks noGrp="1"/>
          </p:cNvSpPr>
          <p:nvPr>
            <p:ph type="title"/>
          </p:nvPr>
        </p:nvSpPr>
        <p:spPr/>
        <p:txBody>
          <a:bodyPr/>
          <a:lstStyle/>
          <a:p>
            <a:r>
              <a:rPr lang="en-US" dirty="0"/>
              <a:t>Cassandra Table Operations</a:t>
            </a:r>
            <a:endParaRPr lang="en-TH" dirty="0"/>
          </a:p>
        </p:txBody>
      </p:sp>
      <p:sp>
        <p:nvSpPr>
          <p:cNvPr id="4" name="Slide Number Placeholder 3">
            <a:extLst>
              <a:ext uri="{FF2B5EF4-FFF2-40B4-BE49-F238E27FC236}">
                <a16:creationId xmlns:a16="http://schemas.microsoft.com/office/drawing/2014/main" id="{C17524EC-98D1-ED47-8D01-68B0617F1969}"/>
              </a:ext>
            </a:extLst>
          </p:cNvPr>
          <p:cNvSpPr>
            <a:spLocks noGrp="1"/>
          </p:cNvSpPr>
          <p:nvPr>
            <p:ph type="sldNum" sz="quarter" idx="12"/>
          </p:nvPr>
        </p:nvSpPr>
        <p:spPr/>
        <p:txBody>
          <a:bodyPr/>
          <a:lstStyle/>
          <a:p>
            <a:fld id="{3A98EE3D-8CD1-4C3F-BD1C-C98C9596463C}" type="slidenum">
              <a:rPr lang="en-US" smtClean="0"/>
              <a:t>26</a:t>
            </a:fld>
            <a:endParaRPr lang="en-US" dirty="0"/>
          </a:p>
        </p:txBody>
      </p:sp>
      <p:graphicFrame>
        <p:nvGraphicFramePr>
          <p:cNvPr id="5" name="Table 8">
            <a:extLst>
              <a:ext uri="{FF2B5EF4-FFF2-40B4-BE49-F238E27FC236}">
                <a16:creationId xmlns:a16="http://schemas.microsoft.com/office/drawing/2014/main" id="{C5D1B4FF-8473-7941-A5BD-36B5A4A5D726}"/>
              </a:ext>
            </a:extLst>
          </p:cNvPr>
          <p:cNvGraphicFramePr>
            <a:graphicFrameLocks noGrp="1"/>
          </p:cNvGraphicFramePr>
          <p:nvPr>
            <p:ph idx="1"/>
            <p:extLst>
              <p:ext uri="{D42A27DB-BD31-4B8C-83A1-F6EECF244321}">
                <p14:modId xmlns:p14="http://schemas.microsoft.com/office/powerpoint/2010/main" val="1494587905"/>
              </p:ext>
            </p:extLst>
          </p:nvPr>
        </p:nvGraphicFramePr>
        <p:xfrm>
          <a:off x="1187221" y="1790370"/>
          <a:ext cx="9878518" cy="4801441"/>
        </p:xfrm>
        <a:graphic>
          <a:graphicData uri="http://schemas.openxmlformats.org/drawingml/2006/table">
            <a:tbl>
              <a:tblPr firstRow="1" bandRow="1">
                <a:tableStyleId>{5C22544A-7EE6-4342-B048-85BDC9FD1C3A}</a:tableStyleId>
              </a:tblPr>
              <a:tblGrid>
                <a:gridCol w="2905094">
                  <a:extLst>
                    <a:ext uri="{9D8B030D-6E8A-4147-A177-3AD203B41FA5}">
                      <a16:colId xmlns:a16="http://schemas.microsoft.com/office/drawing/2014/main" val="67251266"/>
                    </a:ext>
                  </a:extLst>
                </a:gridCol>
                <a:gridCol w="6973424">
                  <a:extLst>
                    <a:ext uri="{9D8B030D-6E8A-4147-A177-3AD203B41FA5}">
                      <a16:colId xmlns:a16="http://schemas.microsoft.com/office/drawing/2014/main" val="582465338"/>
                    </a:ext>
                  </a:extLst>
                </a:gridCol>
              </a:tblGrid>
              <a:tr h="387473">
                <a:tc>
                  <a:txBody>
                    <a:bodyPr/>
                    <a:lstStyle/>
                    <a:p>
                      <a:r>
                        <a:rPr lang="en-US" sz="2000" dirty="0"/>
                        <a:t>Operations</a:t>
                      </a:r>
                    </a:p>
                  </a:txBody>
                  <a:tcPr/>
                </a:tc>
                <a:tc>
                  <a:txBody>
                    <a:bodyPr/>
                    <a:lstStyle/>
                    <a:p>
                      <a:r>
                        <a:rPr lang="en-US" sz="2000" dirty="0"/>
                        <a:t>Syntax</a:t>
                      </a:r>
                    </a:p>
                  </a:txBody>
                  <a:tcPr/>
                </a:tc>
                <a:extLst>
                  <a:ext uri="{0D108BD9-81ED-4DB2-BD59-A6C34878D82A}">
                    <a16:rowId xmlns:a16="http://schemas.microsoft.com/office/drawing/2014/main" val="3531511625"/>
                  </a:ext>
                </a:extLst>
              </a:tr>
              <a:tr h="1453103">
                <a:tc>
                  <a:txBody>
                    <a:bodyPr/>
                    <a:lstStyle/>
                    <a:p>
                      <a:r>
                        <a:rPr lang="en-US" sz="1800" dirty="0"/>
                        <a:t>Create </a:t>
                      </a:r>
                      <a:r>
                        <a:rPr lang="th-TH" sz="1800" dirty="0"/>
                        <a:t> </a:t>
                      </a:r>
                      <a:r>
                        <a:rPr lang="en-US" sz="1800" dirty="0"/>
                        <a:t>Table</a:t>
                      </a:r>
                    </a:p>
                  </a:txBody>
                  <a:tcPr/>
                </a:tc>
                <a:tc>
                  <a:txBody>
                    <a:bodyPr/>
                    <a:lstStyle/>
                    <a:p>
                      <a:r>
                        <a:rPr lang="en-US" sz="1800" dirty="0"/>
                        <a:t>CREATE TABLE emp( </a:t>
                      </a:r>
                      <a:br>
                        <a:rPr lang="en-US" sz="1800" dirty="0"/>
                      </a:br>
                      <a:r>
                        <a:rPr lang="en-US" sz="1800" dirty="0"/>
                        <a:t>     </a:t>
                      </a:r>
                      <a:r>
                        <a:rPr lang="en-US" sz="1800" dirty="0" err="1"/>
                        <a:t>emp_id</a:t>
                      </a:r>
                      <a:r>
                        <a:rPr lang="en-US" sz="1800" dirty="0"/>
                        <a:t> int , </a:t>
                      </a:r>
                    </a:p>
                    <a:p>
                      <a:r>
                        <a:rPr lang="en-US" sz="1800" dirty="0"/>
                        <a:t>     </a:t>
                      </a:r>
                      <a:r>
                        <a:rPr lang="en-US" sz="1800" dirty="0" err="1"/>
                        <a:t>emp_name</a:t>
                      </a:r>
                      <a:r>
                        <a:rPr lang="en-US" sz="1800" dirty="0"/>
                        <a:t> text, </a:t>
                      </a:r>
                      <a:br>
                        <a:rPr lang="en-US" sz="1800" dirty="0"/>
                      </a:br>
                      <a:r>
                        <a:rPr lang="en-US" sz="1800" dirty="0"/>
                        <a:t>     </a:t>
                      </a:r>
                      <a:r>
                        <a:rPr lang="en-US" sz="1800" dirty="0" err="1"/>
                        <a:t>emp_sal</a:t>
                      </a:r>
                      <a:r>
                        <a:rPr lang="en-US" sz="1800" dirty="0"/>
                        <a:t> </a:t>
                      </a:r>
                      <a:r>
                        <a:rPr lang="en-US" sz="1800" dirty="0" err="1"/>
                        <a:t>varint</a:t>
                      </a:r>
                      <a:r>
                        <a:rPr lang="th-TH" sz="1800" dirty="0"/>
                        <a:t> </a:t>
                      </a:r>
                      <a:r>
                        <a:rPr lang="en-US" sz="1800" dirty="0"/>
                        <a:t>,</a:t>
                      </a:r>
                    </a:p>
                    <a:p>
                      <a:r>
                        <a:rPr lang="en-US" sz="1800" b="1" dirty="0">
                          <a:effectLst/>
                        </a:rPr>
                        <a:t>     PRIMARY KEY (</a:t>
                      </a:r>
                      <a:r>
                        <a:rPr lang="en-US" sz="1800" dirty="0" err="1"/>
                        <a:t>emp_id</a:t>
                      </a:r>
                      <a:r>
                        <a:rPr lang="en-US" sz="1800" b="1" dirty="0">
                          <a:effectLst/>
                        </a:rPr>
                        <a:t>)</a:t>
                      </a:r>
                      <a:r>
                        <a:rPr lang="en-US" sz="1800" dirty="0"/>
                        <a:t>);</a:t>
                      </a:r>
                    </a:p>
                  </a:txBody>
                  <a:tcPr/>
                </a:tc>
                <a:extLst>
                  <a:ext uri="{0D108BD9-81ED-4DB2-BD59-A6C34878D82A}">
                    <a16:rowId xmlns:a16="http://schemas.microsoft.com/office/drawing/2014/main" val="1395021849"/>
                  </a:ext>
                </a:extLst>
              </a:tr>
              <a:tr h="625918">
                <a:tc>
                  <a:txBody>
                    <a:bodyPr/>
                    <a:lstStyle/>
                    <a:p>
                      <a:r>
                        <a:rPr lang="en-US" sz="1800" dirty="0"/>
                        <a:t>Show all tables in </a:t>
                      </a:r>
                      <a:r>
                        <a:rPr lang="en-US" sz="1800" dirty="0" err="1"/>
                        <a:t>keyspace</a:t>
                      </a:r>
                      <a:endParaRPr lang="en-US" sz="1800" dirty="0"/>
                    </a:p>
                  </a:txBody>
                  <a:tcPr/>
                </a:tc>
                <a:tc>
                  <a:txBody>
                    <a:bodyPr/>
                    <a:lstStyle/>
                    <a:p>
                      <a:r>
                        <a:rPr lang="en-US" sz="1800" kern="1200" dirty="0">
                          <a:solidFill>
                            <a:schemeClr val="dk1"/>
                          </a:solidFill>
                          <a:effectLst/>
                          <a:latin typeface="+mn-lt"/>
                          <a:ea typeface="+mn-ea"/>
                          <a:cs typeface="+mn-cs"/>
                        </a:rPr>
                        <a:t>DESCRIBE TABLES</a:t>
                      </a:r>
                      <a:endParaRPr lang="en-US" sz="1800" dirty="0"/>
                    </a:p>
                  </a:txBody>
                  <a:tcPr/>
                </a:tc>
                <a:extLst>
                  <a:ext uri="{0D108BD9-81ED-4DB2-BD59-A6C34878D82A}">
                    <a16:rowId xmlns:a16="http://schemas.microsoft.com/office/drawing/2014/main" val="3942454764"/>
                  </a:ext>
                </a:extLst>
              </a:tr>
              <a:tr h="447162">
                <a:tc>
                  <a:txBody>
                    <a:bodyPr/>
                    <a:lstStyle/>
                    <a:p>
                      <a:r>
                        <a:rPr lang="en-US" sz="1800" dirty="0"/>
                        <a:t>View table structure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DESCRIBE TABLE emp;</a:t>
                      </a:r>
                    </a:p>
                  </a:txBody>
                  <a:tcPr/>
                </a:tc>
                <a:extLst>
                  <a:ext uri="{0D108BD9-81ED-4DB2-BD59-A6C34878D82A}">
                    <a16:rowId xmlns:a16="http://schemas.microsoft.com/office/drawing/2014/main" val="1678678998"/>
                  </a:ext>
                </a:extLst>
              </a:tr>
              <a:tr h="1430671">
                <a:tc>
                  <a:txBody>
                    <a:bodyPr/>
                    <a:lstStyle/>
                    <a:p>
                      <a:r>
                        <a:rPr lang="en-US" sz="1800" dirty="0"/>
                        <a:t>Alter Table</a:t>
                      </a:r>
                    </a:p>
                  </a:txBody>
                  <a:tcPr/>
                </a:tc>
                <a:tc>
                  <a:txBody>
                    <a:bodyPr/>
                    <a:lstStyle/>
                    <a:p>
                      <a:r>
                        <a:rPr lang="en-US" sz="1800" dirty="0">
                          <a:highlight>
                            <a:srgbClr val="FFFF00"/>
                          </a:highlight>
                        </a:rPr>
                        <a:t>Adding a Column</a:t>
                      </a:r>
                    </a:p>
                    <a:p>
                      <a:r>
                        <a:rPr lang="en-US" sz="1800" dirty="0"/>
                        <a:t>ALTER TABLE emp </a:t>
                      </a:r>
                      <a:r>
                        <a:rPr lang="en-US" sz="1800" b="1" dirty="0"/>
                        <a:t>ADD</a:t>
                      </a:r>
                      <a:r>
                        <a:rPr lang="en-US" sz="1800" dirty="0"/>
                        <a:t> </a:t>
                      </a:r>
                      <a:r>
                        <a:rPr lang="en-US" sz="1800" dirty="0" err="1"/>
                        <a:t>emp_email</a:t>
                      </a:r>
                      <a:r>
                        <a:rPr lang="en-US" sz="1800" dirty="0"/>
                        <a:t> set&lt;text&gt;;</a:t>
                      </a:r>
                      <a:endParaRPr lang="th-TH" sz="1800" dirty="0"/>
                    </a:p>
                    <a:p>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rPr>
                        <a:t>Dropping a Column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ALTER TABLE emp </a:t>
                      </a:r>
                      <a:r>
                        <a:rPr lang="en-US" sz="1800" b="1" dirty="0"/>
                        <a:t>DROP</a:t>
                      </a:r>
                      <a:r>
                        <a:rPr lang="en-US" sz="1800" dirty="0"/>
                        <a:t> </a:t>
                      </a:r>
                      <a:r>
                        <a:rPr lang="en-US" sz="1800" dirty="0" err="1"/>
                        <a:t>emp_email</a:t>
                      </a:r>
                      <a:r>
                        <a:rPr lang="en-US" sz="1800" dirty="0"/>
                        <a:t>;</a:t>
                      </a:r>
                    </a:p>
                  </a:txBody>
                  <a:tcPr/>
                </a:tc>
                <a:extLst>
                  <a:ext uri="{0D108BD9-81ED-4DB2-BD59-A6C34878D82A}">
                    <a16:rowId xmlns:a16="http://schemas.microsoft.com/office/drawing/2014/main" val="3481251184"/>
                  </a:ext>
                </a:extLst>
              </a:tr>
              <a:tr h="406041">
                <a:tc>
                  <a:txBody>
                    <a:bodyPr/>
                    <a:lstStyle/>
                    <a:p>
                      <a:r>
                        <a:rPr lang="en-US" sz="1800" dirty="0"/>
                        <a:t>Drop Table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DROP TABLE emp</a:t>
                      </a:r>
                    </a:p>
                  </a:txBody>
                  <a:tcPr/>
                </a:tc>
                <a:extLst>
                  <a:ext uri="{0D108BD9-81ED-4DB2-BD59-A6C34878D82A}">
                    <a16:rowId xmlns:a16="http://schemas.microsoft.com/office/drawing/2014/main" val="1423034934"/>
                  </a:ext>
                </a:extLst>
              </a:tr>
            </a:tbl>
          </a:graphicData>
        </a:graphic>
      </p:graphicFrame>
    </p:spTree>
    <p:extLst>
      <p:ext uri="{BB962C8B-B14F-4D97-AF65-F5344CB8AC3E}">
        <p14:creationId xmlns:p14="http://schemas.microsoft.com/office/powerpoint/2010/main" val="1640909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995FC-1829-5A42-9B8A-227A4A3A33AB}"/>
              </a:ext>
            </a:extLst>
          </p:cNvPr>
          <p:cNvSpPr>
            <a:spLocks noGrp="1"/>
          </p:cNvSpPr>
          <p:nvPr>
            <p:ph type="title"/>
          </p:nvPr>
        </p:nvSpPr>
        <p:spPr/>
        <p:txBody>
          <a:bodyPr/>
          <a:lstStyle/>
          <a:p>
            <a:r>
              <a:rPr lang="en-US" dirty="0"/>
              <a:t>Cassandra Table Operations</a:t>
            </a:r>
            <a:endParaRPr lang="en-TH" dirty="0"/>
          </a:p>
        </p:txBody>
      </p:sp>
      <p:sp>
        <p:nvSpPr>
          <p:cNvPr id="4" name="Slide Number Placeholder 3">
            <a:extLst>
              <a:ext uri="{FF2B5EF4-FFF2-40B4-BE49-F238E27FC236}">
                <a16:creationId xmlns:a16="http://schemas.microsoft.com/office/drawing/2014/main" id="{C17524EC-98D1-ED47-8D01-68B0617F1969}"/>
              </a:ext>
            </a:extLst>
          </p:cNvPr>
          <p:cNvSpPr>
            <a:spLocks noGrp="1"/>
          </p:cNvSpPr>
          <p:nvPr>
            <p:ph type="sldNum" sz="quarter" idx="12"/>
          </p:nvPr>
        </p:nvSpPr>
        <p:spPr/>
        <p:txBody>
          <a:bodyPr/>
          <a:lstStyle/>
          <a:p>
            <a:fld id="{3A98EE3D-8CD1-4C3F-BD1C-C98C9596463C}" type="slidenum">
              <a:rPr lang="en-US" smtClean="0"/>
              <a:t>27</a:t>
            </a:fld>
            <a:endParaRPr lang="en-US" dirty="0"/>
          </a:p>
        </p:txBody>
      </p:sp>
      <p:graphicFrame>
        <p:nvGraphicFramePr>
          <p:cNvPr id="5" name="Table 8">
            <a:extLst>
              <a:ext uri="{FF2B5EF4-FFF2-40B4-BE49-F238E27FC236}">
                <a16:creationId xmlns:a16="http://schemas.microsoft.com/office/drawing/2014/main" id="{C5D1B4FF-8473-7941-A5BD-36B5A4A5D726}"/>
              </a:ext>
            </a:extLst>
          </p:cNvPr>
          <p:cNvGraphicFramePr>
            <a:graphicFrameLocks noGrp="1"/>
          </p:cNvGraphicFramePr>
          <p:nvPr>
            <p:ph idx="1"/>
            <p:extLst>
              <p:ext uri="{D42A27DB-BD31-4B8C-83A1-F6EECF244321}">
                <p14:modId xmlns:p14="http://schemas.microsoft.com/office/powerpoint/2010/main" val="1355400162"/>
              </p:ext>
            </p:extLst>
          </p:nvPr>
        </p:nvGraphicFramePr>
        <p:xfrm>
          <a:off x="1156741" y="1942769"/>
          <a:ext cx="9878518" cy="3289196"/>
        </p:xfrm>
        <a:graphic>
          <a:graphicData uri="http://schemas.openxmlformats.org/drawingml/2006/table">
            <a:tbl>
              <a:tblPr firstRow="1" bandRow="1">
                <a:tableStyleId>{5C22544A-7EE6-4342-B048-85BDC9FD1C3A}</a:tableStyleId>
              </a:tblPr>
              <a:tblGrid>
                <a:gridCol w="2297322">
                  <a:extLst>
                    <a:ext uri="{9D8B030D-6E8A-4147-A177-3AD203B41FA5}">
                      <a16:colId xmlns:a16="http://schemas.microsoft.com/office/drawing/2014/main" val="67251266"/>
                    </a:ext>
                  </a:extLst>
                </a:gridCol>
                <a:gridCol w="7581196">
                  <a:extLst>
                    <a:ext uri="{9D8B030D-6E8A-4147-A177-3AD203B41FA5}">
                      <a16:colId xmlns:a16="http://schemas.microsoft.com/office/drawing/2014/main" val="582465338"/>
                    </a:ext>
                  </a:extLst>
                </a:gridCol>
              </a:tblGrid>
              <a:tr h="377181">
                <a:tc>
                  <a:txBody>
                    <a:bodyPr/>
                    <a:lstStyle/>
                    <a:p>
                      <a:r>
                        <a:rPr lang="en-US" sz="2000" dirty="0"/>
                        <a:t>Operations</a:t>
                      </a:r>
                    </a:p>
                  </a:txBody>
                  <a:tcPr/>
                </a:tc>
                <a:tc>
                  <a:txBody>
                    <a:bodyPr/>
                    <a:lstStyle/>
                    <a:p>
                      <a:r>
                        <a:rPr lang="en-US" sz="2000" dirty="0"/>
                        <a:t>Syntax</a:t>
                      </a:r>
                    </a:p>
                  </a:txBody>
                  <a:tcPr/>
                </a:tc>
                <a:extLst>
                  <a:ext uri="{0D108BD9-81ED-4DB2-BD59-A6C34878D82A}">
                    <a16:rowId xmlns:a16="http://schemas.microsoft.com/office/drawing/2014/main" val="3531511625"/>
                  </a:ext>
                </a:extLst>
              </a:tr>
              <a:tr h="973817">
                <a:tc>
                  <a:txBody>
                    <a:bodyPr/>
                    <a:lstStyle/>
                    <a:p>
                      <a:r>
                        <a:rPr lang="en-US" sz="2000" dirty="0"/>
                        <a:t>Truncate Table</a:t>
                      </a:r>
                    </a:p>
                  </a:txBody>
                  <a:tcPr/>
                </a:tc>
                <a:tc>
                  <a:txBody>
                    <a:bodyPr/>
                    <a:lstStyle/>
                    <a:p>
                      <a:r>
                        <a:rPr lang="en-US" sz="2000" dirty="0"/>
                        <a:t>Delete all data in a table</a:t>
                      </a:r>
                    </a:p>
                    <a:p>
                      <a:r>
                        <a:rPr lang="en-US" sz="2000" dirty="0"/>
                        <a:t>TRUNCATE emp</a:t>
                      </a:r>
                    </a:p>
                  </a:txBody>
                  <a:tcPr/>
                </a:tc>
                <a:extLst>
                  <a:ext uri="{0D108BD9-81ED-4DB2-BD59-A6C34878D82A}">
                    <a16:rowId xmlns:a16="http://schemas.microsoft.com/office/drawing/2014/main" val="1395021849"/>
                  </a:ext>
                </a:extLst>
              </a:tr>
              <a:tr h="1247600">
                <a:tc>
                  <a:txBody>
                    <a:bodyPr/>
                    <a:lstStyle/>
                    <a:p>
                      <a:r>
                        <a:rPr lang="en-US" sz="2000" dirty="0"/>
                        <a:t>Create Index</a:t>
                      </a:r>
                    </a:p>
                  </a:txBody>
                  <a:tcPr/>
                </a:tc>
                <a:tc>
                  <a:txBody>
                    <a:bodyPr/>
                    <a:lstStyle/>
                    <a:p>
                      <a:r>
                        <a:rPr lang="en-US" sz="2000" dirty="0">
                          <a:highlight>
                            <a:srgbClr val="FFFF00"/>
                          </a:highlight>
                        </a:rPr>
                        <a:t>CREATE INDEX &lt;identifier&gt; ON &lt;</a:t>
                      </a:r>
                      <a:r>
                        <a:rPr lang="en-US" sz="2000" dirty="0" err="1">
                          <a:highlight>
                            <a:srgbClr val="FFFF00"/>
                          </a:highlight>
                        </a:rPr>
                        <a:t>tablename</a:t>
                      </a:r>
                      <a:r>
                        <a:rPr lang="en-US" sz="2000" dirty="0">
                          <a:highlight>
                            <a:srgbClr val="FFFF00"/>
                          </a:highlight>
                        </a:rPr>
                        <a:t>&gt;</a:t>
                      </a:r>
                    </a:p>
                    <a:p>
                      <a:r>
                        <a:rPr lang="en-US" sz="2000" dirty="0"/>
                        <a:t>i.e. </a:t>
                      </a:r>
                    </a:p>
                    <a:p>
                      <a:r>
                        <a:rPr lang="en-US" sz="2000" dirty="0"/>
                        <a:t>CREATE INDEX name ON emp (</a:t>
                      </a:r>
                      <a:r>
                        <a:rPr lang="en-US" sz="2000" dirty="0" err="1"/>
                        <a:t>emp_name</a:t>
                      </a:r>
                      <a:r>
                        <a:rPr lang="en-US" sz="2000" dirty="0"/>
                        <a:t>);</a:t>
                      </a:r>
                    </a:p>
                  </a:txBody>
                  <a:tcPr/>
                </a:tc>
                <a:extLst>
                  <a:ext uri="{0D108BD9-81ED-4DB2-BD59-A6C34878D82A}">
                    <a16:rowId xmlns:a16="http://schemas.microsoft.com/office/drawing/2014/main" val="3481251184"/>
                  </a:ext>
                </a:extLst>
              </a:tr>
              <a:tr h="671539">
                <a:tc>
                  <a:txBody>
                    <a:bodyPr/>
                    <a:lstStyle/>
                    <a:p>
                      <a:r>
                        <a:rPr lang="en-US" sz="2000" dirty="0"/>
                        <a:t>Drop Index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DROP INDEX name</a:t>
                      </a:r>
                    </a:p>
                  </a:txBody>
                  <a:tcPr/>
                </a:tc>
                <a:extLst>
                  <a:ext uri="{0D108BD9-81ED-4DB2-BD59-A6C34878D82A}">
                    <a16:rowId xmlns:a16="http://schemas.microsoft.com/office/drawing/2014/main" val="1423034934"/>
                  </a:ext>
                </a:extLst>
              </a:tr>
            </a:tbl>
          </a:graphicData>
        </a:graphic>
      </p:graphicFrame>
    </p:spTree>
    <p:extLst>
      <p:ext uri="{BB962C8B-B14F-4D97-AF65-F5344CB8AC3E}">
        <p14:creationId xmlns:p14="http://schemas.microsoft.com/office/powerpoint/2010/main" val="2836985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6B1E-1814-46BA-86B0-E0547AB32955}"/>
              </a:ext>
            </a:extLst>
          </p:cNvPr>
          <p:cNvSpPr>
            <a:spLocks noGrp="1"/>
          </p:cNvSpPr>
          <p:nvPr>
            <p:ph type="title"/>
          </p:nvPr>
        </p:nvSpPr>
        <p:spPr/>
        <p:txBody>
          <a:bodyPr/>
          <a:lstStyle/>
          <a:p>
            <a:r>
              <a:rPr lang="en-US" dirty="0"/>
              <a:t>Cassandra CRUD Operations</a:t>
            </a:r>
          </a:p>
        </p:txBody>
      </p:sp>
      <p:sp>
        <p:nvSpPr>
          <p:cNvPr id="3" name="Content Placeholder 2">
            <a:extLst>
              <a:ext uri="{FF2B5EF4-FFF2-40B4-BE49-F238E27FC236}">
                <a16:creationId xmlns:a16="http://schemas.microsoft.com/office/drawing/2014/main" id="{986910AE-6DA9-4625-A057-C1664ECBD788}"/>
              </a:ext>
            </a:extLst>
          </p:cNvPr>
          <p:cNvSpPr>
            <a:spLocks noGrp="1"/>
          </p:cNvSpPr>
          <p:nvPr>
            <p:ph idx="1"/>
          </p:nvPr>
        </p:nvSpPr>
        <p:spPr>
          <a:xfrm>
            <a:off x="1097280" y="2617868"/>
            <a:ext cx="10058400" cy="3468140"/>
          </a:xfrm>
          <a:solidFill>
            <a:schemeClr val="accent1">
              <a:lumMod val="20000"/>
              <a:lumOff val="80000"/>
            </a:schemeClr>
          </a:solidFill>
          <a:ln>
            <a:solidFill>
              <a:schemeClr val="accent6">
                <a:lumMod val="60000"/>
                <a:lumOff val="40000"/>
              </a:schemeClr>
            </a:solidFill>
          </a:ln>
        </p:spPr>
        <p:txBody>
          <a:bodyPr>
            <a:normAutofit/>
          </a:bodyPr>
          <a:lstStyle/>
          <a:p>
            <a:pPr>
              <a:spcBef>
                <a:spcPts val="0"/>
              </a:spcBef>
              <a:spcAft>
                <a:spcPts val="0"/>
              </a:spcAft>
            </a:pPr>
            <a:r>
              <a:rPr lang="en-US" sz="2600" dirty="0">
                <a:solidFill>
                  <a:srgbClr val="333333"/>
                </a:solidFill>
                <a:latin typeface="Arial" panose="020B0604020202020204" pitchFamily="34" charset="0"/>
              </a:rPr>
              <a:t> </a:t>
            </a:r>
            <a:r>
              <a:rPr lang="en-US" sz="2600" dirty="0">
                <a:solidFill>
                  <a:srgbClr val="000000"/>
                </a:solidFill>
                <a:latin typeface="Courier New" panose="02070309020205020404" pitchFamily="49" charset="0"/>
              </a:rPr>
              <a:t> CREATE TABLE emp(</a:t>
            </a:r>
            <a:endParaRPr lang="en-US" sz="2600" dirty="0"/>
          </a:p>
          <a:p>
            <a:pPr>
              <a:spcBef>
                <a:spcPts val="0"/>
              </a:spcBef>
              <a:spcAft>
                <a:spcPts val="0"/>
              </a:spcAft>
            </a:pPr>
            <a:r>
              <a:rPr lang="en-US" sz="2600" dirty="0">
                <a:solidFill>
                  <a:srgbClr val="000000"/>
                </a:solidFill>
                <a:latin typeface="Courier New" panose="02070309020205020404" pitchFamily="49" charset="0"/>
              </a:rPr>
              <a:t>   </a:t>
            </a:r>
            <a:r>
              <a:rPr lang="en-US" sz="2600" dirty="0" err="1">
                <a:solidFill>
                  <a:srgbClr val="000000"/>
                </a:solidFill>
                <a:latin typeface="Courier New" panose="02070309020205020404" pitchFamily="49" charset="0"/>
              </a:rPr>
              <a:t>emp_id</a:t>
            </a:r>
            <a:r>
              <a:rPr lang="en-US" sz="2600" dirty="0">
                <a:solidFill>
                  <a:srgbClr val="000000"/>
                </a:solidFill>
                <a:latin typeface="Courier New" panose="02070309020205020404" pitchFamily="49" charset="0"/>
              </a:rPr>
              <a:t> int,</a:t>
            </a:r>
            <a:endParaRPr lang="en-US" sz="2600" dirty="0"/>
          </a:p>
          <a:p>
            <a:pPr>
              <a:spcBef>
                <a:spcPts val="0"/>
              </a:spcBef>
              <a:spcAft>
                <a:spcPts val="0"/>
              </a:spcAft>
            </a:pPr>
            <a:r>
              <a:rPr lang="en-US" sz="2600" dirty="0">
                <a:solidFill>
                  <a:srgbClr val="000000"/>
                </a:solidFill>
                <a:latin typeface="Courier New" panose="02070309020205020404" pitchFamily="49" charset="0"/>
              </a:rPr>
              <a:t>   </a:t>
            </a:r>
            <a:r>
              <a:rPr lang="en-US" sz="2600" dirty="0" err="1">
                <a:solidFill>
                  <a:srgbClr val="000000"/>
                </a:solidFill>
                <a:latin typeface="Courier New" panose="02070309020205020404" pitchFamily="49" charset="0"/>
              </a:rPr>
              <a:t>emp_name</a:t>
            </a:r>
            <a:r>
              <a:rPr lang="en-US" sz="2600" dirty="0">
                <a:solidFill>
                  <a:srgbClr val="000000"/>
                </a:solidFill>
                <a:latin typeface="Courier New" panose="02070309020205020404" pitchFamily="49" charset="0"/>
              </a:rPr>
              <a:t> text,</a:t>
            </a:r>
            <a:endParaRPr lang="en-US" sz="2600" dirty="0"/>
          </a:p>
          <a:p>
            <a:pPr>
              <a:spcBef>
                <a:spcPts val="0"/>
              </a:spcBef>
              <a:spcAft>
                <a:spcPts val="0"/>
              </a:spcAft>
            </a:pPr>
            <a:r>
              <a:rPr lang="en-US" sz="2600" dirty="0">
                <a:solidFill>
                  <a:srgbClr val="000000"/>
                </a:solidFill>
                <a:latin typeface="Courier New" panose="02070309020205020404" pitchFamily="49" charset="0"/>
              </a:rPr>
              <a:t>   </a:t>
            </a:r>
            <a:r>
              <a:rPr lang="en-US" sz="2600" dirty="0" err="1">
                <a:solidFill>
                  <a:srgbClr val="000000"/>
                </a:solidFill>
                <a:latin typeface="Courier New" panose="02070309020205020404" pitchFamily="49" charset="0"/>
              </a:rPr>
              <a:t>emp_city</a:t>
            </a:r>
            <a:r>
              <a:rPr lang="en-US" sz="2600" dirty="0">
                <a:solidFill>
                  <a:srgbClr val="000000"/>
                </a:solidFill>
                <a:latin typeface="Courier New" panose="02070309020205020404" pitchFamily="49" charset="0"/>
              </a:rPr>
              <a:t> text,</a:t>
            </a:r>
            <a:endParaRPr lang="en-US" sz="2600" dirty="0"/>
          </a:p>
          <a:p>
            <a:pPr>
              <a:spcBef>
                <a:spcPts val="0"/>
              </a:spcBef>
              <a:spcAft>
                <a:spcPts val="0"/>
              </a:spcAft>
            </a:pPr>
            <a:r>
              <a:rPr lang="en-US" sz="2600" dirty="0">
                <a:solidFill>
                  <a:srgbClr val="000000"/>
                </a:solidFill>
                <a:latin typeface="Courier New" panose="02070309020205020404" pitchFamily="49" charset="0"/>
              </a:rPr>
              <a:t>   </a:t>
            </a:r>
            <a:r>
              <a:rPr lang="en-US" sz="2600" dirty="0" err="1">
                <a:solidFill>
                  <a:srgbClr val="000000"/>
                </a:solidFill>
                <a:latin typeface="Courier New" panose="02070309020205020404" pitchFamily="49" charset="0"/>
              </a:rPr>
              <a:t>emp_sal</a:t>
            </a:r>
            <a:r>
              <a:rPr lang="en-US" sz="2600" dirty="0">
                <a:solidFill>
                  <a:srgbClr val="000000"/>
                </a:solidFill>
                <a:latin typeface="Courier New" panose="02070309020205020404" pitchFamily="49" charset="0"/>
              </a:rPr>
              <a:t> </a:t>
            </a:r>
            <a:r>
              <a:rPr lang="en-US" sz="2600" dirty="0" err="1">
                <a:solidFill>
                  <a:srgbClr val="000000"/>
                </a:solidFill>
                <a:latin typeface="Courier New" panose="02070309020205020404" pitchFamily="49" charset="0"/>
              </a:rPr>
              <a:t>varint</a:t>
            </a:r>
            <a:r>
              <a:rPr lang="en-US" sz="2600" dirty="0">
                <a:solidFill>
                  <a:srgbClr val="000000"/>
                </a:solidFill>
                <a:latin typeface="Courier New" panose="02070309020205020404" pitchFamily="49" charset="0"/>
              </a:rPr>
              <a:t>,</a:t>
            </a:r>
            <a:endParaRPr lang="en-US" sz="2600" dirty="0"/>
          </a:p>
          <a:p>
            <a:pPr marL="201168" lvl="1" indent="0">
              <a:spcBef>
                <a:spcPts val="0"/>
              </a:spcBef>
              <a:spcAft>
                <a:spcPts val="0"/>
              </a:spcAft>
              <a:buNone/>
            </a:pPr>
            <a:r>
              <a:rPr lang="en-US" sz="2600" b="1" dirty="0">
                <a:solidFill>
                  <a:srgbClr val="000000"/>
                </a:solidFill>
                <a:latin typeface="Courier New" panose="02070309020205020404" pitchFamily="49" charset="0"/>
              </a:rPr>
              <a:t>   PRIMARY KEY </a:t>
            </a:r>
            <a:r>
              <a:rPr lang="en-US" sz="2600" dirty="0">
                <a:solidFill>
                  <a:srgbClr val="000000"/>
                </a:solidFill>
                <a:latin typeface="Courier New" panose="02070309020205020404" pitchFamily="49" charset="0"/>
              </a:rPr>
              <a:t>(</a:t>
            </a:r>
            <a:r>
              <a:rPr lang="en-US" sz="2600" b="1" dirty="0" err="1">
                <a:solidFill>
                  <a:srgbClr val="000000"/>
                </a:solidFill>
                <a:highlight>
                  <a:srgbClr val="FFFF00"/>
                </a:highlight>
                <a:latin typeface="Courier New" panose="02070309020205020404" pitchFamily="49" charset="0"/>
              </a:rPr>
              <a:t>emp_id</a:t>
            </a:r>
            <a:r>
              <a:rPr lang="en-US" sz="2600" dirty="0">
                <a:solidFill>
                  <a:srgbClr val="000000"/>
                </a:solidFill>
                <a:latin typeface="Courier New" panose="02070309020205020404" pitchFamily="49" charset="0"/>
              </a:rPr>
              <a:t>) </a:t>
            </a:r>
          </a:p>
          <a:p>
            <a:pPr marL="201168" lvl="1" indent="0">
              <a:spcBef>
                <a:spcPts val="0"/>
              </a:spcBef>
              <a:spcAft>
                <a:spcPts val="0"/>
              </a:spcAft>
              <a:buNone/>
            </a:pPr>
            <a:r>
              <a:rPr lang="en-US" sz="2600" dirty="0">
                <a:solidFill>
                  <a:srgbClr val="000000"/>
                </a:solidFill>
                <a:latin typeface="Courier New" panose="02070309020205020404" pitchFamily="49" charset="0"/>
              </a:rPr>
              <a:t>);</a:t>
            </a:r>
            <a:endParaRPr lang="en-US" sz="2600" dirty="0"/>
          </a:p>
        </p:txBody>
      </p:sp>
      <p:sp>
        <p:nvSpPr>
          <p:cNvPr id="4" name="Slide Number Placeholder 3">
            <a:extLst>
              <a:ext uri="{FF2B5EF4-FFF2-40B4-BE49-F238E27FC236}">
                <a16:creationId xmlns:a16="http://schemas.microsoft.com/office/drawing/2014/main" id="{AB630A77-4531-4092-A145-ABD577982647}"/>
              </a:ext>
            </a:extLst>
          </p:cNvPr>
          <p:cNvSpPr>
            <a:spLocks noGrp="1"/>
          </p:cNvSpPr>
          <p:nvPr>
            <p:ph type="sldNum" sz="quarter" idx="12"/>
          </p:nvPr>
        </p:nvSpPr>
        <p:spPr/>
        <p:txBody>
          <a:bodyPr/>
          <a:lstStyle/>
          <a:p>
            <a:fld id="{3A98EE3D-8CD1-4C3F-BD1C-C98C9596463C}" type="slidenum">
              <a:rPr lang="en-US" smtClean="0"/>
              <a:t>28</a:t>
            </a:fld>
            <a:endParaRPr lang="en-US" dirty="0"/>
          </a:p>
        </p:txBody>
      </p:sp>
      <p:sp>
        <p:nvSpPr>
          <p:cNvPr id="5" name="TextBox 4">
            <a:extLst>
              <a:ext uri="{FF2B5EF4-FFF2-40B4-BE49-F238E27FC236}">
                <a16:creationId xmlns:a16="http://schemas.microsoft.com/office/drawing/2014/main" id="{A02FFED0-55BA-1247-B879-22B59DBA9314}"/>
              </a:ext>
            </a:extLst>
          </p:cNvPr>
          <p:cNvSpPr txBox="1"/>
          <p:nvPr/>
        </p:nvSpPr>
        <p:spPr>
          <a:xfrm>
            <a:off x="1097280" y="1892851"/>
            <a:ext cx="2073645" cy="954107"/>
          </a:xfrm>
          <a:prstGeom prst="rect">
            <a:avLst/>
          </a:prstGeom>
          <a:noFill/>
        </p:spPr>
        <p:txBody>
          <a:bodyPr wrap="none" rtlCol="0">
            <a:spAutoFit/>
          </a:bodyPr>
          <a:lstStyle/>
          <a:p>
            <a:r>
              <a:rPr lang="en-US" sz="2800" u="sng" dirty="0"/>
              <a:t>Create Table</a:t>
            </a:r>
          </a:p>
          <a:p>
            <a:endParaRPr lang="en-US" sz="2800" u="sng" dirty="0"/>
          </a:p>
        </p:txBody>
      </p:sp>
    </p:spTree>
    <p:extLst>
      <p:ext uri="{BB962C8B-B14F-4D97-AF65-F5344CB8AC3E}">
        <p14:creationId xmlns:p14="http://schemas.microsoft.com/office/powerpoint/2010/main" val="2507499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67807-AC97-4372-ACE0-E079F519B270}"/>
              </a:ext>
            </a:extLst>
          </p:cNvPr>
          <p:cNvSpPr>
            <a:spLocks noGrp="1"/>
          </p:cNvSpPr>
          <p:nvPr>
            <p:ph type="title"/>
          </p:nvPr>
        </p:nvSpPr>
        <p:spPr/>
        <p:txBody>
          <a:bodyPr/>
          <a:lstStyle/>
          <a:p>
            <a:r>
              <a:rPr lang="en-US" dirty="0"/>
              <a:t>Cassandra CRUD Operations</a:t>
            </a:r>
          </a:p>
        </p:txBody>
      </p:sp>
      <p:sp>
        <p:nvSpPr>
          <p:cNvPr id="3" name="Content Placeholder 2">
            <a:extLst>
              <a:ext uri="{FF2B5EF4-FFF2-40B4-BE49-F238E27FC236}">
                <a16:creationId xmlns:a16="http://schemas.microsoft.com/office/drawing/2014/main" id="{9219E8D5-0B4C-40F8-846E-99C081F09E08}"/>
              </a:ext>
            </a:extLst>
          </p:cNvPr>
          <p:cNvSpPr>
            <a:spLocks noGrp="1"/>
          </p:cNvSpPr>
          <p:nvPr>
            <p:ph idx="1"/>
          </p:nvPr>
        </p:nvSpPr>
        <p:spPr>
          <a:xfrm>
            <a:off x="1066800" y="2809745"/>
            <a:ext cx="10428514" cy="2937912"/>
          </a:xfrm>
          <a:solidFill>
            <a:schemeClr val="accent1">
              <a:lumMod val="20000"/>
              <a:lumOff val="80000"/>
            </a:schemeClr>
          </a:solidFill>
        </p:spPr>
        <p:txBody>
          <a:bodyPr>
            <a:normAutofit fontScale="92500" lnSpcReduction="20000"/>
          </a:bodyPr>
          <a:lstStyle/>
          <a:p>
            <a:pPr rtl="0">
              <a:spcBef>
                <a:spcPts val="0"/>
              </a:spcBef>
              <a:spcAft>
                <a:spcPts val="0"/>
              </a:spcAft>
            </a:pPr>
            <a:r>
              <a:rPr lang="en-US" sz="2800" b="0" i="0" u="none" strike="noStrike" dirty="0">
                <a:solidFill>
                  <a:srgbClr val="000000"/>
                </a:solidFill>
                <a:effectLst/>
                <a:latin typeface="Courier New" panose="02070309020205020404" pitchFamily="49" charset="0"/>
              </a:rPr>
              <a:t>&gt; INSERT INTO emp(</a:t>
            </a:r>
            <a:r>
              <a:rPr lang="en-US" sz="2800" b="0" i="0" u="none" strike="noStrike" dirty="0" err="1">
                <a:solidFill>
                  <a:srgbClr val="000000"/>
                </a:solidFill>
                <a:effectLst/>
                <a:latin typeface="Courier New" panose="02070309020205020404" pitchFamily="49" charset="0"/>
              </a:rPr>
              <a:t>emp_id</a:t>
            </a:r>
            <a:r>
              <a:rPr lang="en-US" sz="2800" b="0" i="0" u="none" strike="noStrike" dirty="0">
                <a:solidFill>
                  <a:srgbClr val="000000"/>
                </a:solidFill>
                <a:effectLst/>
                <a:latin typeface="Courier New" panose="02070309020205020404" pitchFamily="49" charset="0"/>
              </a:rPr>
              <a:t>, </a:t>
            </a:r>
            <a:r>
              <a:rPr lang="en-US" sz="2800" b="0" i="0" u="none" strike="noStrike" dirty="0" err="1">
                <a:solidFill>
                  <a:srgbClr val="000000"/>
                </a:solidFill>
                <a:effectLst/>
                <a:latin typeface="Courier New" panose="02070309020205020404" pitchFamily="49" charset="0"/>
              </a:rPr>
              <a:t>emp_name</a:t>
            </a:r>
            <a:r>
              <a:rPr lang="en-US" sz="2800" b="0" i="0" u="none" strike="noStrike" dirty="0">
                <a:solidFill>
                  <a:srgbClr val="000000"/>
                </a:solidFill>
                <a:effectLst/>
                <a:latin typeface="Courier New" panose="02070309020205020404" pitchFamily="49" charset="0"/>
              </a:rPr>
              <a:t>, </a:t>
            </a:r>
            <a:r>
              <a:rPr lang="en-US" sz="2800" b="0" i="0" u="none" strike="noStrike" dirty="0" err="1">
                <a:solidFill>
                  <a:srgbClr val="000000"/>
                </a:solidFill>
                <a:effectLst/>
                <a:latin typeface="Courier New" panose="02070309020205020404" pitchFamily="49" charset="0"/>
              </a:rPr>
              <a:t>emp_city</a:t>
            </a:r>
            <a:r>
              <a:rPr lang="en-US" sz="2800" b="0" i="0" u="none" strike="noStrike" dirty="0">
                <a:solidFill>
                  <a:srgbClr val="000000"/>
                </a:solidFill>
                <a:effectLst/>
                <a:latin typeface="Courier New" panose="02070309020205020404" pitchFamily="49" charset="0"/>
              </a:rPr>
              <a:t>, </a:t>
            </a:r>
            <a:r>
              <a:rPr lang="en-US" sz="2800" b="0" i="0" u="none" strike="noStrike" dirty="0" err="1">
                <a:solidFill>
                  <a:srgbClr val="000000"/>
                </a:solidFill>
                <a:effectLst/>
                <a:latin typeface="Courier New" panose="02070309020205020404" pitchFamily="49" charset="0"/>
              </a:rPr>
              <a:t>emp_sal</a:t>
            </a:r>
            <a:r>
              <a:rPr lang="en-US" sz="2800" b="0" i="0" u="none" strike="noStrike" dirty="0">
                <a:solidFill>
                  <a:srgbClr val="000000"/>
                </a:solidFill>
                <a:effectLst/>
                <a:latin typeface="Courier New" panose="02070309020205020404" pitchFamily="49" charset="0"/>
              </a:rPr>
              <a:t>) VALUES(1,'pattama', 'Ayutthaya', 50000);</a:t>
            </a:r>
            <a:endParaRPr lang="en-US" sz="2800" b="0" dirty="0">
              <a:effectLst/>
            </a:endParaRPr>
          </a:p>
          <a:p>
            <a:pPr rtl="0">
              <a:spcBef>
                <a:spcPts val="0"/>
              </a:spcBef>
              <a:spcAft>
                <a:spcPts val="0"/>
              </a:spcAft>
            </a:pPr>
            <a:r>
              <a:rPr lang="en-US" sz="2800" b="0" i="0" u="none" strike="noStrike" dirty="0">
                <a:solidFill>
                  <a:srgbClr val="000000"/>
                </a:solidFill>
                <a:effectLst/>
                <a:latin typeface="Courier New" panose="02070309020205020404" pitchFamily="49" charset="0"/>
              </a:rPr>
              <a:t>&gt; INSERT INTO emp(</a:t>
            </a:r>
            <a:r>
              <a:rPr lang="en-US" sz="2800" b="0" i="0" u="none" strike="noStrike" dirty="0" err="1">
                <a:solidFill>
                  <a:srgbClr val="000000"/>
                </a:solidFill>
                <a:effectLst/>
                <a:latin typeface="Courier New" panose="02070309020205020404" pitchFamily="49" charset="0"/>
              </a:rPr>
              <a:t>emp_id</a:t>
            </a:r>
            <a:r>
              <a:rPr lang="en-US" sz="2800" b="0" i="0" u="none" strike="noStrike" dirty="0">
                <a:solidFill>
                  <a:srgbClr val="000000"/>
                </a:solidFill>
                <a:effectLst/>
                <a:latin typeface="Courier New" panose="02070309020205020404" pitchFamily="49" charset="0"/>
              </a:rPr>
              <a:t>, </a:t>
            </a:r>
            <a:r>
              <a:rPr lang="en-US" sz="2800" b="0" i="0" u="none" strike="noStrike" dirty="0" err="1">
                <a:solidFill>
                  <a:srgbClr val="000000"/>
                </a:solidFill>
                <a:effectLst/>
                <a:latin typeface="Courier New" panose="02070309020205020404" pitchFamily="49" charset="0"/>
              </a:rPr>
              <a:t>emp_name</a:t>
            </a:r>
            <a:r>
              <a:rPr lang="en-US" sz="2800" b="0" i="0" u="none" strike="noStrike" dirty="0">
                <a:solidFill>
                  <a:srgbClr val="000000"/>
                </a:solidFill>
                <a:effectLst/>
                <a:latin typeface="Courier New" panose="02070309020205020404" pitchFamily="49" charset="0"/>
              </a:rPr>
              <a:t>, </a:t>
            </a:r>
            <a:r>
              <a:rPr lang="en-US" sz="2800" b="0" i="0" u="none" strike="noStrike" dirty="0" err="1">
                <a:solidFill>
                  <a:srgbClr val="000000"/>
                </a:solidFill>
                <a:effectLst/>
                <a:latin typeface="Courier New" panose="02070309020205020404" pitchFamily="49" charset="0"/>
              </a:rPr>
              <a:t>emp_city</a:t>
            </a:r>
            <a:r>
              <a:rPr lang="en-US" sz="2800" b="0" i="0" u="none" strike="noStrike" dirty="0">
                <a:solidFill>
                  <a:srgbClr val="000000"/>
                </a:solidFill>
                <a:effectLst/>
                <a:latin typeface="Courier New" panose="02070309020205020404" pitchFamily="49" charset="0"/>
              </a:rPr>
              <a:t>, </a:t>
            </a:r>
            <a:r>
              <a:rPr lang="en-US" sz="2800" b="0" i="0" u="none" strike="noStrike" dirty="0" err="1">
                <a:solidFill>
                  <a:srgbClr val="000000"/>
                </a:solidFill>
                <a:effectLst/>
                <a:latin typeface="Courier New" panose="02070309020205020404" pitchFamily="49" charset="0"/>
              </a:rPr>
              <a:t>emp_sal</a:t>
            </a:r>
            <a:r>
              <a:rPr lang="en-US" sz="2800" b="0" i="0" u="none" strike="noStrike" dirty="0">
                <a:solidFill>
                  <a:srgbClr val="000000"/>
                </a:solidFill>
                <a:effectLst/>
                <a:latin typeface="Courier New" panose="02070309020205020404" pitchFamily="49" charset="0"/>
              </a:rPr>
              <a:t>) VALUES(2,'kantinee', 'Bangkok', 40000);</a:t>
            </a:r>
            <a:endParaRPr lang="en-US" sz="2800" b="0" dirty="0">
              <a:effectLst/>
            </a:endParaRPr>
          </a:p>
          <a:p>
            <a:pPr rtl="0">
              <a:spcBef>
                <a:spcPts val="0"/>
              </a:spcBef>
              <a:spcAft>
                <a:spcPts val="0"/>
              </a:spcAft>
            </a:pPr>
            <a:r>
              <a:rPr lang="en-US" sz="2800" b="0" i="0" u="none" strike="noStrike" dirty="0">
                <a:solidFill>
                  <a:srgbClr val="000000"/>
                </a:solidFill>
                <a:effectLst/>
                <a:latin typeface="Courier New" panose="02070309020205020404" pitchFamily="49" charset="0"/>
              </a:rPr>
              <a:t>&gt; INSERT INTO emp(</a:t>
            </a:r>
            <a:r>
              <a:rPr lang="en-US" sz="2800" b="0" i="0" u="none" strike="noStrike" dirty="0" err="1">
                <a:solidFill>
                  <a:srgbClr val="000000"/>
                </a:solidFill>
                <a:effectLst/>
                <a:latin typeface="Courier New" panose="02070309020205020404" pitchFamily="49" charset="0"/>
              </a:rPr>
              <a:t>emp_id</a:t>
            </a:r>
            <a:r>
              <a:rPr lang="en-US" sz="2800" b="0" i="0" u="none" strike="noStrike" dirty="0">
                <a:solidFill>
                  <a:srgbClr val="000000"/>
                </a:solidFill>
                <a:effectLst/>
                <a:latin typeface="Courier New" panose="02070309020205020404" pitchFamily="49" charset="0"/>
              </a:rPr>
              <a:t>, </a:t>
            </a:r>
            <a:r>
              <a:rPr lang="en-US" sz="2800" b="0" i="0" u="none" strike="noStrike" dirty="0" err="1">
                <a:solidFill>
                  <a:srgbClr val="000000"/>
                </a:solidFill>
                <a:effectLst/>
                <a:latin typeface="Courier New" panose="02070309020205020404" pitchFamily="49" charset="0"/>
              </a:rPr>
              <a:t>emp_name</a:t>
            </a:r>
            <a:r>
              <a:rPr lang="en-US" sz="2800" b="0" i="0" u="none" strike="noStrike" dirty="0">
                <a:solidFill>
                  <a:srgbClr val="000000"/>
                </a:solidFill>
                <a:effectLst/>
                <a:latin typeface="Courier New" panose="02070309020205020404" pitchFamily="49" charset="0"/>
              </a:rPr>
              <a:t>, </a:t>
            </a:r>
            <a:r>
              <a:rPr lang="en-US" sz="2800" b="0" i="0" u="none" strike="noStrike" dirty="0" err="1">
                <a:solidFill>
                  <a:srgbClr val="000000"/>
                </a:solidFill>
                <a:effectLst/>
                <a:latin typeface="Courier New" panose="02070309020205020404" pitchFamily="49" charset="0"/>
              </a:rPr>
              <a:t>emp_city</a:t>
            </a:r>
            <a:r>
              <a:rPr lang="en-US" sz="2800" b="0" i="0" u="none" strike="noStrike" dirty="0">
                <a:solidFill>
                  <a:srgbClr val="000000"/>
                </a:solidFill>
                <a:effectLst/>
                <a:latin typeface="Courier New" panose="02070309020205020404" pitchFamily="49" charset="0"/>
              </a:rPr>
              <a:t>, </a:t>
            </a:r>
            <a:r>
              <a:rPr lang="en-US" sz="2800" b="0" i="0" u="none" strike="noStrike" dirty="0" err="1">
                <a:solidFill>
                  <a:srgbClr val="000000"/>
                </a:solidFill>
                <a:effectLst/>
                <a:latin typeface="Courier New" panose="02070309020205020404" pitchFamily="49" charset="0"/>
              </a:rPr>
              <a:t>emp_sal</a:t>
            </a:r>
            <a:r>
              <a:rPr lang="en-US" sz="2800" b="0" i="0" u="none" strike="noStrike" dirty="0">
                <a:solidFill>
                  <a:srgbClr val="000000"/>
                </a:solidFill>
                <a:effectLst/>
                <a:latin typeface="Courier New" panose="02070309020205020404" pitchFamily="49" charset="0"/>
              </a:rPr>
              <a:t>) VALUES(3,'robin', 'Bangkok', 45000);</a:t>
            </a:r>
            <a:endParaRPr lang="en-US" sz="2800" b="0" dirty="0">
              <a:effectLst/>
            </a:endParaRPr>
          </a:p>
          <a:p>
            <a:br>
              <a:rPr lang="en-US" sz="1600" dirty="0"/>
            </a:br>
            <a:endParaRPr lang="en-US" sz="1600" dirty="0"/>
          </a:p>
        </p:txBody>
      </p:sp>
      <p:sp>
        <p:nvSpPr>
          <p:cNvPr id="4" name="Slide Number Placeholder 3">
            <a:extLst>
              <a:ext uri="{FF2B5EF4-FFF2-40B4-BE49-F238E27FC236}">
                <a16:creationId xmlns:a16="http://schemas.microsoft.com/office/drawing/2014/main" id="{DEBB7ACE-5DF6-4838-9748-21A56A951E9F}"/>
              </a:ext>
            </a:extLst>
          </p:cNvPr>
          <p:cNvSpPr>
            <a:spLocks noGrp="1"/>
          </p:cNvSpPr>
          <p:nvPr>
            <p:ph type="sldNum" sz="quarter" idx="12"/>
          </p:nvPr>
        </p:nvSpPr>
        <p:spPr/>
        <p:txBody>
          <a:bodyPr/>
          <a:lstStyle/>
          <a:p>
            <a:fld id="{3A98EE3D-8CD1-4C3F-BD1C-C98C9596463C}" type="slidenum">
              <a:rPr lang="en-US" smtClean="0"/>
              <a:t>29</a:t>
            </a:fld>
            <a:endParaRPr lang="en-US" dirty="0"/>
          </a:p>
        </p:txBody>
      </p:sp>
      <p:sp>
        <p:nvSpPr>
          <p:cNvPr id="5" name="TextBox 4">
            <a:extLst>
              <a:ext uri="{FF2B5EF4-FFF2-40B4-BE49-F238E27FC236}">
                <a16:creationId xmlns:a16="http://schemas.microsoft.com/office/drawing/2014/main" id="{033F7CC8-30D0-4FC5-9C3F-867A81EC8647}"/>
              </a:ext>
            </a:extLst>
          </p:cNvPr>
          <p:cNvSpPr txBox="1"/>
          <p:nvPr/>
        </p:nvSpPr>
        <p:spPr>
          <a:xfrm>
            <a:off x="1097280" y="1999966"/>
            <a:ext cx="1991507" cy="954107"/>
          </a:xfrm>
          <a:prstGeom prst="rect">
            <a:avLst/>
          </a:prstGeom>
          <a:noFill/>
        </p:spPr>
        <p:txBody>
          <a:bodyPr wrap="none" rtlCol="0">
            <a:spAutoFit/>
          </a:bodyPr>
          <a:lstStyle/>
          <a:p>
            <a:r>
              <a:rPr lang="en-US" sz="2800" u="sng" dirty="0"/>
              <a:t>Create Data</a:t>
            </a:r>
          </a:p>
          <a:p>
            <a:endParaRPr lang="en-US" sz="2800" u="sng" dirty="0"/>
          </a:p>
        </p:txBody>
      </p:sp>
    </p:spTree>
    <p:extLst>
      <p:ext uri="{BB962C8B-B14F-4D97-AF65-F5344CB8AC3E}">
        <p14:creationId xmlns:p14="http://schemas.microsoft.com/office/powerpoint/2010/main" val="1749882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B891-6A75-2E40-90DA-5A079E1EF18E}"/>
              </a:ext>
            </a:extLst>
          </p:cNvPr>
          <p:cNvSpPr>
            <a:spLocks noGrp="1"/>
          </p:cNvSpPr>
          <p:nvPr>
            <p:ph type="title"/>
          </p:nvPr>
        </p:nvSpPr>
        <p:spPr/>
        <p:txBody>
          <a:bodyPr/>
          <a:lstStyle/>
          <a:p>
            <a:r>
              <a:rPr lang="en-US" altLang="en-US" sz="4800" dirty="0">
                <a:solidFill>
                  <a:schemeClr val="tx1"/>
                </a:solidFill>
              </a:rPr>
              <a:t>RDB vs. </a:t>
            </a:r>
            <a:r>
              <a:rPr lang="en-US" altLang="en-US" sz="4400" dirty="0">
                <a:solidFill>
                  <a:schemeClr val="tx1"/>
                </a:solidFill>
              </a:rPr>
              <a:t>Columnar Database</a:t>
            </a:r>
            <a:endParaRPr lang="en-TH" dirty="0"/>
          </a:p>
        </p:txBody>
      </p:sp>
      <p:sp>
        <p:nvSpPr>
          <p:cNvPr id="4" name="Slide Number Placeholder 3">
            <a:extLst>
              <a:ext uri="{FF2B5EF4-FFF2-40B4-BE49-F238E27FC236}">
                <a16:creationId xmlns:a16="http://schemas.microsoft.com/office/drawing/2014/main" id="{A1837E24-055B-724B-8037-479AD6A12C2A}"/>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7" name="Google Shape;251;p39">
            <a:extLst>
              <a:ext uri="{FF2B5EF4-FFF2-40B4-BE49-F238E27FC236}">
                <a16:creationId xmlns:a16="http://schemas.microsoft.com/office/drawing/2014/main" id="{A8516548-AC16-9949-AD82-8E5C5EDF86B0}"/>
              </a:ext>
            </a:extLst>
          </p:cNvPr>
          <p:cNvSpPr txBox="1">
            <a:spLocks/>
          </p:cNvSpPr>
          <p:nvPr/>
        </p:nvSpPr>
        <p:spPr>
          <a:xfrm>
            <a:off x="1097280" y="1954517"/>
            <a:ext cx="9997440" cy="1307429"/>
          </a:xfrm>
          <a:prstGeom prst="rect">
            <a:avLst/>
          </a:prstGeom>
        </p:spPr>
        <p:txBody>
          <a:bodyPr spcFirstLastPara="1" vert="horz" lIns="91440" tIns="45720" rIns="91440" bIns="45720" rtlCol="0"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90000"/>
              </a:lnSpc>
              <a:buFont typeface="Wingdings" pitchFamily="2" charset="2"/>
              <a:buChar char="Ø"/>
            </a:pPr>
            <a:r>
              <a:rPr lang="en-US" altLang="en-US" sz="2800" dirty="0">
                <a:solidFill>
                  <a:schemeClr val="tx1"/>
                </a:solidFill>
              </a:rPr>
              <a:t> </a:t>
            </a:r>
            <a:r>
              <a:rPr lang="en-US" altLang="en-US" sz="2800" b="1" dirty="0">
                <a:solidFill>
                  <a:schemeClr val="tx1"/>
                </a:solidFill>
              </a:rPr>
              <a:t>Row oriented databases </a:t>
            </a:r>
            <a:r>
              <a:rPr lang="en-US" altLang="en-US" sz="2800" dirty="0">
                <a:solidFill>
                  <a:schemeClr val="tx1"/>
                </a:solidFill>
              </a:rPr>
              <a:t>are databases that organize data by record such as, </a:t>
            </a:r>
            <a:r>
              <a:rPr lang="en-US" altLang="en-US" sz="2800" dirty="0">
                <a:solidFill>
                  <a:srgbClr val="00B050"/>
                </a:solidFill>
              </a:rPr>
              <a:t>Postgres</a:t>
            </a:r>
            <a:r>
              <a:rPr lang="en-US" altLang="en-US" sz="2800" dirty="0">
                <a:solidFill>
                  <a:schemeClr val="tx1"/>
                </a:solidFill>
              </a:rPr>
              <a:t>, </a:t>
            </a:r>
            <a:r>
              <a:rPr lang="en-US" altLang="en-US" sz="2800" dirty="0">
                <a:solidFill>
                  <a:srgbClr val="00B050"/>
                </a:solidFill>
              </a:rPr>
              <a:t>MySQL</a:t>
            </a:r>
          </a:p>
          <a:p>
            <a:pPr marL="0" indent="0">
              <a:lnSpc>
                <a:spcPct val="90000"/>
              </a:lnSpc>
              <a:buNone/>
            </a:pPr>
            <a:endParaRPr lang="en-US" altLang="en-US" sz="2800" dirty="0">
              <a:solidFill>
                <a:schemeClr val="tx1"/>
              </a:solidFill>
            </a:endParaRPr>
          </a:p>
        </p:txBody>
      </p:sp>
      <p:graphicFrame>
        <p:nvGraphicFramePr>
          <p:cNvPr id="8" name="Table 2">
            <a:extLst>
              <a:ext uri="{FF2B5EF4-FFF2-40B4-BE49-F238E27FC236}">
                <a16:creationId xmlns:a16="http://schemas.microsoft.com/office/drawing/2014/main" id="{CF88BD8C-F389-C144-B4DA-B12494703303}"/>
              </a:ext>
            </a:extLst>
          </p:cNvPr>
          <p:cNvGraphicFramePr>
            <a:graphicFrameLocks noGrp="1"/>
          </p:cNvGraphicFramePr>
          <p:nvPr>
            <p:extLst>
              <p:ext uri="{D42A27DB-BD31-4B8C-83A1-F6EECF244321}">
                <p14:modId xmlns:p14="http://schemas.microsoft.com/office/powerpoint/2010/main" val="557213766"/>
              </p:ext>
            </p:extLst>
          </p:nvPr>
        </p:nvGraphicFramePr>
        <p:xfrm>
          <a:off x="2286833" y="3429000"/>
          <a:ext cx="8127999" cy="11887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245018759"/>
                    </a:ext>
                  </a:extLst>
                </a:gridCol>
                <a:gridCol w="2709333">
                  <a:extLst>
                    <a:ext uri="{9D8B030D-6E8A-4147-A177-3AD203B41FA5}">
                      <a16:colId xmlns:a16="http://schemas.microsoft.com/office/drawing/2014/main" val="2875803957"/>
                    </a:ext>
                  </a:extLst>
                </a:gridCol>
                <a:gridCol w="2709333">
                  <a:extLst>
                    <a:ext uri="{9D8B030D-6E8A-4147-A177-3AD203B41FA5}">
                      <a16:colId xmlns:a16="http://schemas.microsoft.com/office/drawing/2014/main" val="520367784"/>
                    </a:ext>
                  </a:extLst>
                </a:gridCol>
              </a:tblGrid>
              <a:tr h="370840">
                <a:tc>
                  <a:txBody>
                    <a:bodyPr/>
                    <a:lstStyle/>
                    <a:p>
                      <a:r>
                        <a:rPr lang="en-TH" sz="2000" dirty="0"/>
                        <a:t>Firstname</a:t>
                      </a:r>
                    </a:p>
                  </a:txBody>
                  <a:tcPr/>
                </a:tc>
                <a:tc>
                  <a:txBody>
                    <a:bodyPr/>
                    <a:lstStyle/>
                    <a:p>
                      <a:r>
                        <a:rPr lang="en-TH" sz="2000" dirty="0"/>
                        <a:t>Lastname</a:t>
                      </a:r>
                    </a:p>
                  </a:txBody>
                  <a:tcPr/>
                </a:tc>
                <a:tc>
                  <a:txBody>
                    <a:bodyPr/>
                    <a:lstStyle/>
                    <a:p>
                      <a:r>
                        <a:rPr lang="en-TH" sz="2000" dirty="0"/>
                        <a:t>Address</a:t>
                      </a:r>
                    </a:p>
                  </a:txBody>
                  <a:tcPr/>
                </a:tc>
                <a:extLst>
                  <a:ext uri="{0D108BD9-81ED-4DB2-BD59-A6C34878D82A}">
                    <a16:rowId xmlns:a16="http://schemas.microsoft.com/office/drawing/2014/main" val="2219285442"/>
                  </a:ext>
                </a:extLst>
              </a:tr>
              <a:tr h="370840">
                <a:tc>
                  <a:txBody>
                    <a:bodyPr/>
                    <a:lstStyle/>
                    <a:p>
                      <a:r>
                        <a:rPr lang="en-TH" sz="2000" dirty="0"/>
                        <a:t>John</a:t>
                      </a:r>
                    </a:p>
                  </a:txBody>
                  <a:tcPr/>
                </a:tc>
                <a:tc>
                  <a:txBody>
                    <a:bodyPr/>
                    <a:lstStyle/>
                    <a:p>
                      <a:r>
                        <a:rPr lang="en-TH" sz="2000" dirty="0"/>
                        <a:t>Smith</a:t>
                      </a:r>
                    </a:p>
                  </a:txBody>
                  <a:tcPr/>
                </a:tc>
                <a:tc>
                  <a:txBody>
                    <a:bodyPr/>
                    <a:lstStyle/>
                    <a:p>
                      <a:r>
                        <a:rPr lang="en-TH" sz="2000" dirty="0"/>
                        <a:t>AIT</a:t>
                      </a:r>
                    </a:p>
                  </a:txBody>
                  <a:tcPr/>
                </a:tc>
                <a:extLst>
                  <a:ext uri="{0D108BD9-81ED-4DB2-BD59-A6C34878D82A}">
                    <a16:rowId xmlns:a16="http://schemas.microsoft.com/office/drawing/2014/main" val="3293161359"/>
                  </a:ext>
                </a:extLst>
              </a:tr>
              <a:tr h="370840">
                <a:tc>
                  <a:txBody>
                    <a:bodyPr/>
                    <a:lstStyle/>
                    <a:p>
                      <a:r>
                        <a:rPr lang="en-TH" sz="2000" dirty="0"/>
                        <a:t>Peter</a:t>
                      </a:r>
                    </a:p>
                  </a:txBody>
                  <a:tcPr/>
                </a:tc>
                <a:tc>
                  <a:txBody>
                    <a:bodyPr/>
                    <a:lstStyle/>
                    <a:p>
                      <a:r>
                        <a:rPr lang="en-TH" sz="2000" dirty="0"/>
                        <a:t>Parker</a:t>
                      </a:r>
                    </a:p>
                  </a:txBody>
                  <a:tcPr/>
                </a:tc>
                <a:tc>
                  <a:txBody>
                    <a:bodyPr/>
                    <a:lstStyle/>
                    <a:p>
                      <a:r>
                        <a:rPr lang="en-TH" sz="2000" dirty="0"/>
                        <a:t>AIT</a:t>
                      </a:r>
                    </a:p>
                  </a:txBody>
                  <a:tcPr/>
                </a:tc>
                <a:extLst>
                  <a:ext uri="{0D108BD9-81ED-4DB2-BD59-A6C34878D82A}">
                    <a16:rowId xmlns:a16="http://schemas.microsoft.com/office/drawing/2014/main" val="2800413984"/>
                  </a:ext>
                </a:extLst>
              </a:tr>
            </a:tbl>
          </a:graphicData>
        </a:graphic>
      </p:graphicFrame>
      <p:sp>
        <p:nvSpPr>
          <p:cNvPr id="9" name="Rounded Rectangle 8">
            <a:extLst>
              <a:ext uri="{FF2B5EF4-FFF2-40B4-BE49-F238E27FC236}">
                <a16:creationId xmlns:a16="http://schemas.microsoft.com/office/drawing/2014/main" id="{78305FE7-0167-EA43-ADC2-A6675C21B289}"/>
              </a:ext>
            </a:extLst>
          </p:cNvPr>
          <p:cNvSpPr/>
          <p:nvPr/>
        </p:nvSpPr>
        <p:spPr>
          <a:xfrm>
            <a:off x="464677" y="3740098"/>
            <a:ext cx="1097280" cy="3341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dirty="0"/>
              <a:t>Row 1</a:t>
            </a:r>
          </a:p>
        </p:txBody>
      </p:sp>
      <p:sp>
        <p:nvSpPr>
          <p:cNvPr id="10" name="Rounded Rectangle 9">
            <a:extLst>
              <a:ext uri="{FF2B5EF4-FFF2-40B4-BE49-F238E27FC236}">
                <a16:creationId xmlns:a16="http://schemas.microsoft.com/office/drawing/2014/main" id="{27A633EE-14C7-D74B-A545-1668F6D170F3}"/>
              </a:ext>
            </a:extLst>
          </p:cNvPr>
          <p:cNvSpPr/>
          <p:nvPr/>
        </p:nvSpPr>
        <p:spPr>
          <a:xfrm>
            <a:off x="464677" y="4374466"/>
            <a:ext cx="1097280" cy="3341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dirty="0"/>
              <a:t>Row 2</a:t>
            </a:r>
          </a:p>
        </p:txBody>
      </p:sp>
      <p:cxnSp>
        <p:nvCxnSpPr>
          <p:cNvPr id="11" name="Straight Arrow Connector 10">
            <a:extLst>
              <a:ext uri="{FF2B5EF4-FFF2-40B4-BE49-F238E27FC236}">
                <a16:creationId xmlns:a16="http://schemas.microsoft.com/office/drawing/2014/main" id="{1BF99E4E-6406-524C-AEB8-00B500EC3F7C}"/>
              </a:ext>
            </a:extLst>
          </p:cNvPr>
          <p:cNvCxnSpPr>
            <a:cxnSpLocks/>
            <a:stCxn id="9" idx="3"/>
            <a:endCxn id="8" idx="1"/>
          </p:cNvCxnSpPr>
          <p:nvPr/>
        </p:nvCxnSpPr>
        <p:spPr>
          <a:xfrm>
            <a:off x="1561957" y="3907152"/>
            <a:ext cx="724876" cy="116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084B4D3-C019-7A46-8588-E8091A83A5E3}"/>
              </a:ext>
            </a:extLst>
          </p:cNvPr>
          <p:cNvCxnSpPr>
            <a:cxnSpLocks/>
            <a:stCxn id="10" idx="3"/>
          </p:cNvCxnSpPr>
          <p:nvPr/>
        </p:nvCxnSpPr>
        <p:spPr>
          <a:xfrm flipV="1">
            <a:off x="1561957" y="4374466"/>
            <a:ext cx="724876" cy="167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7">
            <a:extLst>
              <a:ext uri="{FF2B5EF4-FFF2-40B4-BE49-F238E27FC236}">
                <a16:creationId xmlns:a16="http://schemas.microsoft.com/office/drawing/2014/main" id="{784EF325-9D38-D748-ACCA-834F81D7678A}"/>
              </a:ext>
            </a:extLst>
          </p:cNvPr>
          <p:cNvGraphicFramePr>
            <a:graphicFrameLocks noGrp="1"/>
          </p:cNvGraphicFramePr>
          <p:nvPr>
            <p:extLst>
              <p:ext uri="{D42A27DB-BD31-4B8C-83A1-F6EECF244321}">
                <p14:modId xmlns:p14="http://schemas.microsoft.com/office/powerpoint/2010/main" val="707289342"/>
              </p:ext>
            </p:extLst>
          </p:nvPr>
        </p:nvGraphicFramePr>
        <p:xfrm>
          <a:off x="2317312" y="5079461"/>
          <a:ext cx="8128002" cy="3708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687055720"/>
                    </a:ext>
                  </a:extLst>
                </a:gridCol>
                <a:gridCol w="1354667">
                  <a:extLst>
                    <a:ext uri="{9D8B030D-6E8A-4147-A177-3AD203B41FA5}">
                      <a16:colId xmlns:a16="http://schemas.microsoft.com/office/drawing/2014/main" val="2515988448"/>
                    </a:ext>
                  </a:extLst>
                </a:gridCol>
                <a:gridCol w="1354667">
                  <a:extLst>
                    <a:ext uri="{9D8B030D-6E8A-4147-A177-3AD203B41FA5}">
                      <a16:colId xmlns:a16="http://schemas.microsoft.com/office/drawing/2014/main" val="4269611448"/>
                    </a:ext>
                  </a:extLst>
                </a:gridCol>
                <a:gridCol w="1354667">
                  <a:extLst>
                    <a:ext uri="{9D8B030D-6E8A-4147-A177-3AD203B41FA5}">
                      <a16:colId xmlns:a16="http://schemas.microsoft.com/office/drawing/2014/main" val="744199231"/>
                    </a:ext>
                  </a:extLst>
                </a:gridCol>
                <a:gridCol w="1354667">
                  <a:extLst>
                    <a:ext uri="{9D8B030D-6E8A-4147-A177-3AD203B41FA5}">
                      <a16:colId xmlns:a16="http://schemas.microsoft.com/office/drawing/2014/main" val="1380075450"/>
                    </a:ext>
                  </a:extLst>
                </a:gridCol>
                <a:gridCol w="1354667">
                  <a:extLst>
                    <a:ext uri="{9D8B030D-6E8A-4147-A177-3AD203B41FA5}">
                      <a16:colId xmlns:a16="http://schemas.microsoft.com/office/drawing/2014/main" val="2845697151"/>
                    </a:ext>
                  </a:extLst>
                </a:gridCol>
              </a:tblGrid>
              <a:tr h="370840">
                <a:tc>
                  <a:txBody>
                    <a:bodyPr/>
                    <a:lstStyle/>
                    <a:p>
                      <a:r>
                        <a:rPr lang="en-US" dirty="0"/>
                        <a:t>John</a:t>
                      </a:r>
                      <a:endParaRPr lang="en-TH" dirty="0"/>
                    </a:p>
                  </a:txBody>
                  <a:tcPr/>
                </a:tc>
                <a:tc>
                  <a:txBody>
                    <a:bodyPr/>
                    <a:lstStyle/>
                    <a:p>
                      <a:r>
                        <a:rPr lang="en-TH" dirty="0"/>
                        <a:t>Smith</a:t>
                      </a:r>
                    </a:p>
                  </a:txBody>
                  <a:tcPr/>
                </a:tc>
                <a:tc>
                  <a:txBody>
                    <a:bodyPr/>
                    <a:lstStyle/>
                    <a:p>
                      <a:r>
                        <a:rPr lang="en-TH" dirty="0"/>
                        <a:t>AIT</a:t>
                      </a:r>
                    </a:p>
                  </a:txBody>
                  <a:tcPr/>
                </a:tc>
                <a:tc>
                  <a:txBody>
                    <a:bodyPr/>
                    <a:lstStyle/>
                    <a:p>
                      <a:r>
                        <a:rPr lang="en-TH" dirty="0"/>
                        <a:t>Peter</a:t>
                      </a:r>
                    </a:p>
                  </a:txBody>
                  <a:tcPr/>
                </a:tc>
                <a:tc>
                  <a:txBody>
                    <a:bodyPr/>
                    <a:lstStyle/>
                    <a:p>
                      <a:r>
                        <a:rPr lang="en-TH" dirty="0"/>
                        <a:t>Parker</a:t>
                      </a:r>
                    </a:p>
                  </a:txBody>
                  <a:tcPr/>
                </a:tc>
                <a:tc>
                  <a:txBody>
                    <a:bodyPr/>
                    <a:lstStyle/>
                    <a:p>
                      <a:r>
                        <a:rPr lang="en-TH" dirty="0"/>
                        <a:t>AIT</a:t>
                      </a:r>
                    </a:p>
                  </a:txBody>
                  <a:tcPr/>
                </a:tc>
                <a:extLst>
                  <a:ext uri="{0D108BD9-81ED-4DB2-BD59-A6C34878D82A}">
                    <a16:rowId xmlns:a16="http://schemas.microsoft.com/office/drawing/2014/main" val="1171332423"/>
                  </a:ext>
                </a:extLst>
              </a:tr>
            </a:tbl>
          </a:graphicData>
        </a:graphic>
      </p:graphicFrame>
    </p:spTree>
    <p:extLst>
      <p:ext uri="{BB962C8B-B14F-4D97-AF65-F5344CB8AC3E}">
        <p14:creationId xmlns:p14="http://schemas.microsoft.com/office/powerpoint/2010/main" val="2246402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67807-AC97-4372-ACE0-E079F519B270}"/>
              </a:ext>
            </a:extLst>
          </p:cNvPr>
          <p:cNvSpPr>
            <a:spLocks noGrp="1"/>
          </p:cNvSpPr>
          <p:nvPr>
            <p:ph type="title"/>
          </p:nvPr>
        </p:nvSpPr>
        <p:spPr/>
        <p:txBody>
          <a:bodyPr/>
          <a:lstStyle/>
          <a:p>
            <a:r>
              <a:rPr lang="en-US" dirty="0"/>
              <a:t>Cassandra CRUD Operations</a:t>
            </a:r>
          </a:p>
        </p:txBody>
      </p:sp>
      <p:sp>
        <p:nvSpPr>
          <p:cNvPr id="3" name="Content Placeholder 2">
            <a:extLst>
              <a:ext uri="{FF2B5EF4-FFF2-40B4-BE49-F238E27FC236}">
                <a16:creationId xmlns:a16="http://schemas.microsoft.com/office/drawing/2014/main" id="{9219E8D5-0B4C-40F8-846E-99C081F09E08}"/>
              </a:ext>
            </a:extLst>
          </p:cNvPr>
          <p:cNvSpPr>
            <a:spLocks noGrp="1"/>
          </p:cNvSpPr>
          <p:nvPr>
            <p:ph idx="1"/>
          </p:nvPr>
        </p:nvSpPr>
        <p:spPr>
          <a:xfrm>
            <a:off x="1097280" y="2725550"/>
            <a:ext cx="10428514" cy="739659"/>
          </a:xfrm>
          <a:solidFill>
            <a:schemeClr val="accent1">
              <a:lumMod val="20000"/>
              <a:lumOff val="80000"/>
            </a:schemeClr>
          </a:solidFill>
        </p:spPr>
        <p:txBody>
          <a:bodyPr>
            <a:normAutofit fontScale="92500"/>
          </a:bodyPr>
          <a:lstStyle/>
          <a:p>
            <a:pPr rtl="0">
              <a:spcBef>
                <a:spcPts val="0"/>
              </a:spcBef>
              <a:spcAft>
                <a:spcPts val="0"/>
              </a:spcAft>
            </a:pPr>
            <a:r>
              <a:rPr lang="en-US" sz="2800" b="0" i="0" u="none" strike="noStrike" dirty="0">
                <a:solidFill>
                  <a:srgbClr val="000000"/>
                </a:solidFill>
                <a:effectLst/>
                <a:latin typeface="Courier New" panose="02070309020205020404" pitchFamily="49" charset="0"/>
              </a:rPr>
              <a:t>&gt; UPDATE emp SET </a:t>
            </a:r>
            <a:r>
              <a:rPr lang="en-US" sz="2800" b="0" i="0" u="none" strike="noStrike" dirty="0" err="1">
                <a:solidFill>
                  <a:srgbClr val="000000"/>
                </a:solidFill>
                <a:effectLst/>
                <a:latin typeface="Courier New" panose="02070309020205020404" pitchFamily="49" charset="0"/>
              </a:rPr>
              <a:t>emp_sal</a:t>
            </a:r>
            <a:r>
              <a:rPr lang="en-US" sz="2800" dirty="0">
                <a:solidFill>
                  <a:srgbClr val="000000"/>
                </a:solidFill>
                <a:latin typeface="Courier New" panose="02070309020205020404" pitchFamily="49" charset="0"/>
              </a:rPr>
              <a:t> </a:t>
            </a:r>
            <a:r>
              <a:rPr lang="en-US" sz="2800" b="0" i="0" u="none" strike="noStrike" dirty="0">
                <a:solidFill>
                  <a:srgbClr val="000000"/>
                </a:solidFill>
                <a:effectLst/>
                <a:latin typeface="Courier New" panose="02070309020205020404" pitchFamily="49" charset="0"/>
              </a:rPr>
              <a:t>= 55000 WHERE </a:t>
            </a:r>
            <a:r>
              <a:rPr lang="en-US" sz="2800" b="0" i="0" u="none" strike="noStrike" dirty="0" err="1">
                <a:solidFill>
                  <a:srgbClr val="000000"/>
                </a:solidFill>
                <a:effectLst/>
                <a:latin typeface="Courier New" panose="02070309020205020404" pitchFamily="49" charset="0"/>
              </a:rPr>
              <a:t>emp_id</a:t>
            </a:r>
            <a:r>
              <a:rPr lang="en-US" sz="2800" b="0" i="0" u="none" strike="noStrike" dirty="0">
                <a:solidFill>
                  <a:srgbClr val="000000"/>
                </a:solidFill>
                <a:effectLst/>
                <a:latin typeface="Courier New" panose="02070309020205020404" pitchFamily="49" charset="0"/>
              </a:rPr>
              <a:t> = 1;</a:t>
            </a:r>
          </a:p>
        </p:txBody>
      </p:sp>
      <p:sp>
        <p:nvSpPr>
          <p:cNvPr id="4" name="Slide Number Placeholder 3">
            <a:extLst>
              <a:ext uri="{FF2B5EF4-FFF2-40B4-BE49-F238E27FC236}">
                <a16:creationId xmlns:a16="http://schemas.microsoft.com/office/drawing/2014/main" id="{DEBB7ACE-5DF6-4838-9748-21A56A951E9F}"/>
              </a:ext>
            </a:extLst>
          </p:cNvPr>
          <p:cNvSpPr>
            <a:spLocks noGrp="1"/>
          </p:cNvSpPr>
          <p:nvPr>
            <p:ph type="sldNum" sz="quarter" idx="12"/>
          </p:nvPr>
        </p:nvSpPr>
        <p:spPr/>
        <p:txBody>
          <a:bodyPr/>
          <a:lstStyle/>
          <a:p>
            <a:fld id="{3A98EE3D-8CD1-4C3F-BD1C-C98C9596463C}" type="slidenum">
              <a:rPr lang="en-US" smtClean="0"/>
              <a:t>30</a:t>
            </a:fld>
            <a:endParaRPr lang="en-US" dirty="0"/>
          </a:p>
        </p:txBody>
      </p:sp>
      <p:sp>
        <p:nvSpPr>
          <p:cNvPr id="5" name="TextBox 4">
            <a:extLst>
              <a:ext uri="{FF2B5EF4-FFF2-40B4-BE49-F238E27FC236}">
                <a16:creationId xmlns:a16="http://schemas.microsoft.com/office/drawing/2014/main" id="{033F7CC8-30D0-4FC5-9C3F-867A81EC8647}"/>
              </a:ext>
            </a:extLst>
          </p:cNvPr>
          <p:cNvSpPr txBox="1"/>
          <p:nvPr/>
        </p:nvSpPr>
        <p:spPr>
          <a:xfrm>
            <a:off x="1097280" y="1999966"/>
            <a:ext cx="2079544" cy="954107"/>
          </a:xfrm>
          <a:prstGeom prst="rect">
            <a:avLst/>
          </a:prstGeom>
          <a:noFill/>
        </p:spPr>
        <p:txBody>
          <a:bodyPr wrap="none" rtlCol="0">
            <a:spAutoFit/>
          </a:bodyPr>
          <a:lstStyle/>
          <a:p>
            <a:r>
              <a:rPr lang="en-US" sz="2800" u="sng" dirty="0"/>
              <a:t>Update Data</a:t>
            </a:r>
          </a:p>
          <a:p>
            <a:endParaRPr lang="en-US" sz="2800" u="sng" dirty="0"/>
          </a:p>
        </p:txBody>
      </p:sp>
      <p:sp>
        <p:nvSpPr>
          <p:cNvPr id="7" name="TextBox 6">
            <a:extLst>
              <a:ext uri="{FF2B5EF4-FFF2-40B4-BE49-F238E27FC236}">
                <a16:creationId xmlns:a16="http://schemas.microsoft.com/office/drawing/2014/main" id="{B200BBF6-D949-481F-AE79-A0EBBD82C234}"/>
              </a:ext>
            </a:extLst>
          </p:cNvPr>
          <p:cNvSpPr txBox="1"/>
          <p:nvPr/>
        </p:nvSpPr>
        <p:spPr>
          <a:xfrm>
            <a:off x="1097280" y="3549404"/>
            <a:ext cx="1976951" cy="954107"/>
          </a:xfrm>
          <a:prstGeom prst="rect">
            <a:avLst/>
          </a:prstGeom>
          <a:noFill/>
        </p:spPr>
        <p:txBody>
          <a:bodyPr wrap="none" rtlCol="0">
            <a:spAutoFit/>
          </a:bodyPr>
          <a:lstStyle/>
          <a:p>
            <a:r>
              <a:rPr lang="en-US" sz="2800" u="sng" dirty="0"/>
              <a:t>Delete Data</a:t>
            </a:r>
          </a:p>
          <a:p>
            <a:endParaRPr lang="en-US" sz="2800" u="sng" dirty="0"/>
          </a:p>
        </p:txBody>
      </p:sp>
      <p:sp>
        <p:nvSpPr>
          <p:cNvPr id="8" name="Content Placeholder 2">
            <a:extLst>
              <a:ext uri="{FF2B5EF4-FFF2-40B4-BE49-F238E27FC236}">
                <a16:creationId xmlns:a16="http://schemas.microsoft.com/office/drawing/2014/main" id="{F4FD8E90-1798-4A91-A6F6-FCA01BD1E728}"/>
              </a:ext>
            </a:extLst>
          </p:cNvPr>
          <p:cNvSpPr txBox="1">
            <a:spLocks/>
          </p:cNvSpPr>
          <p:nvPr/>
        </p:nvSpPr>
        <p:spPr>
          <a:xfrm>
            <a:off x="1066800" y="4402126"/>
            <a:ext cx="10428514" cy="781370"/>
          </a:xfrm>
          <a:prstGeom prst="rect">
            <a:avLst/>
          </a:prstGeom>
          <a:solidFill>
            <a:schemeClr val="accent1">
              <a:lumMod val="20000"/>
              <a:lumOff val="80000"/>
            </a:schemeClr>
          </a:solidFill>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2800" dirty="0">
                <a:solidFill>
                  <a:srgbClr val="000000"/>
                </a:solidFill>
                <a:latin typeface="Courier New" panose="02070309020205020404" pitchFamily="49" charset="0"/>
              </a:rPr>
              <a:t>&gt; DELETE FROM emp WHERE </a:t>
            </a:r>
            <a:r>
              <a:rPr lang="en-US" sz="2800" dirty="0" err="1">
                <a:solidFill>
                  <a:srgbClr val="000000"/>
                </a:solidFill>
                <a:latin typeface="Courier New" panose="02070309020205020404" pitchFamily="49" charset="0"/>
              </a:rPr>
              <a:t>emp_id</a:t>
            </a:r>
            <a:r>
              <a:rPr lang="en-US" sz="2800" dirty="0">
                <a:solidFill>
                  <a:srgbClr val="000000"/>
                </a:solidFill>
                <a:latin typeface="Courier New" panose="02070309020205020404" pitchFamily="49" charset="0"/>
              </a:rPr>
              <a:t>=3;</a:t>
            </a:r>
          </a:p>
          <a:p>
            <a:pPr>
              <a:spcBef>
                <a:spcPts val="0"/>
              </a:spcBef>
              <a:spcAft>
                <a:spcPts val="0"/>
              </a:spcAft>
            </a:pPr>
            <a:endParaRPr lang="en-US" sz="2800" dirty="0">
              <a:solidFill>
                <a:srgbClr val="000000"/>
              </a:solidFill>
              <a:latin typeface="Courier New" panose="02070309020205020404" pitchFamily="49" charset="0"/>
            </a:endParaRPr>
          </a:p>
        </p:txBody>
      </p:sp>
      <p:sp>
        <p:nvSpPr>
          <p:cNvPr id="10" name="TextBox 9">
            <a:extLst>
              <a:ext uri="{FF2B5EF4-FFF2-40B4-BE49-F238E27FC236}">
                <a16:creationId xmlns:a16="http://schemas.microsoft.com/office/drawing/2014/main" id="{2CE2F182-723C-422A-8648-E2BD4F95E15F}"/>
              </a:ext>
            </a:extLst>
          </p:cNvPr>
          <p:cNvSpPr txBox="1"/>
          <p:nvPr/>
        </p:nvSpPr>
        <p:spPr>
          <a:xfrm>
            <a:off x="1066800" y="5637520"/>
            <a:ext cx="10903641" cy="707886"/>
          </a:xfrm>
          <a:prstGeom prst="rect">
            <a:avLst/>
          </a:prstGeom>
          <a:noFill/>
        </p:spPr>
        <p:txBody>
          <a:bodyPr wrap="square" rtlCol="0">
            <a:spAutoFit/>
          </a:bodyPr>
          <a:lstStyle/>
          <a:p>
            <a:r>
              <a:rPr lang="en-US" sz="2000" b="1" u="sng" dirty="0"/>
              <a:t>Note</a:t>
            </a:r>
            <a:r>
              <a:rPr lang="en-US" sz="2000" dirty="0"/>
              <a:t>: For update data, the </a:t>
            </a:r>
            <a:r>
              <a:rPr lang="en-US" sz="2000" b="1" dirty="0">
                <a:solidFill>
                  <a:srgbClr val="FF0000"/>
                </a:solidFill>
                <a:hlinkClick r:id="rId3">
                  <a:extLst>
                    <a:ext uri="{A12FA001-AC4F-418D-AE19-62706E023703}">
                      <ahyp:hlinkClr xmlns:ahyp="http://schemas.microsoft.com/office/drawing/2018/hyperlinkcolor" val="tx"/>
                    </a:ext>
                  </a:extLst>
                </a:hlinkClick>
              </a:rPr>
              <a:t>where_clause</a:t>
            </a:r>
            <a:r>
              <a:rPr lang="en-US" sz="2000" b="1" dirty="0">
                <a:solidFill>
                  <a:srgbClr val="FF0000"/>
                </a:solidFill>
              </a:rPr>
              <a:t> </a:t>
            </a:r>
            <a:r>
              <a:rPr lang="en-US" sz="2000" dirty="0">
                <a:solidFill>
                  <a:srgbClr val="FF0000"/>
                </a:solidFill>
              </a:rPr>
              <a:t> </a:t>
            </a:r>
            <a:r>
              <a:rPr lang="en-US" sz="2000" dirty="0"/>
              <a:t>is used to select the row to update and must include all columns composing the </a:t>
            </a:r>
            <a:r>
              <a:rPr lang="en-US" sz="2000" dirty="0">
                <a:highlight>
                  <a:srgbClr val="FFFF00"/>
                </a:highlight>
              </a:rPr>
              <a:t>PRIMARY KEY</a:t>
            </a:r>
            <a:r>
              <a:rPr lang="en-US" sz="2000" dirty="0"/>
              <a:t>.</a:t>
            </a:r>
            <a:endParaRPr lang="en-US" sz="2400" dirty="0"/>
          </a:p>
        </p:txBody>
      </p:sp>
    </p:spTree>
    <p:extLst>
      <p:ext uri="{BB962C8B-B14F-4D97-AF65-F5344CB8AC3E}">
        <p14:creationId xmlns:p14="http://schemas.microsoft.com/office/powerpoint/2010/main" val="3359784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67807-AC97-4372-ACE0-E079F519B270}"/>
              </a:ext>
            </a:extLst>
          </p:cNvPr>
          <p:cNvSpPr>
            <a:spLocks noGrp="1"/>
          </p:cNvSpPr>
          <p:nvPr>
            <p:ph type="title"/>
          </p:nvPr>
        </p:nvSpPr>
        <p:spPr/>
        <p:txBody>
          <a:bodyPr/>
          <a:lstStyle/>
          <a:p>
            <a:r>
              <a:rPr lang="en-US" dirty="0"/>
              <a:t>Cassandra CRUD Operations</a:t>
            </a:r>
          </a:p>
        </p:txBody>
      </p:sp>
      <p:sp>
        <p:nvSpPr>
          <p:cNvPr id="3" name="Content Placeholder 2">
            <a:extLst>
              <a:ext uri="{FF2B5EF4-FFF2-40B4-BE49-F238E27FC236}">
                <a16:creationId xmlns:a16="http://schemas.microsoft.com/office/drawing/2014/main" id="{9219E8D5-0B4C-40F8-846E-99C081F09E08}"/>
              </a:ext>
            </a:extLst>
          </p:cNvPr>
          <p:cNvSpPr>
            <a:spLocks noGrp="1"/>
          </p:cNvSpPr>
          <p:nvPr>
            <p:ph idx="1"/>
          </p:nvPr>
        </p:nvSpPr>
        <p:spPr>
          <a:xfrm>
            <a:off x="1066800" y="2546641"/>
            <a:ext cx="10428514" cy="1094184"/>
          </a:xfrm>
          <a:solidFill>
            <a:schemeClr val="accent1">
              <a:lumMod val="20000"/>
              <a:lumOff val="80000"/>
            </a:schemeClr>
          </a:solidFill>
        </p:spPr>
        <p:txBody>
          <a:bodyPr>
            <a:normAutofit/>
          </a:bodyPr>
          <a:lstStyle/>
          <a:p>
            <a:pPr rtl="0">
              <a:spcBef>
                <a:spcPts val="0"/>
              </a:spcBef>
              <a:spcAft>
                <a:spcPts val="0"/>
              </a:spcAft>
            </a:pPr>
            <a:r>
              <a:rPr lang="en-US" sz="2400" b="0" i="0" u="none" strike="noStrike" dirty="0">
                <a:solidFill>
                  <a:srgbClr val="000000"/>
                </a:solidFill>
                <a:effectLst/>
                <a:latin typeface="Courier New" panose="02070309020205020404" pitchFamily="49" charset="0"/>
              </a:rPr>
              <a:t>&gt; SELECT * FROM emp;</a:t>
            </a:r>
          </a:p>
          <a:p>
            <a:pPr>
              <a:spcBef>
                <a:spcPts val="0"/>
              </a:spcBef>
              <a:spcAft>
                <a:spcPts val="0"/>
              </a:spcAft>
            </a:pPr>
            <a:r>
              <a:rPr lang="en-US" sz="2400" b="0" i="0" u="none" strike="noStrike" dirty="0">
                <a:solidFill>
                  <a:srgbClr val="000000"/>
                </a:solidFill>
                <a:effectLst/>
                <a:latin typeface="Courier New" panose="02070309020205020404" pitchFamily="49" charset="0"/>
              </a:rPr>
              <a:t>&gt; SELECT * FROM emp WHERE </a:t>
            </a:r>
            <a:r>
              <a:rPr lang="en-US" sz="2400" dirty="0" err="1">
                <a:solidFill>
                  <a:srgbClr val="000000"/>
                </a:solidFill>
                <a:latin typeface="Courier New" panose="02070309020205020404" pitchFamily="49" charset="0"/>
              </a:rPr>
              <a:t>emp_id</a:t>
            </a:r>
            <a:r>
              <a:rPr lang="en-US" sz="2400" dirty="0">
                <a:solidFill>
                  <a:srgbClr val="000000"/>
                </a:solidFill>
                <a:latin typeface="Courier New" panose="02070309020205020404" pitchFamily="49" charset="0"/>
              </a:rPr>
              <a:t> = 1</a:t>
            </a:r>
            <a:r>
              <a:rPr lang="en-US" sz="2400" b="0" i="0" u="none" strike="noStrike" dirty="0">
                <a:solidFill>
                  <a:srgbClr val="000000"/>
                </a:solidFill>
                <a:effectLst/>
                <a:latin typeface="Courier New" panose="02070309020205020404" pitchFamily="49" charset="0"/>
              </a:rPr>
              <a:t>;</a:t>
            </a:r>
            <a:endParaRPr lang="en-US" sz="2400" dirty="0">
              <a:solidFill>
                <a:srgbClr val="000000"/>
              </a:solidFill>
              <a:latin typeface="Courier New" panose="02070309020205020404" pitchFamily="49" charset="0"/>
            </a:endParaRPr>
          </a:p>
          <a:p>
            <a:pPr rtl="0">
              <a:spcBef>
                <a:spcPts val="0"/>
              </a:spcBef>
              <a:spcAft>
                <a:spcPts val="0"/>
              </a:spcAft>
            </a:pPr>
            <a:endParaRPr lang="en-US" sz="2400" b="0" i="0" u="none" strike="noStrike" dirty="0">
              <a:solidFill>
                <a:srgbClr val="000000"/>
              </a:solidFill>
              <a:effectLst/>
              <a:latin typeface="Courier New" panose="02070309020205020404" pitchFamily="49" charset="0"/>
            </a:endParaRPr>
          </a:p>
        </p:txBody>
      </p:sp>
      <p:sp>
        <p:nvSpPr>
          <p:cNvPr id="4" name="Slide Number Placeholder 3">
            <a:extLst>
              <a:ext uri="{FF2B5EF4-FFF2-40B4-BE49-F238E27FC236}">
                <a16:creationId xmlns:a16="http://schemas.microsoft.com/office/drawing/2014/main" id="{DEBB7ACE-5DF6-4838-9748-21A56A951E9F}"/>
              </a:ext>
            </a:extLst>
          </p:cNvPr>
          <p:cNvSpPr>
            <a:spLocks noGrp="1"/>
          </p:cNvSpPr>
          <p:nvPr>
            <p:ph type="sldNum" sz="quarter" idx="12"/>
          </p:nvPr>
        </p:nvSpPr>
        <p:spPr/>
        <p:txBody>
          <a:bodyPr/>
          <a:lstStyle/>
          <a:p>
            <a:fld id="{3A98EE3D-8CD1-4C3F-BD1C-C98C9596463C}" type="slidenum">
              <a:rPr lang="en-US" smtClean="0"/>
              <a:t>31</a:t>
            </a:fld>
            <a:endParaRPr lang="en-US" dirty="0"/>
          </a:p>
        </p:txBody>
      </p:sp>
      <p:sp>
        <p:nvSpPr>
          <p:cNvPr id="5" name="TextBox 4">
            <a:extLst>
              <a:ext uri="{FF2B5EF4-FFF2-40B4-BE49-F238E27FC236}">
                <a16:creationId xmlns:a16="http://schemas.microsoft.com/office/drawing/2014/main" id="{033F7CC8-30D0-4FC5-9C3F-867A81EC8647}"/>
              </a:ext>
            </a:extLst>
          </p:cNvPr>
          <p:cNvSpPr txBox="1"/>
          <p:nvPr/>
        </p:nvSpPr>
        <p:spPr>
          <a:xfrm>
            <a:off x="1097280" y="1999966"/>
            <a:ext cx="1881734" cy="523220"/>
          </a:xfrm>
          <a:prstGeom prst="rect">
            <a:avLst/>
          </a:prstGeom>
          <a:noFill/>
        </p:spPr>
        <p:txBody>
          <a:bodyPr wrap="none" rtlCol="0">
            <a:spAutoFit/>
          </a:bodyPr>
          <a:lstStyle/>
          <a:p>
            <a:r>
              <a:rPr lang="en-US" sz="2800" u="sng" dirty="0"/>
              <a:t>Query Data</a:t>
            </a:r>
          </a:p>
        </p:txBody>
      </p:sp>
      <p:sp>
        <p:nvSpPr>
          <p:cNvPr id="10" name="TextBox 9">
            <a:extLst>
              <a:ext uri="{FF2B5EF4-FFF2-40B4-BE49-F238E27FC236}">
                <a16:creationId xmlns:a16="http://schemas.microsoft.com/office/drawing/2014/main" id="{2CE2F182-723C-422A-8648-E2BD4F95E15F}"/>
              </a:ext>
            </a:extLst>
          </p:cNvPr>
          <p:cNvSpPr txBox="1"/>
          <p:nvPr/>
        </p:nvSpPr>
        <p:spPr>
          <a:xfrm>
            <a:off x="1066800" y="5738952"/>
            <a:ext cx="10903641" cy="707886"/>
          </a:xfrm>
          <a:prstGeom prst="rect">
            <a:avLst/>
          </a:prstGeom>
          <a:noFill/>
        </p:spPr>
        <p:txBody>
          <a:bodyPr wrap="square" rtlCol="0">
            <a:spAutoFit/>
          </a:bodyPr>
          <a:lstStyle/>
          <a:p>
            <a:r>
              <a:rPr lang="en-US" sz="2000" b="1" u="sng" dirty="0"/>
              <a:t>Note:</a:t>
            </a:r>
            <a:r>
              <a:rPr lang="en-US" sz="2000" dirty="0"/>
              <a:t>− A </a:t>
            </a:r>
            <a:r>
              <a:rPr lang="en-US" sz="2000" dirty="0">
                <a:solidFill>
                  <a:srgbClr val="FF0000"/>
                </a:solidFill>
              </a:rPr>
              <a:t>WHERE clause </a:t>
            </a:r>
            <a:r>
              <a:rPr lang="en-US" sz="2000" dirty="0"/>
              <a:t>can be used </a:t>
            </a:r>
            <a:r>
              <a:rPr lang="en-US" sz="2000" b="1" i="1" dirty="0"/>
              <a:t>only</a:t>
            </a:r>
            <a:r>
              <a:rPr lang="en-US" sz="2000" dirty="0"/>
              <a:t> on the columns that are a part of </a:t>
            </a:r>
            <a:r>
              <a:rPr lang="en-US" sz="2000" dirty="0">
                <a:solidFill>
                  <a:srgbClr val="FF0000"/>
                </a:solidFill>
              </a:rPr>
              <a:t>primary key </a:t>
            </a:r>
            <a:r>
              <a:rPr lang="en-US" sz="2000" dirty="0"/>
              <a:t>or </a:t>
            </a:r>
          </a:p>
          <a:p>
            <a:r>
              <a:rPr lang="en-US" sz="2000" dirty="0"/>
              <a:t>have </a:t>
            </a:r>
            <a:r>
              <a:rPr lang="en-US" sz="2000" dirty="0">
                <a:solidFill>
                  <a:srgbClr val="FF0000"/>
                </a:solidFill>
              </a:rPr>
              <a:t>a secondary index</a:t>
            </a:r>
            <a:r>
              <a:rPr lang="en-US" sz="2000" dirty="0">
                <a:solidFill>
                  <a:schemeClr val="bg1"/>
                </a:solidFill>
              </a:rPr>
              <a:t> </a:t>
            </a:r>
            <a:r>
              <a:rPr lang="en-US" sz="2000" dirty="0"/>
              <a:t>on them</a:t>
            </a:r>
            <a:r>
              <a:rPr lang="en-US" dirty="0"/>
              <a:t>.</a:t>
            </a:r>
          </a:p>
        </p:txBody>
      </p:sp>
      <p:sp>
        <p:nvSpPr>
          <p:cNvPr id="9" name="Content Placeholder 2">
            <a:extLst>
              <a:ext uri="{FF2B5EF4-FFF2-40B4-BE49-F238E27FC236}">
                <a16:creationId xmlns:a16="http://schemas.microsoft.com/office/drawing/2014/main" id="{6967848A-74C8-4F49-9C98-E897B792D922}"/>
              </a:ext>
            </a:extLst>
          </p:cNvPr>
          <p:cNvSpPr txBox="1">
            <a:spLocks/>
          </p:cNvSpPr>
          <p:nvPr/>
        </p:nvSpPr>
        <p:spPr>
          <a:xfrm>
            <a:off x="955073" y="4424884"/>
            <a:ext cx="10428514" cy="1028262"/>
          </a:xfrm>
          <a:prstGeom prst="rect">
            <a:avLst/>
          </a:prstGeom>
          <a:solidFill>
            <a:schemeClr val="accent1">
              <a:lumMod val="20000"/>
              <a:lumOff val="80000"/>
            </a:schemeClr>
          </a:solidFill>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spcBef>
                <a:spcPts val="0"/>
              </a:spcBef>
              <a:spcAft>
                <a:spcPts val="0"/>
              </a:spcAft>
              <a:buNone/>
            </a:pPr>
            <a:r>
              <a:rPr lang="en-US" sz="2400" dirty="0">
                <a:solidFill>
                  <a:srgbClr val="000000"/>
                </a:solidFill>
                <a:latin typeface="Courier New" panose="02070309020205020404" pitchFamily="49" charset="0"/>
              </a:rPr>
              <a:t>&gt; CREATE INDEX </a:t>
            </a:r>
            <a:r>
              <a:rPr lang="en-US" sz="2400" dirty="0" err="1">
                <a:solidFill>
                  <a:srgbClr val="000000"/>
                </a:solidFill>
                <a:latin typeface="Courier New" panose="02070309020205020404" pitchFamily="49" charset="0"/>
              </a:rPr>
              <a:t>emp_sal_idx</a:t>
            </a:r>
            <a:r>
              <a:rPr lang="en-US" sz="2400" dirty="0">
                <a:solidFill>
                  <a:srgbClr val="000000"/>
                </a:solidFill>
                <a:latin typeface="Courier New" panose="02070309020205020404" pitchFamily="49" charset="0"/>
              </a:rPr>
              <a:t> ON emp(</a:t>
            </a:r>
            <a:r>
              <a:rPr lang="en-US" sz="2400" dirty="0" err="1">
                <a:solidFill>
                  <a:srgbClr val="000000"/>
                </a:solidFill>
                <a:latin typeface="Courier New" panose="02070309020205020404" pitchFamily="49" charset="0"/>
              </a:rPr>
              <a:t>emp_sal</a:t>
            </a:r>
            <a:r>
              <a:rPr lang="en-US" sz="2400" dirty="0">
                <a:solidFill>
                  <a:srgbClr val="000000"/>
                </a:solidFill>
                <a:latin typeface="Courier New" panose="02070309020205020404" pitchFamily="49" charset="0"/>
              </a:rPr>
              <a:t>);</a:t>
            </a:r>
          </a:p>
          <a:p>
            <a:pPr marL="201168" lvl="1" indent="0">
              <a:spcBef>
                <a:spcPts val="0"/>
              </a:spcBef>
              <a:spcAft>
                <a:spcPts val="0"/>
              </a:spcAft>
              <a:buNone/>
            </a:pPr>
            <a:r>
              <a:rPr lang="en-US" sz="2400" dirty="0">
                <a:solidFill>
                  <a:srgbClr val="000000"/>
                </a:solidFill>
                <a:latin typeface="Courier New" panose="02070309020205020404" pitchFamily="49" charset="0"/>
              </a:rPr>
              <a:t>&gt; SELECT * FROM emp WHERE </a:t>
            </a:r>
            <a:r>
              <a:rPr lang="en-US" sz="2400" dirty="0" err="1">
                <a:solidFill>
                  <a:srgbClr val="000000"/>
                </a:solidFill>
                <a:latin typeface="Courier New" panose="02070309020205020404" pitchFamily="49" charset="0"/>
              </a:rPr>
              <a:t>emp_sal</a:t>
            </a:r>
            <a:r>
              <a:rPr lang="en-US" sz="2400" dirty="0">
                <a:solidFill>
                  <a:srgbClr val="000000"/>
                </a:solidFill>
                <a:latin typeface="Courier New" panose="02070309020205020404" pitchFamily="49" charset="0"/>
              </a:rPr>
              <a:t> = 45000;</a:t>
            </a:r>
          </a:p>
          <a:p>
            <a:pPr>
              <a:spcBef>
                <a:spcPts val="0"/>
              </a:spcBef>
              <a:spcAft>
                <a:spcPts val="0"/>
              </a:spcAft>
            </a:pPr>
            <a:endParaRPr lang="en-US" sz="2400" dirty="0">
              <a:solidFill>
                <a:srgbClr val="000000"/>
              </a:solidFill>
              <a:latin typeface="Courier New" panose="02070309020205020404" pitchFamily="49" charset="0"/>
            </a:endParaRPr>
          </a:p>
        </p:txBody>
      </p:sp>
      <p:sp>
        <p:nvSpPr>
          <p:cNvPr id="6" name="TextBox 5">
            <a:extLst>
              <a:ext uri="{FF2B5EF4-FFF2-40B4-BE49-F238E27FC236}">
                <a16:creationId xmlns:a16="http://schemas.microsoft.com/office/drawing/2014/main" id="{89850DF6-6462-49B7-87E0-4BC99F520954}"/>
              </a:ext>
            </a:extLst>
          </p:cNvPr>
          <p:cNvSpPr txBox="1"/>
          <p:nvPr/>
        </p:nvSpPr>
        <p:spPr>
          <a:xfrm>
            <a:off x="1066800" y="3861787"/>
            <a:ext cx="7044301" cy="461665"/>
          </a:xfrm>
          <a:prstGeom prst="rect">
            <a:avLst/>
          </a:prstGeom>
          <a:noFill/>
        </p:spPr>
        <p:txBody>
          <a:bodyPr wrap="none" rtlCol="0">
            <a:spAutoFit/>
          </a:bodyPr>
          <a:lstStyle/>
          <a:p>
            <a:r>
              <a:rPr lang="en-US" sz="2400" b="1" dirty="0"/>
              <a:t>The </a:t>
            </a:r>
            <a:r>
              <a:rPr lang="en-US" sz="2400" b="1" dirty="0">
                <a:solidFill>
                  <a:srgbClr val="FF0000"/>
                </a:solidFill>
              </a:rPr>
              <a:t>WHERE</a:t>
            </a:r>
            <a:r>
              <a:rPr lang="en-US" sz="2400" b="1" dirty="0"/>
              <a:t> Clause:  </a:t>
            </a:r>
            <a:r>
              <a:rPr lang="en-US" sz="2400" dirty="0" err="1"/>
              <a:t>emp_sal</a:t>
            </a:r>
            <a:r>
              <a:rPr lang="en-US" sz="2400" dirty="0"/>
              <a:t> is not a primary key **</a:t>
            </a:r>
          </a:p>
        </p:txBody>
      </p:sp>
    </p:spTree>
    <p:extLst>
      <p:ext uri="{BB962C8B-B14F-4D97-AF65-F5344CB8AC3E}">
        <p14:creationId xmlns:p14="http://schemas.microsoft.com/office/powerpoint/2010/main" val="365520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01DBD-8731-2F45-B791-1A85F02B0D6C}"/>
              </a:ext>
            </a:extLst>
          </p:cNvPr>
          <p:cNvSpPr>
            <a:spLocks noGrp="1"/>
          </p:cNvSpPr>
          <p:nvPr>
            <p:ph type="title"/>
          </p:nvPr>
        </p:nvSpPr>
        <p:spPr/>
        <p:txBody>
          <a:bodyPr/>
          <a:lstStyle/>
          <a:p>
            <a:r>
              <a:rPr lang="en-TH" dirty="0"/>
              <a:t>Filtering</a:t>
            </a:r>
          </a:p>
        </p:txBody>
      </p:sp>
      <p:sp>
        <p:nvSpPr>
          <p:cNvPr id="3" name="Content Placeholder 2">
            <a:extLst>
              <a:ext uri="{FF2B5EF4-FFF2-40B4-BE49-F238E27FC236}">
                <a16:creationId xmlns:a16="http://schemas.microsoft.com/office/drawing/2014/main" id="{083BEECD-2B3B-B240-91D4-1F855D9AB2BF}"/>
              </a:ext>
            </a:extLst>
          </p:cNvPr>
          <p:cNvSpPr>
            <a:spLocks noGrp="1"/>
          </p:cNvSpPr>
          <p:nvPr>
            <p:ph idx="1"/>
          </p:nvPr>
        </p:nvSpPr>
        <p:spPr/>
        <p:txBody>
          <a:bodyPr/>
          <a:lstStyle/>
          <a:p>
            <a:pPr>
              <a:buFont typeface="Wingdings" pitchFamily="2" charset="2"/>
              <a:buChar char="Ø"/>
            </a:pPr>
            <a:r>
              <a:rPr lang="th-TH" dirty="0"/>
              <a:t> </a:t>
            </a:r>
            <a:r>
              <a:rPr lang="en-US" sz="2800" dirty="0">
                <a:solidFill>
                  <a:schemeClr val="tx1"/>
                </a:solidFill>
              </a:rPr>
              <a:t>Filtering data in Cassandra is done by using the </a:t>
            </a:r>
            <a:r>
              <a:rPr lang="en-US" sz="2800" dirty="0">
                <a:solidFill>
                  <a:srgbClr val="FF0000"/>
                </a:solidFill>
              </a:rPr>
              <a:t>WHERE clause </a:t>
            </a:r>
            <a:r>
              <a:rPr lang="en-US" sz="2800" dirty="0">
                <a:solidFill>
                  <a:schemeClr val="tx1"/>
                </a:solidFill>
              </a:rPr>
              <a:t>where you can query data either by its partition key, clustering columns or secondary indexed columns.</a:t>
            </a:r>
            <a:endParaRPr lang="th-TH" sz="2800" dirty="0">
              <a:solidFill>
                <a:schemeClr val="tx1"/>
              </a:solidFill>
            </a:endParaRPr>
          </a:p>
          <a:p>
            <a:pPr>
              <a:buFont typeface="Wingdings" pitchFamily="2" charset="2"/>
              <a:buChar char="Ø"/>
            </a:pPr>
            <a:r>
              <a:rPr lang="th-TH" sz="2800" dirty="0">
                <a:solidFill>
                  <a:schemeClr val="tx1"/>
                </a:solidFill>
              </a:rPr>
              <a:t> </a:t>
            </a:r>
            <a:r>
              <a:rPr lang="en-US" sz="2800" dirty="0">
                <a:solidFill>
                  <a:schemeClr val="tx1"/>
                </a:solidFill>
              </a:rPr>
              <a:t>The WHERE clause supports these conditional operators: </a:t>
            </a:r>
            <a:r>
              <a:rPr lang="en-US" sz="2800" dirty="0">
                <a:solidFill>
                  <a:srgbClr val="FF0000"/>
                </a:solidFill>
              </a:rPr>
              <a:t>CONTAINS, CONTAINS KEY, IN, =, &gt;, &gt;=, &lt;, and &lt;=.</a:t>
            </a:r>
          </a:p>
        </p:txBody>
      </p:sp>
      <p:sp>
        <p:nvSpPr>
          <p:cNvPr id="4" name="Slide Number Placeholder 3">
            <a:extLst>
              <a:ext uri="{FF2B5EF4-FFF2-40B4-BE49-F238E27FC236}">
                <a16:creationId xmlns:a16="http://schemas.microsoft.com/office/drawing/2014/main" id="{8307DFBF-7C60-914D-B3DE-18EB07683316}"/>
              </a:ext>
            </a:extLst>
          </p:cNvPr>
          <p:cNvSpPr>
            <a:spLocks noGrp="1"/>
          </p:cNvSpPr>
          <p:nvPr>
            <p:ph type="sldNum" sz="quarter" idx="12"/>
          </p:nvPr>
        </p:nvSpPr>
        <p:spPr/>
        <p:txBody>
          <a:bodyPr/>
          <a:lstStyle/>
          <a:p>
            <a:fld id="{3A98EE3D-8CD1-4C3F-BD1C-C98C9596463C}" type="slidenum">
              <a:rPr lang="en-US" smtClean="0"/>
              <a:t>32</a:t>
            </a:fld>
            <a:endParaRPr lang="en-US" dirty="0"/>
          </a:p>
        </p:txBody>
      </p:sp>
    </p:spTree>
    <p:extLst>
      <p:ext uri="{BB962C8B-B14F-4D97-AF65-F5344CB8AC3E}">
        <p14:creationId xmlns:p14="http://schemas.microsoft.com/office/powerpoint/2010/main" val="923001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164F9-1C2A-0F42-A06E-6B09A8D00244}"/>
              </a:ext>
            </a:extLst>
          </p:cNvPr>
          <p:cNvSpPr>
            <a:spLocks noGrp="1"/>
          </p:cNvSpPr>
          <p:nvPr>
            <p:ph type="title"/>
          </p:nvPr>
        </p:nvSpPr>
        <p:spPr/>
        <p:txBody>
          <a:bodyPr/>
          <a:lstStyle/>
          <a:p>
            <a:r>
              <a:rPr lang="en-TH" dirty="0"/>
              <a:t>Aggregation</a:t>
            </a:r>
          </a:p>
        </p:txBody>
      </p:sp>
      <p:sp>
        <p:nvSpPr>
          <p:cNvPr id="3" name="Content Placeholder 2">
            <a:extLst>
              <a:ext uri="{FF2B5EF4-FFF2-40B4-BE49-F238E27FC236}">
                <a16:creationId xmlns:a16="http://schemas.microsoft.com/office/drawing/2014/main" id="{3EA2812D-333D-8144-AE49-9E91F30BAD33}"/>
              </a:ext>
            </a:extLst>
          </p:cNvPr>
          <p:cNvSpPr>
            <a:spLocks noGrp="1"/>
          </p:cNvSpPr>
          <p:nvPr>
            <p:ph idx="1"/>
          </p:nvPr>
        </p:nvSpPr>
        <p:spPr>
          <a:xfrm>
            <a:off x="1097279" y="2108201"/>
            <a:ext cx="10505107" cy="3760891"/>
          </a:xfrm>
        </p:spPr>
        <p:txBody>
          <a:bodyPr>
            <a:normAutofit/>
          </a:bodyPr>
          <a:lstStyle/>
          <a:p>
            <a:pPr>
              <a:buFont typeface="Wingdings" pitchFamily="2" charset="2"/>
              <a:buChar char="Ø"/>
            </a:pPr>
            <a:r>
              <a:rPr lang="en-US" sz="2800" dirty="0">
                <a:solidFill>
                  <a:schemeClr val="tx1"/>
                </a:solidFill>
              </a:rPr>
              <a:t> The data in Cassandra is grouped by the partition key and the clustering columns.</a:t>
            </a:r>
          </a:p>
          <a:p>
            <a:pPr>
              <a:buFont typeface="Wingdings" pitchFamily="2" charset="2"/>
              <a:buChar char="Ø"/>
            </a:pPr>
            <a:r>
              <a:rPr lang="en-US" sz="2800" b="1" dirty="0"/>
              <a:t> </a:t>
            </a:r>
            <a:r>
              <a:rPr lang="en-US" sz="2800" b="1" dirty="0">
                <a:solidFill>
                  <a:schemeClr val="tx1"/>
                </a:solidFill>
              </a:rPr>
              <a:t>Clustering columns</a:t>
            </a:r>
            <a:r>
              <a:rPr lang="en-US" sz="2800" dirty="0">
                <a:solidFill>
                  <a:schemeClr val="tx1"/>
                </a:solidFill>
              </a:rPr>
              <a:t> are used to </a:t>
            </a:r>
            <a:r>
              <a:rPr lang="en-US" sz="2800" dirty="0">
                <a:solidFill>
                  <a:srgbClr val="FF0000"/>
                </a:solidFill>
              </a:rPr>
              <a:t>sort</a:t>
            </a:r>
            <a:r>
              <a:rPr lang="en-US" sz="2800" dirty="0">
                <a:solidFill>
                  <a:schemeClr val="tx1"/>
                </a:solidFill>
              </a:rPr>
              <a:t> the data within the partition.</a:t>
            </a:r>
          </a:p>
          <a:p>
            <a:pPr>
              <a:buFont typeface="Wingdings" pitchFamily="2" charset="2"/>
              <a:buChar char="Ø"/>
            </a:pPr>
            <a:r>
              <a:rPr lang="en-US" sz="2800" dirty="0">
                <a:solidFill>
                  <a:schemeClr val="tx1"/>
                </a:solidFill>
              </a:rPr>
              <a:t> Choosing the right grouping of your data can impact the read and write performance.</a:t>
            </a:r>
          </a:p>
          <a:p>
            <a:pPr>
              <a:buFont typeface="Wingdings" pitchFamily="2" charset="2"/>
              <a:buChar char="Ø"/>
            </a:pPr>
            <a:r>
              <a:rPr lang="en-US" sz="2800" dirty="0">
                <a:solidFill>
                  <a:schemeClr val="tx1"/>
                </a:solidFill>
              </a:rPr>
              <a:t> Aggregation: COUNT, MIN, MAX, SUM, AVG</a:t>
            </a:r>
            <a:endParaRPr lang="en-TH" sz="2800" dirty="0">
              <a:solidFill>
                <a:schemeClr val="tx1"/>
              </a:solidFill>
            </a:endParaRPr>
          </a:p>
        </p:txBody>
      </p:sp>
      <p:sp>
        <p:nvSpPr>
          <p:cNvPr id="4" name="Slide Number Placeholder 3">
            <a:extLst>
              <a:ext uri="{FF2B5EF4-FFF2-40B4-BE49-F238E27FC236}">
                <a16:creationId xmlns:a16="http://schemas.microsoft.com/office/drawing/2014/main" id="{C2EA1149-789B-5943-9677-2EE64CA87BBE}"/>
              </a:ext>
            </a:extLst>
          </p:cNvPr>
          <p:cNvSpPr>
            <a:spLocks noGrp="1"/>
          </p:cNvSpPr>
          <p:nvPr>
            <p:ph type="sldNum" sz="quarter" idx="12"/>
          </p:nvPr>
        </p:nvSpPr>
        <p:spPr/>
        <p:txBody>
          <a:bodyPr/>
          <a:lstStyle/>
          <a:p>
            <a:fld id="{3A98EE3D-8CD1-4C3F-BD1C-C98C9596463C}" type="slidenum">
              <a:rPr lang="en-US" smtClean="0"/>
              <a:t>33</a:t>
            </a:fld>
            <a:endParaRPr lang="en-US" dirty="0"/>
          </a:p>
        </p:txBody>
      </p:sp>
    </p:spTree>
    <p:extLst>
      <p:ext uri="{BB962C8B-B14F-4D97-AF65-F5344CB8AC3E}">
        <p14:creationId xmlns:p14="http://schemas.microsoft.com/office/powerpoint/2010/main" val="1318294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6B1E-1814-46BA-86B0-E0547AB32955}"/>
              </a:ext>
            </a:extLst>
          </p:cNvPr>
          <p:cNvSpPr>
            <a:spLocks noGrp="1"/>
          </p:cNvSpPr>
          <p:nvPr>
            <p:ph type="title"/>
          </p:nvPr>
        </p:nvSpPr>
        <p:spPr/>
        <p:txBody>
          <a:bodyPr/>
          <a:lstStyle/>
          <a:p>
            <a:r>
              <a:rPr lang="en-US" dirty="0"/>
              <a:t>Aggregation: Create new table </a:t>
            </a:r>
          </a:p>
        </p:txBody>
      </p:sp>
      <p:sp>
        <p:nvSpPr>
          <p:cNvPr id="3" name="Content Placeholder 2">
            <a:extLst>
              <a:ext uri="{FF2B5EF4-FFF2-40B4-BE49-F238E27FC236}">
                <a16:creationId xmlns:a16="http://schemas.microsoft.com/office/drawing/2014/main" id="{986910AE-6DA9-4625-A057-C1664ECBD788}"/>
              </a:ext>
            </a:extLst>
          </p:cNvPr>
          <p:cNvSpPr>
            <a:spLocks noGrp="1"/>
          </p:cNvSpPr>
          <p:nvPr>
            <p:ph idx="1"/>
          </p:nvPr>
        </p:nvSpPr>
        <p:spPr>
          <a:solidFill>
            <a:schemeClr val="accent1">
              <a:lumMod val="20000"/>
              <a:lumOff val="80000"/>
            </a:schemeClr>
          </a:solidFill>
          <a:ln>
            <a:solidFill>
              <a:schemeClr val="accent6">
                <a:lumMod val="60000"/>
                <a:lumOff val="40000"/>
              </a:schemeClr>
            </a:solidFill>
          </a:ln>
        </p:spPr>
        <p:txBody>
          <a:bodyPr>
            <a:normAutofit/>
          </a:bodyPr>
          <a:lstStyle/>
          <a:p>
            <a:pPr>
              <a:spcBef>
                <a:spcPts val="0"/>
              </a:spcBef>
              <a:spcAft>
                <a:spcPts val="0"/>
              </a:spcAft>
            </a:pPr>
            <a:r>
              <a:rPr lang="en-US" sz="2000" dirty="0">
                <a:solidFill>
                  <a:srgbClr val="333333"/>
                </a:solidFill>
                <a:latin typeface="Arial" panose="020B0604020202020204" pitchFamily="34" charset="0"/>
              </a:rPr>
              <a:t> </a:t>
            </a:r>
            <a:r>
              <a:rPr lang="en-US" sz="2400" dirty="0">
                <a:solidFill>
                  <a:srgbClr val="000000"/>
                </a:solidFill>
                <a:latin typeface="Courier New" panose="02070309020205020404" pitchFamily="49" charset="0"/>
              </a:rPr>
              <a:t>CREATE TABLE </a:t>
            </a:r>
            <a:r>
              <a:rPr lang="en-US" sz="2400" dirty="0" err="1">
                <a:solidFill>
                  <a:srgbClr val="000000"/>
                </a:solidFill>
                <a:latin typeface="Courier New" panose="02070309020205020404" pitchFamily="49" charset="0"/>
              </a:rPr>
              <a:t>emp_agg</a:t>
            </a:r>
            <a:r>
              <a:rPr lang="en-US" sz="2400" dirty="0">
                <a:solidFill>
                  <a:srgbClr val="000000"/>
                </a:solidFill>
                <a:latin typeface="Courier New" panose="02070309020205020404" pitchFamily="49" charset="0"/>
              </a:rPr>
              <a:t>(</a:t>
            </a:r>
            <a:endParaRPr lang="en-US" sz="2400" dirty="0"/>
          </a:p>
          <a:p>
            <a:pPr>
              <a:spcBef>
                <a:spcPts val="0"/>
              </a:spcBef>
              <a:spcAft>
                <a:spcPts val="0"/>
              </a:spcAft>
            </a:pP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emp_id</a:t>
            </a:r>
            <a:r>
              <a:rPr lang="en-US" sz="2400" dirty="0">
                <a:solidFill>
                  <a:srgbClr val="000000"/>
                </a:solidFill>
                <a:latin typeface="Courier New" panose="02070309020205020404" pitchFamily="49" charset="0"/>
              </a:rPr>
              <a:t> int,</a:t>
            </a:r>
            <a:endParaRPr lang="en-US" sz="2400" dirty="0"/>
          </a:p>
          <a:p>
            <a:pPr>
              <a:spcBef>
                <a:spcPts val="0"/>
              </a:spcBef>
              <a:spcAft>
                <a:spcPts val="0"/>
              </a:spcAft>
            </a:pP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emp_name</a:t>
            </a:r>
            <a:r>
              <a:rPr lang="en-US" sz="2400" dirty="0">
                <a:solidFill>
                  <a:srgbClr val="000000"/>
                </a:solidFill>
                <a:latin typeface="Courier New" panose="02070309020205020404" pitchFamily="49" charset="0"/>
              </a:rPr>
              <a:t> text,</a:t>
            </a:r>
            <a:endParaRPr lang="en-US" sz="2400" dirty="0"/>
          </a:p>
          <a:p>
            <a:pPr>
              <a:spcBef>
                <a:spcPts val="0"/>
              </a:spcBef>
              <a:spcAft>
                <a:spcPts val="0"/>
              </a:spcAft>
            </a:pP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emp_city</a:t>
            </a:r>
            <a:r>
              <a:rPr lang="en-US" sz="2400" dirty="0">
                <a:solidFill>
                  <a:srgbClr val="000000"/>
                </a:solidFill>
                <a:latin typeface="Courier New" panose="02070309020205020404" pitchFamily="49" charset="0"/>
              </a:rPr>
              <a:t> text,</a:t>
            </a:r>
            <a:endParaRPr lang="en-US" sz="2400" dirty="0"/>
          </a:p>
          <a:p>
            <a:pPr>
              <a:spcBef>
                <a:spcPts val="0"/>
              </a:spcBef>
              <a:spcAft>
                <a:spcPts val="0"/>
              </a:spcAft>
            </a:pP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emp_sal</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varint</a:t>
            </a:r>
            <a:r>
              <a:rPr lang="en-US" sz="2400" dirty="0">
                <a:solidFill>
                  <a:srgbClr val="000000"/>
                </a:solidFill>
                <a:latin typeface="Courier New" panose="02070309020205020404" pitchFamily="49" charset="0"/>
              </a:rPr>
              <a:t>,</a:t>
            </a:r>
            <a:endParaRPr lang="en-US" sz="2400" dirty="0"/>
          </a:p>
          <a:p>
            <a:pPr>
              <a:spcBef>
                <a:spcPts val="0"/>
              </a:spcBef>
              <a:spcAft>
                <a:spcPts val="0"/>
              </a:spcAft>
            </a:pPr>
            <a:r>
              <a:rPr lang="en-US" sz="2400" dirty="0">
                <a:solidFill>
                  <a:srgbClr val="000000"/>
                </a:solidFill>
                <a:latin typeface="Courier New" panose="02070309020205020404" pitchFamily="49" charset="0"/>
              </a:rPr>
              <a:t>  </a:t>
            </a:r>
            <a:r>
              <a:rPr lang="en-US" sz="2400" b="1" dirty="0">
                <a:solidFill>
                  <a:srgbClr val="000000"/>
                </a:solidFill>
                <a:latin typeface="Courier New" panose="02070309020205020404" pitchFamily="49" charset="0"/>
              </a:rPr>
              <a:t>PRIMARY KEY </a:t>
            </a:r>
            <a:r>
              <a:rPr lang="en-US" sz="2400" dirty="0">
                <a:solidFill>
                  <a:srgbClr val="000000"/>
                </a:solidFill>
                <a:latin typeface="Courier New" panose="02070309020205020404" pitchFamily="49" charset="0"/>
              </a:rPr>
              <a:t>(</a:t>
            </a:r>
            <a:r>
              <a:rPr lang="en-US" sz="2400" b="1" dirty="0" err="1">
                <a:solidFill>
                  <a:srgbClr val="000000"/>
                </a:solidFill>
                <a:highlight>
                  <a:srgbClr val="FFFF00"/>
                </a:highlight>
                <a:latin typeface="Courier New" panose="02070309020205020404" pitchFamily="49" charset="0"/>
              </a:rPr>
              <a:t>emp_city</a:t>
            </a:r>
            <a:r>
              <a:rPr lang="en-US" sz="2400" dirty="0">
                <a:solidFill>
                  <a:srgbClr val="000000"/>
                </a:solidFill>
                <a:highlight>
                  <a:srgbClr val="FFFF00"/>
                </a:highlight>
                <a:latin typeface="Courier New" panose="02070309020205020404" pitchFamily="49" charset="0"/>
              </a:rPr>
              <a:t>,</a:t>
            </a:r>
            <a:r>
              <a:rPr lang="en-US" sz="2400" dirty="0">
                <a:solidFill>
                  <a:srgbClr val="000000"/>
                </a:solidFill>
                <a:highlight>
                  <a:srgbClr val="A9DAA2"/>
                </a:highlight>
                <a:latin typeface="Courier New" panose="02070309020205020404" pitchFamily="49" charset="0"/>
              </a:rPr>
              <a:t> </a:t>
            </a:r>
            <a:r>
              <a:rPr lang="en-US" sz="2400" dirty="0" err="1">
                <a:solidFill>
                  <a:srgbClr val="000000"/>
                </a:solidFill>
                <a:highlight>
                  <a:srgbClr val="A9DAA2"/>
                </a:highlight>
                <a:latin typeface="Courier New" panose="02070309020205020404" pitchFamily="49" charset="0"/>
              </a:rPr>
              <a:t>emp_sal,emp_id</a:t>
            </a:r>
            <a:r>
              <a:rPr lang="en-US" sz="2400" dirty="0">
                <a:solidFill>
                  <a:srgbClr val="000000"/>
                </a:solidFill>
                <a:latin typeface="Courier New" panose="02070309020205020404" pitchFamily="49" charset="0"/>
              </a:rPr>
              <a:t>)  </a:t>
            </a:r>
            <a:endParaRPr lang="en-US" sz="2400" dirty="0"/>
          </a:p>
          <a:p>
            <a:r>
              <a:rPr lang="en-US" sz="2400" dirty="0">
                <a:solidFill>
                  <a:srgbClr val="000000"/>
                </a:solidFill>
                <a:latin typeface="Courier New" panose="02070309020205020404" pitchFamily="49" charset="0"/>
              </a:rPr>
              <a:t>) </a:t>
            </a:r>
            <a:r>
              <a:rPr lang="en-US" sz="2400" b="1" dirty="0">
                <a:solidFill>
                  <a:srgbClr val="000000"/>
                </a:solidFill>
                <a:latin typeface="Courier New" panose="02070309020205020404" pitchFamily="49" charset="0"/>
              </a:rPr>
              <a:t>WITH CLUSTERING ORDER BY</a:t>
            </a:r>
            <a:r>
              <a:rPr lang="en-US" sz="2400" dirty="0">
                <a:solidFill>
                  <a:srgbClr val="000000"/>
                </a:solidFill>
                <a:latin typeface="Courier New" panose="02070309020205020404" pitchFamily="49" charset="0"/>
              </a:rPr>
              <a:t> (</a:t>
            </a:r>
            <a:r>
              <a:rPr lang="en-US" sz="2400" dirty="0" err="1">
                <a:solidFill>
                  <a:srgbClr val="000000"/>
                </a:solidFill>
                <a:highlight>
                  <a:srgbClr val="A9DAA2"/>
                </a:highlight>
                <a:latin typeface="Courier New" panose="02070309020205020404" pitchFamily="49" charset="0"/>
              </a:rPr>
              <a:t>emp_sal</a:t>
            </a:r>
            <a:r>
              <a:rPr lang="en-US" sz="2400" dirty="0">
                <a:solidFill>
                  <a:srgbClr val="000000"/>
                </a:solidFill>
                <a:highlight>
                  <a:srgbClr val="A9DAA2"/>
                </a:highlight>
                <a:latin typeface="Courier New" panose="02070309020205020404" pitchFamily="49" charset="0"/>
              </a:rPr>
              <a:t> DESC, </a:t>
            </a:r>
            <a:r>
              <a:rPr lang="en-US" sz="2400" dirty="0" err="1">
                <a:solidFill>
                  <a:srgbClr val="000000"/>
                </a:solidFill>
                <a:highlight>
                  <a:srgbClr val="A9DAA2"/>
                </a:highlight>
                <a:latin typeface="Courier New" panose="02070309020205020404" pitchFamily="49" charset="0"/>
              </a:rPr>
              <a:t>emp_id</a:t>
            </a:r>
            <a:r>
              <a:rPr lang="en-US" sz="2400" dirty="0">
                <a:solidFill>
                  <a:srgbClr val="000000"/>
                </a:solidFill>
                <a:highlight>
                  <a:srgbClr val="A9DAA2"/>
                </a:highlight>
                <a:latin typeface="Courier New" panose="02070309020205020404" pitchFamily="49" charset="0"/>
              </a:rPr>
              <a:t> ASC</a:t>
            </a:r>
            <a:r>
              <a:rPr lang="en-US" sz="2400" dirty="0">
                <a:solidFill>
                  <a:srgbClr val="000000"/>
                </a:solidFill>
                <a:latin typeface="Courier New" panose="02070309020205020404" pitchFamily="49" charset="0"/>
              </a:rPr>
              <a:t>);</a:t>
            </a:r>
            <a:endParaRPr lang="en-US" sz="2400" dirty="0"/>
          </a:p>
        </p:txBody>
      </p:sp>
      <p:sp>
        <p:nvSpPr>
          <p:cNvPr id="4" name="Slide Number Placeholder 3">
            <a:extLst>
              <a:ext uri="{FF2B5EF4-FFF2-40B4-BE49-F238E27FC236}">
                <a16:creationId xmlns:a16="http://schemas.microsoft.com/office/drawing/2014/main" id="{AB630A77-4531-4092-A145-ABD577982647}"/>
              </a:ext>
            </a:extLst>
          </p:cNvPr>
          <p:cNvSpPr>
            <a:spLocks noGrp="1"/>
          </p:cNvSpPr>
          <p:nvPr>
            <p:ph type="sldNum" sz="quarter" idx="12"/>
          </p:nvPr>
        </p:nvSpPr>
        <p:spPr/>
        <p:txBody>
          <a:bodyPr/>
          <a:lstStyle/>
          <a:p>
            <a:fld id="{3A98EE3D-8CD1-4C3F-BD1C-C98C9596463C}" type="slidenum">
              <a:rPr lang="en-US" smtClean="0"/>
              <a:t>34</a:t>
            </a:fld>
            <a:endParaRPr lang="en-US" dirty="0"/>
          </a:p>
        </p:txBody>
      </p:sp>
    </p:spTree>
    <p:extLst>
      <p:ext uri="{BB962C8B-B14F-4D97-AF65-F5344CB8AC3E}">
        <p14:creationId xmlns:p14="http://schemas.microsoft.com/office/powerpoint/2010/main" val="4228400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3D61D-083C-4946-9B41-97BB0EA6D4DB}"/>
              </a:ext>
            </a:extLst>
          </p:cNvPr>
          <p:cNvSpPr>
            <a:spLocks noGrp="1"/>
          </p:cNvSpPr>
          <p:nvPr>
            <p:ph type="title"/>
          </p:nvPr>
        </p:nvSpPr>
        <p:spPr/>
        <p:txBody>
          <a:bodyPr/>
          <a:lstStyle/>
          <a:p>
            <a:r>
              <a:rPr lang="en-US" dirty="0"/>
              <a:t>Aggregation: Create new table</a:t>
            </a:r>
          </a:p>
        </p:txBody>
      </p:sp>
      <p:sp>
        <p:nvSpPr>
          <p:cNvPr id="4" name="Slide Number Placeholder 3">
            <a:extLst>
              <a:ext uri="{FF2B5EF4-FFF2-40B4-BE49-F238E27FC236}">
                <a16:creationId xmlns:a16="http://schemas.microsoft.com/office/drawing/2014/main" id="{3EB74EC8-E811-449F-99A5-F871DCF7430D}"/>
              </a:ext>
            </a:extLst>
          </p:cNvPr>
          <p:cNvSpPr>
            <a:spLocks noGrp="1"/>
          </p:cNvSpPr>
          <p:nvPr>
            <p:ph type="sldNum" sz="quarter" idx="12"/>
          </p:nvPr>
        </p:nvSpPr>
        <p:spPr/>
        <p:txBody>
          <a:bodyPr/>
          <a:lstStyle/>
          <a:p>
            <a:fld id="{3A98EE3D-8CD1-4C3F-BD1C-C98C9596463C}" type="slidenum">
              <a:rPr lang="en-US" smtClean="0"/>
              <a:t>35</a:t>
            </a:fld>
            <a:endParaRPr lang="en-US" dirty="0"/>
          </a:p>
        </p:txBody>
      </p:sp>
      <p:sp>
        <p:nvSpPr>
          <p:cNvPr id="5" name="Rectangle: Rounded Corners 4">
            <a:extLst>
              <a:ext uri="{FF2B5EF4-FFF2-40B4-BE49-F238E27FC236}">
                <a16:creationId xmlns:a16="http://schemas.microsoft.com/office/drawing/2014/main" id="{50921937-5B6A-4C70-BB93-6B2292CCABC5}"/>
              </a:ext>
            </a:extLst>
          </p:cNvPr>
          <p:cNvSpPr/>
          <p:nvPr/>
        </p:nvSpPr>
        <p:spPr>
          <a:xfrm>
            <a:off x="1309395" y="2224138"/>
            <a:ext cx="3079102" cy="14507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b="1" dirty="0">
                <a:solidFill>
                  <a:schemeClr val="tx1"/>
                </a:solidFill>
              </a:rPr>
              <a:t>Primary Key </a:t>
            </a:r>
          </a:p>
        </p:txBody>
      </p:sp>
      <p:sp>
        <p:nvSpPr>
          <p:cNvPr id="6" name="Rectangle: Rounded Corners 5">
            <a:extLst>
              <a:ext uri="{FF2B5EF4-FFF2-40B4-BE49-F238E27FC236}">
                <a16:creationId xmlns:a16="http://schemas.microsoft.com/office/drawing/2014/main" id="{6F267D84-A174-4CC0-AD5A-DA570F0AE09F}"/>
              </a:ext>
            </a:extLst>
          </p:cNvPr>
          <p:cNvSpPr/>
          <p:nvPr/>
        </p:nvSpPr>
        <p:spPr>
          <a:xfrm>
            <a:off x="4799045" y="2209281"/>
            <a:ext cx="2593910" cy="129434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2400" dirty="0">
              <a:solidFill>
                <a:schemeClr val="tx1"/>
              </a:solidFill>
            </a:endParaRPr>
          </a:p>
          <a:p>
            <a:r>
              <a:rPr lang="en-US" sz="2400" dirty="0">
                <a:solidFill>
                  <a:schemeClr val="tx1"/>
                </a:solidFill>
              </a:rPr>
              <a:t>       </a:t>
            </a:r>
            <a:r>
              <a:rPr lang="en-US" sz="2400" dirty="0" err="1">
                <a:solidFill>
                  <a:schemeClr val="tx1"/>
                </a:solidFill>
              </a:rPr>
              <a:t>emp_city</a:t>
            </a:r>
            <a:endParaRPr lang="en-US" sz="2400" dirty="0">
              <a:solidFill>
                <a:schemeClr val="tx1"/>
              </a:solidFill>
            </a:endParaRPr>
          </a:p>
          <a:p>
            <a:pPr algn="ctr"/>
            <a:endParaRPr lang="en-US" sz="2400" dirty="0">
              <a:solidFill>
                <a:schemeClr val="tx1"/>
              </a:solidFill>
            </a:endParaRPr>
          </a:p>
        </p:txBody>
      </p:sp>
      <p:sp>
        <p:nvSpPr>
          <p:cNvPr id="12" name="Rectangle: Rounded Corners 11">
            <a:extLst>
              <a:ext uri="{FF2B5EF4-FFF2-40B4-BE49-F238E27FC236}">
                <a16:creationId xmlns:a16="http://schemas.microsoft.com/office/drawing/2014/main" id="{AF88D3BD-117F-41AA-A677-FF910E561C9B}"/>
              </a:ext>
            </a:extLst>
          </p:cNvPr>
          <p:cNvSpPr/>
          <p:nvPr/>
        </p:nvSpPr>
        <p:spPr>
          <a:xfrm>
            <a:off x="1309395" y="4442050"/>
            <a:ext cx="3079102" cy="1450756"/>
          </a:xfrm>
          <a:prstGeom prst="roundRect">
            <a:avLst/>
          </a:prstGeom>
          <a:solidFill>
            <a:srgbClr val="37AB3A"/>
          </a:solidFill>
          <a:ln>
            <a:solidFill>
              <a:srgbClr val="00A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Clustering Column </a:t>
            </a:r>
          </a:p>
        </p:txBody>
      </p:sp>
      <p:sp>
        <p:nvSpPr>
          <p:cNvPr id="14" name="Rectangle: Rounded Corners 13">
            <a:extLst>
              <a:ext uri="{FF2B5EF4-FFF2-40B4-BE49-F238E27FC236}">
                <a16:creationId xmlns:a16="http://schemas.microsoft.com/office/drawing/2014/main" id="{9C613E45-0561-4D73-A33F-0BCE006F7071}"/>
              </a:ext>
            </a:extLst>
          </p:cNvPr>
          <p:cNvSpPr/>
          <p:nvPr/>
        </p:nvSpPr>
        <p:spPr>
          <a:xfrm>
            <a:off x="4799045" y="5129036"/>
            <a:ext cx="2593910" cy="722498"/>
          </a:xfrm>
          <a:prstGeom prst="roundRect">
            <a:avLst/>
          </a:prstGeom>
          <a:solidFill>
            <a:srgbClr val="77C56D"/>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err="1">
                <a:solidFill>
                  <a:schemeClr val="tx1"/>
                </a:solidFill>
              </a:rPr>
              <a:t>emp_id</a:t>
            </a:r>
            <a:endParaRPr lang="en-US" sz="2400" dirty="0">
              <a:solidFill>
                <a:schemeClr val="tx1"/>
              </a:solidFill>
            </a:endParaRPr>
          </a:p>
        </p:txBody>
      </p:sp>
      <p:sp>
        <p:nvSpPr>
          <p:cNvPr id="16" name="Rectangle: Rounded Corners 15">
            <a:extLst>
              <a:ext uri="{FF2B5EF4-FFF2-40B4-BE49-F238E27FC236}">
                <a16:creationId xmlns:a16="http://schemas.microsoft.com/office/drawing/2014/main" id="{96A11486-4757-46F4-BCB7-34F0BBEC7A5E}"/>
              </a:ext>
            </a:extLst>
          </p:cNvPr>
          <p:cNvSpPr/>
          <p:nvPr/>
        </p:nvSpPr>
        <p:spPr>
          <a:xfrm>
            <a:off x="4799045" y="4387373"/>
            <a:ext cx="2593910" cy="722498"/>
          </a:xfrm>
          <a:prstGeom prst="roundRect">
            <a:avLst/>
          </a:prstGeom>
          <a:solidFill>
            <a:srgbClr val="77C56D"/>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err="1">
                <a:solidFill>
                  <a:schemeClr val="tx1"/>
                </a:solidFill>
              </a:rPr>
              <a:t>emp_sal</a:t>
            </a:r>
            <a:endParaRPr lang="en-US" sz="2400" dirty="0">
              <a:solidFill>
                <a:schemeClr val="tx1"/>
              </a:solidFill>
            </a:endParaRPr>
          </a:p>
        </p:txBody>
      </p:sp>
      <p:sp>
        <p:nvSpPr>
          <p:cNvPr id="18" name="Right Brace 17">
            <a:extLst>
              <a:ext uri="{FF2B5EF4-FFF2-40B4-BE49-F238E27FC236}">
                <a16:creationId xmlns:a16="http://schemas.microsoft.com/office/drawing/2014/main" id="{EA094434-058B-4971-941F-8EB77905AB5C}"/>
              </a:ext>
            </a:extLst>
          </p:cNvPr>
          <p:cNvSpPr/>
          <p:nvPr/>
        </p:nvSpPr>
        <p:spPr>
          <a:xfrm>
            <a:off x="7763069" y="2224138"/>
            <a:ext cx="410547" cy="15249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1708531E-5234-442D-9D05-62A0D009BFEC}"/>
              </a:ext>
            </a:extLst>
          </p:cNvPr>
          <p:cNvSpPr txBox="1"/>
          <p:nvPr/>
        </p:nvSpPr>
        <p:spPr>
          <a:xfrm>
            <a:off x="8320639" y="2549516"/>
            <a:ext cx="3549370" cy="954107"/>
          </a:xfrm>
          <a:prstGeom prst="rect">
            <a:avLst/>
          </a:prstGeom>
          <a:noFill/>
        </p:spPr>
        <p:txBody>
          <a:bodyPr wrap="none" rtlCol="0">
            <a:spAutoFit/>
          </a:bodyPr>
          <a:lstStyle/>
          <a:p>
            <a:pPr marL="457200" indent="-457200">
              <a:buFont typeface="Arial" panose="020B0604020202020204" pitchFamily="34" charset="0"/>
              <a:buChar char="•"/>
            </a:pPr>
            <a:r>
              <a:rPr lang="en-US" sz="2800" dirty="0"/>
              <a:t>The </a:t>
            </a:r>
            <a:r>
              <a:rPr lang="en-US" sz="2800" dirty="0">
                <a:solidFill>
                  <a:srgbClr val="FF0000"/>
                </a:solidFill>
              </a:rPr>
              <a:t>WHERE</a:t>
            </a:r>
            <a:r>
              <a:rPr lang="en-US" sz="2800" dirty="0"/>
              <a:t> Clause</a:t>
            </a:r>
          </a:p>
          <a:p>
            <a:pPr marL="457200" indent="-457200">
              <a:buFont typeface="Arial" panose="020B0604020202020204" pitchFamily="34" charset="0"/>
              <a:buChar char="•"/>
            </a:pPr>
            <a:r>
              <a:rPr lang="en-US" sz="2800" dirty="0">
                <a:solidFill>
                  <a:srgbClr val="FF0000"/>
                </a:solidFill>
              </a:rPr>
              <a:t>GROUPING</a:t>
            </a:r>
            <a:r>
              <a:rPr lang="en-US" sz="2800" dirty="0"/>
              <a:t> results</a:t>
            </a:r>
          </a:p>
        </p:txBody>
      </p:sp>
      <p:sp>
        <p:nvSpPr>
          <p:cNvPr id="21" name="Right Brace 20">
            <a:extLst>
              <a:ext uri="{FF2B5EF4-FFF2-40B4-BE49-F238E27FC236}">
                <a16:creationId xmlns:a16="http://schemas.microsoft.com/office/drawing/2014/main" id="{B83E796C-74C5-460F-80CC-371BA7D26FB1}"/>
              </a:ext>
            </a:extLst>
          </p:cNvPr>
          <p:cNvSpPr/>
          <p:nvPr/>
        </p:nvSpPr>
        <p:spPr>
          <a:xfrm>
            <a:off x="7822164" y="4504602"/>
            <a:ext cx="410547" cy="15249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CD70E1F4-C1BB-43A4-8586-09A74777685B}"/>
              </a:ext>
            </a:extLst>
          </p:cNvPr>
          <p:cNvSpPr txBox="1"/>
          <p:nvPr/>
        </p:nvSpPr>
        <p:spPr>
          <a:xfrm>
            <a:off x="8320639" y="4967065"/>
            <a:ext cx="3416320" cy="523220"/>
          </a:xfrm>
          <a:prstGeom prst="rect">
            <a:avLst/>
          </a:prstGeom>
          <a:noFill/>
        </p:spPr>
        <p:txBody>
          <a:bodyPr wrap="none" rtlCol="0">
            <a:spAutoFit/>
          </a:bodyPr>
          <a:lstStyle/>
          <a:p>
            <a:pPr marL="457200" indent="-457200">
              <a:buFont typeface="Arial" panose="020B0604020202020204" pitchFamily="34" charset="0"/>
              <a:buChar char="•"/>
            </a:pPr>
            <a:r>
              <a:rPr lang="en-US" sz="2800" dirty="0">
                <a:solidFill>
                  <a:srgbClr val="FF0000"/>
                </a:solidFill>
              </a:rPr>
              <a:t>ORDERING</a:t>
            </a:r>
            <a:r>
              <a:rPr lang="en-US" sz="2800" dirty="0">
                <a:solidFill>
                  <a:schemeClr val="tx1"/>
                </a:solidFill>
              </a:rPr>
              <a:t> results</a:t>
            </a:r>
            <a:endParaRPr lang="en-US" sz="2800" dirty="0"/>
          </a:p>
        </p:txBody>
      </p:sp>
    </p:spTree>
    <p:extLst>
      <p:ext uri="{BB962C8B-B14F-4D97-AF65-F5344CB8AC3E}">
        <p14:creationId xmlns:p14="http://schemas.microsoft.com/office/powerpoint/2010/main" val="48917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67807-AC97-4372-ACE0-E079F519B270}"/>
              </a:ext>
            </a:extLst>
          </p:cNvPr>
          <p:cNvSpPr>
            <a:spLocks noGrp="1"/>
          </p:cNvSpPr>
          <p:nvPr>
            <p:ph type="title"/>
          </p:nvPr>
        </p:nvSpPr>
        <p:spPr/>
        <p:txBody>
          <a:bodyPr/>
          <a:lstStyle/>
          <a:p>
            <a:r>
              <a:rPr lang="en-US" dirty="0"/>
              <a:t>Aggregation: Create data</a:t>
            </a:r>
          </a:p>
        </p:txBody>
      </p:sp>
      <p:sp>
        <p:nvSpPr>
          <p:cNvPr id="3" name="Content Placeholder 2">
            <a:extLst>
              <a:ext uri="{FF2B5EF4-FFF2-40B4-BE49-F238E27FC236}">
                <a16:creationId xmlns:a16="http://schemas.microsoft.com/office/drawing/2014/main" id="{9219E8D5-0B4C-40F8-846E-99C081F09E08}"/>
              </a:ext>
            </a:extLst>
          </p:cNvPr>
          <p:cNvSpPr>
            <a:spLocks noGrp="1"/>
          </p:cNvSpPr>
          <p:nvPr>
            <p:ph idx="1"/>
          </p:nvPr>
        </p:nvSpPr>
        <p:spPr>
          <a:xfrm>
            <a:off x="1066800" y="2809745"/>
            <a:ext cx="10428514" cy="2937912"/>
          </a:xfrm>
          <a:solidFill>
            <a:schemeClr val="accent1">
              <a:lumMod val="20000"/>
              <a:lumOff val="80000"/>
            </a:schemeClr>
          </a:solidFill>
        </p:spPr>
        <p:txBody>
          <a:bodyPr>
            <a:normAutofit fontScale="92500" lnSpcReduction="20000"/>
          </a:bodyPr>
          <a:lstStyle/>
          <a:p>
            <a:pPr rtl="0">
              <a:spcBef>
                <a:spcPts val="0"/>
              </a:spcBef>
              <a:spcAft>
                <a:spcPts val="0"/>
              </a:spcAft>
            </a:pPr>
            <a:r>
              <a:rPr lang="en-US" sz="2800" b="0" i="0" u="none" strike="noStrike" dirty="0">
                <a:solidFill>
                  <a:srgbClr val="000000"/>
                </a:solidFill>
                <a:effectLst/>
                <a:latin typeface="Courier New" panose="02070309020205020404" pitchFamily="49" charset="0"/>
              </a:rPr>
              <a:t>&gt; INSERT INTO </a:t>
            </a:r>
            <a:r>
              <a:rPr lang="en-US" sz="2800" b="0" i="0" u="none" strike="noStrike" dirty="0" err="1">
                <a:solidFill>
                  <a:srgbClr val="000000"/>
                </a:solidFill>
                <a:effectLst/>
                <a:latin typeface="Courier New" panose="02070309020205020404" pitchFamily="49" charset="0"/>
              </a:rPr>
              <a:t>emp_agg</a:t>
            </a:r>
            <a:r>
              <a:rPr lang="en-US" sz="2800" b="0" i="0" u="none" strike="noStrike" dirty="0">
                <a:solidFill>
                  <a:srgbClr val="000000"/>
                </a:solidFill>
                <a:effectLst/>
                <a:latin typeface="Courier New" panose="02070309020205020404" pitchFamily="49" charset="0"/>
              </a:rPr>
              <a:t>(</a:t>
            </a:r>
            <a:r>
              <a:rPr lang="en-US" sz="2800" b="0" i="0" u="none" strike="noStrike" dirty="0" err="1">
                <a:solidFill>
                  <a:srgbClr val="000000"/>
                </a:solidFill>
                <a:effectLst/>
                <a:latin typeface="Courier New" panose="02070309020205020404" pitchFamily="49" charset="0"/>
              </a:rPr>
              <a:t>emp_id</a:t>
            </a:r>
            <a:r>
              <a:rPr lang="en-US" sz="2800" b="0" i="0" u="none" strike="noStrike" dirty="0">
                <a:solidFill>
                  <a:srgbClr val="000000"/>
                </a:solidFill>
                <a:effectLst/>
                <a:latin typeface="Courier New" panose="02070309020205020404" pitchFamily="49" charset="0"/>
              </a:rPr>
              <a:t>, </a:t>
            </a:r>
            <a:r>
              <a:rPr lang="en-US" sz="2800" b="0" i="0" u="none" strike="noStrike" dirty="0" err="1">
                <a:solidFill>
                  <a:srgbClr val="000000"/>
                </a:solidFill>
                <a:effectLst/>
                <a:latin typeface="Courier New" panose="02070309020205020404" pitchFamily="49" charset="0"/>
              </a:rPr>
              <a:t>emp_name</a:t>
            </a:r>
            <a:r>
              <a:rPr lang="en-US" sz="2800" b="0" i="0" u="none" strike="noStrike" dirty="0">
                <a:solidFill>
                  <a:srgbClr val="000000"/>
                </a:solidFill>
                <a:effectLst/>
                <a:latin typeface="Courier New" panose="02070309020205020404" pitchFamily="49" charset="0"/>
              </a:rPr>
              <a:t>, </a:t>
            </a:r>
            <a:r>
              <a:rPr lang="en-US" sz="2800" b="0" i="0" u="none" strike="noStrike" dirty="0" err="1">
                <a:solidFill>
                  <a:srgbClr val="000000"/>
                </a:solidFill>
                <a:effectLst/>
                <a:latin typeface="Courier New" panose="02070309020205020404" pitchFamily="49" charset="0"/>
              </a:rPr>
              <a:t>emp_city</a:t>
            </a:r>
            <a:r>
              <a:rPr lang="en-US" sz="2800" b="0" i="0" u="none" strike="noStrike" dirty="0">
                <a:solidFill>
                  <a:srgbClr val="000000"/>
                </a:solidFill>
                <a:effectLst/>
                <a:latin typeface="Courier New" panose="02070309020205020404" pitchFamily="49" charset="0"/>
              </a:rPr>
              <a:t>, </a:t>
            </a:r>
            <a:r>
              <a:rPr lang="en-US" sz="2800" b="0" i="0" u="none" strike="noStrike" dirty="0" err="1">
                <a:solidFill>
                  <a:srgbClr val="000000"/>
                </a:solidFill>
                <a:effectLst/>
                <a:latin typeface="Courier New" panose="02070309020205020404" pitchFamily="49" charset="0"/>
              </a:rPr>
              <a:t>emp_sal</a:t>
            </a:r>
            <a:r>
              <a:rPr lang="en-US" sz="2800" b="0" i="0" u="none" strike="noStrike" dirty="0">
                <a:solidFill>
                  <a:srgbClr val="000000"/>
                </a:solidFill>
                <a:effectLst/>
                <a:latin typeface="Courier New" panose="02070309020205020404" pitchFamily="49" charset="0"/>
              </a:rPr>
              <a:t>) VALUES(1,'pattama', 'Ayutthaya', 50000);</a:t>
            </a:r>
            <a:endParaRPr lang="en-US" sz="2800" b="0" dirty="0">
              <a:effectLst/>
            </a:endParaRPr>
          </a:p>
          <a:p>
            <a:pPr>
              <a:spcBef>
                <a:spcPts val="0"/>
              </a:spcBef>
              <a:spcAft>
                <a:spcPts val="0"/>
              </a:spcAft>
            </a:pPr>
            <a:r>
              <a:rPr lang="en-US" sz="2800" b="0" i="0" u="none" strike="noStrike" dirty="0">
                <a:solidFill>
                  <a:srgbClr val="000000"/>
                </a:solidFill>
                <a:effectLst/>
                <a:latin typeface="Courier New" panose="02070309020205020404" pitchFamily="49" charset="0"/>
              </a:rPr>
              <a:t>&gt; INSERT INTO </a:t>
            </a:r>
            <a:r>
              <a:rPr lang="en-US" sz="2800" dirty="0" err="1">
                <a:solidFill>
                  <a:srgbClr val="000000"/>
                </a:solidFill>
                <a:latin typeface="Courier New" panose="02070309020205020404" pitchFamily="49" charset="0"/>
              </a:rPr>
              <a:t>emp_agg</a:t>
            </a:r>
            <a:r>
              <a:rPr lang="en-US" sz="2800" dirty="0">
                <a:solidFill>
                  <a:srgbClr val="000000"/>
                </a:solidFill>
                <a:latin typeface="Courier New" panose="02070309020205020404" pitchFamily="49" charset="0"/>
              </a:rPr>
              <a:t>(</a:t>
            </a:r>
            <a:r>
              <a:rPr lang="en-US" sz="2800" b="0" i="0" u="none" strike="noStrike" dirty="0" err="1">
                <a:solidFill>
                  <a:srgbClr val="000000"/>
                </a:solidFill>
                <a:effectLst/>
                <a:latin typeface="Courier New" panose="02070309020205020404" pitchFamily="49" charset="0"/>
              </a:rPr>
              <a:t>emp_id</a:t>
            </a:r>
            <a:r>
              <a:rPr lang="en-US" sz="2800" b="0" i="0" u="none" strike="noStrike" dirty="0">
                <a:solidFill>
                  <a:srgbClr val="000000"/>
                </a:solidFill>
                <a:effectLst/>
                <a:latin typeface="Courier New" panose="02070309020205020404" pitchFamily="49" charset="0"/>
              </a:rPr>
              <a:t>, </a:t>
            </a:r>
            <a:r>
              <a:rPr lang="en-US" sz="2800" b="0" i="0" u="none" strike="noStrike" dirty="0" err="1">
                <a:solidFill>
                  <a:srgbClr val="000000"/>
                </a:solidFill>
                <a:effectLst/>
                <a:latin typeface="Courier New" panose="02070309020205020404" pitchFamily="49" charset="0"/>
              </a:rPr>
              <a:t>emp_name</a:t>
            </a:r>
            <a:r>
              <a:rPr lang="en-US" sz="2800" b="0" i="0" u="none" strike="noStrike" dirty="0">
                <a:solidFill>
                  <a:srgbClr val="000000"/>
                </a:solidFill>
                <a:effectLst/>
                <a:latin typeface="Courier New" panose="02070309020205020404" pitchFamily="49" charset="0"/>
              </a:rPr>
              <a:t>, </a:t>
            </a:r>
            <a:r>
              <a:rPr lang="en-US" sz="2800" b="0" i="0" u="none" strike="noStrike" dirty="0" err="1">
                <a:solidFill>
                  <a:srgbClr val="000000"/>
                </a:solidFill>
                <a:effectLst/>
                <a:latin typeface="Courier New" panose="02070309020205020404" pitchFamily="49" charset="0"/>
              </a:rPr>
              <a:t>emp_city</a:t>
            </a:r>
            <a:r>
              <a:rPr lang="en-US" sz="2800" b="0" i="0" u="none" strike="noStrike" dirty="0">
                <a:solidFill>
                  <a:srgbClr val="000000"/>
                </a:solidFill>
                <a:effectLst/>
                <a:latin typeface="Courier New" panose="02070309020205020404" pitchFamily="49" charset="0"/>
              </a:rPr>
              <a:t>, </a:t>
            </a:r>
            <a:r>
              <a:rPr lang="en-US" sz="2800" b="0" i="0" u="none" strike="noStrike" dirty="0" err="1">
                <a:solidFill>
                  <a:srgbClr val="000000"/>
                </a:solidFill>
                <a:effectLst/>
                <a:latin typeface="Courier New" panose="02070309020205020404" pitchFamily="49" charset="0"/>
              </a:rPr>
              <a:t>emp_sal</a:t>
            </a:r>
            <a:r>
              <a:rPr lang="en-US" sz="2800" b="0" i="0" u="none" strike="noStrike" dirty="0">
                <a:solidFill>
                  <a:srgbClr val="000000"/>
                </a:solidFill>
                <a:effectLst/>
                <a:latin typeface="Courier New" panose="02070309020205020404" pitchFamily="49" charset="0"/>
              </a:rPr>
              <a:t>) VALUES(2,'kantinee', 'Bangkok', 40000);</a:t>
            </a:r>
            <a:endParaRPr lang="en-US" sz="2800" b="0" dirty="0">
              <a:effectLst/>
            </a:endParaRPr>
          </a:p>
          <a:p>
            <a:pPr>
              <a:spcBef>
                <a:spcPts val="0"/>
              </a:spcBef>
              <a:spcAft>
                <a:spcPts val="0"/>
              </a:spcAft>
            </a:pPr>
            <a:r>
              <a:rPr lang="en-US" sz="2800" b="0" i="0" u="none" strike="noStrike" dirty="0">
                <a:solidFill>
                  <a:srgbClr val="000000"/>
                </a:solidFill>
                <a:effectLst/>
                <a:latin typeface="Courier New" panose="02070309020205020404" pitchFamily="49" charset="0"/>
              </a:rPr>
              <a:t>&gt; INSERT INTO </a:t>
            </a:r>
            <a:r>
              <a:rPr lang="en-US" sz="2800" dirty="0" err="1">
                <a:solidFill>
                  <a:srgbClr val="000000"/>
                </a:solidFill>
                <a:latin typeface="Courier New" panose="02070309020205020404" pitchFamily="49" charset="0"/>
              </a:rPr>
              <a:t>emp_agg</a:t>
            </a:r>
            <a:r>
              <a:rPr lang="en-US" sz="2800" dirty="0">
                <a:solidFill>
                  <a:srgbClr val="000000"/>
                </a:solidFill>
                <a:latin typeface="Courier New" panose="02070309020205020404" pitchFamily="49" charset="0"/>
              </a:rPr>
              <a:t>(</a:t>
            </a:r>
            <a:r>
              <a:rPr lang="en-US" sz="2800" b="0" i="0" u="none" strike="noStrike" dirty="0" err="1">
                <a:solidFill>
                  <a:srgbClr val="000000"/>
                </a:solidFill>
                <a:effectLst/>
                <a:latin typeface="Courier New" panose="02070309020205020404" pitchFamily="49" charset="0"/>
              </a:rPr>
              <a:t>emp_id</a:t>
            </a:r>
            <a:r>
              <a:rPr lang="en-US" sz="2800" b="0" i="0" u="none" strike="noStrike" dirty="0">
                <a:solidFill>
                  <a:srgbClr val="000000"/>
                </a:solidFill>
                <a:effectLst/>
                <a:latin typeface="Courier New" panose="02070309020205020404" pitchFamily="49" charset="0"/>
              </a:rPr>
              <a:t>, </a:t>
            </a:r>
            <a:r>
              <a:rPr lang="en-US" sz="2800" b="0" i="0" u="none" strike="noStrike" dirty="0" err="1">
                <a:solidFill>
                  <a:srgbClr val="000000"/>
                </a:solidFill>
                <a:effectLst/>
                <a:latin typeface="Courier New" panose="02070309020205020404" pitchFamily="49" charset="0"/>
              </a:rPr>
              <a:t>emp_name</a:t>
            </a:r>
            <a:r>
              <a:rPr lang="en-US" sz="2800" b="0" i="0" u="none" strike="noStrike" dirty="0">
                <a:solidFill>
                  <a:srgbClr val="000000"/>
                </a:solidFill>
                <a:effectLst/>
                <a:latin typeface="Courier New" panose="02070309020205020404" pitchFamily="49" charset="0"/>
              </a:rPr>
              <a:t>, </a:t>
            </a:r>
            <a:r>
              <a:rPr lang="en-US" sz="2800" b="0" i="0" u="none" strike="noStrike" dirty="0" err="1">
                <a:solidFill>
                  <a:srgbClr val="000000"/>
                </a:solidFill>
                <a:effectLst/>
                <a:latin typeface="Courier New" panose="02070309020205020404" pitchFamily="49" charset="0"/>
              </a:rPr>
              <a:t>emp_city</a:t>
            </a:r>
            <a:r>
              <a:rPr lang="en-US" sz="2800" b="0" i="0" u="none" strike="noStrike" dirty="0">
                <a:solidFill>
                  <a:srgbClr val="000000"/>
                </a:solidFill>
                <a:effectLst/>
                <a:latin typeface="Courier New" panose="02070309020205020404" pitchFamily="49" charset="0"/>
              </a:rPr>
              <a:t>, </a:t>
            </a:r>
            <a:r>
              <a:rPr lang="en-US" sz="2800" b="0" i="0" u="none" strike="noStrike" dirty="0" err="1">
                <a:solidFill>
                  <a:srgbClr val="000000"/>
                </a:solidFill>
                <a:effectLst/>
                <a:latin typeface="Courier New" panose="02070309020205020404" pitchFamily="49" charset="0"/>
              </a:rPr>
              <a:t>emp_sal</a:t>
            </a:r>
            <a:r>
              <a:rPr lang="en-US" sz="2800" b="0" i="0" u="none" strike="noStrike" dirty="0">
                <a:solidFill>
                  <a:srgbClr val="000000"/>
                </a:solidFill>
                <a:effectLst/>
                <a:latin typeface="Courier New" panose="02070309020205020404" pitchFamily="49" charset="0"/>
              </a:rPr>
              <a:t>) VALUES(3,'robin', 'Bangkok', 45000);</a:t>
            </a:r>
            <a:endParaRPr lang="en-US" sz="2800" b="0" dirty="0">
              <a:effectLst/>
            </a:endParaRPr>
          </a:p>
          <a:p>
            <a:br>
              <a:rPr lang="en-US" sz="1600" dirty="0"/>
            </a:br>
            <a:endParaRPr lang="en-US" sz="1600" dirty="0"/>
          </a:p>
        </p:txBody>
      </p:sp>
      <p:sp>
        <p:nvSpPr>
          <p:cNvPr id="4" name="Slide Number Placeholder 3">
            <a:extLst>
              <a:ext uri="{FF2B5EF4-FFF2-40B4-BE49-F238E27FC236}">
                <a16:creationId xmlns:a16="http://schemas.microsoft.com/office/drawing/2014/main" id="{DEBB7ACE-5DF6-4838-9748-21A56A951E9F}"/>
              </a:ext>
            </a:extLst>
          </p:cNvPr>
          <p:cNvSpPr>
            <a:spLocks noGrp="1"/>
          </p:cNvSpPr>
          <p:nvPr>
            <p:ph type="sldNum" sz="quarter" idx="12"/>
          </p:nvPr>
        </p:nvSpPr>
        <p:spPr/>
        <p:txBody>
          <a:bodyPr/>
          <a:lstStyle/>
          <a:p>
            <a:fld id="{3A98EE3D-8CD1-4C3F-BD1C-C98C9596463C}" type="slidenum">
              <a:rPr lang="en-US" smtClean="0"/>
              <a:t>36</a:t>
            </a:fld>
            <a:endParaRPr lang="en-US" dirty="0"/>
          </a:p>
        </p:txBody>
      </p:sp>
    </p:spTree>
    <p:extLst>
      <p:ext uri="{BB962C8B-B14F-4D97-AF65-F5344CB8AC3E}">
        <p14:creationId xmlns:p14="http://schemas.microsoft.com/office/powerpoint/2010/main" val="2851546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995FC-1829-5A42-9B8A-227A4A3A33AB}"/>
              </a:ext>
            </a:extLst>
          </p:cNvPr>
          <p:cNvSpPr>
            <a:spLocks noGrp="1"/>
          </p:cNvSpPr>
          <p:nvPr>
            <p:ph type="title"/>
          </p:nvPr>
        </p:nvSpPr>
        <p:spPr/>
        <p:txBody>
          <a:bodyPr/>
          <a:lstStyle/>
          <a:p>
            <a:r>
              <a:rPr lang="en-US" dirty="0"/>
              <a:t>Aggregation: COUNT</a:t>
            </a:r>
            <a:endParaRPr lang="en-TH" dirty="0"/>
          </a:p>
        </p:txBody>
      </p:sp>
      <p:sp>
        <p:nvSpPr>
          <p:cNvPr id="4" name="Slide Number Placeholder 3">
            <a:extLst>
              <a:ext uri="{FF2B5EF4-FFF2-40B4-BE49-F238E27FC236}">
                <a16:creationId xmlns:a16="http://schemas.microsoft.com/office/drawing/2014/main" id="{C17524EC-98D1-ED47-8D01-68B0617F1969}"/>
              </a:ext>
            </a:extLst>
          </p:cNvPr>
          <p:cNvSpPr>
            <a:spLocks noGrp="1"/>
          </p:cNvSpPr>
          <p:nvPr>
            <p:ph type="sldNum" sz="quarter" idx="12"/>
          </p:nvPr>
        </p:nvSpPr>
        <p:spPr/>
        <p:txBody>
          <a:bodyPr/>
          <a:lstStyle/>
          <a:p>
            <a:fld id="{3A98EE3D-8CD1-4C3F-BD1C-C98C9596463C}" type="slidenum">
              <a:rPr lang="en-US" smtClean="0"/>
              <a:t>37</a:t>
            </a:fld>
            <a:endParaRPr lang="en-US" dirty="0"/>
          </a:p>
        </p:txBody>
      </p:sp>
      <p:sp>
        <p:nvSpPr>
          <p:cNvPr id="8" name="Content Placeholder 2">
            <a:extLst>
              <a:ext uri="{FF2B5EF4-FFF2-40B4-BE49-F238E27FC236}">
                <a16:creationId xmlns:a16="http://schemas.microsoft.com/office/drawing/2014/main" id="{E8523002-9026-4A97-8B60-76BD6C0C8B90}"/>
              </a:ext>
            </a:extLst>
          </p:cNvPr>
          <p:cNvSpPr>
            <a:spLocks noGrp="1"/>
          </p:cNvSpPr>
          <p:nvPr>
            <p:ph idx="1"/>
          </p:nvPr>
        </p:nvSpPr>
        <p:spPr>
          <a:xfrm>
            <a:off x="765663" y="2841632"/>
            <a:ext cx="11094720" cy="834629"/>
          </a:xfrm>
          <a:solidFill>
            <a:schemeClr val="accent1">
              <a:lumMod val="20000"/>
              <a:lumOff val="80000"/>
            </a:schemeClr>
          </a:solidFill>
        </p:spPr>
        <p:txBody>
          <a:bodyPr>
            <a:normAutofit/>
          </a:bodyPr>
          <a:lstStyle/>
          <a:p>
            <a:pPr rtl="0">
              <a:spcBef>
                <a:spcPts val="0"/>
              </a:spcBef>
              <a:spcAft>
                <a:spcPts val="0"/>
              </a:spcAft>
            </a:pPr>
            <a:r>
              <a:rPr lang="en-US" sz="2400" b="0" i="0" u="none" strike="noStrike" dirty="0">
                <a:solidFill>
                  <a:srgbClr val="000000"/>
                </a:solidFill>
                <a:effectLst/>
                <a:latin typeface="Courier New" panose="02070309020205020404" pitchFamily="49" charset="0"/>
              </a:rPr>
              <a:t>&gt; SELECT COUNT(*),</a:t>
            </a:r>
            <a:r>
              <a:rPr lang="en-US" sz="2400" b="0" i="0" u="none" strike="noStrike" dirty="0" err="1">
                <a:solidFill>
                  <a:srgbClr val="000000"/>
                </a:solidFill>
                <a:effectLst/>
                <a:latin typeface="Courier New" panose="02070309020205020404" pitchFamily="49" charset="0"/>
              </a:rPr>
              <a:t>emp_city</a:t>
            </a:r>
            <a:r>
              <a:rPr lang="en-US" sz="2400" b="0" i="0" u="none" strike="noStrike" dirty="0">
                <a:solidFill>
                  <a:srgbClr val="000000"/>
                </a:solidFill>
                <a:effectLst/>
                <a:latin typeface="Courier New" panose="02070309020205020404" pitchFamily="49" charset="0"/>
              </a:rPr>
              <a:t> FROM </a:t>
            </a:r>
            <a:r>
              <a:rPr lang="en-US" sz="2400" b="0" i="0" u="none" strike="noStrike" dirty="0" err="1">
                <a:solidFill>
                  <a:srgbClr val="000000"/>
                </a:solidFill>
                <a:effectLst/>
                <a:latin typeface="Courier New" panose="02070309020205020404" pitchFamily="49" charset="0"/>
              </a:rPr>
              <a:t>emp_agg</a:t>
            </a:r>
            <a:r>
              <a:rPr lang="en-US" sz="2400" b="0" i="0" u="none" strike="noStrike" dirty="0">
                <a:solidFill>
                  <a:srgbClr val="000000"/>
                </a:solidFill>
                <a:effectLst/>
                <a:latin typeface="Courier New" panose="02070309020205020404" pitchFamily="49" charset="0"/>
              </a:rPr>
              <a:t> GROUP BY </a:t>
            </a:r>
            <a:r>
              <a:rPr lang="en-US" sz="2400" b="0" i="0" u="none" strike="noStrike" dirty="0" err="1">
                <a:solidFill>
                  <a:srgbClr val="000000"/>
                </a:solidFill>
                <a:effectLst/>
                <a:highlight>
                  <a:srgbClr val="FFFF00"/>
                </a:highlight>
                <a:latin typeface="Courier New" panose="02070309020205020404" pitchFamily="49" charset="0"/>
              </a:rPr>
              <a:t>emp_city</a:t>
            </a:r>
            <a:r>
              <a:rPr lang="en-US" sz="2400" b="0" i="0" u="none" strike="noStrike" dirty="0">
                <a:solidFill>
                  <a:srgbClr val="000000"/>
                </a:solidFill>
                <a:effectLst/>
                <a:latin typeface="Courier New" panose="02070309020205020404" pitchFamily="49" charset="0"/>
              </a:rPr>
              <a:t>;</a:t>
            </a:r>
          </a:p>
        </p:txBody>
      </p:sp>
      <p:sp>
        <p:nvSpPr>
          <p:cNvPr id="9" name="TextBox 8">
            <a:extLst>
              <a:ext uri="{FF2B5EF4-FFF2-40B4-BE49-F238E27FC236}">
                <a16:creationId xmlns:a16="http://schemas.microsoft.com/office/drawing/2014/main" id="{2D498EC3-03C6-4203-B57D-0BE0137645D4}"/>
              </a:ext>
            </a:extLst>
          </p:cNvPr>
          <p:cNvSpPr txBox="1"/>
          <p:nvPr/>
        </p:nvSpPr>
        <p:spPr>
          <a:xfrm>
            <a:off x="1097280" y="1999966"/>
            <a:ext cx="6651308" cy="461665"/>
          </a:xfrm>
          <a:prstGeom prst="rect">
            <a:avLst/>
          </a:prstGeom>
          <a:noFill/>
        </p:spPr>
        <p:txBody>
          <a:bodyPr wrap="none" rtlCol="0">
            <a:spAutoFit/>
          </a:bodyPr>
          <a:lstStyle/>
          <a:p>
            <a:r>
              <a:rPr lang="en-US" sz="2400" b="1" dirty="0"/>
              <a:t>Count</a:t>
            </a:r>
            <a:r>
              <a:rPr lang="en-US" sz="2400" dirty="0"/>
              <a:t>: used to count the rows returned by a query</a:t>
            </a:r>
          </a:p>
        </p:txBody>
      </p:sp>
      <p:pic>
        <p:nvPicPr>
          <p:cNvPr id="5" name="Picture 4">
            <a:extLst>
              <a:ext uri="{FF2B5EF4-FFF2-40B4-BE49-F238E27FC236}">
                <a16:creationId xmlns:a16="http://schemas.microsoft.com/office/drawing/2014/main" id="{145220D4-782A-4FC7-BD74-0B3EFD2DC5B1}"/>
              </a:ext>
            </a:extLst>
          </p:cNvPr>
          <p:cNvPicPr>
            <a:picLocks noChangeAspect="1"/>
          </p:cNvPicPr>
          <p:nvPr/>
        </p:nvPicPr>
        <p:blipFill>
          <a:blip r:embed="rId3"/>
          <a:stretch>
            <a:fillRect/>
          </a:stretch>
        </p:blipFill>
        <p:spPr>
          <a:xfrm>
            <a:off x="4064519" y="4056262"/>
            <a:ext cx="4016981" cy="1779211"/>
          </a:xfrm>
          <a:prstGeom prst="rect">
            <a:avLst/>
          </a:prstGeom>
        </p:spPr>
      </p:pic>
    </p:spTree>
    <p:extLst>
      <p:ext uri="{BB962C8B-B14F-4D97-AF65-F5344CB8AC3E}">
        <p14:creationId xmlns:p14="http://schemas.microsoft.com/office/powerpoint/2010/main" val="42750296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995FC-1829-5A42-9B8A-227A4A3A33AB}"/>
              </a:ext>
            </a:extLst>
          </p:cNvPr>
          <p:cNvSpPr>
            <a:spLocks noGrp="1"/>
          </p:cNvSpPr>
          <p:nvPr>
            <p:ph type="title"/>
          </p:nvPr>
        </p:nvSpPr>
        <p:spPr/>
        <p:txBody>
          <a:bodyPr/>
          <a:lstStyle/>
          <a:p>
            <a:r>
              <a:rPr lang="en-US" dirty="0"/>
              <a:t>Aggregation: MAX and MIN</a:t>
            </a:r>
            <a:endParaRPr lang="en-TH" dirty="0"/>
          </a:p>
        </p:txBody>
      </p:sp>
      <p:sp>
        <p:nvSpPr>
          <p:cNvPr id="4" name="Slide Number Placeholder 3">
            <a:extLst>
              <a:ext uri="{FF2B5EF4-FFF2-40B4-BE49-F238E27FC236}">
                <a16:creationId xmlns:a16="http://schemas.microsoft.com/office/drawing/2014/main" id="{C17524EC-98D1-ED47-8D01-68B0617F1969}"/>
              </a:ext>
            </a:extLst>
          </p:cNvPr>
          <p:cNvSpPr>
            <a:spLocks noGrp="1"/>
          </p:cNvSpPr>
          <p:nvPr>
            <p:ph type="sldNum" sz="quarter" idx="12"/>
          </p:nvPr>
        </p:nvSpPr>
        <p:spPr/>
        <p:txBody>
          <a:bodyPr/>
          <a:lstStyle/>
          <a:p>
            <a:fld id="{3A98EE3D-8CD1-4C3F-BD1C-C98C9596463C}" type="slidenum">
              <a:rPr lang="en-US" smtClean="0"/>
              <a:t>38</a:t>
            </a:fld>
            <a:endParaRPr lang="en-US" dirty="0"/>
          </a:p>
        </p:txBody>
      </p:sp>
      <p:sp>
        <p:nvSpPr>
          <p:cNvPr id="11" name="TextBox 10">
            <a:extLst>
              <a:ext uri="{FF2B5EF4-FFF2-40B4-BE49-F238E27FC236}">
                <a16:creationId xmlns:a16="http://schemas.microsoft.com/office/drawing/2014/main" id="{637B5147-920A-4149-97C0-86DB1C9C1486}"/>
              </a:ext>
            </a:extLst>
          </p:cNvPr>
          <p:cNvSpPr txBox="1"/>
          <p:nvPr/>
        </p:nvSpPr>
        <p:spPr>
          <a:xfrm>
            <a:off x="931471" y="2123384"/>
            <a:ext cx="10763103" cy="830997"/>
          </a:xfrm>
          <a:prstGeom prst="rect">
            <a:avLst/>
          </a:prstGeom>
          <a:noFill/>
        </p:spPr>
        <p:txBody>
          <a:bodyPr wrap="square" rtlCol="0">
            <a:spAutoFit/>
          </a:bodyPr>
          <a:lstStyle/>
          <a:p>
            <a:r>
              <a:rPr lang="en-US" sz="2400" b="1" dirty="0"/>
              <a:t>Max and Min</a:t>
            </a:r>
            <a:r>
              <a:rPr lang="en-US" sz="2400" dirty="0"/>
              <a:t>: used to compute the maximum and the minimum value returned by a query for a given column</a:t>
            </a:r>
          </a:p>
        </p:txBody>
      </p:sp>
      <p:sp>
        <p:nvSpPr>
          <p:cNvPr id="12" name="Content Placeholder 2">
            <a:extLst>
              <a:ext uri="{FF2B5EF4-FFF2-40B4-BE49-F238E27FC236}">
                <a16:creationId xmlns:a16="http://schemas.microsoft.com/office/drawing/2014/main" id="{E092080C-5B9D-4688-A688-633F8C23CE07}"/>
              </a:ext>
            </a:extLst>
          </p:cNvPr>
          <p:cNvSpPr txBox="1">
            <a:spLocks/>
          </p:cNvSpPr>
          <p:nvPr/>
        </p:nvSpPr>
        <p:spPr>
          <a:xfrm>
            <a:off x="369916" y="3072623"/>
            <a:ext cx="11513128" cy="830997"/>
          </a:xfrm>
          <a:prstGeom prst="rect">
            <a:avLst/>
          </a:prstGeom>
          <a:solidFill>
            <a:schemeClr val="accent1">
              <a:lumMod val="20000"/>
              <a:lumOff val="80000"/>
            </a:schemeClr>
          </a:solidFill>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buNone/>
            </a:pPr>
            <a:r>
              <a:rPr lang="en-US" sz="2400" dirty="0">
                <a:solidFill>
                  <a:srgbClr val="000000"/>
                </a:solidFill>
                <a:latin typeface="Courier New" panose="02070309020205020404" pitchFamily="49" charset="0"/>
              </a:rPr>
              <a:t>&gt; SELECT MAX(</a:t>
            </a:r>
            <a:r>
              <a:rPr lang="en-US" sz="2400" dirty="0" err="1">
                <a:solidFill>
                  <a:srgbClr val="000000"/>
                </a:solidFill>
                <a:latin typeface="Courier New" panose="02070309020205020404" pitchFamily="49" charset="0"/>
              </a:rPr>
              <a:t>emp_sal</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emp_city</a:t>
            </a:r>
            <a:r>
              <a:rPr lang="en-US" sz="2400" dirty="0">
                <a:solidFill>
                  <a:srgbClr val="000000"/>
                </a:solidFill>
                <a:latin typeface="Courier New" panose="02070309020205020404" pitchFamily="49" charset="0"/>
              </a:rPr>
              <a:t> FROM </a:t>
            </a:r>
            <a:r>
              <a:rPr lang="en-US" sz="2400" dirty="0" err="1">
                <a:solidFill>
                  <a:srgbClr val="000000"/>
                </a:solidFill>
                <a:latin typeface="Courier New" panose="02070309020205020404" pitchFamily="49" charset="0"/>
              </a:rPr>
              <a:t>emp_agg</a:t>
            </a:r>
            <a:r>
              <a:rPr lang="en-US" sz="2400" dirty="0">
                <a:solidFill>
                  <a:srgbClr val="000000"/>
                </a:solidFill>
                <a:latin typeface="Courier New" panose="02070309020205020404" pitchFamily="49" charset="0"/>
              </a:rPr>
              <a:t> GROUP BY </a:t>
            </a:r>
            <a:r>
              <a:rPr lang="en-US" sz="2400" dirty="0" err="1">
                <a:solidFill>
                  <a:srgbClr val="000000"/>
                </a:solidFill>
                <a:highlight>
                  <a:srgbClr val="FFFF00"/>
                </a:highlight>
                <a:latin typeface="Courier New" panose="02070309020205020404" pitchFamily="49" charset="0"/>
              </a:rPr>
              <a:t>emp_city</a:t>
            </a:r>
            <a:r>
              <a:rPr lang="en-US" sz="2400" dirty="0">
                <a:solidFill>
                  <a:srgbClr val="000000"/>
                </a:solidFill>
                <a:latin typeface="Courier New" panose="02070309020205020404" pitchFamily="49" charset="0"/>
              </a:rPr>
              <a:t>;</a:t>
            </a:r>
          </a:p>
        </p:txBody>
      </p:sp>
      <p:pic>
        <p:nvPicPr>
          <p:cNvPr id="16" name="Picture 15">
            <a:extLst>
              <a:ext uri="{FF2B5EF4-FFF2-40B4-BE49-F238E27FC236}">
                <a16:creationId xmlns:a16="http://schemas.microsoft.com/office/drawing/2014/main" id="{4BADE276-F2E8-4FEA-A520-6199908E1D56}"/>
              </a:ext>
            </a:extLst>
          </p:cNvPr>
          <p:cNvPicPr>
            <a:picLocks noChangeAspect="1"/>
          </p:cNvPicPr>
          <p:nvPr/>
        </p:nvPicPr>
        <p:blipFill>
          <a:blip r:embed="rId2"/>
          <a:stretch>
            <a:fillRect/>
          </a:stretch>
        </p:blipFill>
        <p:spPr>
          <a:xfrm>
            <a:off x="2870532" y="4166486"/>
            <a:ext cx="6511896" cy="1711799"/>
          </a:xfrm>
          <a:prstGeom prst="rect">
            <a:avLst/>
          </a:prstGeom>
        </p:spPr>
      </p:pic>
    </p:spTree>
    <p:extLst>
      <p:ext uri="{BB962C8B-B14F-4D97-AF65-F5344CB8AC3E}">
        <p14:creationId xmlns:p14="http://schemas.microsoft.com/office/powerpoint/2010/main" val="216668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995FC-1829-5A42-9B8A-227A4A3A33AB}"/>
              </a:ext>
            </a:extLst>
          </p:cNvPr>
          <p:cNvSpPr>
            <a:spLocks noGrp="1"/>
          </p:cNvSpPr>
          <p:nvPr>
            <p:ph type="title"/>
          </p:nvPr>
        </p:nvSpPr>
        <p:spPr/>
        <p:txBody>
          <a:bodyPr/>
          <a:lstStyle/>
          <a:p>
            <a:r>
              <a:rPr lang="en-US" dirty="0"/>
              <a:t>Aggregation: SUM</a:t>
            </a:r>
            <a:endParaRPr lang="en-TH" dirty="0"/>
          </a:p>
        </p:txBody>
      </p:sp>
      <p:sp>
        <p:nvSpPr>
          <p:cNvPr id="4" name="Slide Number Placeholder 3">
            <a:extLst>
              <a:ext uri="{FF2B5EF4-FFF2-40B4-BE49-F238E27FC236}">
                <a16:creationId xmlns:a16="http://schemas.microsoft.com/office/drawing/2014/main" id="{C17524EC-98D1-ED47-8D01-68B0617F1969}"/>
              </a:ext>
            </a:extLst>
          </p:cNvPr>
          <p:cNvSpPr>
            <a:spLocks noGrp="1"/>
          </p:cNvSpPr>
          <p:nvPr>
            <p:ph type="sldNum" sz="quarter" idx="12"/>
          </p:nvPr>
        </p:nvSpPr>
        <p:spPr/>
        <p:txBody>
          <a:bodyPr/>
          <a:lstStyle/>
          <a:p>
            <a:fld id="{3A98EE3D-8CD1-4C3F-BD1C-C98C9596463C}" type="slidenum">
              <a:rPr lang="en-US" smtClean="0"/>
              <a:t>39</a:t>
            </a:fld>
            <a:endParaRPr lang="en-US" dirty="0"/>
          </a:p>
        </p:txBody>
      </p:sp>
      <p:sp>
        <p:nvSpPr>
          <p:cNvPr id="11" name="TextBox 10">
            <a:extLst>
              <a:ext uri="{FF2B5EF4-FFF2-40B4-BE49-F238E27FC236}">
                <a16:creationId xmlns:a16="http://schemas.microsoft.com/office/drawing/2014/main" id="{637B5147-920A-4149-97C0-86DB1C9C1486}"/>
              </a:ext>
            </a:extLst>
          </p:cNvPr>
          <p:cNvSpPr txBox="1"/>
          <p:nvPr/>
        </p:nvSpPr>
        <p:spPr>
          <a:xfrm>
            <a:off x="931471" y="2123384"/>
            <a:ext cx="10763103" cy="830997"/>
          </a:xfrm>
          <a:prstGeom prst="rect">
            <a:avLst/>
          </a:prstGeom>
          <a:noFill/>
        </p:spPr>
        <p:txBody>
          <a:bodyPr wrap="square" rtlCol="0">
            <a:spAutoFit/>
          </a:bodyPr>
          <a:lstStyle/>
          <a:p>
            <a:r>
              <a:rPr lang="en-US" sz="2400" b="1" dirty="0"/>
              <a:t>Sum</a:t>
            </a:r>
            <a:r>
              <a:rPr lang="en-US" sz="2400" dirty="0"/>
              <a:t>: used to sum up all the values returned by a query for a given column. </a:t>
            </a:r>
          </a:p>
          <a:p>
            <a:endParaRPr lang="en-US" sz="2400" dirty="0"/>
          </a:p>
        </p:txBody>
      </p:sp>
      <p:sp>
        <p:nvSpPr>
          <p:cNvPr id="12" name="Content Placeholder 2">
            <a:extLst>
              <a:ext uri="{FF2B5EF4-FFF2-40B4-BE49-F238E27FC236}">
                <a16:creationId xmlns:a16="http://schemas.microsoft.com/office/drawing/2014/main" id="{E092080C-5B9D-4688-A688-633F8C23CE07}"/>
              </a:ext>
            </a:extLst>
          </p:cNvPr>
          <p:cNvSpPr txBox="1">
            <a:spLocks/>
          </p:cNvSpPr>
          <p:nvPr/>
        </p:nvSpPr>
        <p:spPr>
          <a:xfrm>
            <a:off x="369916" y="2924906"/>
            <a:ext cx="11822084" cy="830997"/>
          </a:xfrm>
          <a:prstGeom prst="rect">
            <a:avLst/>
          </a:prstGeom>
          <a:solidFill>
            <a:schemeClr val="accent1">
              <a:lumMod val="20000"/>
              <a:lumOff val="80000"/>
            </a:schemeClr>
          </a:solidFill>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buNone/>
            </a:pPr>
            <a:r>
              <a:rPr lang="en-US" sz="2400" dirty="0">
                <a:solidFill>
                  <a:srgbClr val="000000"/>
                </a:solidFill>
                <a:latin typeface="Courier New" panose="02070309020205020404" pitchFamily="49" charset="0"/>
              </a:rPr>
              <a:t>&gt; SELECT SUM(</a:t>
            </a:r>
            <a:r>
              <a:rPr lang="en-US" sz="2400" dirty="0" err="1">
                <a:solidFill>
                  <a:srgbClr val="000000"/>
                </a:solidFill>
                <a:latin typeface="Courier New" panose="02070309020205020404" pitchFamily="49" charset="0"/>
              </a:rPr>
              <a:t>emp_sal</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emp_city</a:t>
            </a:r>
            <a:r>
              <a:rPr lang="en-US" sz="2400" dirty="0">
                <a:solidFill>
                  <a:srgbClr val="000000"/>
                </a:solidFill>
                <a:latin typeface="Courier New" panose="02070309020205020404" pitchFamily="49" charset="0"/>
              </a:rPr>
              <a:t> FROM </a:t>
            </a:r>
            <a:r>
              <a:rPr lang="en-US" sz="2400" dirty="0" err="1">
                <a:solidFill>
                  <a:srgbClr val="000000"/>
                </a:solidFill>
                <a:latin typeface="Courier New" panose="02070309020205020404" pitchFamily="49" charset="0"/>
              </a:rPr>
              <a:t>emp_agg</a:t>
            </a:r>
            <a:r>
              <a:rPr lang="en-US" sz="2400" dirty="0">
                <a:solidFill>
                  <a:srgbClr val="000000"/>
                </a:solidFill>
                <a:latin typeface="Courier New" panose="02070309020205020404" pitchFamily="49" charset="0"/>
              </a:rPr>
              <a:t> GROUP BY </a:t>
            </a:r>
            <a:r>
              <a:rPr lang="en-US" sz="2400" dirty="0" err="1">
                <a:solidFill>
                  <a:srgbClr val="000000"/>
                </a:solidFill>
                <a:highlight>
                  <a:srgbClr val="FFFF00"/>
                </a:highlight>
                <a:latin typeface="Courier New" panose="02070309020205020404" pitchFamily="49" charset="0"/>
              </a:rPr>
              <a:t>emp_city</a:t>
            </a:r>
            <a:r>
              <a:rPr lang="en-US" sz="2400" dirty="0">
                <a:solidFill>
                  <a:srgbClr val="000000"/>
                </a:solidFill>
                <a:latin typeface="Courier New" panose="02070309020205020404" pitchFamily="49" charset="0"/>
              </a:rPr>
              <a:t>;</a:t>
            </a:r>
          </a:p>
        </p:txBody>
      </p:sp>
      <p:pic>
        <p:nvPicPr>
          <p:cNvPr id="5" name="Picture 4">
            <a:extLst>
              <a:ext uri="{FF2B5EF4-FFF2-40B4-BE49-F238E27FC236}">
                <a16:creationId xmlns:a16="http://schemas.microsoft.com/office/drawing/2014/main" id="{F447D7D5-E8EF-4761-B3AF-E8B4E76EB66B}"/>
              </a:ext>
            </a:extLst>
          </p:cNvPr>
          <p:cNvPicPr>
            <a:picLocks noChangeAspect="1"/>
          </p:cNvPicPr>
          <p:nvPr/>
        </p:nvPicPr>
        <p:blipFill>
          <a:blip r:embed="rId2"/>
          <a:stretch>
            <a:fillRect/>
          </a:stretch>
        </p:blipFill>
        <p:spPr>
          <a:xfrm>
            <a:off x="2910776" y="4124176"/>
            <a:ext cx="5736918" cy="1683483"/>
          </a:xfrm>
          <a:prstGeom prst="rect">
            <a:avLst/>
          </a:prstGeom>
        </p:spPr>
      </p:pic>
    </p:spTree>
    <p:extLst>
      <p:ext uri="{BB962C8B-B14F-4D97-AF65-F5344CB8AC3E}">
        <p14:creationId xmlns:p14="http://schemas.microsoft.com/office/powerpoint/2010/main" val="1443956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B891-6A75-2E40-90DA-5A079E1EF18E}"/>
              </a:ext>
            </a:extLst>
          </p:cNvPr>
          <p:cNvSpPr>
            <a:spLocks noGrp="1"/>
          </p:cNvSpPr>
          <p:nvPr>
            <p:ph type="title"/>
          </p:nvPr>
        </p:nvSpPr>
        <p:spPr/>
        <p:txBody>
          <a:bodyPr/>
          <a:lstStyle/>
          <a:p>
            <a:r>
              <a:rPr lang="en-US" altLang="en-US" sz="4800" dirty="0">
                <a:solidFill>
                  <a:schemeClr val="tx1"/>
                </a:solidFill>
              </a:rPr>
              <a:t>RDB vs. </a:t>
            </a:r>
            <a:r>
              <a:rPr lang="en-US" altLang="en-US" sz="4400" dirty="0">
                <a:solidFill>
                  <a:schemeClr val="tx1"/>
                </a:solidFill>
              </a:rPr>
              <a:t>Columnar Database</a:t>
            </a:r>
            <a:endParaRPr lang="en-TH" dirty="0"/>
          </a:p>
        </p:txBody>
      </p:sp>
      <p:sp>
        <p:nvSpPr>
          <p:cNvPr id="4" name="Slide Number Placeholder 3">
            <a:extLst>
              <a:ext uri="{FF2B5EF4-FFF2-40B4-BE49-F238E27FC236}">
                <a16:creationId xmlns:a16="http://schemas.microsoft.com/office/drawing/2014/main" id="{A1837E24-055B-724B-8037-479AD6A12C2A}"/>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7" name="Google Shape;251;p39">
            <a:extLst>
              <a:ext uri="{FF2B5EF4-FFF2-40B4-BE49-F238E27FC236}">
                <a16:creationId xmlns:a16="http://schemas.microsoft.com/office/drawing/2014/main" id="{A8516548-AC16-9949-AD82-8E5C5EDF86B0}"/>
              </a:ext>
            </a:extLst>
          </p:cNvPr>
          <p:cNvSpPr txBox="1">
            <a:spLocks/>
          </p:cNvSpPr>
          <p:nvPr/>
        </p:nvSpPr>
        <p:spPr>
          <a:xfrm>
            <a:off x="1097280" y="1954517"/>
            <a:ext cx="9997440" cy="4026558"/>
          </a:xfrm>
          <a:prstGeom prst="rect">
            <a:avLst/>
          </a:prstGeom>
        </p:spPr>
        <p:txBody>
          <a:bodyPr spcFirstLastPara="1" vert="horz" lIns="91440" tIns="45720" rIns="91440" bIns="45720" rtlCol="0"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90000"/>
              </a:lnSpc>
              <a:buFont typeface="Wingdings" pitchFamily="2" charset="2"/>
              <a:buChar char="Ø"/>
            </a:pPr>
            <a:r>
              <a:rPr lang="en-US" altLang="en-US" sz="2800" dirty="0">
                <a:solidFill>
                  <a:schemeClr val="tx1"/>
                </a:solidFill>
              </a:rPr>
              <a:t> </a:t>
            </a:r>
            <a:r>
              <a:rPr lang="en-US" altLang="en-US" sz="2800" b="1" dirty="0">
                <a:solidFill>
                  <a:schemeClr val="tx1"/>
                </a:solidFill>
              </a:rPr>
              <a:t>Column oriented databases </a:t>
            </a:r>
            <a:r>
              <a:rPr lang="en-US" altLang="en-US" sz="2800" dirty="0">
                <a:solidFill>
                  <a:schemeClr val="tx1"/>
                </a:solidFill>
              </a:rPr>
              <a:t>are databases that organize data by field. Columnar databases provide performance advantages to querying data for reading and computing on columns efficiently such as, </a:t>
            </a:r>
            <a:r>
              <a:rPr lang="en-US" altLang="en-US" sz="2800" dirty="0">
                <a:solidFill>
                  <a:srgbClr val="00B050"/>
                </a:solidFill>
              </a:rPr>
              <a:t>Apache Cassandra</a:t>
            </a:r>
            <a:r>
              <a:rPr lang="en-US" altLang="en-US" sz="2800" dirty="0">
                <a:solidFill>
                  <a:schemeClr val="tx1"/>
                </a:solidFill>
              </a:rPr>
              <a:t>, </a:t>
            </a:r>
            <a:r>
              <a:rPr lang="en-US" altLang="en-US" sz="2800" dirty="0" err="1">
                <a:solidFill>
                  <a:srgbClr val="00B050"/>
                </a:solidFill>
              </a:rPr>
              <a:t>BigQuery</a:t>
            </a:r>
            <a:r>
              <a:rPr lang="en-US" altLang="en-US" sz="2800" dirty="0">
                <a:solidFill>
                  <a:srgbClr val="00B050"/>
                </a:solidFill>
              </a:rPr>
              <a:t>, HBase</a:t>
            </a:r>
          </a:p>
          <a:p>
            <a:pPr marL="0" indent="0">
              <a:lnSpc>
                <a:spcPct val="90000"/>
              </a:lnSpc>
              <a:buNone/>
            </a:pPr>
            <a:endParaRPr lang="en-US" altLang="en-US" sz="2800" dirty="0">
              <a:solidFill>
                <a:schemeClr val="tx1"/>
              </a:solidFill>
            </a:endParaRPr>
          </a:p>
        </p:txBody>
      </p:sp>
      <p:graphicFrame>
        <p:nvGraphicFramePr>
          <p:cNvPr id="5" name="Table 2">
            <a:extLst>
              <a:ext uri="{FF2B5EF4-FFF2-40B4-BE49-F238E27FC236}">
                <a16:creationId xmlns:a16="http://schemas.microsoft.com/office/drawing/2014/main" id="{C0880092-A623-2F4A-B391-300219639B91}"/>
              </a:ext>
            </a:extLst>
          </p:cNvPr>
          <p:cNvGraphicFramePr>
            <a:graphicFrameLocks noGrp="1"/>
          </p:cNvGraphicFramePr>
          <p:nvPr>
            <p:extLst>
              <p:ext uri="{D42A27DB-BD31-4B8C-83A1-F6EECF244321}">
                <p14:modId xmlns:p14="http://schemas.microsoft.com/office/powerpoint/2010/main" val="1567010590"/>
              </p:ext>
            </p:extLst>
          </p:nvPr>
        </p:nvGraphicFramePr>
        <p:xfrm>
          <a:off x="1867108" y="4888958"/>
          <a:ext cx="8127999" cy="11887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245018759"/>
                    </a:ext>
                  </a:extLst>
                </a:gridCol>
                <a:gridCol w="2709333">
                  <a:extLst>
                    <a:ext uri="{9D8B030D-6E8A-4147-A177-3AD203B41FA5}">
                      <a16:colId xmlns:a16="http://schemas.microsoft.com/office/drawing/2014/main" val="2875803957"/>
                    </a:ext>
                  </a:extLst>
                </a:gridCol>
                <a:gridCol w="2709333">
                  <a:extLst>
                    <a:ext uri="{9D8B030D-6E8A-4147-A177-3AD203B41FA5}">
                      <a16:colId xmlns:a16="http://schemas.microsoft.com/office/drawing/2014/main" val="520367784"/>
                    </a:ext>
                  </a:extLst>
                </a:gridCol>
              </a:tblGrid>
              <a:tr h="370840">
                <a:tc>
                  <a:txBody>
                    <a:bodyPr/>
                    <a:lstStyle/>
                    <a:p>
                      <a:r>
                        <a:rPr lang="en-TH" sz="2000" dirty="0"/>
                        <a:t>Firstname</a:t>
                      </a:r>
                    </a:p>
                  </a:txBody>
                  <a:tcPr/>
                </a:tc>
                <a:tc>
                  <a:txBody>
                    <a:bodyPr/>
                    <a:lstStyle/>
                    <a:p>
                      <a:r>
                        <a:rPr lang="en-TH" sz="2000" dirty="0"/>
                        <a:t>Lastname</a:t>
                      </a:r>
                    </a:p>
                  </a:txBody>
                  <a:tcPr/>
                </a:tc>
                <a:tc>
                  <a:txBody>
                    <a:bodyPr/>
                    <a:lstStyle/>
                    <a:p>
                      <a:r>
                        <a:rPr lang="en-TH" sz="2000" dirty="0"/>
                        <a:t>Address</a:t>
                      </a:r>
                    </a:p>
                  </a:txBody>
                  <a:tcPr/>
                </a:tc>
                <a:extLst>
                  <a:ext uri="{0D108BD9-81ED-4DB2-BD59-A6C34878D82A}">
                    <a16:rowId xmlns:a16="http://schemas.microsoft.com/office/drawing/2014/main" val="2219285442"/>
                  </a:ext>
                </a:extLst>
              </a:tr>
              <a:tr h="370840">
                <a:tc>
                  <a:txBody>
                    <a:bodyPr/>
                    <a:lstStyle/>
                    <a:p>
                      <a:r>
                        <a:rPr lang="en-TH" sz="2000" dirty="0"/>
                        <a:t>John</a:t>
                      </a:r>
                    </a:p>
                  </a:txBody>
                  <a:tcPr/>
                </a:tc>
                <a:tc>
                  <a:txBody>
                    <a:bodyPr/>
                    <a:lstStyle/>
                    <a:p>
                      <a:r>
                        <a:rPr lang="en-TH" sz="2000" dirty="0"/>
                        <a:t>Smith</a:t>
                      </a:r>
                    </a:p>
                  </a:txBody>
                  <a:tcPr/>
                </a:tc>
                <a:tc>
                  <a:txBody>
                    <a:bodyPr/>
                    <a:lstStyle/>
                    <a:p>
                      <a:r>
                        <a:rPr lang="en-TH" sz="2000" dirty="0"/>
                        <a:t>AIT</a:t>
                      </a:r>
                    </a:p>
                  </a:txBody>
                  <a:tcPr/>
                </a:tc>
                <a:extLst>
                  <a:ext uri="{0D108BD9-81ED-4DB2-BD59-A6C34878D82A}">
                    <a16:rowId xmlns:a16="http://schemas.microsoft.com/office/drawing/2014/main" val="3293161359"/>
                  </a:ext>
                </a:extLst>
              </a:tr>
              <a:tr h="370840">
                <a:tc>
                  <a:txBody>
                    <a:bodyPr/>
                    <a:lstStyle/>
                    <a:p>
                      <a:r>
                        <a:rPr lang="en-TH" sz="2000" dirty="0"/>
                        <a:t>Peter</a:t>
                      </a:r>
                    </a:p>
                  </a:txBody>
                  <a:tcPr/>
                </a:tc>
                <a:tc>
                  <a:txBody>
                    <a:bodyPr/>
                    <a:lstStyle/>
                    <a:p>
                      <a:r>
                        <a:rPr lang="en-TH" sz="2000" dirty="0"/>
                        <a:t>Parker</a:t>
                      </a:r>
                    </a:p>
                  </a:txBody>
                  <a:tcPr/>
                </a:tc>
                <a:tc>
                  <a:txBody>
                    <a:bodyPr/>
                    <a:lstStyle/>
                    <a:p>
                      <a:r>
                        <a:rPr lang="en-TH" sz="2000" dirty="0"/>
                        <a:t>AIT</a:t>
                      </a:r>
                    </a:p>
                  </a:txBody>
                  <a:tcPr/>
                </a:tc>
                <a:extLst>
                  <a:ext uri="{0D108BD9-81ED-4DB2-BD59-A6C34878D82A}">
                    <a16:rowId xmlns:a16="http://schemas.microsoft.com/office/drawing/2014/main" val="2800413984"/>
                  </a:ext>
                </a:extLst>
              </a:tr>
            </a:tbl>
          </a:graphicData>
        </a:graphic>
      </p:graphicFrame>
      <p:sp>
        <p:nvSpPr>
          <p:cNvPr id="6" name="Rounded Rectangle 5">
            <a:extLst>
              <a:ext uri="{FF2B5EF4-FFF2-40B4-BE49-F238E27FC236}">
                <a16:creationId xmlns:a16="http://schemas.microsoft.com/office/drawing/2014/main" id="{C87E6B21-C646-E345-93EB-5FE3A3DAAF92}"/>
              </a:ext>
            </a:extLst>
          </p:cNvPr>
          <p:cNvSpPr/>
          <p:nvPr/>
        </p:nvSpPr>
        <p:spPr>
          <a:xfrm>
            <a:off x="2218544" y="3800057"/>
            <a:ext cx="1382076" cy="3372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dirty="0"/>
              <a:t>Column 1</a:t>
            </a:r>
          </a:p>
        </p:txBody>
      </p:sp>
      <p:cxnSp>
        <p:nvCxnSpPr>
          <p:cNvPr id="8" name="Straight Arrow Connector 7">
            <a:extLst>
              <a:ext uri="{FF2B5EF4-FFF2-40B4-BE49-F238E27FC236}">
                <a16:creationId xmlns:a16="http://schemas.microsoft.com/office/drawing/2014/main" id="{62643E90-B752-3541-8165-469020389179}"/>
              </a:ext>
            </a:extLst>
          </p:cNvPr>
          <p:cNvCxnSpPr>
            <a:cxnSpLocks/>
            <a:stCxn id="6" idx="2"/>
          </p:cNvCxnSpPr>
          <p:nvPr/>
        </p:nvCxnSpPr>
        <p:spPr>
          <a:xfrm>
            <a:off x="2909582" y="4137284"/>
            <a:ext cx="0" cy="726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598878FE-9597-B542-8696-7DAA0255231A}"/>
              </a:ext>
            </a:extLst>
          </p:cNvPr>
          <p:cNvSpPr/>
          <p:nvPr/>
        </p:nvSpPr>
        <p:spPr>
          <a:xfrm>
            <a:off x="5070269" y="3817545"/>
            <a:ext cx="1382076" cy="3372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dirty="0"/>
              <a:t>Column 2</a:t>
            </a:r>
          </a:p>
        </p:txBody>
      </p:sp>
      <p:cxnSp>
        <p:nvCxnSpPr>
          <p:cNvPr id="13" name="Straight Arrow Connector 12">
            <a:extLst>
              <a:ext uri="{FF2B5EF4-FFF2-40B4-BE49-F238E27FC236}">
                <a16:creationId xmlns:a16="http://schemas.microsoft.com/office/drawing/2014/main" id="{6A3BBF29-5CB9-EC4E-AB23-6C43AEDC7ABF}"/>
              </a:ext>
            </a:extLst>
          </p:cNvPr>
          <p:cNvCxnSpPr>
            <a:cxnSpLocks/>
            <a:stCxn id="12" idx="2"/>
          </p:cNvCxnSpPr>
          <p:nvPr/>
        </p:nvCxnSpPr>
        <p:spPr>
          <a:xfrm>
            <a:off x="5761307" y="4154772"/>
            <a:ext cx="0" cy="726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a:extLst>
              <a:ext uri="{FF2B5EF4-FFF2-40B4-BE49-F238E27FC236}">
                <a16:creationId xmlns:a16="http://schemas.microsoft.com/office/drawing/2014/main" id="{529293E3-19D4-FD4F-93BE-60F5984273BD}"/>
              </a:ext>
            </a:extLst>
          </p:cNvPr>
          <p:cNvSpPr/>
          <p:nvPr/>
        </p:nvSpPr>
        <p:spPr>
          <a:xfrm>
            <a:off x="7796463" y="3800057"/>
            <a:ext cx="1382076" cy="3372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dirty="0"/>
              <a:t>Column 3</a:t>
            </a:r>
          </a:p>
        </p:txBody>
      </p:sp>
      <p:cxnSp>
        <p:nvCxnSpPr>
          <p:cNvPr id="15" name="Straight Arrow Connector 14">
            <a:extLst>
              <a:ext uri="{FF2B5EF4-FFF2-40B4-BE49-F238E27FC236}">
                <a16:creationId xmlns:a16="http://schemas.microsoft.com/office/drawing/2014/main" id="{2E8B4A53-B4BD-6E44-8B67-56F113C0A31E}"/>
              </a:ext>
            </a:extLst>
          </p:cNvPr>
          <p:cNvCxnSpPr>
            <a:cxnSpLocks/>
            <a:stCxn id="14" idx="2"/>
          </p:cNvCxnSpPr>
          <p:nvPr/>
        </p:nvCxnSpPr>
        <p:spPr>
          <a:xfrm>
            <a:off x="8487501" y="4137284"/>
            <a:ext cx="0" cy="726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9629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995FC-1829-5A42-9B8A-227A4A3A33AB}"/>
              </a:ext>
            </a:extLst>
          </p:cNvPr>
          <p:cNvSpPr>
            <a:spLocks noGrp="1"/>
          </p:cNvSpPr>
          <p:nvPr>
            <p:ph type="title"/>
          </p:nvPr>
        </p:nvSpPr>
        <p:spPr/>
        <p:txBody>
          <a:bodyPr/>
          <a:lstStyle/>
          <a:p>
            <a:r>
              <a:rPr lang="en-US" dirty="0"/>
              <a:t>Aggregation: AVG</a:t>
            </a:r>
            <a:endParaRPr lang="en-TH" dirty="0"/>
          </a:p>
        </p:txBody>
      </p:sp>
      <p:sp>
        <p:nvSpPr>
          <p:cNvPr id="4" name="Slide Number Placeholder 3">
            <a:extLst>
              <a:ext uri="{FF2B5EF4-FFF2-40B4-BE49-F238E27FC236}">
                <a16:creationId xmlns:a16="http://schemas.microsoft.com/office/drawing/2014/main" id="{C17524EC-98D1-ED47-8D01-68B0617F1969}"/>
              </a:ext>
            </a:extLst>
          </p:cNvPr>
          <p:cNvSpPr>
            <a:spLocks noGrp="1"/>
          </p:cNvSpPr>
          <p:nvPr>
            <p:ph type="sldNum" sz="quarter" idx="12"/>
          </p:nvPr>
        </p:nvSpPr>
        <p:spPr/>
        <p:txBody>
          <a:bodyPr/>
          <a:lstStyle/>
          <a:p>
            <a:fld id="{3A98EE3D-8CD1-4C3F-BD1C-C98C9596463C}" type="slidenum">
              <a:rPr lang="en-US" smtClean="0"/>
              <a:t>40</a:t>
            </a:fld>
            <a:endParaRPr lang="en-US" dirty="0"/>
          </a:p>
        </p:txBody>
      </p:sp>
      <p:sp>
        <p:nvSpPr>
          <p:cNvPr id="11" name="TextBox 10">
            <a:extLst>
              <a:ext uri="{FF2B5EF4-FFF2-40B4-BE49-F238E27FC236}">
                <a16:creationId xmlns:a16="http://schemas.microsoft.com/office/drawing/2014/main" id="{637B5147-920A-4149-97C0-86DB1C9C1486}"/>
              </a:ext>
            </a:extLst>
          </p:cNvPr>
          <p:cNvSpPr txBox="1"/>
          <p:nvPr/>
        </p:nvSpPr>
        <p:spPr>
          <a:xfrm>
            <a:off x="662275" y="2251830"/>
            <a:ext cx="11822084" cy="830997"/>
          </a:xfrm>
          <a:prstGeom prst="rect">
            <a:avLst/>
          </a:prstGeom>
          <a:noFill/>
        </p:spPr>
        <p:txBody>
          <a:bodyPr wrap="square" rtlCol="0">
            <a:spAutoFit/>
          </a:bodyPr>
          <a:lstStyle/>
          <a:p>
            <a:r>
              <a:rPr lang="en-US" sz="2400" b="1" dirty="0"/>
              <a:t>AVG</a:t>
            </a:r>
            <a:r>
              <a:rPr lang="en-US" sz="2400" dirty="0"/>
              <a:t>: used to compute the average of all the values returned by a query for a given column. </a:t>
            </a:r>
          </a:p>
          <a:p>
            <a:endParaRPr lang="en-US" sz="2400" dirty="0"/>
          </a:p>
        </p:txBody>
      </p:sp>
      <p:sp>
        <p:nvSpPr>
          <p:cNvPr id="12" name="Content Placeholder 2">
            <a:extLst>
              <a:ext uri="{FF2B5EF4-FFF2-40B4-BE49-F238E27FC236}">
                <a16:creationId xmlns:a16="http://schemas.microsoft.com/office/drawing/2014/main" id="{E092080C-5B9D-4688-A688-633F8C23CE07}"/>
              </a:ext>
            </a:extLst>
          </p:cNvPr>
          <p:cNvSpPr txBox="1">
            <a:spLocks/>
          </p:cNvSpPr>
          <p:nvPr/>
        </p:nvSpPr>
        <p:spPr>
          <a:xfrm>
            <a:off x="369916" y="2924906"/>
            <a:ext cx="11822084" cy="830997"/>
          </a:xfrm>
          <a:prstGeom prst="rect">
            <a:avLst/>
          </a:prstGeom>
          <a:solidFill>
            <a:schemeClr val="accent1">
              <a:lumMod val="20000"/>
              <a:lumOff val="80000"/>
            </a:schemeClr>
          </a:solidFill>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buNone/>
            </a:pPr>
            <a:r>
              <a:rPr lang="en-US" sz="2400" dirty="0">
                <a:solidFill>
                  <a:srgbClr val="000000"/>
                </a:solidFill>
                <a:latin typeface="Courier New" panose="02070309020205020404" pitchFamily="49" charset="0"/>
              </a:rPr>
              <a:t>&gt; SELECT AVG(</a:t>
            </a:r>
            <a:r>
              <a:rPr lang="en-US" sz="2400" dirty="0" err="1">
                <a:solidFill>
                  <a:srgbClr val="000000"/>
                </a:solidFill>
                <a:latin typeface="Courier New" panose="02070309020205020404" pitchFamily="49" charset="0"/>
              </a:rPr>
              <a:t>emp_sal</a:t>
            </a:r>
            <a:r>
              <a:rPr lang="en-US" sz="2400" dirty="0">
                <a:solidFill>
                  <a:srgbClr val="000000"/>
                </a:solidFill>
                <a:latin typeface="Courier New" panose="02070309020205020404" pitchFamily="49" charset="0"/>
              </a:rPr>
              <a:t>),</a:t>
            </a:r>
            <a:r>
              <a:rPr lang="en-US" sz="2400" dirty="0" err="1">
                <a:solidFill>
                  <a:srgbClr val="000000"/>
                </a:solidFill>
                <a:latin typeface="Courier New" panose="02070309020205020404" pitchFamily="49" charset="0"/>
              </a:rPr>
              <a:t>emp_city</a:t>
            </a:r>
            <a:r>
              <a:rPr lang="en-US" sz="2400" dirty="0">
                <a:solidFill>
                  <a:srgbClr val="000000"/>
                </a:solidFill>
                <a:latin typeface="Courier New" panose="02070309020205020404" pitchFamily="49" charset="0"/>
              </a:rPr>
              <a:t> FROM </a:t>
            </a:r>
            <a:r>
              <a:rPr lang="en-US" sz="2400" dirty="0" err="1">
                <a:solidFill>
                  <a:srgbClr val="000000"/>
                </a:solidFill>
                <a:latin typeface="Courier New" panose="02070309020205020404" pitchFamily="49" charset="0"/>
              </a:rPr>
              <a:t>emp_agg</a:t>
            </a:r>
            <a:r>
              <a:rPr lang="en-US" sz="2400" dirty="0">
                <a:solidFill>
                  <a:srgbClr val="000000"/>
                </a:solidFill>
                <a:latin typeface="Courier New" panose="02070309020205020404" pitchFamily="49" charset="0"/>
              </a:rPr>
              <a:t> GROUP BY </a:t>
            </a:r>
            <a:r>
              <a:rPr lang="en-US" sz="2400" dirty="0" err="1">
                <a:solidFill>
                  <a:srgbClr val="000000"/>
                </a:solidFill>
                <a:highlight>
                  <a:srgbClr val="FFFF00"/>
                </a:highlight>
                <a:latin typeface="Courier New" panose="02070309020205020404" pitchFamily="49" charset="0"/>
              </a:rPr>
              <a:t>emp_city</a:t>
            </a:r>
            <a:r>
              <a:rPr lang="en-US" sz="2400" dirty="0">
                <a:solidFill>
                  <a:srgbClr val="000000"/>
                </a:solidFill>
                <a:latin typeface="Courier New" panose="02070309020205020404" pitchFamily="49" charset="0"/>
              </a:rPr>
              <a:t>;</a:t>
            </a:r>
          </a:p>
          <a:p>
            <a:pPr marL="0" indent="0">
              <a:spcBef>
                <a:spcPts val="0"/>
              </a:spcBef>
              <a:spcAft>
                <a:spcPts val="0"/>
              </a:spcAft>
              <a:buNone/>
            </a:pPr>
            <a:endParaRPr lang="en-US" sz="2400" dirty="0">
              <a:solidFill>
                <a:srgbClr val="000000"/>
              </a:solidFill>
              <a:latin typeface="Courier New" panose="02070309020205020404" pitchFamily="49" charset="0"/>
            </a:endParaRPr>
          </a:p>
        </p:txBody>
      </p:sp>
      <p:pic>
        <p:nvPicPr>
          <p:cNvPr id="6" name="Picture 5">
            <a:extLst>
              <a:ext uri="{FF2B5EF4-FFF2-40B4-BE49-F238E27FC236}">
                <a16:creationId xmlns:a16="http://schemas.microsoft.com/office/drawing/2014/main" id="{26CE6995-1572-421A-9F92-B18CFE593AD3}"/>
              </a:ext>
            </a:extLst>
          </p:cNvPr>
          <p:cNvPicPr>
            <a:picLocks noChangeAspect="1"/>
          </p:cNvPicPr>
          <p:nvPr/>
        </p:nvPicPr>
        <p:blipFill>
          <a:blip r:embed="rId2"/>
          <a:stretch>
            <a:fillRect/>
          </a:stretch>
        </p:blipFill>
        <p:spPr>
          <a:xfrm>
            <a:off x="3085414" y="4071313"/>
            <a:ext cx="5515286" cy="1657684"/>
          </a:xfrm>
          <a:prstGeom prst="rect">
            <a:avLst/>
          </a:prstGeom>
        </p:spPr>
      </p:pic>
    </p:spTree>
    <p:extLst>
      <p:ext uri="{BB962C8B-B14F-4D97-AF65-F5344CB8AC3E}">
        <p14:creationId xmlns:p14="http://schemas.microsoft.com/office/powerpoint/2010/main" val="3380511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995FC-1829-5A42-9B8A-227A4A3A33AB}"/>
              </a:ext>
            </a:extLst>
          </p:cNvPr>
          <p:cNvSpPr>
            <a:spLocks noGrp="1"/>
          </p:cNvSpPr>
          <p:nvPr>
            <p:ph type="title"/>
          </p:nvPr>
        </p:nvSpPr>
        <p:spPr/>
        <p:txBody>
          <a:bodyPr/>
          <a:lstStyle/>
          <a:p>
            <a:r>
              <a:rPr lang="en-US" dirty="0"/>
              <a:t>Cassandra</a:t>
            </a:r>
            <a:r>
              <a:rPr lang="th-TH" dirty="0"/>
              <a:t> </a:t>
            </a:r>
            <a:r>
              <a:rPr lang="en-US" dirty="0"/>
              <a:t>CQL Collections</a:t>
            </a:r>
            <a:endParaRPr lang="en-TH" dirty="0"/>
          </a:p>
        </p:txBody>
      </p:sp>
      <p:sp>
        <p:nvSpPr>
          <p:cNvPr id="4" name="Slide Number Placeholder 3">
            <a:extLst>
              <a:ext uri="{FF2B5EF4-FFF2-40B4-BE49-F238E27FC236}">
                <a16:creationId xmlns:a16="http://schemas.microsoft.com/office/drawing/2014/main" id="{C17524EC-98D1-ED47-8D01-68B0617F1969}"/>
              </a:ext>
            </a:extLst>
          </p:cNvPr>
          <p:cNvSpPr>
            <a:spLocks noGrp="1"/>
          </p:cNvSpPr>
          <p:nvPr>
            <p:ph type="sldNum" sz="quarter" idx="12"/>
          </p:nvPr>
        </p:nvSpPr>
        <p:spPr/>
        <p:txBody>
          <a:bodyPr/>
          <a:lstStyle/>
          <a:p>
            <a:fld id="{3A98EE3D-8CD1-4C3F-BD1C-C98C9596463C}" type="slidenum">
              <a:rPr lang="en-US" smtClean="0"/>
              <a:t>41</a:t>
            </a:fld>
            <a:endParaRPr lang="en-US" dirty="0"/>
          </a:p>
        </p:txBody>
      </p:sp>
      <p:grpSp>
        <p:nvGrpSpPr>
          <p:cNvPr id="12" name="Group 11">
            <a:extLst>
              <a:ext uri="{FF2B5EF4-FFF2-40B4-BE49-F238E27FC236}">
                <a16:creationId xmlns:a16="http://schemas.microsoft.com/office/drawing/2014/main" id="{A1EDFC94-B201-5742-9E85-B92704D083F3}"/>
              </a:ext>
            </a:extLst>
          </p:cNvPr>
          <p:cNvGrpSpPr/>
          <p:nvPr/>
        </p:nvGrpSpPr>
        <p:grpSpPr>
          <a:xfrm>
            <a:off x="1384510" y="2310497"/>
            <a:ext cx="9185334" cy="807062"/>
            <a:chOff x="1325187" y="2643537"/>
            <a:chExt cx="8361254" cy="807062"/>
          </a:xfrm>
        </p:grpSpPr>
        <p:sp>
          <p:nvSpPr>
            <p:cNvPr id="10" name="Rounded Rectangle 9">
              <a:extLst>
                <a:ext uri="{FF2B5EF4-FFF2-40B4-BE49-F238E27FC236}">
                  <a16:creationId xmlns:a16="http://schemas.microsoft.com/office/drawing/2014/main" id="{0CA69460-10FB-9849-8C03-801787E2107D}"/>
                </a:ext>
              </a:extLst>
            </p:cNvPr>
            <p:cNvSpPr/>
            <p:nvPr/>
          </p:nvSpPr>
          <p:spPr>
            <a:xfrm>
              <a:off x="2820692" y="2643537"/>
              <a:ext cx="6865749" cy="800961"/>
            </a:xfrm>
            <a:prstGeom prst="roundRect">
              <a:avLst/>
            </a:prstGeom>
            <a:solidFill>
              <a:schemeClr val="accent6">
                <a:lumMod val="40000"/>
                <a:lumOff val="60000"/>
              </a:schemeClr>
            </a:solidFill>
            <a:ln>
              <a:solidFill>
                <a:srgbClr val="BBB4E4"/>
              </a:solidFill>
            </a:ln>
          </p:spPr>
          <p:style>
            <a:lnRef idx="3">
              <a:schemeClr val="lt1"/>
            </a:lnRef>
            <a:fillRef idx="1">
              <a:schemeClr val="accent6"/>
            </a:fillRef>
            <a:effectRef idx="1">
              <a:schemeClr val="accent6"/>
            </a:effectRef>
            <a:fontRef idx="minor">
              <a:schemeClr val="lt1"/>
            </a:fontRef>
          </p:style>
          <p:txBody>
            <a:bodyPr rtlCol="0" anchor="ctr"/>
            <a:lstStyle/>
            <a:p>
              <a:r>
                <a:rPr lang="en-US" sz="2400" dirty="0">
                  <a:solidFill>
                    <a:schemeClr val="tx1"/>
                  </a:solidFill>
                </a:rPr>
                <a:t>  </a:t>
              </a:r>
            </a:p>
            <a:p>
              <a:r>
                <a:rPr lang="en-US" sz="2400" dirty="0">
                  <a:solidFill>
                    <a:schemeClr val="tx1"/>
                  </a:solidFill>
                </a:rPr>
                <a:t>  A set is a sorted collection of unique values.</a:t>
              </a:r>
            </a:p>
            <a:p>
              <a:endParaRPr lang="en-US" sz="2400" dirty="0">
                <a:solidFill>
                  <a:schemeClr val="tx1"/>
                </a:solidFill>
              </a:endParaRPr>
            </a:p>
          </p:txBody>
        </p:sp>
        <p:sp>
          <p:nvSpPr>
            <p:cNvPr id="5" name="Rounded Rectangle 4">
              <a:extLst>
                <a:ext uri="{FF2B5EF4-FFF2-40B4-BE49-F238E27FC236}">
                  <a16:creationId xmlns:a16="http://schemas.microsoft.com/office/drawing/2014/main" id="{B26B64E3-9F74-1F42-95FF-D4B5DFCC7E46}"/>
                </a:ext>
              </a:extLst>
            </p:cNvPr>
            <p:cNvSpPr/>
            <p:nvPr/>
          </p:nvSpPr>
          <p:spPr>
            <a:xfrm>
              <a:off x="1325187" y="2645635"/>
              <a:ext cx="1619491" cy="804964"/>
            </a:xfrm>
            <a:prstGeom prst="roundRect">
              <a:avLst/>
            </a:prstGeom>
            <a:solidFill>
              <a:srgbClr val="BBB4E4"/>
            </a:solidFill>
            <a:ln>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solidFill>
                    <a:schemeClr val="tx1"/>
                  </a:solidFill>
                </a:rPr>
                <a:t>SET</a:t>
              </a:r>
              <a:endParaRPr lang="en-TH" sz="2800" dirty="0">
                <a:solidFill>
                  <a:schemeClr val="tx1"/>
                </a:solidFill>
              </a:endParaRPr>
            </a:p>
          </p:txBody>
        </p:sp>
      </p:grpSp>
      <p:grpSp>
        <p:nvGrpSpPr>
          <p:cNvPr id="13" name="Group 12">
            <a:extLst>
              <a:ext uri="{FF2B5EF4-FFF2-40B4-BE49-F238E27FC236}">
                <a16:creationId xmlns:a16="http://schemas.microsoft.com/office/drawing/2014/main" id="{BFD13B79-BDD1-F549-B37E-8108B8919220}"/>
              </a:ext>
            </a:extLst>
          </p:cNvPr>
          <p:cNvGrpSpPr/>
          <p:nvPr/>
        </p:nvGrpSpPr>
        <p:grpSpPr>
          <a:xfrm>
            <a:off x="1384510" y="3444497"/>
            <a:ext cx="9185334" cy="1052857"/>
            <a:chOff x="1325187" y="2643537"/>
            <a:chExt cx="8361254" cy="807062"/>
          </a:xfrm>
        </p:grpSpPr>
        <p:sp>
          <p:nvSpPr>
            <p:cNvPr id="14" name="Rounded Rectangle 13">
              <a:extLst>
                <a:ext uri="{FF2B5EF4-FFF2-40B4-BE49-F238E27FC236}">
                  <a16:creationId xmlns:a16="http://schemas.microsoft.com/office/drawing/2014/main" id="{E936ECD6-2BEE-F74C-9D83-11FF69070F52}"/>
                </a:ext>
              </a:extLst>
            </p:cNvPr>
            <p:cNvSpPr/>
            <p:nvPr/>
          </p:nvSpPr>
          <p:spPr>
            <a:xfrm>
              <a:off x="2820692" y="2643537"/>
              <a:ext cx="6865749" cy="8009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r>
                <a:rPr lang="en-US" sz="2400" dirty="0">
                  <a:solidFill>
                    <a:schemeClr val="tx1"/>
                  </a:solidFill>
                </a:rPr>
                <a:t>  A list is a sorted collection of non-unique values where </a:t>
              </a:r>
              <a:endParaRPr lang="th-TH" sz="2400" dirty="0">
                <a:solidFill>
                  <a:schemeClr val="tx1"/>
                </a:solidFill>
              </a:endParaRPr>
            </a:p>
            <a:p>
              <a:r>
                <a:rPr lang="th-TH" sz="2400" dirty="0">
                  <a:solidFill>
                    <a:schemeClr val="tx1"/>
                  </a:solidFill>
                </a:rPr>
                <a:t>  </a:t>
              </a:r>
              <a:r>
                <a:rPr lang="en-US" sz="2400" dirty="0">
                  <a:solidFill>
                    <a:schemeClr val="tx1"/>
                  </a:solidFill>
                </a:rPr>
                <a:t>elements are ordered by there position in the list.</a:t>
              </a:r>
            </a:p>
          </p:txBody>
        </p:sp>
        <p:sp>
          <p:nvSpPr>
            <p:cNvPr id="15" name="Rounded Rectangle 14">
              <a:extLst>
                <a:ext uri="{FF2B5EF4-FFF2-40B4-BE49-F238E27FC236}">
                  <a16:creationId xmlns:a16="http://schemas.microsoft.com/office/drawing/2014/main" id="{E7E94D8D-4690-B641-87F6-DC3DC7CBC23F}"/>
                </a:ext>
              </a:extLst>
            </p:cNvPr>
            <p:cNvSpPr/>
            <p:nvPr/>
          </p:nvSpPr>
          <p:spPr>
            <a:xfrm>
              <a:off x="1325187" y="2645635"/>
              <a:ext cx="1619491" cy="80496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solidFill>
                    <a:schemeClr val="tx1"/>
                  </a:solidFill>
                </a:rPr>
                <a:t>LIST</a:t>
              </a:r>
              <a:endParaRPr lang="en-TH" sz="2800" dirty="0">
                <a:solidFill>
                  <a:schemeClr val="tx1"/>
                </a:solidFill>
              </a:endParaRPr>
            </a:p>
          </p:txBody>
        </p:sp>
      </p:grpSp>
      <p:grpSp>
        <p:nvGrpSpPr>
          <p:cNvPr id="16" name="Group 15">
            <a:extLst>
              <a:ext uri="{FF2B5EF4-FFF2-40B4-BE49-F238E27FC236}">
                <a16:creationId xmlns:a16="http://schemas.microsoft.com/office/drawing/2014/main" id="{A759CFB9-DF33-AD46-95C9-55C5828942B6}"/>
              </a:ext>
            </a:extLst>
          </p:cNvPr>
          <p:cNvGrpSpPr/>
          <p:nvPr/>
        </p:nvGrpSpPr>
        <p:grpSpPr>
          <a:xfrm>
            <a:off x="1384511" y="4724859"/>
            <a:ext cx="9185333" cy="807062"/>
            <a:chOff x="1325188" y="2643537"/>
            <a:chExt cx="8361253" cy="807062"/>
          </a:xfrm>
        </p:grpSpPr>
        <p:sp>
          <p:nvSpPr>
            <p:cNvPr id="17" name="Rounded Rectangle 16">
              <a:extLst>
                <a:ext uri="{FF2B5EF4-FFF2-40B4-BE49-F238E27FC236}">
                  <a16:creationId xmlns:a16="http://schemas.microsoft.com/office/drawing/2014/main" id="{210BA07D-81FA-9741-9A8D-E2F6D1FDAFEB}"/>
                </a:ext>
              </a:extLst>
            </p:cNvPr>
            <p:cNvSpPr/>
            <p:nvPr/>
          </p:nvSpPr>
          <p:spPr>
            <a:xfrm>
              <a:off x="2820692" y="2643537"/>
              <a:ext cx="6865749" cy="800961"/>
            </a:xfrm>
            <a:prstGeom prst="roundRect">
              <a:avLst/>
            </a:prstGeom>
            <a:solidFill>
              <a:srgbClr val="77C56D"/>
            </a:solidFill>
            <a:ln>
              <a:solidFill>
                <a:srgbClr val="77C56D"/>
              </a:solidFill>
            </a:ln>
          </p:spPr>
          <p:style>
            <a:lnRef idx="3">
              <a:schemeClr val="lt1"/>
            </a:lnRef>
            <a:fillRef idx="1">
              <a:schemeClr val="accent2"/>
            </a:fillRef>
            <a:effectRef idx="1">
              <a:schemeClr val="accent2"/>
            </a:effectRef>
            <a:fontRef idx="minor">
              <a:schemeClr val="lt1"/>
            </a:fontRef>
          </p:style>
          <p:txBody>
            <a:bodyPr rtlCol="0" anchor="ctr"/>
            <a:lstStyle/>
            <a:p>
              <a:r>
                <a:rPr lang="en-US" sz="2400" dirty="0">
                  <a:solidFill>
                    <a:schemeClr val="tx1"/>
                  </a:solidFill>
                </a:rPr>
                <a:t>  </a:t>
              </a:r>
            </a:p>
            <a:p>
              <a:r>
                <a:rPr lang="en-US" sz="2400" dirty="0">
                  <a:solidFill>
                    <a:schemeClr val="tx1"/>
                  </a:solidFill>
                </a:rPr>
                <a:t>  A map is a collection of key-value pairs.</a:t>
              </a:r>
            </a:p>
            <a:p>
              <a:endParaRPr lang="en-US" sz="2400" dirty="0">
                <a:solidFill>
                  <a:schemeClr val="tx1"/>
                </a:solidFill>
              </a:endParaRPr>
            </a:p>
          </p:txBody>
        </p:sp>
        <p:sp>
          <p:nvSpPr>
            <p:cNvPr id="18" name="Rounded Rectangle 17">
              <a:extLst>
                <a:ext uri="{FF2B5EF4-FFF2-40B4-BE49-F238E27FC236}">
                  <a16:creationId xmlns:a16="http://schemas.microsoft.com/office/drawing/2014/main" id="{5027FC8F-F9AC-074A-B343-ACCC746D46A0}"/>
                </a:ext>
              </a:extLst>
            </p:cNvPr>
            <p:cNvSpPr/>
            <p:nvPr/>
          </p:nvSpPr>
          <p:spPr>
            <a:xfrm>
              <a:off x="1325188" y="2645635"/>
              <a:ext cx="1642901" cy="804964"/>
            </a:xfrm>
            <a:prstGeom prst="roundRect">
              <a:avLst/>
            </a:prstGeom>
            <a:solidFill>
              <a:srgbClr val="00B050"/>
            </a:solidFill>
            <a:ln>
              <a:solidFill>
                <a:srgbClr val="00A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MAP</a:t>
              </a:r>
              <a:endParaRPr lang="en-TH" sz="2800" dirty="0">
                <a:solidFill>
                  <a:schemeClr val="tx1"/>
                </a:solidFill>
              </a:endParaRPr>
            </a:p>
          </p:txBody>
        </p:sp>
      </p:grpSp>
      <p:sp>
        <p:nvSpPr>
          <p:cNvPr id="3" name="TextBox 2">
            <a:extLst>
              <a:ext uri="{FF2B5EF4-FFF2-40B4-BE49-F238E27FC236}">
                <a16:creationId xmlns:a16="http://schemas.microsoft.com/office/drawing/2014/main" id="{07A4E554-A6BB-4792-8C42-85AEE9B8DC21}"/>
              </a:ext>
            </a:extLst>
          </p:cNvPr>
          <p:cNvSpPr txBox="1"/>
          <p:nvPr/>
        </p:nvSpPr>
        <p:spPr>
          <a:xfrm>
            <a:off x="2112569" y="6435330"/>
            <a:ext cx="8336898" cy="369332"/>
          </a:xfrm>
          <a:prstGeom prst="rect">
            <a:avLst/>
          </a:prstGeom>
          <a:noFill/>
        </p:spPr>
        <p:txBody>
          <a:bodyPr wrap="none" rtlCol="0">
            <a:spAutoFit/>
          </a:bodyPr>
          <a:lstStyle/>
          <a:p>
            <a:r>
              <a:rPr lang="en-US" dirty="0">
                <a:solidFill>
                  <a:schemeClr val="bg1"/>
                </a:solidFill>
              </a:rPr>
              <a:t>Source:</a:t>
            </a:r>
            <a:r>
              <a:rPr lang="th-TH" dirty="0">
                <a:solidFill>
                  <a:schemeClr val="bg1"/>
                </a:solidFill>
              </a:rPr>
              <a:t> </a:t>
            </a:r>
            <a:r>
              <a:rPr lang="en-US" dirty="0">
                <a:hlinkClick r:id="rId3"/>
              </a:rPr>
              <a:t>https://www.tutorialspoint.com/cassandra/cassandra_cql_collections.htm</a:t>
            </a:r>
            <a:endParaRPr lang="en-US" dirty="0"/>
          </a:p>
        </p:txBody>
      </p:sp>
    </p:spTree>
    <p:extLst>
      <p:ext uri="{BB962C8B-B14F-4D97-AF65-F5344CB8AC3E}">
        <p14:creationId xmlns:p14="http://schemas.microsoft.com/office/powerpoint/2010/main" val="10709570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730F1-F6AA-466B-8CBC-40ECC83A0DB7}"/>
              </a:ext>
            </a:extLst>
          </p:cNvPr>
          <p:cNvSpPr>
            <a:spLocks noGrp="1"/>
          </p:cNvSpPr>
          <p:nvPr>
            <p:ph type="title"/>
          </p:nvPr>
        </p:nvSpPr>
        <p:spPr/>
        <p:txBody>
          <a:bodyPr/>
          <a:lstStyle/>
          <a:p>
            <a:r>
              <a:rPr lang="en-US" dirty="0"/>
              <a:t>Cassandra</a:t>
            </a:r>
            <a:r>
              <a:rPr lang="th-TH" dirty="0"/>
              <a:t> </a:t>
            </a:r>
            <a:r>
              <a:rPr lang="en-US" dirty="0"/>
              <a:t>CQL Collections</a:t>
            </a:r>
          </a:p>
        </p:txBody>
      </p:sp>
      <p:sp>
        <p:nvSpPr>
          <p:cNvPr id="4" name="Slide Number Placeholder 3">
            <a:extLst>
              <a:ext uri="{FF2B5EF4-FFF2-40B4-BE49-F238E27FC236}">
                <a16:creationId xmlns:a16="http://schemas.microsoft.com/office/drawing/2014/main" id="{877BEE32-83E3-44AE-83D5-E28759EB6E2C}"/>
              </a:ext>
            </a:extLst>
          </p:cNvPr>
          <p:cNvSpPr>
            <a:spLocks noGrp="1"/>
          </p:cNvSpPr>
          <p:nvPr>
            <p:ph type="sldNum" sz="quarter" idx="12"/>
          </p:nvPr>
        </p:nvSpPr>
        <p:spPr/>
        <p:txBody>
          <a:bodyPr/>
          <a:lstStyle/>
          <a:p>
            <a:fld id="{3A98EE3D-8CD1-4C3F-BD1C-C98C9596463C}" type="slidenum">
              <a:rPr lang="en-US" smtClean="0"/>
              <a:t>42</a:t>
            </a:fld>
            <a:endParaRPr lang="en-US" dirty="0"/>
          </a:p>
        </p:txBody>
      </p:sp>
      <p:graphicFrame>
        <p:nvGraphicFramePr>
          <p:cNvPr id="8" name="Table 8">
            <a:extLst>
              <a:ext uri="{FF2B5EF4-FFF2-40B4-BE49-F238E27FC236}">
                <a16:creationId xmlns:a16="http://schemas.microsoft.com/office/drawing/2014/main" id="{F148CEE0-10C2-4140-A4BB-F121CE139F74}"/>
              </a:ext>
            </a:extLst>
          </p:cNvPr>
          <p:cNvGraphicFramePr>
            <a:graphicFrameLocks noGrp="1"/>
          </p:cNvGraphicFramePr>
          <p:nvPr>
            <p:ph idx="1"/>
          </p:nvPr>
        </p:nvGraphicFramePr>
        <p:xfrm>
          <a:off x="1219563" y="3684584"/>
          <a:ext cx="9878518" cy="2147890"/>
        </p:xfrm>
        <a:graphic>
          <a:graphicData uri="http://schemas.openxmlformats.org/drawingml/2006/table">
            <a:tbl>
              <a:tblPr firstRow="1" bandRow="1">
                <a:tableStyleId>{93296810-A885-4BE3-A3E7-6D5BEEA58F35}</a:tableStyleId>
              </a:tblPr>
              <a:tblGrid>
                <a:gridCol w="1930987">
                  <a:extLst>
                    <a:ext uri="{9D8B030D-6E8A-4147-A177-3AD203B41FA5}">
                      <a16:colId xmlns:a16="http://schemas.microsoft.com/office/drawing/2014/main" val="67251266"/>
                    </a:ext>
                  </a:extLst>
                </a:gridCol>
                <a:gridCol w="2495227">
                  <a:extLst>
                    <a:ext uri="{9D8B030D-6E8A-4147-A177-3AD203B41FA5}">
                      <a16:colId xmlns:a16="http://schemas.microsoft.com/office/drawing/2014/main" val="582465338"/>
                    </a:ext>
                  </a:extLst>
                </a:gridCol>
                <a:gridCol w="5452304">
                  <a:extLst>
                    <a:ext uri="{9D8B030D-6E8A-4147-A177-3AD203B41FA5}">
                      <a16:colId xmlns:a16="http://schemas.microsoft.com/office/drawing/2014/main" val="3170906075"/>
                    </a:ext>
                  </a:extLst>
                </a:gridCol>
              </a:tblGrid>
              <a:tr h="377181">
                <a:tc>
                  <a:txBody>
                    <a:bodyPr/>
                    <a:lstStyle/>
                    <a:p>
                      <a:r>
                        <a:rPr lang="en-US" sz="2000" dirty="0" err="1"/>
                        <a:t>StudentID</a:t>
                      </a:r>
                      <a:endParaRPr lang="en-US" sz="2000" dirty="0"/>
                    </a:p>
                  </a:txBody>
                  <a:tcPr/>
                </a:tc>
                <a:tc>
                  <a:txBody>
                    <a:bodyPr/>
                    <a:lstStyle/>
                    <a:p>
                      <a:r>
                        <a:rPr lang="en-US" sz="2000" dirty="0"/>
                        <a:t>Name</a:t>
                      </a:r>
                    </a:p>
                  </a:txBody>
                  <a:tcPr/>
                </a:tc>
                <a:tc>
                  <a:txBody>
                    <a:bodyPr/>
                    <a:lstStyle/>
                    <a:p>
                      <a:r>
                        <a:rPr lang="en-US" sz="2000" dirty="0"/>
                        <a:t>Email</a:t>
                      </a:r>
                    </a:p>
                  </a:txBody>
                  <a:tcPr/>
                </a:tc>
                <a:extLst>
                  <a:ext uri="{0D108BD9-81ED-4DB2-BD59-A6C34878D82A}">
                    <a16:rowId xmlns:a16="http://schemas.microsoft.com/office/drawing/2014/main" val="3531511625"/>
                  </a:ext>
                </a:extLst>
              </a:tr>
              <a:tr h="491176">
                <a:tc>
                  <a:txBody>
                    <a:bodyPr/>
                    <a:lstStyle/>
                    <a:p>
                      <a:r>
                        <a:rPr lang="en-US" sz="2000" dirty="0"/>
                        <a:t>st120100</a:t>
                      </a:r>
                    </a:p>
                  </a:txBody>
                  <a:tcPr/>
                </a:tc>
                <a:tc>
                  <a:txBody>
                    <a:bodyPr/>
                    <a:lstStyle/>
                    <a:p>
                      <a:r>
                        <a:rPr lang="en-US" sz="2000" dirty="0"/>
                        <a:t>Peter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 ‘st120100@ait.asia’ }</a:t>
                      </a:r>
                      <a:endParaRPr lang="en-US" sz="2000" dirty="0">
                        <a:latin typeface="+mn-lt"/>
                      </a:endParaRPr>
                    </a:p>
                  </a:txBody>
                  <a:tcPr/>
                </a:tc>
                <a:extLst>
                  <a:ext uri="{0D108BD9-81ED-4DB2-BD59-A6C34878D82A}">
                    <a16:rowId xmlns:a16="http://schemas.microsoft.com/office/drawing/2014/main" val="1395021849"/>
                  </a:ext>
                </a:extLst>
              </a:tr>
              <a:tr h="588935">
                <a:tc>
                  <a:txBody>
                    <a:bodyPr/>
                    <a:lstStyle/>
                    <a:p>
                      <a:r>
                        <a:rPr lang="en-US" sz="2000" dirty="0"/>
                        <a:t>st120101</a:t>
                      </a:r>
                    </a:p>
                  </a:txBody>
                  <a:tcPr/>
                </a:tc>
                <a:tc>
                  <a:txBody>
                    <a:bodyPr/>
                    <a:lstStyle/>
                    <a:p>
                      <a:r>
                        <a:rPr lang="en-US" sz="2000" dirty="0"/>
                        <a:t>Anne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 ‘st120101@ait.asia’ }</a:t>
                      </a:r>
                      <a:endParaRPr lang="en-US" sz="2000" dirty="0">
                        <a:latin typeface="+mn-lt"/>
                      </a:endParaRPr>
                    </a:p>
                  </a:txBody>
                  <a:tcPr/>
                </a:tc>
                <a:extLst>
                  <a:ext uri="{0D108BD9-81ED-4DB2-BD59-A6C34878D82A}">
                    <a16:rowId xmlns:a16="http://schemas.microsoft.com/office/drawing/2014/main" val="3481251184"/>
                  </a:ext>
                </a:extLst>
              </a:tr>
              <a:tr h="671539">
                <a:tc>
                  <a:txBody>
                    <a:bodyPr/>
                    <a:lstStyle/>
                    <a:p>
                      <a:r>
                        <a:rPr lang="en-US" sz="2000" dirty="0"/>
                        <a:t>st120102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Joe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 ‘joe@gmail.com’, ‘st120102@ait.asia’ }</a:t>
                      </a:r>
                      <a:endParaRPr lang="en-US" sz="2000" dirty="0">
                        <a:latin typeface="+mn-lt"/>
                      </a:endParaRPr>
                    </a:p>
                  </a:txBody>
                  <a:tcPr/>
                </a:tc>
                <a:extLst>
                  <a:ext uri="{0D108BD9-81ED-4DB2-BD59-A6C34878D82A}">
                    <a16:rowId xmlns:a16="http://schemas.microsoft.com/office/drawing/2014/main" val="1423034934"/>
                  </a:ext>
                </a:extLst>
              </a:tr>
            </a:tbl>
          </a:graphicData>
        </a:graphic>
      </p:graphicFrame>
      <p:sp>
        <p:nvSpPr>
          <p:cNvPr id="12" name="TextBox 11">
            <a:extLst>
              <a:ext uri="{FF2B5EF4-FFF2-40B4-BE49-F238E27FC236}">
                <a16:creationId xmlns:a16="http://schemas.microsoft.com/office/drawing/2014/main" id="{3D54615E-B055-AD40-A966-4C87F1281A8A}"/>
              </a:ext>
            </a:extLst>
          </p:cNvPr>
          <p:cNvSpPr txBox="1"/>
          <p:nvPr/>
        </p:nvSpPr>
        <p:spPr>
          <a:xfrm>
            <a:off x="1097280" y="3070220"/>
            <a:ext cx="1379417" cy="523220"/>
          </a:xfrm>
          <a:prstGeom prst="rect">
            <a:avLst/>
          </a:prstGeom>
          <a:noFill/>
        </p:spPr>
        <p:txBody>
          <a:bodyPr wrap="none" rtlCol="0">
            <a:spAutoFit/>
          </a:bodyPr>
          <a:lstStyle/>
          <a:p>
            <a:r>
              <a:rPr lang="en-TH" sz="2400" u="sng" dirty="0"/>
              <a:t>Example</a:t>
            </a:r>
            <a:r>
              <a:rPr lang="en-TH" sz="2800" u="sng" dirty="0"/>
              <a:t>:</a:t>
            </a:r>
          </a:p>
        </p:txBody>
      </p:sp>
      <p:grpSp>
        <p:nvGrpSpPr>
          <p:cNvPr id="13" name="Group 12">
            <a:extLst>
              <a:ext uri="{FF2B5EF4-FFF2-40B4-BE49-F238E27FC236}">
                <a16:creationId xmlns:a16="http://schemas.microsoft.com/office/drawing/2014/main" id="{18788214-F7D6-49CB-8604-2099D38BB2D5}"/>
              </a:ext>
            </a:extLst>
          </p:cNvPr>
          <p:cNvGrpSpPr/>
          <p:nvPr/>
        </p:nvGrpSpPr>
        <p:grpSpPr>
          <a:xfrm>
            <a:off x="1097280" y="2052325"/>
            <a:ext cx="9185334" cy="807062"/>
            <a:chOff x="1325187" y="2643537"/>
            <a:chExt cx="8361254" cy="807062"/>
          </a:xfrm>
        </p:grpSpPr>
        <p:sp>
          <p:nvSpPr>
            <p:cNvPr id="14" name="Rounded Rectangle 9">
              <a:extLst>
                <a:ext uri="{FF2B5EF4-FFF2-40B4-BE49-F238E27FC236}">
                  <a16:creationId xmlns:a16="http://schemas.microsoft.com/office/drawing/2014/main" id="{669E3512-BFE6-4532-BBD5-D8AC1267809E}"/>
                </a:ext>
              </a:extLst>
            </p:cNvPr>
            <p:cNvSpPr/>
            <p:nvPr/>
          </p:nvSpPr>
          <p:spPr>
            <a:xfrm>
              <a:off x="2820692" y="2643537"/>
              <a:ext cx="6865749" cy="800961"/>
            </a:xfrm>
            <a:prstGeom prst="roundRect">
              <a:avLst/>
            </a:prstGeom>
            <a:solidFill>
              <a:schemeClr val="accent6">
                <a:lumMod val="40000"/>
                <a:lumOff val="60000"/>
              </a:schemeClr>
            </a:solidFill>
            <a:ln>
              <a:solidFill>
                <a:srgbClr val="BBB4E4"/>
              </a:solidFill>
            </a:ln>
          </p:spPr>
          <p:style>
            <a:lnRef idx="3">
              <a:schemeClr val="lt1"/>
            </a:lnRef>
            <a:fillRef idx="1">
              <a:schemeClr val="accent6"/>
            </a:fillRef>
            <a:effectRef idx="1">
              <a:schemeClr val="accent6"/>
            </a:effectRef>
            <a:fontRef idx="minor">
              <a:schemeClr val="lt1"/>
            </a:fontRef>
          </p:style>
          <p:txBody>
            <a:bodyPr rtlCol="0" anchor="ctr"/>
            <a:lstStyle/>
            <a:p>
              <a:r>
                <a:rPr lang="en-US" sz="2400" dirty="0">
                  <a:solidFill>
                    <a:schemeClr val="tx1"/>
                  </a:solidFill>
                </a:rPr>
                <a:t>  </a:t>
              </a:r>
            </a:p>
            <a:p>
              <a:r>
                <a:rPr lang="en-US" sz="2400" dirty="0">
                  <a:solidFill>
                    <a:schemeClr val="tx1"/>
                  </a:solidFill>
                </a:rPr>
                <a:t>  A set is a sorted collection of unique values.</a:t>
              </a:r>
            </a:p>
            <a:p>
              <a:endParaRPr lang="en-US" sz="2400" dirty="0">
                <a:solidFill>
                  <a:schemeClr val="tx1"/>
                </a:solidFill>
              </a:endParaRPr>
            </a:p>
          </p:txBody>
        </p:sp>
        <p:sp>
          <p:nvSpPr>
            <p:cNvPr id="15" name="Rounded Rectangle 4">
              <a:extLst>
                <a:ext uri="{FF2B5EF4-FFF2-40B4-BE49-F238E27FC236}">
                  <a16:creationId xmlns:a16="http://schemas.microsoft.com/office/drawing/2014/main" id="{937F9F14-87B5-4FDC-889E-9CD9E8CA8994}"/>
                </a:ext>
              </a:extLst>
            </p:cNvPr>
            <p:cNvSpPr/>
            <p:nvPr/>
          </p:nvSpPr>
          <p:spPr>
            <a:xfrm>
              <a:off x="1325187" y="2645635"/>
              <a:ext cx="1619491" cy="804964"/>
            </a:xfrm>
            <a:prstGeom prst="roundRect">
              <a:avLst/>
            </a:prstGeom>
            <a:solidFill>
              <a:srgbClr val="BBB4E4"/>
            </a:solidFill>
            <a:ln>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solidFill>
                    <a:schemeClr val="tx1"/>
                  </a:solidFill>
                </a:rPr>
                <a:t>SET</a:t>
              </a:r>
              <a:endParaRPr lang="en-TH" sz="2800" dirty="0">
                <a:solidFill>
                  <a:schemeClr val="tx1"/>
                </a:solidFill>
              </a:endParaRPr>
            </a:p>
          </p:txBody>
        </p:sp>
      </p:grpSp>
      <p:sp>
        <p:nvSpPr>
          <p:cNvPr id="3" name="Frame 2">
            <a:extLst>
              <a:ext uri="{FF2B5EF4-FFF2-40B4-BE49-F238E27FC236}">
                <a16:creationId xmlns:a16="http://schemas.microsoft.com/office/drawing/2014/main" id="{E7DBFA85-CF58-4B21-9716-0DB12AB75371}"/>
              </a:ext>
            </a:extLst>
          </p:cNvPr>
          <p:cNvSpPr/>
          <p:nvPr/>
        </p:nvSpPr>
        <p:spPr>
          <a:xfrm>
            <a:off x="5627077" y="3593440"/>
            <a:ext cx="5528603" cy="2239034"/>
          </a:xfrm>
          <a:prstGeom prst="frame">
            <a:avLst>
              <a:gd name="adj1" fmla="val 253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067955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B25E6-40BB-ED46-B1AC-2C0D51B8C7CF}"/>
              </a:ext>
            </a:extLst>
          </p:cNvPr>
          <p:cNvSpPr>
            <a:spLocks noGrp="1"/>
          </p:cNvSpPr>
          <p:nvPr>
            <p:ph type="title"/>
          </p:nvPr>
        </p:nvSpPr>
        <p:spPr/>
        <p:txBody>
          <a:bodyPr/>
          <a:lstStyle/>
          <a:p>
            <a:r>
              <a:rPr lang="en-US" dirty="0"/>
              <a:t>Cassandra</a:t>
            </a:r>
            <a:r>
              <a:rPr lang="th-TH" dirty="0"/>
              <a:t> </a:t>
            </a:r>
            <a:r>
              <a:rPr lang="en-US" dirty="0"/>
              <a:t>CQL Collections</a:t>
            </a:r>
            <a:endParaRPr lang="en-TH" dirty="0"/>
          </a:p>
        </p:txBody>
      </p:sp>
      <p:sp>
        <p:nvSpPr>
          <p:cNvPr id="3" name="Content Placeholder 2">
            <a:extLst>
              <a:ext uri="{FF2B5EF4-FFF2-40B4-BE49-F238E27FC236}">
                <a16:creationId xmlns:a16="http://schemas.microsoft.com/office/drawing/2014/main" id="{ABA4EDD3-6A86-484B-BDA9-33AF6719D687}"/>
              </a:ext>
            </a:extLst>
          </p:cNvPr>
          <p:cNvSpPr>
            <a:spLocks noGrp="1"/>
          </p:cNvSpPr>
          <p:nvPr>
            <p:ph idx="1"/>
          </p:nvPr>
        </p:nvSpPr>
        <p:spPr>
          <a:xfrm>
            <a:off x="118254" y="2688771"/>
            <a:ext cx="12646024" cy="4091668"/>
          </a:xfrm>
        </p:spPr>
        <p:txBody>
          <a:bodyPr>
            <a:noAutofit/>
          </a:bodyPr>
          <a:lstStyle/>
          <a:p>
            <a:pPr>
              <a:spcBef>
                <a:spcPts val="0"/>
              </a:spcBef>
              <a:spcAft>
                <a:spcPts val="0"/>
              </a:spcAft>
            </a:pPr>
            <a:r>
              <a:rPr lang="en-US" sz="1800" dirty="0">
                <a:solidFill>
                  <a:srgbClr val="000000"/>
                </a:solidFill>
                <a:latin typeface="Arial" panose="020B0604020202020204" pitchFamily="34" charset="0"/>
              </a:rPr>
              <a:t>Example: Creates a sample table with 3 columns including </a:t>
            </a:r>
            <a:r>
              <a:rPr lang="en-US" sz="1800" dirty="0" err="1">
                <a:solidFill>
                  <a:srgbClr val="000000"/>
                </a:solidFill>
                <a:latin typeface="Arial" panose="020B0604020202020204" pitchFamily="34" charset="0"/>
              </a:rPr>
              <a:t>student_id</a:t>
            </a:r>
            <a:r>
              <a:rPr lang="en-US" sz="1800" dirty="0">
                <a:solidFill>
                  <a:srgbClr val="000000"/>
                </a:solidFill>
                <a:latin typeface="Arial" panose="020B0604020202020204" pitchFamily="34" charset="0"/>
              </a:rPr>
              <a:t>, name and multiple e-mail accounts.</a:t>
            </a:r>
          </a:p>
          <a:p>
            <a:pPr>
              <a:spcBef>
                <a:spcPts val="0"/>
              </a:spcBef>
              <a:spcAft>
                <a:spcPts val="0"/>
              </a:spcAft>
            </a:pPr>
            <a:r>
              <a:rPr lang="en-US" sz="1800" dirty="0">
                <a:solidFill>
                  <a:srgbClr val="000000"/>
                </a:solidFill>
                <a:latin typeface="Arial" panose="020B0604020202020204" pitchFamily="34" charset="0"/>
              </a:rPr>
              <a:t> </a:t>
            </a:r>
            <a:r>
              <a:rPr lang="en-US" sz="1800" dirty="0">
                <a:solidFill>
                  <a:srgbClr val="000000"/>
                </a:solidFill>
                <a:latin typeface="Courier New" panose="02070309020205020404" pitchFamily="49" charset="0"/>
              </a:rPr>
              <a:t>&gt; CREATE TABLE student(</a:t>
            </a:r>
            <a:r>
              <a:rPr lang="en-US" sz="1800" dirty="0" err="1">
                <a:solidFill>
                  <a:srgbClr val="000000"/>
                </a:solidFill>
                <a:latin typeface="Courier New" panose="02070309020205020404" pitchFamily="49" charset="0"/>
              </a:rPr>
              <a:t>student_id</a:t>
            </a:r>
            <a:r>
              <a:rPr lang="en-US" sz="1800" dirty="0">
                <a:solidFill>
                  <a:srgbClr val="000000"/>
                </a:solidFill>
                <a:latin typeface="Courier New" panose="02070309020205020404" pitchFamily="49" charset="0"/>
              </a:rPr>
              <a:t> text, name text, email </a:t>
            </a:r>
            <a:r>
              <a:rPr lang="en-US" sz="1800" dirty="0">
                <a:solidFill>
                  <a:srgbClr val="000000"/>
                </a:solidFill>
                <a:highlight>
                  <a:srgbClr val="BBB4E4"/>
                </a:highlight>
                <a:latin typeface="Courier New" panose="02070309020205020404" pitchFamily="49" charset="0"/>
              </a:rPr>
              <a:t>set&lt;text&gt;, </a:t>
            </a:r>
            <a:r>
              <a:rPr lang="en-US" sz="1800" b="1" i="0" u="none" strike="noStrike" dirty="0">
                <a:solidFill>
                  <a:srgbClr val="000000"/>
                </a:solidFill>
                <a:effectLst/>
                <a:latin typeface="Courier New" panose="02070309020205020404" pitchFamily="49" charset="0"/>
              </a:rPr>
              <a:t>PRIMARY KEY </a:t>
            </a:r>
            <a:r>
              <a:rPr lang="en-US" sz="1800" b="0" i="0" u="none" strike="noStrike" dirty="0">
                <a:solidFill>
                  <a:srgbClr val="000000"/>
                </a:solidFill>
                <a:effectLst/>
                <a:latin typeface="Courier New" panose="02070309020205020404" pitchFamily="49" charset="0"/>
              </a:rPr>
              <a:t>(</a:t>
            </a:r>
            <a:r>
              <a:rPr lang="en-US" sz="1800" b="0" i="0" u="none" strike="noStrike" dirty="0" err="1">
                <a:solidFill>
                  <a:srgbClr val="000000"/>
                </a:solidFill>
                <a:effectLst/>
                <a:latin typeface="Courier New" panose="02070309020205020404" pitchFamily="49" charset="0"/>
              </a:rPr>
              <a:t>student_id</a:t>
            </a:r>
            <a:r>
              <a:rPr lang="en-US" sz="1800" b="0" i="0" u="none" strike="noStrike" dirty="0">
                <a:solidFill>
                  <a:srgbClr val="000000"/>
                </a:solidFill>
                <a:effectLst/>
                <a:latin typeface="Courier New" panose="02070309020205020404" pitchFamily="49" charset="0"/>
              </a:rPr>
              <a:t>)); </a:t>
            </a:r>
            <a:endParaRPr lang="en-US" sz="1800" dirty="0"/>
          </a:p>
          <a:p>
            <a:pPr>
              <a:spcBef>
                <a:spcPts val="0"/>
              </a:spcBef>
              <a:spcAft>
                <a:spcPts val="0"/>
              </a:spcAft>
            </a:pPr>
            <a:r>
              <a:rPr lang="en-US" sz="1800" b="1" dirty="0">
                <a:solidFill>
                  <a:srgbClr val="000000"/>
                </a:solidFill>
                <a:latin typeface="Arial" panose="020B0604020202020204" pitchFamily="34" charset="0"/>
              </a:rPr>
              <a:t>Inserting data into a Set</a:t>
            </a:r>
            <a:r>
              <a:rPr lang="en-US" sz="1800" dirty="0">
                <a:solidFill>
                  <a:srgbClr val="000000"/>
                </a:solidFill>
                <a:latin typeface="Arial" panose="020B0604020202020204" pitchFamily="34" charset="0"/>
              </a:rPr>
              <a:t> - insert name and phone into a table.</a:t>
            </a:r>
            <a:endParaRPr lang="en-US" sz="1800" dirty="0"/>
          </a:p>
          <a:p>
            <a:pPr>
              <a:spcBef>
                <a:spcPts val="0"/>
              </a:spcBef>
              <a:spcAft>
                <a:spcPts val="0"/>
              </a:spcAft>
            </a:pPr>
            <a:r>
              <a:rPr lang="en-US" sz="1800" dirty="0">
                <a:solidFill>
                  <a:srgbClr val="000000"/>
                </a:solidFill>
                <a:latin typeface="Courier New" panose="02070309020205020404" pitchFamily="49" charset="0"/>
              </a:rPr>
              <a:t>&gt; INSERT INTO student(</a:t>
            </a:r>
            <a:r>
              <a:rPr lang="en-US" sz="1800" dirty="0" err="1">
                <a:solidFill>
                  <a:srgbClr val="000000"/>
                </a:solidFill>
                <a:latin typeface="Courier New" panose="02070309020205020404" pitchFamily="49" charset="0"/>
              </a:rPr>
              <a:t>student_id,name</a:t>
            </a:r>
            <a:r>
              <a:rPr lang="en-US" sz="1800" dirty="0">
                <a:solidFill>
                  <a:srgbClr val="000000"/>
                </a:solidFill>
                <a:latin typeface="Courier New" panose="02070309020205020404" pitchFamily="49" charset="0"/>
              </a:rPr>
              <a:t>, email) VALUES</a:t>
            </a:r>
            <a:r>
              <a:rPr lang="th-TH" sz="1800" dirty="0">
                <a:solidFill>
                  <a:srgbClr val="000000"/>
                </a:solidFill>
                <a:latin typeface="Courier New" panose="02070309020205020404" pitchFamily="49" charset="0"/>
              </a:rPr>
              <a:t> </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('st120102', 'Joe', </a:t>
            </a:r>
            <a:r>
              <a:rPr lang="en-US" sz="1800" dirty="0">
                <a:solidFill>
                  <a:srgbClr val="000000"/>
                </a:solidFill>
                <a:highlight>
                  <a:srgbClr val="BBB4E4"/>
                </a:highlight>
                <a:latin typeface="Courier New" panose="02070309020205020404" pitchFamily="49" charset="0"/>
              </a:rPr>
              <a:t>{'joe@gmail.com'});</a:t>
            </a:r>
            <a:endParaRPr lang="en-US" sz="1800" dirty="0">
              <a:highlight>
                <a:srgbClr val="BBB4E4"/>
              </a:highlight>
            </a:endParaRPr>
          </a:p>
          <a:p>
            <a:pPr>
              <a:spcBef>
                <a:spcPts val="0"/>
              </a:spcBef>
              <a:spcAft>
                <a:spcPts val="0"/>
              </a:spcAft>
            </a:pPr>
            <a:br>
              <a:rPr lang="en-US" sz="1800" dirty="0"/>
            </a:br>
            <a:r>
              <a:rPr lang="en-US" sz="1800" b="1" dirty="0">
                <a:solidFill>
                  <a:srgbClr val="000000"/>
                </a:solidFill>
                <a:latin typeface="Arial" panose="020B0604020202020204" pitchFamily="34" charset="0"/>
              </a:rPr>
              <a:t>Updating a Set </a:t>
            </a:r>
            <a:r>
              <a:rPr lang="en-US" sz="1800" dirty="0">
                <a:solidFill>
                  <a:srgbClr val="000000"/>
                </a:solidFill>
                <a:latin typeface="Arial" panose="020B0604020202020204" pitchFamily="34" charset="0"/>
              </a:rPr>
              <a:t> - </a:t>
            </a:r>
            <a:r>
              <a:rPr lang="en-US" sz="1800" dirty="0">
                <a:solidFill>
                  <a:srgbClr val="980000"/>
                </a:solidFill>
                <a:latin typeface="Arial" panose="020B0604020202020204" pitchFamily="34" charset="0"/>
              </a:rPr>
              <a:t>adding</a:t>
            </a:r>
            <a:r>
              <a:rPr lang="en-US" sz="1800" dirty="0">
                <a:solidFill>
                  <a:srgbClr val="000000"/>
                </a:solidFill>
                <a:latin typeface="Arial" panose="020B0604020202020204" pitchFamily="34" charset="0"/>
              </a:rPr>
              <a:t> and </a:t>
            </a:r>
            <a:r>
              <a:rPr lang="en-US" sz="1800" dirty="0">
                <a:solidFill>
                  <a:srgbClr val="980000"/>
                </a:solidFill>
                <a:latin typeface="Arial" panose="020B0604020202020204" pitchFamily="34" charset="0"/>
              </a:rPr>
              <a:t>deleting</a:t>
            </a:r>
            <a:r>
              <a:rPr lang="en-US" sz="1800" dirty="0">
                <a:solidFill>
                  <a:srgbClr val="000000"/>
                </a:solidFill>
                <a:latin typeface="Arial" panose="020B0604020202020204" pitchFamily="34" charset="0"/>
              </a:rPr>
              <a:t> another phone number to the set as following commands.</a:t>
            </a:r>
            <a:endParaRPr lang="en-US" sz="1800" dirty="0"/>
          </a:p>
          <a:p>
            <a:r>
              <a:rPr lang="en-US" sz="1800" dirty="0">
                <a:solidFill>
                  <a:srgbClr val="000000"/>
                </a:solidFill>
                <a:latin typeface="Courier New" panose="02070309020205020404" pitchFamily="49" charset="0"/>
              </a:rPr>
              <a:t>&gt; </a:t>
            </a:r>
            <a:r>
              <a:rPr lang="en-US" sz="1800" dirty="0">
                <a:solidFill>
                  <a:srgbClr val="222222"/>
                </a:solidFill>
                <a:latin typeface="Courier New" panose="02070309020205020404" pitchFamily="49" charset="0"/>
              </a:rPr>
              <a:t>UPDATE </a:t>
            </a:r>
            <a:r>
              <a:rPr lang="en-US" sz="1800" dirty="0">
                <a:solidFill>
                  <a:srgbClr val="000000"/>
                </a:solidFill>
                <a:latin typeface="Courier New" panose="02070309020205020404" pitchFamily="49" charset="0"/>
              </a:rPr>
              <a:t>student</a:t>
            </a:r>
            <a:r>
              <a:rPr lang="en-US" sz="1800" dirty="0">
                <a:solidFill>
                  <a:srgbClr val="222222"/>
                </a:solidFill>
                <a:latin typeface="Courier New" panose="02070309020205020404" pitchFamily="49" charset="0"/>
              </a:rPr>
              <a:t> SET email = </a:t>
            </a:r>
            <a:r>
              <a:rPr lang="en-US" sz="1800" dirty="0">
                <a:solidFill>
                  <a:srgbClr val="222222"/>
                </a:solidFill>
                <a:highlight>
                  <a:srgbClr val="BBB4E4"/>
                </a:highlight>
                <a:latin typeface="Courier New" panose="02070309020205020404" pitchFamily="49" charset="0"/>
              </a:rPr>
              <a:t>email + {</a:t>
            </a:r>
            <a:r>
              <a:rPr lang="en-US" sz="1800" dirty="0">
                <a:solidFill>
                  <a:srgbClr val="000000"/>
                </a:solidFill>
                <a:highlight>
                  <a:srgbClr val="BBB4E4"/>
                </a:highlight>
                <a:latin typeface="Courier New" panose="02070309020205020404" pitchFamily="49" charset="0"/>
              </a:rPr>
              <a:t>'</a:t>
            </a:r>
            <a:r>
              <a:rPr lang="en-US" sz="1800" dirty="0">
                <a:solidFill>
                  <a:srgbClr val="000000"/>
                </a:solidFill>
                <a:highlight>
                  <a:srgbClr val="BBB4E4"/>
                </a:highlight>
              </a:rPr>
              <a:t>st120102@ait.asia</a:t>
            </a:r>
            <a:r>
              <a:rPr lang="en-US" sz="1800" dirty="0">
                <a:solidFill>
                  <a:srgbClr val="000000"/>
                </a:solidFill>
                <a:highlight>
                  <a:srgbClr val="BBB4E4"/>
                </a:highlight>
                <a:latin typeface="Courier New" panose="02070309020205020404" pitchFamily="49" charset="0"/>
              </a:rPr>
              <a:t>'</a:t>
            </a:r>
            <a:r>
              <a:rPr lang="en-US" sz="1800" dirty="0">
                <a:solidFill>
                  <a:srgbClr val="222222"/>
                </a:solidFill>
                <a:highlight>
                  <a:srgbClr val="BBB4E4"/>
                </a:highlight>
                <a:latin typeface="Courier New" panose="02070309020205020404" pitchFamily="49" charset="0"/>
              </a:rPr>
              <a:t>} </a:t>
            </a:r>
            <a:r>
              <a:rPr lang="en-US" sz="1800" dirty="0">
                <a:solidFill>
                  <a:srgbClr val="222222"/>
                </a:solidFill>
                <a:latin typeface="Courier New" panose="02070309020205020404" pitchFamily="49" charset="0"/>
              </a:rPr>
              <a:t>where </a:t>
            </a:r>
            <a:r>
              <a:rPr lang="en-US" sz="1800" dirty="0" err="1">
                <a:solidFill>
                  <a:srgbClr val="222222"/>
                </a:solidFill>
                <a:latin typeface="Courier New" panose="02070309020205020404" pitchFamily="49" charset="0"/>
              </a:rPr>
              <a:t>student_id</a:t>
            </a:r>
            <a:r>
              <a:rPr lang="en-US" sz="1800" dirty="0">
                <a:solidFill>
                  <a:srgbClr val="222222"/>
                </a:solidFill>
                <a:latin typeface="Courier New" panose="02070309020205020404" pitchFamily="49" charset="0"/>
              </a:rPr>
              <a:t> = </a:t>
            </a:r>
            <a:r>
              <a:rPr lang="en-US" sz="1800" dirty="0">
                <a:solidFill>
                  <a:srgbClr val="000000"/>
                </a:solidFill>
                <a:latin typeface="Courier New" panose="02070309020205020404" pitchFamily="49" charset="0"/>
              </a:rPr>
              <a:t>'</a:t>
            </a:r>
            <a:r>
              <a:rPr lang="en-US" sz="1800" dirty="0">
                <a:solidFill>
                  <a:srgbClr val="222222"/>
                </a:solidFill>
                <a:latin typeface="Courier New" panose="02070309020205020404" pitchFamily="49" charset="0"/>
              </a:rPr>
              <a:t>st120102</a:t>
            </a:r>
            <a:r>
              <a:rPr lang="en-US" sz="1800" dirty="0">
                <a:solidFill>
                  <a:srgbClr val="000000"/>
                </a:solidFill>
                <a:latin typeface="Courier New" panose="02070309020205020404" pitchFamily="49" charset="0"/>
              </a:rPr>
              <a:t>'</a:t>
            </a:r>
            <a:r>
              <a:rPr lang="en-US" sz="1800" dirty="0">
                <a:solidFill>
                  <a:srgbClr val="222222"/>
                </a:solidFill>
                <a:latin typeface="Courier New" panose="02070309020205020404" pitchFamily="49" charset="0"/>
              </a:rPr>
              <a:t>;</a:t>
            </a:r>
          </a:p>
          <a:p>
            <a:r>
              <a:rPr lang="en-US" sz="1800" dirty="0">
                <a:solidFill>
                  <a:srgbClr val="222222"/>
                </a:solidFill>
                <a:latin typeface="Courier New" panose="02070309020205020404" pitchFamily="49" charset="0"/>
              </a:rPr>
              <a:t>&gt; UPDATE </a:t>
            </a:r>
            <a:r>
              <a:rPr lang="en-US" sz="1800" dirty="0">
                <a:solidFill>
                  <a:srgbClr val="000000"/>
                </a:solidFill>
                <a:latin typeface="Courier New" panose="02070309020205020404" pitchFamily="49" charset="0"/>
              </a:rPr>
              <a:t>student</a:t>
            </a:r>
            <a:r>
              <a:rPr lang="en-US" sz="1800" dirty="0">
                <a:solidFill>
                  <a:srgbClr val="222222"/>
                </a:solidFill>
                <a:latin typeface="Courier New" panose="02070309020205020404" pitchFamily="49" charset="0"/>
              </a:rPr>
              <a:t> SET email = </a:t>
            </a:r>
            <a:r>
              <a:rPr lang="en-US" sz="1800" dirty="0">
                <a:solidFill>
                  <a:srgbClr val="222222"/>
                </a:solidFill>
                <a:highlight>
                  <a:srgbClr val="BBB4E4"/>
                </a:highlight>
                <a:latin typeface="Courier New" panose="02070309020205020404" pitchFamily="49" charset="0"/>
              </a:rPr>
              <a:t>email - {</a:t>
            </a:r>
            <a:r>
              <a:rPr lang="en-US" sz="1800" dirty="0">
                <a:solidFill>
                  <a:srgbClr val="000000"/>
                </a:solidFill>
                <a:highlight>
                  <a:srgbClr val="BBB4E4"/>
                </a:highlight>
                <a:latin typeface="Courier New" panose="02070309020205020404" pitchFamily="49" charset="0"/>
              </a:rPr>
              <a:t>'</a:t>
            </a:r>
            <a:r>
              <a:rPr lang="en-US" sz="1800" dirty="0">
                <a:solidFill>
                  <a:srgbClr val="000000"/>
                </a:solidFill>
                <a:highlight>
                  <a:srgbClr val="BBB4E4"/>
                </a:highlight>
              </a:rPr>
              <a:t>st120102@ait.asia</a:t>
            </a:r>
            <a:r>
              <a:rPr lang="en-US" sz="1800" dirty="0">
                <a:solidFill>
                  <a:srgbClr val="000000"/>
                </a:solidFill>
                <a:highlight>
                  <a:srgbClr val="BBB4E4"/>
                </a:highlight>
                <a:latin typeface="Courier New" panose="02070309020205020404" pitchFamily="49" charset="0"/>
              </a:rPr>
              <a:t>'</a:t>
            </a:r>
            <a:r>
              <a:rPr lang="en-US" sz="1800" dirty="0">
                <a:solidFill>
                  <a:srgbClr val="222222"/>
                </a:solidFill>
                <a:highlight>
                  <a:srgbClr val="BBB4E4"/>
                </a:highlight>
                <a:latin typeface="Courier New" panose="02070309020205020404" pitchFamily="49" charset="0"/>
              </a:rPr>
              <a:t>} </a:t>
            </a:r>
            <a:r>
              <a:rPr lang="en-US" sz="1800" dirty="0">
                <a:solidFill>
                  <a:srgbClr val="222222"/>
                </a:solidFill>
                <a:latin typeface="Courier New" panose="02070309020205020404" pitchFamily="49" charset="0"/>
              </a:rPr>
              <a:t>where </a:t>
            </a:r>
            <a:r>
              <a:rPr lang="en-US" sz="1800" dirty="0" err="1">
                <a:solidFill>
                  <a:srgbClr val="222222"/>
                </a:solidFill>
                <a:latin typeface="Courier New" panose="02070309020205020404" pitchFamily="49" charset="0"/>
              </a:rPr>
              <a:t>student_id</a:t>
            </a:r>
            <a:r>
              <a:rPr lang="en-US" sz="1800" dirty="0">
                <a:solidFill>
                  <a:srgbClr val="222222"/>
                </a:solidFill>
                <a:latin typeface="Courier New" panose="02070309020205020404" pitchFamily="49" charset="0"/>
              </a:rPr>
              <a:t> = </a:t>
            </a:r>
            <a:r>
              <a:rPr lang="en-US" sz="1800" dirty="0">
                <a:solidFill>
                  <a:srgbClr val="000000"/>
                </a:solidFill>
                <a:latin typeface="Courier New" panose="02070309020205020404" pitchFamily="49" charset="0"/>
              </a:rPr>
              <a:t>'</a:t>
            </a:r>
            <a:r>
              <a:rPr lang="en-US" sz="1800" dirty="0">
                <a:solidFill>
                  <a:srgbClr val="222222"/>
                </a:solidFill>
                <a:latin typeface="Courier New" panose="02070309020205020404" pitchFamily="49" charset="0"/>
              </a:rPr>
              <a:t>st120102</a:t>
            </a:r>
            <a:r>
              <a:rPr lang="en-US" sz="1800" dirty="0">
                <a:solidFill>
                  <a:srgbClr val="000000"/>
                </a:solidFill>
                <a:latin typeface="Courier New" panose="02070309020205020404" pitchFamily="49" charset="0"/>
              </a:rPr>
              <a:t>'</a:t>
            </a:r>
            <a:r>
              <a:rPr lang="en-US" sz="1800" dirty="0">
                <a:solidFill>
                  <a:srgbClr val="222222"/>
                </a:solidFill>
                <a:latin typeface="Courier New" panose="02070309020205020404" pitchFamily="49" charset="0"/>
              </a:rPr>
              <a:t>;</a:t>
            </a:r>
            <a:br>
              <a:rPr lang="en-US" sz="1800" dirty="0"/>
            </a:br>
            <a:br>
              <a:rPr lang="en-US" sz="1800" dirty="0"/>
            </a:br>
            <a:endParaRPr lang="en-TH" sz="1800" dirty="0"/>
          </a:p>
        </p:txBody>
      </p:sp>
      <p:sp>
        <p:nvSpPr>
          <p:cNvPr id="4" name="Slide Number Placeholder 3">
            <a:extLst>
              <a:ext uri="{FF2B5EF4-FFF2-40B4-BE49-F238E27FC236}">
                <a16:creationId xmlns:a16="http://schemas.microsoft.com/office/drawing/2014/main" id="{6CF03F70-01FC-774A-8FAD-C9C425E41459}"/>
              </a:ext>
            </a:extLst>
          </p:cNvPr>
          <p:cNvSpPr>
            <a:spLocks noGrp="1"/>
          </p:cNvSpPr>
          <p:nvPr>
            <p:ph type="sldNum" sz="quarter" idx="12"/>
          </p:nvPr>
        </p:nvSpPr>
        <p:spPr/>
        <p:txBody>
          <a:bodyPr/>
          <a:lstStyle/>
          <a:p>
            <a:fld id="{3A98EE3D-8CD1-4C3F-BD1C-C98C9596463C}" type="slidenum">
              <a:rPr lang="en-US" smtClean="0"/>
              <a:t>43</a:t>
            </a:fld>
            <a:endParaRPr lang="en-US" dirty="0"/>
          </a:p>
        </p:txBody>
      </p:sp>
      <p:grpSp>
        <p:nvGrpSpPr>
          <p:cNvPr id="9" name="Group 8">
            <a:extLst>
              <a:ext uri="{FF2B5EF4-FFF2-40B4-BE49-F238E27FC236}">
                <a16:creationId xmlns:a16="http://schemas.microsoft.com/office/drawing/2014/main" id="{64B3ED04-7447-42FE-A341-467055A32117}"/>
              </a:ext>
            </a:extLst>
          </p:cNvPr>
          <p:cNvGrpSpPr/>
          <p:nvPr/>
        </p:nvGrpSpPr>
        <p:grpSpPr>
          <a:xfrm>
            <a:off x="1097280" y="1705442"/>
            <a:ext cx="9185334" cy="807062"/>
            <a:chOff x="1325187" y="2643537"/>
            <a:chExt cx="8361254" cy="807062"/>
          </a:xfrm>
        </p:grpSpPr>
        <p:sp>
          <p:nvSpPr>
            <p:cNvPr id="10" name="Rounded Rectangle 9">
              <a:extLst>
                <a:ext uri="{FF2B5EF4-FFF2-40B4-BE49-F238E27FC236}">
                  <a16:creationId xmlns:a16="http://schemas.microsoft.com/office/drawing/2014/main" id="{A26364A5-B8F0-42AA-9F6F-75527B93BFC0}"/>
                </a:ext>
              </a:extLst>
            </p:cNvPr>
            <p:cNvSpPr/>
            <p:nvPr/>
          </p:nvSpPr>
          <p:spPr>
            <a:xfrm>
              <a:off x="2820692" y="2643537"/>
              <a:ext cx="6865749" cy="800961"/>
            </a:xfrm>
            <a:prstGeom prst="roundRect">
              <a:avLst/>
            </a:prstGeom>
            <a:solidFill>
              <a:schemeClr val="accent6">
                <a:lumMod val="40000"/>
                <a:lumOff val="60000"/>
              </a:schemeClr>
            </a:solidFill>
            <a:ln>
              <a:solidFill>
                <a:srgbClr val="BBB4E4"/>
              </a:solidFill>
            </a:ln>
          </p:spPr>
          <p:style>
            <a:lnRef idx="3">
              <a:schemeClr val="lt1"/>
            </a:lnRef>
            <a:fillRef idx="1">
              <a:schemeClr val="accent6"/>
            </a:fillRef>
            <a:effectRef idx="1">
              <a:schemeClr val="accent6"/>
            </a:effectRef>
            <a:fontRef idx="minor">
              <a:schemeClr val="lt1"/>
            </a:fontRef>
          </p:style>
          <p:txBody>
            <a:bodyPr rtlCol="0" anchor="ctr"/>
            <a:lstStyle/>
            <a:p>
              <a:r>
                <a:rPr lang="en-US" sz="2400" dirty="0">
                  <a:solidFill>
                    <a:schemeClr val="tx1"/>
                  </a:solidFill>
                </a:rPr>
                <a:t>  </a:t>
              </a:r>
            </a:p>
            <a:p>
              <a:r>
                <a:rPr lang="en-US" sz="2400" dirty="0">
                  <a:solidFill>
                    <a:schemeClr val="tx1"/>
                  </a:solidFill>
                </a:rPr>
                <a:t>  A set is a sorted collection of unique values.</a:t>
              </a:r>
            </a:p>
            <a:p>
              <a:endParaRPr lang="en-US" sz="2400" dirty="0">
                <a:solidFill>
                  <a:schemeClr val="tx1"/>
                </a:solidFill>
              </a:endParaRPr>
            </a:p>
          </p:txBody>
        </p:sp>
        <p:sp>
          <p:nvSpPr>
            <p:cNvPr id="11" name="Rounded Rectangle 4">
              <a:extLst>
                <a:ext uri="{FF2B5EF4-FFF2-40B4-BE49-F238E27FC236}">
                  <a16:creationId xmlns:a16="http://schemas.microsoft.com/office/drawing/2014/main" id="{033D0B6E-A22D-44F5-AD8D-8B628B846FCE}"/>
                </a:ext>
              </a:extLst>
            </p:cNvPr>
            <p:cNvSpPr/>
            <p:nvPr/>
          </p:nvSpPr>
          <p:spPr>
            <a:xfrm>
              <a:off x="1325187" y="2645635"/>
              <a:ext cx="1619491" cy="804964"/>
            </a:xfrm>
            <a:prstGeom prst="roundRect">
              <a:avLst/>
            </a:prstGeom>
            <a:solidFill>
              <a:srgbClr val="BBB4E4"/>
            </a:solidFill>
            <a:ln>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solidFill>
                    <a:schemeClr val="tx1"/>
                  </a:solidFill>
                </a:rPr>
                <a:t>SET</a:t>
              </a:r>
              <a:endParaRPr lang="en-TH" sz="2800" dirty="0">
                <a:solidFill>
                  <a:schemeClr val="tx1"/>
                </a:solidFill>
              </a:endParaRPr>
            </a:p>
          </p:txBody>
        </p:sp>
      </p:grpSp>
    </p:spTree>
    <p:extLst>
      <p:ext uri="{BB962C8B-B14F-4D97-AF65-F5344CB8AC3E}">
        <p14:creationId xmlns:p14="http://schemas.microsoft.com/office/powerpoint/2010/main" val="15234440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730F1-F6AA-466B-8CBC-40ECC83A0DB7}"/>
              </a:ext>
            </a:extLst>
          </p:cNvPr>
          <p:cNvSpPr>
            <a:spLocks noGrp="1"/>
          </p:cNvSpPr>
          <p:nvPr>
            <p:ph type="title"/>
          </p:nvPr>
        </p:nvSpPr>
        <p:spPr/>
        <p:txBody>
          <a:bodyPr/>
          <a:lstStyle/>
          <a:p>
            <a:r>
              <a:rPr lang="en-US" dirty="0"/>
              <a:t>Cassandra</a:t>
            </a:r>
            <a:r>
              <a:rPr lang="th-TH" dirty="0"/>
              <a:t> </a:t>
            </a:r>
            <a:r>
              <a:rPr lang="en-US" dirty="0"/>
              <a:t>CQL Collections</a:t>
            </a:r>
          </a:p>
        </p:txBody>
      </p:sp>
      <p:sp>
        <p:nvSpPr>
          <p:cNvPr id="4" name="Slide Number Placeholder 3">
            <a:extLst>
              <a:ext uri="{FF2B5EF4-FFF2-40B4-BE49-F238E27FC236}">
                <a16:creationId xmlns:a16="http://schemas.microsoft.com/office/drawing/2014/main" id="{877BEE32-83E3-44AE-83D5-E28759EB6E2C}"/>
              </a:ext>
            </a:extLst>
          </p:cNvPr>
          <p:cNvSpPr>
            <a:spLocks noGrp="1"/>
          </p:cNvSpPr>
          <p:nvPr>
            <p:ph type="sldNum" sz="quarter" idx="12"/>
          </p:nvPr>
        </p:nvSpPr>
        <p:spPr/>
        <p:txBody>
          <a:bodyPr/>
          <a:lstStyle/>
          <a:p>
            <a:fld id="{3A98EE3D-8CD1-4C3F-BD1C-C98C9596463C}" type="slidenum">
              <a:rPr lang="en-US" smtClean="0"/>
              <a:t>44</a:t>
            </a:fld>
            <a:endParaRPr lang="en-US" dirty="0"/>
          </a:p>
        </p:txBody>
      </p:sp>
      <p:graphicFrame>
        <p:nvGraphicFramePr>
          <p:cNvPr id="8" name="Table 8">
            <a:extLst>
              <a:ext uri="{FF2B5EF4-FFF2-40B4-BE49-F238E27FC236}">
                <a16:creationId xmlns:a16="http://schemas.microsoft.com/office/drawing/2014/main" id="{F148CEE0-10C2-4140-A4BB-F121CE139F74}"/>
              </a:ext>
            </a:extLst>
          </p:cNvPr>
          <p:cNvGraphicFramePr>
            <a:graphicFrameLocks noGrp="1"/>
          </p:cNvGraphicFramePr>
          <p:nvPr>
            <p:ph idx="1"/>
          </p:nvPr>
        </p:nvGraphicFramePr>
        <p:xfrm>
          <a:off x="1039681" y="3684584"/>
          <a:ext cx="10058400" cy="2436298"/>
        </p:xfrm>
        <a:graphic>
          <a:graphicData uri="http://schemas.openxmlformats.org/drawingml/2006/table">
            <a:tbl>
              <a:tblPr firstRow="1" bandRow="1">
                <a:tableStyleId>{7DF18680-E054-41AD-8BC1-D1AEF772440D}</a:tableStyleId>
              </a:tblPr>
              <a:tblGrid>
                <a:gridCol w="1266366">
                  <a:extLst>
                    <a:ext uri="{9D8B030D-6E8A-4147-A177-3AD203B41FA5}">
                      <a16:colId xmlns:a16="http://schemas.microsoft.com/office/drawing/2014/main" val="67251266"/>
                    </a:ext>
                  </a:extLst>
                </a:gridCol>
                <a:gridCol w="1637628">
                  <a:extLst>
                    <a:ext uri="{9D8B030D-6E8A-4147-A177-3AD203B41FA5}">
                      <a16:colId xmlns:a16="http://schemas.microsoft.com/office/drawing/2014/main" val="582465338"/>
                    </a:ext>
                  </a:extLst>
                </a:gridCol>
                <a:gridCol w="3577203">
                  <a:extLst>
                    <a:ext uri="{9D8B030D-6E8A-4147-A177-3AD203B41FA5}">
                      <a16:colId xmlns:a16="http://schemas.microsoft.com/office/drawing/2014/main" val="3170906075"/>
                    </a:ext>
                  </a:extLst>
                </a:gridCol>
                <a:gridCol w="3577203">
                  <a:extLst>
                    <a:ext uri="{9D8B030D-6E8A-4147-A177-3AD203B41FA5}">
                      <a16:colId xmlns:a16="http://schemas.microsoft.com/office/drawing/2014/main" val="2417779878"/>
                    </a:ext>
                  </a:extLst>
                </a:gridCol>
              </a:tblGrid>
              <a:tr h="481871">
                <a:tc>
                  <a:txBody>
                    <a:bodyPr/>
                    <a:lstStyle/>
                    <a:p>
                      <a:r>
                        <a:rPr lang="en-US" sz="2000" dirty="0" err="1">
                          <a:solidFill>
                            <a:schemeClr val="tx1"/>
                          </a:solidFill>
                        </a:rPr>
                        <a:t>StudentID</a:t>
                      </a:r>
                      <a:endParaRPr lang="en-US" sz="2000" dirty="0">
                        <a:solidFill>
                          <a:schemeClr val="tx1"/>
                        </a:solidFill>
                      </a:endParaRPr>
                    </a:p>
                  </a:txBody>
                  <a:tcPr/>
                </a:tc>
                <a:tc>
                  <a:txBody>
                    <a:bodyPr/>
                    <a:lstStyle/>
                    <a:p>
                      <a:r>
                        <a:rPr lang="en-US" sz="2000" dirty="0">
                          <a:solidFill>
                            <a:schemeClr val="tx1"/>
                          </a:solidFill>
                        </a:rPr>
                        <a:t>Name</a:t>
                      </a:r>
                    </a:p>
                  </a:txBody>
                  <a:tcPr/>
                </a:tc>
                <a:tc>
                  <a:txBody>
                    <a:bodyPr/>
                    <a:lstStyle/>
                    <a:p>
                      <a:r>
                        <a:rPr lang="en-US" sz="2000" dirty="0">
                          <a:solidFill>
                            <a:schemeClr val="tx1"/>
                          </a:solidFill>
                        </a:rPr>
                        <a:t>Email</a:t>
                      </a:r>
                    </a:p>
                  </a:txBody>
                  <a:tcPr/>
                </a:tc>
                <a:tc>
                  <a:txBody>
                    <a:bodyPr/>
                    <a:lstStyle/>
                    <a:p>
                      <a:r>
                        <a:rPr lang="en-US" sz="2000" dirty="0">
                          <a:solidFill>
                            <a:schemeClr val="tx1"/>
                          </a:solidFill>
                        </a:rPr>
                        <a:t>Enrolled Courses</a:t>
                      </a:r>
                    </a:p>
                  </a:txBody>
                  <a:tcPr/>
                </a:tc>
                <a:extLst>
                  <a:ext uri="{0D108BD9-81ED-4DB2-BD59-A6C34878D82A}">
                    <a16:rowId xmlns:a16="http://schemas.microsoft.com/office/drawing/2014/main" val="3531511625"/>
                  </a:ext>
                </a:extLst>
              </a:tr>
              <a:tr h="538959">
                <a:tc>
                  <a:txBody>
                    <a:bodyPr/>
                    <a:lstStyle/>
                    <a:p>
                      <a:r>
                        <a:rPr lang="en-US" sz="2000" dirty="0"/>
                        <a:t>st120100</a:t>
                      </a:r>
                    </a:p>
                  </a:txBody>
                  <a:tcPr/>
                </a:tc>
                <a:tc>
                  <a:txBody>
                    <a:bodyPr/>
                    <a:lstStyle/>
                    <a:p>
                      <a:r>
                        <a:rPr lang="en-US" sz="2000" dirty="0"/>
                        <a:t>Peter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 ‘st120100@ait.asia’ }</a:t>
                      </a:r>
                      <a:endParaRPr lang="en-US" sz="2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 ‘DMM101']</a:t>
                      </a:r>
                      <a:endParaRPr lang="en-US" sz="2000" dirty="0">
                        <a:latin typeface="+mn-lt"/>
                      </a:endParaRPr>
                    </a:p>
                  </a:txBody>
                  <a:tcPr/>
                </a:tc>
                <a:extLst>
                  <a:ext uri="{0D108BD9-81ED-4DB2-BD59-A6C34878D82A}">
                    <a16:rowId xmlns:a16="http://schemas.microsoft.com/office/drawing/2014/main" val="1395021849"/>
                  </a:ext>
                </a:extLst>
              </a:tr>
              <a:tr h="646229">
                <a:tc>
                  <a:txBody>
                    <a:bodyPr/>
                    <a:lstStyle/>
                    <a:p>
                      <a:r>
                        <a:rPr lang="en-US" sz="2000" dirty="0"/>
                        <a:t>st120101</a:t>
                      </a:r>
                    </a:p>
                  </a:txBody>
                  <a:tcPr/>
                </a:tc>
                <a:tc>
                  <a:txBody>
                    <a:bodyPr/>
                    <a:lstStyle/>
                    <a:p>
                      <a:r>
                        <a:rPr lang="en-US" sz="2000" dirty="0"/>
                        <a:t>Anne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 ‘st120101@ait.asia’ }</a:t>
                      </a:r>
                      <a:endParaRPr lang="en-US" sz="2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 ‘DMM101']</a:t>
                      </a:r>
                      <a:endParaRPr lang="en-US" sz="2000" dirty="0">
                        <a:latin typeface="+mn-lt"/>
                      </a:endParaRPr>
                    </a:p>
                  </a:txBody>
                  <a:tcPr/>
                </a:tc>
                <a:extLst>
                  <a:ext uri="{0D108BD9-81ED-4DB2-BD59-A6C34878D82A}">
                    <a16:rowId xmlns:a16="http://schemas.microsoft.com/office/drawing/2014/main" val="3481251184"/>
                  </a:ext>
                </a:extLst>
              </a:tr>
              <a:tr h="769239">
                <a:tc>
                  <a:txBody>
                    <a:bodyPr/>
                    <a:lstStyle/>
                    <a:p>
                      <a:r>
                        <a:rPr lang="en-US" sz="2000" dirty="0"/>
                        <a:t>st120102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Joe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 ‘joe@gmail.com’, ‘st120102@ait.asia’ }</a:t>
                      </a:r>
                      <a:endParaRPr lang="en-US" sz="2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[‘DMM101’, ‘ML101']</a:t>
                      </a:r>
                      <a:endParaRPr lang="en-US" sz="2000" dirty="0">
                        <a:latin typeface="+mn-lt"/>
                      </a:endParaRPr>
                    </a:p>
                  </a:txBody>
                  <a:tcPr/>
                </a:tc>
                <a:extLst>
                  <a:ext uri="{0D108BD9-81ED-4DB2-BD59-A6C34878D82A}">
                    <a16:rowId xmlns:a16="http://schemas.microsoft.com/office/drawing/2014/main" val="1423034934"/>
                  </a:ext>
                </a:extLst>
              </a:tr>
            </a:tbl>
          </a:graphicData>
        </a:graphic>
      </p:graphicFrame>
      <p:sp>
        <p:nvSpPr>
          <p:cNvPr id="12" name="TextBox 11">
            <a:extLst>
              <a:ext uri="{FF2B5EF4-FFF2-40B4-BE49-F238E27FC236}">
                <a16:creationId xmlns:a16="http://schemas.microsoft.com/office/drawing/2014/main" id="{3D54615E-B055-AD40-A966-4C87F1281A8A}"/>
              </a:ext>
            </a:extLst>
          </p:cNvPr>
          <p:cNvSpPr txBox="1"/>
          <p:nvPr/>
        </p:nvSpPr>
        <p:spPr>
          <a:xfrm>
            <a:off x="1097280" y="3070220"/>
            <a:ext cx="1379417" cy="523220"/>
          </a:xfrm>
          <a:prstGeom prst="rect">
            <a:avLst/>
          </a:prstGeom>
          <a:noFill/>
        </p:spPr>
        <p:txBody>
          <a:bodyPr wrap="none" rtlCol="0">
            <a:spAutoFit/>
          </a:bodyPr>
          <a:lstStyle/>
          <a:p>
            <a:r>
              <a:rPr lang="en-TH" sz="2400" u="sng" dirty="0"/>
              <a:t>Example</a:t>
            </a:r>
            <a:r>
              <a:rPr lang="en-TH" sz="2800" u="sng" dirty="0"/>
              <a:t>:</a:t>
            </a:r>
          </a:p>
        </p:txBody>
      </p:sp>
      <p:grpSp>
        <p:nvGrpSpPr>
          <p:cNvPr id="17" name="Group 16">
            <a:extLst>
              <a:ext uri="{FF2B5EF4-FFF2-40B4-BE49-F238E27FC236}">
                <a16:creationId xmlns:a16="http://schemas.microsoft.com/office/drawing/2014/main" id="{6ED7ED2F-3E9B-44D4-8276-C36E53CC9B75}"/>
              </a:ext>
            </a:extLst>
          </p:cNvPr>
          <p:cNvGrpSpPr/>
          <p:nvPr/>
        </p:nvGrpSpPr>
        <p:grpSpPr>
          <a:xfrm>
            <a:off x="1097280" y="1815259"/>
            <a:ext cx="9439000" cy="1052857"/>
            <a:chOff x="1325187" y="2643537"/>
            <a:chExt cx="8361254" cy="807062"/>
          </a:xfrm>
        </p:grpSpPr>
        <p:sp>
          <p:nvSpPr>
            <p:cNvPr id="18" name="Rounded Rectangle 13">
              <a:extLst>
                <a:ext uri="{FF2B5EF4-FFF2-40B4-BE49-F238E27FC236}">
                  <a16:creationId xmlns:a16="http://schemas.microsoft.com/office/drawing/2014/main" id="{9390717F-3E22-4978-A765-900399F6EA12}"/>
                </a:ext>
              </a:extLst>
            </p:cNvPr>
            <p:cNvSpPr/>
            <p:nvPr/>
          </p:nvSpPr>
          <p:spPr>
            <a:xfrm>
              <a:off x="2820692" y="2643537"/>
              <a:ext cx="6865749" cy="8009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r>
                <a:rPr lang="en-US" sz="2200" dirty="0">
                  <a:solidFill>
                    <a:schemeClr val="tx1"/>
                  </a:solidFill>
                </a:rPr>
                <a:t>  A list is a sorted collection of non-unique values where </a:t>
              </a:r>
              <a:endParaRPr lang="th-TH" sz="2200" dirty="0">
                <a:solidFill>
                  <a:schemeClr val="tx1"/>
                </a:solidFill>
              </a:endParaRPr>
            </a:p>
            <a:p>
              <a:r>
                <a:rPr lang="th-TH" sz="2200" dirty="0">
                  <a:solidFill>
                    <a:schemeClr val="tx1"/>
                  </a:solidFill>
                </a:rPr>
                <a:t>  </a:t>
              </a:r>
              <a:r>
                <a:rPr lang="en-US" sz="2200" dirty="0">
                  <a:solidFill>
                    <a:schemeClr val="tx1"/>
                  </a:solidFill>
                </a:rPr>
                <a:t>elements are ordered by there position in the list.</a:t>
              </a:r>
            </a:p>
          </p:txBody>
        </p:sp>
        <p:sp>
          <p:nvSpPr>
            <p:cNvPr id="19" name="Rounded Rectangle 14">
              <a:extLst>
                <a:ext uri="{FF2B5EF4-FFF2-40B4-BE49-F238E27FC236}">
                  <a16:creationId xmlns:a16="http://schemas.microsoft.com/office/drawing/2014/main" id="{FC5BC13E-3799-4BAB-8083-985A5C93F1FE}"/>
                </a:ext>
              </a:extLst>
            </p:cNvPr>
            <p:cNvSpPr/>
            <p:nvPr/>
          </p:nvSpPr>
          <p:spPr>
            <a:xfrm>
              <a:off x="1325187" y="2645635"/>
              <a:ext cx="1619491" cy="80496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solidFill>
                    <a:schemeClr val="tx1"/>
                  </a:solidFill>
                </a:rPr>
                <a:t>LIST</a:t>
              </a:r>
              <a:endParaRPr lang="en-TH" sz="2800" dirty="0">
                <a:solidFill>
                  <a:schemeClr val="tx1"/>
                </a:solidFill>
              </a:endParaRPr>
            </a:p>
          </p:txBody>
        </p:sp>
      </p:grpSp>
      <p:sp>
        <p:nvSpPr>
          <p:cNvPr id="3" name="Frame 2">
            <a:extLst>
              <a:ext uri="{FF2B5EF4-FFF2-40B4-BE49-F238E27FC236}">
                <a16:creationId xmlns:a16="http://schemas.microsoft.com/office/drawing/2014/main" id="{1C3B0AE7-A2F7-446D-B45C-1EFC284A7951}"/>
              </a:ext>
            </a:extLst>
          </p:cNvPr>
          <p:cNvSpPr/>
          <p:nvPr/>
        </p:nvSpPr>
        <p:spPr>
          <a:xfrm>
            <a:off x="7423806" y="3676408"/>
            <a:ext cx="3728513" cy="2434136"/>
          </a:xfrm>
          <a:prstGeom prst="frame">
            <a:avLst>
              <a:gd name="adj1" fmla="val 253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071922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B25E6-40BB-ED46-B1AC-2C0D51B8C7CF}"/>
              </a:ext>
            </a:extLst>
          </p:cNvPr>
          <p:cNvSpPr>
            <a:spLocks noGrp="1"/>
          </p:cNvSpPr>
          <p:nvPr>
            <p:ph type="title"/>
          </p:nvPr>
        </p:nvSpPr>
        <p:spPr/>
        <p:txBody>
          <a:bodyPr/>
          <a:lstStyle/>
          <a:p>
            <a:r>
              <a:rPr lang="en-US" dirty="0"/>
              <a:t>Cassandra</a:t>
            </a:r>
            <a:r>
              <a:rPr lang="th-TH" dirty="0"/>
              <a:t> </a:t>
            </a:r>
            <a:r>
              <a:rPr lang="en-US" dirty="0"/>
              <a:t>CQL Collections</a:t>
            </a:r>
            <a:endParaRPr lang="en-TH" dirty="0"/>
          </a:p>
        </p:txBody>
      </p:sp>
      <p:sp>
        <p:nvSpPr>
          <p:cNvPr id="3" name="Content Placeholder 2">
            <a:extLst>
              <a:ext uri="{FF2B5EF4-FFF2-40B4-BE49-F238E27FC236}">
                <a16:creationId xmlns:a16="http://schemas.microsoft.com/office/drawing/2014/main" id="{ABA4EDD3-6A86-484B-BDA9-33AF6719D687}"/>
              </a:ext>
            </a:extLst>
          </p:cNvPr>
          <p:cNvSpPr>
            <a:spLocks noGrp="1"/>
          </p:cNvSpPr>
          <p:nvPr>
            <p:ph idx="1"/>
          </p:nvPr>
        </p:nvSpPr>
        <p:spPr>
          <a:xfrm>
            <a:off x="860560" y="2929811"/>
            <a:ext cx="11000697" cy="3377683"/>
          </a:xfrm>
        </p:spPr>
        <p:txBody>
          <a:bodyPr>
            <a:noAutofit/>
          </a:bodyPr>
          <a:lstStyle/>
          <a:p>
            <a:pPr>
              <a:spcBef>
                <a:spcPts val="0"/>
              </a:spcBef>
              <a:spcAft>
                <a:spcPts val="0"/>
              </a:spcAft>
            </a:pPr>
            <a:r>
              <a:rPr lang="en-US" sz="1800" dirty="0">
                <a:solidFill>
                  <a:srgbClr val="000000"/>
                </a:solidFill>
                <a:latin typeface="Arial" panose="020B0604020202020204" pitchFamily="34" charset="0"/>
              </a:rPr>
              <a:t>Example: Alter a sample table with adding column to store enrolled courses of a student. </a:t>
            </a:r>
          </a:p>
          <a:p>
            <a:pPr>
              <a:spcBef>
                <a:spcPts val="0"/>
              </a:spcBef>
              <a:spcAft>
                <a:spcPts val="0"/>
              </a:spcAft>
            </a:pPr>
            <a:r>
              <a:rPr lang="en-US" sz="1800" dirty="0">
                <a:solidFill>
                  <a:srgbClr val="000000"/>
                </a:solidFill>
                <a:latin typeface="Courier New" panose="02070309020205020404" pitchFamily="49" charset="0"/>
              </a:rPr>
              <a:t>&gt; ALTER TABLE student ADD </a:t>
            </a:r>
            <a:r>
              <a:rPr lang="en-US" sz="1800" dirty="0" err="1">
                <a:solidFill>
                  <a:srgbClr val="000000"/>
                </a:solidFill>
                <a:latin typeface="Courier New" panose="02070309020205020404" pitchFamily="49" charset="0"/>
              </a:rPr>
              <a:t>enrolled_courses</a:t>
            </a:r>
            <a:r>
              <a:rPr lang="en-US" sz="1800" dirty="0">
                <a:solidFill>
                  <a:srgbClr val="000000"/>
                </a:solidFill>
                <a:latin typeface="Courier New" panose="02070309020205020404" pitchFamily="49" charset="0"/>
              </a:rPr>
              <a:t> </a:t>
            </a:r>
            <a:r>
              <a:rPr lang="en-US" sz="1800" dirty="0">
                <a:solidFill>
                  <a:srgbClr val="000000"/>
                </a:solidFill>
                <a:highlight>
                  <a:srgbClr val="FFD54F"/>
                </a:highlight>
                <a:latin typeface="Courier New" panose="02070309020205020404" pitchFamily="49" charset="0"/>
              </a:rPr>
              <a:t>list&lt;text&gt; </a:t>
            </a:r>
            <a:r>
              <a:rPr lang="en-US" sz="1800" dirty="0">
                <a:solidFill>
                  <a:srgbClr val="000000"/>
                </a:solidFill>
                <a:latin typeface="Courier New" panose="02070309020205020404" pitchFamily="49" charset="0"/>
              </a:rPr>
              <a:t>;</a:t>
            </a:r>
          </a:p>
          <a:p>
            <a:pPr marL="0" indent="0">
              <a:spcBef>
                <a:spcPts val="0"/>
              </a:spcBef>
              <a:spcAft>
                <a:spcPts val="0"/>
              </a:spcAft>
              <a:buNone/>
            </a:pPr>
            <a:br>
              <a:rPr lang="en-US" sz="1800" dirty="0"/>
            </a:br>
            <a:r>
              <a:rPr lang="en-US" sz="1800" b="1" dirty="0">
                <a:solidFill>
                  <a:srgbClr val="000000"/>
                </a:solidFill>
                <a:latin typeface="Arial" panose="020B0604020202020204" pitchFamily="34" charset="0"/>
              </a:rPr>
              <a:t>Updating a List </a:t>
            </a:r>
            <a:r>
              <a:rPr lang="en-US" sz="1800" dirty="0">
                <a:solidFill>
                  <a:srgbClr val="000000"/>
                </a:solidFill>
                <a:latin typeface="Arial" panose="020B0604020202020204" pitchFamily="34" charset="0"/>
              </a:rPr>
              <a:t> - </a:t>
            </a:r>
            <a:r>
              <a:rPr lang="en-US" sz="1800" dirty="0">
                <a:solidFill>
                  <a:srgbClr val="980000"/>
                </a:solidFill>
                <a:latin typeface="Arial" panose="020B0604020202020204" pitchFamily="34" charset="0"/>
              </a:rPr>
              <a:t>adding</a:t>
            </a:r>
            <a:r>
              <a:rPr lang="en-US" sz="1800" dirty="0">
                <a:solidFill>
                  <a:srgbClr val="000000"/>
                </a:solidFill>
                <a:latin typeface="Arial" panose="020B0604020202020204" pitchFamily="34" charset="0"/>
              </a:rPr>
              <a:t> and </a:t>
            </a:r>
            <a:r>
              <a:rPr lang="en-US" sz="1800" dirty="0">
                <a:solidFill>
                  <a:srgbClr val="980000"/>
                </a:solidFill>
                <a:latin typeface="Arial" panose="020B0604020202020204" pitchFamily="34" charset="0"/>
              </a:rPr>
              <a:t>deleting</a:t>
            </a:r>
            <a:r>
              <a:rPr lang="en-US" sz="1800" dirty="0">
                <a:solidFill>
                  <a:srgbClr val="000000"/>
                </a:solidFill>
                <a:latin typeface="Arial" panose="020B0604020202020204" pitchFamily="34" charset="0"/>
              </a:rPr>
              <a:t> enrolled course to the list as following commands.</a:t>
            </a:r>
            <a:endParaRPr lang="en-US" sz="1800" dirty="0"/>
          </a:p>
          <a:p>
            <a:r>
              <a:rPr lang="en-US" sz="1800" dirty="0">
                <a:solidFill>
                  <a:srgbClr val="000000"/>
                </a:solidFill>
                <a:latin typeface="Courier New" panose="02070309020205020404" pitchFamily="49" charset="0"/>
              </a:rPr>
              <a:t>&gt; </a:t>
            </a:r>
            <a:r>
              <a:rPr lang="en-US" sz="1800" dirty="0">
                <a:solidFill>
                  <a:srgbClr val="222222"/>
                </a:solidFill>
                <a:latin typeface="Courier New" panose="02070309020205020404" pitchFamily="49" charset="0"/>
              </a:rPr>
              <a:t>UPDATE </a:t>
            </a:r>
            <a:r>
              <a:rPr lang="en-US" sz="1800" dirty="0">
                <a:solidFill>
                  <a:srgbClr val="000000"/>
                </a:solidFill>
                <a:latin typeface="Courier New" panose="02070309020205020404" pitchFamily="49" charset="0"/>
              </a:rPr>
              <a:t>student</a:t>
            </a:r>
            <a:r>
              <a:rPr lang="en-US" sz="1800" dirty="0">
                <a:solidFill>
                  <a:srgbClr val="222222"/>
                </a:solidFill>
                <a:latin typeface="Courier New" panose="02070309020205020404" pitchFamily="49" charset="0"/>
              </a:rPr>
              <a:t> SET </a:t>
            </a:r>
            <a:r>
              <a:rPr lang="en-US" sz="1800" dirty="0" err="1">
                <a:solidFill>
                  <a:srgbClr val="000000"/>
                </a:solidFill>
                <a:latin typeface="Courier New" panose="02070309020205020404" pitchFamily="49" charset="0"/>
              </a:rPr>
              <a:t>enrolled_courses</a:t>
            </a:r>
            <a:r>
              <a:rPr lang="en-US" sz="1800" dirty="0">
                <a:solidFill>
                  <a:srgbClr val="222222"/>
                </a:solidFill>
                <a:latin typeface="Courier New" panose="02070309020205020404" pitchFamily="49" charset="0"/>
              </a:rPr>
              <a:t> = </a:t>
            </a:r>
            <a:r>
              <a:rPr lang="en-US" sz="1800" dirty="0" err="1">
                <a:solidFill>
                  <a:srgbClr val="000000"/>
                </a:solidFill>
                <a:latin typeface="Courier New" panose="02070309020205020404" pitchFamily="49" charset="0"/>
              </a:rPr>
              <a:t>enrolled_courses</a:t>
            </a:r>
            <a:r>
              <a:rPr lang="en-US" sz="1800" dirty="0">
                <a:solidFill>
                  <a:srgbClr val="222222"/>
                </a:solidFill>
                <a:latin typeface="Courier New" panose="02070309020205020404" pitchFamily="49" charset="0"/>
              </a:rPr>
              <a:t> </a:t>
            </a:r>
            <a:r>
              <a:rPr lang="en-US" sz="1800" dirty="0">
                <a:solidFill>
                  <a:srgbClr val="222222"/>
                </a:solidFill>
                <a:highlight>
                  <a:srgbClr val="FFD54F"/>
                </a:highlight>
                <a:latin typeface="Courier New" panose="02070309020205020404" pitchFamily="49" charset="0"/>
              </a:rPr>
              <a:t>+ [</a:t>
            </a:r>
            <a:r>
              <a:rPr lang="en-US" sz="1800" dirty="0">
                <a:solidFill>
                  <a:srgbClr val="000000"/>
                </a:solidFill>
                <a:highlight>
                  <a:srgbClr val="FFD54F"/>
                </a:highlight>
                <a:latin typeface="Courier New" panose="02070309020205020404" pitchFamily="49" charset="0"/>
              </a:rPr>
              <a:t>'DMM101','ML101'</a:t>
            </a:r>
            <a:r>
              <a:rPr lang="en-US" sz="1800" dirty="0">
                <a:solidFill>
                  <a:srgbClr val="222222"/>
                </a:solidFill>
                <a:highlight>
                  <a:srgbClr val="FFD54F"/>
                </a:highlight>
                <a:latin typeface="Courier New" panose="02070309020205020404" pitchFamily="49" charset="0"/>
              </a:rPr>
              <a:t>] </a:t>
            </a:r>
            <a:r>
              <a:rPr lang="en-US" sz="1800" dirty="0">
                <a:solidFill>
                  <a:srgbClr val="222222"/>
                </a:solidFill>
                <a:latin typeface="Courier New" panose="02070309020205020404" pitchFamily="49" charset="0"/>
              </a:rPr>
              <a:t>where </a:t>
            </a:r>
            <a:r>
              <a:rPr lang="en-US" sz="1800" dirty="0" err="1">
                <a:solidFill>
                  <a:srgbClr val="222222"/>
                </a:solidFill>
                <a:latin typeface="Courier New" panose="02070309020205020404" pitchFamily="49" charset="0"/>
              </a:rPr>
              <a:t>student_id</a:t>
            </a:r>
            <a:r>
              <a:rPr lang="en-US" sz="1800" dirty="0">
                <a:solidFill>
                  <a:srgbClr val="222222"/>
                </a:solidFill>
                <a:latin typeface="Courier New" panose="02070309020205020404" pitchFamily="49" charset="0"/>
              </a:rPr>
              <a:t> = </a:t>
            </a:r>
            <a:r>
              <a:rPr lang="en-US" sz="1800" dirty="0">
                <a:solidFill>
                  <a:srgbClr val="000000"/>
                </a:solidFill>
                <a:latin typeface="Courier New" panose="02070309020205020404" pitchFamily="49" charset="0"/>
              </a:rPr>
              <a:t>'</a:t>
            </a:r>
            <a:r>
              <a:rPr lang="en-US" sz="1800" dirty="0">
                <a:solidFill>
                  <a:srgbClr val="222222"/>
                </a:solidFill>
                <a:latin typeface="Courier New" panose="02070309020205020404" pitchFamily="49" charset="0"/>
              </a:rPr>
              <a:t>st120102</a:t>
            </a:r>
            <a:r>
              <a:rPr lang="en-US" sz="1800" dirty="0">
                <a:solidFill>
                  <a:srgbClr val="000000"/>
                </a:solidFill>
                <a:latin typeface="Courier New" panose="02070309020205020404" pitchFamily="49" charset="0"/>
              </a:rPr>
              <a:t>'</a:t>
            </a:r>
            <a:r>
              <a:rPr lang="en-US" sz="1800" dirty="0">
                <a:solidFill>
                  <a:srgbClr val="222222"/>
                </a:solidFill>
                <a:latin typeface="Courier New" panose="02070309020205020404" pitchFamily="49" charset="0"/>
              </a:rPr>
              <a:t>; </a:t>
            </a:r>
          </a:p>
          <a:p>
            <a:r>
              <a:rPr lang="en-US" sz="1800" dirty="0">
                <a:solidFill>
                  <a:srgbClr val="222222"/>
                </a:solidFill>
                <a:latin typeface="Courier New" panose="02070309020205020404" pitchFamily="49" charset="0"/>
              </a:rPr>
              <a:t>&gt; UPDATE </a:t>
            </a:r>
            <a:r>
              <a:rPr lang="en-US" sz="1800" dirty="0">
                <a:solidFill>
                  <a:srgbClr val="000000"/>
                </a:solidFill>
                <a:latin typeface="Courier New" panose="02070309020205020404" pitchFamily="49" charset="0"/>
              </a:rPr>
              <a:t>student</a:t>
            </a:r>
            <a:r>
              <a:rPr lang="en-US" sz="1800" dirty="0">
                <a:solidFill>
                  <a:srgbClr val="222222"/>
                </a:solidFill>
                <a:latin typeface="Courier New" panose="02070309020205020404" pitchFamily="49" charset="0"/>
              </a:rPr>
              <a:t> SET </a:t>
            </a:r>
            <a:r>
              <a:rPr lang="en-US" sz="1800" dirty="0" err="1">
                <a:solidFill>
                  <a:srgbClr val="000000"/>
                </a:solidFill>
                <a:latin typeface="Courier New" panose="02070309020205020404" pitchFamily="49" charset="0"/>
              </a:rPr>
              <a:t>enrolled_courses</a:t>
            </a:r>
            <a:r>
              <a:rPr lang="en-US" sz="1800" dirty="0">
                <a:solidFill>
                  <a:srgbClr val="222222"/>
                </a:solidFill>
                <a:latin typeface="Courier New" panose="02070309020205020404" pitchFamily="49" charset="0"/>
              </a:rPr>
              <a:t> = </a:t>
            </a:r>
            <a:r>
              <a:rPr lang="en-US" sz="1800" dirty="0" err="1">
                <a:solidFill>
                  <a:srgbClr val="000000"/>
                </a:solidFill>
                <a:latin typeface="Courier New" panose="02070309020205020404" pitchFamily="49" charset="0"/>
              </a:rPr>
              <a:t>enrolled_courses</a:t>
            </a:r>
            <a:r>
              <a:rPr lang="en-US" sz="1800" dirty="0">
                <a:solidFill>
                  <a:srgbClr val="222222"/>
                </a:solidFill>
                <a:latin typeface="Courier New" panose="02070309020205020404" pitchFamily="49" charset="0"/>
              </a:rPr>
              <a:t> </a:t>
            </a:r>
            <a:r>
              <a:rPr lang="en-US" sz="1800" dirty="0">
                <a:solidFill>
                  <a:srgbClr val="222222"/>
                </a:solidFill>
                <a:highlight>
                  <a:srgbClr val="FFD54F"/>
                </a:highlight>
                <a:latin typeface="Courier New" panose="02070309020205020404" pitchFamily="49" charset="0"/>
              </a:rPr>
              <a:t>– [</a:t>
            </a:r>
            <a:r>
              <a:rPr lang="en-US" sz="1800" dirty="0">
                <a:solidFill>
                  <a:srgbClr val="000000"/>
                </a:solidFill>
                <a:highlight>
                  <a:srgbClr val="FFD54F"/>
                </a:highlight>
                <a:latin typeface="Courier New" panose="02070309020205020404" pitchFamily="49" charset="0"/>
              </a:rPr>
              <a:t>'ML101'</a:t>
            </a:r>
            <a:r>
              <a:rPr lang="en-US" sz="1800" dirty="0">
                <a:solidFill>
                  <a:srgbClr val="222222"/>
                </a:solidFill>
                <a:highlight>
                  <a:srgbClr val="FFD54F"/>
                </a:highlight>
                <a:latin typeface="Courier New" panose="02070309020205020404" pitchFamily="49" charset="0"/>
              </a:rPr>
              <a:t>] </a:t>
            </a:r>
            <a:r>
              <a:rPr lang="en-US" sz="1800" dirty="0">
                <a:solidFill>
                  <a:srgbClr val="222222"/>
                </a:solidFill>
                <a:latin typeface="Courier New" panose="02070309020205020404" pitchFamily="49" charset="0"/>
              </a:rPr>
              <a:t>where </a:t>
            </a:r>
            <a:r>
              <a:rPr lang="en-US" sz="1800" dirty="0" err="1">
                <a:solidFill>
                  <a:srgbClr val="222222"/>
                </a:solidFill>
                <a:latin typeface="Courier New" panose="02070309020205020404" pitchFamily="49" charset="0"/>
              </a:rPr>
              <a:t>student_id</a:t>
            </a:r>
            <a:r>
              <a:rPr lang="en-US" sz="1800" dirty="0">
                <a:solidFill>
                  <a:srgbClr val="222222"/>
                </a:solidFill>
                <a:latin typeface="Courier New" panose="02070309020205020404" pitchFamily="49" charset="0"/>
              </a:rPr>
              <a:t> = </a:t>
            </a:r>
            <a:r>
              <a:rPr lang="en-US" sz="1800" dirty="0">
                <a:solidFill>
                  <a:srgbClr val="000000"/>
                </a:solidFill>
                <a:latin typeface="Courier New" panose="02070309020205020404" pitchFamily="49" charset="0"/>
              </a:rPr>
              <a:t>'</a:t>
            </a:r>
            <a:r>
              <a:rPr lang="en-US" sz="1800" dirty="0">
                <a:solidFill>
                  <a:srgbClr val="222222"/>
                </a:solidFill>
                <a:latin typeface="Courier New" panose="02070309020205020404" pitchFamily="49" charset="0"/>
              </a:rPr>
              <a:t>st120102</a:t>
            </a:r>
            <a:r>
              <a:rPr lang="en-US" sz="1800" dirty="0">
                <a:solidFill>
                  <a:srgbClr val="000000"/>
                </a:solidFill>
                <a:latin typeface="Courier New" panose="02070309020205020404" pitchFamily="49" charset="0"/>
              </a:rPr>
              <a:t>'</a:t>
            </a:r>
            <a:r>
              <a:rPr lang="en-US" sz="1800" dirty="0">
                <a:solidFill>
                  <a:srgbClr val="222222"/>
                </a:solidFill>
                <a:latin typeface="Courier New" panose="02070309020205020404" pitchFamily="49" charset="0"/>
              </a:rPr>
              <a:t>; </a:t>
            </a:r>
          </a:p>
          <a:p>
            <a:br>
              <a:rPr lang="en-US" sz="1800" dirty="0"/>
            </a:br>
            <a:br>
              <a:rPr lang="en-US" sz="1800" dirty="0"/>
            </a:br>
            <a:endParaRPr lang="en-TH" sz="1800" dirty="0"/>
          </a:p>
        </p:txBody>
      </p:sp>
      <p:sp>
        <p:nvSpPr>
          <p:cNvPr id="4" name="Slide Number Placeholder 3">
            <a:extLst>
              <a:ext uri="{FF2B5EF4-FFF2-40B4-BE49-F238E27FC236}">
                <a16:creationId xmlns:a16="http://schemas.microsoft.com/office/drawing/2014/main" id="{6CF03F70-01FC-774A-8FAD-C9C425E41459}"/>
              </a:ext>
            </a:extLst>
          </p:cNvPr>
          <p:cNvSpPr>
            <a:spLocks noGrp="1"/>
          </p:cNvSpPr>
          <p:nvPr>
            <p:ph type="sldNum" sz="quarter" idx="12"/>
          </p:nvPr>
        </p:nvSpPr>
        <p:spPr/>
        <p:txBody>
          <a:bodyPr/>
          <a:lstStyle/>
          <a:p>
            <a:fld id="{3A98EE3D-8CD1-4C3F-BD1C-C98C9596463C}" type="slidenum">
              <a:rPr lang="en-US" smtClean="0"/>
              <a:t>45</a:t>
            </a:fld>
            <a:endParaRPr lang="en-US" dirty="0"/>
          </a:p>
        </p:txBody>
      </p:sp>
      <p:grpSp>
        <p:nvGrpSpPr>
          <p:cNvPr id="13" name="Group 12">
            <a:extLst>
              <a:ext uri="{FF2B5EF4-FFF2-40B4-BE49-F238E27FC236}">
                <a16:creationId xmlns:a16="http://schemas.microsoft.com/office/drawing/2014/main" id="{498C66C9-7223-4166-B4E5-6C9024102E77}"/>
              </a:ext>
            </a:extLst>
          </p:cNvPr>
          <p:cNvGrpSpPr/>
          <p:nvPr/>
        </p:nvGrpSpPr>
        <p:grpSpPr>
          <a:xfrm>
            <a:off x="860560" y="1610466"/>
            <a:ext cx="9439000" cy="1052857"/>
            <a:chOff x="1325187" y="2643537"/>
            <a:chExt cx="8361254" cy="807062"/>
          </a:xfrm>
        </p:grpSpPr>
        <p:sp>
          <p:nvSpPr>
            <p:cNvPr id="14" name="Rounded Rectangle 13">
              <a:extLst>
                <a:ext uri="{FF2B5EF4-FFF2-40B4-BE49-F238E27FC236}">
                  <a16:creationId xmlns:a16="http://schemas.microsoft.com/office/drawing/2014/main" id="{8C684B5F-FB9C-4B20-B373-470B3BFCFE18}"/>
                </a:ext>
              </a:extLst>
            </p:cNvPr>
            <p:cNvSpPr/>
            <p:nvPr/>
          </p:nvSpPr>
          <p:spPr>
            <a:xfrm>
              <a:off x="2820692" y="2643537"/>
              <a:ext cx="6865749" cy="8009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r>
                <a:rPr lang="en-US" sz="2200" dirty="0">
                  <a:solidFill>
                    <a:schemeClr val="tx1"/>
                  </a:solidFill>
                </a:rPr>
                <a:t>  A list is a sorted collection of non-unique values where </a:t>
              </a:r>
              <a:endParaRPr lang="th-TH" sz="2200" dirty="0">
                <a:solidFill>
                  <a:schemeClr val="tx1"/>
                </a:solidFill>
              </a:endParaRPr>
            </a:p>
            <a:p>
              <a:r>
                <a:rPr lang="th-TH" sz="2200" dirty="0">
                  <a:solidFill>
                    <a:schemeClr val="tx1"/>
                  </a:solidFill>
                </a:rPr>
                <a:t>  </a:t>
              </a:r>
              <a:r>
                <a:rPr lang="en-US" sz="2200" dirty="0">
                  <a:solidFill>
                    <a:schemeClr val="tx1"/>
                  </a:solidFill>
                </a:rPr>
                <a:t>elements are ordered by there position in the list.</a:t>
              </a:r>
            </a:p>
          </p:txBody>
        </p:sp>
        <p:sp>
          <p:nvSpPr>
            <p:cNvPr id="15" name="Rounded Rectangle 14">
              <a:extLst>
                <a:ext uri="{FF2B5EF4-FFF2-40B4-BE49-F238E27FC236}">
                  <a16:creationId xmlns:a16="http://schemas.microsoft.com/office/drawing/2014/main" id="{34ADD33E-F264-4FBF-9030-30C16564483C}"/>
                </a:ext>
              </a:extLst>
            </p:cNvPr>
            <p:cNvSpPr/>
            <p:nvPr/>
          </p:nvSpPr>
          <p:spPr>
            <a:xfrm>
              <a:off x="1325187" y="2645635"/>
              <a:ext cx="1619491" cy="80496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solidFill>
                    <a:schemeClr val="tx1"/>
                  </a:solidFill>
                </a:rPr>
                <a:t>LIST</a:t>
              </a:r>
              <a:endParaRPr lang="en-TH" sz="2800" dirty="0">
                <a:solidFill>
                  <a:schemeClr val="tx1"/>
                </a:solidFill>
              </a:endParaRPr>
            </a:p>
          </p:txBody>
        </p:sp>
      </p:grpSp>
    </p:spTree>
    <p:extLst>
      <p:ext uri="{BB962C8B-B14F-4D97-AF65-F5344CB8AC3E}">
        <p14:creationId xmlns:p14="http://schemas.microsoft.com/office/powerpoint/2010/main" val="13660167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730F1-F6AA-466B-8CBC-40ECC83A0DB7}"/>
              </a:ext>
            </a:extLst>
          </p:cNvPr>
          <p:cNvSpPr>
            <a:spLocks noGrp="1"/>
          </p:cNvSpPr>
          <p:nvPr>
            <p:ph type="title"/>
          </p:nvPr>
        </p:nvSpPr>
        <p:spPr/>
        <p:txBody>
          <a:bodyPr/>
          <a:lstStyle/>
          <a:p>
            <a:r>
              <a:rPr lang="en-US" dirty="0"/>
              <a:t>Cassandra</a:t>
            </a:r>
            <a:r>
              <a:rPr lang="th-TH" dirty="0"/>
              <a:t> </a:t>
            </a:r>
            <a:r>
              <a:rPr lang="en-US" dirty="0"/>
              <a:t>CQL Collections</a:t>
            </a:r>
          </a:p>
        </p:txBody>
      </p:sp>
      <p:sp>
        <p:nvSpPr>
          <p:cNvPr id="4" name="Slide Number Placeholder 3">
            <a:extLst>
              <a:ext uri="{FF2B5EF4-FFF2-40B4-BE49-F238E27FC236}">
                <a16:creationId xmlns:a16="http://schemas.microsoft.com/office/drawing/2014/main" id="{877BEE32-83E3-44AE-83D5-E28759EB6E2C}"/>
              </a:ext>
            </a:extLst>
          </p:cNvPr>
          <p:cNvSpPr>
            <a:spLocks noGrp="1"/>
          </p:cNvSpPr>
          <p:nvPr>
            <p:ph type="sldNum" sz="quarter" idx="12"/>
          </p:nvPr>
        </p:nvSpPr>
        <p:spPr/>
        <p:txBody>
          <a:bodyPr/>
          <a:lstStyle/>
          <a:p>
            <a:fld id="{3A98EE3D-8CD1-4C3F-BD1C-C98C9596463C}" type="slidenum">
              <a:rPr lang="en-US" smtClean="0"/>
              <a:t>46</a:t>
            </a:fld>
            <a:endParaRPr lang="en-US" dirty="0"/>
          </a:p>
        </p:txBody>
      </p:sp>
      <p:graphicFrame>
        <p:nvGraphicFramePr>
          <p:cNvPr id="8" name="Table 8">
            <a:extLst>
              <a:ext uri="{FF2B5EF4-FFF2-40B4-BE49-F238E27FC236}">
                <a16:creationId xmlns:a16="http://schemas.microsoft.com/office/drawing/2014/main" id="{F148CEE0-10C2-4140-A4BB-F121CE139F74}"/>
              </a:ext>
            </a:extLst>
          </p:cNvPr>
          <p:cNvGraphicFramePr>
            <a:graphicFrameLocks noGrp="1"/>
          </p:cNvGraphicFramePr>
          <p:nvPr>
            <p:ph idx="1"/>
          </p:nvPr>
        </p:nvGraphicFramePr>
        <p:xfrm>
          <a:off x="828162" y="3276758"/>
          <a:ext cx="10945430" cy="2872896"/>
        </p:xfrm>
        <a:graphic>
          <a:graphicData uri="http://schemas.openxmlformats.org/drawingml/2006/table">
            <a:tbl>
              <a:tblPr firstRow="1" bandRow="1">
                <a:tableStyleId>{7DF18680-E054-41AD-8BC1-D1AEF772440D}</a:tableStyleId>
              </a:tblPr>
              <a:tblGrid>
                <a:gridCol w="1660849">
                  <a:extLst>
                    <a:ext uri="{9D8B030D-6E8A-4147-A177-3AD203B41FA5}">
                      <a16:colId xmlns:a16="http://schemas.microsoft.com/office/drawing/2014/main" val="67251266"/>
                    </a:ext>
                  </a:extLst>
                </a:gridCol>
                <a:gridCol w="1268341">
                  <a:extLst>
                    <a:ext uri="{9D8B030D-6E8A-4147-A177-3AD203B41FA5}">
                      <a16:colId xmlns:a16="http://schemas.microsoft.com/office/drawing/2014/main" val="582465338"/>
                    </a:ext>
                  </a:extLst>
                </a:gridCol>
                <a:gridCol w="3023740">
                  <a:extLst>
                    <a:ext uri="{9D8B030D-6E8A-4147-A177-3AD203B41FA5}">
                      <a16:colId xmlns:a16="http://schemas.microsoft.com/office/drawing/2014/main" val="3170906075"/>
                    </a:ext>
                  </a:extLst>
                </a:gridCol>
                <a:gridCol w="2121045">
                  <a:extLst>
                    <a:ext uri="{9D8B030D-6E8A-4147-A177-3AD203B41FA5}">
                      <a16:colId xmlns:a16="http://schemas.microsoft.com/office/drawing/2014/main" val="2417779878"/>
                    </a:ext>
                  </a:extLst>
                </a:gridCol>
                <a:gridCol w="2871455">
                  <a:extLst>
                    <a:ext uri="{9D8B030D-6E8A-4147-A177-3AD203B41FA5}">
                      <a16:colId xmlns:a16="http://schemas.microsoft.com/office/drawing/2014/main" val="554009805"/>
                    </a:ext>
                  </a:extLst>
                </a:gridCol>
              </a:tblGrid>
              <a:tr h="769776">
                <a:tc>
                  <a:txBody>
                    <a:bodyPr/>
                    <a:lstStyle/>
                    <a:p>
                      <a:r>
                        <a:rPr lang="en-US" sz="2000" dirty="0" err="1">
                          <a:solidFill>
                            <a:schemeClr val="tx1"/>
                          </a:solidFill>
                        </a:rPr>
                        <a:t>StudentID</a:t>
                      </a:r>
                      <a:endParaRPr lang="en-US" sz="2000" dirty="0">
                        <a:solidFill>
                          <a:schemeClr val="tx1"/>
                        </a:solidFill>
                      </a:endParaRPr>
                    </a:p>
                  </a:txBody>
                  <a:tcPr>
                    <a:solidFill>
                      <a:srgbClr val="77C56D"/>
                    </a:solidFill>
                  </a:tcPr>
                </a:tc>
                <a:tc>
                  <a:txBody>
                    <a:bodyPr/>
                    <a:lstStyle/>
                    <a:p>
                      <a:r>
                        <a:rPr lang="en-US" sz="2000" dirty="0">
                          <a:solidFill>
                            <a:schemeClr val="tx1"/>
                          </a:solidFill>
                        </a:rPr>
                        <a:t>Name</a:t>
                      </a:r>
                    </a:p>
                  </a:txBody>
                  <a:tcPr>
                    <a:solidFill>
                      <a:srgbClr val="77C56D"/>
                    </a:solidFill>
                  </a:tcPr>
                </a:tc>
                <a:tc>
                  <a:txBody>
                    <a:bodyPr/>
                    <a:lstStyle/>
                    <a:p>
                      <a:r>
                        <a:rPr lang="en-US" sz="2000" dirty="0">
                          <a:solidFill>
                            <a:schemeClr val="tx1"/>
                          </a:solidFill>
                        </a:rPr>
                        <a:t>Email</a:t>
                      </a:r>
                    </a:p>
                  </a:txBody>
                  <a:tcPr>
                    <a:solidFill>
                      <a:srgbClr val="77C56D"/>
                    </a:solidFill>
                  </a:tcPr>
                </a:tc>
                <a:tc>
                  <a:txBody>
                    <a:bodyPr/>
                    <a:lstStyle/>
                    <a:p>
                      <a:r>
                        <a:rPr lang="en-US" sz="2000" dirty="0">
                          <a:solidFill>
                            <a:schemeClr val="tx1"/>
                          </a:solidFill>
                        </a:rPr>
                        <a:t>Enrolled Courses</a:t>
                      </a:r>
                    </a:p>
                  </a:txBody>
                  <a:tcPr>
                    <a:solidFill>
                      <a:srgbClr val="77C56D"/>
                    </a:solidFill>
                  </a:tcPr>
                </a:tc>
                <a:tc>
                  <a:txBody>
                    <a:bodyPr/>
                    <a:lstStyle/>
                    <a:p>
                      <a:r>
                        <a:rPr lang="en-US" sz="2000" dirty="0">
                          <a:solidFill>
                            <a:schemeClr val="tx1"/>
                          </a:solidFill>
                        </a:rPr>
                        <a:t>Address</a:t>
                      </a:r>
                    </a:p>
                  </a:txBody>
                  <a:tcPr>
                    <a:solidFill>
                      <a:srgbClr val="77C56D"/>
                    </a:solidFill>
                  </a:tcPr>
                </a:tc>
                <a:extLst>
                  <a:ext uri="{0D108BD9-81ED-4DB2-BD59-A6C34878D82A}">
                    <a16:rowId xmlns:a16="http://schemas.microsoft.com/office/drawing/2014/main" val="3531511625"/>
                  </a:ext>
                </a:extLst>
              </a:tr>
              <a:tr h="538959">
                <a:tc>
                  <a:txBody>
                    <a:bodyPr/>
                    <a:lstStyle/>
                    <a:p>
                      <a:r>
                        <a:rPr lang="en-US" sz="2000" dirty="0"/>
                        <a:t>st120100</a:t>
                      </a:r>
                    </a:p>
                  </a:txBody>
                  <a:tcPr>
                    <a:solidFill>
                      <a:srgbClr val="A9DAA2"/>
                    </a:solidFill>
                  </a:tcPr>
                </a:tc>
                <a:tc>
                  <a:txBody>
                    <a:bodyPr/>
                    <a:lstStyle/>
                    <a:p>
                      <a:r>
                        <a:rPr lang="en-US" sz="2000" dirty="0"/>
                        <a:t>Peter</a:t>
                      </a:r>
                    </a:p>
                  </a:txBody>
                  <a:tcPr>
                    <a:solidFill>
                      <a:srgbClr val="A9DAA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 ‘st120100@ait.asia’ }</a:t>
                      </a:r>
                      <a:endParaRPr lang="en-US" sz="2000" dirty="0">
                        <a:latin typeface="+mn-lt"/>
                      </a:endParaRPr>
                    </a:p>
                  </a:txBody>
                  <a:tcPr>
                    <a:solidFill>
                      <a:srgbClr val="A9DAA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 ‘DMM101’ ]</a:t>
                      </a:r>
                      <a:endParaRPr lang="en-US" sz="2000" dirty="0">
                        <a:latin typeface="+mn-lt"/>
                      </a:endParaRPr>
                    </a:p>
                  </a:txBody>
                  <a:tcPr>
                    <a:solidFill>
                      <a:srgbClr val="A9DAA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mn-lt"/>
                        </a:rPr>
                        <a:t>{</a:t>
                      </a:r>
                      <a:r>
                        <a:rPr lang="en-US" sz="2000" dirty="0">
                          <a:solidFill>
                            <a:srgbClr val="000000"/>
                          </a:solidFill>
                        </a:rPr>
                        <a:t>‘</a:t>
                      </a:r>
                      <a:r>
                        <a:rPr lang="en-US" sz="2000" dirty="0" err="1">
                          <a:solidFill>
                            <a:srgbClr val="000000"/>
                          </a:solidFill>
                        </a:rPr>
                        <a:t>room_no</a:t>
                      </a:r>
                      <a:r>
                        <a:rPr lang="en-US" sz="2000" dirty="0">
                          <a:solidFill>
                            <a:srgbClr val="000000"/>
                          </a:solidFill>
                        </a:rPr>
                        <a:t>’ : ‘101’ , ‘dorm’:  ‘Dorm A’  </a:t>
                      </a:r>
                      <a:r>
                        <a:rPr lang="en-US" sz="2000" dirty="0">
                          <a:latin typeface="+mn-lt"/>
                        </a:rPr>
                        <a:t>}</a:t>
                      </a:r>
                    </a:p>
                  </a:txBody>
                  <a:tcPr>
                    <a:solidFill>
                      <a:srgbClr val="A9DAA2"/>
                    </a:solidFill>
                  </a:tcPr>
                </a:tc>
                <a:extLst>
                  <a:ext uri="{0D108BD9-81ED-4DB2-BD59-A6C34878D82A}">
                    <a16:rowId xmlns:a16="http://schemas.microsoft.com/office/drawing/2014/main" val="1395021849"/>
                  </a:ext>
                </a:extLst>
              </a:tr>
              <a:tr h="646229">
                <a:tc>
                  <a:txBody>
                    <a:bodyPr/>
                    <a:lstStyle/>
                    <a:p>
                      <a:r>
                        <a:rPr lang="en-US" sz="2000" dirty="0"/>
                        <a:t>st120101</a:t>
                      </a:r>
                    </a:p>
                  </a:txBody>
                  <a:tcPr>
                    <a:solidFill>
                      <a:srgbClr val="CCFFCC"/>
                    </a:solidFill>
                  </a:tcPr>
                </a:tc>
                <a:tc>
                  <a:txBody>
                    <a:bodyPr/>
                    <a:lstStyle/>
                    <a:p>
                      <a:r>
                        <a:rPr lang="en-US" sz="2000" dirty="0"/>
                        <a:t>Anne</a:t>
                      </a:r>
                    </a:p>
                  </a:txBody>
                  <a:tcPr>
                    <a:solidFill>
                      <a:srgbClr val="CC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 ‘st120101@ait.asia’ }</a:t>
                      </a:r>
                      <a:endParaRPr lang="en-US" sz="2000" dirty="0">
                        <a:latin typeface="+mn-lt"/>
                      </a:endParaRPr>
                    </a:p>
                  </a:txBody>
                  <a:tcPr>
                    <a:solidFill>
                      <a:srgbClr val="CC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 ‘DMM101’ ]</a:t>
                      </a:r>
                      <a:endParaRPr lang="en-US" sz="2000" dirty="0">
                        <a:latin typeface="+mn-lt"/>
                      </a:endParaRPr>
                    </a:p>
                  </a:txBody>
                  <a:tcPr>
                    <a:solidFill>
                      <a:srgbClr val="CC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mn-lt"/>
                        </a:rPr>
                        <a:t>{</a:t>
                      </a:r>
                      <a:r>
                        <a:rPr lang="en-US" sz="2000" dirty="0">
                          <a:solidFill>
                            <a:srgbClr val="000000"/>
                          </a:solidFill>
                        </a:rPr>
                        <a:t>‘</a:t>
                      </a:r>
                      <a:r>
                        <a:rPr lang="en-US" sz="2000" dirty="0" err="1">
                          <a:solidFill>
                            <a:srgbClr val="000000"/>
                          </a:solidFill>
                        </a:rPr>
                        <a:t>room_no</a:t>
                      </a:r>
                      <a:r>
                        <a:rPr lang="en-US" sz="2000" dirty="0">
                          <a:solidFill>
                            <a:srgbClr val="000000"/>
                          </a:solidFill>
                        </a:rPr>
                        <a:t>’ : ‘102’ , ‘dorm’:  ‘Dorm B’  </a:t>
                      </a:r>
                      <a:r>
                        <a:rPr lang="en-US" sz="2000" dirty="0">
                          <a:latin typeface="+mn-lt"/>
                        </a:rPr>
                        <a:t>}</a:t>
                      </a:r>
                    </a:p>
                  </a:txBody>
                  <a:tcPr>
                    <a:solidFill>
                      <a:srgbClr val="CCFFCC"/>
                    </a:solidFill>
                  </a:tcPr>
                </a:tc>
                <a:extLst>
                  <a:ext uri="{0D108BD9-81ED-4DB2-BD59-A6C34878D82A}">
                    <a16:rowId xmlns:a16="http://schemas.microsoft.com/office/drawing/2014/main" val="3481251184"/>
                  </a:ext>
                </a:extLst>
              </a:tr>
              <a:tr h="530155">
                <a:tc>
                  <a:txBody>
                    <a:bodyPr/>
                    <a:lstStyle/>
                    <a:p>
                      <a:r>
                        <a:rPr lang="en-US" sz="2000" dirty="0"/>
                        <a:t>st120102</a:t>
                      </a:r>
                    </a:p>
                  </a:txBody>
                  <a:tcPr>
                    <a:solidFill>
                      <a:srgbClr val="A9DAA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Joe</a:t>
                      </a:r>
                    </a:p>
                  </a:txBody>
                  <a:tcPr>
                    <a:solidFill>
                      <a:srgbClr val="A9DAA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 ‘joe@gmail.com’, ‘st120102@ait.asia’ }</a:t>
                      </a:r>
                      <a:endParaRPr lang="en-US" sz="2000" dirty="0">
                        <a:latin typeface="+mn-lt"/>
                      </a:endParaRPr>
                    </a:p>
                  </a:txBody>
                  <a:tcPr>
                    <a:solidFill>
                      <a:srgbClr val="A9DAA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 ‘DMM101’, ‘ML101’ ]</a:t>
                      </a:r>
                      <a:endParaRPr lang="en-US" sz="2000" dirty="0">
                        <a:latin typeface="+mn-lt"/>
                      </a:endParaRPr>
                    </a:p>
                  </a:txBody>
                  <a:tcPr>
                    <a:solidFill>
                      <a:srgbClr val="A9DAA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mn-lt"/>
                        </a:rPr>
                        <a:t>{</a:t>
                      </a:r>
                      <a:r>
                        <a:rPr lang="en-US" sz="2000" dirty="0">
                          <a:solidFill>
                            <a:srgbClr val="000000"/>
                          </a:solidFill>
                        </a:rPr>
                        <a:t>‘</a:t>
                      </a:r>
                      <a:r>
                        <a:rPr lang="en-US" sz="2000" dirty="0" err="1">
                          <a:solidFill>
                            <a:srgbClr val="000000"/>
                          </a:solidFill>
                        </a:rPr>
                        <a:t>room_no</a:t>
                      </a:r>
                      <a:r>
                        <a:rPr lang="en-US" sz="2000" dirty="0">
                          <a:solidFill>
                            <a:srgbClr val="000000"/>
                          </a:solidFill>
                        </a:rPr>
                        <a:t>’ : ‘103’ , ‘dorm’:  ‘Dorm C’  </a:t>
                      </a:r>
                      <a:r>
                        <a:rPr lang="en-US" sz="2000" dirty="0">
                          <a:latin typeface="+mn-lt"/>
                        </a:rPr>
                        <a:t>}</a:t>
                      </a:r>
                    </a:p>
                  </a:txBody>
                  <a:tcPr>
                    <a:solidFill>
                      <a:srgbClr val="A9DAA2"/>
                    </a:solidFill>
                  </a:tcPr>
                </a:tc>
                <a:extLst>
                  <a:ext uri="{0D108BD9-81ED-4DB2-BD59-A6C34878D82A}">
                    <a16:rowId xmlns:a16="http://schemas.microsoft.com/office/drawing/2014/main" val="1423034934"/>
                  </a:ext>
                </a:extLst>
              </a:tr>
            </a:tbl>
          </a:graphicData>
        </a:graphic>
      </p:graphicFrame>
      <p:sp>
        <p:nvSpPr>
          <p:cNvPr id="12" name="TextBox 11">
            <a:extLst>
              <a:ext uri="{FF2B5EF4-FFF2-40B4-BE49-F238E27FC236}">
                <a16:creationId xmlns:a16="http://schemas.microsoft.com/office/drawing/2014/main" id="{3D54615E-B055-AD40-A966-4C87F1281A8A}"/>
              </a:ext>
            </a:extLst>
          </p:cNvPr>
          <p:cNvSpPr txBox="1"/>
          <p:nvPr/>
        </p:nvSpPr>
        <p:spPr>
          <a:xfrm>
            <a:off x="1036320" y="2725849"/>
            <a:ext cx="1379417" cy="523220"/>
          </a:xfrm>
          <a:prstGeom prst="rect">
            <a:avLst/>
          </a:prstGeom>
          <a:noFill/>
        </p:spPr>
        <p:txBody>
          <a:bodyPr wrap="none" rtlCol="0">
            <a:spAutoFit/>
          </a:bodyPr>
          <a:lstStyle/>
          <a:p>
            <a:r>
              <a:rPr lang="en-TH" sz="2400" u="sng" dirty="0"/>
              <a:t>Example</a:t>
            </a:r>
            <a:r>
              <a:rPr lang="en-TH" sz="2800" u="sng" dirty="0"/>
              <a:t>:</a:t>
            </a:r>
          </a:p>
        </p:txBody>
      </p:sp>
      <p:grpSp>
        <p:nvGrpSpPr>
          <p:cNvPr id="9" name="Group 8">
            <a:extLst>
              <a:ext uri="{FF2B5EF4-FFF2-40B4-BE49-F238E27FC236}">
                <a16:creationId xmlns:a16="http://schemas.microsoft.com/office/drawing/2014/main" id="{5A8A3F13-5C49-47F5-8726-120F1F422359}"/>
              </a:ext>
            </a:extLst>
          </p:cNvPr>
          <p:cNvGrpSpPr/>
          <p:nvPr/>
        </p:nvGrpSpPr>
        <p:grpSpPr>
          <a:xfrm>
            <a:off x="1036320" y="1737360"/>
            <a:ext cx="9185333" cy="807062"/>
            <a:chOff x="1325188" y="2643537"/>
            <a:chExt cx="8361253" cy="807062"/>
          </a:xfrm>
        </p:grpSpPr>
        <p:sp>
          <p:nvSpPr>
            <p:cNvPr id="10" name="Rounded Rectangle 16">
              <a:extLst>
                <a:ext uri="{FF2B5EF4-FFF2-40B4-BE49-F238E27FC236}">
                  <a16:creationId xmlns:a16="http://schemas.microsoft.com/office/drawing/2014/main" id="{586E811B-C84B-40AF-876B-14F419E00CCA}"/>
                </a:ext>
              </a:extLst>
            </p:cNvPr>
            <p:cNvSpPr/>
            <p:nvPr/>
          </p:nvSpPr>
          <p:spPr>
            <a:xfrm>
              <a:off x="2820692" y="2643537"/>
              <a:ext cx="6865749" cy="800961"/>
            </a:xfrm>
            <a:prstGeom prst="roundRect">
              <a:avLst/>
            </a:prstGeom>
            <a:solidFill>
              <a:srgbClr val="77C56D"/>
            </a:solidFill>
            <a:ln>
              <a:solidFill>
                <a:srgbClr val="77C56D"/>
              </a:solidFill>
            </a:ln>
          </p:spPr>
          <p:style>
            <a:lnRef idx="3">
              <a:schemeClr val="lt1"/>
            </a:lnRef>
            <a:fillRef idx="1">
              <a:schemeClr val="accent2"/>
            </a:fillRef>
            <a:effectRef idx="1">
              <a:schemeClr val="accent2"/>
            </a:effectRef>
            <a:fontRef idx="minor">
              <a:schemeClr val="lt1"/>
            </a:fontRef>
          </p:style>
          <p:txBody>
            <a:bodyPr rtlCol="0" anchor="ctr"/>
            <a:lstStyle/>
            <a:p>
              <a:r>
                <a:rPr lang="en-US" sz="2400" dirty="0">
                  <a:solidFill>
                    <a:schemeClr val="tx1"/>
                  </a:solidFill>
                </a:rPr>
                <a:t>  </a:t>
              </a:r>
            </a:p>
            <a:p>
              <a:r>
                <a:rPr lang="en-US" sz="2400" dirty="0">
                  <a:solidFill>
                    <a:schemeClr val="tx1"/>
                  </a:solidFill>
                </a:rPr>
                <a:t>  A map is a collection of key-value pairs.</a:t>
              </a:r>
            </a:p>
            <a:p>
              <a:endParaRPr lang="en-US" sz="2400" dirty="0">
                <a:solidFill>
                  <a:schemeClr val="tx1"/>
                </a:solidFill>
              </a:endParaRPr>
            </a:p>
          </p:txBody>
        </p:sp>
        <p:sp>
          <p:nvSpPr>
            <p:cNvPr id="11" name="Rounded Rectangle 17">
              <a:extLst>
                <a:ext uri="{FF2B5EF4-FFF2-40B4-BE49-F238E27FC236}">
                  <a16:creationId xmlns:a16="http://schemas.microsoft.com/office/drawing/2014/main" id="{2261A702-60B1-4D84-B866-444B7BE9A687}"/>
                </a:ext>
              </a:extLst>
            </p:cNvPr>
            <p:cNvSpPr/>
            <p:nvPr/>
          </p:nvSpPr>
          <p:spPr>
            <a:xfrm>
              <a:off x="1325188" y="2645635"/>
              <a:ext cx="1642901" cy="804964"/>
            </a:xfrm>
            <a:prstGeom prst="roundRect">
              <a:avLst/>
            </a:prstGeom>
            <a:solidFill>
              <a:srgbClr val="00B050"/>
            </a:solidFill>
            <a:ln>
              <a:solidFill>
                <a:srgbClr val="00A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MAP</a:t>
              </a:r>
              <a:endParaRPr lang="en-TH" sz="2800" dirty="0">
                <a:solidFill>
                  <a:schemeClr val="tx1"/>
                </a:solidFill>
              </a:endParaRPr>
            </a:p>
          </p:txBody>
        </p:sp>
      </p:grpSp>
      <p:sp>
        <p:nvSpPr>
          <p:cNvPr id="3" name="Frame 2">
            <a:extLst>
              <a:ext uri="{FF2B5EF4-FFF2-40B4-BE49-F238E27FC236}">
                <a16:creationId xmlns:a16="http://schemas.microsoft.com/office/drawing/2014/main" id="{8F74C68A-98C6-4736-BDFB-8918F70358D8}"/>
              </a:ext>
            </a:extLst>
          </p:cNvPr>
          <p:cNvSpPr/>
          <p:nvPr/>
        </p:nvSpPr>
        <p:spPr>
          <a:xfrm>
            <a:off x="8808098" y="3270657"/>
            <a:ext cx="2965494" cy="2872896"/>
          </a:xfrm>
          <a:prstGeom prst="frame">
            <a:avLst>
              <a:gd name="adj1" fmla="val 253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01976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B25E6-40BB-ED46-B1AC-2C0D51B8C7CF}"/>
              </a:ext>
            </a:extLst>
          </p:cNvPr>
          <p:cNvSpPr>
            <a:spLocks noGrp="1"/>
          </p:cNvSpPr>
          <p:nvPr>
            <p:ph type="title"/>
          </p:nvPr>
        </p:nvSpPr>
        <p:spPr/>
        <p:txBody>
          <a:bodyPr/>
          <a:lstStyle/>
          <a:p>
            <a:r>
              <a:rPr lang="en-US" dirty="0"/>
              <a:t>Cassandra</a:t>
            </a:r>
            <a:r>
              <a:rPr lang="th-TH" dirty="0"/>
              <a:t> </a:t>
            </a:r>
            <a:r>
              <a:rPr lang="en-US" dirty="0"/>
              <a:t>CQL Collections</a:t>
            </a:r>
            <a:endParaRPr lang="en-TH" dirty="0"/>
          </a:p>
        </p:txBody>
      </p:sp>
      <p:sp>
        <p:nvSpPr>
          <p:cNvPr id="3" name="Content Placeholder 2">
            <a:extLst>
              <a:ext uri="{FF2B5EF4-FFF2-40B4-BE49-F238E27FC236}">
                <a16:creationId xmlns:a16="http://schemas.microsoft.com/office/drawing/2014/main" id="{ABA4EDD3-6A86-484B-BDA9-33AF6719D687}"/>
              </a:ext>
            </a:extLst>
          </p:cNvPr>
          <p:cNvSpPr>
            <a:spLocks noGrp="1"/>
          </p:cNvSpPr>
          <p:nvPr>
            <p:ph idx="1"/>
          </p:nvPr>
        </p:nvSpPr>
        <p:spPr>
          <a:xfrm>
            <a:off x="338885" y="2755366"/>
            <a:ext cx="12223102" cy="3377683"/>
          </a:xfrm>
        </p:spPr>
        <p:txBody>
          <a:bodyPr>
            <a:noAutofit/>
          </a:bodyPr>
          <a:lstStyle/>
          <a:p>
            <a:pPr>
              <a:spcBef>
                <a:spcPts val="0"/>
              </a:spcBef>
              <a:spcAft>
                <a:spcPts val="0"/>
              </a:spcAft>
            </a:pPr>
            <a:r>
              <a:rPr lang="en-US" sz="1800" dirty="0">
                <a:solidFill>
                  <a:srgbClr val="000000"/>
                </a:solidFill>
                <a:latin typeface="Arial" panose="020B0604020202020204" pitchFamily="34" charset="0"/>
              </a:rPr>
              <a:t>Example: Alter a sample table with adding column to store an address of a student. </a:t>
            </a:r>
          </a:p>
          <a:p>
            <a:pPr>
              <a:spcBef>
                <a:spcPts val="0"/>
              </a:spcBef>
              <a:spcAft>
                <a:spcPts val="0"/>
              </a:spcAft>
            </a:pPr>
            <a:r>
              <a:rPr lang="en-US" sz="1800" dirty="0">
                <a:solidFill>
                  <a:srgbClr val="000000"/>
                </a:solidFill>
                <a:latin typeface="Courier New" panose="02070309020205020404" pitchFamily="49" charset="0"/>
              </a:rPr>
              <a:t>&gt; ALTER TABLE student ADD address </a:t>
            </a:r>
            <a:r>
              <a:rPr lang="en-US" sz="1800" dirty="0">
                <a:solidFill>
                  <a:srgbClr val="000000"/>
                </a:solidFill>
                <a:highlight>
                  <a:srgbClr val="A9DAA2"/>
                </a:highlight>
                <a:latin typeface="Courier New" panose="02070309020205020404" pitchFamily="49" charset="0"/>
              </a:rPr>
              <a:t>map&lt;text, text&gt; </a:t>
            </a:r>
            <a:r>
              <a:rPr lang="en-US" sz="1800" dirty="0">
                <a:solidFill>
                  <a:srgbClr val="000000"/>
                </a:solidFill>
                <a:latin typeface="Courier New" panose="02070309020205020404" pitchFamily="49" charset="0"/>
              </a:rPr>
              <a:t>;</a:t>
            </a:r>
          </a:p>
          <a:p>
            <a:pPr marL="0" indent="0">
              <a:spcBef>
                <a:spcPts val="0"/>
              </a:spcBef>
              <a:spcAft>
                <a:spcPts val="0"/>
              </a:spcAft>
              <a:buNone/>
            </a:pPr>
            <a:br>
              <a:rPr lang="en-US" sz="1800" dirty="0"/>
            </a:br>
            <a:r>
              <a:rPr lang="en-US" sz="1800" b="1" dirty="0">
                <a:solidFill>
                  <a:srgbClr val="000000"/>
                </a:solidFill>
                <a:latin typeface="Arial" panose="020B0604020202020204" pitchFamily="34" charset="0"/>
              </a:rPr>
              <a:t>Updating a List </a:t>
            </a:r>
            <a:r>
              <a:rPr lang="en-US" sz="1800" dirty="0">
                <a:solidFill>
                  <a:srgbClr val="000000"/>
                </a:solidFill>
                <a:latin typeface="Arial" panose="020B0604020202020204" pitchFamily="34" charset="0"/>
              </a:rPr>
              <a:t> - </a:t>
            </a:r>
            <a:r>
              <a:rPr lang="en-US" sz="1800" dirty="0">
                <a:solidFill>
                  <a:srgbClr val="980000"/>
                </a:solidFill>
                <a:latin typeface="Arial" panose="020B0604020202020204" pitchFamily="34" charset="0"/>
              </a:rPr>
              <a:t>adding</a:t>
            </a:r>
            <a:r>
              <a:rPr lang="en-US" sz="1800" dirty="0">
                <a:solidFill>
                  <a:srgbClr val="000000"/>
                </a:solidFill>
                <a:latin typeface="Arial" panose="020B0604020202020204" pitchFamily="34" charset="0"/>
              </a:rPr>
              <a:t> and </a:t>
            </a:r>
            <a:r>
              <a:rPr lang="en-US" sz="1800" dirty="0">
                <a:solidFill>
                  <a:srgbClr val="980000"/>
                </a:solidFill>
                <a:latin typeface="Arial" panose="020B0604020202020204" pitchFamily="34" charset="0"/>
              </a:rPr>
              <a:t>deleting</a:t>
            </a:r>
            <a:r>
              <a:rPr lang="en-US" sz="1800" dirty="0">
                <a:solidFill>
                  <a:srgbClr val="000000"/>
                </a:solidFill>
                <a:latin typeface="Arial" panose="020B0604020202020204" pitchFamily="34" charset="0"/>
              </a:rPr>
              <a:t> enrolled course to the list as following commands.</a:t>
            </a:r>
            <a:endParaRPr lang="en-US" sz="1800" dirty="0"/>
          </a:p>
          <a:p>
            <a:r>
              <a:rPr lang="en-US" sz="1800" dirty="0">
                <a:solidFill>
                  <a:srgbClr val="000000"/>
                </a:solidFill>
                <a:latin typeface="Courier New" panose="02070309020205020404" pitchFamily="49" charset="0"/>
              </a:rPr>
              <a:t>&gt; </a:t>
            </a:r>
            <a:r>
              <a:rPr lang="en-US" sz="1800" dirty="0">
                <a:solidFill>
                  <a:srgbClr val="222222"/>
                </a:solidFill>
                <a:latin typeface="Courier New" panose="02070309020205020404" pitchFamily="49" charset="0"/>
              </a:rPr>
              <a:t>UPDATE </a:t>
            </a:r>
            <a:r>
              <a:rPr lang="en-US" sz="1800" dirty="0">
                <a:solidFill>
                  <a:srgbClr val="000000"/>
                </a:solidFill>
                <a:latin typeface="Courier New" panose="02070309020205020404" pitchFamily="49" charset="0"/>
              </a:rPr>
              <a:t>student</a:t>
            </a:r>
            <a:r>
              <a:rPr lang="en-US" sz="1800" dirty="0">
                <a:solidFill>
                  <a:srgbClr val="222222"/>
                </a:solidFill>
                <a:latin typeface="Courier New" panose="02070309020205020404" pitchFamily="49" charset="0"/>
              </a:rPr>
              <a:t> SET </a:t>
            </a:r>
            <a:r>
              <a:rPr lang="en-US" sz="1800" dirty="0">
                <a:solidFill>
                  <a:srgbClr val="000000"/>
                </a:solidFill>
                <a:latin typeface="Courier New" panose="02070309020205020404" pitchFamily="49" charset="0"/>
              </a:rPr>
              <a:t>address</a:t>
            </a:r>
            <a:r>
              <a:rPr lang="en-US" sz="1800" dirty="0">
                <a:solidFill>
                  <a:srgbClr val="222222"/>
                </a:solidFill>
                <a:latin typeface="Courier New" panose="02070309020205020404" pitchFamily="49" charset="0"/>
              </a:rPr>
              <a:t> = </a:t>
            </a:r>
            <a:r>
              <a:rPr lang="en-US" sz="1800" dirty="0">
                <a:solidFill>
                  <a:srgbClr val="000000"/>
                </a:solidFill>
                <a:latin typeface="Courier New" panose="02070309020205020404" pitchFamily="49" charset="0"/>
              </a:rPr>
              <a:t>address </a:t>
            </a:r>
            <a:r>
              <a:rPr lang="en-US" sz="1800" dirty="0">
                <a:solidFill>
                  <a:srgbClr val="222222"/>
                </a:solidFill>
                <a:highlight>
                  <a:srgbClr val="A9DAA2"/>
                </a:highlight>
                <a:latin typeface="Courier New" panose="02070309020205020404" pitchFamily="49" charset="0"/>
              </a:rPr>
              <a:t>+ </a:t>
            </a:r>
            <a:r>
              <a:rPr lang="pt-BR" sz="1800" dirty="0">
                <a:solidFill>
                  <a:srgbClr val="222222"/>
                </a:solidFill>
                <a:highlight>
                  <a:srgbClr val="A9DAA2"/>
                </a:highlight>
                <a:latin typeface="Courier New" panose="02070309020205020404" pitchFamily="49" charset="0"/>
              </a:rPr>
              <a:t>{</a:t>
            </a:r>
            <a:r>
              <a:rPr lang="en-US" sz="1800" dirty="0">
                <a:solidFill>
                  <a:srgbClr val="000000"/>
                </a:solidFill>
                <a:highlight>
                  <a:srgbClr val="A9DAA2"/>
                </a:highlight>
                <a:latin typeface="Courier New" panose="02070309020205020404" pitchFamily="49" charset="0"/>
              </a:rPr>
              <a:t>'</a:t>
            </a:r>
            <a:r>
              <a:rPr lang="pt-BR" sz="1800" dirty="0">
                <a:solidFill>
                  <a:srgbClr val="222222"/>
                </a:solidFill>
                <a:highlight>
                  <a:srgbClr val="A9DAA2"/>
                </a:highlight>
                <a:latin typeface="Courier New" panose="02070309020205020404" pitchFamily="49" charset="0"/>
              </a:rPr>
              <a:t>room_no</a:t>
            </a:r>
            <a:r>
              <a:rPr lang="en-US" sz="1800" dirty="0">
                <a:solidFill>
                  <a:srgbClr val="000000"/>
                </a:solidFill>
                <a:highlight>
                  <a:srgbClr val="A9DAA2"/>
                </a:highlight>
                <a:latin typeface="Courier New" panose="02070309020205020404" pitchFamily="49" charset="0"/>
              </a:rPr>
              <a:t>'</a:t>
            </a:r>
            <a:r>
              <a:rPr lang="pt-BR" sz="1800" dirty="0">
                <a:solidFill>
                  <a:srgbClr val="222222"/>
                </a:solidFill>
                <a:highlight>
                  <a:srgbClr val="A9DAA2"/>
                </a:highlight>
                <a:latin typeface="Courier New" panose="02070309020205020404" pitchFamily="49" charset="0"/>
              </a:rPr>
              <a:t>:</a:t>
            </a:r>
            <a:r>
              <a:rPr lang="en-US" sz="1800" dirty="0">
                <a:solidFill>
                  <a:srgbClr val="000000"/>
                </a:solidFill>
                <a:highlight>
                  <a:srgbClr val="A9DAA2"/>
                </a:highlight>
                <a:latin typeface="Courier New" panose="02070309020205020404" pitchFamily="49" charset="0"/>
              </a:rPr>
              <a:t>'</a:t>
            </a:r>
            <a:r>
              <a:rPr lang="pt-BR" sz="1800" dirty="0">
                <a:solidFill>
                  <a:srgbClr val="222222"/>
                </a:solidFill>
                <a:highlight>
                  <a:srgbClr val="A9DAA2"/>
                </a:highlight>
                <a:latin typeface="Courier New" panose="02070309020205020404" pitchFamily="49" charset="0"/>
              </a:rPr>
              <a:t>101</a:t>
            </a:r>
            <a:r>
              <a:rPr lang="en-US" sz="1800" dirty="0">
                <a:solidFill>
                  <a:srgbClr val="000000"/>
                </a:solidFill>
                <a:highlight>
                  <a:srgbClr val="A9DAA2"/>
                </a:highlight>
                <a:latin typeface="Courier New" panose="02070309020205020404" pitchFamily="49" charset="0"/>
              </a:rPr>
              <a:t>'</a:t>
            </a:r>
            <a:r>
              <a:rPr lang="pt-BR" sz="1800" dirty="0">
                <a:solidFill>
                  <a:srgbClr val="222222"/>
                </a:solidFill>
                <a:highlight>
                  <a:srgbClr val="A9DAA2"/>
                </a:highlight>
                <a:latin typeface="Courier New" panose="02070309020205020404" pitchFamily="49" charset="0"/>
              </a:rPr>
              <a:t>, </a:t>
            </a:r>
            <a:r>
              <a:rPr lang="en-US" sz="1800" dirty="0">
                <a:solidFill>
                  <a:srgbClr val="000000"/>
                </a:solidFill>
                <a:highlight>
                  <a:srgbClr val="A9DAA2"/>
                </a:highlight>
                <a:latin typeface="Courier New" panose="02070309020205020404" pitchFamily="49" charset="0"/>
              </a:rPr>
              <a:t>'</a:t>
            </a:r>
            <a:r>
              <a:rPr lang="pt-BR" sz="1800" dirty="0">
                <a:solidFill>
                  <a:srgbClr val="222222"/>
                </a:solidFill>
                <a:highlight>
                  <a:srgbClr val="A9DAA2"/>
                </a:highlight>
                <a:latin typeface="Courier New" panose="02070309020205020404" pitchFamily="49" charset="0"/>
              </a:rPr>
              <a:t>dorm</a:t>
            </a:r>
            <a:r>
              <a:rPr lang="en-US" sz="1800" dirty="0">
                <a:solidFill>
                  <a:srgbClr val="000000"/>
                </a:solidFill>
                <a:highlight>
                  <a:srgbClr val="A9DAA2"/>
                </a:highlight>
                <a:latin typeface="Courier New" panose="02070309020205020404" pitchFamily="49" charset="0"/>
              </a:rPr>
              <a:t>'</a:t>
            </a:r>
            <a:r>
              <a:rPr lang="pt-BR" sz="1800" dirty="0">
                <a:solidFill>
                  <a:srgbClr val="222222"/>
                </a:solidFill>
                <a:highlight>
                  <a:srgbClr val="A9DAA2"/>
                </a:highlight>
                <a:latin typeface="Courier New" panose="02070309020205020404" pitchFamily="49" charset="0"/>
              </a:rPr>
              <a:t>:</a:t>
            </a:r>
            <a:r>
              <a:rPr lang="en-US" sz="1800" dirty="0">
                <a:solidFill>
                  <a:srgbClr val="000000"/>
                </a:solidFill>
                <a:highlight>
                  <a:srgbClr val="A9DAA2"/>
                </a:highlight>
                <a:latin typeface="Courier New" panose="02070309020205020404" pitchFamily="49" charset="0"/>
              </a:rPr>
              <a:t> 'Dorm </a:t>
            </a:r>
            <a:r>
              <a:rPr lang="pt-BR" sz="1800" dirty="0">
                <a:solidFill>
                  <a:srgbClr val="222222"/>
                </a:solidFill>
                <a:highlight>
                  <a:srgbClr val="A9DAA2"/>
                </a:highlight>
                <a:latin typeface="Courier New" panose="02070309020205020404" pitchFamily="49" charset="0"/>
              </a:rPr>
              <a:t>C</a:t>
            </a:r>
            <a:r>
              <a:rPr lang="en-US" sz="1800" dirty="0">
                <a:solidFill>
                  <a:srgbClr val="000000"/>
                </a:solidFill>
                <a:highlight>
                  <a:srgbClr val="A9DAA2"/>
                </a:highlight>
                <a:latin typeface="Courier New" panose="02070309020205020404" pitchFamily="49" charset="0"/>
              </a:rPr>
              <a:t>',</a:t>
            </a:r>
            <a:br>
              <a:rPr lang="en-US" sz="1800" dirty="0">
                <a:solidFill>
                  <a:srgbClr val="000000"/>
                </a:solidFill>
                <a:highlight>
                  <a:srgbClr val="A9DAA2"/>
                </a:highlight>
                <a:latin typeface="Courier New" panose="02070309020205020404" pitchFamily="49" charset="0"/>
              </a:rPr>
            </a:br>
            <a:r>
              <a:rPr lang="en-US" sz="1800" dirty="0">
                <a:solidFill>
                  <a:srgbClr val="000000"/>
                </a:solidFill>
                <a:highlight>
                  <a:srgbClr val="A9DAA2"/>
                </a:highlight>
                <a:latin typeface="Courier New" panose="02070309020205020404" pitchFamily="49" charset="0"/>
              </a:rPr>
              <a:t>'room_</a:t>
            </a:r>
            <a:r>
              <a:rPr lang="pt-BR" sz="1800" dirty="0">
                <a:solidFill>
                  <a:srgbClr val="222222"/>
                </a:solidFill>
                <a:highlight>
                  <a:srgbClr val="A9DAA2"/>
                </a:highlight>
                <a:latin typeface="Courier New" panose="02070309020205020404" pitchFamily="49" charset="0"/>
              </a:rPr>
              <a:t>type</a:t>
            </a:r>
            <a:r>
              <a:rPr lang="en-US" sz="1800" dirty="0">
                <a:solidFill>
                  <a:srgbClr val="000000"/>
                </a:solidFill>
                <a:highlight>
                  <a:srgbClr val="A9DAA2"/>
                </a:highlight>
                <a:latin typeface="Courier New" panose="02070309020205020404" pitchFamily="49" charset="0"/>
              </a:rPr>
              <a:t>'</a:t>
            </a:r>
            <a:r>
              <a:rPr lang="pt-BR" sz="1800" dirty="0">
                <a:solidFill>
                  <a:srgbClr val="222222"/>
                </a:solidFill>
                <a:highlight>
                  <a:srgbClr val="A9DAA2"/>
                </a:highlight>
                <a:latin typeface="Courier New" panose="02070309020205020404" pitchFamily="49" charset="0"/>
              </a:rPr>
              <a:t>:</a:t>
            </a:r>
            <a:r>
              <a:rPr lang="en-US" sz="1800" dirty="0">
                <a:solidFill>
                  <a:srgbClr val="000000"/>
                </a:solidFill>
                <a:highlight>
                  <a:srgbClr val="A9DAA2"/>
                </a:highlight>
                <a:latin typeface="Courier New" panose="02070309020205020404" pitchFamily="49" charset="0"/>
              </a:rPr>
              <a:t>'</a:t>
            </a:r>
            <a:r>
              <a:rPr lang="pt-BR" sz="1800" dirty="0">
                <a:solidFill>
                  <a:srgbClr val="222222"/>
                </a:solidFill>
                <a:highlight>
                  <a:srgbClr val="A9DAA2"/>
                </a:highlight>
                <a:latin typeface="Courier New" panose="02070309020205020404" pitchFamily="49" charset="0"/>
              </a:rPr>
              <a:t>single room</a:t>
            </a:r>
            <a:r>
              <a:rPr lang="en-US" sz="1800" dirty="0">
                <a:solidFill>
                  <a:srgbClr val="000000"/>
                </a:solidFill>
                <a:highlight>
                  <a:srgbClr val="A9DAA2"/>
                </a:highlight>
                <a:latin typeface="Courier New" panose="02070309020205020404" pitchFamily="49" charset="0"/>
              </a:rPr>
              <a:t>'</a:t>
            </a:r>
            <a:r>
              <a:rPr lang="pt-BR" sz="1800" dirty="0">
                <a:solidFill>
                  <a:srgbClr val="222222"/>
                </a:solidFill>
                <a:highlight>
                  <a:srgbClr val="A9DAA2"/>
                </a:highlight>
                <a:latin typeface="Courier New" panose="02070309020205020404" pitchFamily="49" charset="0"/>
              </a:rPr>
              <a:t>}</a:t>
            </a:r>
            <a:r>
              <a:rPr lang="pt-BR" sz="1800" dirty="0">
                <a:solidFill>
                  <a:srgbClr val="222222"/>
                </a:solidFill>
                <a:latin typeface="Courier New" panose="02070309020205020404" pitchFamily="49" charset="0"/>
              </a:rPr>
              <a:t> </a:t>
            </a:r>
            <a:r>
              <a:rPr lang="en-US" sz="1800" dirty="0">
                <a:solidFill>
                  <a:srgbClr val="222222"/>
                </a:solidFill>
                <a:latin typeface="Courier New" panose="02070309020205020404" pitchFamily="49" charset="0"/>
              </a:rPr>
              <a:t>where </a:t>
            </a:r>
            <a:r>
              <a:rPr lang="en-US" sz="1800" dirty="0" err="1">
                <a:solidFill>
                  <a:srgbClr val="222222"/>
                </a:solidFill>
                <a:latin typeface="Courier New" panose="02070309020205020404" pitchFamily="49" charset="0"/>
              </a:rPr>
              <a:t>student_id</a:t>
            </a:r>
            <a:r>
              <a:rPr lang="en-US" sz="1800" dirty="0">
                <a:solidFill>
                  <a:srgbClr val="222222"/>
                </a:solidFill>
                <a:latin typeface="Courier New" panose="02070309020205020404" pitchFamily="49" charset="0"/>
              </a:rPr>
              <a:t> = </a:t>
            </a:r>
            <a:r>
              <a:rPr lang="en-US" sz="1800" dirty="0">
                <a:solidFill>
                  <a:srgbClr val="000000"/>
                </a:solidFill>
                <a:latin typeface="Courier New" panose="02070309020205020404" pitchFamily="49" charset="0"/>
              </a:rPr>
              <a:t>'</a:t>
            </a:r>
            <a:r>
              <a:rPr lang="en-US" sz="1800" dirty="0">
                <a:solidFill>
                  <a:srgbClr val="222222"/>
                </a:solidFill>
                <a:latin typeface="Courier New" panose="02070309020205020404" pitchFamily="49" charset="0"/>
              </a:rPr>
              <a:t>st120102</a:t>
            </a:r>
            <a:r>
              <a:rPr lang="en-US" sz="1800" dirty="0">
                <a:solidFill>
                  <a:srgbClr val="000000"/>
                </a:solidFill>
                <a:latin typeface="Courier New" panose="02070309020205020404" pitchFamily="49" charset="0"/>
              </a:rPr>
              <a:t>'</a:t>
            </a:r>
            <a:r>
              <a:rPr lang="en-US" sz="1800" dirty="0">
                <a:solidFill>
                  <a:srgbClr val="222222"/>
                </a:solidFill>
                <a:latin typeface="Courier New" panose="02070309020205020404" pitchFamily="49" charset="0"/>
              </a:rPr>
              <a:t>; </a:t>
            </a:r>
          </a:p>
          <a:p>
            <a:r>
              <a:rPr lang="en-US" sz="1800" dirty="0">
                <a:solidFill>
                  <a:srgbClr val="000000"/>
                </a:solidFill>
                <a:latin typeface="Courier New" panose="02070309020205020404" pitchFamily="49" charset="0"/>
              </a:rPr>
              <a:t>&gt; </a:t>
            </a:r>
            <a:r>
              <a:rPr lang="en-US" sz="1800" dirty="0">
                <a:solidFill>
                  <a:srgbClr val="222222"/>
                </a:solidFill>
                <a:latin typeface="Courier New" panose="02070309020205020404" pitchFamily="49" charset="0"/>
              </a:rPr>
              <a:t>UPDATE </a:t>
            </a:r>
            <a:r>
              <a:rPr lang="en-US" sz="1800" dirty="0">
                <a:solidFill>
                  <a:srgbClr val="000000"/>
                </a:solidFill>
                <a:latin typeface="Courier New" panose="02070309020205020404" pitchFamily="49" charset="0"/>
              </a:rPr>
              <a:t>student</a:t>
            </a:r>
            <a:r>
              <a:rPr lang="en-US" sz="1800" dirty="0">
                <a:solidFill>
                  <a:srgbClr val="222222"/>
                </a:solidFill>
                <a:latin typeface="Courier New" panose="02070309020205020404" pitchFamily="49" charset="0"/>
              </a:rPr>
              <a:t> SET </a:t>
            </a:r>
            <a:r>
              <a:rPr lang="en-US" sz="1800" dirty="0">
                <a:solidFill>
                  <a:srgbClr val="000000"/>
                </a:solidFill>
                <a:highlight>
                  <a:srgbClr val="A9DAA2"/>
                </a:highlight>
                <a:latin typeface="Courier New" panose="02070309020205020404" pitchFamily="49" charset="0"/>
              </a:rPr>
              <a:t>address['room_</a:t>
            </a:r>
            <a:r>
              <a:rPr lang="pt-BR" sz="1800" dirty="0">
                <a:solidFill>
                  <a:srgbClr val="222222"/>
                </a:solidFill>
                <a:highlight>
                  <a:srgbClr val="A9DAA2"/>
                </a:highlight>
                <a:latin typeface="Courier New" panose="02070309020205020404" pitchFamily="49" charset="0"/>
              </a:rPr>
              <a:t>type</a:t>
            </a:r>
            <a:r>
              <a:rPr lang="en-US" sz="1800" dirty="0">
                <a:solidFill>
                  <a:srgbClr val="000000"/>
                </a:solidFill>
                <a:highlight>
                  <a:srgbClr val="A9DAA2"/>
                </a:highlight>
                <a:latin typeface="Courier New" panose="02070309020205020404" pitchFamily="49" charset="0"/>
              </a:rPr>
              <a:t>'] </a:t>
            </a:r>
            <a:r>
              <a:rPr lang="en-US" sz="1800" dirty="0">
                <a:solidFill>
                  <a:srgbClr val="222222"/>
                </a:solidFill>
                <a:highlight>
                  <a:srgbClr val="A9DAA2"/>
                </a:highlight>
                <a:latin typeface="Courier New" panose="02070309020205020404" pitchFamily="49" charset="0"/>
              </a:rPr>
              <a:t>= </a:t>
            </a:r>
            <a:r>
              <a:rPr lang="en-US" sz="1800" dirty="0">
                <a:solidFill>
                  <a:srgbClr val="000000"/>
                </a:solidFill>
                <a:highlight>
                  <a:srgbClr val="A9DAA2"/>
                </a:highlight>
                <a:latin typeface="Courier New" panose="02070309020205020404" pitchFamily="49" charset="0"/>
              </a:rPr>
              <a:t>'</a:t>
            </a:r>
            <a:r>
              <a:rPr lang="pt-BR" sz="1800" dirty="0">
                <a:solidFill>
                  <a:srgbClr val="222222"/>
                </a:solidFill>
                <a:highlight>
                  <a:srgbClr val="A9DAA2"/>
                </a:highlight>
                <a:latin typeface="Courier New" panose="02070309020205020404" pitchFamily="49" charset="0"/>
              </a:rPr>
              <a:t>single room &amp; air condition</a:t>
            </a:r>
            <a:r>
              <a:rPr lang="en-US" sz="1800" dirty="0">
                <a:solidFill>
                  <a:srgbClr val="000000"/>
                </a:solidFill>
                <a:highlight>
                  <a:srgbClr val="A9DAA2"/>
                </a:highlight>
                <a:latin typeface="Courier New" panose="02070309020205020404" pitchFamily="49" charset="0"/>
              </a:rPr>
              <a:t>'</a:t>
            </a:r>
            <a:r>
              <a:rPr lang="pt-BR" sz="1800" dirty="0">
                <a:solidFill>
                  <a:srgbClr val="222222"/>
                </a:solidFill>
                <a:latin typeface="Courier New" panose="02070309020205020404" pitchFamily="49" charset="0"/>
              </a:rPr>
              <a:t> </a:t>
            </a:r>
            <a:r>
              <a:rPr lang="en-US" sz="1800" dirty="0">
                <a:solidFill>
                  <a:srgbClr val="222222"/>
                </a:solidFill>
                <a:latin typeface="Courier New" panose="02070309020205020404" pitchFamily="49" charset="0"/>
              </a:rPr>
              <a:t>where </a:t>
            </a:r>
            <a:r>
              <a:rPr lang="en-US" sz="1800" dirty="0" err="1">
                <a:solidFill>
                  <a:srgbClr val="222222"/>
                </a:solidFill>
                <a:latin typeface="Courier New" panose="02070309020205020404" pitchFamily="49" charset="0"/>
              </a:rPr>
              <a:t>student_id</a:t>
            </a:r>
            <a:r>
              <a:rPr lang="en-US" sz="1800" dirty="0">
                <a:solidFill>
                  <a:srgbClr val="222222"/>
                </a:solidFill>
                <a:latin typeface="Courier New" panose="02070309020205020404" pitchFamily="49" charset="0"/>
              </a:rPr>
              <a:t> = </a:t>
            </a:r>
            <a:r>
              <a:rPr lang="en-US" sz="1800" dirty="0">
                <a:solidFill>
                  <a:srgbClr val="000000"/>
                </a:solidFill>
                <a:latin typeface="Courier New" panose="02070309020205020404" pitchFamily="49" charset="0"/>
              </a:rPr>
              <a:t>'</a:t>
            </a:r>
            <a:r>
              <a:rPr lang="en-US" sz="1800" dirty="0">
                <a:solidFill>
                  <a:srgbClr val="222222"/>
                </a:solidFill>
                <a:latin typeface="Courier New" panose="02070309020205020404" pitchFamily="49" charset="0"/>
              </a:rPr>
              <a:t>st120102</a:t>
            </a:r>
            <a:r>
              <a:rPr lang="en-US" sz="1800" dirty="0">
                <a:solidFill>
                  <a:srgbClr val="000000"/>
                </a:solidFill>
                <a:latin typeface="Courier New" panose="02070309020205020404" pitchFamily="49" charset="0"/>
              </a:rPr>
              <a:t>'</a:t>
            </a:r>
            <a:r>
              <a:rPr lang="en-US" sz="1800" dirty="0">
                <a:solidFill>
                  <a:srgbClr val="222222"/>
                </a:solidFill>
                <a:latin typeface="Courier New" panose="02070309020205020404" pitchFamily="49" charset="0"/>
              </a:rPr>
              <a:t>; </a:t>
            </a:r>
          </a:p>
          <a:p>
            <a:pPr marL="0" indent="0">
              <a:buNone/>
            </a:pPr>
            <a:r>
              <a:rPr lang="en-US" sz="1800" dirty="0">
                <a:solidFill>
                  <a:srgbClr val="222222"/>
                </a:solidFill>
                <a:latin typeface="Courier New" panose="02070309020205020404" pitchFamily="49" charset="0"/>
              </a:rPr>
              <a:t>&gt; UPDATE </a:t>
            </a:r>
            <a:r>
              <a:rPr lang="en-US" sz="1800" dirty="0">
                <a:solidFill>
                  <a:srgbClr val="000000"/>
                </a:solidFill>
                <a:latin typeface="Courier New" panose="02070309020205020404" pitchFamily="49" charset="0"/>
              </a:rPr>
              <a:t>student</a:t>
            </a:r>
            <a:r>
              <a:rPr lang="en-US" sz="1800" dirty="0">
                <a:solidFill>
                  <a:srgbClr val="222222"/>
                </a:solidFill>
                <a:latin typeface="Courier New" panose="02070309020205020404" pitchFamily="49" charset="0"/>
              </a:rPr>
              <a:t> SET </a:t>
            </a:r>
            <a:r>
              <a:rPr lang="en-US" sz="1800" dirty="0">
                <a:solidFill>
                  <a:srgbClr val="000000"/>
                </a:solidFill>
                <a:latin typeface="Courier New" panose="02070309020205020404" pitchFamily="49" charset="0"/>
              </a:rPr>
              <a:t>address</a:t>
            </a:r>
            <a:r>
              <a:rPr lang="en-US" sz="1800" dirty="0">
                <a:solidFill>
                  <a:srgbClr val="222222"/>
                </a:solidFill>
                <a:latin typeface="Courier New" panose="02070309020205020404" pitchFamily="49" charset="0"/>
              </a:rPr>
              <a:t> = </a:t>
            </a:r>
            <a:r>
              <a:rPr lang="en-US" sz="1800" dirty="0">
                <a:solidFill>
                  <a:srgbClr val="000000"/>
                </a:solidFill>
                <a:highlight>
                  <a:srgbClr val="A9DAA2"/>
                </a:highlight>
                <a:latin typeface="Courier New" panose="02070309020205020404" pitchFamily="49" charset="0"/>
              </a:rPr>
              <a:t>address </a:t>
            </a:r>
            <a:r>
              <a:rPr lang="en-US" sz="1800" dirty="0">
                <a:solidFill>
                  <a:srgbClr val="222222"/>
                </a:solidFill>
                <a:highlight>
                  <a:srgbClr val="A9DAA2"/>
                </a:highlight>
                <a:latin typeface="Courier New" panose="02070309020205020404" pitchFamily="49" charset="0"/>
              </a:rPr>
              <a:t>– {</a:t>
            </a:r>
            <a:r>
              <a:rPr lang="en-US" sz="1800" dirty="0">
                <a:solidFill>
                  <a:srgbClr val="000000"/>
                </a:solidFill>
                <a:highlight>
                  <a:srgbClr val="A9DAA2"/>
                </a:highlight>
                <a:latin typeface="Courier New" panose="02070309020205020404" pitchFamily="49" charset="0"/>
              </a:rPr>
              <a:t>'room_</a:t>
            </a:r>
            <a:r>
              <a:rPr lang="pt-BR" sz="1800" dirty="0">
                <a:solidFill>
                  <a:srgbClr val="222222"/>
                </a:solidFill>
                <a:highlight>
                  <a:srgbClr val="A9DAA2"/>
                </a:highlight>
                <a:latin typeface="Courier New" panose="02070309020205020404" pitchFamily="49" charset="0"/>
              </a:rPr>
              <a:t>type</a:t>
            </a:r>
            <a:r>
              <a:rPr lang="en-US" sz="1800" dirty="0">
                <a:solidFill>
                  <a:srgbClr val="000000"/>
                </a:solidFill>
                <a:highlight>
                  <a:srgbClr val="A9DAA2"/>
                </a:highlight>
                <a:latin typeface="Courier New" panose="02070309020205020404" pitchFamily="49" charset="0"/>
              </a:rPr>
              <a:t>'</a:t>
            </a:r>
            <a:r>
              <a:rPr lang="en-US" sz="1800" dirty="0">
                <a:solidFill>
                  <a:srgbClr val="222222"/>
                </a:solidFill>
                <a:highlight>
                  <a:srgbClr val="A9DAA2"/>
                </a:highlight>
                <a:latin typeface="Courier New" panose="02070309020205020404" pitchFamily="49" charset="0"/>
              </a:rPr>
              <a:t>}</a:t>
            </a:r>
            <a:r>
              <a:rPr lang="en-US" sz="1800" dirty="0">
                <a:solidFill>
                  <a:srgbClr val="222222"/>
                </a:solidFill>
                <a:latin typeface="Courier New" panose="02070309020205020404" pitchFamily="49" charset="0"/>
              </a:rPr>
              <a:t> where </a:t>
            </a:r>
            <a:r>
              <a:rPr lang="en-US" sz="1800" dirty="0" err="1">
                <a:solidFill>
                  <a:srgbClr val="222222"/>
                </a:solidFill>
                <a:latin typeface="Courier New" panose="02070309020205020404" pitchFamily="49" charset="0"/>
              </a:rPr>
              <a:t>student_id</a:t>
            </a:r>
            <a:r>
              <a:rPr lang="en-US" sz="1800" dirty="0">
                <a:solidFill>
                  <a:srgbClr val="222222"/>
                </a:solidFill>
                <a:latin typeface="Courier New" panose="02070309020205020404" pitchFamily="49" charset="0"/>
              </a:rPr>
              <a:t> = </a:t>
            </a:r>
            <a:r>
              <a:rPr lang="en-US" sz="1800" dirty="0">
                <a:solidFill>
                  <a:srgbClr val="000000"/>
                </a:solidFill>
                <a:latin typeface="Courier New" panose="02070309020205020404" pitchFamily="49" charset="0"/>
              </a:rPr>
              <a:t>'</a:t>
            </a:r>
            <a:r>
              <a:rPr lang="en-US" sz="1800" dirty="0">
                <a:solidFill>
                  <a:srgbClr val="222222"/>
                </a:solidFill>
                <a:latin typeface="Courier New" panose="02070309020205020404" pitchFamily="49" charset="0"/>
              </a:rPr>
              <a:t>st120102</a:t>
            </a:r>
            <a:r>
              <a:rPr lang="en-US" sz="1800" dirty="0">
                <a:solidFill>
                  <a:srgbClr val="000000"/>
                </a:solidFill>
                <a:latin typeface="Courier New" panose="02070309020205020404" pitchFamily="49" charset="0"/>
              </a:rPr>
              <a:t>'</a:t>
            </a:r>
            <a:r>
              <a:rPr lang="en-US" sz="1800" dirty="0">
                <a:solidFill>
                  <a:srgbClr val="222222"/>
                </a:solidFill>
                <a:latin typeface="Courier New" panose="02070309020205020404" pitchFamily="49" charset="0"/>
              </a:rPr>
              <a:t>; </a:t>
            </a:r>
          </a:p>
          <a:p>
            <a:br>
              <a:rPr lang="en-US" sz="1800" dirty="0"/>
            </a:br>
            <a:br>
              <a:rPr lang="en-US" sz="1800" dirty="0"/>
            </a:br>
            <a:endParaRPr lang="en-TH" sz="1800" dirty="0"/>
          </a:p>
        </p:txBody>
      </p:sp>
      <p:sp>
        <p:nvSpPr>
          <p:cNvPr id="4" name="Slide Number Placeholder 3">
            <a:extLst>
              <a:ext uri="{FF2B5EF4-FFF2-40B4-BE49-F238E27FC236}">
                <a16:creationId xmlns:a16="http://schemas.microsoft.com/office/drawing/2014/main" id="{6CF03F70-01FC-774A-8FAD-C9C425E41459}"/>
              </a:ext>
            </a:extLst>
          </p:cNvPr>
          <p:cNvSpPr>
            <a:spLocks noGrp="1"/>
          </p:cNvSpPr>
          <p:nvPr>
            <p:ph type="sldNum" sz="quarter" idx="12"/>
          </p:nvPr>
        </p:nvSpPr>
        <p:spPr/>
        <p:txBody>
          <a:bodyPr/>
          <a:lstStyle/>
          <a:p>
            <a:fld id="{3A98EE3D-8CD1-4C3F-BD1C-C98C9596463C}" type="slidenum">
              <a:rPr lang="en-US" smtClean="0"/>
              <a:t>47</a:t>
            </a:fld>
            <a:endParaRPr lang="en-US" dirty="0"/>
          </a:p>
        </p:txBody>
      </p:sp>
      <p:grpSp>
        <p:nvGrpSpPr>
          <p:cNvPr id="8" name="Group 7">
            <a:extLst>
              <a:ext uri="{FF2B5EF4-FFF2-40B4-BE49-F238E27FC236}">
                <a16:creationId xmlns:a16="http://schemas.microsoft.com/office/drawing/2014/main" id="{AB7DDD13-50AC-4757-BD2A-8510C4249D4D}"/>
              </a:ext>
            </a:extLst>
          </p:cNvPr>
          <p:cNvGrpSpPr/>
          <p:nvPr/>
        </p:nvGrpSpPr>
        <p:grpSpPr>
          <a:xfrm>
            <a:off x="1036320" y="1737360"/>
            <a:ext cx="9185333" cy="807062"/>
            <a:chOff x="1325188" y="2643537"/>
            <a:chExt cx="8361253" cy="807062"/>
          </a:xfrm>
        </p:grpSpPr>
        <p:sp>
          <p:nvSpPr>
            <p:cNvPr id="9" name="Rounded Rectangle 16">
              <a:extLst>
                <a:ext uri="{FF2B5EF4-FFF2-40B4-BE49-F238E27FC236}">
                  <a16:creationId xmlns:a16="http://schemas.microsoft.com/office/drawing/2014/main" id="{5396AA1B-E2AF-4EEF-AD07-9EDD92ACDBAB}"/>
                </a:ext>
              </a:extLst>
            </p:cNvPr>
            <p:cNvSpPr/>
            <p:nvPr/>
          </p:nvSpPr>
          <p:spPr>
            <a:xfrm>
              <a:off x="2820692" y="2643537"/>
              <a:ext cx="6865749" cy="800961"/>
            </a:xfrm>
            <a:prstGeom prst="roundRect">
              <a:avLst/>
            </a:prstGeom>
            <a:solidFill>
              <a:srgbClr val="77C56D"/>
            </a:solidFill>
            <a:ln>
              <a:solidFill>
                <a:srgbClr val="77C56D"/>
              </a:solidFill>
            </a:ln>
          </p:spPr>
          <p:style>
            <a:lnRef idx="3">
              <a:schemeClr val="lt1"/>
            </a:lnRef>
            <a:fillRef idx="1">
              <a:schemeClr val="accent2"/>
            </a:fillRef>
            <a:effectRef idx="1">
              <a:schemeClr val="accent2"/>
            </a:effectRef>
            <a:fontRef idx="minor">
              <a:schemeClr val="lt1"/>
            </a:fontRef>
          </p:style>
          <p:txBody>
            <a:bodyPr rtlCol="0" anchor="ctr"/>
            <a:lstStyle/>
            <a:p>
              <a:r>
                <a:rPr lang="en-US" sz="2400" dirty="0">
                  <a:solidFill>
                    <a:schemeClr val="tx1"/>
                  </a:solidFill>
                </a:rPr>
                <a:t>  </a:t>
              </a:r>
            </a:p>
            <a:p>
              <a:r>
                <a:rPr lang="en-US" sz="2400" dirty="0">
                  <a:solidFill>
                    <a:schemeClr val="tx1"/>
                  </a:solidFill>
                </a:rPr>
                <a:t>  A map is a collection of key-value pairs.</a:t>
              </a:r>
            </a:p>
            <a:p>
              <a:endParaRPr lang="en-US" sz="2400" dirty="0">
                <a:solidFill>
                  <a:schemeClr val="tx1"/>
                </a:solidFill>
              </a:endParaRPr>
            </a:p>
          </p:txBody>
        </p:sp>
        <p:sp>
          <p:nvSpPr>
            <p:cNvPr id="10" name="Rounded Rectangle 17">
              <a:extLst>
                <a:ext uri="{FF2B5EF4-FFF2-40B4-BE49-F238E27FC236}">
                  <a16:creationId xmlns:a16="http://schemas.microsoft.com/office/drawing/2014/main" id="{4123F2FF-AB63-4998-B847-654EED0ECEEA}"/>
                </a:ext>
              </a:extLst>
            </p:cNvPr>
            <p:cNvSpPr/>
            <p:nvPr/>
          </p:nvSpPr>
          <p:spPr>
            <a:xfrm>
              <a:off x="1325188" y="2645635"/>
              <a:ext cx="1642901" cy="804964"/>
            </a:xfrm>
            <a:prstGeom prst="roundRect">
              <a:avLst/>
            </a:prstGeom>
            <a:solidFill>
              <a:srgbClr val="00B050"/>
            </a:solidFill>
            <a:ln>
              <a:solidFill>
                <a:srgbClr val="00A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MAP</a:t>
              </a:r>
              <a:endParaRPr lang="en-TH" sz="2800" dirty="0">
                <a:solidFill>
                  <a:schemeClr val="tx1"/>
                </a:solidFill>
              </a:endParaRPr>
            </a:p>
          </p:txBody>
        </p:sp>
      </p:grpSp>
    </p:spTree>
    <p:extLst>
      <p:ext uri="{BB962C8B-B14F-4D97-AF65-F5344CB8AC3E}">
        <p14:creationId xmlns:p14="http://schemas.microsoft.com/office/powerpoint/2010/main" val="20735575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995FC-1829-5A42-9B8A-227A4A3A33AB}"/>
              </a:ext>
            </a:extLst>
          </p:cNvPr>
          <p:cNvSpPr>
            <a:spLocks noGrp="1"/>
          </p:cNvSpPr>
          <p:nvPr>
            <p:ph type="title"/>
          </p:nvPr>
        </p:nvSpPr>
        <p:spPr/>
        <p:txBody>
          <a:bodyPr/>
          <a:lstStyle/>
          <a:p>
            <a:r>
              <a:rPr lang="en-US" dirty="0"/>
              <a:t>Cassandra</a:t>
            </a:r>
            <a:r>
              <a:rPr lang="th-TH" dirty="0"/>
              <a:t> </a:t>
            </a:r>
            <a:r>
              <a:rPr lang="en-US" dirty="0"/>
              <a:t>CQL Collections</a:t>
            </a:r>
            <a:endParaRPr lang="en-TH" dirty="0"/>
          </a:p>
        </p:txBody>
      </p:sp>
      <p:sp>
        <p:nvSpPr>
          <p:cNvPr id="3" name="Content Placeholder 2">
            <a:extLst>
              <a:ext uri="{FF2B5EF4-FFF2-40B4-BE49-F238E27FC236}">
                <a16:creationId xmlns:a16="http://schemas.microsoft.com/office/drawing/2014/main" id="{9D9A5240-B11E-1842-8684-97A8A9B89B78}"/>
              </a:ext>
            </a:extLst>
          </p:cNvPr>
          <p:cNvSpPr>
            <a:spLocks noGrp="1"/>
          </p:cNvSpPr>
          <p:nvPr>
            <p:ph idx="1"/>
          </p:nvPr>
        </p:nvSpPr>
        <p:spPr>
          <a:xfrm>
            <a:off x="1097280" y="2868509"/>
            <a:ext cx="10058400" cy="3760891"/>
          </a:xfrm>
        </p:spPr>
        <p:txBody>
          <a:bodyPr/>
          <a:lstStyle/>
          <a:p>
            <a:pPr rtl="0">
              <a:spcBef>
                <a:spcPts val="0"/>
              </a:spcBef>
              <a:spcAft>
                <a:spcPts val="0"/>
              </a:spcAft>
            </a:pPr>
            <a:r>
              <a:rPr lang="en-US" sz="2000" b="0" i="0" u="none" strike="noStrike" dirty="0">
                <a:solidFill>
                  <a:srgbClr val="000000"/>
                </a:solidFill>
                <a:effectLst/>
                <a:latin typeface="Courier New" panose="02070309020205020404" pitchFamily="49" charset="0"/>
              </a:rPr>
              <a:t>&gt; CREATE INDEX </a:t>
            </a:r>
            <a:r>
              <a:rPr lang="en-US" sz="2000" b="0" i="0" u="none" strike="noStrike" dirty="0" err="1">
                <a:solidFill>
                  <a:srgbClr val="000000"/>
                </a:solidFill>
                <a:effectLst/>
                <a:latin typeface="Courier New" panose="02070309020205020404" pitchFamily="49" charset="0"/>
              </a:rPr>
              <a:t>address_idx</a:t>
            </a:r>
            <a:r>
              <a:rPr lang="en-US" sz="2000" b="0" i="0" u="none" strike="noStrike" dirty="0">
                <a:solidFill>
                  <a:srgbClr val="000000"/>
                </a:solidFill>
                <a:effectLst/>
                <a:latin typeface="Courier New" panose="02070309020205020404" pitchFamily="49" charset="0"/>
              </a:rPr>
              <a:t> ON student(address);</a:t>
            </a:r>
            <a:endParaRPr lang="en-US" sz="2000"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Courier New" panose="02070309020205020404" pitchFamily="49" charset="0"/>
              </a:rPr>
              <a:t>//address of students which has value contains 'Dorm C</a:t>
            </a:r>
            <a:endParaRPr lang="en-US" b="0" dirty="0">
              <a:effectLst/>
            </a:endParaRPr>
          </a:p>
          <a:p>
            <a:pPr rtl="0">
              <a:spcBef>
                <a:spcPts val="0"/>
              </a:spcBef>
              <a:spcAft>
                <a:spcPts val="0"/>
              </a:spcAft>
            </a:pPr>
            <a:r>
              <a:rPr lang="en-US" sz="2000" b="0" i="0" u="none" strike="noStrike" dirty="0">
                <a:solidFill>
                  <a:srgbClr val="000000"/>
                </a:solidFill>
                <a:effectLst/>
                <a:latin typeface="Courier New" panose="02070309020205020404" pitchFamily="49" charset="0"/>
              </a:rPr>
              <a:t>&gt; SELECT * FROM student WHERE address CONTAINS 'Dorm C';</a:t>
            </a:r>
            <a:endParaRPr lang="en-US" sz="2000"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Courier New" panose="02070309020205020404" pitchFamily="49" charset="0"/>
              </a:rPr>
              <a:t>//query address of students </a:t>
            </a:r>
            <a:r>
              <a:rPr lang="en-US" sz="1800" dirty="0">
                <a:solidFill>
                  <a:srgbClr val="000000"/>
                </a:solidFill>
                <a:latin typeface="Courier New" panose="02070309020205020404" pitchFamily="49" charset="0"/>
              </a:rPr>
              <a:t>with specific column</a:t>
            </a:r>
            <a:endParaRPr lang="en-US" b="0" dirty="0">
              <a:effectLst/>
            </a:endParaRPr>
          </a:p>
          <a:p>
            <a:r>
              <a:rPr lang="en-US" sz="2000" b="0" i="0" u="none" strike="noStrike" dirty="0">
                <a:solidFill>
                  <a:srgbClr val="000000"/>
                </a:solidFill>
                <a:effectLst/>
                <a:latin typeface="Courier New" panose="02070309020205020404" pitchFamily="49" charset="0"/>
              </a:rPr>
              <a:t>&gt; SELECT * FROM student WHERE address['dorm'] = 'Dorm C' </a:t>
            </a:r>
            <a:r>
              <a:rPr lang="en-US" sz="2000" b="1" i="0" u="none" strike="noStrike" dirty="0">
                <a:solidFill>
                  <a:srgbClr val="980000"/>
                </a:solidFill>
                <a:effectLst/>
                <a:latin typeface="Courier New" panose="02070309020205020404" pitchFamily="49" charset="0"/>
              </a:rPr>
              <a:t>ALLOW FILTERING</a:t>
            </a:r>
            <a:r>
              <a:rPr lang="en-US" sz="2000" b="0" i="0" u="none" strike="noStrike" dirty="0">
                <a:solidFill>
                  <a:srgbClr val="000000"/>
                </a:solidFill>
                <a:effectLst/>
                <a:latin typeface="Courier New" panose="02070309020205020404" pitchFamily="49" charset="0"/>
              </a:rPr>
              <a:t>;</a:t>
            </a:r>
            <a:endParaRPr lang="en-TH" sz="2000" dirty="0"/>
          </a:p>
        </p:txBody>
      </p:sp>
      <p:sp>
        <p:nvSpPr>
          <p:cNvPr id="4" name="Slide Number Placeholder 3">
            <a:extLst>
              <a:ext uri="{FF2B5EF4-FFF2-40B4-BE49-F238E27FC236}">
                <a16:creationId xmlns:a16="http://schemas.microsoft.com/office/drawing/2014/main" id="{C17524EC-98D1-ED47-8D01-68B0617F1969}"/>
              </a:ext>
            </a:extLst>
          </p:cNvPr>
          <p:cNvSpPr>
            <a:spLocks noGrp="1"/>
          </p:cNvSpPr>
          <p:nvPr>
            <p:ph type="sldNum" sz="quarter" idx="12"/>
          </p:nvPr>
        </p:nvSpPr>
        <p:spPr/>
        <p:txBody>
          <a:bodyPr/>
          <a:lstStyle/>
          <a:p>
            <a:fld id="{3A98EE3D-8CD1-4C3F-BD1C-C98C9596463C}" type="slidenum">
              <a:rPr lang="en-US" smtClean="0"/>
              <a:t>48</a:t>
            </a:fld>
            <a:endParaRPr lang="en-US" dirty="0"/>
          </a:p>
        </p:txBody>
      </p:sp>
      <p:sp>
        <p:nvSpPr>
          <p:cNvPr id="5" name="TextBox 4">
            <a:extLst>
              <a:ext uri="{FF2B5EF4-FFF2-40B4-BE49-F238E27FC236}">
                <a16:creationId xmlns:a16="http://schemas.microsoft.com/office/drawing/2014/main" id="{CBB377C6-5B2D-4B4E-B45B-764734376BC8}"/>
              </a:ext>
            </a:extLst>
          </p:cNvPr>
          <p:cNvSpPr txBox="1"/>
          <p:nvPr/>
        </p:nvSpPr>
        <p:spPr>
          <a:xfrm>
            <a:off x="1097280" y="2072102"/>
            <a:ext cx="4112088" cy="461665"/>
          </a:xfrm>
          <a:prstGeom prst="rect">
            <a:avLst/>
          </a:prstGeom>
          <a:noFill/>
        </p:spPr>
        <p:txBody>
          <a:bodyPr wrap="none" rtlCol="0">
            <a:spAutoFit/>
          </a:bodyPr>
          <a:lstStyle/>
          <a:p>
            <a:r>
              <a:rPr lang="en-US" sz="2400" u="sng" dirty="0"/>
              <a:t>Example: Query Data in A Map</a:t>
            </a:r>
          </a:p>
        </p:txBody>
      </p:sp>
    </p:spTree>
    <p:extLst>
      <p:ext uri="{BB962C8B-B14F-4D97-AF65-F5344CB8AC3E}">
        <p14:creationId xmlns:p14="http://schemas.microsoft.com/office/powerpoint/2010/main" val="30661785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4"/>
          <p:cNvSpPr>
            <a:spLocks noGrp="1"/>
          </p:cNvSpPr>
          <p:nvPr>
            <p:ph type="sldNum" sz="quarter" idx="11"/>
          </p:nvPr>
        </p:nvSpPr>
        <p:spPr>
          <a:noFill/>
        </p:spPr>
        <p:txBody>
          <a:bodyPr/>
          <a:lstStyle>
            <a:lvl1pPr eaLnBrk="0" hangingPunct="0">
              <a:defRPr>
                <a:solidFill>
                  <a:schemeClr val="tx1"/>
                </a:solidFill>
                <a:latin typeface="Arial" panose="020B0604020202020204" pitchFamily="34" charset="0"/>
                <a:cs typeface="Angsana New" panose="02020603050405020304" pitchFamily="18" charset="-34"/>
              </a:defRPr>
            </a:lvl1pPr>
            <a:lvl2pPr marL="742950" indent="-285750" eaLnBrk="0" hangingPunct="0">
              <a:defRPr>
                <a:solidFill>
                  <a:schemeClr val="tx1"/>
                </a:solidFill>
                <a:latin typeface="Arial" panose="020B0604020202020204" pitchFamily="34" charset="0"/>
                <a:cs typeface="Angsana New" panose="02020603050405020304" pitchFamily="18" charset="-34"/>
              </a:defRPr>
            </a:lvl2pPr>
            <a:lvl3pPr marL="1143000" indent="-228600" eaLnBrk="0" hangingPunct="0">
              <a:defRPr>
                <a:solidFill>
                  <a:schemeClr val="tx1"/>
                </a:solidFill>
                <a:latin typeface="Arial" panose="020B0604020202020204" pitchFamily="34" charset="0"/>
                <a:cs typeface="Angsana New" panose="02020603050405020304" pitchFamily="18" charset="-34"/>
              </a:defRPr>
            </a:lvl3pPr>
            <a:lvl4pPr marL="1600200" indent="-228600" eaLnBrk="0" hangingPunct="0">
              <a:defRPr>
                <a:solidFill>
                  <a:schemeClr val="tx1"/>
                </a:solidFill>
                <a:latin typeface="Arial" panose="020B0604020202020204" pitchFamily="34" charset="0"/>
                <a:cs typeface="Angsana New" panose="02020603050405020304" pitchFamily="18" charset="-34"/>
              </a:defRPr>
            </a:lvl4pPr>
            <a:lvl5pPr marL="2057400" indent="-228600" eaLnBrk="0" hangingPunct="0">
              <a:defRPr>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9pPr>
          </a:lstStyle>
          <a:p>
            <a:pPr eaLnBrk="1" hangingPunct="1"/>
            <a:fld id="{F2FF4A50-5318-43BB-AC62-45CD14B88AC1}" type="slidenum">
              <a:rPr lang="en-US" altLang="en-US">
                <a:latin typeface="Arial Black" panose="020B0A04020102020204" pitchFamily="34" charset="0"/>
              </a:rPr>
              <a:pPr eaLnBrk="1" hangingPunct="1"/>
              <a:t>49</a:t>
            </a:fld>
            <a:endParaRPr lang="th-TH" altLang="en-US" dirty="0">
              <a:latin typeface="Arial Black" panose="020B0A04020102020204" pitchFamily="34" charset="0"/>
            </a:endParaRPr>
          </a:p>
        </p:txBody>
      </p:sp>
      <p:sp>
        <p:nvSpPr>
          <p:cNvPr id="89091" name="Rectangle 2"/>
          <p:cNvSpPr>
            <a:spLocks noGrp="1" noChangeArrowheads="1"/>
          </p:cNvSpPr>
          <p:nvPr>
            <p:ph type="title"/>
          </p:nvPr>
        </p:nvSpPr>
        <p:spPr/>
        <p:txBody>
          <a:bodyPr/>
          <a:lstStyle/>
          <a:p>
            <a:pPr eaLnBrk="1" hangingPunct="1"/>
            <a:r>
              <a:rPr lang="en-US" altLang="en-US" dirty="0"/>
              <a:t>References</a:t>
            </a:r>
            <a:endParaRPr lang="th-TH" altLang="en-US" dirty="0"/>
          </a:p>
        </p:txBody>
      </p:sp>
      <p:sp>
        <p:nvSpPr>
          <p:cNvPr id="89092" name="Rectangle 3"/>
          <p:cNvSpPr>
            <a:spLocks noGrp="1" noChangeArrowheads="1"/>
          </p:cNvSpPr>
          <p:nvPr>
            <p:ph type="body" idx="1"/>
          </p:nvPr>
        </p:nvSpPr>
        <p:spPr>
          <a:xfrm>
            <a:off x="1036321" y="2108201"/>
            <a:ext cx="10058400" cy="4338637"/>
          </a:xfrm>
        </p:spPr>
        <p:txBody>
          <a:bodyPr>
            <a:normAutofit lnSpcReduction="10000"/>
          </a:bodyPr>
          <a:lstStyle/>
          <a:p>
            <a:pPr marL="457200" indent="-457200" fontAlgn="base">
              <a:buFont typeface="+mj-lt"/>
              <a:buAutoNum type="arabicPeriod"/>
            </a:pPr>
            <a:r>
              <a:rPr lang="en-US" altLang="en-US" sz="2000" dirty="0">
                <a:solidFill>
                  <a:srgbClr val="0070C0"/>
                </a:solidFill>
              </a:rPr>
              <a:t>Download and Installation : http://</a:t>
            </a:r>
            <a:r>
              <a:rPr lang="en-US" altLang="en-US" sz="2000" dirty="0" err="1">
                <a:solidFill>
                  <a:srgbClr val="0070C0"/>
                </a:solidFill>
              </a:rPr>
              <a:t>cassandra.apache.org</a:t>
            </a:r>
            <a:r>
              <a:rPr lang="en-US" altLang="en-US" sz="2000" dirty="0">
                <a:solidFill>
                  <a:srgbClr val="0070C0"/>
                </a:solidFill>
              </a:rPr>
              <a:t>/doc/latest/</a:t>
            </a:r>
            <a:r>
              <a:rPr lang="en-US" altLang="en-US" sz="2000" dirty="0" err="1">
                <a:solidFill>
                  <a:srgbClr val="0070C0"/>
                </a:solidFill>
              </a:rPr>
              <a:t>getting_started</a:t>
            </a:r>
            <a:r>
              <a:rPr lang="en-US" altLang="en-US" sz="2000" dirty="0">
                <a:solidFill>
                  <a:srgbClr val="0070C0"/>
                </a:solidFill>
              </a:rPr>
              <a:t>/</a:t>
            </a:r>
            <a:r>
              <a:rPr lang="en-US" altLang="en-US" sz="2000" dirty="0" err="1">
                <a:solidFill>
                  <a:srgbClr val="0070C0"/>
                </a:solidFill>
              </a:rPr>
              <a:t>installing.html</a:t>
            </a:r>
            <a:endParaRPr lang="en-US" altLang="en-US" sz="2000" dirty="0">
              <a:solidFill>
                <a:srgbClr val="0070C0"/>
              </a:solidFill>
            </a:endParaRPr>
          </a:p>
          <a:p>
            <a:pPr marL="457200" indent="-457200" fontAlgn="base">
              <a:buFont typeface="+mj-lt"/>
              <a:buAutoNum type="arabicPeriod"/>
            </a:pPr>
            <a:r>
              <a:rPr lang="en-US" altLang="en-US" sz="2000" dirty="0">
                <a:solidFill>
                  <a:srgbClr val="0070C0"/>
                </a:solidFill>
              </a:rPr>
              <a:t>Cassandra Tutorial: https://</a:t>
            </a:r>
            <a:r>
              <a:rPr lang="en-US" altLang="en-US" sz="2000" dirty="0" err="1">
                <a:solidFill>
                  <a:srgbClr val="0070C0"/>
                </a:solidFill>
              </a:rPr>
              <a:t>www.javatpoint.com</a:t>
            </a:r>
            <a:r>
              <a:rPr lang="en-US" altLang="en-US" sz="2000" dirty="0">
                <a:solidFill>
                  <a:srgbClr val="0070C0"/>
                </a:solidFill>
              </a:rPr>
              <a:t>/</a:t>
            </a:r>
            <a:r>
              <a:rPr lang="en-US" altLang="en-US" sz="2000" dirty="0" err="1">
                <a:solidFill>
                  <a:srgbClr val="0070C0"/>
                </a:solidFill>
              </a:rPr>
              <a:t>cassandra</a:t>
            </a:r>
            <a:r>
              <a:rPr lang="en-US" altLang="en-US" sz="2000" dirty="0">
                <a:solidFill>
                  <a:srgbClr val="0070C0"/>
                </a:solidFill>
              </a:rPr>
              <a:t>-tutorial</a:t>
            </a:r>
          </a:p>
          <a:p>
            <a:pPr marL="457200" indent="-457200" fontAlgn="base">
              <a:buFont typeface="+mj-lt"/>
              <a:buAutoNum type="arabicPeriod"/>
            </a:pPr>
            <a:r>
              <a:rPr lang="en-US" altLang="en-US" sz="2000" dirty="0">
                <a:solidFill>
                  <a:srgbClr val="0070C0"/>
                </a:solidFill>
              </a:rPr>
              <a:t>Data manipulation: http://</a:t>
            </a:r>
            <a:r>
              <a:rPr lang="en-US" altLang="en-US" sz="2000" dirty="0" err="1">
                <a:solidFill>
                  <a:srgbClr val="0070C0"/>
                </a:solidFill>
              </a:rPr>
              <a:t>cassandra.apache.org</a:t>
            </a:r>
            <a:r>
              <a:rPr lang="en-US" altLang="en-US" sz="2000" dirty="0">
                <a:solidFill>
                  <a:srgbClr val="0070C0"/>
                </a:solidFill>
              </a:rPr>
              <a:t>/doc/latest/</a:t>
            </a:r>
            <a:r>
              <a:rPr lang="en-US" altLang="en-US" sz="2000" dirty="0" err="1">
                <a:solidFill>
                  <a:srgbClr val="0070C0"/>
                </a:solidFill>
              </a:rPr>
              <a:t>cql</a:t>
            </a:r>
            <a:r>
              <a:rPr lang="en-US" altLang="en-US" sz="2000" dirty="0">
                <a:solidFill>
                  <a:srgbClr val="0070C0"/>
                </a:solidFill>
              </a:rPr>
              <a:t>/</a:t>
            </a:r>
            <a:r>
              <a:rPr lang="en-US" altLang="en-US" sz="2000" dirty="0" err="1">
                <a:solidFill>
                  <a:srgbClr val="0070C0"/>
                </a:solidFill>
              </a:rPr>
              <a:t>dml.html</a:t>
            </a:r>
            <a:endParaRPr lang="en-US" altLang="en-US" sz="2000" dirty="0">
              <a:solidFill>
                <a:srgbClr val="0070C0"/>
              </a:solidFill>
            </a:endParaRPr>
          </a:p>
          <a:p>
            <a:pPr marL="457200" indent="-457200" fontAlgn="base">
              <a:buFont typeface="+mj-lt"/>
              <a:buAutoNum type="arabicPeriod"/>
            </a:pPr>
            <a:r>
              <a:rPr lang="en-US" altLang="en-US" sz="2000" dirty="0">
                <a:solidFill>
                  <a:srgbClr val="0070C0"/>
                </a:solidFill>
              </a:rPr>
              <a:t>When to use Cassandra :https://</a:t>
            </a:r>
            <a:r>
              <a:rPr lang="en-US" altLang="en-US" sz="2000" dirty="0" err="1">
                <a:solidFill>
                  <a:srgbClr val="0070C0"/>
                </a:solidFill>
              </a:rPr>
              <a:t>towardsdatascience.com</a:t>
            </a:r>
            <a:r>
              <a:rPr lang="en-US" altLang="en-US" sz="2000" dirty="0">
                <a:solidFill>
                  <a:srgbClr val="0070C0"/>
                </a:solidFill>
              </a:rPr>
              <a:t>/when-to-use-cassandra-and-when-to-steer-clear-72b7f2cede76</a:t>
            </a:r>
          </a:p>
          <a:p>
            <a:pPr marL="457200" indent="-457200" fontAlgn="base">
              <a:buFont typeface="+mj-lt"/>
              <a:buAutoNum type="arabicPeriod"/>
            </a:pPr>
            <a:r>
              <a:rPr lang="en-US" altLang="en-US" sz="2000" dirty="0">
                <a:solidFill>
                  <a:srgbClr val="0070C0"/>
                </a:solidFill>
              </a:rPr>
              <a:t>https://www.sudoinit5.com/post/spring-data-</a:t>
            </a:r>
            <a:r>
              <a:rPr lang="en-US" altLang="en-US" sz="2000" dirty="0" err="1">
                <a:solidFill>
                  <a:srgbClr val="0070C0"/>
                </a:solidFill>
              </a:rPr>
              <a:t>cassandra</a:t>
            </a:r>
            <a:r>
              <a:rPr lang="en-US" altLang="en-US" sz="2000" dirty="0">
                <a:solidFill>
                  <a:srgbClr val="0070C0"/>
                </a:solidFill>
              </a:rPr>
              <a:t>-data-modeling/</a:t>
            </a:r>
          </a:p>
          <a:p>
            <a:pPr marL="457200" indent="-457200" fontAlgn="base">
              <a:buFont typeface="+mj-lt"/>
              <a:buAutoNum type="arabicPeriod"/>
            </a:pPr>
            <a:r>
              <a:rPr lang="en-US" altLang="en-US" sz="2000" dirty="0">
                <a:solidFill>
                  <a:srgbClr val="0070C0"/>
                </a:solidFill>
              </a:rPr>
              <a:t>https://</a:t>
            </a:r>
            <a:r>
              <a:rPr lang="en-US" altLang="en-US" sz="2000" dirty="0" err="1">
                <a:solidFill>
                  <a:srgbClr val="0070C0"/>
                </a:solidFill>
              </a:rPr>
              <a:t>dba.stackexchange.com</a:t>
            </a:r>
            <a:r>
              <a:rPr lang="en-US" altLang="en-US" sz="2000" dirty="0">
                <a:solidFill>
                  <a:srgbClr val="0070C0"/>
                </a:solidFill>
              </a:rPr>
              <a:t>/questions/55165/</a:t>
            </a:r>
            <a:r>
              <a:rPr lang="en-US" altLang="en-US" sz="2000" dirty="0" err="1">
                <a:solidFill>
                  <a:srgbClr val="0070C0"/>
                </a:solidFill>
              </a:rPr>
              <a:t>cassandra</a:t>
            </a:r>
            <a:r>
              <a:rPr lang="en-US" altLang="en-US" sz="2000" dirty="0">
                <a:solidFill>
                  <a:srgbClr val="0070C0"/>
                </a:solidFill>
              </a:rPr>
              <a:t>-query-a-column-with-collection-type</a:t>
            </a:r>
          </a:p>
          <a:p>
            <a:pPr marL="457200" indent="-457200" fontAlgn="base">
              <a:buFont typeface="+mj-lt"/>
              <a:buAutoNum type="arabicPeriod"/>
            </a:pPr>
            <a:r>
              <a:rPr lang="en-US" altLang="en-US" sz="2000" dirty="0">
                <a:solidFill>
                  <a:srgbClr val="0070C0"/>
                </a:solidFill>
              </a:rPr>
              <a:t>https://www.datastax.com/blog/2012/08/coming-12-collections-support-cql3</a:t>
            </a:r>
          </a:p>
          <a:p>
            <a:pPr marL="0" indent="0" fontAlgn="base">
              <a:buNone/>
            </a:pPr>
            <a:endParaRPr lang="th-TH" altLang="en-US" sz="1800" dirty="0">
              <a:solidFill>
                <a:srgbClr val="0070C0"/>
              </a:solidFill>
            </a:endParaRPr>
          </a:p>
        </p:txBody>
      </p:sp>
    </p:spTree>
    <p:extLst>
      <p:ext uri="{BB962C8B-B14F-4D97-AF65-F5344CB8AC3E}">
        <p14:creationId xmlns:p14="http://schemas.microsoft.com/office/powerpoint/2010/main" val="3302455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615CF-92BD-DD42-9A84-CBD79F5D82CD}"/>
              </a:ext>
            </a:extLst>
          </p:cNvPr>
          <p:cNvSpPr>
            <a:spLocks noGrp="1"/>
          </p:cNvSpPr>
          <p:nvPr>
            <p:ph type="title"/>
          </p:nvPr>
        </p:nvSpPr>
        <p:spPr/>
        <p:txBody>
          <a:bodyPr/>
          <a:lstStyle/>
          <a:p>
            <a:r>
              <a:rPr lang="en-TH" dirty="0"/>
              <a:t>Why Columns not Row?</a:t>
            </a:r>
          </a:p>
        </p:txBody>
      </p:sp>
      <p:sp>
        <p:nvSpPr>
          <p:cNvPr id="4" name="Slide Number Placeholder 3">
            <a:extLst>
              <a:ext uri="{FF2B5EF4-FFF2-40B4-BE49-F238E27FC236}">
                <a16:creationId xmlns:a16="http://schemas.microsoft.com/office/drawing/2014/main" id="{5AFAD500-12B4-A54A-B13A-8C30B0FD5A90}"/>
              </a:ext>
            </a:extLst>
          </p:cNvPr>
          <p:cNvSpPr>
            <a:spLocks noGrp="1"/>
          </p:cNvSpPr>
          <p:nvPr>
            <p:ph type="sldNum" sz="quarter" idx="12"/>
          </p:nvPr>
        </p:nvSpPr>
        <p:spPr/>
        <p:txBody>
          <a:bodyPr/>
          <a:lstStyle/>
          <a:p>
            <a:fld id="{3A98EE3D-8CD1-4C3F-BD1C-C98C9596463C}" type="slidenum">
              <a:rPr lang="en-US" smtClean="0"/>
              <a:t>5</a:t>
            </a:fld>
            <a:endParaRPr lang="en-US" dirty="0"/>
          </a:p>
        </p:txBody>
      </p:sp>
      <p:graphicFrame>
        <p:nvGraphicFramePr>
          <p:cNvPr id="7" name="Table 7">
            <a:extLst>
              <a:ext uri="{FF2B5EF4-FFF2-40B4-BE49-F238E27FC236}">
                <a16:creationId xmlns:a16="http://schemas.microsoft.com/office/drawing/2014/main" id="{697367DC-398C-43B8-AAA9-22D4582CAFC3}"/>
              </a:ext>
            </a:extLst>
          </p:cNvPr>
          <p:cNvGraphicFramePr>
            <a:graphicFrameLocks noGrp="1"/>
          </p:cNvGraphicFramePr>
          <p:nvPr>
            <p:ph idx="1"/>
            <p:extLst>
              <p:ext uri="{D42A27DB-BD31-4B8C-83A1-F6EECF244321}">
                <p14:modId xmlns:p14="http://schemas.microsoft.com/office/powerpoint/2010/main" val="1021751883"/>
              </p:ext>
            </p:extLst>
          </p:nvPr>
        </p:nvGraphicFramePr>
        <p:xfrm>
          <a:off x="550559" y="2743200"/>
          <a:ext cx="2983054" cy="3020207"/>
        </p:xfrm>
        <a:graphic>
          <a:graphicData uri="http://schemas.openxmlformats.org/drawingml/2006/table">
            <a:tbl>
              <a:tblPr firstRow="1" bandRow="1">
                <a:tableStyleId>{21E4AEA4-8DFA-4A89-87EB-49C32662AFE0}</a:tableStyleId>
              </a:tblPr>
              <a:tblGrid>
                <a:gridCol w="1258306">
                  <a:extLst>
                    <a:ext uri="{9D8B030D-6E8A-4147-A177-3AD203B41FA5}">
                      <a16:colId xmlns:a16="http://schemas.microsoft.com/office/drawing/2014/main" val="1793812689"/>
                    </a:ext>
                  </a:extLst>
                </a:gridCol>
                <a:gridCol w="856843">
                  <a:extLst>
                    <a:ext uri="{9D8B030D-6E8A-4147-A177-3AD203B41FA5}">
                      <a16:colId xmlns:a16="http://schemas.microsoft.com/office/drawing/2014/main" val="196416309"/>
                    </a:ext>
                  </a:extLst>
                </a:gridCol>
                <a:gridCol w="867905">
                  <a:extLst>
                    <a:ext uri="{9D8B030D-6E8A-4147-A177-3AD203B41FA5}">
                      <a16:colId xmlns:a16="http://schemas.microsoft.com/office/drawing/2014/main" val="746632186"/>
                    </a:ext>
                  </a:extLst>
                </a:gridCol>
              </a:tblGrid>
              <a:tr h="418454">
                <a:tc>
                  <a:txBody>
                    <a:bodyPr/>
                    <a:lstStyle/>
                    <a:p>
                      <a:r>
                        <a:rPr lang="en-US" dirty="0"/>
                        <a:t>date</a:t>
                      </a:r>
                    </a:p>
                  </a:txBody>
                  <a:tcPr/>
                </a:tc>
                <a:tc>
                  <a:txBody>
                    <a:bodyPr/>
                    <a:lstStyle/>
                    <a:p>
                      <a:r>
                        <a:rPr lang="en-US" dirty="0"/>
                        <a:t>price</a:t>
                      </a:r>
                    </a:p>
                  </a:txBody>
                  <a:tcPr/>
                </a:tc>
                <a:tc>
                  <a:txBody>
                    <a:bodyPr/>
                    <a:lstStyle/>
                    <a:p>
                      <a:r>
                        <a:rPr lang="en-US" dirty="0"/>
                        <a:t>size</a:t>
                      </a:r>
                    </a:p>
                  </a:txBody>
                  <a:tcPr/>
                </a:tc>
                <a:extLst>
                  <a:ext uri="{0D108BD9-81ED-4DB2-BD59-A6C34878D82A}">
                    <a16:rowId xmlns:a16="http://schemas.microsoft.com/office/drawing/2014/main" val="945930671"/>
                  </a:ext>
                </a:extLst>
              </a:tr>
              <a:tr h="371679">
                <a:tc>
                  <a:txBody>
                    <a:bodyPr/>
                    <a:lstStyle/>
                    <a:p>
                      <a:r>
                        <a:rPr lang="en-US" sz="1600" dirty="0"/>
                        <a:t>2020-01-15</a:t>
                      </a:r>
                    </a:p>
                  </a:txBody>
                  <a:tcPr/>
                </a:tc>
                <a:tc>
                  <a:txBody>
                    <a:bodyPr/>
                    <a:lstStyle/>
                    <a:p>
                      <a:r>
                        <a:rPr lang="en-US" sz="1600" dirty="0"/>
                        <a:t>10.2</a:t>
                      </a:r>
                    </a:p>
                  </a:txBody>
                  <a:tcPr/>
                </a:tc>
                <a:tc>
                  <a:txBody>
                    <a:bodyPr/>
                    <a:lstStyle/>
                    <a:p>
                      <a:r>
                        <a:rPr lang="en-US" sz="1600" dirty="0"/>
                        <a:t>10</a:t>
                      </a:r>
                    </a:p>
                  </a:txBody>
                  <a:tcPr/>
                </a:tc>
                <a:extLst>
                  <a:ext uri="{0D108BD9-81ED-4DB2-BD59-A6C34878D82A}">
                    <a16:rowId xmlns:a16="http://schemas.microsoft.com/office/drawing/2014/main" val="2728636440"/>
                  </a:ext>
                </a:extLst>
              </a:tr>
              <a:tr h="371679">
                <a:tc>
                  <a:txBody>
                    <a:bodyPr/>
                    <a:lstStyle/>
                    <a:p>
                      <a:r>
                        <a:rPr lang="en-US" sz="1600" dirty="0"/>
                        <a:t>2019-01-16</a:t>
                      </a:r>
                    </a:p>
                  </a:txBody>
                  <a:tcPr/>
                </a:tc>
                <a:tc>
                  <a:txBody>
                    <a:bodyPr/>
                    <a:lstStyle/>
                    <a:p>
                      <a:r>
                        <a:rPr lang="en-US" sz="1600" dirty="0"/>
                        <a:t>10.5</a:t>
                      </a:r>
                    </a:p>
                  </a:txBody>
                  <a:tcPr/>
                </a:tc>
                <a:tc>
                  <a:txBody>
                    <a:bodyPr/>
                    <a:lstStyle/>
                    <a:p>
                      <a:r>
                        <a:rPr lang="en-US" sz="1600" dirty="0"/>
                        <a:t>20</a:t>
                      </a:r>
                    </a:p>
                  </a:txBody>
                  <a:tcPr/>
                </a:tc>
                <a:extLst>
                  <a:ext uri="{0D108BD9-81ED-4DB2-BD59-A6C34878D82A}">
                    <a16:rowId xmlns:a16="http://schemas.microsoft.com/office/drawing/2014/main" val="2679909566"/>
                  </a:ext>
                </a:extLst>
              </a:tr>
              <a:tr h="371679">
                <a:tc>
                  <a:txBody>
                    <a:bodyPr/>
                    <a:lstStyle/>
                    <a:p>
                      <a:r>
                        <a:rPr lang="en-US" sz="1600" dirty="0"/>
                        <a:t>2019-01-17</a:t>
                      </a:r>
                    </a:p>
                  </a:txBody>
                  <a:tcPr/>
                </a:tc>
                <a:tc>
                  <a:txBody>
                    <a:bodyPr/>
                    <a:lstStyle/>
                    <a:p>
                      <a:r>
                        <a:rPr lang="en-US" sz="1600" dirty="0"/>
                        <a:t>10.1</a:t>
                      </a:r>
                    </a:p>
                  </a:txBody>
                  <a:tcPr/>
                </a:tc>
                <a:tc>
                  <a:txBody>
                    <a:bodyPr/>
                    <a:lstStyle/>
                    <a:p>
                      <a:r>
                        <a:rPr lang="en-US" sz="1600" dirty="0"/>
                        <a:t>40</a:t>
                      </a:r>
                    </a:p>
                  </a:txBody>
                  <a:tcPr/>
                </a:tc>
                <a:extLst>
                  <a:ext uri="{0D108BD9-81ED-4DB2-BD59-A6C34878D82A}">
                    <a16:rowId xmlns:a16="http://schemas.microsoft.com/office/drawing/2014/main" val="1309288466"/>
                  </a:ext>
                </a:extLst>
              </a:tr>
              <a:tr h="371679">
                <a:tc>
                  <a:txBody>
                    <a:bodyPr/>
                    <a:lstStyle/>
                    <a:p>
                      <a:r>
                        <a:rPr lang="en-US" sz="1600" dirty="0"/>
                        <a:t>2019-01-18</a:t>
                      </a:r>
                    </a:p>
                  </a:txBody>
                  <a:tcPr/>
                </a:tc>
                <a:tc>
                  <a:txBody>
                    <a:bodyPr/>
                    <a:lstStyle/>
                    <a:p>
                      <a:r>
                        <a:rPr lang="en-US" sz="1600" dirty="0"/>
                        <a:t>9.8</a:t>
                      </a:r>
                    </a:p>
                  </a:txBody>
                  <a:tcPr/>
                </a:tc>
                <a:tc>
                  <a:txBody>
                    <a:bodyPr/>
                    <a:lstStyle/>
                    <a:p>
                      <a:r>
                        <a:rPr lang="en-US" sz="1600" dirty="0"/>
                        <a:t>50</a:t>
                      </a:r>
                    </a:p>
                  </a:txBody>
                  <a:tcPr/>
                </a:tc>
                <a:extLst>
                  <a:ext uri="{0D108BD9-81ED-4DB2-BD59-A6C34878D82A}">
                    <a16:rowId xmlns:a16="http://schemas.microsoft.com/office/drawing/2014/main" val="783232631"/>
                  </a:ext>
                </a:extLst>
              </a:tr>
              <a:tr h="371679">
                <a:tc>
                  <a:txBody>
                    <a:bodyPr/>
                    <a:lstStyle/>
                    <a:p>
                      <a:r>
                        <a:rPr lang="en-US" sz="1600" dirty="0"/>
                        <a:t>2019-01-19</a:t>
                      </a:r>
                    </a:p>
                  </a:txBody>
                  <a:tcPr/>
                </a:tc>
                <a:tc>
                  <a:txBody>
                    <a:bodyPr/>
                    <a:lstStyle/>
                    <a:p>
                      <a:r>
                        <a:rPr lang="en-US" sz="1600" dirty="0"/>
                        <a:t>10.2</a:t>
                      </a:r>
                    </a:p>
                  </a:txBody>
                  <a:tcPr/>
                </a:tc>
                <a:tc>
                  <a:txBody>
                    <a:bodyPr/>
                    <a:lstStyle/>
                    <a:p>
                      <a:r>
                        <a:rPr lang="en-US" sz="1600" dirty="0"/>
                        <a:t>12</a:t>
                      </a:r>
                    </a:p>
                  </a:txBody>
                  <a:tcPr/>
                </a:tc>
                <a:extLst>
                  <a:ext uri="{0D108BD9-81ED-4DB2-BD59-A6C34878D82A}">
                    <a16:rowId xmlns:a16="http://schemas.microsoft.com/office/drawing/2014/main" val="89147256"/>
                  </a:ext>
                </a:extLst>
              </a:tr>
              <a:tr h="371679">
                <a:tc>
                  <a:txBody>
                    <a:bodyPr/>
                    <a:lstStyle/>
                    <a:p>
                      <a:r>
                        <a:rPr lang="en-US" sz="1600" dirty="0"/>
                        <a:t>…</a:t>
                      </a:r>
                    </a:p>
                  </a:txBody>
                  <a:tcPr/>
                </a:tc>
                <a:tc>
                  <a:txBody>
                    <a:bodyPr/>
                    <a:lstStyle/>
                    <a:p>
                      <a:r>
                        <a:rPr lang="en-US" sz="1600" dirty="0"/>
                        <a:t>…</a:t>
                      </a:r>
                    </a:p>
                  </a:txBody>
                  <a:tcPr/>
                </a:tc>
                <a:tc>
                  <a:txBody>
                    <a:bodyPr/>
                    <a:lstStyle/>
                    <a:p>
                      <a:r>
                        <a:rPr lang="en-US" sz="1600" dirty="0"/>
                        <a:t>…</a:t>
                      </a:r>
                    </a:p>
                  </a:txBody>
                  <a:tcPr/>
                </a:tc>
                <a:extLst>
                  <a:ext uri="{0D108BD9-81ED-4DB2-BD59-A6C34878D82A}">
                    <a16:rowId xmlns:a16="http://schemas.microsoft.com/office/drawing/2014/main" val="3370697981"/>
                  </a:ext>
                </a:extLst>
              </a:tr>
              <a:tr h="371679">
                <a:tc>
                  <a:txBody>
                    <a:bodyPr/>
                    <a:lstStyle/>
                    <a:p>
                      <a:r>
                        <a:rPr lang="en-US" sz="1600" dirty="0"/>
                        <a:t>2020-01-01</a:t>
                      </a:r>
                    </a:p>
                  </a:txBody>
                  <a:tcPr/>
                </a:tc>
                <a:tc>
                  <a:txBody>
                    <a:bodyPr/>
                    <a:lstStyle/>
                    <a:p>
                      <a:r>
                        <a:rPr lang="en-US" sz="1600" dirty="0"/>
                        <a:t>11.5</a:t>
                      </a:r>
                    </a:p>
                  </a:txBody>
                  <a:tcPr/>
                </a:tc>
                <a:tc>
                  <a:txBody>
                    <a:bodyPr/>
                    <a:lstStyle/>
                    <a:p>
                      <a:r>
                        <a:rPr lang="en-US" sz="1600" dirty="0"/>
                        <a:t>10</a:t>
                      </a:r>
                    </a:p>
                  </a:txBody>
                  <a:tcPr/>
                </a:tc>
                <a:extLst>
                  <a:ext uri="{0D108BD9-81ED-4DB2-BD59-A6C34878D82A}">
                    <a16:rowId xmlns:a16="http://schemas.microsoft.com/office/drawing/2014/main" val="2002224042"/>
                  </a:ext>
                </a:extLst>
              </a:tr>
            </a:tbl>
          </a:graphicData>
        </a:graphic>
      </p:graphicFrame>
      <p:graphicFrame>
        <p:nvGraphicFramePr>
          <p:cNvPr id="8" name="Table 7">
            <a:extLst>
              <a:ext uri="{FF2B5EF4-FFF2-40B4-BE49-F238E27FC236}">
                <a16:creationId xmlns:a16="http://schemas.microsoft.com/office/drawing/2014/main" id="{050AAC5B-9C0C-45EC-B6AC-C9F56A5BD959}"/>
              </a:ext>
            </a:extLst>
          </p:cNvPr>
          <p:cNvGraphicFramePr>
            <a:graphicFrameLocks/>
          </p:cNvGraphicFramePr>
          <p:nvPr>
            <p:extLst>
              <p:ext uri="{D42A27DB-BD31-4B8C-83A1-F6EECF244321}">
                <p14:modId xmlns:p14="http://schemas.microsoft.com/office/powerpoint/2010/main" val="3102068383"/>
              </p:ext>
            </p:extLst>
          </p:nvPr>
        </p:nvGraphicFramePr>
        <p:xfrm>
          <a:off x="4670548" y="2743199"/>
          <a:ext cx="2983054" cy="3020207"/>
        </p:xfrm>
        <a:graphic>
          <a:graphicData uri="http://schemas.openxmlformats.org/drawingml/2006/table">
            <a:tbl>
              <a:tblPr firstRow="1" bandRow="1">
                <a:tableStyleId>{21E4AEA4-8DFA-4A89-87EB-49C32662AFE0}</a:tableStyleId>
              </a:tblPr>
              <a:tblGrid>
                <a:gridCol w="1258306">
                  <a:extLst>
                    <a:ext uri="{9D8B030D-6E8A-4147-A177-3AD203B41FA5}">
                      <a16:colId xmlns:a16="http://schemas.microsoft.com/office/drawing/2014/main" val="1793812689"/>
                    </a:ext>
                  </a:extLst>
                </a:gridCol>
                <a:gridCol w="863485">
                  <a:extLst>
                    <a:ext uri="{9D8B030D-6E8A-4147-A177-3AD203B41FA5}">
                      <a16:colId xmlns:a16="http://schemas.microsoft.com/office/drawing/2014/main" val="196416309"/>
                    </a:ext>
                  </a:extLst>
                </a:gridCol>
                <a:gridCol w="861263">
                  <a:extLst>
                    <a:ext uri="{9D8B030D-6E8A-4147-A177-3AD203B41FA5}">
                      <a16:colId xmlns:a16="http://schemas.microsoft.com/office/drawing/2014/main" val="746632186"/>
                    </a:ext>
                  </a:extLst>
                </a:gridCol>
              </a:tblGrid>
              <a:tr h="418454">
                <a:tc>
                  <a:txBody>
                    <a:bodyPr/>
                    <a:lstStyle/>
                    <a:p>
                      <a:r>
                        <a:rPr lang="en-US" dirty="0"/>
                        <a:t>date</a:t>
                      </a:r>
                    </a:p>
                  </a:txBody>
                  <a:tcPr/>
                </a:tc>
                <a:tc>
                  <a:txBody>
                    <a:bodyPr/>
                    <a:lstStyle/>
                    <a:p>
                      <a:r>
                        <a:rPr lang="en-US" dirty="0"/>
                        <a:t>price</a:t>
                      </a:r>
                    </a:p>
                  </a:txBody>
                  <a:tcPr/>
                </a:tc>
                <a:tc>
                  <a:txBody>
                    <a:bodyPr/>
                    <a:lstStyle/>
                    <a:p>
                      <a:r>
                        <a:rPr lang="en-US" dirty="0"/>
                        <a:t>size</a:t>
                      </a:r>
                    </a:p>
                  </a:txBody>
                  <a:tcPr/>
                </a:tc>
                <a:extLst>
                  <a:ext uri="{0D108BD9-81ED-4DB2-BD59-A6C34878D82A}">
                    <a16:rowId xmlns:a16="http://schemas.microsoft.com/office/drawing/2014/main" val="945930671"/>
                  </a:ext>
                </a:extLst>
              </a:tr>
              <a:tr h="371679">
                <a:tc>
                  <a:txBody>
                    <a:bodyPr/>
                    <a:lstStyle/>
                    <a:p>
                      <a:r>
                        <a:rPr lang="en-US" sz="1600" dirty="0"/>
                        <a:t>2020-01-15</a:t>
                      </a:r>
                    </a:p>
                  </a:txBody>
                  <a:tcPr/>
                </a:tc>
                <a:tc>
                  <a:txBody>
                    <a:bodyPr/>
                    <a:lstStyle/>
                    <a:p>
                      <a:r>
                        <a:rPr lang="en-US" sz="1600" dirty="0"/>
                        <a:t>10.2</a:t>
                      </a:r>
                    </a:p>
                  </a:txBody>
                  <a:tcPr/>
                </a:tc>
                <a:tc>
                  <a:txBody>
                    <a:bodyPr/>
                    <a:lstStyle/>
                    <a:p>
                      <a:r>
                        <a:rPr lang="en-US" sz="1600" dirty="0"/>
                        <a:t>10</a:t>
                      </a:r>
                    </a:p>
                  </a:txBody>
                  <a:tcPr/>
                </a:tc>
                <a:extLst>
                  <a:ext uri="{0D108BD9-81ED-4DB2-BD59-A6C34878D82A}">
                    <a16:rowId xmlns:a16="http://schemas.microsoft.com/office/drawing/2014/main" val="2728636440"/>
                  </a:ext>
                </a:extLst>
              </a:tr>
              <a:tr h="371679">
                <a:tc>
                  <a:txBody>
                    <a:bodyPr/>
                    <a:lstStyle/>
                    <a:p>
                      <a:r>
                        <a:rPr lang="en-US" sz="1600" dirty="0"/>
                        <a:t>2019-01-16</a:t>
                      </a:r>
                    </a:p>
                  </a:txBody>
                  <a:tcPr/>
                </a:tc>
                <a:tc>
                  <a:txBody>
                    <a:bodyPr/>
                    <a:lstStyle/>
                    <a:p>
                      <a:r>
                        <a:rPr lang="en-US" sz="1600" dirty="0"/>
                        <a:t>10.5</a:t>
                      </a:r>
                    </a:p>
                  </a:txBody>
                  <a:tcPr/>
                </a:tc>
                <a:tc>
                  <a:txBody>
                    <a:bodyPr/>
                    <a:lstStyle/>
                    <a:p>
                      <a:r>
                        <a:rPr lang="en-US" sz="1600" dirty="0"/>
                        <a:t>20</a:t>
                      </a:r>
                    </a:p>
                  </a:txBody>
                  <a:tcPr/>
                </a:tc>
                <a:extLst>
                  <a:ext uri="{0D108BD9-81ED-4DB2-BD59-A6C34878D82A}">
                    <a16:rowId xmlns:a16="http://schemas.microsoft.com/office/drawing/2014/main" val="2679909566"/>
                  </a:ext>
                </a:extLst>
              </a:tr>
              <a:tr h="371679">
                <a:tc>
                  <a:txBody>
                    <a:bodyPr/>
                    <a:lstStyle/>
                    <a:p>
                      <a:r>
                        <a:rPr lang="en-US" sz="1600" dirty="0"/>
                        <a:t>2019-01-17</a:t>
                      </a:r>
                    </a:p>
                  </a:txBody>
                  <a:tcPr/>
                </a:tc>
                <a:tc>
                  <a:txBody>
                    <a:bodyPr/>
                    <a:lstStyle/>
                    <a:p>
                      <a:r>
                        <a:rPr lang="en-US" sz="1600" dirty="0"/>
                        <a:t>10.1</a:t>
                      </a:r>
                    </a:p>
                  </a:txBody>
                  <a:tcPr/>
                </a:tc>
                <a:tc>
                  <a:txBody>
                    <a:bodyPr/>
                    <a:lstStyle/>
                    <a:p>
                      <a:r>
                        <a:rPr lang="en-US" sz="1600" dirty="0"/>
                        <a:t>40</a:t>
                      </a:r>
                    </a:p>
                  </a:txBody>
                  <a:tcPr/>
                </a:tc>
                <a:extLst>
                  <a:ext uri="{0D108BD9-81ED-4DB2-BD59-A6C34878D82A}">
                    <a16:rowId xmlns:a16="http://schemas.microsoft.com/office/drawing/2014/main" val="1309288466"/>
                  </a:ext>
                </a:extLst>
              </a:tr>
              <a:tr h="371679">
                <a:tc>
                  <a:txBody>
                    <a:bodyPr/>
                    <a:lstStyle/>
                    <a:p>
                      <a:r>
                        <a:rPr lang="en-US" sz="1600" dirty="0"/>
                        <a:t>2019-01-18</a:t>
                      </a:r>
                    </a:p>
                  </a:txBody>
                  <a:tcPr/>
                </a:tc>
                <a:tc>
                  <a:txBody>
                    <a:bodyPr/>
                    <a:lstStyle/>
                    <a:p>
                      <a:r>
                        <a:rPr lang="en-US" sz="1600" dirty="0"/>
                        <a:t>9.8</a:t>
                      </a:r>
                    </a:p>
                  </a:txBody>
                  <a:tcPr/>
                </a:tc>
                <a:tc>
                  <a:txBody>
                    <a:bodyPr/>
                    <a:lstStyle/>
                    <a:p>
                      <a:r>
                        <a:rPr lang="en-US" sz="1600" dirty="0"/>
                        <a:t>50</a:t>
                      </a:r>
                    </a:p>
                  </a:txBody>
                  <a:tcPr/>
                </a:tc>
                <a:extLst>
                  <a:ext uri="{0D108BD9-81ED-4DB2-BD59-A6C34878D82A}">
                    <a16:rowId xmlns:a16="http://schemas.microsoft.com/office/drawing/2014/main" val="783232631"/>
                  </a:ext>
                </a:extLst>
              </a:tr>
              <a:tr h="371679">
                <a:tc>
                  <a:txBody>
                    <a:bodyPr/>
                    <a:lstStyle/>
                    <a:p>
                      <a:r>
                        <a:rPr lang="en-US" sz="1600" dirty="0"/>
                        <a:t>2019-01-19</a:t>
                      </a:r>
                    </a:p>
                  </a:txBody>
                  <a:tcPr/>
                </a:tc>
                <a:tc>
                  <a:txBody>
                    <a:bodyPr/>
                    <a:lstStyle/>
                    <a:p>
                      <a:r>
                        <a:rPr lang="en-US" sz="1600" dirty="0"/>
                        <a:t>10.2</a:t>
                      </a:r>
                    </a:p>
                  </a:txBody>
                  <a:tcPr/>
                </a:tc>
                <a:tc>
                  <a:txBody>
                    <a:bodyPr/>
                    <a:lstStyle/>
                    <a:p>
                      <a:r>
                        <a:rPr lang="en-US" sz="1600" dirty="0"/>
                        <a:t>12</a:t>
                      </a:r>
                    </a:p>
                  </a:txBody>
                  <a:tcPr/>
                </a:tc>
                <a:extLst>
                  <a:ext uri="{0D108BD9-81ED-4DB2-BD59-A6C34878D82A}">
                    <a16:rowId xmlns:a16="http://schemas.microsoft.com/office/drawing/2014/main" val="89147256"/>
                  </a:ext>
                </a:extLst>
              </a:tr>
              <a:tr h="371679">
                <a:tc>
                  <a:txBody>
                    <a:bodyPr/>
                    <a:lstStyle/>
                    <a:p>
                      <a:r>
                        <a:rPr lang="en-US" sz="1600" dirty="0"/>
                        <a:t>…</a:t>
                      </a:r>
                    </a:p>
                  </a:txBody>
                  <a:tcPr/>
                </a:tc>
                <a:tc>
                  <a:txBody>
                    <a:bodyPr/>
                    <a:lstStyle/>
                    <a:p>
                      <a:r>
                        <a:rPr lang="en-US" sz="1600" dirty="0"/>
                        <a:t>…</a:t>
                      </a:r>
                    </a:p>
                  </a:txBody>
                  <a:tcPr/>
                </a:tc>
                <a:tc>
                  <a:txBody>
                    <a:bodyPr/>
                    <a:lstStyle/>
                    <a:p>
                      <a:r>
                        <a:rPr lang="en-US" sz="1600" dirty="0"/>
                        <a:t>…</a:t>
                      </a:r>
                    </a:p>
                  </a:txBody>
                  <a:tcPr/>
                </a:tc>
                <a:extLst>
                  <a:ext uri="{0D108BD9-81ED-4DB2-BD59-A6C34878D82A}">
                    <a16:rowId xmlns:a16="http://schemas.microsoft.com/office/drawing/2014/main" val="3370697981"/>
                  </a:ext>
                </a:extLst>
              </a:tr>
              <a:tr h="371679">
                <a:tc>
                  <a:txBody>
                    <a:bodyPr/>
                    <a:lstStyle/>
                    <a:p>
                      <a:r>
                        <a:rPr lang="en-US" sz="1600" dirty="0"/>
                        <a:t>2020-01-01</a:t>
                      </a:r>
                    </a:p>
                  </a:txBody>
                  <a:tcPr/>
                </a:tc>
                <a:tc>
                  <a:txBody>
                    <a:bodyPr/>
                    <a:lstStyle/>
                    <a:p>
                      <a:r>
                        <a:rPr lang="en-US" sz="1600" dirty="0"/>
                        <a:t>11.5</a:t>
                      </a:r>
                    </a:p>
                  </a:txBody>
                  <a:tcPr/>
                </a:tc>
                <a:tc>
                  <a:txBody>
                    <a:bodyPr/>
                    <a:lstStyle/>
                    <a:p>
                      <a:r>
                        <a:rPr lang="en-US" sz="1600" dirty="0"/>
                        <a:t>10</a:t>
                      </a:r>
                    </a:p>
                  </a:txBody>
                  <a:tcPr/>
                </a:tc>
                <a:extLst>
                  <a:ext uri="{0D108BD9-81ED-4DB2-BD59-A6C34878D82A}">
                    <a16:rowId xmlns:a16="http://schemas.microsoft.com/office/drawing/2014/main" val="2002224042"/>
                  </a:ext>
                </a:extLst>
              </a:tr>
            </a:tbl>
          </a:graphicData>
        </a:graphic>
      </p:graphicFrame>
      <p:graphicFrame>
        <p:nvGraphicFramePr>
          <p:cNvPr id="10" name="Table 9">
            <a:extLst>
              <a:ext uri="{FF2B5EF4-FFF2-40B4-BE49-F238E27FC236}">
                <a16:creationId xmlns:a16="http://schemas.microsoft.com/office/drawing/2014/main" id="{D8E7F3BD-D16F-4E45-9648-6600C4A6D58C}"/>
              </a:ext>
            </a:extLst>
          </p:cNvPr>
          <p:cNvGraphicFramePr>
            <a:graphicFrameLocks/>
          </p:cNvGraphicFramePr>
          <p:nvPr>
            <p:extLst>
              <p:ext uri="{D42A27DB-BD31-4B8C-83A1-F6EECF244321}">
                <p14:modId xmlns:p14="http://schemas.microsoft.com/office/powerpoint/2010/main" val="3878793823"/>
              </p:ext>
            </p:extLst>
          </p:nvPr>
        </p:nvGraphicFramePr>
        <p:xfrm>
          <a:off x="8790538" y="2743199"/>
          <a:ext cx="2983054" cy="3020207"/>
        </p:xfrm>
        <a:graphic>
          <a:graphicData uri="http://schemas.openxmlformats.org/drawingml/2006/table">
            <a:tbl>
              <a:tblPr firstRow="1" bandRow="1">
                <a:tableStyleId>{21E4AEA4-8DFA-4A89-87EB-49C32662AFE0}</a:tableStyleId>
              </a:tblPr>
              <a:tblGrid>
                <a:gridCol w="1258306">
                  <a:extLst>
                    <a:ext uri="{9D8B030D-6E8A-4147-A177-3AD203B41FA5}">
                      <a16:colId xmlns:a16="http://schemas.microsoft.com/office/drawing/2014/main" val="1793812689"/>
                    </a:ext>
                  </a:extLst>
                </a:gridCol>
                <a:gridCol w="856843">
                  <a:extLst>
                    <a:ext uri="{9D8B030D-6E8A-4147-A177-3AD203B41FA5}">
                      <a16:colId xmlns:a16="http://schemas.microsoft.com/office/drawing/2014/main" val="196416309"/>
                    </a:ext>
                  </a:extLst>
                </a:gridCol>
                <a:gridCol w="867905">
                  <a:extLst>
                    <a:ext uri="{9D8B030D-6E8A-4147-A177-3AD203B41FA5}">
                      <a16:colId xmlns:a16="http://schemas.microsoft.com/office/drawing/2014/main" val="746632186"/>
                    </a:ext>
                  </a:extLst>
                </a:gridCol>
              </a:tblGrid>
              <a:tr h="418454">
                <a:tc>
                  <a:txBody>
                    <a:bodyPr/>
                    <a:lstStyle/>
                    <a:p>
                      <a:r>
                        <a:rPr lang="en-US" dirty="0"/>
                        <a:t>date</a:t>
                      </a:r>
                    </a:p>
                  </a:txBody>
                  <a:tcPr/>
                </a:tc>
                <a:tc>
                  <a:txBody>
                    <a:bodyPr/>
                    <a:lstStyle/>
                    <a:p>
                      <a:r>
                        <a:rPr lang="en-US" dirty="0"/>
                        <a:t>price</a:t>
                      </a:r>
                    </a:p>
                  </a:txBody>
                  <a:tcPr/>
                </a:tc>
                <a:tc>
                  <a:txBody>
                    <a:bodyPr/>
                    <a:lstStyle/>
                    <a:p>
                      <a:r>
                        <a:rPr lang="en-US" dirty="0"/>
                        <a:t>size</a:t>
                      </a:r>
                    </a:p>
                  </a:txBody>
                  <a:tcPr/>
                </a:tc>
                <a:extLst>
                  <a:ext uri="{0D108BD9-81ED-4DB2-BD59-A6C34878D82A}">
                    <a16:rowId xmlns:a16="http://schemas.microsoft.com/office/drawing/2014/main" val="945930671"/>
                  </a:ext>
                </a:extLst>
              </a:tr>
              <a:tr h="371679">
                <a:tc>
                  <a:txBody>
                    <a:bodyPr/>
                    <a:lstStyle/>
                    <a:p>
                      <a:r>
                        <a:rPr lang="en-US" sz="1600" dirty="0"/>
                        <a:t>2020-01-15</a:t>
                      </a:r>
                    </a:p>
                  </a:txBody>
                  <a:tcPr/>
                </a:tc>
                <a:tc>
                  <a:txBody>
                    <a:bodyPr/>
                    <a:lstStyle/>
                    <a:p>
                      <a:r>
                        <a:rPr lang="en-US" sz="1600" dirty="0"/>
                        <a:t>10.2</a:t>
                      </a:r>
                    </a:p>
                  </a:txBody>
                  <a:tcPr/>
                </a:tc>
                <a:tc>
                  <a:txBody>
                    <a:bodyPr/>
                    <a:lstStyle/>
                    <a:p>
                      <a:r>
                        <a:rPr lang="en-US" sz="1600" dirty="0"/>
                        <a:t>10</a:t>
                      </a:r>
                    </a:p>
                  </a:txBody>
                  <a:tcPr/>
                </a:tc>
                <a:extLst>
                  <a:ext uri="{0D108BD9-81ED-4DB2-BD59-A6C34878D82A}">
                    <a16:rowId xmlns:a16="http://schemas.microsoft.com/office/drawing/2014/main" val="2728636440"/>
                  </a:ext>
                </a:extLst>
              </a:tr>
              <a:tr h="371679">
                <a:tc>
                  <a:txBody>
                    <a:bodyPr/>
                    <a:lstStyle/>
                    <a:p>
                      <a:r>
                        <a:rPr lang="en-US" sz="1600" dirty="0"/>
                        <a:t>2019-01-16</a:t>
                      </a:r>
                    </a:p>
                  </a:txBody>
                  <a:tcPr/>
                </a:tc>
                <a:tc>
                  <a:txBody>
                    <a:bodyPr/>
                    <a:lstStyle/>
                    <a:p>
                      <a:r>
                        <a:rPr lang="en-US" sz="1600" dirty="0"/>
                        <a:t>10.5</a:t>
                      </a:r>
                    </a:p>
                  </a:txBody>
                  <a:tcPr/>
                </a:tc>
                <a:tc>
                  <a:txBody>
                    <a:bodyPr/>
                    <a:lstStyle/>
                    <a:p>
                      <a:r>
                        <a:rPr lang="en-US" sz="1600" dirty="0"/>
                        <a:t>20</a:t>
                      </a:r>
                    </a:p>
                  </a:txBody>
                  <a:tcPr/>
                </a:tc>
                <a:extLst>
                  <a:ext uri="{0D108BD9-81ED-4DB2-BD59-A6C34878D82A}">
                    <a16:rowId xmlns:a16="http://schemas.microsoft.com/office/drawing/2014/main" val="2679909566"/>
                  </a:ext>
                </a:extLst>
              </a:tr>
              <a:tr h="371679">
                <a:tc>
                  <a:txBody>
                    <a:bodyPr/>
                    <a:lstStyle/>
                    <a:p>
                      <a:r>
                        <a:rPr lang="en-US" sz="1600" dirty="0"/>
                        <a:t>2019-01-17</a:t>
                      </a:r>
                    </a:p>
                  </a:txBody>
                  <a:tcPr/>
                </a:tc>
                <a:tc>
                  <a:txBody>
                    <a:bodyPr/>
                    <a:lstStyle/>
                    <a:p>
                      <a:r>
                        <a:rPr lang="en-US" sz="1600" dirty="0"/>
                        <a:t>10.1</a:t>
                      </a:r>
                    </a:p>
                  </a:txBody>
                  <a:tcPr/>
                </a:tc>
                <a:tc>
                  <a:txBody>
                    <a:bodyPr/>
                    <a:lstStyle/>
                    <a:p>
                      <a:r>
                        <a:rPr lang="en-US" sz="1600" dirty="0"/>
                        <a:t>40</a:t>
                      </a:r>
                    </a:p>
                  </a:txBody>
                  <a:tcPr/>
                </a:tc>
                <a:extLst>
                  <a:ext uri="{0D108BD9-81ED-4DB2-BD59-A6C34878D82A}">
                    <a16:rowId xmlns:a16="http://schemas.microsoft.com/office/drawing/2014/main" val="1309288466"/>
                  </a:ext>
                </a:extLst>
              </a:tr>
              <a:tr h="371679">
                <a:tc>
                  <a:txBody>
                    <a:bodyPr/>
                    <a:lstStyle/>
                    <a:p>
                      <a:r>
                        <a:rPr lang="en-US" sz="1600" dirty="0"/>
                        <a:t>2019-01-18</a:t>
                      </a:r>
                    </a:p>
                  </a:txBody>
                  <a:tcPr/>
                </a:tc>
                <a:tc>
                  <a:txBody>
                    <a:bodyPr/>
                    <a:lstStyle/>
                    <a:p>
                      <a:r>
                        <a:rPr lang="en-US" sz="1600" dirty="0"/>
                        <a:t>9.8</a:t>
                      </a:r>
                    </a:p>
                  </a:txBody>
                  <a:tcPr/>
                </a:tc>
                <a:tc>
                  <a:txBody>
                    <a:bodyPr/>
                    <a:lstStyle/>
                    <a:p>
                      <a:r>
                        <a:rPr lang="en-US" sz="1600" dirty="0"/>
                        <a:t>50</a:t>
                      </a:r>
                    </a:p>
                  </a:txBody>
                  <a:tcPr/>
                </a:tc>
                <a:extLst>
                  <a:ext uri="{0D108BD9-81ED-4DB2-BD59-A6C34878D82A}">
                    <a16:rowId xmlns:a16="http://schemas.microsoft.com/office/drawing/2014/main" val="783232631"/>
                  </a:ext>
                </a:extLst>
              </a:tr>
              <a:tr h="371679">
                <a:tc>
                  <a:txBody>
                    <a:bodyPr/>
                    <a:lstStyle/>
                    <a:p>
                      <a:r>
                        <a:rPr lang="en-US" sz="1600" dirty="0"/>
                        <a:t>2019-01-19</a:t>
                      </a:r>
                    </a:p>
                  </a:txBody>
                  <a:tcPr/>
                </a:tc>
                <a:tc>
                  <a:txBody>
                    <a:bodyPr/>
                    <a:lstStyle/>
                    <a:p>
                      <a:r>
                        <a:rPr lang="en-US" sz="1600" dirty="0"/>
                        <a:t>10.2</a:t>
                      </a:r>
                    </a:p>
                  </a:txBody>
                  <a:tcPr/>
                </a:tc>
                <a:tc>
                  <a:txBody>
                    <a:bodyPr/>
                    <a:lstStyle/>
                    <a:p>
                      <a:r>
                        <a:rPr lang="en-US" sz="1600" dirty="0"/>
                        <a:t>12</a:t>
                      </a:r>
                    </a:p>
                  </a:txBody>
                  <a:tcPr/>
                </a:tc>
                <a:extLst>
                  <a:ext uri="{0D108BD9-81ED-4DB2-BD59-A6C34878D82A}">
                    <a16:rowId xmlns:a16="http://schemas.microsoft.com/office/drawing/2014/main" val="89147256"/>
                  </a:ext>
                </a:extLst>
              </a:tr>
              <a:tr h="371679">
                <a:tc>
                  <a:txBody>
                    <a:bodyPr/>
                    <a:lstStyle/>
                    <a:p>
                      <a:r>
                        <a:rPr lang="en-US" sz="1600" dirty="0"/>
                        <a:t>…</a:t>
                      </a:r>
                    </a:p>
                  </a:txBody>
                  <a:tcPr/>
                </a:tc>
                <a:tc>
                  <a:txBody>
                    <a:bodyPr/>
                    <a:lstStyle/>
                    <a:p>
                      <a:r>
                        <a:rPr lang="en-US" sz="1600" dirty="0"/>
                        <a:t>…</a:t>
                      </a:r>
                    </a:p>
                  </a:txBody>
                  <a:tcPr/>
                </a:tc>
                <a:tc>
                  <a:txBody>
                    <a:bodyPr/>
                    <a:lstStyle/>
                    <a:p>
                      <a:r>
                        <a:rPr lang="en-US" sz="1600" dirty="0"/>
                        <a:t>…</a:t>
                      </a:r>
                    </a:p>
                  </a:txBody>
                  <a:tcPr/>
                </a:tc>
                <a:extLst>
                  <a:ext uri="{0D108BD9-81ED-4DB2-BD59-A6C34878D82A}">
                    <a16:rowId xmlns:a16="http://schemas.microsoft.com/office/drawing/2014/main" val="3370697981"/>
                  </a:ext>
                </a:extLst>
              </a:tr>
              <a:tr h="371679">
                <a:tc>
                  <a:txBody>
                    <a:bodyPr/>
                    <a:lstStyle/>
                    <a:p>
                      <a:r>
                        <a:rPr lang="en-US" sz="1600" dirty="0"/>
                        <a:t>2020-01-01</a:t>
                      </a:r>
                    </a:p>
                  </a:txBody>
                  <a:tcPr/>
                </a:tc>
                <a:tc>
                  <a:txBody>
                    <a:bodyPr/>
                    <a:lstStyle/>
                    <a:p>
                      <a:r>
                        <a:rPr lang="en-US" sz="1600" dirty="0"/>
                        <a:t>11.5</a:t>
                      </a:r>
                    </a:p>
                  </a:txBody>
                  <a:tcPr/>
                </a:tc>
                <a:tc>
                  <a:txBody>
                    <a:bodyPr/>
                    <a:lstStyle/>
                    <a:p>
                      <a:r>
                        <a:rPr lang="en-US" sz="1600" dirty="0"/>
                        <a:t>10</a:t>
                      </a:r>
                    </a:p>
                  </a:txBody>
                  <a:tcPr/>
                </a:tc>
                <a:extLst>
                  <a:ext uri="{0D108BD9-81ED-4DB2-BD59-A6C34878D82A}">
                    <a16:rowId xmlns:a16="http://schemas.microsoft.com/office/drawing/2014/main" val="2002224042"/>
                  </a:ext>
                </a:extLst>
              </a:tr>
            </a:tbl>
          </a:graphicData>
        </a:graphic>
      </p:graphicFrame>
      <p:sp>
        <p:nvSpPr>
          <p:cNvPr id="11" name="Rectangle 10">
            <a:extLst>
              <a:ext uri="{FF2B5EF4-FFF2-40B4-BE49-F238E27FC236}">
                <a16:creationId xmlns:a16="http://schemas.microsoft.com/office/drawing/2014/main" id="{1DDAF994-4856-4593-86E1-2D7BB655E0EF}"/>
              </a:ext>
            </a:extLst>
          </p:cNvPr>
          <p:cNvSpPr/>
          <p:nvPr/>
        </p:nvSpPr>
        <p:spPr>
          <a:xfrm>
            <a:off x="550559" y="3177153"/>
            <a:ext cx="2983053" cy="308414"/>
          </a:xfrm>
          <a:prstGeom prst="rect">
            <a:avLst/>
          </a:prstGeom>
          <a:noFill/>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C6D2944A-303D-4C02-9351-8CCEEDB28799}"/>
              </a:ext>
            </a:extLst>
          </p:cNvPr>
          <p:cNvSpPr/>
          <p:nvPr/>
        </p:nvSpPr>
        <p:spPr>
          <a:xfrm>
            <a:off x="550556" y="4672404"/>
            <a:ext cx="2983053" cy="308414"/>
          </a:xfrm>
          <a:prstGeom prst="rect">
            <a:avLst/>
          </a:prstGeom>
          <a:noFill/>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AC118B6C-0FC6-41F4-B4A8-C5D9FF36CD55}"/>
              </a:ext>
            </a:extLst>
          </p:cNvPr>
          <p:cNvSpPr/>
          <p:nvPr/>
        </p:nvSpPr>
        <p:spPr>
          <a:xfrm>
            <a:off x="550556" y="3550863"/>
            <a:ext cx="2983053" cy="308414"/>
          </a:xfrm>
          <a:prstGeom prst="rect">
            <a:avLst/>
          </a:prstGeom>
          <a:noFill/>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870E6686-DC7E-4489-BD6E-068CE0B9FDC8}"/>
              </a:ext>
            </a:extLst>
          </p:cNvPr>
          <p:cNvSpPr/>
          <p:nvPr/>
        </p:nvSpPr>
        <p:spPr>
          <a:xfrm>
            <a:off x="550556" y="4294631"/>
            <a:ext cx="2983053" cy="308414"/>
          </a:xfrm>
          <a:prstGeom prst="rect">
            <a:avLst/>
          </a:prstGeom>
          <a:noFill/>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E791B8F1-751C-47FF-BC36-A051E17774B1}"/>
              </a:ext>
            </a:extLst>
          </p:cNvPr>
          <p:cNvSpPr/>
          <p:nvPr/>
        </p:nvSpPr>
        <p:spPr>
          <a:xfrm>
            <a:off x="550558" y="5394291"/>
            <a:ext cx="2983053" cy="308414"/>
          </a:xfrm>
          <a:prstGeom prst="rect">
            <a:avLst/>
          </a:prstGeom>
          <a:noFill/>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2054A142-AAC2-43C3-9F2F-09B0606228BE}"/>
              </a:ext>
            </a:extLst>
          </p:cNvPr>
          <p:cNvSpPr/>
          <p:nvPr/>
        </p:nvSpPr>
        <p:spPr>
          <a:xfrm>
            <a:off x="550556" y="3919520"/>
            <a:ext cx="2983053" cy="308414"/>
          </a:xfrm>
          <a:prstGeom prst="rect">
            <a:avLst/>
          </a:prstGeom>
          <a:noFill/>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579B25BF-66ED-4EFD-A514-B4363B1F9570}"/>
              </a:ext>
            </a:extLst>
          </p:cNvPr>
          <p:cNvSpPr/>
          <p:nvPr/>
        </p:nvSpPr>
        <p:spPr>
          <a:xfrm>
            <a:off x="550555" y="5033347"/>
            <a:ext cx="2983053" cy="308414"/>
          </a:xfrm>
          <a:prstGeom prst="rect">
            <a:avLst/>
          </a:prstGeom>
          <a:noFill/>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1EE6B813-B999-47D8-B04C-B7B46B870796}"/>
              </a:ext>
            </a:extLst>
          </p:cNvPr>
          <p:cNvSpPr/>
          <p:nvPr/>
        </p:nvSpPr>
        <p:spPr>
          <a:xfrm>
            <a:off x="8790540" y="3177152"/>
            <a:ext cx="1205868" cy="2586253"/>
          </a:xfrm>
          <a:prstGeom prst="rect">
            <a:avLst/>
          </a:prstGeom>
          <a:noFill/>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C8142F9B-5EE9-4AB4-BC67-4F8621F66D98}"/>
              </a:ext>
            </a:extLst>
          </p:cNvPr>
          <p:cNvSpPr/>
          <p:nvPr/>
        </p:nvSpPr>
        <p:spPr>
          <a:xfrm>
            <a:off x="10027404" y="3171209"/>
            <a:ext cx="821410" cy="2586253"/>
          </a:xfrm>
          <a:prstGeom prst="rect">
            <a:avLst/>
          </a:prstGeom>
          <a:noFill/>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646DFEBD-CC3C-4E18-A5FB-C71926B37052}"/>
              </a:ext>
            </a:extLst>
          </p:cNvPr>
          <p:cNvSpPr/>
          <p:nvPr/>
        </p:nvSpPr>
        <p:spPr>
          <a:xfrm>
            <a:off x="10900498" y="3171209"/>
            <a:ext cx="821410" cy="2586253"/>
          </a:xfrm>
          <a:prstGeom prst="rect">
            <a:avLst/>
          </a:prstGeom>
          <a:noFill/>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0" name="Arrow: Left 29">
            <a:extLst>
              <a:ext uri="{FF2B5EF4-FFF2-40B4-BE49-F238E27FC236}">
                <a16:creationId xmlns:a16="http://schemas.microsoft.com/office/drawing/2014/main" id="{4FD26F35-E54B-445E-BA7E-E5F740577E1B}"/>
              </a:ext>
            </a:extLst>
          </p:cNvPr>
          <p:cNvSpPr/>
          <p:nvPr/>
        </p:nvSpPr>
        <p:spPr>
          <a:xfrm>
            <a:off x="3825544" y="3971877"/>
            <a:ext cx="542810" cy="6718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Left 33">
            <a:extLst>
              <a:ext uri="{FF2B5EF4-FFF2-40B4-BE49-F238E27FC236}">
                <a16:creationId xmlns:a16="http://schemas.microsoft.com/office/drawing/2014/main" id="{260EF9BA-6929-4707-A23E-3948A886F66E}"/>
              </a:ext>
            </a:extLst>
          </p:cNvPr>
          <p:cNvSpPr/>
          <p:nvPr/>
        </p:nvSpPr>
        <p:spPr>
          <a:xfrm rot="10800000">
            <a:off x="8018160" y="3931242"/>
            <a:ext cx="542810" cy="6718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BDA345F-C648-45A6-974C-5CFAB87D6DD9}"/>
              </a:ext>
            </a:extLst>
          </p:cNvPr>
          <p:cNvSpPr txBox="1"/>
          <p:nvPr/>
        </p:nvSpPr>
        <p:spPr>
          <a:xfrm>
            <a:off x="5354450" y="2228275"/>
            <a:ext cx="1615250" cy="400110"/>
          </a:xfrm>
          <a:prstGeom prst="rect">
            <a:avLst/>
          </a:prstGeom>
          <a:noFill/>
        </p:spPr>
        <p:txBody>
          <a:bodyPr wrap="none" rtlCol="0">
            <a:spAutoFit/>
          </a:bodyPr>
          <a:lstStyle/>
          <a:p>
            <a:r>
              <a:rPr lang="en-US" sz="2000" dirty="0"/>
              <a:t>Table of Data</a:t>
            </a:r>
          </a:p>
        </p:txBody>
      </p:sp>
      <p:sp>
        <p:nvSpPr>
          <p:cNvPr id="37" name="TextBox 36">
            <a:extLst>
              <a:ext uri="{FF2B5EF4-FFF2-40B4-BE49-F238E27FC236}">
                <a16:creationId xmlns:a16="http://schemas.microsoft.com/office/drawing/2014/main" id="{4B50829E-FC57-4276-AE51-544F74F8DC7E}"/>
              </a:ext>
            </a:extLst>
          </p:cNvPr>
          <p:cNvSpPr txBox="1"/>
          <p:nvPr/>
        </p:nvSpPr>
        <p:spPr>
          <a:xfrm>
            <a:off x="675681" y="2196391"/>
            <a:ext cx="2732799" cy="400110"/>
          </a:xfrm>
          <a:prstGeom prst="rect">
            <a:avLst/>
          </a:prstGeom>
          <a:noFill/>
        </p:spPr>
        <p:txBody>
          <a:bodyPr wrap="none" rtlCol="0">
            <a:spAutoFit/>
          </a:bodyPr>
          <a:lstStyle/>
          <a:p>
            <a:r>
              <a:rPr lang="en-US" sz="2000" dirty="0"/>
              <a:t>Row Oriented Database</a:t>
            </a:r>
          </a:p>
        </p:txBody>
      </p:sp>
      <p:sp>
        <p:nvSpPr>
          <p:cNvPr id="41" name="TextBox 40">
            <a:extLst>
              <a:ext uri="{FF2B5EF4-FFF2-40B4-BE49-F238E27FC236}">
                <a16:creationId xmlns:a16="http://schemas.microsoft.com/office/drawing/2014/main" id="{1C3357E5-602D-4359-B8CE-BC8DF5703740}"/>
              </a:ext>
            </a:extLst>
          </p:cNvPr>
          <p:cNvSpPr txBox="1"/>
          <p:nvPr/>
        </p:nvSpPr>
        <p:spPr>
          <a:xfrm>
            <a:off x="8664599" y="2257201"/>
            <a:ext cx="3108993" cy="400110"/>
          </a:xfrm>
          <a:prstGeom prst="rect">
            <a:avLst/>
          </a:prstGeom>
          <a:noFill/>
        </p:spPr>
        <p:txBody>
          <a:bodyPr wrap="none" rtlCol="0">
            <a:spAutoFit/>
          </a:bodyPr>
          <a:lstStyle/>
          <a:p>
            <a:r>
              <a:rPr lang="en-US" sz="2000" dirty="0"/>
              <a:t>Column Oriented Database</a:t>
            </a:r>
          </a:p>
        </p:txBody>
      </p:sp>
    </p:spTree>
    <p:extLst>
      <p:ext uri="{BB962C8B-B14F-4D97-AF65-F5344CB8AC3E}">
        <p14:creationId xmlns:p14="http://schemas.microsoft.com/office/powerpoint/2010/main" val="3283124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4"/>
          <p:cNvSpPr>
            <a:spLocks noGrp="1"/>
          </p:cNvSpPr>
          <p:nvPr>
            <p:ph type="sldNum" sz="quarter" idx="11"/>
          </p:nvPr>
        </p:nvSpPr>
        <p:spPr>
          <a:noFill/>
        </p:spPr>
        <p:txBody>
          <a:bodyPr/>
          <a:lstStyle>
            <a:lvl1pPr eaLnBrk="0" hangingPunct="0">
              <a:defRPr>
                <a:solidFill>
                  <a:schemeClr val="tx1"/>
                </a:solidFill>
                <a:latin typeface="Arial" panose="020B0604020202020204" pitchFamily="34" charset="0"/>
                <a:cs typeface="Angsana New" panose="02020603050405020304" pitchFamily="18" charset="-34"/>
              </a:defRPr>
            </a:lvl1pPr>
            <a:lvl2pPr marL="742950" indent="-285750" eaLnBrk="0" hangingPunct="0">
              <a:defRPr>
                <a:solidFill>
                  <a:schemeClr val="tx1"/>
                </a:solidFill>
                <a:latin typeface="Arial" panose="020B0604020202020204" pitchFamily="34" charset="0"/>
                <a:cs typeface="Angsana New" panose="02020603050405020304" pitchFamily="18" charset="-34"/>
              </a:defRPr>
            </a:lvl2pPr>
            <a:lvl3pPr marL="1143000" indent="-228600" eaLnBrk="0" hangingPunct="0">
              <a:defRPr>
                <a:solidFill>
                  <a:schemeClr val="tx1"/>
                </a:solidFill>
                <a:latin typeface="Arial" panose="020B0604020202020204" pitchFamily="34" charset="0"/>
                <a:cs typeface="Angsana New" panose="02020603050405020304" pitchFamily="18" charset="-34"/>
              </a:defRPr>
            </a:lvl3pPr>
            <a:lvl4pPr marL="1600200" indent="-228600" eaLnBrk="0" hangingPunct="0">
              <a:defRPr>
                <a:solidFill>
                  <a:schemeClr val="tx1"/>
                </a:solidFill>
                <a:latin typeface="Arial" panose="020B0604020202020204" pitchFamily="34" charset="0"/>
                <a:cs typeface="Angsana New" panose="02020603050405020304" pitchFamily="18" charset="-34"/>
              </a:defRPr>
            </a:lvl4pPr>
            <a:lvl5pPr marL="2057400" indent="-228600" eaLnBrk="0" hangingPunct="0">
              <a:defRPr>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9pPr>
          </a:lstStyle>
          <a:p>
            <a:pPr eaLnBrk="1" hangingPunct="1"/>
            <a:fld id="{F2FF4A50-5318-43BB-AC62-45CD14B88AC1}" type="slidenum">
              <a:rPr lang="en-US" altLang="en-US">
                <a:latin typeface="Arial Black" panose="020B0A04020102020204" pitchFamily="34" charset="0"/>
              </a:rPr>
              <a:pPr eaLnBrk="1" hangingPunct="1"/>
              <a:t>50</a:t>
            </a:fld>
            <a:endParaRPr lang="th-TH" altLang="en-US" dirty="0">
              <a:latin typeface="Arial Black" panose="020B0A04020102020204" pitchFamily="34" charset="0"/>
            </a:endParaRPr>
          </a:p>
        </p:txBody>
      </p:sp>
      <p:sp>
        <p:nvSpPr>
          <p:cNvPr id="89091" name="Rectangle 2"/>
          <p:cNvSpPr>
            <a:spLocks noGrp="1" noChangeArrowheads="1"/>
          </p:cNvSpPr>
          <p:nvPr>
            <p:ph type="title"/>
          </p:nvPr>
        </p:nvSpPr>
        <p:spPr/>
        <p:txBody>
          <a:bodyPr/>
          <a:lstStyle/>
          <a:p>
            <a:pPr eaLnBrk="1" hangingPunct="1"/>
            <a:r>
              <a:rPr lang="en-US" altLang="en-US" dirty="0"/>
              <a:t>References</a:t>
            </a:r>
            <a:endParaRPr lang="th-TH" altLang="en-US" dirty="0"/>
          </a:p>
        </p:txBody>
      </p:sp>
      <p:sp>
        <p:nvSpPr>
          <p:cNvPr id="89092" name="Rectangle 3"/>
          <p:cNvSpPr>
            <a:spLocks noGrp="1" noChangeArrowheads="1"/>
          </p:cNvSpPr>
          <p:nvPr>
            <p:ph type="body" idx="1"/>
          </p:nvPr>
        </p:nvSpPr>
        <p:spPr>
          <a:xfrm>
            <a:off x="1097280" y="2108201"/>
            <a:ext cx="10058400" cy="4338637"/>
          </a:xfrm>
        </p:spPr>
        <p:txBody>
          <a:bodyPr>
            <a:normAutofit/>
          </a:bodyPr>
          <a:lstStyle/>
          <a:p>
            <a:pPr marL="457200" indent="-457200" fontAlgn="base">
              <a:buFont typeface="+mj-lt"/>
              <a:buAutoNum type="arabicPeriod" startAt="8"/>
            </a:pPr>
            <a:r>
              <a:rPr lang="en-US" altLang="en-US" sz="2000" dirty="0">
                <a:solidFill>
                  <a:srgbClr val="0070C0"/>
                </a:solidFill>
              </a:rPr>
              <a:t>Designing a Cassandra Model: https://shermandigital.com/blog/designing-a-cassandra-data-model/</a:t>
            </a:r>
          </a:p>
          <a:p>
            <a:pPr marL="457200" indent="-457200" fontAlgn="base">
              <a:buFont typeface="+mj-lt"/>
              <a:buAutoNum type="arabicPeriod" startAt="8"/>
            </a:pPr>
            <a:r>
              <a:rPr lang="en-US" altLang="en-US" sz="2000" dirty="0">
                <a:solidFill>
                  <a:srgbClr val="0070C0"/>
                </a:solidFill>
              </a:rPr>
              <a:t>Difference between partition key, composite key and clustering key in Cassandra?: https://stackoverflow.com/questions/24949676/difference-between-partition-key-composite-key-and-clustering-key-in-cassandra#targetText=The%20Partition%20Key%20is%20responsible,Simple).</a:t>
            </a:r>
          </a:p>
          <a:p>
            <a:pPr marL="457200" indent="-457200" fontAlgn="base">
              <a:buFont typeface="+mj-lt"/>
              <a:buAutoNum type="arabicPeriod" startAt="8"/>
            </a:pPr>
            <a:r>
              <a:rPr lang="en-US" altLang="en-US" sz="2000" dirty="0">
                <a:solidFill>
                  <a:srgbClr val="0070C0"/>
                </a:solidFill>
              </a:rPr>
              <a:t>Cassandra Data Modeling Best Practices: </a:t>
            </a:r>
            <a:r>
              <a:rPr lang="en-US" altLang="en-US" sz="2000" dirty="0">
                <a:solidFill>
                  <a:srgbClr val="0070C0"/>
                </a:solidFill>
                <a:hlinkClick r:id="rId3"/>
              </a:rPr>
              <a:t>https://tech.ebayinc.com/engineering/cassandra-data-modeling-best-practices-part-1/</a:t>
            </a:r>
            <a:endParaRPr lang="en-US" altLang="en-US" sz="2000" dirty="0">
              <a:solidFill>
                <a:srgbClr val="0070C0"/>
              </a:solidFill>
            </a:endParaRPr>
          </a:p>
          <a:p>
            <a:pPr marL="457200" indent="-457200" fontAlgn="base">
              <a:buFont typeface="+mj-lt"/>
              <a:buAutoNum type="arabicPeriod" startAt="8"/>
            </a:pPr>
            <a:r>
              <a:rPr lang="en-US" altLang="en-US" sz="2000" dirty="0">
                <a:solidFill>
                  <a:srgbClr val="0070C0"/>
                </a:solidFill>
              </a:rPr>
              <a:t>http://</a:t>
            </a:r>
            <a:r>
              <a:rPr lang="en-US" altLang="en-US" sz="2000" dirty="0" err="1">
                <a:solidFill>
                  <a:srgbClr val="0070C0"/>
                </a:solidFill>
              </a:rPr>
              <a:t>alronz.github.io</a:t>
            </a:r>
            <a:r>
              <a:rPr lang="en-US" altLang="en-US" sz="2000" dirty="0">
                <a:solidFill>
                  <a:srgbClr val="0070C0"/>
                </a:solidFill>
              </a:rPr>
              <a:t>/Factors-Influencing-NoSQL-Adoption/site/Cassandra/Cassandra/</a:t>
            </a:r>
          </a:p>
        </p:txBody>
      </p:sp>
    </p:spTree>
    <p:extLst>
      <p:ext uri="{BB962C8B-B14F-4D97-AF65-F5344CB8AC3E}">
        <p14:creationId xmlns:p14="http://schemas.microsoft.com/office/powerpoint/2010/main" val="31179172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24"/>
        <p:cNvGrpSpPr/>
        <p:nvPr/>
      </p:nvGrpSpPr>
      <p:grpSpPr>
        <a:xfrm>
          <a:off x="0" y="0"/>
          <a:ext cx="0" cy="0"/>
          <a:chOff x="0" y="0"/>
          <a:chExt cx="0" cy="0"/>
        </a:xfrm>
      </p:grpSpPr>
      <p:sp>
        <p:nvSpPr>
          <p:cNvPr id="134" name="Rectangle 13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6" name="Straight Connector 13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6" name="Google Shape;826;p90"/>
          <p:cNvPicPr preferRelativeResize="0"/>
          <p:nvPr/>
        </p:nvPicPr>
        <p:blipFill rotWithShape="1">
          <a:blip r:embed="rId3"/>
          <a:srcRect b="15730"/>
          <a:stretch/>
        </p:blipFill>
        <p:spPr>
          <a:xfrm>
            <a:off x="20" y="290342"/>
            <a:ext cx="12191980" cy="6858000"/>
          </a:xfrm>
          <a:prstGeom prst="rect">
            <a:avLst/>
          </a:prstGeom>
          <a:noFill/>
        </p:spPr>
      </p:pic>
      <p:sp>
        <p:nvSpPr>
          <p:cNvPr id="140" name="Rectangle 13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F6C225E0-846D-4C3D-8E3A-BE00A7D2E4E4}"/>
              </a:ext>
            </a:extLst>
          </p:cNvPr>
          <p:cNvSpPr>
            <a:spLocks noGrp="1"/>
          </p:cNvSpPr>
          <p:nvPr>
            <p:ph type="title"/>
          </p:nvPr>
        </p:nvSpPr>
        <p:spPr>
          <a:xfrm>
            <a:off x="854277" y="1475234"/>
            <a:ext cx="3214307" cy="2901694"/>
          </a:xfrm>
        </p:spPr>
        <p:txBody>
          <a:bodyPr vert="horz" lIns="91440" tIns="45720" rIns="91440" bIns="45720" rtlCol="0" anchor="b">
            <a:normAutofit/>
          </a:bodyPr>
          <a:lstStyle/>
          <a:p>
            <a:endParaRPr lang="en-US" sz="2400" dirty="0">
              <a:solidFill>
                <a:schemeClr val="tx1"/>
              </a:solidFill>
              <a:sym typeface="Roboto Slab"/>
            </a:endParaRPr>
          </a:p>
          <a:p>
            <a:r>
              <a:rPr lang="en-US" sz="2400" dirty="0">
                <a:solidFill>
                  <a:schemeClr val="tx1"/>
                </a:solidFill>
                <a:sym typeface="Roboto Slab"/>
              </a:rPr>
              <a:t>Thank you.</a:t>
            </a:r>
          </a:p>
          <a:p>
            <a:endParaRPr lang="en-US" sz="2400" dirty="0">
              <a:solidFill>
                <a:schemeClr val="tx1"/>
              </a:solidFill>
              <a:sym typeface="Roboto Slab"/>
            </a:endParaRPr>
          </a:p>
          <a:p>
            <a:endParaRPr lang="en-US" sz="2400" dirty="0">
              <a:solidFill>
                <a:schemeClr val="tx1"/>
              </a:solidFill>
              <a:sym typeface="Roboto Slab"/>
            </a:endParaRPr>
          </a:p>
        </p:txBody>
      </p:sp>
      <p:cxnSp>
        <p:nvCxnSpPr>
          <p:cNvPr id="142" name="Straight Connector 14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4" name="Rectangle 143">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Google Shape;825;p90"/>
          <p:cNvSpPr txBox="1">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00000000-1234-1234-1234-123412341234}" type="slidenum">
              <a:rPr lang="en-US" sz="1050"/>
              <a:pPr>
                <a:spcAft>
                  <a:spcPts val="600"/>
                </a:spcAft>
              </a:pPr>
              <a:t>51</a:t>
            </a:fld>
            <a:endParaRPr lang="en-US" sz="1050"/>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5E3E-3755-1B4D-A797-4C424BC00AB8}"/>
              </a:ext>
            </a:extLst>
          </p:cNvPr>
          <p:cNvSpPr>
            <a:spLocks noGrp="1"/>
          </p:cNvSpPr>
          <p:nvPr>
            <p:ph type="title"/>
          </p:nvPr>
        </p:nvSpPr>
        <p:spPr>
          <a:xfrm>
            <a:off x="404734" y="192702"/>
            <a:ext cx="11667343" cy="1450757"/>
          </a:xfrm>
        </p:spPr>
        <p:txBody>
          <a:bodyPr>
            <a:normAutofit/>
          </a:bodyPr>
          <a:lstStyle/>
          <a:p>
            <a:r>
              <a:rPr lang="en-US" sz="4400" dirty="0"/>
              <a:t>Column-Oriented DB vs Row-Oriented DB</a:t>
            </a:r>
            <a:endParaRPr lang="en-TH" sz="4400" dirty="0"/>
          </a:p>
        </p:txBody>
      </p:sp>
      <p:graphicFrame>
        <p:nvGraphicFramePr>
          <p:cNvPr id="5" name="Table 5">
            <a:extLst>
              <a:ext uri="{FF2B5EF4-FFF2-40B4-BE49-F238E27FC236}">
                <a16:creationId xmlns:a16="http://schemas.microsoft.com/office/drawing/2014/main" id="{E2F6AD2E-D613-AC45-AD71-2F57A45968E8}"/>
              </a:ext>
            </a:extLst>
          </p:cNvPr>
          <p:cNvGraphicFramePr>
            <a:graphicFrameLocks noGrp="1"/>
          </p:cNvGraphicFramePr>
          <p:nvPr>
            <p:ph idx="1"/>
            <p:extLst>
              <p:ext uri="{D42A27DB-BD31-4B8C-83A1-F6EECF244321}">
                <p14:modId xmlns:p14="http://schemas.microsoft.com/office/powerpoint/2010/main" val="2166439407"/>
              </p:ext>
            </p:extLst>
          </p:nvPr>
        </p:nvGraphicFramePr>
        <p:xfrm>
          <a:off x="935185" y="2159159"/>
          <a:ext cx="10058397" cy="3500120"/>
        </p:xfrm>
        <a:graphic>
          <a:graphicData uri="http://schemas.openxmlformats.org/drawingml/2006/table">
            <a:tbl>
              <a:tblPr firstRow="1" bandRow="1">
                <a:tableStyleId>{5C22544A-7EE6-4342-B048-85BDC9FD1C3A}</a:tableStyleId>
              </a:tblPr>
              <a:tblGrid>
                <a:gridCol w="4056540">
                  <a:extLst>
                    <a:ext uri="{9D8B030D-6E8A-4147-A177-3AD203B41FA5}">
                      <a16:colId xmlns:a16="http://schemas.microsoft.com/office/drawing/2014/main" val="86630221"/>
                    </a:ext>
                  </a:extLst>
                </a:gridCol>
                <a:gridCol w="3013023">
                  <a:extLst>
                    <a:ext uri="{9D8B030D-6E8A-4147-A177-3AD203B41FA5}">
                      <a16:colId xmlns:a16="http://schemas.microsoft.com/office/drawing/2014/main" val="3863451939"/>
                    </a:ext>
                  </a:extLst>
                </a:gridCol>
                <a:gridCol w="2988834">
                  <a:extLst>
                    <a:ext uri="{9D8B030D-6E8A-4147-A177-3AD203B41FA5}">
                      <a16:colId xmlns:a16="http://schemas.microsoft.com/office/drawing/2014/main" val="1292229479"/>
                    </a:ext>
                  </a:extLst>
                </a:gridCol>
              </a:tblGrid>
              <a:tr h="370840">
                <a:tc>
                  <a:txBody>
                    <a:bodyPr/>
                    <a:lstStyle/>
                    <a:p>
                      <a:r>
                        <a:rPr lang="en-US" sz="2000" dirty="0">
                          <a:effectLst/>
                        </a:rPr>
                        <a:t>Operation</a:t>
                      </a:r>
                    </a:p>
                  </a:txBody>
                  <a:tcPr marL="85725" marR="85725" marT="9525" marB="9525" anchor="ctr"/>
                </a:tc>
                <a:tc>
                  <a:txBody>
                    <a:bodyPr/>
                    <a:lstStyle/>
                    <a:p>
                      <a:r>
                        <a:rPr lang="en-US" sz="2000" dirty="0">
                          <a:effectLst/>
                        </a:rPr>
                        <a:t>Column-Oriented DB</a:t>
                      </a:r>
                    </a:p>
                  </a:txBody>
                  <a:tcPr marL="85725" marR="85725" marT="9525" marB="9525" anchor="ctr"/>
                </a:tc>
                <a:tc>
                  <a:txBody>
                    <a:bodyPr/>
                    <a:lstStyle/>
                    <a:p>
                      <a:r>
                        <a:rPr lang="en-US" sz="2000" dirty="0">
                          <a:effectLst/>
                        </a:rPr>
                        <a:t>Row-Oriented DB</a:t>
                      </a:r>
                    </a:p>
                  </a:txBody>
                  <a:tcPr marL="85725" marR="85725" marT="9525" marB="9525" anchor="ctr"/>
                </a:tc>
                <a:extLst>
                  <a:ext uri="{0D108BD9-81ED-4DB2-BD59-A6C34878D82A}">
                    <a16:rowId xmlns:a16="http://schemas.microsoft.com/office/drawing/2014/main" val="2846056685"/>
                  </a:ext>
                </a:extLst>
              </a:tr>
              <a:tr h="370840">
                <a:tc>
                  <a:txBody>
                    <a:bodyPr/>
                    <a:lstStyle/>
                    <a:p>
                      <a:r>
                        <a:rPr lang="en-US" sz="2200" dirty="0">
                          <a:effectLst/>
                        </a:rPr>
                        <a:t>Aggregate Calculation of Single Column e.g. sum(price)</a:t>
                      </a:r>
                    </a:p>
                  </a:txBody>
                  <a:tcPr marL="85725" marR="85725" marT="9525" marB="9525" anchor="ctr"/>
                </a:tc>
                <a:tc>
                  <a:txBody>
                    <a:bodyPr/>
                    <a:lstStyle/>
                    <a:p>
                      <a:pPr fontAlgn="t"/>
                      <a:r>
                        <a:rPr lang="en-US" sz="2200" dirty="0">
                          <a:effectLst/>
                        </a:rPr>
                        <a:t> Fast</a:t>
                      </a:r>
                    </a:p>
                  </a:txBody>
                  <a:tcPr marL="85725" marR="85725" marT="9525" marB="9525" anchor="ctr"/>
                </a:tc>
                <a:tc>
                  <a:txBody>
                    <a:bodyPr/>
                    <a:lstStyle/>
                    <a:p>
                      <a:r>
                        <a:rPr lang="en-US" sz="2200" dirty="0">
                          <a:effectLst/>
                        </a:rPr>
                        <a:t>Slow</a:t>
                      </a:r>
                    </a:p>
                  </a:txBody>
                  <a:tcPr marL="85725" marR="85725" marT="9525" marB="9525" anchor="ctr"/>
                </a:tc>
                <a:extLst>
                  <a:ext uri="{0D108BD9-81ED-4DB2-BD59-A6C34878D82A}">
                    <a16:rowId xmlns:a16="http://schemas.microsoft.com/office/drawing/2014/main" val="998317858"/>
                  </a:ext>
                </a:extLst>
              </a:tr>
              <a:tr h="370840">
                <a:tc>
                  <a:txBody>
                    <a:bodyPr/>
                    <a:lstStyle/>
                    <a:p>
                      <a:r>
                        <a:rPr lang="en-US" sz="2200" dirty="0">
                          <a:effectLst/>
                        </a:rPr>
                        <a:t>Compression</a:t>
                      </a:r>
                    </a:p>
                  </a:txBody>
                  <a:tcPr marL="85725" marR="85725" marT="9525" marB="9525" anchor="ctr"/>
                </a:tc>
                <a:tc>
                  <a:txBody>
                    <a:bodyPr/>
                    <a:lstStyle/>
                    <a:p>
                      <a:pPr fontAlgn="t"/>
                      <a:r>
                        <a:rPr lang="en-US" sz="2200" dirty="0">
                          <a:effectLst/>
                        </a:rPr>
                        <a:t> Higher. It stores similar data together</a:t>
                      </a:r>
                    </a:p>
                  </a:txBody>
                  <a:tcPr marL="85725" marR="85725" marT="9525" marB="9525" anchor="ctr"/>
                </a:tc>
                <a:tc>
                  <a:txBody>
                    <a:bodyPr/>
                    <a:lstStyle/>
                    <a:p>
                      <a:r>
                        <a:rPr lang="en-TH" sz="2200" dirty="0">
                          <a:effectLst/>
                        </a:rPr>
                        <a:t>-</a:t>
                      </a:r>
                    </a:p>
                  </a:txBody>
                  <a:tcPr marL="85725" marR="85725" marT="9525" marB="9525" anchor="ctr"/>
                </a:tc>
                <a:extLst>
                  <a:ext uri="{0D108BD9-81ED-4DB2-BD59-A6C34878D82A}">
                    <a16:rowId xmlns:a16="http://schemas.microsoft.com/office/drawing/2014/main" val="2274224244"/>
                  </a:ext>
                </a:extLst>
              </a:tr>
              <a:tr h="370840">
                <a:tc>
                  <a:txBody>
                    <a:bodyPr/>
                    <a:lstStyle/>
                    <a:p>
                      <a:r>
                        <a:rPr lang="en-US" sz="2200" dirty="0">
                          <a:effectLst/>
                        </a:rPr>
                        <a:t>Retrieval of a few columns from a table with many columns</a:t>
                      </a:r>
                    </a:p>
                  </a:txBody>
                  <a:tcPr marL="85725" marR="85725" marT="9525" marB="9525" anchor="ctr"/>
                </a:tc>
                <a:tc>
                  <a:txBody>
                    <a:bodyPr/>
                    <a:lstStyle/>
                    <a:p>
                      <a:pPr fontAlgn="t"/>
                      <a:r>
                        <a:rPr lang="en-US" sz="2200" dirty="0">
                          <a:effectLst/>
                        </a:rPr>
                        <a:t> Faster</a:t>
                      </a:r>
                    </a:p>
                  </a:txBody>
                  <a:tcPr marL="85725" marR="85725" marT="9525" marB="9525" anchor="ctr"/>
                </a:tc>
                <a:tc>
                  <a:txBody>
                    <a:bodyPr/>
                    <a:lstStyle/>
                    <a:p>
                      <a:r>
                        <a:rPr lang="en-US" sz="2200" dirty="0">
                          <a:effectLst/>
                        </a:rPr>
                        <a:t>has to skip over unnecessary data</a:t>
                      </a:r>
                    </a:p>
                  </a:txBody>
                  <a:tcPr marL="85725" marR="85725" marT="9525" marB="9525" anchor="ctr"/>
                </a:tc>
                <a:extLst>
                  <a:ext uri="{0D108BD9-81ED-4DB2-BD59-A6C34878D82A}">
                    <a16:rowId xmlns:a16="http://schemas.microsoft.com/office/drawing/2014/main" val="2670457039"/>
                  </a:ext>
                </a:extLst>
              </a:tr>
              <a:tr h="370840">
                <a:tc>
                  <a:txBody>
                    <a:bodyPr/>
                    <a:lstStyle/>
                    <a:p>
                      <a:r>
                        <a:rPr lang="en-US" sz="2200" dirty="0">
                          <a:effectLst/>
                        </a:rPr>
                        <a:t>Insertion/Updating of single new record</a:t>
                      </a:r>
                    </a:p>
                  </a:txBody>
                  <a:tcPr marL="85725" marR="85725" marT="9525" marB="9525" anchor="ctr"/>
                </a:tc>
                <a:tc>
                  <a:txBody>
                    <a:bodyPr/>
                    <a:lstStyle/>
                    <a:p>
                      <a:r>
                        <a:rPr lang="en-US" sz="2200" dirty="0">
                          <a:effectLst/>
                        </a:rPr>
                        <a:t>Slow</a:t>
                      </a:r>
                    </a:p>
                  </a:txBody>
                  <a:tcPr marL="85725" marR="85725" marT="9525" marB="9525" anchor="ctr"/>
                </a:tc>
                <a:tc>
                  <a:txBody>
                    <a:bodyPr/>
                    <a:lstStyle/>
                    <a:p>
                      <a:pPr fontAlgn="t"/>
                      <a:r>
                        <a:rPr lang="en-US" sz="2200" dirty="0">
                          <a:effectLst/>
                        </a:rPr>
                        <a:t> Fast</a:t>
                      </a:r>
                    </a:p>
                  </a:txBody>
                  <a:tcPr marL="85725" marR="85725" marT="9525" marB="9525" anchor="ctr"/>
                </a:tc>
                <a:extLst>
                  <a:ext uri="{0D108BD9-81ED-4DB2-BD59-A6C34878D82A}">
                    <a16:rowId xmlns:a16="http://schemas.microsoft.com/office/drawing/2014/main" val="2966823040"/>
                  </a:ext>
                </a:extLst>
              </a:tr>
              <a:tr h="370840">
                <a:tc>
                  <a:txBody>
                    <a:bodyPr/>
                    <a:lstStyle/>
                    <a:p>
                      <a:r>
                        <a:rPr lang="en-US" sz="2200" dirty="0">
                          <a:effectLst/>
                        </a:rPr>
                        <a:t>Retrieval of a single record</a:t>
                      </a:r>
                    </a:p>
                  </a:txBody>
                  <a:tcPr marL="85725" marR="85725" marT="9525" marB="9525" anchor="ctr"/>
                </a:tc>
                <a:tc>
                  <a:txBody>
                    <a:bodyPr/>
                    <a:lstStyle/>
                    <a:p>
                      <a:r>
                        <a:rPr lang="en-US" sz="2200" dirty="0">
                          <a:effectLst/>
                        </a:rPr>
                        <a:t>Slow</a:t>
                      </a:r>
                    </a:p>
                  </a:txBody>
                  <a:tcPr marL="85725" marR="85725" marT="9525" marB="9525" anchor="ctr"/>
                </a:tc>
                <a:tc>
                  <a:txBody>
                    <a:bodyPr/>
                    <a:lstStyle/>
                    <a:p>
                      <a:pPr fontAlgn="t"/>
                      <a:r>
                        <a:rPr lang="en-US" sz="2200" dirty="0">
                          <a:effectLst/>
                        </a:rPr>
                        <a:t> Fast</a:t>
                      </a:r>
                    </a:p>
                  </a:txBody>
                  <a:tcPr marL="85725" marR="85725" marT="9525" marB="9525" anchor="ctr"/>
                </a:tc>
                <a:extLst>
                  <a:ext uri="{0D108BD9-81ED-4DB2-BD59-A6C34878D82A}">
                    <a16:rowId xmlns:a16="http://schemas.microsoft.com/office/drawing/2014/main" val="72149009"/>
                  </a:ext>
                </a:extLst>
              </a:tr>
            </a:tbl>
          </a:graphicData>
        </a:graphic>
      </p:graphicFrame>
      <p:sp>
        <p:nvSpPr>
          <p:cNvPr id="4" name="Slide Number Placeholder 3">
            <a:extLst>
              <a:ext uri="{FF2B5EF4-FFF2-40B4-BE49-F238E27FC236}">
                <a16:creationId xmlns:a16="http://schemas.microsoft.com/office/drawing/2014/main" id="{2467CE4B-1E31-A24E-98C1-569055D3253C}"/>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3" name="TextBox 2">
            <a:extLst>
              <a:ext uri="{FF2B5EF4-FFF2-40B4-BE49-F238E27FC236}">
                <a16:creationId xmlns:a16="http://schemas.microsoft.com/office/drawing/2014/main" id="{2A01477D-EE34-6C46-A8CA-C101B1AC1C9B}"/>
              </a:ext>
            </a:extLst>
          </p:cNvPr>
          <p:cNvSpPr txBox="1"/>
          <p:nvPr/>
        </p:nvSpPr>
        <p:spPr>
          <a:xfrm>
            <a:off x="679325" y="5868392"/>
            <a:ext cx="10833350" cy="369332"/>
          </a:xfrm>
          <a:prstGeom prst="rect">
            <a:avLst/>
          </a:prstGeom>
          <a:noFill/>
        </p:spPr>
        <p:txBody>
          <a:bodyPr wrap="none" rtlCol="0">
            <a:spAutoFit/>
          </a:bodyPr>
          <a:lstStyle/>
          <a:p>
            <a:r>
              <a:rPr lang="en-US" dirty="0"/>
              <a:t>In summary, Column-Oriented DB is not suitable to operate with transaction data, it good at aggregate queries</a:t>
            </a:r>
            <a:endParaRPr lang="en-TH" dirty="0"/>
          </a:p>
        </p:txBody>
      </p:sp>
    </p:spTree>
    <p:extLst>
      <p:ext uri="{BB962C8B-B14F-4D97-AF65-F5344CB8AC3E}">
        <p14:creationId xmlns:p14="http://schemas.microsoft.com/office/powerpoint/2010/main" val="3657861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B891-6A75-2E40-90DA-5A079E1EF18E}"/>
              </a:ext>
            </a:extLst>
          </p:cNvPr>
          <p:cNvSpPr>
            <a:spLocks noGrp="1"/>
          </p:cNvSpPr>
          <p:nvPr>
            <p:ph type="title"/>
          </p:nvPr>
        </p:nvSpPr>
        <p:spPr/>
        <p:txBody>
          <a:bodyPr/>
          <a:lstStyle/>
          <a:p>
            <a:r>
              <a:rPr lang="en-US" sz="4800" dirty="0"/>
              <a:t>Apache Cassandra</a:t>
            </a:r>
            <a:endParaRPr lang="en-TH" dirty="0"/>
          </a:p>
        </p:txBody>
      </p:sp>
      <p:sp>
        <p:nvSpPr>
          <p:cNvPr id="4" name="Slide Number Placeholder 3">
            <a:extLst>
              <a:ext uri="{FF2B5EF4-FFF2-40B4-BE49-F238E27FC236}">
                <a16:creationId xmlns:a16="http://schemas.microsoft.com/office/drawing/2014/main" id="{A1837E24-055B-724B-8037-479AD6A12C2A}"/>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5" name="Content Placeholder 4">
            <a:extLst>
              <a:ext uri="{FF2B5EF4-FFF2-40B4-BE49-F238E27FC236}">
                <a16:creationId xmlns:a16="http://schemas.microsoft.com/office/drawing/2014/main" id="{1D77C491-1261-4AFE-AD21-14B2542F5253}"/>
              </a:ext>
            </a:extLst>
          </p:cNvPr>
          <p:cNvSpPr>
            <a:spLocks noGrp="1"/>
          </p:cNvSpPr>
          <p:nvPr>
            <p:ph idx="1"/>
          </p:nvPr>
        </p:nvSpPr>
        <p:spPr>
          <a:xfrm>
            <a:off x="1097279" y="2108201"/>
            <a:ext cx="6105953" cy="3760891"/>
          </a:xfrm>
        </p:spPr>
        <p:txBody>
          <a:bodyPr>
            <a:normAutofit fontScale="92500"/>
          </a:bodyPr>
          <a:lstStyle/>
          <a:p>
            <a:pPr rtl="0" fontAlgn="base">
              <a:spcBef>
                <a:spcPts val="0"/>
              </a:spcBef>
              <a:spcAft>
                <a:spcPts val="0"/>
              </a:spcAft>
              <a:buFont typeface="Arial" panose="020B0604020202020204" pitchFamily="34" charset="0"/>
              <a:buChar char="•"/>
            </a:pPr>
            <a:r>
              <a:rPr lang="th-TH" sz="2800" b="0" i="0" u="none" strike="noStrike" dirty="0">
                <a:solidFill>
                  <a:srgbClr val="000000"/>
                </a:solidFill>
                <a:effectLst/>
              </a:rPr>
              <a:t> </a:t>
            </a:r>
            <a:r>
              <a:rPr lang="en-US" sz="2800" b="0" i="0" u="none" strike="noStrike" dirty="0">
                <a:solidFill>
                  <a:srgbClr val="000000"/>
                </a:solidFill>
                <a:effectLst/>
              </a:rPr>
              <a:t>Cassandra is a column-oriented database.</a:t>
            </a:r>
          </a:p>
          <a:p>
            <a:pPr rtl="0" fontAlgn="base">
              <a:spcBef>
                <a:spcPts val="0"/>
              </a:spcBef>
              <a:spcAft>
                <a:spcPts val="0"/>
              </a:spcAft>
              <a:buFont typeface="Arial" panose="020B0604020202020204" pitchFamily="34" charset="0"/>
              <a:buChar char="•"/>
            </a:pPr>
            <a:r>
              <a:rPr lang="th-TH" sz="2800" b="0" i="0" u="none" strike="noStrike" dirty="0">
                <a:solidFill>
                  <a:srgbClr val="000000"/>
                </a:solidFill>
                <a:effectLst/>
              </a:rPr>
              <a:t> </a:t>
            </a:r>
            <a:r>
              <a:rPr lang="en-US" sz="2800" b="0" i="0" u="none" strike="noStrike" dirty="0">
                <a:solidFill>
                  <a:srgbClr val="000000"/>
                </a:solidFill>
                <a:effectLst/>
              </a:rPr>
              <a:t>Masterless Architecture</a:t>
            </a:r>
          </a:p>
          <a:p>
            <a:pPr rtl="0" fontAlgn="base">
              <a:spcBef>
                <a:spcPts val="0"/>
              </a:spcBef>
              <a:spcAft>
                <a:spcPts val="0"/>
              </a:spcAft>
              <a:buFont typeface="Arial" panose="020B0604020202020204" pitchFamily="34" charset="0"/>
              <a:buChar char="•"/>
            </a:pPr>
            <a:r>
              <a:rPr lang="th-TH" sz="2800" b="0" i="0" u="none" strike="noStrike" dirty="0">
                <a:solidFill>
                  <a:srgbClr val="000000"/>
                </a:solidFill>
                <a:effectLst/>
              </a:rPr>
              <a:t> </a:t>
            </a:r>
            <a:r>
              <a:rPr lang="en-US" sz="2800" b="0" i="0" u="none" strike="noStrike" dirty="0">
                <a:solidFill>
                  <a:srgbClr val="000000"/>
                </a:solidFill>
                <a:effectLst/>
              </a:rPr>
              <a:t>Linear Scale Performance</a:t>
            </a:r>
          </a:p>
          <a:p>
            <a:pPr rtl="0" fontAlgn="base">
              <a:spcBef>
                <a:spcPts val="0"/>
              </a:spcBef>
              <a:spcAft>
                <a:spcPts val="0"/>
              </a:spcAft>
              <a:buFont typeface="Arial" panose="020B0604020202020204" pitchFamily="34" charset="0"/>
              <a:buChar char="•"/>
            </a:pPr>
            <a:r>
              <a:rPr lang="th-TH" sz="2800" b="0" i="0" u="none" strike="noStrike" dirty="0">
                <a:solidFill>
                  <a:srgbClr val="000000"/>
                </a:solidFill>
                <a:effectLst/>
              </a:rPr>
              <a:t> </a:t>
            </a:r>
            <a:r>
              <a:rPr lang="en-US" sz="2800" b="0" i="0" u="none" strike="noStrike" dirty="0">
                <a:solidFill>
                  <a:srgbClr val="000000"/>
                </a:solidFill>
                <a:effectLst/>
              </a:rPr>
              <a:t>No Single point of failure</a:t>
            </a:r>
          </a:p>
          <a:p>
            <a:pPr rtl="0" fontAlgn="base">
              <a:spcBef>
                <a:spcPts val="0"/>
              </a:spcBef>
              <a:spcAft>
                <a:spcPts val="0"/>
              </a:spcAft>
              <a:buFont typeface="Arial" panose="020B0604020202020204" pitchFamily="34" charset="0"/>
              <a:buChar char="•"/>
            </a:pPr>
            <a:r>
              <a:rPr lang="th-TH" sz="2800" b="0" i="0" u="none" strike="noStrike" dirty="0">
                <a:solidFill>
                  <a:srgbClr val="000000"/>
                </a:solidFill>
                <a:effectLst/>
              </a:rPr>
              <a:t> </a:t>
            </a:r>
            <a:r>
              <a:rPr lang="en-US" sz="2800" b="0" i="0" u="none" strike="noStrike" dirty="0">
                <a:solidFill>
                  <a:srgbClr val="000000"/>
                </a:solidFill>
                <a:effectLst/>
              </a:rPr>
              <a:t>Fault Detection and Recovery</a:t>
            </a:r>
          </a:p>
          <a:p>
            <a:pPr rtl="0" fontAlgn="base">
              <a:spcBef>
                <a:spcPts val="0"/>
              </a:spcBef>
              <a:spcAft>
                <a:spcPts val="0"/>
              </a:spcAft>
              <a:buFont typeface="Arial" panose="020B0604020202020204" pitchFamily="34" charset="0"/>
              <a:buChar char="•"/>
            </a:pPr>
            <a:r>
              <a:rPr lang="th-TH" sz="2800" b="0" i="0" u="none" strike="noStrike" dirty="0">
                <a:solidFill>
                  <a:srgbClr val="000000"/>
                </a:solidFill>
                <a:effectLst/>
              </a:rPr>
              <a:t> </a:t>
            </a:r>
            <a:r>
              <a:rPr lang="en-US" sz="2800" b="0" i="0" u="none" strike="noStrike" dirty="0">
                <a:solidFill>
                  <a:srgbClr val="000000"/>
                </a:solidFill>
                <a:effectLst/>
              </a:rPr>
              <a:t>Flexible and Dynamic Data Model</a:t>
            </a:r>
          </a:p>
          <a:p>
            <a:pPr rtl="0" fontAlgn="base">
              <a:spcBef>
                <a:spcPts val="0"/>
              </a:spcBef>
              <a:spcAft>
                <a:spcPts val="0"/>
              </a:spcAft>
              <a:buFont typeface="Arial" panose="020B0604020202020204" pitchFamily="34" charset="0"/>
              <a:buChar char="•"/>
            </a:pPr>
            <a:r>
              <a:rPr lang="th-TH" sz="2800" b="0" i="0" u="none" strike="noStrike" dirty="0">
                <a:solidFill>
                  <a:srgbClr val="000000"/>
                </a:solidFill>
                <a:effectLst/>
              </a:rPr>
              <a:t> </a:t>
            </a:r>
            <a:r>
              <a:rPr lang="en-US" sz="2800" b="0" i="0" u="none" strike="noStrike" dirty="0">
                <a:solidFill>
                  <a:srgbClr val="000000"/>
                </a:solidFill>
                <a:effectLst/>
              </a:rPr>
              <a:t>Data Compression</a:t>
            </a:r>
          </a:p>
          <a:p>
            <a:pPr rtl="0" fontAlgn="base">
              <a:spcBef>
                <a:spcPts val="0"/>
              </a:spcBef>
              <a:spcAft>
                <a:spcPts val="0"/>
              </a:spcAft>
              <a:buFont typeface="Arial" panose="020B0604020202020204" pitchFamily="34" charset="0"/>
              <a:buChar char="•"/>
            </a:pPr>
            <a:r>
              <a:rPr lang="th-TH" sz="2800" b="0" i="0" u="none" strike="noStrike" dirty="0">
                <a:solidFill>
                  <a:srgbClr val="000000"/>
                </a:solidFill>
                <a:effectLst/>
              </a:rPr>
              <a:t> </a:t>
            </a:r>
            <a:r>
              <a:rPr lang="en-US" sz="2800" b="0" i="0" u="none" strike="noStrike" dirty="0">
                <a:solidFill>
                  <a:srgbClr val="000000"/>
                </a:solidFill>
                <a:effectLst/>
              </a:rPr>
              <a:t>Cassandra Query language</a:t>
            </a:r>
          </a:p>
        </p:txBody>
      </p:sp>
      <p:pic>
        <p:nvPicPr>
          <p:cNvPr id="8" name="Picture 7">
            <a:extLst>
              <a:ext uri="{FF2B5EF4-FFF2-40B4-BE49-F238E27FC236}">
                <a16:creationId xmlns:a16="http://schemas.microsoft.com/office/drawing/2014/main" id="{8CFA203E-21F8-49CB-AC7A-B34576A1F822}"/>
              </a:ext>
            </a:extLst>
          </p:cNvPr>
          <p:cNvPicPr>
            <a:picLocks noChangeAspect="1"/>
          </p:cNvPicPr>
          <p:nvPr/>
        </p:nvPicPr>
        <p:blipFill>
          <a:blip r:embed="rId3"/>
          <a:stretch>
            <a:fillRect/>
          </a:stretch>
        </p:blipFill>
        <p:spPr>
          <a:xfrm>
            <a:off x="7066286" y="191744"/>
            <a:ext cx="4917168" cy="1450757"/>
          </a:xfrm>
          <a:prstGeom prst="rect">
            <a:avLst/>
          </a:prstGeom>
        </p:spPr>
      </p:pic>
      <p:pic>
        <p:nvPicPr>
          <p:cNvPr id="1026" name="Picture 2">
            <a:extLst>
              <a:ext uri="{FF2B5EF4-FFF2-40B4-BE49-F238E27FC236}">
                <a16:creationId xmlns:a16="http://schemas.microsoft.com/office/drawing/2014/main" id="{881FEA97-7973-124E-9872-70CFC58E46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7336" y="2168021"/>
            <a:ext cx="3376765" cy="33677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AF12C32-1E03-5F49-AC81-C291AF57982C}"/>
              </a:ext>
            </a:extLst>
          </p:cNvPr>
          <p:cNvSpPr txBox="1"/>
          <p:nvPr/>
        </p:nvSpPr>
        <p:spPr>
          <a:xfrm>
            <a:off x="8687728" y="5551985"/>
            <a:ext cx="1935979" cy="369332"/>
          </a:xfrm>
          <a:prstGeom prst="rect">
            <a:avLst/>
          </a:prstGeom>
          <a:noFill/>
        </p:spPr>
        <p:txBody>
          <a:bodyPr wrap="none" rtlCol="0">
            <a:spAutoFit/>
          </a:bodyPr>
          <a:lstStyle/>
          <a:p>
            <a:r>
              <a:rPr lang="en-US" dirty="0"/>
              <a:t>Cassandra cluster</a:t>
            </a:r>
            <a:endParaRPr lang="en-TH" dirty="0"/>
          </a:p>
        </p:txBody>
      </p:sp>
    </p:spTree>
    <p:extLst>
      <p:ext uri="{BB962C8B-B14F-4D97-AF65-F5344CB8AC3E}">
        <p14:creationId xmlns:p14="http://schemas.microsoft.com/office/powerpoint/2010/main" val="406874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AB592-755B-6240-A905-977A644C1AD6}"/>
              </a:ext>
            </a:extLst>
          </p:cNvPr>
          <p:cNvSpPr>
            <a:spLocks noGrp="1"/>
          </p:cNvSpPr>
          <p:nvPr>
            <p:ph type="title"/>
          </p:nvPr>
        </p:nvSpPr>
        <p:spPr>
          <a:xfrm>
            <a:off x="584616" y="286603"/>
            <a:ext cx="11842230" cy="1450757"/>
          </a:xfrm>
        </p:spPr>
        <p:txBody>
          <a:bodyPr/>
          <a:lstStyle/>
          <a:p>
            <a:r>
              <a:rPr lang="en-US" dirty="0"/>
              <a:t>Data Modelling Principles</a:t>
            </a:r>
            <a:r>
              <a:rPr lang="th-TH" dirty="0"/>
              <a:t> </a:t>
            </a:r>
            <a:r>
              <a:rPr lang="en-US" dirty="0"/>
              <a:t>of Cassandra</a:t>
            </a:r>
            <a:endParaRPr lang="en-TH" dirty="0"/>
          </a:p>
        </p:txBody>
      </p:sp>
      <p:sp>
        <p:nvSpPr>
          <p:cNvPr id="3" name="Content Placeholder 2">
            <a:extLst>
              <a:ext uri="{FF2B5EF4-FFF2-40B4-BE49-F238E27FC236}">
                <a16:creationId xmlns:a16="http://schemas.microsoft.com/office/drawing/2014/main" id="{2D4CFB33-6908-624E-B67D-449073FC1084}"/>
              </a:ext>
            </a:extLst>
          </p:cNvPr>
          <p:cNvSpPr>
            <a:spLocks noGrp="1"/>
          </p:cNvSpPr>
          <p:nvPr>
            <p:ph idx="1"/>
          </p:nvPr>
        </p:nvSpPr>
        <p:spPr>
          <a:xfrm>
            <a:off x="916898" y="2466486"/>
            <a:ext cx="10706792" cy="3760891"/>
          </a:xfrm>
        </p:spPr>
        <p:txBody>
          <a:bodyPr>
            <a:normAutofit/>
          </a:bodyPr>
          <a:lstStyle/>
          <a:p>
            <a:pPr>
              <a:buFont typeface="Wingdings" pitchFamily="2" charset="2"/>
              <a:buChar char="Ø"/>
            </a:pPr>
            <a:r>
              <a:rPr lang="en-US" sz="2800" dirty="0">
                <a:solidFill>
                  <a:srgbClr val="FF0000"/>
                </a:solidFill>
              </a:rPr>
              <a:t>Forget</a:t>
            </a:r>
            <a:r>
              <a:rPr lang="en-US" sz="2800" dirty="0">
                <a:solidFill>
                  <a:schemeClr val="tx1"/>
                </a:solidFill>
              </a:rPr>
              <a:t> everything we know about </a:t>
            </a:r>
            <a:r>
              <a:rPr lang="en-US" sz="2800" dirty="0">
                <a:solidFill>
                  <a:srgbClr val="FF0000"/>
                </a:solidFill>
              </a:rPr>
              <a:t>RDB</a:t>
            </a:r>
            <a:r>
              <a:rPr lang="en-US" sz="2800" dirty="0">
                <a:solidFill>
                  <a:schemeClr val="tx1"/>
                </a:solidFill>
              </a:rPr>
              <a:t> data modelling techniques.  </a:t>
            </a:r>
          </a:p>
          <a:p>
            <a:pPr>
              <a:buFont typeface="Wingdings" pitchFamily="2" charset="2"/>
              <a:buChar char="Ø"/>
            </a:pPr>
            <a:r>
              <a:rPr lang="en-US" sz="2800" dirty="0">
                <a:solidFill>
                  <a:schemeClr val="tx1"/>
                </a:solidFill>
              </a:rPr>
              <a:t>Cassandra data models are </a:t>
            </a:r>
            <a:r>
              <a:rPr lang="en-US" sz="2800" dirty="0">
                <a:solidFill>
                  <a:srgbClr val="FF0000"/>
                </a:solidFill>
              </a:rPr>
              <a:t>maps</a:t>
            </a:r>
            <a:r>
              <a:rPr lang="en-US" sz="2800" dirty="0">
                <a:solidFill>
                  <a:schemeClr val="tx1"/>
                </a:solidFill>
              </a:rPr>
              <a:t> and not tables. </a:t>
            </a:r>
            <a:r>
              <a:rPr lang="th-TH" sz="2800" dirty="0">
                <a:solidFill>
                  <a:schemeClr val="tx1"/>
                </a:solidFill>
              </a:rPr>
              <a:t> </a:t>
            </a:r>
            <a:endParaRPr lang="en-US" sz="2800" dirty="0">
              <a:solidFill>
                <a:schemeClr val="tx1"/>
              </a:solidFill>
            </a:endParaRPr>
          </a:p>
          <a:p>
            <a:pPr>
              <a:buFont typeface="Wingdings" pitchFamily="2" charset="2"/>
              <a:buChar char="Ø"/>
            </a:pPr>
            <a:r>
              <a:rPr lang="en-US" sz="2800" dirty="0">
                <a:solidFill>
                  <a:schemeClr val="tx1"/>
                </a:solidFill>
              </a:rPr>
              <a:t> Using the </a:t>
            </a:r>
            <a:r>
              <a:rPr lang="en-US" sz="2800" dirty="0">
                <a:solidFill>
                  <a:schemeClr val="tx1"/>
                </a:solidFill>
                <a:highlight>
                  <a:srgbClr val="FFFF00"/>
                </a:highlight>
              </a:rPr>
              <a:t>partition key </a:t>
            </a:r>
            <a:r>
              <a:rPr lang="en-US" sz="2800" dirty="0">
                <a:solidFill>
                  <a:schemeClr val="tx1"/>
                </a:solidFill>
              </a:rPr>
              <a:t>to access the data in Cassandra.</a:t>
            </a:r>
            <a:endParaRPr lang="en-TH" sz="2800" dirty="0">
              <a:solidFill>
                <a:schemeClr val="tx1"/>
              </a:solidFill>
            </a:endParaRPr>
          </a:p>
        </p:txBody>
      </p:sp>
      <p:sp>
        <p:nvSpPr>
          <p:cNvPr id="4" name="Slide Number Placeholder 3">
            <a:extLst>
              <a:ext uri="{FF2B5EF4-FFF2-40B4-BE49-F238E27FC236}">
                <a16:creationId xmlns:a16="http://schemas.microsoft.com/office/drawing/2014/main" id="{B7808928-46DB-8D46-9631-131B414061B7}"/>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1026" name="Picture 2">
            <a:extLst>
              <a:ext uri="{FF2B5EF4-FFF2-40B4-BE49-F238E27FC236}">
                <a16:creationId xmlns:a16="http://schemas.microsoft.com/office/drawing/2014/main" id="{D1F7E68A-9782-FB48-8A36-9F76AC1FAB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3226" y="4388311"/>
            <a:ext cx="4766767" cy="18077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6F4699F-4981-0248-BFD6-5A9091A523E4}"/>
              </a:ext>
            </a:extLst>
          </p:cNvPr>
          <p:cNvSpPr txBox="1"/>
          <p:nvPr/>
        </p:nvSpPr>
        <p:spPr>
          <a:xfrm>
            <a:off x="4063844" y="6021294"/>
            <a:ext cx="2371868" cy="369332"/>
          </a:xfrm>
          <a:prstGeom prst="rect">
            <a:avLst/>
          </a:prstGeom>
          <a:noFill/>
        </p:spPr>
        <p:txBody>
          <a:bodyPr wrap="none" rtlCol="0">
            <a:spAutoFit/>
          </a:bodyPr>
          <a:lstStyle/>
          <a:p>
            <a:r>
              <a:rPr lang="en-US" dirty="0"/>
              <a:t>Structure of each row </a:t>
            </a:r>
            <a:endParaRPr lang="en-TH" dirty="0"/>
          </a:p>
        </p:txBody>
      </p:sp>
    </p:spTree>
    <p:extLst>
      <p:ext uri="{BB962C8B-B14F-4D97-AF65-F5344CB8AC3E}">
        <p14:creationId xmlns:p14="http://schemas.microsoft.com/office/powerpoint/2010/main" val="3453268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F4CE9F-9CFE-C646-8C2C-6E2A9F81392F}"/>
              </a:ext>
            </a:extLst>
          </p:cNvPr>
          <p:cNvSpPr>
            <a:spLocks noGrp="1"/>
          </p:cNvSpPr>
          <p:nvPr>
            <p:ph type="title"/>
          </p:nvPr>
        </p:nvSpPr>
        <p:spPr>
          <a:xfrm>
            <a:off x="1590900" y="2561644"/>
            <a:ext cx="9010200" cy="1444099"/>
          </a:xfrm>
        </p:spPr>
        <p:txBody>
          <a:bodyPr>
            <a:normAutofit/>
          </a:bodyPr>
          <a:lstStyle/>
          <a:p>
            <a:r>
              <a:rPr lang="en-US" sz="5400" dirty="0">
                <a:solidFill>
                  <a:schemeClr val="tx1"/>
                </a:solidFill>
              </a:rPr>
              <a:t>Cassandra’s Key Concepts</a:t>
            </a:r>
            <a:endParaRPr lang="en-TH" sz="4800" dirty="0">
              <a:solidFill>
                <a:srgbClr val="FFFFFF"/>
              </a:solidFill>
            </a:endParaRPr>
          </a:p>
        </p:txBody>
      </p:sp>
      <p:cxnSp>
        <p:nvCxnSpPr>
          <p:cNvPr id="22" name="Straight Connector 12">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CDAB838E-C393-7841-9210-4401EF6419F6}"/>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smtClean="0"/>
              <a:pPr>
                <a:spcAft>
                  <a:spcPts val="600"/>
                </a:spcAft>
              </a:pPr>
              <a:t>9</a:t>
            </a:fld>
            <a:endParaRPr lang="en-US"/>
          </a:p>
        </p:txBody>
      </p:sp>
      <p:cxnSp>
        <p:nvCxnSpPr>
          <p:cNvPr id="5" name="Straight Connector 4">
            <a:extLst>
              <a:ext uri="{FF2B5EF4-FFF2-40B4-BE49-F238E27FC236}">
                <a16:creationId xmlns:a16="http://schemas.microsoft.com/office/drawing/2014/main" id="{91AD0688-1C0A-B44B-8C7F-46D1F7968443}"/>
              </a:ext>
            </a:extLst>
          </p:cNvPr>
          <p:cNvCxnSpPr>
            <a:cxnSpLocks/>
          </p:cNvCxnSpPr>
          <p:nvPr/>
        </p:nvCxnSpPr>
        <p:spPr>
          <a:xfrm flipV="1">
            <a:off x="4015526" y="2353593"/>
            <a:ext cx="7197117"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3302471-F047-C544-897A-20109B174456}"/>
              </a:ext>
            </a:extLst>
          </p:cNvPr>
          <p:cNvCxnSpPr>
            <a:cxnSpLocks/>
          </p:cNvCxnSpPr>
          <p:nvPr/>
        </p:nvCxnSpPr>
        <p:spPr>
          <a:xfrm flipV="1">
            <a:off x="723686" y="4724812"/>
            <a:ext cx="10488957" cy="1"/>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4681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1B33D7-02C6-4445-87B6-8BB078D72C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B70F49E-A1F9-47B4-B217-E100630EFCCE}">
  <ds:schemaRefs>
    <ds:schemaRef ds:uri="http://schemas.microsoft.com/office/2006/documentManagement/types"/>
    <ds:schemaRef ds:uri="http://purl.org/dc/dcmitype/"/>
    <ds:schemaRef ds:uri="http://purl.org/dc/terms/"/>
    <ds:schemaRef ds:uri="71af3243-3dd4-4a8d-8c0d-dd76da1f02a5"/>
    <ds:schemaRef ds:uri="http://schemas.microsoft.com/office/infopath/2007/PartnerControls"/>
    <ds:schemaRef ds:uri="http://schemas.openxmlformats.org/package/2006/metadata/core-properties"/>
    <ds:schemaRef ds:uri="16c05727-aa75-4e4a-9b5f-8a80a1165891"/>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76B63218-A2B6-40CF-BCE7-190CEF2AE5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4957</Words>
  <Application>Microsoft Macintosh PowerPoint</Application>
  <PresentationFormat>Widescreen</PresentationFormat>
  <Paragraphs>757</Paragraphs>
  <Slides>51</Slides>
  <Notes>39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51</vt:i4>
      </vt:variant>
    </vt:vector>
  </HeadingPairs>
  <TitlesOfParts>
    <vt:vector size="62" baseType="lpstr">
      <vt:lpstr>Arial</vt:lpstr>
      <vt:lpstr>Arial Black</vt:lpstr>
      <vt:lpstr>Bookman Old Style</vt:lpstr>
      <vt:lpstr>Calibri</vt:lpstr>
      <vt:lpstr>Cardo</vt:lpstr>
      <vt:lpstr>Courier New</vt:lpstr>
      <vt:lpstr>Franklin Gothic Book</vt:lpstr>
      <vt:lpstr>Source Sans Pro</vt:lpstr>
      <vt:lpstr>Times New Roman</vt:lpstr>
      <vt:lpstr>Wingdings</vt:lpstr>
      <vt:lpstr>1_RetrospectVTI</vt:lpstr>
      <vt:lpstr>AT82.02</vt:lpstr>
      <vt:lpstr>Outline</vt:lpstr>
      <vt:lpstr>RDB vs. Columnar Database</vt:lpstr>
      <vt:lpstr>RDB vs. Columnar Database</vt:lpstr>
      <vt:lpstr>Why Columns not Row?</vt:lpstr>
      <vt:lpstr>Column-Oriented DB vs Row-Oriented DB</vt:lpstr>
      <vt:lpstr>Apache Cassandra</vt:lpstr>
      <vt:lpstr>Data Modelling Principles of Cassandra</vt:lpstr>
      <vt:lpstr>Cassandra’s Key Concepts</vt:lpstr>
      <vt:lpstr>Cassandra’s Key Concepts: </vt:lpstr>
      <vt:lpstr>Partition Key : a Single Key</vt:lpstr>
      <vt:lpstr>Partition Key : a Composite Key</vt:lpstr>
      <vt:lpstr>Clustering Column</vt:lpstr>
      <vt:lpstr>Clustering Key</vt:lpstr>
      <vt:lpstr>Data Model Design Rules</vt:lpstr>
      <vt:lpstr>Data Model Design Rules</vt:lpstr>
      <vt:lpstr>Example:  AIT Bookstore Application</vt:lpstr>
      <vt:lpstr>Q1) Get a product by id</vt:lpstr>
      <vt:lpstr>Q3) Get all products under a particular category</vt:lpstr>
      <vt:lpstr>Q4) Get the categories of a particular product</vt:lpstr>
      <vt:lpstr>Data Manipulation</vt:lpstr>
      <vt:lpstr>Data Manipulation</vt:lpstr>
      <vt:lpstr>The Structure of a Column Store Database</vt:lpstr>
      <vt:lpstr>Cassandra Keyspace Operations</vt:lpstr>
      <vt:lpstr>Cassandra Keyspace Operations</vt:lpstr>
      <vt:lpstr>Cassandra Table Operations</vt:lpstr>
      <vt:lpstr>Cassandra Table Operations</vt:lpstr>
      <vt:lpstr>Cassandra CRUD Operations</vt:lpstr>
      <vt:lpstr>Cassandra CRUD Operations</vt:lpstr>
      <vt:lpstr>Cassandra CRUD Operations</vt:lpstr>
      <vt:lpstr>Cassandra CRUD Operations</vt:lpstr>
      <vt:lpstr>Filtering</vt:lpstr>
      <vt:lpstr>Aggregation</vt:lpstr>
      <vt:lpstr>Aggregation: Create new table </vt:lpstr>
      <vt:lpstr>Aggregation: Create new table</vt:lpstr>
      <vt:lpstr>Aggregation: Create data</vt:lpstr>
      <vt:lpstr>Aggregation: COUNT</vt:lpstr>
      <vt:lpstr>Aggregation: MAX and MIN</vt:lpstr>
      <vt:lpstr>Aggregation: SUM</vt:lpstr>
      <vt:lpstr>Aggregation: AVG</vt:lpstr>
      <vt:lpstr>Cassandra CQL Collections</vt:lpstr>
      <vt:lpstr>Cassandra CQL Collections</vt:lpstr>
      <vt:lpstr>Cassandra CQL Collections</vt:lpstr>
      <vt:lpstr>Cassandra CQL Collections</vt:lpstr>
      <vt:lpstr>Cassandra CQL Collections</vt:lpstr>
      <vt:lpstr>Cassandra CQL Collections</vt:lpstr>
      <vt:lpstr>Cassandra CQL Collections</vt:lpstr>
      <vt:lpstr>Cassandra CQL Collections</vt:lpstr>
      <vt:lpstr>References</vt:lpstr>
      <vt:lpstr>References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2020-10-03T05:24:49Z</dcterms:created>
  <dcterms:modified xsi:type="dcterms:W3CDTF">2020-10-09T05:49:08Z</dcterms:modified>
</cp:coreProperties>
</file>