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 id="2147483682" r:id="rId5"/>
  </p:sldMasterIdLst>
  <p:notesMasterIdLst>
    <p:notesMasterId r:id="rId33"/>
  </p:notesMasterIdLst>
  <p:handoutMasterIdLst>
    <p:handoutMasterId r:id="rId34"/>
  </p:handoutMasterIdLst>
  <p:sldIdLst>
    <p:sldId id="268" r:id="rId6"/>
    <p:sldId id="331" r:id="rId7"/>
    <p:sldId id="365" r:id="rId8"/>
    <p:sldId id="267" r:id="rId9"/>
    <p:sldId id="369"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36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58" d="100"/>
          <a:sy n="58" d="100"/>
        </p:scale>
        <p:origin x="96" y="1230"/>
      </p:cViewPr>
      <p:guideLst/>
    </p:cSldViewPr>
  </p:slideViewPr>
  <p:notesTextViewPr>
    <p:cViewPr>
      <p:scale>
        <a:sx n="1" d="1"/>
        <a:sy n="1" d="1"/>
      </p:scale>
      <p:origin x="0" y="0"/>
    </p:cViewPr>
  </p:notesTextViewPr>
  <p:notesViewPr>
    <p:cSldViewPr snapToGrid="0">
      <p:cViewPr varScale="1">
        <p:scale>
          <a:sx n="84" d="100"/>
          <a:sy n="84" d="100"/>
        </p:scale>
        <p:origin x="94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CD5D63-3737-4041-B5BE-21F07E3A4A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FE241C8-377C-4ABE-BE85-B3DDBE6198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388F76-528C-4C75-8016-BDC9692D3C3D}" type="datetimeFigureOut">
              <a:rPr lang="en-US" smtClean="0"/>
              <a:t>8/13/2020</a:t>
            </a:fld>
            <a:endParaRPr lang="en-US"/>
          </a:p>
        </p:txBody>
      </p:sp>
      <p:sp>
        <p:nvSpPr>
          <p:cNvPr id="4" name="Footer Placeholder 3">
            <a:extLst>
              <a:ext uri="{FF2B5EF4-FFF2-40B4-BE49-F238E27FC236}">
                <a16:creationId xmlns:a16="http://schemas.microsoft.com/office/drawing/2014/main" id="{59D672B4-8EE5-4EC7-B3F6-02A80CD209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67C5FEB-BE7C-4488-B992-CE793123F3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603BF6-5C9C-4623-9082-904FFF5A615F}" type="slidenum">
              <a:rPr lang="en-US" smtClean="0"/>
              <a:t>‹#›</a:t>
            </a:fld>
            <a:endParaRPr lang="en-US"/>
          </a:p>
        </p:txBody>
      </p:sp>
    </p:spTree>
    <p:extLst>
      <p:ext uri="{BB962C8B-B14F-4D97-AF65-F5344CB8AC3E}">
        <p14:creationId xmlns:p14="http://schemas.microsoft.com/office/powerpoint/2010/main" val="772840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DC45F-C45A-449D-A58E-265B1270A923}" type="datetimeFigureOut">
              <a:rPr lang="en-US" smtClean="0"/>
              <a:t>8/13/2020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29593-6498-4AEC-8142-BFED661E0B5A}" type="slidenum">
              <a:rPr lang="en-US" smtClean="0"/>
              <a:t>‹#›</a:t>
            </a:fld>
            <a:endParaRPr lang="en-US"/>
          </a:p>
        </p:txBody>
      </p:sp>
    </p:spTree>
    <p:extLst>
      <p:ext uri="{BB962C8B-B14F-4D97-AF65-F5344CB8AC3E}">
        <p14:creationId xmlns:p14="http://schemas.microsoft.com/office/powerpoint/2010/main" val="235021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5cc86f31d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5cc86f31d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40149a7731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40149a7731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203200" y="152400"/>
            <a:ext cx="117856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5F497A"/>
              </a:buClr>
              <a:buSzPts val="4000"/>
              <a:buFont typeface="Calibri"/>
              <a:buNone/>
              <a:defRPr sz="4000" b="1" i="0" u="none" strike="noStrike" cap="none">
                <a:solidFill>
                  <a:srgbClr val="5F497A"/>
                </a:solidFill>
                <a:latin typeface="Calibri"/>
                <a:ea typeface="Calibri"/>
                <a:cs typeface="Calibri"/>
                <a:sym typeface="Calibri"/>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
        <p:nvSpPr>
          <p:cNvPr id="81" name="Google Shape;81;p16"/>
          <p:cNvSpPr txBox="1">
            <a:spLocks noGrp="1"/>
          </p:cNvSpPr>
          <p:nvPr>
            <p:ph type="sldNum" idx="12"/>
          </p:nvPr>
        </p:nvSpPr>
        <p:spPr>
          <a:xfrm>
            <a:off x="11379200" y="6248400"/>
            <a:ext cx="812800" cy="60960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None/>
              <a:defRPr sz="1200" b="1">
                <a:solidFill>
                  <a:srgbClr val="EEEBCA"/>
                </a:solidFill>
                <a:latin typeface="Arial"/>
                <a:ea typeface="Arial"/>
                <a:cs typeface="Arial"/>
                <a:sym typeface="Arial"/>
              </a:defRPr>
            </a:lvl1pPr>
            <a:lvl2pPr marL="0" marR="0" lvl="1" indent="0" algn="ctr" rtl="0">
              <a:spcBef>
                <a:spcPts val="0"/>
              </a:spcBef>
              <a:spcAft>
                <a:spcPts val="0"/>
              </a:spcAft>
              <a:buNone/>
              <a:defRPr sz="1200" b="1">
                <a:solidFill>
                  <a:srgbClr val="EEEBCA"/>
                </a:solidFill>
                <a:latin typeface="Arial"/>
                <a:ea typeface="Arial"/>
                <a:cs typeface="Arial"/>
                <a:sym typeface="Arial"/>
              </a:defRPr>
            </a:lvl2pPr>
            <a:lvl3pPr marL="0" marR="0" lvl="2" indent="0" algn="ctr" rtl="0">
              <a:spcBef>
                <a:spcPts val="0"/>
              </a:spcBef>
              <a:spcAft>
                <a:spcPts val="0"/>
              </a:spcAft>
              <a:buNone/>
              <a:defRPr sz="1200" b="1">
                <a:solidFill>
                  <a:srgbClr val="EEEBCA"/>
                </a:solidFill>
                <a:latin typeface="Arial"/>
                <a:ea typeface="Arial"/>
                <a:cs typeface="Arial"/>
                <a:sym typeface="Arial"/>
              </a:defRPr>
            </a:lvl3pPr>
            <a:lvl4pPr marL="0" marR="0" lvl="3" indent="0" algn="ctr" rtl="0">
              <a:spcBef>
                <a:spcPts val="0"/>
              </a:spcBef>
              <a:spcAft>
                <a:spcPts val="0"/>
              </a:spcAft>
              <a:buNone/>
              <a:defRPr sz="1200" b="1">
                <a:solidFill>
                  <a:srgbClr val="EEEBCA"/>
                </a:solidFill>
                <a:latin typeface="Arial"/>
                <a:ea typeface="Arial"/>
                <a:cs typeface="Arial"/>
                <a:sym typeface="Arial"/>
              </a:defRPr>
            </a:lvl4pPr>
            <a:lvl5pPr marL="0" marR="0" lvl="4" indent="0" algn="ctr" rtl="0">
              <a:spcBef>
                <a:spcPts val="0"/>
              </a:spcBef>
              <a:spcAft>
                <a:spcPts val="0"/>
              </a:spcAft>
              <a:buNone/>
              <a:defRPr sz="1200" b="1">
                <a:solidFill>
                  <a:srgbClr val="EEEBCA"/>
                </a:solidFill>
                <a:latin typeface="Arial"/>
                <a:ea typeface="Arial"/>
                <a:cs typeface="Arial"/>
                <a:sym typeface="Arial"/>
              </a:defRPr>
            </a:lvl5pPr>
            <a:lvl6pPr marL="0" marR="0" lvl="5" indent="0" algn="ctr" rtl="0">
              <a:spcBef>
                <a:spcPts val="0"/>
              </a:spcBef>
              <a:spcAft>
                <a:spcPts val="0"/>
              </a:spcAft>
              <a:buNone/>
              <a:defRPr sz="1200" b="1">
                <a:solidFill>
                  <a:srgbClr val="EEEBCA"/>
                </a:solidFill>
                <a:latin typeface="Arial"/>
                <a:ea typeface="Arial"/>
                <a:cs typeface="Arial"/>
                <a:sym typeface="Arial"/>
              </a:defRPr>
            </a:lvl6pPr>
            <a:lvl7pPr marL="0" marR="0" lvl="6" indent="0" algn="ctr" rtl="0">
              <a:spcBef>
                <a:spcPts val="0"/>
              </a:spcBef>
              <a:spcAft>
                <a:spcPts val="0"/>
              </a:spcAft>
              <a:buNone/>
              <a:defRPr sz="1200" b="1">
                <a:solidFill>
                  <a:srgbClr val="EEEBCA"/>
                </a:solidFill>
                <a:latin typeface="Arial"/>
                <a:ea typeface="Arial"/>
                <a:cs typeface="Arial"/>
                <a:sym typeface="Arial"/>
              </a:defRPr>
            </a:lvl7pPr>
            <a:lvl8pPr marL="0" marR="0" lvl="7" indent="0" algn="ctr" rtl="0">
              <a:spcBef>
                <a:spcPts val="0"/>
              </a:spcBef>
              <a:spcAft>
                <a:spcPts val="0"/>
              </a:spcAft>
              <a:buNone/>
              <a:defRPr sz="1200" b="1">
                <a:solidFill>
                  <a:srgbClr val="EEEBCA"/>
                </a:solidFill>
                <a:latin typeface="Arial"/>
                <a:ea typeface="Arial"/>
                <a:cs typeface="Arial"/>
                <a:sym typeface="Arial"/>
              </a:defRPr>
            </a:lvl8pPr>
            <a:lvl9pPr marL="0" marR="0" lvl="8" indent="0" algn="ctr" rtl="0">
              <a:spcBef>
                <a:spcPts val="0"/>
              </a:spcBef>
              <a:spcAft>
                <a:spcPts val="0"/>
              </a:spcAft>
              <a:buNone/>
              <a:defRPr sz="1200" b="1">
                <a:solidFill>
                  <a:srgbClr val="EEEBCA"/>
                </a:solidFill>
                <a:latin typeface="Arial"/>
                <a:ea typeface="Arial"/>
                <a:cs typeface="Arial"/>
                <a:sym typeface="Arial"/>
              </a:defRPr>
            </a:lvl9pPr>
          </a:lstStyle>
          <a:p>
            <a:fld id="{00000000-1234-1234-1234-123412341234}" type="slidenum">
              <a:rPr lang="en" smtClean="0"/>
              <a:pPr/>
              <a:t>‹#›</a:t>
            </a:fld>
            <a:endParaRPr lang="en"/>
          </a:p>
        </p:txBody>
      </p:sp>
      <p:sp>
        <p:nvSpPr>
          <p:cNvPr id="82" name="Google Shape;82;p16"/>
          <p:cNvSpPr txBox="1">
            <a:spLocks noGrp="1"/>
          </p:cNvSpPr>
          <p:nvPr>
            <p:ph type="sldNum" idx="2"/>
          </p:nvPr>
        </p:nvSpPr>
        <p:spPr>
          <a:xfrm>
            <a:off x="11205845" y="6333134"/>
            <a:ext cx="731600" cy="525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70490601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963084" y="1524000"/>
            <a:ext cx="10363200" cy="1362000"/>
          </a:xfrm>
          <a:prstGeom prst="rect">
            <a:avLst/>
          </a:prstGeom>
          <a:solidFill>
            <a:schemeClr val="accent6"/>
          </a:solid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4000"/>
              <a:buFont typeface="Calibri"/>
              <a:buNone/>
              <a:defRPr sz="4000" b="1" i="0" u="none" strike="noStrike" cap="none">
                <a:solidFill>
                  <a:schemeClr val="lt1"/>
                </a:solidFill>
                <a:latin typeface="Calibri"/>
                <a:ea typeface="Calibri"/>
                <a:cs typeface="Calibri"/>
                <a:sym typeface="Calibri"/>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
        <p:nvSpPr>
          <p:cNvPr id="78" name="Google Shape;78;p15"/>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rgbClr val="5F497A"/>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5F497A"/>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5F497A"/>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5F497A"/>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5F497A"/>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72124886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0029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5431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9692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3718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0948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8316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6858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61113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07991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sp>
        <p:nvSpPr>
          <p:cNvPr id="31" name="Google Shape;31;p4"/>
          <p:cNvSpPr txBox="1">
            <a:spLocks noGrp="1"/>
          </p:cNvSpPr>
          <p:nvPr>
            <p:ph type="body" idx="1"/>
          </p:nvPr>
        </p:nvSpPr>
        <p:spPr>
          <a:xfrm>
            <a:off x="1620400" y="2501400"/>
            <a:ext cx="8951200" cy="10932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rgbClr val="263238"/>
              </a:buClr>
              <a:buSzPts val="3600"/>
              <a:buChar char="◎"/>
              <a:defRPr sz="3600" i="1"/>
            </a:lvl1pPr>
            <a:lvl2pPr marL="914400" lvl="1" indent="-457200" algn="ctr" rtl="0">
              <a:spcBef>
                <a:spcPts val="0"/>
              </a:spcBef>
              <a:spcAft>
                <a:spcPts val="0"/>
              </a:spcAft>
              <a:buClr>
                <a:srgbClr val="263238"/>
              </a:buClr>
              <a:buSzPts val="3600"/>
              <a:buChar char="○"/>
              <a:defRPr sz="3600" i="1"/>
            </a:lvl2pPr>
            <a:lvl3pPr marL="1371600" lvl="2" indent="-457200" algn="ctr" rtl="0">
              <a:spcBef>
                <a:spcPts val="0"/>
              </a:spcBef>
              <a:spcAft>
                <a:spcPts val="0"/>
              </a:spcAft>
              <a:buClr>
                <a:srgbClr val="263238"/>
              </a:buClr>
              <a:buSzPts val="3600"/>
              <a:buChar char="◉"/>
              <a:defRPr sz="3600" i="1"/>
            </a:lvl3pPr>
            <a:lvl4pPr marL="1828800" lvl="3" indent="-457200" algn="ctr" rtl="0">
              <a:spcBef>
                <a:spcPts val="0"/>
              </a:spcBef>
              <a:spcAft>
                <a:spcPts val="0"/>
              </a:spcAft>
              <a:buClr>
                <a:srgbClr val="263238"/>
              </a:buClr>
              <a:buSzPts val="3600"/>
              <a:buChar char="●"/>
              <a:defRPr sz="3600" i="1"/>
            </a:lvl4pPr>
            <a:lvl5pPr marL="2286000" lvl="4" indent="-457200" algn="ctr" rtl="0">
              <a:spcBef>
                <a:spcPts val="0"/>
              </a:spcBef>
              <a:spcAft>
                <a:spcPts val="0"/>
              </a:spcAft>
              <a:buClr>
                <a:srgbClr val="263238"/>
              </a:buClr>
              <a:buSzPts val="3600"/>
              <a:buChar char="○"/>
              <a:defRPr sz="3600" i="1"/>
            </a:lvl5pPr>
            <a:lvl6pPr marL="2743200" lvl="5" indent="-457200" algn="ctr" rtl="0">
              <a:spcBef>
                <a:spcPts val="0"/>
              </a:spcBef>
              <a:spcAft>
                <a:spcPts val="0"/>
              </a:spcAft>
              <a:buClr>
                <a:srgbClr val="263238"/>
              </a:buClr>
              <a:buSzPts val="3600"/>
              <a:buChar char="■"/>
              <a:defRPr sz="3600" i="1"/>
            </a:lvl6pPr>
            <a:lvl7pPr marL="3200400" lvl="6" indent="-457200" algn="ctr" rtl="0">
              <a:spcBef>
                <a:spcPts val="0"/>
              </a:spcBef>
              <a:spcAft>
                <a:spcPts val="0"/>
              </a:spcAft>
              <a:buClr>
                <a:srgbClr val="263238"/>
              </a:buClr>
              <a:buSzPts val="3600"/>
              <a:buChar char="●"/>
              <a:defRPr sz="3600" i="1"/>
            </a:lvl7pPr>
            <a:lvl8pPr marL="3657600" lvl="7" indent="-457200" algn="ctr" rtl="0">
              <a:spcBef>
                <a:spcPts val="0"/>
              </a:spcBef>
              <a:spcAft>
                <a:spcPts val="0"/>
              </a:spcAft>
              <a:buClr>
                <a:srgbClr val="263238"/>
              </a:buClr>
              <a:buSzPts val="3600"/>
              <a:buChar char="○"/>
              <a:defRPr sz="3600" i="1"/>
            </a:lvl8pPr>
            <a:lvl9pPr marL="4114800" lvl="8" indent="-457200" algn="ctr">
              <a:spcBef>
                <a:spcPts val="0"/>
              </a:spcBef>
              <a:spcAft>
                <a:spcPts val="0"/>
              </a:spcAft>
              <a:buClr>
                <a:srgbClr val="263238"/>
              </a:buClr>
              <a:buSzPts val="3600"/>
              <a:buChar char="■"/>
              <a:defRPr sz="3600" i="1"/>
            </a:lvl9pPr>
          </a:lstStyle>
          <a:p>
            <a:endParaRPr/>
          </a:p>
        </p:txBody>
      </p:sp>
      <p:sp>
        <p:nvSpPr>
          <p:cNvPr id="4" name="Slide Number Placeholder 5">
            <a:extLst>
              <a:ext uri="{FF2B5EF4-FFF2-40B4-BE49-F238E27FC236}">
                <a16:creationId xmlns:a16="http://schemas.microsoft.com/office/drawing/2014/main" id="{06900402-BCBA-4B55-B2A6-33E5F87AEDE2}"/>
              </a:ext>
            </a:extLst>
          </p:cNvPr>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610838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1048200" y="410826"/>
            <a:ext cx="10095600" cy="9369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 name="Google Shape;48;p7"/>
          <p:cNvSpPr txBox="1">
            <a:spLocks noGrp="1"/>
          </p:cNvSpPr>
          <p:nvPr>
            <p:ph type="body" idx="1"/>
          </p:nvPr>
        </p:nvSpPr>
        <p:spPr>
          <a:xfrm>
            <a:off x="1048200" y="1600200"/>
            <a:ext cx="32264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9" name="Google Shape;49;p7"/>
          <p:cNvSpPr txBox="1">
            <a:spLocks noGrp="1"/>
          </p:cNvSpPr>
          <p:nvPr>
            <p:ph type="body" idx="2"/>
          </p:nvPr>
        </p:nvSpPr>
        <p:spPr>
          <a:xfrm>
            <a:off x="4439989" y="1600200"/>
            <a:ext cx="32264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0" name="Google Shape;50;p7"/>
          <p:cNvSpPr txBox="1">
            <a:spLocks noGrp="1"/>
          </p:cNvSpPr>
          <p:nvPr>
            <p:ph type="body" idx="3"/>
          </p:nvPr>
        </p:nvSpPr>
        <p:spPr>
          <a:xfrm>
            <a:off x="7831779" y="1600200"/>
            <a:ext cx="32264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1" name="Google Shape;51;p7"/>
          <p:cNvSpPr txBox="1">
            <a:spLocks noGrp="1"/>
          </p:cNvSpPr>
          <p:nvPr>
            <p:ph type="sldNum" idx="12"/>
          </p:nvPr>
        </p:nvSpPr>
        <p:spPr>
          <a:xfrm>
            <a:off x="11205845" y="6333134"/>
            <a:ext cx="7316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121381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1" name="Google Shape;21;p4"/>
          <p:cNvSpPr txBox="1">
            <a:spLocks noGrp="1"/>
          </p:cNvSpPr>
          <p:nvPr>
            <p:ph type="title"/>
          </p:nvPr>
        </p:nvSpPr>
        <p:spPr>
          <a:xfrm>
            <a:off x="0" y="67576"/>
            <a:ext cx="12192000" cy="10236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solidFill>
                  <a:srgbClr val="424242"/>
                </a:solidFill>
                <a:latin typeface="Calibri" panose="020F0502020204030204" pitchFamily="34" charset="0"/>
                <a:cs typeface="Calibri" panose="020F0502020204030204" pitchFamily="34" charset="0"/>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dirty="0"/>
          </a:p>
        </p:txBody>
      </p:sp>
      <p:sp>
        <p:nvSpPr>
          <p:cNvPr id="22" name="Google Shape;22;p4"/>
          <p:cNvSpPr txBox="1">
            <a:spLocks noGrp="1"/>
          </p:cNvSpPr>
          <p:nvPr>
            <p:ph type="body" idx="1"/>
          </p:nvPr>
        </p:nvSpPr>
        <p:spPr>
          <a:xfrm>
            <a:off x="290286" y="1355073"/>
            <a:ext cx="11611428" cy="4817294"/>
          </a:xfrm>
          <a:prstGeom prst="rect">
            <a:avLst/>
          </a:prstGeom>
        </p:spPr>
        <p:txBody>
          <a:bodyPr spcFirstLastPara="1" wrap="square" lIns="91425" tIns="91425" rIns="91425" bIns="91425" anchor="t" anchorCtr="0">
            <a:noAutofit/>
          </a:bodyPr>
          <a:lstStyle>
            <a:lvl1pPr marL="609555" lvl="0" indent="-457167">
              <a:spcBef>
                <a:spcPts val="600"/>
              </a:spcBef>
              <a:spcAft>
                <a:spcPts val="0"/>
              </a:spcAft>
              <a:buSzPts val="1800"/>
              <a:buChar char="●"/>
              <a:defRPr>
                <a:solidFill>
                  <a:schemeClr val="bg1">
                    <a:lumMod val="50000"/>
                  </a:schemeClr>
                </a:solidFill>
              </a:defRPr>
            </a:lvl1pPr>
            <a:lvl2pPr marL="1219110" lvl="1" indent="-423301">
              <a:spcBef>
                <a:spcPts val="600"/>
              </a:spcBef>
              <a:spcAft>
                <a:spcPts val="0"/>
              </a:spcAft>
              <a:buSzPts val="1400"/>
              <a:buChar char="○"/>
              <a:defRPr/>
            </a:lvl2pPr>
            <a:lvl3pPr marL="1828664" lvl="2" indent="-423301">
              <a:spcBef>
                <a:spcPts val="2133"/>
              </a:spcBef>
              <a:spcAft>
                <a:spcPts val="0"/>
              </a:spcAft>
              <a:buSzPts val="1400"/>
              <a:buChar char="■"/>
              <a:defRPr/>
            </a:lvl3pPr>
            <a:lvl4pPr marL="2438218" lvl="3" indent="-423301">
              <a:spcBef>
                <a:spcPts val="2133"/>
              </a:spcBef>
              <a:spcAft>
                <a:spcPts val="0"/>
              </a:spcAft>
              <a:buSzPts val="1400"/>
              <a:buChar char="●"/>
              <a:defRPr/>
            </a:lvl4pPr>
            <a:lvl5pPr marL="3047772" lvl="4" indent="-423301">
              <a:spcBef>
                <a:spcPts val="2133"/>
              </a:spcBef>
              <a:spcAft>
                <a:spcPts val="0"/>
              </a:spcAft>
              <a:buSzPts val="1400"/>
              <a:buChar char="○"/>
              <a:defRPr/>
            </a:lvl5pPr>
            <a:lvl6pPr marL="3657327" lvl="5" indent="-423301">
              <a:spcBef>
                <a:spcPts val="2133"/>
              </a:spcBef>
              <a:spcAft>
                <a:spcPts val="0"/>
              </a:spcAft>
              <a:buSzPts val="1400"/>
              <a:buChar char="■"/>
              <a:defRPr/>
            </a:lvl6pPr>
            <a:lvl7pPr marL="4266880" lvl="6" indent="-423301">
              <a:spcBef>
                <a:spcPts val="2133"/>
              </a:spcBef>
              <a:spcAft>
                <a:spcPts val="0"/>
              </a:spcAft>
              <a:buSzPts val="1400"/>
              <a:buChar char="●"/>
              <a:defRPr/>
            </a:lvl7pPr>
            <a:lvl8pPr marL="4876435" lvl="7" indent="-423301">
              <a:spcBef>
                <a:spcPts val="2133"/>
              </a:spcBef>
              <a:spcAft>
                <a:spcPts val="0"/>
              </a:spcAft>
              <a:buSzPts val="1400"/>
              <a:buChar char="○"/>
              <a:defRPr/>
            </a:lvl8pPr>
            <a:lvl9pPr marL="5485990" lvl="8" indent="-423301">
              <a:spcBef>
                <a:spcPts val="2133"/>
              </a:spcBef>
              <a:spcAft>
                <a:spcPts val="2133"/>
              </a:spcAft>
              <a:buSzPts val="1400"/>
              <a:buChar char="■"/>
              <a:defRPr/>
            </a:lvl9pPr>
          </a:lstStyle>
          <a:p>
            <a:pPr lvl="0"/>
            <a:endParaRPr dirty="0"/>
          </a:p>
        </p:txBody>
      </p:sp>
      <p:sp>
        <p:nvSpPr>
          <p:cNvPr id="23" name="Google Shape;23;p4"/>
          <p:cNvSpPr txBox="1">
            <a:spLocks noGrp="1"/>
          </p:cNvSpPr>
          <p:nvPr>
            <p:ph type="sldNum" idx="12"/>
          </p:nvPr>
        </p:nvSpPr>
        <p:spPr>
          <a:xfrm>
            <a:off x="11364721" y="63334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850893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2061367" y="2034925"/>
            <a:ext cx="7776800" cy="15465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b="1"/>
            </a:lvl1pPr>
            <a:lvl2pPr lvl="1" rtl="0">
              <a:spcBef>
                <a:spcPts val="0"/>
              </a:spcBef>
              <a:spcAft>
                <a:spcPts val="0"/>
              </a:spcAft>
              <a:buSzPts val="4800"/>
              <a:buNone/>
              <a:defRPr sz="4800" b="1"/>
            </a:lvl2pPr>
            <a:lvl3pPr lvl="2" rtl="0">
              <a:spcBef>
                <a:spcPts val="0"/>
              </a:spcBef>
              <a:spcAft>
                <a:spcPts val="0"/>
              </a:spcAft>
              <a:buSzPts val="4800"/>
              <a:buNone/>
              <a:defRPr sz="4800" b="1"/>
            </a:lvl3pPr>
            <a:lvl4pPr lvl="3" rtl="0">
              <a:spcBef>
                <a:spcPts val="0"/>
              </a:spcBef>
              <a:spcAft>
                <a:spcPts val="0"/>
              </a:spcAft>
              <a:buSzPts val="4800"/>
              <a:buNone/>
              <a:defRPr sz="4800" b="1"/>
            </a:lvl4pPr>
            <a:lvl5pPr lvl="4" rtl="0">
              <a:spcBef>
                <a:spcPts val="0"/>
              </a:spcBef>
              <a:spcAft>
                <a:spcPts val="0"/>
              </a:spcAft>
              <a:buSzPts val="4800"/>
              <a:buNone/>
              <a:defRPr sz="4800" b="1"/>
            </a:lvl5pPr>
            <a:lvl6pPr lvl="5" rtl="0">
              <a:spcBef>
                <a:spcPts val="0"/>
              </a:spcBef>
              <a:spcAft>
                <a:spcPts val="0"/>
              </a:spcAft>
              <a:buSzPts val="4800"/>
              <a:buNone/>
              <a:defRPr sz="4800" b="1"/>
            </a:lvl6pPr>
            <a:lvl7pPr lvl="6" rtl="0">
              <a:spcBef>
                <a:spcPts val="0"/>
              </a:spcBef>
              <a:spcAft>
                <a:spcPts val="0"/>
              </a:spcAft>
              <a:buSzPts val="4800"/>
              <a:buNone/>
              <a:defRPr sz="4800" b="1"/>
            </a:lvl7pPr>
            <a:lvl8pPr lvl="7" rtl="0">
              <a:spcBef>
                <a:spcPts val="0"/>
              </a:spcBef>
              <a:spcAft>
                <a:spcPts val="0"/>
              </a:spcAft>
              <a:buSzPts val="4800"/>
              <a:buNone/>
              <a:defRPr sz="4800" b="1"/>
            </a:lvl8pPr>
            <a:lvl9pPr lvl="8" rtl="0">
              <a:spcBef>
                <a:spcPts val="0"/>
              </a:spcBef>
              <a:spcAft>
                <a:spcPts val="0"/>
              </a:spcAft>
              <a:buSzPts val="4800"/>
              <a:buNone/>
              <a:defRPr sz="4800" b="1"/>
            </a:lvl9pPr>
          </a:lstStyle>
          <a:p>
            <a:endParaRPr/>
          </a:p>
        </p:txBody>
      </p:sp>
      <p:sp>
        <p:nvSpPr>
          <p:cNvPr id="28" name="Google Shape;28;p3"/>
          <p:cNvSpPr txBox="1">
            <a:spLocks noGrp="1"/>
          </p:cNvSpPr>
          <p:nvPr>
            <p:ph type="subTitle" idx="1"/>
          </p:nvPr>
        </p:nvSpPr>
        <p:spPr>
          <a:xfrm>
            <a:off x="2061367" y="3710548"/>
            <a:ext cx="77768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a:endParaRPr/>
          </a:p>
        </p:txBody>
      </p:sp>
    </p:spTree>
    <p:extLst>
      <p:ext uri="{BB962C8B-B14F-4D97-AF65-F5344CB8AC3E}">
        <p14:creationId xmlns:p14="http://schemas.microsoft.com/office/powerpoint/2010/main" val="3204234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130"/>
        <p:cNvGrpSpPr/>
        <p:nvPr/>
      </p:nvGrpSpPr>
      <p:grpSpPr>
        <a:xfrm>
          <a:off x="0" y="0"/>
          <a:ext cx="0" cy="0"/>
          <a:chOff x="0" y="0"/>
          <a:chExt cx="0" cy="0"/>
        </a:xfrm>
      </p:grpSpPr>
      <p:sp>
        <p:nvSpPr>
          <p:cNvPr id="132" name="Google Shape;132;p25"/>
          <p:cNvSpPr txBox="1">
            <a:spLocks noGrp="1"/>
          </p:cNvSpPr>
          <p:nvPr>
            <p:ph type="title"/>
          </p:nvPr>
        </p:nvSpPr>
        <p:spPr>
          <a:xfrm>
            <a:off x="1048200" y="410826"/>
            <a:ext cx="10095600" cy="9369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91EA"/>
              </a:buClr>
              <a:buSzPts val="3000"/>
              <a:buFont typeface="Roboto Slab"/>
              <a:buNone/>
              <a:defRPr sz="3000">
                <a:solidFill>
                  <a:srgbClr val="0091EA"/>
                </a:solidFill>
                <a:latin typeface="Roboto Slab"/>
                <a:ea typeface="Roboto Slab"/>
                <a:cs typeface="Roboto Slab"/>
                <a:sym typeface="Roboto Slab"/>
              </a:defRPr>
            </a:lvl1pPr>
            <a:lvl2pPr lvl="1" rtl="0">
              <a:spcBef>
                <a:spcPts val="0"/>
              </a:spcBef>
              <a:spcAft>
                <a:spcPts val="0"/>
              </a:spcAft>
              <a:buClr>
                <a:srgbClr val="0091EA"/>
              </a:buClr>
              <a:buSzPts val="3000"/>
              <a:buFont typeface="Roboto Slab"/>
              <a:buNone/>
              <a:defRPr sz="3000">
                <a:solidFill>
                  <a:srgbClr val="0091EA"/>
                </a:solidFill>
                <a:latin typeface="Roboto Slab"/>
                <a:ea typeface="Roboto Slab"/>
                <a:cs typeface="Roboto Slab"/>
                <a:sym typeface="Roboto Slab"/>
              </a:defRPr>
            </a:lvl2pPr>
            <a:lvl3pPr lvl="2" rtl="0">
              <a:spcBef>
                <a:spcPts val="0"/>
              </a:spcBef>
              <a:spcAft>
                <a:spcPts val="0"/>
              </a:spcAft>
              <a:buClr>
                <a:srgbClr val="0091EA"/>
              </a:buClr>
              <a:buSzPts val="3000"/>
              <a:buFont typeface="Roboto Slab"/>
              <a:buNone/>
              <a:defRPr sz="3000">
                <a:solidFill>
                  <a:srgbClr val="0091EA"/>
                </a:solidFill>
                <a:latin typeface="Roboto Slab"/>
                <a:ea typeface="Roboto Slab"/>
                <a:cs typeface="Roboto Slab"/>
                <a:sym typeface="Roboto Slab"/>
              </a:defRPr>
            </a:lvl3pPr>
            <a:lvl4pPr lvl="3" rtl="0">
              <a:spcBef>
                <a:spcPts val="0"/>
              </a:spcBef>
              <a:spcAft>
                <a:spcPts val="0"/>
              </a:spcAft>
              <a:buClr>
                <a:srgbClr val="0091EA"/>
              </a:buClr>
              <a:buSzPts val="3000"/>
              <a:buFont typeface="Roboto Slab"/>
              <a:buNone/>
              <a:defRPr sz="3000">
                <a:solidFill>
                  <a:srgbClr val="0091EA"/>
                </a:solidFill>
                <a:latin typeface="Roboto Slab"/>
                <a:ea typeface="Roboto Slab"/>
                <a:cs typeface="Roboto Slab"/>
                <a:sym typeface="Roboto Slab"/>
              </a:defRPr>
            </a:lvl4pPr>
            <a:lvl5pPr lvl="4" rtl="0">
              <a:spcBef>
                <a:spcPts val="0"/>
              </a:spcBef>
              <a:spcAft>
                <a:spcPts val="0"/>
              </a:spcAft>
              <a:buClr>
                <a:srgbClr val="0091EA"/>
              </a:buClr>
              <a:buSzPts val="3000"/>
              <a:buFont typeface="Roboto Slab"/>
              <a:buNone/>
              <a:defRPr sz="3000">
                <a:solidFill>
                  <a:srgbClr val="0091EA"/>
                </a:solidFill>
                <a:latin typeface="Roboto Slab"/>
                <a:ea typeface="Roboto Slab"/>
                <a:cs typeface="Roboto Slab"/>
                <a:sym typeface="Roboto Slab"/>
              </a:defRPr>
            </a:lvl5pPr>
            <a:lvl6pPr lvl="5" rtl="0">
              <a:spcBef>
                <a:spcPts val="0"/>
              </a:spcBef>
              <a:spcAft>
                <a:spcPts val="0"/>
              </a:spcAft>
              <a:buClr>
                <a:srgbClr val="0091EA"/>
              </a:buClr>
              <a:buSzPts val="3000"/>
              <a:buFont typeface="Roboto Slab"/>
              <a:buNone/>
              <a:defRPr sz="3000">
                <a:solidFill>
                  <a:srgbClr val="0091EA"/>
                </a:solidFill>
                <a:latin typeface="Roboto Slab"/>
                <a:ea typeface="Roboto Slab"/>
                <a:cs typeface="Roboto Slab"/>
                <a:sym typeface="Roboto Slab"/>
              </a:defRPr>
            </a:lvl6pPr>
            <a:lvl7pPr lvl="6" rtl="0">
              <a:spcBef>
                <a:spcPts val="0"/>
              </a:spcBef>
              <a:spcAft>
                <a:spcPts val="0"/>
              </a:spcAft>
              <a:buClr>
                <a:srgbClr val="0091EA"/>
              </a:buClr>
              <a:buSzPts val="3000"/>
              <a:buFont typeface="Roboto Slab"/>
              <a:buNone/>
              <a:defRPr sz="3000">
                <a:solidFill>
                  <a:srgbClr val="0091EA"/>
                </a:solidFill>
                <a:latin typeface="Roboto Slab"/>
                <a:ea typeface="Roboto Slab"/>
                <a:cs typeface="Roboto Slab"/>
                <a:sym typeface="Roboto Slab"/>
              </a:defRPr>
            </a:lvl7pPr>
            <a:lvl8pPr lvl="7" rtl="0">
              <a:spcBef>
                <a:spcPts val="0"/>
              </a:spcBef>
              <a:spcAft>
                <a:spcPts val="0"/>
              </a:spcAft>
              <a:buClr>
                <a:srgbClr val="0091EA"/>
              </a:buClr>
              <a:buSzPts val="3000"/>
              <a:buFont typeface="Roboto Slab"/>
              <a:buNone/>
              <a:defRPr sz="3000">
                <a:solidFill>
                  <a:srgbClr val="0091EA"/>
                </a:solidFill>
                <a:latin typeface="Roboto Slab"/>
                <a:ea typeface="Roboto Slab"/>
                <a:cs typeface="Roboto Slab"/>
                <a:sym typeface="Roboto Slab"/>
              </a:defRPr>
            </a:lvl8pPr>
            <a:lvl9pPr lvl="8" rtl="0">
              <a:spcBef>
                <a:spcPts val="0"/>
              </a:spcBef>
              <a:spcAft>
                <a:spcPts val="0"/>
              </a:spcAft>
              <a:buClr>
                <a:srgbClr val="0091EA"/>
              </a:buClr>
              <a:buSzPts val="3000"/>
              <a:buFont typeface="Roboto Slab"/>
              <a:buNone/>
              <a:defRPr sz="3000">
                <a:solidFill>
                  <a:srgbClr val="0091EA"/>
                </a:solidFill>
                <a:latin typeface="Roboto Slab"/>
                <a:ea typeface="Roboto Slab"/>
                <a:cs typeface="Roboto Slab"/>
                <a:sym typeface="Roboto Slab"/>
              </a:defRPr>
            </a:lvl9pPr>
          </a:lstStyle>
          <a:p>
            <a:endParaRPr/>
          </a:p>
        </p:txBody>
      </p:sp>
      <p:sp>
        <p:nvSpPr>
          <p:cNvPr id="133" name="Google Shape;133;p25"/>
          <p:cNvSpPr txBox="1">
            <a:spLocks noGrp="1"/>
          </p:cNvSpPr>
          <p:nvPr>
            <p:ph type="body" idx="1"/>
          </p:nvPr>
        </p:nvSpPr>
        <p:spPr>
          <a:xfrm>
            <a:off x="1048200" y="1682267"/>
            <a:ext cx="10095600" cy="47649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marL="914400" lvl="1" indent="-3810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marL="1371600" lvl="2" indent="-381000" rtl="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marL="1828800" lvl="3" indent="-3429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marL="2286000" lvl="4" indent="-3429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marL="2743200" lvl="5" indent="-3429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marL="3200400" lvl="6" indent="-3429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marL="3657600" lvl="7" indent="-3429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marL="4114800" lvl="8" indent="-342900" rtl="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a:endParaRPr/>
          </a:p>
        </p:txBody>
      </p:sp>
      <p:sp>
        <p:nvSpPr>
          <p:cNvPr id="134" name="Google Shape;134;p25"/>
          <p:cNvSpPr txBox="1">
            <a:spLocks noGrp="1"/>
          </p:cNvSpPr>
          <p:nvPr>
            <p:ph type="sldNum" idx="2"/>
          </p:nvPr>
        </p:nvSpPr>
        <p:spPr>
          <a:xfrm>
            <a:off x="11205845" y="6333134"/>
            <a:ext cx="731600" cy="525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208918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complete pattern">
  <p:cSld name="Blank complete pattern">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2" name="Google Shape;62;p11"/>
          <p:cNvSpPr txBox="1">
            <a:spLocks noGrp="1"/>
          </p:cNvSpPr>
          <p:nvPr>
            <p:ph type="sldNum" idx="12"/>
          </p:nvPr>
        </p:nvSpPr>
        <p:spPr>
          <a:xfrm>
            <a:off x="11205845" y="6333134"/>
            <a:ext cx="7316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78287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80" r:id="rId10"/>
    <p:sldLayoutId id="2147483681" r:id="rId11"/>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2972309"/>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178D31F-2FFC-4036-8518-795F22D5A1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89" b="13641"/>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772429" y="2791513"/>
            <a:ext cx="6470692" cy="1229306"/>
          </a:xfrm>
        </p:spPr>
        <p:txBody>
          <a:bodyPr>
            <a:normAutofit/>
          </a:bodyPr>
          <a:lstStyle/>
          <a:p>
            <a:r>
              <a:rPr lang="en-US" sz="5400" dirty="0">
                <a:solidFill>
                  <a:schemeClr val="tx1"/>
                </a:solidFill>
              </a:rPr>
              <a:t>AT82.02</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772429" y="4195868"/>
            <a:ext cx="6470693" cy="1229306"/>
          </a:xfrm>
        </p:spPr>
        <p:txBody>
          <a:bodyPr>
            <a:normAutofit fontScale="85000" lnSpcReduction="20000"/>
          </a:bodyPr>
          <a:lstStyle/>
          <a:p>
            <a:r>
              <a:rPr lang="en-US" b="1" dirty="0"/>
              <a:t>Data Modeling and Management</a:t>
            </a:r>
          </a:p>
          <a:p>
            <a:r>
              <a:rPr lang="en-US" dirty="0"/>
              <a:t>Unit 1-3: SQL: Introduction</a:t>
            </a:r>
          </a:p>
          <a:p>
            <a:r>
              <a:rPr lang="en-US" sz="1800" dirty="0"/>
              <a:t>Chutiporn Anutariya (</a:t>
            </a:r>
            <a:r>
              <a:rPr lang="en-US" sz="1800" dirty="0" err="1"/>
              <a:t>chuti</a:t>
            </a:r>
            <a:r>
              <a:rPr lang="en-US" sz="1800" dirty="0"/>
              <a:t> at </a:t>
            </a:r>
            <a:r>
              <a:rPr lang="en-US" sz="1800" dirty="0" err="1"/>
              <a:t>ait</a:t>
            </a:r>
            <a:r>
              <a:rPr lang="en-US" sz="1800" dirty="0"/>
              <a:t> dot ac dot </a:t>
            </a:r>
            <a:r>
              <a:rPr lang="en-US" sz="1800" dirty="0" err="1"/>
              <a:t>th</a:t>
            </a:r>
            <a:r>
              <a:rPr lang="en-US" sz="1800" dirty="0"/>
              <a:t>)</a:t>
            </a:r>
          </a:p>
        </p:txBody>
      </p:sp>
      <p:cxnSp>
        <p:nvCxnSpPr>
          <p:cNvPr id="36" name="Straight Connector 3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EB30B7D-2E87-422A-8586-872F12C6FA1E}"/>
              </a:ext>
            </a:extLst>
          </p:cNvPr>
          <p:cNvSpPr/>
          <p:nvPr/>
        </p:nvSpPr>
        <p:spPr>
          <a:xfrm>
            <a:off x="7459321" y="6400799"/>
            <a:ext cx="4741383" cy="480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D416EC6-351B-4E0C-8499-972A395C48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9413" y="6420425"/>
            <a:ext cx="2102177" cy="431624"/>
          </a:xfrm>
          <a:prstGeom prst="rect">
            <a:avLst/>
          </a:prstGeom>
        </p:spPr>
      </p:pic>
      <p:pic>
        <p:nvPicPr>
          <p:cNvPr id="8" name="Picture 7">
            <a:extLst>
              <a:ext uri="{FF2B5EF4-FFF2-40B4-BE49-F238E27FC236}">
                <a16:creationId xmlns:a16="http://schemas.microsoft.com/office/drawing/2014/main" id="{049DD079-0508-46E4-9BF6-00717678475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87568" y="6133767"/>
            <a:ext cx="1742160" cy="998690"/>
          </a:xfrm>
          <a:prstGeom prst="rect">
            <a:avLst/>
          </a:prstGeom>
        </p:spPr>
      </p:pic>
      <p:pic>
        <p:nvPicPr>
          <p:cNvPr id="1026" name="Picture 2" descr="Logo | Asian Institute of Technology">
            <a:extLst>
              <a:ext uri="{FF2B5EF4-FFF2-40B4-BE49-F238E27FC236}">
                <a16:creationId xmlns:a16="http://schemas.microsoft.com/office/drawing/2014/main" id="{B8C48FB4-6D14-4F7E-890F-C3D71666C9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9728" y="6400800"/>
            <a:ext cx="449865" cy="449865"/>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10">
            <a:extLst>
              <a:ext uri="{FF2B5EF4-FFF2-40B4-BE49-F238E27FC236}">
                <a16:creationId xmlns:a16="http://schemas.microsoft.com/office/drawing/2014/main" id="{23D25AB6-9148-417B-8F5C-54AD82619440}"/>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2">
            <a:extLst>
              <a:ext uri="{FF2B5EF4-FFF2-40B4-BE49-F238E27FC236}">
                <a16:creationId xmlns:a16="http://schemas.microsoft.com/office/drawing/2014/main" id="{4A4F2F5C-C10E-864D-93CD-99AA579CEB7B}"/>
              </a:ext>
            </a:extLst>
          </p:cNvPr>
          <p:cNvSpPr/>
          <p:nvPr/>
        </p:nvSpPr>
        <p:spPr>
          <a:xfrm>
            <a:off x="-50800" y="-25400"/>
            <a:ext cx="12344400" cy="1760117"/>
          </a:xfrm>
          <a:prstGeom prst="rect">
            <a:avLst/>
          </a:prstGeom>
          <a:solidFill>
            <a:srgbClr val="425C6B"/>
          </a:solidFill>
        </p:spPr>
      </p:sp>
      <p:sp>
        <p:nvSpPr>
          <p:cNvPr id="3" name="TextBox 3"/>
          <p:cNvSpPr txBox="1"/>
          <p:nvPr/>
        </p:nvSpPr>
        <p:spPr>
          <a:xfrm>
            <a:off x="1816983" y="559929"/>
            <a:ext cx="8549879" cy="558230"/>
          </a:xfrm>
          <a:prstGeom prst="rect">
            <a:avLst/>
          </a:prstGeom>
        </p:spPr>
        <p:txBody>
          <a:bodyPr lIns="0" tIns="0" rIns="0" bIns="0" rtlCol="0" anchor="t">
            <a:spAutoFit/>
          </a:bodyPr>
          <a:lstStyle/>
          <a:p>
            <a:pPr algn="ctr">
              <a:lnSpc>
                <a:spcPts val="4667"/>
              </a:lnSpc>
            </a:pPr>
            <a:r>
              <a:rPr lang="en-US" sz="3734" spc="131">
                <a:solidFill>
                  <a:srgbClr val="EFEFEF"/>
                </a:solidFill>
                <a:latin typeface="Century Gothic" panose="020B0502020202020204" pitchFamily="34" charset="0"/>
              </a:rPr>
              <a:t>SQL LANGUAGE: OPERATORS</a:t>
            </a:r>
          </a:p>
        </p:txBody>
      </p:sp>
      <p:sp>
        <p:nvSpPr>
          <p:cNvPr id="4" name="TextBox 4"/>
          <p:cNvSpPr txBox="1"/>
          <p:nvPr/>
        </p:nvSpPr>
        <p:spPr>
          <a:xfrm>
            <a:off x="6272845" y="1893096"/>
            <a:ext cx="5512755" cy="4369017"/>
          </a:xfrm>
          <a:prstGeom prst="rect">
            <a:avLst/>
          </a:prstGeom>
        </p:spPr>
        <p:txBody>
          <a:bodyPr wrap="square" lIns="0" tIns="0" rIns="0" bIns="0" rtlCol="0" anchor="t">
            <a:spAutoFit/>
          </a:bodyPr>
          <a:lstStyle/>
          <a:p>
            <a:pPr algn="just">
              <a:lnSpc>
                <a:spcPct val="150000"/>
              </a:lnSpc>
            </a:pPr>
            <a:r>
              <a:rPr lang="en-US" sz="2133" dirty="0">
                <a:latin typeface="Century Gothic" panose="020B0502020202020204" pitchFamily="34" charset="0"/>
              </a:rPr>
              <a:t>Rules for logical operators: AND, OR and NOT, with parentheses (if necessary or desired) to change normal precedence:</a:t>
            </a:r>
          </a:p>
          <a:p>
            <a:pPr marL="352231" lvl="1" indent="-176115" algn="just">
              <a:lnSpc>
                <a:spcPct val="150000"/>
              </a:lnSpc>
              <a:buFont typeface="Arial"/>
              <a:buChar char="•"/>
            </a:pPr>
            <a:r>
              <a:rPr lang="en-US" sz="2133" dirty="0">
                <a:latin typeface="Century Gothic" panose="020B0502020202020204" pitchFamily="34" charset="0"/>
              </a:rPr>
              <a:t>evaluate an e</a:t>
            </a:r>
            <a:r>
              <a:rPr lang="en-US" sz="2133" spc="75" dirty="0">
                <a:latin typeface="Century Gothic" panose="020B0502020202020204" pitchFamily="34" charset="0"/>
              </a:rPr>
              <a:t>xpression from left to right;</a:t>
            </a:r>
          </a:p>
          <a:p>
            <a:pPr marL="352231" lvl="1" indent="-176115" algn="just">
              <a:lnSpc>
                <a:spcPct val="150000"/>
              </a:lnSpc>
              <a:buFont typeface="Arial"/>
              <a:buChar char="•"/>
            </a:pPr>
            <a:r>
              <a:rPr lang="en-US" sz="2133" spc="75" dirty="0">
                <a:latin typeface="Century Gothic" panose="020B0502020202020204" pitchFamily="34" charset="0"/>
              </a:rPr>
              <a:t>in brackets are evaluated first;</a:t>
            </a:r>
          </a:p>
          <a:p>
            <a:pPr marL="352231" lvl="1" indent="-176115" algn="just">
              <a:lnSpc>
                <a:spcPct val="150000"/>
              </a:lnSpc>
              <a:buFont typeface="Arial"/>
              <a:buChar char="•"/>
            </a:pPr>
            <a:r>
              <a:rPr lang="en-US" sz="2133" spc="75" dirty="0">
                <a:latin typeface="Century Gothic" panose="020B0502020202020204" pitchFamily="34" charset="0"/>
              </a:rPr>
              <a:t>NOTs are evaluated first AND and OR operators;</a:t>
            </a:r>
          </a:p>
          <a:p>
            <a:pPr marL="352231" lvl="1" indent="-176115" algn="just">
              <a:lnSpc>
                <a:spcPct val="150000"/>
              </a:lnSpc>
              <a:buFont typeface="Arial"/>
              <a:buChar char="•"/>
            </a:pPr>
            <a:r>
              <a:rPr lang="en-US" sz="2133" spc="75" dirty="0">
                <a:latin typeface="Century Gothic" panose="020B0502020202020204" pitchFamily="34" charset="0"/>
              </a:rPr>
              <a:t>ANDs are evaluated before ORs.</a:t>
            </a:r>
          </a:p>
        </p:txBody>
      </p:sp>
      <p:grpSp>
        <p:nvGrpSpPr>
          <p:cNvPr id="5" name="Group 5"/>
          <p:cNvGrpSpPr/>
          <p:nvPr/>
        </p:nvGrpSpPr>
        <p:grpSpPr>
          <a:xfrm>
            <a:off x="558066" y="2390351"/>
            <a:ext cx="330200" cy="330200"/>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25C6B"/>
            </a:solidFill>
          </p:spPr>
        </p:sp>
      </p:grpSp>
      <p:sp>
        <p:nvSpPr>
          <p:cNvPr id="7" name="TextBox 7"/>
          <p:cNvSpPr txBox="1"/>
          <p:nvPr/>
        </p:nvSpPr>
        <p:spPr>
          <a:xfrm>
            <a:off x="1016227" y="2237010"/>
            <a:ext cx="1711124" cy="429990"/>
          </a:xfrm>
          <a:prstGeom prst="rect">
            <a:avLst/>
          </a:prstGeom>
        </p:spPr>
        <p:txBody>
          <a:bodyPr wrap="square" lIns="0" tIns="0" rIns="0" bIns="0" rtlCol="0" anchor="t">
            <a:spAutoFit/>
          </a:bodyPr>
          <a:lstStyle/>
          <a:p>
            <a:pPr>
              <a:lnSpc>
                <a:spcPct val="150000"/>
              </a:lnSpc>
              <a:spcBef>
                <a:spcPct val="0"/>
              </a:spcBef>
            </a:pPr>
            <a:r>
              <a:rPr lang="en-US" sz="2133" spc="75" dirty="0">
                <a:latin typeface="Century Gothic" panose="020B0502020202020204" pitchFamily="34" charset="0"/>
              </a:rPr>
              <a:t>= equals</a:t>
            </a:r>
          </a:p>
        </p:txBody>
      </p:sp>
      <p:grpSp>
        <p:nvGrpSpPr>
          <p:cNvPr id="8" name="Group 8"/>
          <p:cNvGrpSpPr/>
          <p:nvPr/>
        </p:nvGrpSpPr>
        <p:grpSpPr>
          <a:xfrm>
            <a:off x="558066" y="2935117"/>
            <a:ext cx="330200" cy="3302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25C6B"/>
            </a:solidFill>
          </p:spPr>
        </p:sp>
      </p:grpSp>
      <p:grpSp>
        <p:nvGrpSpPr>
          <p:cNvPr id="10" name="Group 10"/>
          <p:cNvGrpSpPr/>
          <p:nvPr/>
        </p:nvGrpSpPr>
        <p:grpSpPr>
          <a:xfrm>
            <a:off x="558066" y="3429000"/>
            <a:ext cx="330200" cy="330200"/>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25C6B"/>
            </a:solidFill>
          </p:spPr>
        </p:sp>
      </p:grpSp>
      <p:grpSp>
        <p:nvGrpSpPr>
          <p:cNvPr id="12" name="Group 12"/>
          <p:cNvGrpSpPr/>
          <p:nvPr/>
        </p:nvGrpSpPr>
        <p:grpSpPr>
          <a:xfrm>
            <a:off x="558800" y="3973767"/>
            <a:ext cx="330200" cy="330200"/>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25C6B"/>
            </a:solidFill>
          </p:spPr>
        </p:sp>
      </p:grpSp>
      <p:grpSp>
        <p:nvGrpSpPr>
          <p:cNvPr id="14" name="Group 14"/>
          <p:cNvGrpSpPr/>
          <p:nvPr/>
        </p:nvGrpSpPr>
        <p:grpSpPr>
          <a:xfrm>
            <a:off x="558066" y="4521200"/>
            <a:ext cx="330200" cy="330200"/>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25C6B"/>
            </a:solidFill>
          </p:spPr>
        </p:sp>
      </p:grpSp>
      <p:grpSp>
        <p:nvGrpSpPr>
          <p:cNvPr id="16" name="Group 16"/>
          <p:cNvGrpSpPr/>
          <p:nvPr/>
        </p:nvGrpSpPr>
        <p:grpSpPr>
          <a:xfrm>
            <a:off x="558066" y="5080000"/>
            <a:ext cx="330200" cy="330200"/>
            <a:chOff x="0" y="0"/>
            <a:chExt cx="6350000" cy="6350000"/>
          </a:xfrm>
        </p:grpSpPr>
        <p:sp>
          <p:nvSpPr>
            <p:cNvPr id="17" name="Freeform 1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25C6B"/>
            </a:solidFill>
          </p:spPr>
        </p:sp>
      </p:grpSp>
      <p:sp>
        <p:nvSpPr>
          <p:cNvPr id="18" name="TextBox 18"/>
          <p:cNvSpPr txBox="1"/>
          <p:nvPr/>
        </p:nvSpPr>
        <p:spPr>
          <a:xfrm>
            <a:off x="1016227" y="2795810"/>
            <a:ext cx="3879850" cy="429990"/>
          </a:xfrm>
          <a:prstGeom prst="rect">
            <a:avLst/>
          </a:prstGeom>
        </p:spPr>
        <p:txBody>
          <a:bodyPr wrap="square" lIns="0" tIns="0" rIns="0" bIns="0" rtlCol="0" anchor="t">
            <a:spAutoFit/>
          </a:bodyPr>
          <a:lstStyle/>
          <a:p>
            <a:pPr>
              <a:lnSpc>
                <a:spcPct val="150000"/>
              </a:lnSpc>
              <a:spcBef>
                <a:spcPct val="0"/>
              </a:spcBef>
            </a:pPr>
            <a:r>
              <a:rPr lang="en-US" sz="2133" spc="75" dirty="0">
                <a:latin typeface="Century Gothic" panose="020B0502020202020204" pitchFamily="34" charset="0"/>
              </a:rPr>
              <a:t>&lt;&gt; different(ISO standard)</a:t>
            </a:r>
          </a:p>
        </p:txBody>
      </p:sp>
      <p:sp>
        <p:nvSpPr>
          <p:cNvPr id="19" name="TextBox 19"/>
          <p:cNvSpPr txBox="1"/>
          <p:nvPr/>
        </p:nvSpPr>
        <p:spPr>
          <a:xfrm>
            <a:off x="1016227" y="3303810"/>
            <a:ext cx="4368573" cy="429990"/>
          </a:xfrm>
          <a:prstGeom prst="rect">
            <a:avLst/>
          </a:prstGeom>
        </p:spPr>
        <p:txBody>
          <a:bodyPr wrap="square" lIns="0" tIns="0" rIns="0" bIns="0" rtlCol="0" anchor="t">
            <a:spAutoFit/>
          </a:bodyPr>
          <a:lstStyle/>
          <a:p>
            <a:pPr>
              <a:lnSpc>
                <a:spcPct val="150000"/>
              </a:lnSpc>
              <a:spcBef>
                <a:spcPct val="0"/>
              </a:spcBef>
            </a:pPr>
            <a:r>
              <a:rPr lang="en-US" sz="2133" spc="75" dirty="0">
                <a:latin typeface="Century Gothic" panose="020B0502020202020204" pitchFamily="34" charset="0"/>
              </a:rPr>
              <a:t> ! = different(allowed in SGBD)</a:t>
            </a:r>
          </a:p>
        </p:txBody>
      </p:sp>
      <p:sp>
        <p:nvSpPr>
          <p:cNvPr id="20" name="TextBox 20"/>
          <p:cNvSpPr txBox="1"/>
          <p:nvPr/>
        </p:nvSpPr>
        <p:spPr>
          <a:xfrm>
            <a:off x="1016961" y="3862610"/>
            <a:ext cx="2269431" cy="429990"/>
          </a:xfrm>
          <a:prstGeom prst="rect">
            <a:avLst/>
          </a:prstGeom>
        </p:spPr>
        <p:txBody>
          <a:bodyPr lIns="0" tIns="0" rIns="0" bIns="0" rtlCol="0" anchor="t">
            <a:spAutoFit/>
          </a:bodyPr>
          <a:lstStyle/>
          <a:p>
            <a:pPr>
              <a:lnSpc>
                <a:spcPct val="150000"/>
              </a:lnSpc>
              <a:spcBef>
                <a:spcPct val="0"/>
              </a:spcBef>
            </a:pPr>
            <a:r>
              <a:rPr lang="en-US" sz="2133" spc="75" dirty="0">
                <a:latin typeface="Century Gothic" panose="020B0502020202020204" pitchFamily="34" charset="0"/>
              </a:rPr>
              <a:t>&lt; is less than       </a:t>
            </a:r>
          </a:p>
        </p:txBody>
      </p:sp>
      <p:sp>
        <p:nvSpPr>
          <p:cNvPr id="21" name="TextBox 21"/>
          <p:cNvSpPr txBox="1"/>
          <p:nvPr/>
        </p:nvSpPr>
        <p:spPr>
          <a:xfrm>
            <a:off x="1016228" y="4453449"/>
            <a:ext cx="3879849" cy="429990"/>
          </a:xfrm>
          <a:prstGeom prst="rect">
            <a:avLst/>
          </a:prstGeom>
        </p:spPr>
        <p:txBody>
          <a:bodyPr wrap="square" lIns="0" tIns="0" rIns="0" bIns="0" rtlCol="0" anchor="t">
            <a:spAutoFit/>
          </a:bodyPr>
          <a:lstStyle/>
          <a:p>
            <a:pPr>
              <a:lnSpc>
                <a:spcPct val="150000"/>
              </a:lnSpc>
              <a:spcBef>
                <a:spcPct val="0"/>
              </a:spcBef>
            </a:pPr>
            <a:r>
              <a:rPr lang="en-US" sz="2133" spc="75" dirty="0">
                <a:latin typeface="Century Gothic" panose="020B0502020202020204" pitchFamily="34" charset="0"/>
              </a:rPr>
              <a:t>&lt;= is less than or equal to</a:t>
            </a:r>
          </a:p>
        </p:txBody>
      </p:sp>
      <p:sp>
        <p:nvSpPr>
          <p:cNvPr id="22" name="TextBox 22"/>
          <p:cNvSpPr txBox="1"/>
          <p:nvPr/>
        </p:nvSpPr>
        <p:spPr>
          <a:xfrm>
            <a:off x="1016228" y="5005413"/>
            <a:ext cx="2692173" cy="429990"/>
          </a:xfrm>
          <a:prstGeom prst="rect">
            <a:avLst/>
          </a:prstGeom>
        </p:spPr>
        <p:txBody>
          <a:bodyPr wrap="square" lIns="0" tIns="0" rIns="0" bIns="0" rtlCol="0" anchor="t">
            <a:spAutoFit/>
          </a:bodyPr>
          <a:lstStyle/>
          <a:p>
            <a:pPr>
              <a:lnSpc>
                <a:spcPct val="150000"/>
              </a:lnSpc>
              <a:spcBef>
                <a:spcPct val="0"/>
              </a:spcBef>
            </a:pPr>
            <a:r>
              <a:rPr lang="en-US" sz="2133" spc="75" dirty="0">
                <a:latin typeface="Century Gothic" panose="020B0502020202020204" pitchFamily="34" charset="0"/>
              </a:rPr>
              <a:t>&gt; is bigger than</a:t>
            </a:r>
          </a:p>
        </p:txBody>
      </p:sp>
      <p:sp>
        <p:nvSpPr>
          <p:cNvPr id="23" name="TextBox 23"/>
          <p:cNvSpPr txBox="1"/>
          <p:nvPr/>
        </p:nvSpPr>
        <p:spPr>
          <a:xfrm>
            <a:off x="1016227" y="5530201"/>
            <a:ext cx="4368572" cy="429990"/>
          </a:xfrm>
          <a:prstGeom prst="rect">
            <a:avLst/>
          </a:prstGeom>
        </p:spPr>
        <p:txBody>
          <a:bodyPr wrap="square" lIns="0" tIns="0" rIns="0" bIns="0" rtlCol="0" anchor="t">
            <a:spAutoFit/>
          </a:bodyPr>
          <a:lstStyle/>
          <a:p>
            <a:pPr>
              <a:lnSpc>
                <a:spcPct val="150000"/>
              </a:lnSpc>
              <a:spcBef>
                <a:spcPct val="0"/>
              </a:spcBef>
            </a:pPr>
            <a:r>
              <a:rPr lang="en-US" sz="2133" spc="75" dirty="0">
                <a:latin typeface="Century Gothic" panose="020B0502020202020204" pitchFamily="34" charset="0"/>
              </a:rPr>
              <a:t>&gt; = is bigger than or equal to </a:t>
            </a:r>
          </a:p>
        </p:txBody>
      </p:sp>
      <p:grpSp>
        <p:nvGrpSpPr>
          <p:cNvPr id="24" name="Group 24"/>
          <p:cNvGrpSpPr/>
          <p:nvPr/>
        </p:nvGrpSpPr>
        <p:grpSpPr>
          <a:xfrm>
            <a:off x="558066" y="5638800"/>
            <a:ext cx="330200" cy="330200"/>
            <a:chOff x="0" y="0"/>
            <a:chExt cx="6350000" cy="6350000"/>
          </a:xfrm>
        </p:grpSpPr>
        <p:sp>
          <p:nvSpPr>
            <p:cNvPr id="25" name="Freeform 2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25C6B"/>
            </a:solidFill>
          </p:spPr>
        </p:sp>
      </p:grpSp>
      <p:sp>
        <p:nvSpPr>
          <p:cNvPr id="2" name="Marcador de Posição do Número do Diapositivo 1">
            <a:extLst>
              <a:ext uri="{FF2B5EF4-FFF2-40B4-BE49-F238E27FC236}">
                <a16:creationId xmlns:a16="http://schemas.microsoft.com/office/drawing/2014/main" id="{3A843F48-8141-0945-8B2F-E5D403DA31F9}"/>
              </a:ext>
            </a:extLst>
          </p:cNvPr>
          <p:cNvSpPr>
            <a:spLocks noGrp="1"/>
          </p:cNvSpPr>
          <p:nvPr>
            <p:ph type="sldNum" idx="12"/>
          </p:nvPr>
        </p:nvSpPr>
        <p:spPr/>
        <p:txBody>
          <a:bodyPr/>
          <a:lstStyle/>
          <a:p>
            <a:fld id="{00000000-1234-1234-1234-123412341234}" type="slidenum">
              <a:rPr lang="en" smtClean="0"/>
              <a:pPr/>
              <a:t>10</a:t>
            </a:fld>
            <a:endParaRPr lang="en" dirty="0"/>
          </a:p>
        </p:txBody>
      </p:sp>
    </p:spTree>
    <p:extLst>
      <p:ext uri="{BB962C8B-B14F-4D97-AF65-F5344CB8AC3E}">
        <p14:creationId xmlns:p14="http://schemas.microsoft.com/office/powerpoint/2010/main" val="3664260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2">
            <a:extLst>
              <a:ext uri="{FF2B5EF4-FFF2-40B4-BE49-F238E27FC236}">
                <a16:creationId xmlns:a16="http://schemas.microsoft.com/office/drawing/2014/main" id="{2A75E589-6602-6B4C-B59B-A575A6435653}"/>
              </a:ext>
            </a:extLst>
          </p:cNvPr>
          <p:cNvSpPr/>
          <p:nvPr/>
        </p:nvSpPr>
        <p:spPr>
          <a:xfrm>
            <a:off x="-50800" y="-25400"/>
            <a:ext cx="12344400" cy="1760117"/>
          </a:xfrm>
          <a:prstGeom prst="rect">
            <a:avLst/>
          </a:prstGeom>
          <a:solidFill>
            <a:srgbClr val="425C6B"/>
          </a:solidFill>
        </p:spPr>
      </p:sp>
      <p:sp>
        <p:nvSpPr>
          <p:cNvPr id="3" name="TextBox 3"/>
          <p:cNvSpPr txBox="1"/>
          <p:nvPr/>
        </p:nvSpPr>
        <p:spPr>
          <a:xfrm>
            <a:off x="0" y="559929"/>
            <a:ext cx="12192000" cy="558230"/>
          </a:xfrm>
          <a:prstGeom prst="rect">
            <a:avLst/>
          </a:prstGeom>
        </p:spPr>
        <p:txBody>
          <a:bodyPr lIns="0" tIns="0" rIns="0" bIns="0" rtlCol="0" anchor="t">
            <a:spAutoFit/>
          </a:bodyPr>
          <a:lstStyle/>
          <a:p>
            <a:pPr algn="ctr">
              <a:lnSpc>
                <a:spcPts val="4667"/>
              </a:lnSpc>
            </a:pPr>
            <a:r>
              <a:rPr lang="en-US" sz="3734" spc="131">
                <a:solidFill>
                  <a:srgbClr val="EFEFEF"/>
                </a:solidFill>
                <a:latin typeface="Century Gothic" panose="020B0502020202020204" pitchFamily="34" charset="0"/>
              </a:rPr>
              <a:t>SQL LANGUAGE: BETWEEN</a:t>
            </a:r>
          </a:p>
        </p:txBody>
      </p:sp>
      <p:sp>
        <p:nvSpPr>
          <p:cNvPr id="4" name="TextBox 4"/>
          <p:cNvSpPr txBox="1"/>
          <p:nvPr/>
        </p:nvSpPr>
        <p:spPr>
          <a:xfrm>
            <a:off x="406567" y="2076035"/>
            <a:ext cx="11404600" cy="980333"/>
          </a:xfrm>
          <a:prstGeom prst="rect">
            <a:avLst/>
          </a:prstGeom>
        </p:spPr>
        <p:txBody>
          <a:bodyPr wrap="square" lIns="0" tIns="0" rIns="0" bIns="0" rtlCol="0" anchor="t">
            <a:spAutoFit/>
          </a:bodyPr>
          <a:lstStyle/>
          <a:p>
            <a:pPr algn="just">
              <a:lnSpc>
                <a:spcPct val="150000"/>
              </a:lnSpc>
              <a:spcBef>
                <a:spcPct val="0"/>
              </a:spcBef>
            </a:pPr>
            <a:r>
              <a:rPr lang="en-US" sz="2267" spc="79" dirty="0">
                <a:latin typeface="Century Gothic" panose="020B0502020202020204" pitchFamily="34" charset="0"/>
              </a:rPr>
              <a:t>The BETWEEN operator selects values within a given range. The values can be numbers, text, or dates.</a:t>
            </a:r>
          </a:p>
        </p:txBody>
      </p:sp>
      <p:sp>
        <p:nvSpPr>
          <p:cNvPr id="5" name="TextBox 5"/>
          <p:cNvSpPr txBox="1"/>
          <p:nvPr/>
        </p:nvSpPr>
        <p:spPr>
          <a:xfrm>
            <a:off x="393701" y="3433842"/>
            <a:ext cx="11404599" cy="456985"/>
          </a:xfrm>
          <a:prstGeom prst="rect">
            <a:avLst/>
          </a:prstGeom>
        </p:spPr>
        <p:txBody>
          <a:bodyPr wrap="square" lIns="0" tIns="0" rIns="0" bIns="0" rtlCol="0" anchor="t">
            <a:spAutoFit/>
          </a:bodyPr>
          <a:lstStyle/>
          <a:p>
            <a:pPr algn="just">
              <a:lnSpc>
                <a:spcPct val="150000"/>
              </a:lnSpc>
              <a:spcBef>
                <a:spcPct val="0"/>
              </a:spcBef>
            </a:pPr>
            <a:r>
              <a:rPr lang="en-US" sz="2267" spc="79" dirty="0">
                <a:latin typeface="Century Gothic" panose="020B0502020202020204" pitchFamily="34" charset="0"/>
              </a:rPr>
              <a:t>The BETWEEN operator is inclusive: begin and end values are included. </a:t>
            </a:r>
          </a:p>
        </p:txBody>
      </p:sp>
      <p:grpSp>
        <p:nvGrpSpPr>
          <p:cNvPr id="6" name="Group 6"/>
          <p:cNvGrpSpPr/>
          <p:nvPr/>
        </p:nvGrpSpPr>
        <p:grpSpPr>
          <a:xfrm>
            <a:off x="948085" y="4544645"/>
            <a:ext cx="10295831" cy="1627555"/>
            <a:chOff x="0" y="0"/>
            <a:chExt cx="20591661" cy="3255110"/>
          </a:xfrm>
        </p:grpSpPr>
        <p:sp>
          <p:nvSpPr>
            <p:cNvPr id="7" name="TextBox 7"/>
            <p:cNvSpPr txBox="1"/>
            <p:nvPr/>
          </p:nvSpPr>
          <p:spPr>
            <a:xfrm>
              <a:off x="0" y="181448"/>
              <a:ext cx="20591661" cy="2821928"/>
            </a:xfrm>
            <a:prstGeom prst="rect">
              <a:avLst/>
            </a:prstGeom>
          </p:spPr>
          <p:txBody>
            <a:bodyPr lIns="0" tIns="0" rIns="0" bIns="0" rtlCol="0" anchor="t">
              <a:spAutoFit/>
            </a:bodyPr>
            <a:lstStyle/>
            <a:p>
              <a:pPr algn="ctr">
                <a:lnSpc>
                  <a:spcPts val="2833"/>
                </a:lnSpc>
                <a:spcBef>
                  <a:spcPct val="0"/>
                </a:spcBef>
              </a:pPr>
              <a:r>
                <a:rPr lang="en-US" sz="2267" spc="79">
                  <a:latin typeface="Century Gothic" panose="020B0502020202020204" pitchFamily="34" charset="0"/>
                </a:rPr>
                <a:t>SELECT column_name(s)</a:t>
              </a:r>
            </a:p>
            <a:p>
              <a:pPr algn="ctr">
                <a:lnSpc>
                  <a:spcPts val="2833"/>
                </a:lnSpc>
                <a:spcBef>
                  <a:spcPct val="0"/>
                </a:spcBef>
              </a:pPr>
              <a:r>
                <a:rPr lang="en-US" sz="2267" spc="79">
                  <a:latin typeface="Century Gothic" panose="020B0502020202020204" pitchFamily="34" charset="0"/>
                </a:rPr>
                <a:t>FROM table_name</a:t>
              </a:r>
            </a:p>
            <a:p>
              <a:pPr algn="ctr">
                <a:lnSpc>
                  <a:spcPts val="2833"/>
                </a:lnSpc>
                <a:spcBef>
                  <a:spcPct val="0"/>
                </a:spcBef>
              </a:pPr>
              <a:r>
                <a:rPr lang="en-US" sz="2267" spc="79">
                  <a:latin typeface="Century Gothic" panose="020B0502020202020204" pitchFamily="34" charset="0"/>
                </a:rPr>
                <a:t>WHERE column_name </a:t>
              </a:r>
            </a:p>
            <a:p>
              <a:pPr algn="ctr">
                <a:lnSpc>
                  <a:spcPts val="2833"/>
                </a:lnSpc>
                <a:spcBef>
                  <a:spcPct val="0"/>
                </a:spcBef>
              </a:pPr>
              <a:r>
                <a:rPr lang="en-US" sz="2267" spc="79">
                  <a:latin typeface="Century Gothic" panose="020B0502020202020204" pitchFamily="34" charset="0"/>
                </a:rPr>
                <a:t>BETWEEN value1 AND value2;</a:t>
              </a:r>
            </a:p>
          </p:txBody>
        </p:sp>
        <p:grpSp>
          <p:nvGrpSpPr>
            <p:cNvPr id="8" name="Group 8"/>
            <p:cNvGrpSpPr/>
            <p:nvPr/>
          </p:nvGrpSpPr>
          <p:grpSpPr>
            <a:xfrm>
              <a:off x="5113349" y="0"/>
              <a:ext cx="10416433" cy="3255110"/>
              <a:chOff x="0" y="0"/>
              <a:chExt cx="5501303" cy="1719143"/>
            </a:xfrm>
          </p:grpSpPr>
          <p:sp>
            <p:nvSpPr>
              <p:cNvPr id="9" name="Freeform 9"/>
              <p:cNvSpPr/>
              <p:nvPr/>
            </p:nvSpPr>
            <p:spPr>
              <a:xfrm>
                <a:off x="0" y="0"/>
                <a:ext cx="5501303" cy="1719143"/>
              </a:xfrm>
              <a:custGeom>
                <a:avLst/>
                <a:gdLst/>
                <a:ahLst/>
                <a:cxnLst/>
                <a:rect l="l" t="t" r="r" b="b"/>
                <a:pathLst>
                  <a:path w="5501303" h="1719143">
                    <a:moveTo>
                      <a:pt x="0" y="0"/>
                    </a:moveTo>
                    <a:lnTo>
                      <a:pt x="0" y="1719143"/>
                    </a:lnTo>
                    <a:lnTo>
                      <a:pt x="5501303" y="1719143"/>
                    </a:lnTo>
                    <a:lnTo>
                      <a:pt x="5501303" y="0"/>
                    </a:lnTo>
                    <a:lnTo>
                      <a:pt x="0" y="0"/>
                    </a:lnTo>
                    <a:close/>
                    <a:moveTo>
                      <a:pt x="5440342" y="1658183"/>
                    </a:moveTo>
                    <a:lnTo>
                      <a:pt x="59690" y="1658183"/>
                    </a:lnTo>
                    <a:lnTo>
                      <a:pt x="59690" y="59690"/>
                    </a:lnTo>
                    <a:lnTo>
                      <a:pt x="5440342" y="59690"/>
                    </a:lnTo>
                    <a:lnTo>
                      <a:pt x="5440342" y="1658183"/>
                    </a:lnTo>
                    <a:close/>
                  </a:path>
                </a:pathLst>
              </a:custGeom>
              <a:solidFill>
                <a:srgbClr val="425C6B"/>
              </a:solidFill>
            </p:spPr>
          </p:sp>
        </p:grpSp>
      </p:grpSp>
      <p:sp>
        <p:nvSpPr>
          <p:cNvPr id="2" name="Marcador de Posição do Número do Diapositivo 1">
            <a:extLst>
              <a:ext uri="{FF2B5EF4-FFF2-40B4-BE49-F238E27FC236}">
                <a16:creationId xmlns:a16="http://schemas.microsoft.com/office/drawing/2014/main" id="{EE995461-EF92-3C49-8688-945F1B6C07B5}"/>
              </a:ext>
            </a:extLst>
          </p:cNvPr>
          <p:cNvSpPr>
            <a:spLocks noGrp="1"/>
          </p:cNvSpPr>
          <p:nvPr>
            <p:ph type="sldNum" idx="12"/>
          </p:nvPr>
        </p:nvSpPr>
        <p:spPr/>
        <p:txBody>
          <a:bodyPr/>
          <a:lstStyle/>
          <a:p>
            <a:fld id="{00000000-1234-1234-1234-123412341234}" type="slidenum">
              <a:rPr lang="en" smtClean="0"/>
              <a:pPr/>
              <a:t>11</a:t>
            </a:fld>
            <a:endParaRPr lang="en" dirty="0"/>
          </a:p>
        </p:txBody>
      </p:sp>
    </p:spTree>
    <p:extLst>
      <p:ext uri="{BB962C8B-B14F-4D97-AF65-F5344CB8AC3E}">
        <p14:creationId xmlns:p14="http://schemas.microsoft.com/office/powerpoint/2010/main" val="3980290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2">
            <a:extLst>
              <a:ext uri="{FF2B5EF4-FFF2-40B4-BE49-F238E27FC236}">
                <a16:creationId xmlns:a16="http://schemas.microsoft.com/office/drawing/2014/main" id="{6A74D5C7-3936-2940-9B33-D300936C2144}"/>
              </a:ext>
            </a:extLst>
          </p:cNvPr>
          <p:cNvSpPr/>
          <p:nvPr/>
        </p:nvSpPr>
        <p:spPr>
          <a:xfrm>
            <a:off x="-50800" y="-25400"/>
            <a:ext cx="12344400" cy="1760117"/>
          </a:xfrm>
          <a:prstGeom prst="rect">
            <a:avLst/>
          </a:prstGeom>
          <a:solidFill>
            <a:srgbClr val="425C6B"/>
          </a:solidFill>
        </p:spPr>
      </p:sp>
      <p:sp>
        <p:nvSpPr>
          <p:cNvPr id="3" name="TextBox 3"/>
          <p:cNvSpPr txBox="1"/>
          <p:nvPr/>
        </p:nvSpPr>
        <p:spPr>
          <a:xfrm>
            <a:off x="0" y="559929"/>
            <a:ext cx="12192000" cy="558230"/>
          </a:xfrm>
          <a:prstGeom prst="rect">
            <a:avLst/>
          </a:prstGeom>
        </p:spPr>
        <p:txBody>
          <a:bodyPr lIns="0" tIns="0" rIns="0" bIns="0" rtlCol="0" anchor="t">
            <a:spAutoFit/>
          </a:bodyPr>
          <a:lstStyle/>
          <a:p>
            <a:pPr algn="ctr">
              <a:lnSpc>
                <a:spcPts val="4667"/>
              </a:lnSpc>
            </a:pPr>
            <a:r>
              <a:rPr lang="en-US" sz="3734" spc="131">
                <a:solidFill>
                  <a:srgbClr val="EFEFEF"/>
                </a:solidFill>
                <a:latin typeface="Century Gothic" panose="020B0502020202020204" pitchFamily="34" charset="0"/>
              </a:rPr>
              <a:t>SQL LANGUAGE: IN</a:t>
            </a:r>
          </a:p>
        </p:txBody>
      </p:sp>
      <p:sp>
        <p:nvSpPr>
          <p:cNvPr id="4" name="TextBox 4"/>
          <p:cNvSpPr txBox="1"/>
          <p:nvPr/>
        </p:nvSpPr>
        <p:spPr>
          <a:xfrm>
            <a:off x="859036" y="2351194"/>
            <a:ext cx="10473928" cy="1410964"/>
          </a:xfrm>
          <a:prstGeom prst="rect">
            <a:avLst/>
          </a:prstGeom>
        </p:spPr>
        <p:txBody>
          <a:bodyPr lIns="0" tIns="0" rIns="0" bIns="0" rtlCol="0" anchor="t">
            <a:spAutoFit/>
          </a:bodyPr>
          <a:lstStyle/>
          <a:p>
            <a:pPr algn="just">
              <a:lnSpc>
                <a:spcPts val="2833"/>
              </a:lnSpc>
              <a:spcBef>
                <a:spcPct val="0"/>
              </a:spcBef>
            </a:pPr>
            <a:r>
              <a:rPr lang="en-US" sz="2267" spc="79" dirty="0">
                <a:latin typeface="Century Gothic" panose="020B0502020202020204" pitchFamily="34" charset="0"/>
              </a:rPr>
              <a:t>The IN operator allows you to specify multiple values in a WHERE clause.</a:t>
            </a:r>
          </a:p>
          <a:p>
            <a:pPr algn="just">
              <a:lnSpc>
                <a:spcPts val="2833"/>
              </a:lnSpc>
              <a:spcBef>
                <a:spcPct val="0"/>
              </a:spcBef>
            </a:pPr>
            <a:endParaRPr lang="en-US" sz="2267" spc="79" dirty="0">
              <a:latin typeface="Century Gothic" panose="020B0502020202020204" pitchFamily="34" charset="0"/>
            </a:endParaRPr>
          </a:p>
          <a:p>
            <a:pPr algn="just">
              <a:lnSpc>
                <a:spcPts val="2833"/>
              </a:lnSpc>
              <a:spcBef>
                <a:spcPct val="0"/>
              </a:spcBef>
            </a:pPr>
            <a:r>
              <a:rPr lang="en-US" sz="2267" spc="79" dirty="0">
                <a:latin typeface="Century Gothic" panose="020B0502020202020204" pitchFamily="34" charset="0"/>
              </a:rPr>
              <a:t>The IN operator is a shorthand for multiple OR conditions.</a:t>
            </a:r>
          </a:p>
        </p:txBody>
      </p:sp>
      <p:sp>
        <p:nvSpPr>
          <p:cNvPr id="5" name="TextBox 5"/>
          <p:cNvSpPr txBox="1"/>
          <p:nvPr/>
        </p:nvSpPr>
        <p:spPr>
          <a:xfrm>
            <a:off x="441657" y="4146492"/>
            <a:ext cx="4888775" cy="1410964"/>
          </a:xfrm>
          <a:prstGeom prst="rect">
            <a:avLst/>
          </a:prstGeom>
        </p:spPr>
        <p:txBody>
          <a:bodyPr lIns="0" tIns="0" rIns="0" bIns="0" rtlCol="0" anchor="t">
            <a:spAutoFit/>
          </a:bodyPr>
          <a:lstStyle/>
          <a:p>
            <a:pPr algn="ctr">
              <a:lnSpc>
                <a:spcPts val="2833"/>
              </a:lnSpc>
              <a:spcBef>
                <a:spcPct val="0"/>
              </a:spcBef>
            </a:pPr>
            <a:r>
              <a:rPr lang="en-US" sz="2267" spc="79">
                <a:latin typeface="Century Gothic" panose="020B0502020202020204" pitchFamily="34" charset="0"/>
              </a:rPr>
              <a:t>SELECT column_name(s) </a:t>
            </a:r>
          </a:p>
          <a:p>
            <a:pPr algn="ctr">
              <a:lnSpc>
                <a:spcPts val="2833"/>
              </a:lnSpc>
              <a:spcBef>
                <a:spcPct val="0"/>
              </a:spcBef>
            </a:pPr>
            <a:r>
              <a:rPr lang="en-US" sz="2267" spc="79">
                <a:latin typeface="Century Gothic" panose="020B0502020202020204" pitchFamily="34" charset="0"/>
              </a:rPr>
              <a:t>FROM table_name </a:t>
            </a:r>
          </a:p>
          <a:p>
            <a:pPr algn="ctr">
              <a:lnSpc>
                <a:spcPts val="2833"/>
              </a:lnSpc>
              <a:spcBef>
                <a:spcPct val="0"/>
              </a:spcBef>
            </a:pPr>
            <a:r>
              <a:rPr lang="en-US" sz="2267" spc="79">
                <a:latin typeface="Century Gothic" panose="020B0502020202020204" pitchFamily="34" charset="0"/>
              </a:rPr>
              <a:t>WHERE column_name IN (value1, value2, ...);</a:t>
            </a:r>
          </a:p>
        </p:txBody>
      </p:sp>
      <p:sp>
        <p:nvSpPr>
          <p:cNvPr id="6" name="TextBox 6"/>
          <p:cNvSpPr txBox="1"/>
          <p:nvPr/>
        </p:nvSpPr>
        <p:spPr>
          <a:xfrm>
            <a:off x="7034334" y="4146491"/>
            <a:ext cx="4846681" cy="1410964"/>
          </a:xfrm>
          <a:prstGeom prst="rect">
            <a:avLst/>
          </a:prstGeom>
        </p:spPr>
        <p:txBody>
          <a:bodyPr lIns="0" tIns="0" rIns="0" bIns="0" rtlCol="0" anchor="t">
            <a:spAutoFit/>
          </a:bodyPr>
          <a:lstStyle/>
          <a:p>
            <a:pPr algn="ctr">
              <a:lnSpc>
                <a:spcPts val="2833"/>
              </a:lnSpc>
              <a:spcBef>
                <a:spcPct val="0"/>
              </a:spcBef>
            </a:pPr>
            <a:r>
              <a:rPr lang="en-US" sz="2267" spc="79">
                <a:latin typeface="Century Gothic" panose="020B0502020202020204" pitchFamily="34" charset="0"/>
              </a:rPr>
              <a:t>SELECT column_name(s) FROM table_name WHERE column_name IN (SELECT STATEMENT);</a:t>
            </a:r>
          </a:p>
        </p:txBody>
      </p:sp>
      <p:sp>
        <p:nvSpPr>
          <p:cNvPr id="7" name="TextBox 7"/>
          <p:cNvSpPr txBox="1"/>
          <p:nvPr/>
        </p:nvSpPr>
        <p:spPr>
          <a:xfrm>
            <a:off x="5754513" y="4679892"/>
            <a:ext cx="863115" cy="333746"/>
          </a:xfrm>
          <a:prstGeom prst="rect">
            <a:avLst/>
          </a:prstGeom>
        </p:spPr>
        <p:txBody>
          <a:bodyPr lIns="0" tIns="0" rIns="0" bIns="0" rtlCol="0" anchor="t">
            <a:spAutoFit/>
          </a:bodyPr>
          <a:lstStyle/>
          <a:p>
            <a:pPr algn="ctr">
              <a:lnSpc>
                <a:spcPts val="2833"/>
              </a:lnSpc>
              <a:spcBef>
                <a:spcPct val="0"/>
              </a:spcBef>
            </a:pPr>
            <a:r>
              <a:rPr lang="en-US" sz="2267" spc="79">
                <a:latin typeface="Century Gothic" panose="020B0502020202020204" pitchFamily="34" charset="0"/>
              </a:rPr>
              <a:t>OR</a:t>
            </a:r>
          </a:p>
        </p:txBody>
      </p:sp>
      <p:grpSp>
        <p:nvGrpSpPr>
          <p:cNvPr id="8" name="Group 8"/>
          <p:cNvGrpSpPr/>
          <p:nvPr/>
        </p:nvGrpSpPr>
        <p:grpSpPr>
          <a:xfrm>
            <a:off x="302828" y="4062117"/>
            <a:ext cx="5141374" cy="1627555"/>
            <a:chOff x="0" y="0"/>
            <a:chExt cx="5430698" cy="1719143"/>
          </a:xfrm>
        </p:grpSpPr>
        <p:sp>
          <p:nvSpPr>
            <p:cNvPr id="9" name="Freeform 9"/>
            <p:cNvSpPr/>
            <p:nvPr/>
          </p:nvSpPr>
          <p:spPr>
            <a:xfrm>
              <a:off x="0" y="0"/>
              <a:ext cx="5430698" cy="1719143"/>
            </a:xfrm>
            <a:custGeom>
              <a:avLst/>
              <a:gdLst/>
              <a:ahLst/>
              <a:cxnLst/>
              <a:rect l="l" t="t" r="r" b="b"/>
              <a:pathLst>
                <a:path w="5430698" h="1719143">
                  <a:moveTo>
                    <a:pt x="0" y="0"/>
                  </a:moveTo>
                  <a:lnTo>
                    <a:pt x="0" y="1719143"/>
                  </a:lnTo>
                  <a:lnTo>
                    <a:pt x="5430698" y="1719143"/>
                  </a:lnTo>
                  <a:lnTo>
                    <a:pt x="5430698" y="0"/>
                  </a:lnTo>
                  <a:lnTo>
                    <a:pt x="0" y="0"/>
                  </a:lnTo>
                  <a:close/>
                  <a:moveTo>
                    <a:pt x="5369738" y="1658183"/>
                  </a:moveTo>
                  <a:lnTo>
                    <a:pt x="59690" y="1658183"/>
                  </a:lnTo>
                  <a:lnTo>
                    <a:pt x="59690" y="59690"/>
                  </a:lnTo>
                  <a:lnTo>
                    <a:pt x="5369738" y="59690"/>
                  </a:lnTo>
                  <a:lnTo>
                    <a:pt x="5369738" y="1658183"/>
                  </a:lnTo>
                  <a:close/>
                </a:path>
              </a:pathLst>
            </a:custGeom>
            <a:solidFill>
              <a:srgbClr val="425C6B"/>
            </a:solidFill>
          </p:spPr>
        </p:sp>
      </p:grpSp>
      <p:grpSp>
        <p:nvGrpSpPr>
          <p:cNvPr id="10" name="Group 10"/>
          <p:cNvGrpSpPr/>
          <p:nvPr/>
        </p:nvGrpSpPr>
        <p:grpSpPr>
          <a:xfrm>
            <a:off x="6934070" y="4062117"/>
            <a:ext cx="4946945" cy="1627555"/>
            <a:chOff x="0" y="0"/>
            <a:chExt cx="5225328" cy="1719143"/>
          </a:xfrm>
        </p:grpSpPr>
        <p:sp>
          <p:nvSpPr>
            <p:cNvPr id="11" name="Freeform 11"/>
            <p:cNvSpPr/>
            <p:nvPr/>
          </p:nvSpPr>
          <p:spPr>
            <a:xfrm>
              <a:off x="0" y="0"/>
              <a:ext cx="5225328" cy="1719143"/>
            </a:xfrm>
            <a:custGeom>
              <a:avLst/>
              <a:gdLst/>
              <a:ahLst/>
              <a:cxnLst/>
              <a:rect l="l" t="t" r="r" b="b"/>
              <a:pathLst>
                <a:path w="5225328" h="1719143">
                  <a:moveTo>
                    <a:pt x="0" y="0"/>
                  </a:moveTo>
                  <a:lnTo>
                    <a:pt x="0" y="1719143"/>
                  </a:lnTo>
                  <a:lnTo>
                    <a:pt x="5225328" y="1719143"/>
                  </a:lnTo>
                  <a:lnTo>
                    <a:pt x="5225328" y="0"/>
                  </a:lnTo>
                  <a:lnTo>
                    <a:pt x="0" y="0"/>
                  </a:lnTo>
                  <a:close/>
                  <a:moveTo>
                    <a:pt x="5164368" y="1658183"/>
                  </a:moveTo>
                  <a:lnTo>
                    <a:pt x="59690" y="1658183"/>
                  </a:lnTo>
                  <a:lnTo>
                    <a:pt x="59690" y="59690"/>
                  </a:lnTo>
                  <a:lnTo>
                    <a:pt x="5164368" y="59690"/>
                  </a:lnTo>
                  <a:lnTo>
                    <a:pt x="5164368" y="1658183"/>
                  </a:lnTo>
                  <a:close/>
                </a:path>
              </a:pathLst>
            </a:custGeom>
            <a:solidFill>
              <a:srgbClr val="425C6B"/>
            </a:solidFill>
          </p:spPr>
        </p:sp>
      </p:grpSp>
      <p:sp>
        <p:nvSpPr>
          <p:cNvPr id="2" name="Marcador de Posição do Número do Diapositivo 1">
            <a:extLst>
              <a:ext uri="{FF2B5EF4-FFF2-40B4-BE49-F238E27FC236}">
                <a16:creationId xmlns:a16="http://schemas.microsoft.com/office/drawing/2014/main" id="{E17686E4-74B7-7A41-9312-5A1BC4E98192}"/>
              </a:ext>
            </a:extLst>
          </p:cNvPr>
          <p:cNvSpPr>
            <a:spLocks noGrp="1"/>
          </p:cNvSpPr>
          <p:nvPr>
            <p:ph type="sldNum" idx="12"/>
          </p:nvPr>
        </p:nvSpPr>
        <p:spPr/>
        <p:txBody>
          <a:bodyPr/>
          <a:lstStyle/>
          <a:p>
            <a:fld id="{00000000-1234-1234-1234-123412341234}" type="slidenum">
              <a:rPr lang="en" smtClean="0"/>
              <a:pPr/>
              <a:t>12</a:t>
            </a:fld>
            <a:endParaRPr lang="en" dirty="0"/>
          </a:p>
        </p:txBody>
      </p:sp>
    </p:spTree>
    <p:extLst>
      <p:ext uri="{BB962C8B-B14F-4D97-AF65-F5344CB8AC3E}">
        <p14:creationId xmlns:p14="http://schemas.microsoft.com/office/powerpoint/2010/main" val="2627246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
            <a:extLst>
              <a:ext uri="{FF2B5EF4-FFF2-40B4-BE49-F238E27FC236}">
                <a16:creationId xmlns:a16="http://schemas.microsoft.com/office/drawing/2014/main" id="{0A11713F-E901-924E-839D-F277AF36C5D5}"/>
              </a:ext>
            </a:extLst>
          </p:cNvPr>
          <p:cNvSpPr/>
          <p:nvPr/>
        </p:nvSpPr>
        <p:spPr>
          <a:xfrm>
            <a:off x="-50800" y="-25400"/>
            <a:ext cx="12344400" cy="1760117"/>
          </a:xfrm>
          <a:prstGeom prst="rect">
            <a:avLst/>
          </a:prstGeom>
          <a:solidFill>
            <a:srgbClr val="425C6B"/>
          </a:solidFill>
        </p:spPr>
      </p:sp>
      <p:sp>
        <p:nvSpPr>
          <p:cNvPr id="3" name="TextBox 3"/>
          <p:cNvSpPr txBox="1"/>
          <p:nvPr/>
        </p:nvSpPr>
        <p:spPr>
          <a:xfrm>
            <a:off x="0" y="559929"/>
            <a:ext cx="12192000" cy="558230"/>
          </a:xfrm>
          <a:prstGeom prst="rect">
            <a:avLst/>
          </a:prstGeom>
        </p:spPr>
        <p:txBody>
          <a:bodyPr lIns="0" tIns="0" rIns="0" bIns="0" rtlCol="0" anchor="t">
            <a:spAutoFit/>
          </a:bodyPr>
          <a:lstStyle/>
          <a:p>
            <a:pPr algn="ctr">
              <a:lnSpc>
                <a:spcPts val="4667"/>
              </a:lnSpc>
            </a:pPr>
            <a:r>
              <a:rPr lang="en-US" sz="3734" spc="131">
                <a:solidFill>
                  <a:srgbClr val="EFEFEF"/>
                </a:solidFill>
                <a:latin typeface="Century Gothic" panose="020B0502020202020204" pitchFamily="34" charset="0"/>
              </a:rPr>
              <a:t>SQL LANGUAGE: LIKE</a:t>
            </a:r>
          </a:p>
        </p:txBody>
      </p:sp>
      <p:sp>
        <p:nvSpPr>
          <p:cNvPr id="4" name="TextBox 4"/>
          <p:cNvSpPr txBox="1"/>
          <p:nvPr/>
        </p:nvSpPr>
        <p:spPr>
          <a:xfrm>
            <a:off x="519517" y="2988147"/>
            <a:ext cx="7980079" cy="320344"/>
          </a:xfrm>
          <a:prstGeom prst="rect">
            <a:avLst/>
          </a:prstGeom>
        </p:spPr>
        <p:txBody>
          <a:bodyPr lIns="0" tIns="0" rIns="0" bIns="0" rtlCol="0" anchor="t">
            <a:spAutoFit/>
          </a:bodyPr>
          <a:lstStyle/>
          <a:p>
            <a:pPr>
              <a:lnSpc>
                <a:spcPts val="2667"/>
              </a:lnSpc>
              <a:spcBef>
                <a:spcPct val="0"/>
              </a:spcBef>
            </a:pPr>
            <a:r>
              <a:rPr lang="en-US" sz="2133" spc="75" dirty="0">
                <a:latin typeface="Century Gothic" panose="020B0502020202020204" pitchFamily="34" charset="0"/>
              </a:rPr>
              <a:t>SQL has two special pattern matching symbols:</a:t>
            </a:r>
          </a:p>
        </p:txBody>
      </p:sp>
      <p:sp>
        <p:nvSpPr>
          <p:cNvPr id="5" name="TextBox 5"/>
          <p:cNvSpPr txBox="1"/>
          <p:nvPr/>
        </p:nvSpPr>
        <p:spPr>
          <a:xfrm>
            <a:off x="1281028" y="3622702"/>
            <a:ext cx="9945772" cy="320344"/>
          </a:xfrm>
          <a:prstGeom prst="rect">
            <a:avLst/>
          </a:prstGeom>
        </p:spPr>
        <p:txBody>
          <a:bodyPr wrap="square" lIns="0" tIns="0" rIns="0" bIns="0" rtlCol="0" anchor="t">
            <a:spAutoFit/>
          </a:bodyPr>
          <a:lstStyle/>
          <a:p>
            <a:pPr>
              <a:lnSpc>
                <a:spcPts val="2667"/>
              </a:lnSpc>
              <a:spcBef>
                <a:spcPct val="0"/>
              </a:spcBef>
            </a:pPr>
            <a:r>
              <a:rPr lang="en-US" sz="2133" spc="75" dirty="0">
                <a:latin typeface="Century Gothic" panose="020B0502020202020204" pitchFamily="34" charset="0"/>
              </a:rPr>
              <a:t>represents any sequence of zero or more characters (wildcard).</a:t>
            </a:r>
          </a:p>
        </p:txBody>
      </p:sp>
      <p:sp>
        <p:nvSpPr>
          <p:cNvPr id="6" name="TextBox 6"/>
          <p:cNvSpPr txBox="1"/>
          <p:nvPr/>
        </p:nvSpPr>
        <p:spPr>
          <a:xfrm>
            <a:off x="1281028" y="4257257"/>
            <a:ext cx="6897772" cy="320344"/>
          </a:xfrm>
          <a:prstGeom prst="rect">
            <a:avLst/>
          </a:prstGeom>
        </p:spPr>
        <p:txBody>
          <a:bodyPr wrap="square" lIns="0" tIns="0" rIns="0" bIns="0" rtlCol="0" anchor="t">
            <a:spAutoFit/>
          </a:bodyPr>
          <a:lstStyle/>
          <a:p>
            <a:pPr>
              <a:lnSpc>
                <a:spcPts val="2667"/>
              </a:lnSpc>
              <a:spcBef>
                <a:spcPct val="0"/>
              </a:spcBef>
            </a:pPr>
            <a:r>
              <a:rPr lang="en-US" sz="2133" spc="75" dirty="0">
                <a:latin typeface="Century Gothic" panose="020B0502020202020204" pitchFamily="34" charset="0"/>
              </a:rPr>
              <a:t>represents any unique character.</a:t>
            </a:r>
          </a:p>
        </p:txBody>
      </p:sp>
      <p:sp>
        <p:nvSpPr>
          <p:cNvPr id="7" name="TextBox 7"/>
          <p:cNvSpPr txBox="1"/>
          <p:nvPr/>
        </p:nvSpPr>
        <p:spPr>
          <a:xfrm>
            <a:off x="778714" y="3622702"/>
            <a:ext cx="281483" cy="320344"/>
          </a:xfrm>
          <a:prstGeom prst="rect">
            <a:avLst/>
          </a:prstGeom>
        </p:spPr>
        <p:txBody>
          <a:bodyPr lIns="0" tIns="0" rIns="0" bIns="0" rtlCol="0" anchor="t">
            <a:spAutoFit/>
          </a:bodyPr>
          <a:lstStyle/>
          <a:p>
            <a:pPr algn="ctr">
              <a:lnSpc>
                <a:spcPts val="2667"/>
              </a:lnSpc>
              <a:spcBef>
                <a:spcPct val="0"/>
              </a:spcBef>
            </a:pPr>
            <a:r>
              <a:rPr lang="en-US" sz="2133" spc="75">
                <a:latin typeface="Century Gothic" panose="020B0502020202020204" pitchFamily="34" charset="0"/>
              </a:rPr>
              <a:t>% </a:t>
            </a:r>
          </a:p>
        </p:txBody>
      </p:sp>
      <p:sp>
        <p:nvSpPr>
          <p:cNvPr id="8" name="TextBox 8"/>
          <p:cNvSpPr txBox="1"/>
          <p:nvPr/>
        </p:nvSpPr>
        <p:spPr>
          <a:xfrm>
            <a:off x="685800" y="4144988"/>
            <a:ext cx="392058" cy="320344"/>
          </a:xfrm>
          <a:prstGeom prst="rect">
            <a:avLst/>
          </a:prstGeom>
        </p:spPr>
        <p:txBody>
          <a:bodyPr lIns="0" tIns="0" rIns="0" bIns="0" rtlCol="0" anchor="t">
            <a:spAutoFit/>
          </a:bodyPr>
          <a:lstStyle/>
          <a:p>
            <a:pPr algn="ctr">
              <a:lnSpc>
                <a:spcPts val="2667"/>
              </a:lnSpc>
              <a:spcBef>
                <a:spcPct val="0"/>
              </a:spcBef>
            </a:pPr>
            <a:r>
              <a:rPr lang="en-US" sz="2133" spc="75">
                <a:latin typeface="Century Gothic" panose="020B0502020202020204" pitchFamily="34" charset="0"/>
              </a:rPr>
              <a:t>_</a:t>
            </a:r>
          </a:p>
        </p:txBody>
      </p:sp>
      <p:sp>
        <p:nvSpPr>
          <p:cNvPr id="9" name="TextBox 9"/>
          <p:cNvSpPr txBox="1"/>
          <p:nvPr/>
        </p:nvSpPr>
        <p:spPr>
          <a:xfrm>
            <a:off x="505663" y="1954655"/>
            <a:ext cx="10820400" cy="922368"/>
          </a:xfrm>
          <a:prstGeom prst="rect">
            <a:avLst/>
          </a:prstGeom>
        </p:spPr>
        <p:txBody>
          <a:bodyPr lIns="0" tIns="0" rIns="0" bIns="0" rtlCol="0" anchor="t">
            <a:spAutoFit/>
          </a:bodyPr>
          <a:lstStyle/>
          <a:p>
            <a:pPr algn="just">
              <a:lnSpc>
                <a:spcPct val="150000"/>
              </a:lnSpc>
              <a:spcBef>
                <a:spcPct val="0"/>
              </a:spcBef>
            </a:pPr>
            <a:r>
              <a:rPr lang="en-US" sz="2133" spc="75" dirty="0">
                <a:latin typeface="Century Gothic" panose="020B0502020202020204" pitchFamily="34" charset="0"/>
              </a:rPr>
              <a:t>The LIKE operator is used in a WHERE clause to search for a specified pattern in a column.</a:t>
            </a:r>
          </a:p>
        </p:txBody>
      </p:sp>
      <p:sp>
        <p:nvSpPr>
          <p:cNvPr id="10" name="TextBox 10"/>
          <p:cNvSpPr txBox="1"/>
          <p:nvPr/>
        </p:nvSpPr>
        <p:spPr>
          <a:xfrm>
            <a:off x="52811" y="4976556"/>
            <a:ext cx="12192000" cy="1051891"/>
          </a:xfrm>
          <a:prstGeom prst="rect">
            <a:avLst/>
          </a:prstGeom>
        </p:spPr>
        <p:txBody>
          <a:bodyPr lIns="0" tIns="0" rIns="0" bIns="0" rtlCol="0" anchor="t">
            <a:spAutoFit/>
          </a:bodyPr>
          <a:lstStyle/>
          <a:p>
            <a:pPr algn="ctr">
              <a:lnSpc>
                <a:spcPts val="2833"/>
              </a:lnSpc>
              <a:spcBef>
                <a:spcPct val="0"/>
              </a:spcBef>
            </a:pPr>
            <a:r>
              <a:rPr lang="en-US" sz="2267" spc="79" dirty="0">
                <a:latin typeface="Century Gothic" panose="020B0502020202020204" pitchFamily="34" charset="0"/>
              </a:rPr>
              <a:t>SELECT column1, column2, ... </a:t>
            </a:r>
          </a:p>
          <a:p>
            <a:pPr algn="ctr">
              <a:lnSpc>
                <a:spcPts val="2833"/>
              </a:lnSpc>
              <a:spcBef>
                <a:spcPct val="0"/>
              </a:spcBef>
            </a:pPr>
            <a:r>
              <a:rPr lang="en-US" sz="2267" spc="79" dirty="0">
                <a:latin typeface="Century Gothic" panose="020B0502020202020204" pitchFamily="34" charset="0"/>
              </a:rPr>
              <a:t>FROM </a:t>
            </a:r>
            <a:r>
              <a:rPr lang="en-US" sz="2267" spc="79" dirty="0" err="1">
                <a:latin typeface="Century Gothic" panose="020B0502020202020204" pitchFamily="34" charset="0"/>
              </a:rPr>
              <a:t>table_name</a:t>
            </a:r>
            <a:r>
              <a:rPr lang="en-US" sz="2267" spc="79" dirty="0">
                <a:latin typeface="Century Gothic" panose="020B0502020202020204" pitchFamily="34" charset="0"/>
              </a:rPr>
              <a:t> </a:t>
            </a:r>
          </a:p>
          <a:p>
            <a:pPr algn="ctr">
              <a:lnSpc>
                <a:spcPts val="2833"/>
              </a:lnSpc>
              <a:spcBef>
                <a:spcPct val="0"/>
              </a:spcBef>
            </a:pPr>
            <a:r>
              <a:rPr lang="en-US" sz="2267" spc="79" dirty="0">
                <a:latin typeface="Century Gothic" panose="020B0502020202020204" pitchFamily="34" charset="0"/>
              </a:rPr>
              <a:t>WHERE column LIKE pattern;</a:t>
            </a:r>
          </a:p>
        </p:txBody>
      </p:sp>
      <p:grpSp>
        <p:nvGrpSpPr>
          <p:cNvPr id="11" name="Group 11"/>
          <p:cNvGrpSpPr/>
          <p:nvPr/>
        </p:nvGrpSpPr>
        <p:grpSpPr>
          <a:xfrm>
            <a:off x="3750069" y="4688725"/>
            <a:ext cx="5007689" cy="1627555"/>
            <a:chOff x="0" y="0"/>
            <a:chExt cx="5289490" cy="1719143"/>
          </a:xfrm>
        </p:grpSpPr>
        <p:sp>
          <p:nvSpPr>
            <p:cNvPr id="12" name="Freeform 12"/>
            <p:cNvSpPr/>
            <p:nvPr/>
          </p:nvSpPr>
          <p:spPr>
            <a:xfrm>
              <a:off x="0" y="0"/>
              <a:ext cx="5289490" cy="1719143"/>
            </a:xfrm>
            <a:custGeom>
              <a:avLst/>
              <a:gdLst/>
              <a:ahLst/>
              <a:cxnLst/>
              <a:rect l="l" t="t" r="r" b="b"/>
              <a:pathLst>
                <a:path w="5289490" h="1719143">
                  <a:moveTo>
                    <a:pt x="0" y="0"/>
                  </a:moveTo>
                  <a:lnTo>
                    <a:pt x="0" y="1719143"/>
                  </a:lnTo>
                  <a:lnTo>
                    <a:pt x="5289490" y="1719143"/>
                  </a:lnTo>
                  <a:lnTo>
                    <a:pt x="5289490" y="0"/>
                  </a:lnTo>
                  <a:lnTo>
                    <a:pt x="0" y="0"/>
                  </a:lnTo>
                  <a:close/>
                  <a:moveTo>
                    <a:pt x="5228530" y="1658183"/>
                  </a:moveTo>
                  <a:lnTo>
                    <a:pt x="59690" y="1658183"/>
                  </a:lnTo>
                  <a:lnTo>
                    <a:pt x="59690" y="59690"/>
                  </a:lnTo>
                  <a:lnTo>
                    <a:pt x="5228530" y="59690"/>
                  </a:lnTo>
                  <a:lnTo>
                    <a:pt x="5228530" y="1658183"/>
                  </a:lnTo>
                  <a:close/>
                </a:path>
              </a:pathLst>
            </a:custGeom>
            <a:solidFill>
              <a:srgbClr val="425C6B"/>
            </a:solidFill>
          </p:spPr>
        </p:sp>
      </p:grpSp>
      <p:sp>
        <p:nvSpPr>
          <p:cNvPr id="2" name="Marcador de Posição do Número do Diapositivo 1">
            <a:extLst>
              <a:ext uri="{FF2B5EF4-FFF2-40B4-BE49-F238E27FC236}">
                <a16:creationId xmlns:a16="http://schemas.microsoft.com/office/drawing/2014/main" id="{A83356F3-42DA-AD4D-9D15-0BBB42995120}"/>
              </a:ext>
            </a:extLst>
          </p:cNvPr>
          <p:cNvSpPr>
            <a:spLocks noGrp="1"/>
          </p:cNvSpPr>
          <p:nvPr>
            <p:ph type="sldNum" idx="12"/>
          </p:nvPr>
        </p:nvSpPr>
        <p:spPr/>
        <p:txBody>
          <a:bodyPr/>
          <a:lstStyle/>
          <a:p>
            <a:fld id="{00000000-1234-1234-1234-123412341234}" type="slidenum">
              <a:rPr lang="en" smtClean="0"/>
              <a:pPr/>
              <a:t>13</a:t>
            </a:fld>
            <a:endParaRPr lang="en" dirty="0"/>
          </a:p>
        </p:txBody>
      </p:sp>
    </p:spTree>
    <p:extLst>
      <p:ext uri="{BB962C8B-B14F-4D97-AF65-F5344CB8AC3E}">
        <p14:creationId xmlns:p14="http://schemas.microsoft.com/office/powerpoint/2010/main" val="1658542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2">
            <a:extLst>
              <a:ext uri="{FF2B5EF4-FFF2-40B4-BE49-F238E27FC236}">
                <a16:creationId xmlns:a16="http://schemas.microsoft.com/office/drawing/2014/main" id="{803FA7D6-0131-584E-8757-76BA0FAF2940}"/>
              </a:ext>
            </a:extLst>
          </p:cNvPr>
          <p:cNvSpPr/>
          <p:nvPr/>
        </p:nvSpPr>
        <p:spPr>
          <a:xfrm>
            <a:off x="-50800" y="-25400"/>
            <a:ext cx="12344400" cy="1760117"/>
          </a:xfrm>
          <a:prstGeom prst="rect">
            <a:avLst/>
          </a:prstGeom>
          <a:solidFill>
            <a:srgbClr val="425C6B"/>
          </a:solidFill>
        </p:spPr>
      </p:sp>
      <p:sp>
        <p:nvSpPr>
          <p:cNvPr id="3" name="TextBox 3"/>
          <p:cNvSpPr txBox="1"/>
          <p:nvPr/>
        </p:nvSpPr>
        <p:spPr>
          <a:xfrm>
            <a:off x="0" y="559929"/>
            <a:ext cx="12192000" cy="558230"/>
          </a:xfrm>
          <a:prstGeom prst="rect">
            <a:avLst/>
          </a:prstGeom>
        </p:spPr>
        <p:txBody>
          <a:bodyPr lIns="0" tIns="0" rIns="0" bIns="0" rtlCol="0" anchor="t">
            <a:spAutoFit/>
          </a:bodyPr>
          <a:lstStyle/>
          <a:p>
            <a:pPr algn="ctr">
              <a:lnSpc>
                <a:spcPts val="4667"/>
              </a:lnSpc>
            </a:pPr>
            <a:r>
              <a:rPr lang="en-US" sz="3734" spc="131">
                <a:solidFill>
                  <a:srgbClr val="EFEFEF"/>
                </a:solidFill>
                <a:latin typeface="Century Gothic" panose="020B0502020202020204" pitchFamily="34" charset="0"/>
              </a:rPr>
              <a:t>SQL LANGUAGE: NULL</a:t>
            </a:r>
          </a:p>
        </p:txBody>
      </p:sp>
      <p:sp>
        <p:nvSpPr>
          <p:cNvPr id="4" name="TextBox 4"/>
          <p:cNvSpPr txBox="1"/>
          <p:nvPr/>
        </p:nvSpPr>
        <p:spPr>
          <a:xfrm>
            <a:off x="653048" y="2358036"/>
            <a:ext cx="10885905" cy="2027030"/>
          </a:xfrm>
          <a:prstGeom prst="rect">
            <a:avLst/>
          </a:prstGeom>
        </p:spPr>
        <p:txBody>
          <a:bodyPr lIns="0" tIns="0" rIns="0" bIns="0" rtlCol="0" anchor="t">
            <a:spAutoFit/>
          </a:bodyPr>
          <a:lstStyle/>
          <a:p>
            <a:pPr algn="just">
              <a:lnSpc>
                <a:spcPct val="150000"/>
              </a:lnSpc>
              <a:spcBef>
                <a:spcPct val="0"/>
              </a:spcBef>
            </a:pPr>
            <a:r>
              <a:rPr lang="en-US" sz="2267" spc="79" dirty="0">
                <a:latin typeface="Century Gothic" panose="020B0502020202020204" pitchFamily="34" charset="0"/>
              </a:rPr>
              <a:t>It is not possible to test for NULL values with comparison operators, such as =, &lt;, or &lt;&gt;.</a:t>
            </a:r>
          </a:p>
          <a:p>
            <a:pPr algn="just">
              <a:lnSpc>
                <a:spcPct val="150000"/>
              </a:lnSpc>
              <a:spcBef>
                <a:spcPct val="0"/>
              </a:spcBef>
            </a:pPr>
            <a:r>
              <a:rPr lang="en-US" sz="2267" spc="79" dirty="0">
                <a:latin typeface="Century Gothic" panose="020B0502020202020204" pitchFamily="34" charset="0"/>
              </a:rPr>
              <a:t>We will have to use the IS NULL and IS NOT NULL operators instead.</a:t>
            </a:r>
          </a:p>
          <a:p>
            <a:pPr algn="just">
              <a:lnSpc>
                <a:spcPct val="150000"/>
              </a:lnSpc>
              <a:spcBef>
                <a:spcPct val="0"/>
              </a:spcBef>
            </a:pPr>
            <a:endParaRPr lang="en-US" sz="2267" spc="79" dirty="0">
              <a:latin typeface="Century Gothic" panose="020B0502020202020204" pitchFamily="34" charset="0"/>
            </a:endParaRPr>
          </a:p>
        </p:txBody>
      </p:sp>
      <p:sp>
        <p:nvSpPr>
          <p:cNvPr id="5" name="TextBox 5"/>
          <p:cNvSpPr txBox="1"/>
          <p:nvPr/>
        </p:nvSpPr>
        <p:spPr>
          <a:xfrm>
            <a:off x="696043" y="4832545"/>
            <a:ext cx="4530725" cy="1051891"/>
          </a:xfrm>
          <a:prstGeom prst="rect">
            <a:avLst/>
          </a:prstGeom>
        </p:spPr>
        <p:txBody>
          <a:bodyPr lIns="0" tIns="0" rIns="0" bIns="0" rtlCol="0" anchor="t">
            <a:spAutoFit/>
          </a:bodyPr>
          <a:lstStyle/>
          <a:p>
            <a:pPr algn="ctr">
              <a:lnSpc>
                <a:spcPts val="2833"/>
              </a:lnSpc>
              <a:spcBef>
                <a:spcPct val="0"/>
              </a:spcBef>
            </a:pPr>
            <a:r>
              <a:rPr lang="en-US" sz="2267" spc="79">
                <a:latin typeface="Century Gothic" panose="020B0502020202020204" pitchFamily="34" charset="0"/>
              </a:rPr>
              <a:t>SELECT column_names</a:t>
            </a:r>
          </a:p>
          <a:p>
            <a:pPr algn="ctr">
              <a:lnSpc>
                <a:spcPts val="2833"/>
              </a:lnSpc>
              <a:spcBef>
                <a:spcPct val="0"/>
              </a:spcBef>
            </a:pPr>
            <a:r>
              <a:rPr lang="en-US" sz="2267" spc="79">
                <a:latin typeface="Century Gothic" panose="020B0502020202020204" pitchFamily="34" charset="0"/>
              </a:rPr>
              <a:t>FROM table_name</a:t>
            </a:r>
          </a:p>
          <a:p>
            <a:pPr algn="ctr">
              <a:lnSpc>
                <a:spcPts val="2833"/>
              </a:lnSpc>
              <a:spcBef>
                <a:spcPct val="0"/>
              </a:spcBef>
            </a:pPr>
            <a:r>
              <a:rPr lang="en-US" sz="2267" spc="79">
                <a:latin typeface="Century Gothic" panose="020B0502020202020204" pitchFamily="34" charset="0"/>
              </a:rPr>
              <a:t>WHERE column_name IS NULL;</a:t>
            </a:r>
          </a:p>
        </p:txBody>
      </p:sp>
      <p:sp>
        <p:nvSpPr>
          <p:cNvPr id="6" name="TextBox 6"/>
          <p:cNvSpPr txBox="1"/>
          <p:nvPr/>
        </p:nvSpPr>
        <p:spPr>
          <a:xfrm>
            <a:off x="7059966" y="4698860"/>
            <a:ext cx="4322598" cy="1410964"/>
          </a:xfrm>
          <a:prstGeom prst="rect">
            <a:avLst/>
          </a:prstGeom>
        </p:spPr>
        <p:txBody>
          <a:bodyPr lIns="0" tIns="0" rIns="0" bIns="0" rtlCol="0" anchor="t">
            <a:spAutoFit/>
          </a:bodyPr>
          <a:lstStyle/>
          <a:p>
            <a:pPr algn="ctr">
              <a:lnSpc>
                <a:spcPts val="2833"/>
              </a:lnSpc>
              <a:spcBef>
                <a:spcPct val="0"/>
              </a:spcBef>
            </a:pPr>
            <a:r>
              <a:rPr lang="en-US" sz="2267" spc="79">
                <a:latin typeface="Century Gothic" panose="020B0502020202020204" pitchFamily="34" charset="0"/>
              </a:rPr>
              <a:t>SELECT column_names</a:t>
            </a:r>
          </a:p>
          <a:p>
            <a:pPr algn="ctr">
              <a:lnSpc>
                <a:spcPts val="2833"/>
              </a:lnSpc>
              <a:spcBef>
                <a:spcPct val="0"/>
              </a:spcBef>
            </a:pPr>
            <a:r>
              <a:rPr lang="en-US" sz="2267" spc="79">
                <a:latin typeface="Century Gothic" panose="020B0502020202020204" pitchFamily="34" charset="0"/>
              </a:rPr>
              <a:t>FROM table_name</a:t>
            </a:r>
          </a:p>
          <a:p>
            <a:pPr algn="ctr">
              <a:lnSpc>
                <a:spcPts val="2833"/>
              </a:lnSpc>
              <a:spcBef>
                <a:spcPct val="0"/>
              </a:spcBef>
            </a:pPr>
            <a:r>
              <a:rPr lang="en-US" sz="2267" spc="79">
                <a:latin typeface="Century Gothic" panose="020B0502020202020204" pitchFamily="34" charset="0"/>
              </a:rPr>
              <a:t>WHERE column_name IS NOT NULL;</a:t>
            </a:r>
          </a:p>
        </p:txBody>
      </p:sp>
      <p:sp>
        <p:nvSpPr>
          <p:cNvPr id="7" name="TextBox 7"/>
          <p:cNvSpPr txBox="1"/>
          <p:nvPr/>
        </p:nvSpPr>
        <p:spPr>
          <a:xfrm>
            <a:off x="5881390" y="5232260"/>
            <a:ext cx="510195" cy="333746"/>
          </a:xfrm>
          <a:prstGeom prst="rect">
            <a:avLst/>
          </a:prstGeom>
        </p:spPr>
        <p:txBody>
          <a:bodyPr wrap="square" lIns="0" tIns="0" rIns="0" bIns="0" rtlCol="0" anchor="t">
            <a:spAutoFit/>
          </a:bodyPr>
          <a:lstStyle/>
          <a:p>
            <a:pPr algn="ctr">
              <a:lnSpc>
                <a:spcPts val="2833"/>
              </a:lnSpc>
              <a:spcBef>
                <a:spcPct val="0"/>
              </a:spcBef>
            </a:pPr>
            <a:r>
              <a:rPr lang="en-US" sz="2267" spc="79" dirty="0">
                <a:latin typeface="Century Gothic" panose="020B0502020202020204" pitchFamily="34" charset="0"/>
              </a:rPr>
              <a:t>OR</a:t>
            </a:r>
          </a:p>
        </p:txBody>
      </p:sp>
      <p:grpSp>
        <p:nvGrpSpPr>
          <p:cNvPr id="8" name="Group 8"/>
          <p:cNvGrpSpPr/>
          <p:nvPr/>
        </p:nvGrpSpPr>
        <p:grpSpPr>
          <a:xfrm>
            <a:off x="453718" y="4570371"/>
            <a:ext cx="4990978" cy="1627555"/>
            <a:chOff x="0" y="0"/>
            <a:chExt cx="5271839" cy="1719143"/>
          </a:xfrm>
        </p:grpSpPr>
        <p:sp>
          <p:nvSpPr>
            <p:cNvPr id="9" name="Freeform 9"/>
            <p:cNvSpPr/>
            <p:nvPr/>
          </p:nvSpPr>
          <p:spPr>
            <a:xfrm>
              <a:off x="0" y="0"/>
              <a:ext cx="5271839" cy="1719143"/>
            </a:xfrm>
            <a:custGeom>
              <a:avLst/>
              <a:gdLst/>
              <a:ahLst/>
              <a:cxnLst/>
              <a:rect l="l" t="t" r="r" b="b"/>
              <a:pathLst>
                <a:path w="5271839" h="1719143">
                  <a:moveTo>
                    <a:pt x="0" y="0"/>
                  </a:moveTo>
                  <a:lnTo>
                    <a:pt x="0" y="1719143"/>
                  </a:lnTo>
                  <a:lnTo>
                    <a:pt x="5271839" y="1719143"/>
                  </a:lnTo>
                  <a:lnTo>
                    <a:pt x="5271839" y="0"/>
                  </a:lnTo>
                  <a:lnTo>
                    <a:pt x="0" y="0"/>
                  </a:lnTo>
                  <a:close/>
                  <a:moveTo>
                    <a:pt x="5210879" y="1658183"/>
                  </a:moveTo>
                  <a:lnTo>
                    <a:pt x="59690" y="1658183"/>
                  </a:lnTo>
                  <a:lnTo>
                    <a:pt x="59690" y="59690"/>
                  </a:lnTo>
                  <a:lnTo>
                    <a:pt x="5210879" y="59690"/>
                  </a:lnTo>
                  <a:lnTo>
                    <a:pt x="5210879" y="1658183"/>
                  </a:lnTo>
                  <a:close/>
                </a:path>
              </a:pathLst>
            </a:custGeom>
            <a:solidFill>
              <a:srgbClr val="425C6B"/>
            </a:solidFill>
          </p:spPr>
        </p:sp>
      </p:grpSp>
      <p:grpSp>
        <p:nvGrpSpPr>
          <p:cNvPr id="10" name="Group 10"/>
          <p:cNvGrpSpPr/>
          <p:nvPr/>
        </p:nvGrpSpPr>
        <p:grpSpPr>
          <a:xfrm>
            <a:off x="6725776" y="4570371"/>
            <a:ext cx="4990978" cy="1627555"/>
            <a:chOff x="0" y="0"/>
            <a:chExt cx="5271839" cy="1719143"/>
          </a:xfrm>
        </p:grpSpPr>
        <p:sp>
          <p:nvSpPr>
            <p:cNvPr id="11" name="Freeform 11"/>
            <p:cNvSpPr/>
            <p:nvPr/>
          </p:nvSpPr>
          <p:spPr>
            <a:xfrm>
              <a:off x="0" y="0"/>
              <a:ext cx="5271839" cy="1719143"/>
            </a:xfrm>
            <a:custGeom>
              <a:avLst/>
              <a:gdLst/>
              <a:ahLst/>
              <a:cxnLst/>
              <a:rect l="l" t="t" r="r" b="b"/>
              <a:pathLst>
                <a:path w="5271839" h="1719143">
                  <a:moveTo>
                    <a:pt x="0" y="0"/>
                  </a:moveTo>
                  <a:lnTo>
                    <a:pt x="0" y="1719143"/>
                  </a:lnTo>
                  <a:lnTo>
                    <a:pt x="5271839" y="1719143"/>
                  </a:lnTo>
                  <a:lnTo>
                    <a:pt x="5271839" y="0"/>
                  </a:lnTo>
                  <a:lnTo>
                    <a:pt x="0" y="0"/>
                  </a:lnTo>
                  <a:close/>
                  <a:moveTo>
                    <a:pt x="5210879" y="1658183"/>
                  </a:moveTo>
                  <a:lnTo>
                    <a:pt x="59690" y="1658183"/>
                  </a:lnTo>
                  <a:lnTo>
                    <a:pt x="59690" y="59690"/>
                  </a:lnTo>
                  <a:lnTo>
                    <a:pt x="5210879" y="59690"/>
                  </a:lnTo>
                  <a:lnTo>
                    <a:pt x="5210879" y="1658183"/>
                  </a:lnTo>
                  <a:close/>
                </a:path>
              </a:pathLst>
            </a:custGeom>
            <a:solidFill>
              <a:srgbClr val="425C6B"/>
            </a:solidFill>
          </p:spPr>
        </p:sp>
      </p:grpSp>
      <p:sp>
        <p:nvSpPr>
          <p:cNvPr id="2" name="Marcador de Posição do Número do Diapositivo 1">
            <a:extLst>
              <a:ext uri="{FF2B5EF4-FFF2-40B4-BE49-F238E27FC236}">
                <a16:creationId xmlns:a16="http://schemas.microsoft.com/office/drawing/2014/main" id="{F940664D-6E21-7E48-AB66-3FB7A8C69BAF}"/>
              </a:ext>
            </a:extLst>
          </p:cNvPr>
          <p:cNvSpPr>
            <a:spLocks noGrp="1"/>
          </p:cNvSpPr>
          <p:nvPr>
            <p:ph type="sldNum" idx="12"/>
          </p:nvPr>
        </p:nvSpPr>
        <p:spPr/>
        <p:txBody>
          <a:bodyPr/>
          <a:lstStyle/>
          <a:p>
            <a:fld id="{00000000-1234-1234-1234-123412341234}" type="slidenum">
              <a:rPr lang="en" smtClean="0"/>
              <a:pPr/>
              <a:t>14</a:t>
            </a:fld>
            <a:endParaRPr lang="en" dirty="0"/>
          </a:p>
        </p:txBody>
      </p:sp>
    </p:spTree>
    <p:extLst>
      <p:ext uri="{BB962C8B-B14F-4D97-AF65-F5344CB8AC3E}">
        <p14:creationId xmlns:p14="http://schemas.microsoft.com/office/powerpoint/2010/main" val="3477525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2">
            <a:extLst>
              <a:ext uri="{FF2B5EF4-FFF2-40B4-BE49-F238E27FC236}">
                <a16:creationId xmlns:a16="http://schemas.microsoft.com/office/drawing/2014/main" id="{811CAFC0-5130-DE45-B415-05865F5F11DD}"/>
              </a:ext>
            </a:extLst>
          </p:cNvPr>
          <p:cNvSpPr/>
          <p:nvPr/>
        </p:nvSpPr>
        <p:spPr>
          <a:xfrm>
            <a:off x="-50800" y="-25400"/>
            <a:ext cx="12344400" cy="1760117"/>
          </a:xfrm>
          <a:prstGeom prst="rect">
            <a:avLst/>
          </a:prstGeom>
          <a:solidFill>
            <a:srgbClr val="425C6B"/>
          </a:solidFill>
        </p:spPr>
      </p:sp>
      <p:sp>
        <p:nvSpPr>
          <p:cNvPr id="3" name="TextBox 3"/>
          <p:cNvSpPr txBox="1"/>
          <p:nvPr/>
        </p:nvSpPr>
        <p:spPr>
          <a:xfrm>
            <a:off x="0" y="559929"/>
            <a:ext cx="12192000" cy="558230"/>
          </a:xfrm>
          <a:prstGeom prst="rect">
            <a:avLst/>
          </a:prstGeom>
        </p:spPr>
        <p:txBody>
          <a:bodyPr lIns="0" tIns="0" rIns="0" bIns="0" rtlCol="0" anchor="t">
            <a:spAutoFit/>
          </a:bodyPr>
          <a:lstStyle/>
          <a:p>
            <a:pPr algn="ctr">
              <a:lnSpc>
                <a:spcPts val="4667"/>
              </a:lnSpc>
            </a:pPr>
            <a:r>
              <a:rPr lang="en-US" sz="3734" spc="131">
                <a:solidFill>
                  <a:srgbClr val="EFEFEF"/>
                </a:solidFill>
                <a:latin typeface="Century Gothic" panose="020B0502020202020204" pitchFamily="34" charset="0"/>
              </a:rPr>
              <a:t>SQL LANGUAGE: ORDER BY</a:t>
            </a:r>
          </a:p>
        </p:txBody>
      </p:sp>
      <p:sp>
        <p:nvSpPr>
          <p:cNvPr id="4" name="TextBox 4"/>
          <p:cNvSpPr txBox="1"/>
          <p:nvPr/>
        </p:nvSpPr>
        <p:spPr>
          <a:xfrm>
            <a:off x="685800" y="1822887"/>
            <a:ext cx="11506200" cy="2688878"/>
          </a:xfrm>
          <a:prstGeom prst="rect">
            <a:avLst/>
          </a:prstGeom>
        </p:spPr>
        <p:txBody>
          <a:bodyPr wrap="square" lIns="0" tIns="0" rIns="0" bIns="0" rtlCol="0" anchor="t">
            <a:spAutoFit/>
          </a:bodyPr>
          <a:lstStyle/>
          <a:p>
            <a:pPr algn="just">
              <a:lnSpc>
                <a:spcPct val="150000"/>
              </a:lnSpc>
              <a:spcBef>
                <a:spcPct val="0"/>
              </a:spcBef>
            </a:pPr>
            <a:r>
              <a:rPr lang="en-US" sz="2267" spc="65" dirty="0">
                <a:latin typeface="Century Gothic" panose="020B0502020202020204" pitchFamily="34" charset="0"/>
              </a:rPr>
              <a:t>The ORDER BY clause allows rows to be displayed in ascending (ASC) or descending (DESC) order of any column or combination of columns, regardless of what appears in the result. </a:t>
            </a:r>
          </a:p>
          <a:p>
            <a:pPr algn="just">
              <a:lnSpc>
                <a:spcPct val="150000"/>
              </a:lnSpc>
              <a:spcBef>
                <a:spcPct val="0"/>
              </a:spcBef>
            </a:pPr>
            <a:endParaRPr lang="en-US" sz="600" spc="65" dirty="0">
              <a:latin typeface="Century Gothic" panose="020B0502020202020204" pitchFamily="34" charset="0"/>
            </a:endParaRPr>
          </a:p>
          <a:p>
            <a:pPr algn="just">
              <a:lnSpc>
                <a:spcPct val="150000"/>
              </a:lnSpc>
              <a:spcBef>
                <a:spcPct val="0"/>
              </a:spcBef>
            </a:pPr>
            <a:r>
              <a:rPr lang="en-US" sz="2267" spc="65" dirty="0">
                <a:latin typeface="Century Gothic" panose="020B0502020202020204" pitchFamily="34" charset="0"/>
              </a:rPr>
              <a:t>In some implementations ORDER BY only allows SELECT list elements. In both cases, ORDER BY should always be the last clause of the SELECT statement.</a:t>
            </a:r>
          </a:p>
        </p:txBody>
      </p:sp>
      <p:sp>
        <p:nvSpPr>
          <p:cNvPr id="5" name="TextBox 5"/>
          <p:cNvSpPr txBox="1"/>
          <p:nvPr/>
        </p:nvSpPr>
        <p:spPr>
          <a:xfrm>
            <a:off x="1028700" y="4860579"/>
            <a:ext cx="10820400" cy="1051891"/>
          </a:xfrm>
          <a:prstGeom prst="rect">
            <a:avLst/>
          </a:prstGeom>
        </p:spPr>
        <p:txBody>
          <a:bodyPr lIns="0" tIns="0" rIns="0" bIns="0" rtlCol="0" anchor="t">
            <a:spAutoFit/>
          </a:bodyPr>
          <a:lstStyle/>
          <a:p>
            <a:pPr algn="ctr">
              <a:lnSpc>
                <a:spcPts val="2833"/>
              </a:lnSpc>
              <a:spcBef>
                <a:spcPct val="0"/>
              </a:spcBef>
            </a:pPr>
            <a:r>
              <a:rPr lang="en-US" sz="2267" spc="79" dirty="0">
                <a:latin typeface="Century Gothic" panose="020B0502020202020204" pitchFamily="34" charset="0"/>
              </a:rPr>
              <a:t>SELECT column1, column2, ...</a:t>
            </a:r>
          </a:p>
          <a:p>
            <a:pPr algn="ctr">
              <a:lnSpc>
                <a:spcPts val="2833"/>
              </a:lnSpc>
              <a:spcBef>
                <a:spcPct val="0"/>
              </a:spcBef>
            </a:pPr>
            <a:r>
              <a:rPr lang="en-US" sz="2267" spc="79" dirty="0">
                <a:latin typeface="Century Gothic" panose="020B0502020202020204" pitchFamily="34" charset="0"/>
              </a:rPr>
              <a:t>FROM </a:t>
            </a:r>
            <a:r>
              <a:rPr lang="en-US" sz="2267" spc="79" dirty="0" err="1">
                <a:latin typeface="Century Gothic" panose="020B0502020202020204" pitchFamily="34" charset="0"/>
              </a:rPr>
              <a:t>table_name</a:t>
            </a:r>
            <a:endParaRPr lang="en-US" sz="2267" spc="79" dirty="0">
              <a:latin typeface="Century Gothic" panose="020B0502020202020204" pitchFamily="34" charset="0"/>
            </a:endParaRPr>
          </a:p>
          <a:p>
            <a:pPr algn="ctr">
              <a:lnSpc>
                <a:spcPts val="2833"/>
              </a:lnSpc>
              <a:spcBef>
                <a:spcPct val="0"/>
              </a:spcBef>
            </a:pPr>
            <a:r>
              <a:rPr lang="en-US" sz="2267" spc="79" dirty="0">
                <a:latin typeface="Century Gothic" panose="020B0502020202020204" pitchFamily="34" charset="0"/>
              </a:rPr>
              <a:t>ORDER BY column1, column2, ... ASC|DESC;</a:t>
            </a:r>
          </a:p>
        </p:txBody>
      </p:sp>
      <p:grpSp>
        <p:nvGrpSpPr>
          <p:cNvPr id="6" name="Group 6"/>
          <p:cNvGrpSpPr/>
          <p:nvPr/>
        </p:nvGrpSpPr>
        <p:grpSpPr>
          <a:xfrm>
            <a:off x="3103533" y="4652777"/>
            <a:ext cx="6645334" cy="1627555"/>
            <a:chOff x="0" y="0"/>
            <a:chExt cx="7019292" cy="1719143"/>
          </a:xfrm>
        </p:grpSpPr>
        <p:sp>
          <p:nvSpPr>
            <p:cNvPr id="7" name="Freeform 7"/>
            <p:cNvSpPr/>
            <p:nvPr/>
          </p:nvSpPr>
          <p:spPr>
            <a:xfrm>
              <a:off x="0" y="0"/>
              <a:ext cx="7019292" cy="1719143"/>
            </a:xfrm>
            <a:custGeom>
              <a:avLst/>
              <a:gdLst/>
              <a:ahLst/>
              <a:cxnLst/>
              <a:rect l="l" t="t" r="r" b="b"/>
              <a:pathLst>
                <a:path w="7019292" h="1719143">
                  <a:moveTo>
                    <a:pt x="0" y="0"/>
                  </a:moveTo>
                  <a:lnTo>
                    <a:pt x="0" y="1719143"/>
                  </a:lnTo>
                  <a:lnTo>
                    <a:pt x="7019292" y="1719143"/>
                  </a:lnTo>
                  <a:lnTo>
                    <a:pt x="7019292" y="0"/>
                  </a:lnTo>
                  <a:lnTo>
                    <a:pt x="0" y="0"/>
                  </a:lnTo>
                  <a:close/>
                  <a:moveTo>
                    <a:pt x="6958332" y="1658183"/>
                  </a:moveTo>
                  <a:lnTo>
                    <a:pt x="59690" y="1658183"/>
                  </a:lnTo>
                  <a:lnTo>
                    <a:pt x="59690" y="59690"/>
                  </a:lnTo>
                  <a:lnTo>
                    <a:pt x="6958332" y="59690"/>
                  </a:lnTo>
                  <a:lnTo>
                    <a:pt x="6958332" y="1658183"/>
                  </a:lnTo>
                  <a:close/>
                </a:path>
              </a:pathLst>
            </a:custGeom>
            <a:solidFill>
              <a:srgbClr val="425C6B"/>
            </a:solidFill>
          </p:spPr>
        </p:sp>
      </p:grpSp>
      <p:sp>
        <p:nvSpPr>
          <p:cNvPr id="2" name="Marcador de Posição do Número do Diapositivo 1">
            <a:extLst>
              <a:ext uri="{FF2B5EF4-FFF2-40B4-BE49-F238E27FC236}">
                <a16:creationId xmlns:a16="http://schemas.microsoft.com/office/drawing/2014/main" id="{6BA33C15-2E22-6643-8BBF-88204F5E09CB}"/>
              </a:ext>
            </a:extLst>
          </p:cNvPr>
          <p:cNvSpPr>
            <a:spLocks noGrp="1"/>
          </p:cNvSpPr>
          <p:nvPr>
            <p:ph type="sldNum" idx="12"/>
          </p:nvPr>
        </p:nvSpPr>
        <p:spPr/>
        <p:txBody>
          <a:bodyPr/>
          <a:lstStyle/>
          <a:p>
            <a:fld id="{00000000-1234-1234-1234-123412341234}" type="slidenum">
              <a:rPr lang="en" smtClean="0"/>
              <a:pPr/>
              <a:t>15</a:t>
            </a:fld>
            <a:endParaRPr lang="en" dirty="0"/>
          </a:p>
        </p:txBody>
      </p:sp>
    </p:spTree>
    <p:extLst>
      <p:ext uri="{BB962C8B-B14F-4D97-AF65-F5344CB8AC3E}">
        <p14:creationId xmlns:p14="http://schemas.microsoft.com/office/powerpoint/2010/main" val="2495409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2">
            <a:extLst>
              <a:ext uri="{FF2B5EF4-FFF2-40B4-BE49-F238E27FC236}">
                <a16:creationId xmlns:a16="http://schemas.microsoft.com/office/drawing/2014/main" id="{EE6462E3-1961-F34C-A5F6-00DEDE94365C}"/>
              </a:ext>
            </a:extLst>
          </p:cNvPr>
          <p:cNvSpPr/>
          <p:nvPr/>
        </p:nvSpPr>
        <p:spPr>
          <a:xfrm>
            <a:off x="-50800" y="-25400"/>
            <a:ext cx="12344400" cy="1760117"/>
          </a:xfrm>
          <a:prstGeom prst="rect">
            <a:avLst/>
          </a:prstGeom>
          <a:solidFill>
            <a:srgbClr val="425C6B"/>
          </a:solidFill>
        </p:spPr>
      </p:sp>
      <p:sp>
        <p:nvSpPr>
          <p:cNvPr id="3" name="TextBox 3"/>
          <p:cNvSpPr txBox="1"/>
          <p:nvPr/>
        </p:nvSpPr>
        <p:spPr>
          <a:xfrm>
            <a:off x="4079" y="570550"/>
            <a:ext cx="12192000" cy="558230"/>
          </a:xfrm>
          <a:prstGeom prst="rect">
            <a:avLst/>
          </a:prstGeom>
        </p:spPr>
        <p:txBody>
          <a:bodyPr lIns="0" tIns="0" rIns="0" bIns="0" rtlCol="0" anchor="t">
            <a:spAutoFit/>
          </a:bodyPr>
          <a:lstStyle/>
          <a:p>
            <a:pPr algn="ctr">
              <a:lnSpc>
                <a:spcPts val="4667"/>
              </a:lnSpc>
            </a:pPr>
            <a:r>
              <a:rPr lang="en-US" sz="3734" spc="131" dirty="0">
                <a:solidFill>
                  <a:srgbClr val="EFEFEF"/>
                </a:solidFill>
                <a:latin typeface="Century Gothic" panose="020B0502020202020204" pitchFamily="34" charset="0"/>
              </a:rPr>
              <a:t>SQL LANGUAGE: AGREGATION FUNCTION</a:t>
            </a:r>
          </a:p>
        </p:txBody>
      </p:sp>
      <p:sp>
        <p:nvSpPr>
          <p:cNvPr id="4" name="AutoShape 4"/>
          <p:cNvSpPr/>
          <p:nvPr/>
        </p:nvSpPr>
        <p:spPr>
          <a:xfrm>
            <a:off x="0" y="1734717"/>
            <a:ext cx="12191999" cy="4552733"/>
          </a:xfrm>
          <a:prstGeom prst="rect">
            <a:avLst/>
          </a:prstGeom>
          <a:solidFill>
            <a:srgbClr val="425C6B">
              <a:alpha val="9803"/>
            </a:srgbClr>
          </a:solidFill>
        </p:spPr>
      </p:sp>
      <p:sp>
        <p:nvSpPr>
          <p:cNvPr id="5" name="TextBox 5"/>
          <p:cNvSpPr txBox="1"/>
          <p:nvPr/>
        </p:nvSpPr>
        <p:spPr>
          <a:xfrm>
            <a:off x="3809697" y="4127438"/>
            <a:ext cx="8008117" cy="1669431"/>
          </a:xfrm>
          <a:prstGeom prst="rect">
            <a:avLst/>
          </a:prstGeom>
        </p:spPr>
        <p:txBody>
          <a:bodyPr wrap="square" lIns="0" tIns="0" rIns="0" bIns="0" rtlCol="0" anchor="t">
            <a:spAutoFit/>
          </a:bodyPr>
          <a:lstStyle/>
          <a:p>
            <a:pPr algn="just">
              <a:lnSpc>
                <a:spcPct val="150000"/>
              </a:lnSpc>
              <a:spcBef>
                <a:spcPct val="0"/>
              </a:spcBef>
            </a:pPr>
            <a:r>
              <a:rPr lang="en-US" spc="65" dirty="0">
                <a:latin typeface="Century Gothic" panose="020B0502020202020204" pitchFamily="34" charset="0"/>
              </a:rPr>
              <a:t>COUNT, MIN, MAX and apply to all column types, SUM and AVG can only be used in numeric columns. Each function deletes nulls first and operates only on the remaining non-zero values. COUNT (*) has a special use, which counts all rows of a table.</a:t>
            </a:r>
          </a:p>
        </p:txBody>
      </p:sp>
      <p:sp>
        <p:nvSpPr>
          <p:cNvPr id="6" name="TextBox 6"/>
          <p:cNvSpPr txBox="1"/>
          <p:nvPr/>
        </p:nvSpPr>
        <p:spPr>
          <a:xfrm>
            <a:off x="3008125" y="1852730"/>
            <a:ext cx="6440675" cy="376385"/>
          </a:xfrm>
          <a:prstGeom prst="rect">
            <a:avLst/>
          </a:prstGeom>
        </p:spPr>
        <p:txBody>
          <a:bodyPr wrap="square" lIns="0" tIns="0" rIns="0" bIns="0" rtlCol="0" anchor="t">
            <a:spAutoFit/>
          </a:bodyPr>
          <a:lstStyle/>
          <a:p>
            <a:pPr algn="just">
              <a:lnSpc>
                <a:spcPct val="150000"/>
              </a:lnSpc>
              <a:spcBef>
                <a:spcPct val="0"/>
              </a:spcBef>
            </a:pPr>
            <a:r>
              <a:rPr lang="en-US" spc="65" dirty="0">
                <a:latin typeface="Century Gothic" panose="020B0502020202020204" pitchFamily="34" charset="0"/>
              </a:rPr>
              <a:t>The ISO standard defines five aggregate functions:</a:t>
            </a:r>
          </a:p>
        </p:txBody>
      </p:sp>
      <p:grpSp>
        <p:nvGrpSpPr>
          <p:cNvPr id="7" name="Group 7"/>
          <p:cNvGrpSpPr/>
          <p:nvPr/>
        </p:nvGrpSpPr>
        <p:grpSpPr>
          <a:xfrm>
            <a:off x="251342" y="2353698"/>
            <a:ext cx="2875160" cy="1372670"/>
            <a:chOff x="0" y="0"/>
            <a:chExt cx="3036956" cy="1449915"/>
          </a:xfrm>
        </p:grpSpPr>
        <p:sp>
          <p:nvSpPr>
            <p:cNvPr id="8" name="Freeform 8"/>
            <p:cNvSpPr/>
            <p:nvPr/>
          </p:nvSpPr>
          <p:spPr>
            <a:xfrm>
              <a:off x="0" y="0"/>
              <a:ext cx="3036956" cy="1449915"/>
            </a:xfrm>
            <a:custGeom>
              <a:avLst/>
              <a:gdLst/>
              <a:ahLst/>
              <a:cxnLst/>
              <a:rect l="l" t="t" r="r" b="b"/>
              <a:pathLst>
                <a:path w="3036956" h="1449915">
                  <a:moveTo>
                    <a:pt x="0" y="0"/>
                  </a:moveTo>
                  <a:lnTo>
                    <a:pt x="0" y="1449915"/>
                  </a:lnTo>
                  <a:lnTo>
                    <a:pt x="3036956" y="1449915"/>
                  </a:lnTo>
                  <a:lnTo>
                    <a:pt x="3036956" y="0"/>
                  </a:lnTo>
                  <a:lnTo>
                    <a:pt x="0" y="0"/>
                  </a:lnTo>
                  <a:close/>
                  <a:moveTo>
                    <a:pt x="2975996" y="1388955"/>
                  </a:moveTo>
                  <a:lnTo>
                    <a:pt x="59690" y="1388955"/>
                  </a:lnTo>
                  <a:lnTo>
                    <a:pt x="59690" y="59690"/>
                  </a:lnTo>
                  <a:lnTo>
                    <a:pt x="2975996" y="59690"/>
                  </a:lnTo>
                  <a:lnTo>
                    <a:pt x="2975996" y="1388955"/>
                  </a:lnTo>
                  <a:close/>
                </a:path>
              </a:pathLst>
            </a:custGeom>
            <a:solidFill>
              <a:srgbClr val="425C6B"/>
            </a:solidFill>
          </p:spPr>
        </p:sp>
      </p:grpSp>
      <p:grpSp>
        <p:nvGrpSpPr>
          <p:cNvPr id="9" name="Group 9"/>
          <p:cNvGrpSpPr/>
          <p:nvPr/>
        </p:nvGrpSpPr>
        <p:grpSpPr>
          <a:xfrm>
            <a:off x="3273573" y="2398540"/>
            <a:ext cx="2875160" cy="1372670"/>
            <a:chOff x="0" y="0"/>
            <a:chExt cx="3036956" cy="1449915"/>
          </a:xfrm>
        </p:grpSpPr>
        <p:sp>
          <p:nvSpPr>
            <p:cNvPr id="10" name="Freeform 10"/>
            <p:cNvSpPr/>
            <p:nvPr/>
          </p:nvSpPr>
          <p:spPr>
            <a:xfrm>
              <a:off x="0" y="0"/>
              <a:ext cx="3036956" cy="1449915"/>
            </a:xfrm>
            <a:custGeom>
              <a:avLst/>
              <a:gdLst/>
              <a:ahLst/>
              <a:cxnLst/>
              <a:rect l="l" t="t" r="r" b="b"/>
              <a:pathLst>
                <a:path w="3036956" h="1449915">
                  <a:moveTo>
                    <a:pt x="0" y="0"/>
                  </a:moveTo>
                  <a:lnTo>
                    <a:pt x="0" y="1449915"/>
                  </a:lnTo>
                  <a:lnTo>
                    <a:pt x="3036956" y="1449915"/>
                  </a:lnTo>
                  <a:lnTo>
                    <a:pt x="3036956" y="0"/>
                  </a:lnTo>
                  <a:lnTo>
                    <a:pt x="0" y="0"/>
                  </a:lnTo>
                  <a:close/>
                  <a:moveTo>
                    <a:pt x="2975996" y="1388955"/>
                  </a:moveTo>
                  <a:lnTo>
                    <a:pt x="59690" y="1388955"/>
                  </a:lnTo>
                  <a:lnTo>
                    <a:pt x="59690" y="59690"/>
                  </a:lnTo>
                  <a:lnTo>
                    <a:pt x="2975996" y="59690"/>
                  </a:lnTo>
                  <a:lnTo>
                    <a:pt x="2975996" y="1388955"/>
                  </a:lnTo>
                  <a:close/>
                </a:path>
              </a:pathLst>
            </a:custGeom>
            <a:solidFill>
              <a:srgbClr val="425C6B"/>
            </a:solidFill>
          </p:spPr>
        </p:sp>
      </p:grpSp>
      <p:grpSp>
        <p:nvGrpSpPr>
          <p:cNvPr id="11" name="Group 11"/>
          <p:cNvGrpSpPr/>
          <p:nvPr/>
        </p:nvGrpSpPr>
        <p:grpSpPr>
          <a:xfrm>
            <a:off x="6239070" y="2402041"/>
            <a:ext cx="2875160" cy="1372670"/>
            <a:chOff x="0" y="0"/>
            <a:chExt cx="3036956" cy="1449915"/>
          </a:xfrm>
        </p:grpSpPr>
        <p:sp>
          <p:nvSpPr>
            <p:cNvPr id="12" name="Freeform 12"/>
            <p:cNvSpPr/>
            <p:nvPr/>
          </p:nvSpPr>
          <p:spPr>
            <a:xfrm>
              <a:off x="0" y="0"/>
              <a:ext cx="3036956" cy="1449915"/>
            </a:xfrm>
            <a:custGeom>
              <a:avLst/>
              <a:gdLst/>
              <a:ahLst/>
              <a:cxnLst/>
              <a:rect l="l" t="t" r="r" b="b"/>
              <a:pathLst>
                <a:path w="3036956" h="1449915">
                  <a:moveTo>
                    <a:pt x="0" y="0"/>
                  </a:moveTo>
                  <a:lnTo>
                    <a:pt x="0" y="1449915"/>
                  </a:lnTo>
                  <a:lnTo>
                    <a:pt x="3036956" y="1449915"/>
                  </a:lnTo>
                  <a:lnTo>
                    <a:pt x="3036956" y="0"/>
                  </a:lnTo>
                  <a:lnTo>
                    <a:pt x="0" y="0"/>
                  </a:lnTo>
                  <a:close/>
                  <a:moveTo>
                    <a:pt x="2975996" y="1388955"/>
                  </a:moveTo>
                  <a:lnTo>
                    <a:pt x="59690" y="1388955"/>
                  </a:lnTo>
                  <a:lnTo>
                    <a:pt x="59690" y="59690"/>
                  </a:lnTo>
                  <a:lnTo>
                    <a:pt x="2975996" y="59690"/>
                  </a:lnTo>
                  <a:lnTo>
                    <a:pt x="2975996" y="1388955"/>
                  </a:lnTo>
                  <a:close/>
                </a:path>
              </a:pathLst>
            </a:custGeom>
            <a:solidFill>
              <a:srgbClr val="425C6B"/>
            </a:solidFill>
          </p:spPr>
        </p:sp>
      </p:grpSp>
      <p:sp>
        <p:nvSpPr>
          <p:cNvPr id="13" name="TextBox 13"/>
          <p:cNvSpPr txBox="1"/>
          <p:nvPr/>
        </p:nvSpPr>
        <p:spPr>
          <a:xfrm>
            <a:off x="327831" y="2572270"/>
            <a:ext cx="2722182" cy="864211"/>
          </a:xfrm>
          <a:prstGeom prst="rect">
            <a:avLst/>
          </a:prstGeom>
        </p:spPr>
        <p:txBody>
          <a:bodyPr lIns="0" tIns="0" rIns="0" bIns="0" rtlCol="0" anchor="t">
            <a:spAutoFit/>
          </a:bodyPr>
          <a:lstStyle/>
          <a:p>
            <a:pPr algn="ctr">
              <a:lnSpc>
                <a:spcPts val="2333"/>
              </a:lnSpc>
              <a:spcBef>
                <a:spcPct val="0"/>
              </a:spcBef>
            </a:pPr>
            <a:r>
              <a:rPr lang="en-US" spc="65" dirty="0">
                <a:latin typeface="Century Gothic" panose="020B0502020202020204" pitchFamily="34" charset="0"/>
              </a:rPr>
              <a:t>COUNT - returns the number of values in a specified column;</a:t>
            </a:r>
          </a:p>
        </p:txBody>
      </p:sp>
      <p:sp>
        <p:nvSpPr>
          <p:cNvPr id="14" name="TextBox 14"/>
          <p:cNvSpPr txBox="1"/>
          <p:nvPr/>
        </p:nvSpPr>
        <p:spPr>
          <a:xfrm>
            <a:off x="3363910" y="2556335"/>
            <a:ext cx="2718724" cy="864211"/>
          </a:xfrm>
          <a:prstGeom prst="rect">
            <a:avLst/>
          </a:prstGeom>
        </p:spPr>
        <p:txBody>
          <a:bodyPr lIns="0" tIns="0" rIns="0" bIns="0" rtlCol="0" anchor="t">
            <a:spAutoFit/>
          </a:bodyPr>
          <a:lstStyle/>
          <a:p>
            <a:pPr algn="ctr">
              <a:lnSpc>
                <a:spcPts val="2333"/>
              </a:lnSpc>
              <a:spcBef>
                <a:spcPct val="0"/>
              </a:spcBef>
            </a:pPr>
            <a:r>
              <a:rPr lang="en-US" spc="65" dirty="0">
                <a:latin typeface="Century Gothic" panose="020B0502020202020204" pitchFamily="34" charset="0"/>
              </a:rPr>
              <a:t>SUM - returns the sum of the values of a specified column;</a:t>
            </a:r>
          </a:p>
        </p:txBody>
      </p:sp>
      <p:sp>
        <p:nvSpPr>
          <p:cNvPr id="15" name="TextBox 15"/>
          <p:cNvSpPr txBox="1"/>
          <p:nvPr/>
        </p:nvSpPr>
        <p:spPr>
          <a:xfrm>
            <a:off x="6336554" y="2519968"/>
            <a:ext cx="2737263" cy="1159163"/>
          </a:xfrm>
          <a:prstGeom prst="rect">
            <a:avLst/>
          </a:prstGeom>
        </p:spPr>
        <p:txBody>
          <a:bodyPr lIns="0" tIns="0" rIns="0" bIns="0" rtlCol="0" anchor="t">
            <a:spAutoFit/>
          </a:bodyPr>
          <a:lstStyle/>
          <a:p>
            <a:pPr algn="ctr">
              <a:lnSpc>
                <a:spcPts val="2333"/>
              </a:lnSpc>
              <a:spcBef>
                <a:spcPct val="0"/>
              </a:spcBef>
            </a:pPr>
            <a:r>
              <a:rPr lang="en-US" spc="65" dirty="0">
                <a:latin typeface="Century Gothic" panose="020B0502020202020204" pitchFamily="34" charset="0"/>
              </a:rPr>
              <a:t>AVG - returns the average of the values of a specified column;</a:t>
            </a:r>
          </a:p>
        </p:txBody>
      </p:sp>
      <p:grpSp>
        <p:nvGrpSpPr>
          <p:cNvPr id="16" name="Group 16"/>
          <p:cNvGrpSpPr/>
          <p:nvPr/>
        </p:nvGrpSpPr>
        <p:grpSpPr>
          <a:xfrm>
            <a:off x="9187147" y="2398540"/>
            <a:ext cx="2875160" cy="1372670"/>
            <a:chOff x="0" y="0"/>
            <a:chExt cx="3036956" cy="1449915"/>
          </a:xfrm>
        </p:grpSpPr>
        <p:sp>
          <p:nvSpPr>
            <p:cNvPr id="17" name="Freeform 17"/>
            <p:cNvSpPr/>
            <p:nvPr/>
          </p:nvSpPr>
          <p:spPr>
            <a:xfrm>
              <a:off x="0" y="0"/>
              <a:ext cx="3036956" cy="1449915"/>
            </a:xfrm>
            <a:custGeom>
              <a:avLst/>
              <a:gdLst/>
              <a:ahLst/>
              <a:cxnLst/>
              <a:rect l="l" t="t" r="r" b="b"/>
              <a:pathLst>
                <a:path w="3036956" h="1449915">
                  <a:moveTo>
                    <a:pt x="0" y="0"/>
                  </a:moveTo>
                  <a:lnTo>
                    <a:pt x="0" y="1449915"/>
                  </a:lnTo>
                  <a:lnTo>
                    <a:pt x="3036956" y="1449915"/>
                  </a:lnTo>
                  <a:lnTo>
                    <a:pt x="3036956" y="0"/>
                  </a:lnTo>
                  <a:lnTo>
                    <a:pt x="0" y="0"/>
                  </a:lnTo>
                  <a:close/>
                  <a:moveTo>
                    <a:pt x="2975996" y="1388955"/>
                  </a:moveTo>
                  <a:lnTo>
                    <a:pt x="59690" y="1388955"/>
                  </a:lnTo>
                  <a:lnTo>
                    <a:pt x="59690" y="59690"/>
                  </a:lnTo>
                  <a:lnTo>
                    <a:pt x="2975996" y="59690"/>
                  </a:lnTo>
                  <a:lnTo>
                    <a:pt x="2975996" y="1388955"/>
                  </a:lnTo>
                  <a:close/>
                </a:path>
              </a:pathLst>
            </a:custGeom>
            <a:solidFill>
              <a:srgbClr val="425C6B"/>
            </a:solidFill>
          </p:spPr>
        </p:sp>
      </p:grpSp>
      <p:sp>
        <p:nvSpPr>
          <p:cNvPr id="18" name="TextBox 18"/>
          <p:cNvSpPr txBox="1"/>
          <p:nvPr/>
        </p:nvSpPr>
        <p:spPr>
          <a:xfrm>
            <a:off x="9248822" y="2633709"/>
            <a:ext cx="2648563" cy="864211"/>
          </a:xfrm>
          <a:prstGeom prst="rect">
            <a:avLst/>
          </a:prstGeom>
        </p:spPr>
        <p:txBody>
          <a:bodyPr lIns="0" tIns="0" rIns="0" bIns="0" rtlCol="0" anchor="t">
            <a:spAutoFit/>
          </a:bodyPr>
          <a:lstStyle/>
          <a:p>
            <a:pPr algn="ctr">
              <a:lnSpc>
                <a:spcPts val="2333"/>
              </a:lnSpc>
              <a:spcBef>
                <a:spcPct val="0"/>
              </a:spcBef>
            </a:pPr>
            <a:r>
              <a:rPr lang="en-US" spc="65" dirty="0">
                <a:latin typeface="Century Gothic" panose="020B0502020202020204" pitchFamily="34" charset="0"/>
              </a:rPr>
              <a:t>MIN - returns the smallest value of a specified column;</a:t>
            </a:r>
          </a:p>
        </p:txBody>
      </p:sp>
      <p:grpSp>
        <p:nvGrpSpPr>
          <p:cNvPr id="19" name="Group 19"/>
          <p:cNvGrpSpPr/>
          <p:nvPr/>
        </p:nvGrpSpPr>
        <p:grpSpPr>
          <a:xfrm>
            <a:off x="630645" y="3861152"/>
            <a:ext cx="2875160" cy="1372670"/>
            <a:chOff x="0" y="0"/>
            <a:chExt cx="3036956" cy="1449915"/>
          </a:xfrm>
        </p:grpSpPr>
        <p:sp>
          <p:nvSpPr>
            <p:cNvPr id="20" name="Freeform 20"/>
            <p:cNvSpPr/>
            <p:nvPr/>
          </p:nvSpPr>
          <p:spPr>
            <a:xfrm>
              <a:off x="0" y="0"/>
              <a:ext cx="3036956" cy="1449915"/>
            </a:xfrm>
            <a:custGeom>
              <a:avLst/>
              <a:gdLst/>
              <a:ahLst/>
              <a:cxnLst/>
              <a:rect l="l" t="t" r="r" b="b"/>
              <a:pathLst>
                <a:path w="3036956" h="1449915">
                  <a:moveTo>
                    <a:pt x="0" y="0"/>
                  </a:moveTo>
                  <a:lnTo>
                    <a:pt x="0" y="1449915"/>
                  </a:lnTo>
                  <a:lnTo>
                    <a:pt x="3036956" y="1449915"/>
                  </a:lnTo>
                  <a:lnTo>
                    <a:pt x="3036956" y="0"/>
                  </a:lnTo>
                  <a:lnTo>
                    <a:pt x="0" y="0"/>
                  </a:lnTo>
                  <a:close/>
                  <a:moveTo>
                    <a:pt x="2975996" y="1388955"/>
                  </a:moveTo>
                  <a:lnTo>
                    <a:pt x="59690" y="1388955"/>
                  </a:lnTo>
                  <a:lnTo>
                    <a:pt x="59690" y="59690"/>
                  </a:lnTo>
                  <a:lnTo>
                    <a:pt x="2975996" y="59690"/>
                  </a:lnTo>
                  <a:lnTo>
                    <a:pt x="2975996" y="1388955"/>
                  </a:lnTo>
                  <a:close/>
                </a:path>
              </a:pathLst>
            </a:custGeom>
            <a:solidFill>
              <a:srgbClr val="425C6B"/>
            </a:solidFill>
          </p:spPr>
        </p:sp>
      </p:grpSp>
      <p:sp>
        <p:nvSpPr>
          <p:cNvPr id="21" name="TextBox 21"/>
          <p:cNvSpPr txBox="1"/>
          <p:nvPr/>
        </p:nvSpPr>
        <p:spPr>
          <a:xfrm>
            <a:off x="530792" y="4040411"/>
            <a:ext cx="2742781" cy="864211"/>
          </a:xfrm>
          <a:prstGeom prst="rect">
            <a:avLst/>
          </a:prstGeom>
        </p:spPr>
        <p:txBody>
          <a:bodyPr lIns="0" tIns="0" rIns="0" bIns="0" rtlCol="0" anchor="t">
            <a:spAutoFit/>
          </a:bodyPr>
          <a:lstStyle/>
          <a:p>
            <a:pPr algn="ctr">
              <a:lnSpc>
                <a:spcPts val="2333"/>
              </a:lnSpc>
              <a:spcBef>
                <a:spcPct val="0"/>
              </a:spcBef>
            </a:pPr>
            <a:r>
              <a:rPr lang="en-US" spc="65" dirty="0">
                <a:latin typeface="Century Gothic" panose="020B0502020202020204" pitchFamily="34" charset="0"/>
              </a:rPr>
              <a:t>MAX - returns the highest value of a specified column.</a:t>
            </a:r>
          </a:p>
        </p:txBody>
      </p:sp>
      <p:sp>
        <p:nvSpPr>
          <p:cNvPr id="2" name="Marcador de Posição do Número do Diapositivo 1">
            <a:extLst>
              <a:ext uri="{FF2B5EF4-FFF2-40B4-BE49-F238E27FC236}">
                <a16:creationId xmlns:a16="http://schemas.microsoft.com/office/drawing/2014/main" id="{51C515B4-D2AC-C04C-A95F-3A5D2284AAD2}"/>
              </a:ext>
            </a:extLst>
          </p:cNvPr>
          <p:cNvSpPr>
            <a:spLocks noGrp="1"/>
          </p:cNvSpPr>
          <p:nvPr>
            <p:ph type="sldNum" idx="12"/>
          </p:nvPr>
        </p:nvSpPr>
        <p:spPr/>
        <p:txBody>
          <a:bodyPr/>
          <a:lstStyle/>
          <a:p>
            <a:fld id="{00000000-1234-1234-1234-123412341234}" type="slidenum">
              <a:rPr lang="en" smtClean="0"/>
              <a:pPr/>
              <a:t>16</a:t>
            </a:fld>
            <a:endParaRPr lang="en" dirty="0"/>
          </a:p>
        </p:txBody>
      </p:sp>
    </p:spTree>
    <p:extLst>
      <p:ext uri="{BB962C8B-B14F-4D97-AF65-F5344CB8AC3E}">
        <p14:creationId xmlns:p14="http://schemas.microsoft.com/office/powerpoint/2010/main" val="2773318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2">
            <a:extLst>
              <a:ext uri="{FF2B5EF4-FFF2-40B4-BE49-F238E27FC236}">
                <a16:creationId xmlns:a16="http://schemas.microsoft.com/office/drawing/2014/main" id="{B957F054-AC00-E242-80C4-D94218159B39}"/>
              </a:ext>
            </a:extLst>
          </p:cNvPr>
          <p:cNvSpPr/>
          <p:nvPr/>
        </p:nvSpPr>
        <p:spPr>
          <a:xfrm>
            <a:off x="-50800" y="-25400"/>
            <a:ext cx="12344400" cy="1760117"/>
          </a:xfrm>
          <a:prstGeom prst="rect">
            <a:avLst/>
          </a:prstGeom>
          <a:solidFill>
            <a:srgbClr val="425C6B"/>
          </a:solidFill>
        </p:spPr>
      </p:sp>
      <p:sp>
        <p:nvSpPr>
          <p:cNvPr id="3" name="TextBox 3"/>
          <p:cNvSpPr txBox="1"/>
          <p:nvPr/>
        </p:nvSpPr>
        <p:spPr>
          <a:xfrm>
            <a:off x="0" y="559929"/>
            <a:ext cx="12192000" cy="558230"/>
          </a:xfrm>
          <a:prstGeom prst="rect">
            <a:avLst/>
          </a:prstGeom>
        </p:spPr>
        <p:txBody>
          <a:bodyPr lIns="0" tIns="0" rIns="0" bIns="0" rtlCol="0" anchor="t">
            <a:spAutoFit/>
          </a:bodyPr>
          <a:lstStyle/>
          <a:p>
            <a:pPr algn="ctr">
              <a:lnSpc>
                <a:spcPts val="4667"/>
              </a:lnSpc>
            </a:pPr>
            <a:r>
              <a:rPr lang="en-US" sz="3734" spc="131">
                <a:solidFill>
                  <a:srgbClr val="EFEFEF"/>
                </a:solidFill>
                <a:latin typeface="Century Gothic" panose="020B0502020202020204" pitchFamily="34" charset="0"/>
              </a:rPr>
              <a:t>SQL LANGUAGE: GROUP BY</a:t>
            </a:r>
          </a:p>
        </p:txBody>
      </p:sp>
      <p:grpSp>
        <p:nvGrpSpPr>
          <p:cNvPr id="4" name="Group 4"/>
          <p:cNvGrpSpPr/>
          <p:nvPr/>
        </p:nvGrpSpPr>
        <p:grpSpPr>
          <a:xfrm>
            <a:off x="2773333" y="4156202"/>
            <a:ext cx="6645334" cy="2015998"/>
            <a:chOff x="0" y="0"/>
            <a:chExt cx="7019292" cy="2129446"/>
          </a:xfrm>
        </p:grpSpPr>
        <p:sp>
          <p:nvSpPr>
            <p:cNvPr id="5" name="Freeform 5"/>
            <p:cNvSpPr/>
            <p:nvPr/>
          </p:nvSpPr>
          <p:spPr>
            <a:xfrm>
              <a:off x="0" y="0"/>
              <a:ext cx="7019292" cy="2129446"/>
            </a:xfrm>
            <a:custGeom>
              <a:avLst/>
              <a:gdLst/>
              <a:ahLst/>
              <a:cxnLst/>
              <a:rect l="l" t="t" r="r" b="b"/>
              <a:pathLst>
                <a:path w="7019292" h="2129446">
                  <a:moveTo>
                    <a:pt x="0" y="0"/>
                  </a:moveTo>
                  <a:lnTo>
                    <a:pt x="0" y="2129446"/>
                  </a:lnTo>
                  <a:lnTo>
                    <a:pt x="7019292" y="2129446"/>
                  </a:lnTo>
                  <a:lnTo>
                    <a:pt x="7019292" y="0"/>
                  </a:lnTo>
                  <a:lnTo>
                    <a:pt x="0" y="0"/>
                  </a:lnTo>
                  <a:close/>
                  <a:moveTo>
                    <a:pt x="6958332" y="2068486"/>
                  </a:moveTo>
                  <a:lnTo>
                    <a:pt x="59690" y="2068486"/>
                  </a:lnTo>
                  <a:lnTo>
                    <a:pt x="59690" y="59690"/>
                  </a:lnTo>
                  <a:lnTo>
                    <a:pt x="6958332" y="59690"/>
                  </a:lnTo>
                  <a:lnTo>
                    <a:pt x="6958332" y="2068486"/>
                  </a:lnTo>
                  <a:close/>
                </a:path>
              </a:pathLst>
            </a:custGeom>
            <a:solidFill>
              <a:srgbClr val="425C6B"/>
            </a:solidFill>
          </p:spPr>
        </p:sp>
      </p:grpSp>
      <p:sp>
        <p:nvSpPr>
          <p:cNvPr id="6" name="TextBox 6"/>
          <p:cNvSpPr txBox="1"/>
          <p:nvPr/>
        </p:nvSpPr>
        <p:spPr>
          <a:xfrm>
            <a:off x="3522379" y="4256997"/>
            <a:ext cx="5147243" cy="1770036"/>
          </a:xfrm>
          <a:prstGeom prst="rect">
            <a:avLst/>
          </a:prstGeom>
        </p:spPr>
        <p:txBody>
          <a:bodyPr lIns="0" tIns="0" rIns="0" bIns="0" rtlCol="0" anchor="t">
            <a:spAutoFit/>
          </a:bodyPr>
          <a:lstStyle/>
          <a:p>
            <a:pPr algn="ctr">
              <a:lnSpc>
                <a:spcPts val="2833"/>
              </a:lnSpc>
              <a:spcBef>
                <a:spcPct val="0"/>
              </a:spcBef>
            </a:pPr>
            <a:r>
              <a:rPr lang="en-US" sz="2267" spc="79">
                <a:latin typeface="Century Gothic" panose="020B0502020202020204" pitchFamily="34" charset="0"/>
              </a:rPr>
              <a:t>SELECT column_name(s)</a:t>
            </a:r>
          </a:p>
          <a:p>
            <a:pPr algn="ctr">
              <a:lnSpc>
                <a:spcPts val="2833"/>
              </a:lnSpc>
              <a:spcBef>
                <a:spcPct val="0"/>
              </a:spcBef>
            </a:pPr>
            <a:r>
              <a:rPr lang="en-US" sz="2267" spc="79">
                <a:latin typeface="Century Gothic" panose="020B0502020202020204" pitchFamily="34" charset="0"/>
              </a:rPr>
              <a:t>FROM table_name</a:t>
            </a:r>
          </a:p>
          <a:p>
            <a:pPr algn="ctr">
              <a:lnSpc>
                <a:spcPts val="2833"/>
              </a:lnSpc>
              <a:spcBef>
                <a:spcPct val="0"/>
              </a:spcBef>
            </a:pPr>
            <a:r>
              <a:rPr lang="en-US" sz="2267" spc="79">
                <a:latin typeface="Century Gothic" panose="020B0502020202020204" pitchFamily="34" charset="0"/>
              </a:rPr>
              <a:t>WHERE condition</a:t>
            </a:r>
          </a:p>
          <a:p>
            <a:pPr algn="ctr">
              <a:lnSpc>
                <a:spcPts val="2833"/>
              </a:lnSpc>
              <a:spcBef>
                <a:spcPct val="0"/>
              </a:spcBef>
            </a:pPr>
            <a:r>
              <a:rPr lang="en-US" sz="2267" spc="79">
                <a:latin typeface="Century Gothic" panose="020B0502020202020204" pitchFamily="34" charset="0"/>
              </a:rPr>
              <a:t>GROUP BY column_name(s)</a:t>
            </a:r>
          </a:p>
          <a:p>
            <a:pPr algn="ctr">
              <a:lnSpc>
                <a:spcPts val="2833"/>
              </a:lnSpc>
              <a:spcBef>
                <a:spcPct val="0"/>
              </a:spcBef>
            </a:pPr>
            <a:r>
              <a:rPr lang="en-US" sz="2267" spc="79">
                <a:latin typeface="Century Gothic" panose="020B0502020202020204" pitchFamily="34" charset="0"/>
              </a:rPr>
              <a:t>ORDER BY column_name(s);</a:t>
            </a:r>
          </a:p>
        </p:txBody>
      </p:sp>
      <p:sp>
        <p:nvSpPr>
          <p:cNvPr id="7" name="TextBox 7"/>
          <p:cNvSpPr txBox="1"/>
          <p:nvPr/>
        </p:nvSpPr>
        <p:spPr>
          <a:xfrm>
            <a:off x="685800" y="2321602"/>
            <a:ext cx="10820400" cy="1503681"/>
          </a:xfrm>
          <a:prstGeom prst="rect">
            <a:avLst/>
          </a:prstGeom>
        </p:spPr>
        <p:txBody>
          <a:bodyPr lIns="0" tIns="0" rIns="0" bIns="0" rtlCol="0" anchor="t">
            <a:spAutoFit/>
          </a:bodyPr>
          <a:lstStyle/>
          <a:p>
            <a:pPr algn="just">
              <a:lnSpc>
                <a:spcPct val="150000"/>
              </a:lnSpc>
              <a:spcBef>
                <a:spcPct val="0"/>
              </a:spcBef>
            </a:pPr>
            <a:r>
              <a:rPr lang="en-US" sz="2267" spc="65" dirty="0">
                <a:latin typeface="Century Gothic" panose="020B0502020202020204" pitchFamily="34" charset="0"/>
              </a:rPr>
              <a:t>The columns referenced in GROUP BY are called grouping columns. When GROUP BY is used, each item in the selection list must be of unique value per group.</a:t>
            </a:r>
          </a:p>
        </p:txBody>
      </p:sp>
      <p:sp>
        <p:nvSpPr>
          <p:cNvPr id="2" name="Marcador de Posição do Número do Diapositivo 1">
            <a:extLst>
              <a:ext uri="{FF2B5EF4-FFF2-40B4-BE49-F238E27FC236}">
                <a16:creationId xmlns:a16="http://schemas.microsoft.com/office/drawing/2014/main" id="{6C6AC7F8-9527-494E-8FAD-084EDE6EF370}"/>
              </a:ext>
            </a:extLst>
          </p:cNvPr>
          <p:cNvSpPr>
            <a:spLocks noGrp="1"/>
          </p:cNvSpPr>
          <p:nvPr>
            <p:ph type="sldNum" idx="12"/>
          </p:nvPr>
        </p:nvSpPr>
        <p:spPr/>
        <p:txBody>
          <a:bodyPr/>
          <a:lstStyle/>
          <a:p>
            <a:fld id="{00000000-1234-1234-1234-123412341234}" type="slidenum">
              <a:rPr lang="en" smtClean="0"/>
              <a:pPr/>
              <a:t>17</a:t>
            </a:fld>
            <a:endParaRPr lang="en" dirty="0"/>
          </a:p>
        </p:txBody>
      </p:sp>
    </p:spTree>
    <p:extLst>
      <p:ext uri="{BB962C8B-B14F-4D97-AF65-F5344CB8AC3E}">
        <p14:creationId xmlns:p14="http://schemas.microsoft.com/office/powerpoint/2010/main" val="1123756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2">
            <a:extLst>
              <a:ext uri="{FF2B5EF4-FFF2-40B4-BE49-F238E27FC236}">
                <a16:creationId xmlns:a16="http://schemas.microsoft.com/office/drawing/2014/main" id="{1C69822B-6119-B94E-A297-49227A0E9AA0}"/>
              </a:ext>
            </a:extLst>
          </p:cNvPr>
          <p:cNvSpPr/>
          <p:nvPr/>
        </p:nvSpPr>
        <p:spPr>
          <a:xfrm>
            <a:off x="-50800" y="-25400"/>
            <a:ext cx="12344400" cy="1760117"/>
          </a:xfrm>
          <a:prstGeom prst="rect">
            <a:avLst/>
          </a:prstGeom>
          <a:solidFill>
            <a:srgbClr val="425C6B"/>
          </a:solidFill>
        </p:spPr>
      </p:sp>
      <p:sp>
        <p:nvSpPr>
          <p:cNvPr id="3" name="TextBox 3"/>
          <p:cNvSpPr txBox="1"/>
          <p:nvPr/>
        </p:nvSpPr>
        <p:spPr>
          <a:xfrm>
            <a:off x="0" y="559929"/>
            <a:ext cx="12192000" cy="558230"/>
          </a:xfrm>
          <a:prstGeom prst="rect">
            <a:avLst/>
          </a:prstGeom>
        </p:spPr>
        <p:txBody>
          <a:bodyPr lIns="0" tIns="0" rIns="0" bIns="0" rtlCol="0" anchor="t">
            <a:spAutoFit/>
          </a:bodyPr>
          <a:lstStyle/>
          <a:p>
            <a:pPr algn="ctr">
              <a:lnSpc>
                <a:spcPts val="4667"/>
              </a:lnSpc>
            </a:pPr>
            <a:r>
              <a:rPr lang="en-US" sz="3734" spc="131">
                <a:solidFill>
                  <a:srgbClr val="EFEFEF"/>
                </a:solidFill>
                <a:latin typeface="Century Gothic" panose="020B0502020202020204" pitchFamily="34" charset="0"/>
              </a:rPr>
              <a:t>SQL LANGUAGE: HAVING</a:t>
            </a:r>
          </a:p>
        </p:txBody>
      </p:sp>
      <p:sp>
        <p:nvSpPr>
          <p:cNvPr id="4" name="TextBox 4"/>
          <p:cNvSpPr txBox="1"/>
          <p:nvPr/>
        </p:nvSpPr>
        <p:spPr>
          <a:xfrm>
            <a:off x="2773333" y="4091958"/>
            <a:ext cx="6645334" cy="2129109"/>
          </a:xfrm>
          <a:prstGeom prst="rect">
            <a:avLst/>
          </a:prstGeom>
        </p:spPr>
        <p:txBody>
          <a:bodyPr wrap="square" lIns="0" tIns="0" rIns="0" bIns="0" rtlCol="0" anchor="t">
            <a:spAutoFit/>
          </a:bodyPr>
          <a:lstStyle/>
          <a:p>
            <a:pPr algn="ctr">
              <a:lnSpc>
                <a:spcPts val="2833"/>
              </a:lnSpc>
              <a:spcBef>
                <a:spcPct val="0"/>
              </a:spcBef>
            </a:pPr>
            <a:r>
              <a:rPr lang="en-US" sz="2267" spc="79" dirty="0">
                <a:latin typeface="Century Gothic" panose="020B0502020202020204" pitchFamily="34" charset="0"/>
              </a:rPr>
              <a:t>SELECT </a:t>
            </a:r>
            <a:r>
              <a:rPr lang="en-US" sz="2267" spc="79" dirty="0" err="1">
                <a:latin typeface="Century Gothic" panose="020B0502020202020204" pitchFamily="34" charset="0"/>
              </a:rPr>
              <a:t>column_name</a:t>
            </a:r>
            <a:r>
              <a:rPr lang="en-US" sz="2267" spc="79" dirty="0">
                <a:latin typeface="Century Gothic" panose="020B0502020202020204" pitchFamily="34" charset="0"/>
              </a:rPr>
              <a:t>(s)</a:t>
            </a:r>
          </a:p>
          <a:p>
            <a:pPr algn="ctr">
              <a:lnSpc>
                <a:spcPts val="2833"/>
              </a:lnSpc>
              <a:spcBef>
                <a:spcPct val="0"/>
              </a:spcBef>
            </a:pPr>
            <a:r>
              <a:rPr lang="en-US" sz="2267" spc="79" dirty="0">
                <a:latin typeface="Century Gothic" panose="020B0502020202020204" pitchFamily="34" charset="0"/>
              </a:rPr>
              <a:t>FROM </a:t>
            </a:r>
            <a:r>
              <a:rPr lang="en-US" sz="2267" spc="79" dirty="0" err="1">
                <a:latin typeface="Century Gothic" panose="020B0502020202020204" pitchFamily="34" charset="0"/>
              </a:rPr>
              <a:t>table_name</a:t>
            </a:r>
            <a:endParaRPr lang="en-US" sz="2267" spc="79" dirty="0">
              <a:latin typeface="Century Gothic" panose="020B0502020202020204" pitchFamily="34" charset="0"/>
            </a:endParaRPr>
          </a:p>
          <a:p>
            <a:pPr algn="ctr">
              <a:lnSpc>
                <a:spcPts val="2833"/>
              </a:lnSpc>
              <a:spcBef>
                <a:spcPct val="0"/>
              </a:spcBef>
            </a:pPr>
            <a:r>
              <a:rPr lang="en-US" sz="2267" spc="79" dirty="0">
                <a:latin typeface="Century Gothic" panose="020B0502020202020204" pitchFamily="34" charset="0"/>
              </a:rPr>
              <a:t>WHERE condition</a:t>
            </a:r>
          </a:p>
          <a:p>
            <a:pPr algn="ctr">
              <a:lnSpc>
                <a:spcPts val="2833"/>
              </a:lnSpc>
              <a:spcBef>
                <a:spcPct val="0"/>
              </a:spcBef>
            </a:pPr>
            <a:r>
              <a:rPr lang="en-US" sz="2267" spc="79" dirty="0">
                <a:latin typeface="Century Gothic" panose="020B0502020202020204" pitchFamily="34" charset="0"/>
              </a:rPr>
              <a:t>GROUP BY </a:t>
            </a:r>
            <a:r>
              <a:rPr lang="en-US" sz="2267" spc="79" dirty="0" err="1">
                <a:latin typeface="Century Gothic" panose="020B0502020202020204" pitchFamily="34" charset="0"/>
              </a:rPr>
              <a:t>column_name</a:t>
            </a:r>
            <a:r>
              <a:rPr lang="en-US" sz="2267" spc="79" dirty="0">
                <a:latin typeface="Century Gothic" panose="020B0502020202020204" pitchFamily="34" charset="0"/>
              </a:rPr>
              <a:t>(s)</a:t>
            </a:r>
          </a:p>
          <a:p>
            <a:pPr algn="ctr">
              <a:lnSpc>
                <a:spcPts val="2833"/>
              </a:lnSpc>
              <a:spcBef>
                <a:spcPct val="0"/>
              </a:spcBef>
            </a:pPr>
            <a:r>
              <a:rPr lang="en-US" sz="2267" spc="79" dirty="0">
                <a:latin typeface="Century Gothic" panose="020B0502020202020204" pitchFamily="34" charset="0"/>
              </a:rPr>
              <a:t>HAVING condition</a:t>
            </a:r>
          </a:p>
          <a:p>
            <a:pPr algn="ctr">
              <a:lnSpc>
                <a:spcPts val="2833"/>
              </a:lnSpc>
              <a:spcBef>
                <a:spcPct val="0"/>
              </a:spcBef>
            </a:pPr>
            <a:r>
              <a:rPr lang="en-US" sz="2267" spc="79" dirty="0">
                <a:latin typeface="Century Gothic" panose="020B0502020202020204" pitchFamily="34" charset="0"/>
              </a:rPr>
              <a:t>ORDER BY </a:t>
            </a:r>
            <a:r>
              <a:rPr lang="en-US" sz="2267" spc="79" dirty="0" err="1">
                <a:latin typeface="Century Gothic" panose="020B0502020202020204" pitchFamily="34" charset="0"/>
              </a:rPr>
              <a:t>column_name</a:t>
            </a:r>
            <a:r>
              <a:rPr lang="en-US" sz="2267" spc="79" dirty="0">
                <a:latin typeface="Century Gothic" panose="020B0502020202020204" pitchFamily="34" charset="0"/>
              </a:rPr>
              <a:t>(s);</a:t>
            </a:r>
          </a:p>
        </p:txBody>
      </p:sp>
      <p:grpSp>
        <p:nvGrpSpPr>
          <p:cNvPr id="5" name="Group 5"/>
          <p:cNvGrpSpPr/>
          <p:nvPr/>
        </p:nvGrpSpPr>
        <p:grpSpPr>
          <a:xfrm>
            <a:off x="2773333" y="4035277"/>
            <a:ext cx="6645334" cy="2283369"/>
            <a:chOff x="0" y="0"/>
            <a:chExt cx="7019292" cy="2411863"/>
          </a:xfrm>
        </p:grpSpPr>
        <p:sp>
          <p:nvSpPr>
            <p:cNvPr id="6" name="Freeform 6"/>
            <p:cNvSpPr/>
            <p:nvPr/>
          </p:nvSpPr>
          <p:spPr>
            <a:xfrm>
              <a:off x="0" y="0"/>
              <a:ext cx="7019292" cy="2411863"/>
            </a:xfrm>
            <a:custGeom>
              <a:avLst/>
              <a:gdLst/>
              <a:ahLst/>
              <a:cxnLst/>
              <a:rect l="l" t="t" r="r" b="b"/>
              <a:pathLst>
                <a:path w="7019292" h="2411863">
                  <a:moveTo>
                    <a:pt x="0" y="0"/>
                  </a:moveTo>
                  <a:lnTo>
                    <a:pt x="0" y="2411863"/>
                  </a:lnTo>
                  <a:lnTo>
                    <a:pt x="7019292" y="2411863"/>
                  </a:lnTo>
                  <a:lnTo>
                    <a:pt x="7019292" y="0"/>
                  </a:lnTo>
                  <a:lnTo>
                    <a:pt x="0" y="0"/>
                  </a:lnTo>
                  <a:close/>
                  <a:moveTo>
                    <a:pt x="6958332" y="2350903"/>
                  </a:moveTo>
                  <a:lnTo>
                    <a:pt x="59690" y="2350903"/>
                  </a:lnTo>
                  <a:lnTo>
                    <a:pt x="59690" y="59690"/>
                  </a:lnTo>
                  <a:lnTo>
                    <a:pt x="6958332" y="59690"/>
                  </a:lnTo>
                  <a:lnTo>
                    <a:pt x="6958332" y="2350903"/>
                  </a:lnTo>
                  <a:close/>
                </a:path>
              </a:pathLst>
            </a:custGeom>
            <a:solidFill>
              <a:srgbClr val="425C6B"/>
            </a:solidFill>
          </p:spPr>
        </p:sp>
      </p:grpSp>
      <p:sp>
        <p:nvSpPr>
          <p:cNvPr id="7" name="TextBox 7"/>
          <p:cNvSpPr txBox="1"/>
          <p:nvPr/>
        </p:nvSpPr>
        <p:spPr>
          <a:xfrm>
            <a:off x="685800" y="2459631"/>
            <a:ext cx="10820400" cy="980333"/>
          </a:xfrm>
          <a:prstGeom prst="rect">
            <a:avLst/>
          </a:prstGeom>
        </p:spPr>
        <p:txBody>
          <a:bodyPr lIns="0" tIns="0" rIns="0" bIns="0" rtlCol="0" anchor="t">
            <a:spAutoFit/>
          </a:bodyPr>
          <a:lstStyle/>
          <a:p>
            <a:pPr algn="just">
              <a:lnSpc>
                <a:spcPct val="150000"/>
              </a:lnSpc>
              <a:spcBef>
                <a:spcPct val="0"/>
              </a:spcBef>
            </a:pPr>
            <a:r>
              <a:rPr lang="en-US" sz="2267" spc="79" dirty="0">
                <a:latin typeface="Century Gothic" panose="020B0502020202020204" pitchFamily="34" charset="0"/>
              </a:rPr>
              <a:t>The HAVING clause was added to SQL because the WHERE keyword could not be used with aggregate functions.</a:t>
            </a:r>
          </a:p>
        </p:txBody>
      </p:sp>
      <p:sp>
        <p:nvSpPr>
          <p:cNvPr id="2" name="Marcador de Posição do Número do Diapositivo 1">
            <a:extLst>
              <a:ext uri="{FF2B5EF4-FFF2-40B4-BE49-F238E27FC236}">
                <a16:creationId xmlns:a16="http://schemas.microsoft.com/office/drawing/2014/main" id="{1C6BC4C8-AFF5-BD43-B4F6-DB7B6AF1ECFD}"/>
              </a:ext>
            </a:extLst>
          </p:cNvPr>
          <p:cNvSpPr>
            <a:spLocks noGrp="1"/>
          </p:cNvSpPr>
          <p:nvPr>
            <p:ph type="sldNum" idx="12"/>
          </p:nvPr>
        </p:nvSpPr>
        <p:spPr/>
        <p:txBody>
          <a:bodyPr/>
          <a:lstStyle/>
          <a:p>
            <a:fld id="{00000000-1234-1234-1234-123412341234}" type="slidenum">
              <a:rPr lang="en" smtClean="0"/>
              <a:pPr/>
              <a:t>18</a:t>
            </a:fld>
            <a:endParaRPr lang="en" dirty="0"/>
          </a:p>
        </p:txBody>
      </p:sp>
    </p:spTree>
    <p:extLst>
      <p:ext uri="{BB962C8B-B14F-4D97-AF65-F5344CB8AC3E}">
        <p14:creationId xmlns:p14="http://schemas.microsoft.com/office/powerpoint/2010/main" val="3835139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2">
            <a:extLst>
              <a:ext uri="{FF2B5EF4-FFF2-40B4-BE49-F238E27FC236}">
                <a16:creationId xmlns:a16="http://schemas.microsoft.com/office/drawing/2014/main" id="{B284E0AE-52F5-AC4C-9955-32330A0C4B6B}"/>
              </a:ext>
            </a:extLst>
          </p:cNvPr>
          <p:cNvSpPr/>
          <p:nvPr/>
        </p:nvSpPr>
        <p:spPr>
          <a:xfrm>
            <a:off x="-50800" y="-25400"/>
            <a:ext cx="12344400" cy="1760117"/>
          </a:xfrm>
          <a:prstGeom prst="rect">
            <a:avLst/>
          </a:prstGeom>
          <a:solidFill>
            <a:srgbClr val="425C6B"/>
          </a:solidFill>
        </p:spPr>
      </p:sp>
      <p:sp>
        <p:nvSpPr>
          <p:cNvPr id="3" name="TextBox 3"/>
          <p:cNvSpPr txBox="1"/>
          <p:nvPr/>
        </p:nvSpPr>
        <p:spPr>
          <a:xfrm>
            <a:off x="0" y="559929"/>
            <a:ext cx="12192000" cy="558230"/>
          </a:xfrm>
          <a:prstGeom prst="rect">
            <a:avLst/>
          </a:prstGeom>
        </p:spPr>
        <p:txBody>
          <a:bodyPr lIns="0" tIns="0" rIns="0" bIns="0" rtlCol="0" anchor="t">
            <a:spAutoFit/>
          </a:bodyPr>
          <a:lstStyle/>
          <a:p>
            <a:pPr algn="ctr">
              <a:lnSpc>
                <a:spcPts val="4667"/>
              </a:lnSpc>
            </a:pPr>
            <a:r>
              <a:rPr lang="en-US" sz="3734" spc="131">
                <a:solidFill>
                  <a:srgbClr val="EFEFEF"/>
                </a:solidFill>
                <a:latin typeface="Century Gothic" panose="020B0502020202020204" pitchFamily="34" charset="0"/>
              </a:rPr>
              <a:t>SQL LANGUAGE: MULTI TABLE QUERIES</a:t>
            </a:r>
          </a:p>
        </p:txBody>
      </p:sp>
      <p:sp>
        <p:nvSpPr>
          <p:cNvPr id="4" name="TextBox 4"/>
          <p:cNvSpPr txBox="1"/>
          <p:nvPr/>
        </p:nvSpPr>
        <p:spPr>
          <a:xfrm>
            <a:off x="1096983" y="3987934"/>
            <a:ext cx="10122495" cy="1770036"/>
          </a:xfrm>
          <a:prstGeom prst="rect">
            <a:avLst/>
          </a:prstGeom>
        </p:spPr>
        <p:txBody>
          <a:bodyPr lIns="0" tIns="0" rIns="0" bIns="0" rtlCol="0" anchor="t">
            <a:spAutoFit/>
          </a:bodyPr>
          <a:lstStyle/>
          <a:p>
            <a:pPr algn="ctr">
              <a:lnSpc>
                <a:spcPts val="2833"/>
              </a:lnSpc>
              <a:spcBef>
                <a:spcPct val="0"/>
              </a:spcBef>
            </a:pPr>
            <a:r>
              <a:rPr lang="en-US" sz="2267" spc="79" dirty="0">
                <a:latin typeface="Century Gothic" panose="020B0502020202020204" pitchFamily="34" charset="0"/>
              </a:rPr>
              <a:t>SELECT </a:t>
            </a:r>
            <a:r>
              <a:rPr lang="en-US" sz="2267" spc="79" dirty="0" err="1">
                <a:latin typeface="Century Gothic" panose="020B0502020202020204" pitchFamily="34" charset="0"/>
              </a:rPr>
              <a:t>Orders.OrderID</a:t>
            </a:r>
            <a:r>
              <a:rPr lang="en-US" sz="2267" spc="79" dirty="0">
                <a:latin typeface="Century Gothic" panose="020B0502020202020204" pitchFamily="34" charset="0"/>
              </a:rPr>
              <a:t>, </a:t>
            </a:r>
            <a:r>
              <a:rPr lang="en-US" sz="2267" spc="79" dirty="0" err="1">
                <a:latin typeface="Century Gothic" panose="020B0502020202020204" pitchFamily="34" charset="0"/>
              </a:rPr>
              <a:t>Customers.CustomerName</a:t>
            </a:r>
            <a:r>
              <a:rPr lang="en-US" sz="2267" spc="79" dirty="0">
                <a:latin typeface="Century Gothic" panose="020B0502020202020204" pitchFamily="34" charset="0"/>
              </a:rPr>
              <a:t>, </a:t>
            </a:r>
            <a:r>
              <a:rPr lang="en-US" sz="2267" spc="79" dirty="0" err="1">
                <a:latin typeface="Century Gothic" panose="020B0502020202020204" pitchFamily="34" charset="0"/>
              </a:rPr>
              <a:t>Orders.OrderDate</a:t>
            </a:r>
            <a:r>
              <a:rPr lang="en-US" sz="2267" spc="79" dirty="0">
                <a:latin typeface="Century Gothic" panose="020B0502020202020204" pitchFamily="34" charset="0"/>
              </a:rPr>
              <a:t> </a:t>
            </a:r>
          </a:p>
          <a:p>
            <a:pPr algn="ctr">
              <a:lnSpc>
                <a:spcPts val="2833"/>
              </a:lnSpc>
              <a:spcBef>
                <a:spcPct val="0"/>
              </a:spcBef>
            </a:pPr>
            <a:r>
              <a:rPr lang="en-US" sz="2267" spc="79" dirty="0">
                <a:latin typeface="Century Gothic" panose="020B0502020202020204" pitchFamily="34" charset="0"/>
              </a:rPr>
              <a:t>FROM Orders</a:t>
            </a:r>
          </a:p>
          <a:p>
            <a:pPr algn="ctr">
              <a:lnSpc>
                <a:spcPts val="2833"/>
              </a:lnSpc>
              <a:spcBef>
                <a:spcPct val="0"/>
              </a:spcBef>
            </a:pPr>
            <a:r>
              <a:rPr lang="en-US" sz="2267" spc="79" dirty="0">
                <a:latin typeface="Century Gothic" panose="020B0502020202020204" pitchFamily="34" charset="0"/>
              </a:rPr>
              <a:t>INNER JOIN Customers </a:t>
            </a:r>
          </a:p>
          <a:p>
            <a:pPr algn="ctr">
              <a:lnSpc>
                <a:spcPts val="2833"/>
              </a:lnSpc>
              <a:spcBef>
                <a:spcPct val="0"/>
              </a:spcBef>
            </a:pPr>
            <a:r>
              <a:rPr lang="en-US" sz="2267" spc="79" dirty="0">
                <a:latin typeface="Century Gothic" panose="020B0502020202020204" pitchFamily="34" charset="0"/>
              </a:rPr>
              <a:t>ON </a:t>
            </a:r>
            <a:r>
              <a:rPr lang="en-US" sz="2267" spc="79" dirty="0" err="1">
                <a:latin typeface="Century Gothic" panose="020B0502020202020204" pitchFamily="34" charset="0"/>
              </a:rPr>
              <a:t>Orders.CustomerID</a:t>
            </a:r>
            <a:r>
              <a:rPr lang="en-US" sz="2267" spc="79" dirty="0">
                <a:latin typeface="Century Gothic" panose="020B0502020202020204" pitchFamily="34" charset="0"/>
              </a:rPr>
              <a:t>=</a:t>
            </a:r>
            <a:r>
              <a:rPr lang="en-US" sz="2267" spc="79" dirty="0" err="1">
                <a:latin typeface="Century Gothic" panose="020B0502020202020204" pitchFamily="34" charset="0"/>
              </a:rPr>
              <a:t>Customers.CustomerID</a:t>
            </a:r>
            <a:r>
              <a:rPr lang="en-US" sz="2267" spc="79" dirty="0">
                <a:latin typeface="Century Gothic" panose="020B0502020202020204" pitchFamily="34" charset="0"/>
              </a:rPr>
              <a:t>;</a:t>
            </a:r>
          </a:p>
        </p:txBody>
      </p:sp>
      <p:grpSp>
        <p:nvGrpSpPr>
          <p:cNvPr id="5" name="Group 5"/>
          <p:cNvGrpSpPr/>
          <p:nvPr/>
        </p:nvGrpSpPr>
        <p:grpSpPr>
          <a:xfrm>
            <a:off x="972523" y="3868170"/>
            <a:ext cx="10238799" cy="2015998"/>
            <a:chOff x="0" y="0"/>
            <a:chExt cx="10814975" cy="2129446"/>
          </a:xfrm>
        </p:grpSpPr>
        <p:sp>
          <p:nvSpPr>
            <p:cNvPr id="6" name="Freeform 6"/>
            <p:cNvSpPr/>
            <p:nvPr/>
          </p:nvSpPr>
          <p:spPr>
            <a:xfrm>
              <a:off x="0" y="0"/>
              <a:ext cx="10814975" cy="2129446"/>
            </a:xfrm>
            <a:custGeom>
              <a:avLst/>
              <a:gdLst/>
              <a:ahLst/>
              <a:cxnLst/>
              <a:rect l="l" t="t" r="r" b="b"/>
              <a:pathLst>
                <a:path w="10814975" h="2129446">
                  <a:moveTo>
                    <a:pt x="0" y="0"/>
                  </a:moveTo>
                  <a:lnTo>
                    <a:pt x="0" y="2129446"/>
                  </a:lnTo>
                  <a:lnTo>
                    <a:pt x="10814975" y="2129446"/>
                  </a:lnTo>
                  <a:lnTo>
                    <a:pt x="10814975" y="0"/>
                  </a:lnTo>
                  <a:lnTo>
                    <a:pt x="0" y="0"/>
                  </a:lnTo>
                  <a:close/>
                  <a:moveTo>
                    <a:pt x="10754015" y="2068486"/>
                  </a:moveTo>
                  <a:lnTo>
                    <a:pt x="59690" y="2068486"/>
                  </a:lnTo>
                  <a:lnTo>
                    <a:pt x="59690" y="59690"/>
                  </a:lnTo>
                  <a:lnTo>
                    <a:pt x="10754015" y="59690"/>
                  </a:lnTo>
                  <a:lnTo>
                    <a:pt x="10754015" y="2068486"/>
                  </a:lnTo>
                  <a:close/>
                </a:path>
              </a:pathLst>
            </a:custGeom>
            <a:solidFill>
              <a:srgbClr val="425C6B"/>
            </a:solidFill>
          </p:spPr>
        </p:sp>
      </p:grpSp>
      <p:sp>
        <p:nvSpPr>
          <p:cNvPr id="7" name="TextBox 7"/>
          <p:cNvSpPr txBox="1"/>
          <p:nvPr/>
        </p:nvSpPr>
        <p:spPr>
          <a:xfrm>
            <a:off x="681721" y="2441976"/>
            <a:ext cx="10820400" cy="980333"/>
          </a:xfrm>
          <a:prstGeom prst="rect">
            <a:avLst/>
          </a:prstGeom>
        </p:spPr>
        <p:txBody>
          <a:bodyPr lIns="0" tIns="0" rIns="0" bIns="0" rtlCol="0" anchor="t">
            <a:spAutoFit/>
          </a:bodyPr>
          <a:lstStyle/>
          <a:p>
            <a:pPr algn="just">
              <a:lnSpc>
                <a:spcPct val="150000"/>
              </a:lnSpc>
              <a:spcBef>
                <a:spcPct val="0"/>
              </a:spcBef>
            </a:pPr>
            <a:r>
              <a:rPr lang="en-US" sz="2267" spc="79" dirty="0">
                <a:latin typeface="Century Gothic" panose="020B0502020202020204" pitchFamily="34" charset="0"/>
              </a:rPr>
              <a:t>A JOIN clause is used to combine rows from two or more tables, based on a related column between them.</a:t>
            </a:r>
          </a:p>
        </p:txBody>
      </p:sp>
      <p:sp>
        <p:nvSpPr>
          <p:cNvPr id="2" name="Marcador de Posição do Número do Diapositivo 1">
            <a:extLst>
              <a:ext uri="{FF2B5EF4-FFF2-40B4-BE49-F238E27FC236}">
                <a16:creationId xmlns:a16="http://schemas.microsoft.com/office/drawing/2014/main" id="{D2BBB68C-DB69-9F40-BFEA-165E36978028}"/>
              </a:ext>
            </a:extLst>
          </p:cNvPr>
          <p:cNvSpPr>
            <a:spLocks noGrp="1"/>
          </p:cNvSpPr>
          <p:nvPr>
            <p:ph type="sldNum" idx="12"/>
          </p:nvPr>
        </p:nvSpPr>
        <p:spPr/>
        <p:txBody>
          <a:bodyPr/>
          <a:lstStyle/>
          <a:p>
            <a:fld id="{00000000-1234-1234-1234-123412341234}" type="slidenum">
              <a:rPr lang="en" smtClean="0"/>
              <a:pPr/>
              <a:t>19</a:t>
            </a:fld>
            <a:endParaRPr lang="en" dirty="0"/>
          </a:p>
        </p:txBody>
      </p:sp>
    </p:spTree>
    <p:extLst>
      <p:ext uri="{BB962C8B-B14F-4D97-AF65-F5344CB8AC3E}">
        <p14:creationId xmlns:p14="http://schemas.microsoft.com/office/powerpoint/2010/main" val="3909952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106"/>
          <p:cNvSpPr txBox="1">
            <a:spLocks noGrp="1"/>
          </p:cNvSpPr>
          <p:nvPr>
            <p:ph type="sldNum" sz="quarter" idx="12"/>
          </p:nvPr>
        </p:nvSpPr>
        <p:spPr>
          <a:prstGeom prst="rect">
            <a:avLst/>
          </a:prstGeom>
        </p:spPr>
        <p:txBody>
          <a:bodyPr spcFirstLastPara="1" vert="horz" wrap="square" lIns="91425" tIns="91425" rIns="91425" bIns="91425" rtlCol="0" anchor="t" anchorCtr="0">
            <a:noAutofit/>
          </a:bodyPr>
          <a:lstStyle/>
          <a:p>
            <a:pPr algn="r"/>
            <a:fld id="{00000000-1234-1234-1234-123412341234}" type="slidenum">
              <a:rPr lang="en"/>
              <a:pPr algn="r"/>
              <a:t>2</a:t>
            </a:fld>
            <a:endParaRPr/>
          </a:p>
        </p:txBody>
      </p:sp>
      <p:grpSp>
        <p:nvGrpSpPr>
          <p:cNvPr id="2" name="Group 1">
            <a:extLst>
              <a:ext uri="{FF2B5EF4-FFF2-40B4-BE49-F238E27FC236}">
                <a16:creationId xmlns:a16="http://schemas.microsoft.com/office/drawing/2014/main" id="{548F87B9-91CF-49E2-BB07-4FD5BD299128}"/>
              </a:ext>
            </a:extLst>
          </p:cNvPr>
          <p:cNvGrpSpPr/>
          <p:nvPr/>
        </p:nvGrpSpPr>
        <p:grpSpPr>
          <a:xfrm>
            <a:off x="1562791" y="33250"/>
            <a:ext cx="8900450" cy="6767890"/>
            <a:chOff x="1982049" y="321179"/>
            <a:chExt cx="7799550" cy="6014449"/>
          </a:xfrm>
        </p:grpSpPr>
        <p:grpSp>
          <p:nvGrpSpPr>
            <p:cNvPr id="784" name="Google Shape;784;p106"/>
            <p:cNvGrpSpPr/>
            <p:nvPr/>
          </p:nvGrpSpPr>
          <p:grpSpPr>
            <a:xfrm>
              <a:off x="5877037" y="321179"/>
              <a:ext cx="3904562" cy="3010650"/>
              <a:chOff x="3216519" y="1002150"/>
              <a:chExt cx="1944600" cy="1569600"/>
            </a:xfrm>
          </p:grpSpPr>
          <p:sp>
            <p:nvSpPr>
              <p:cNvPr id="785" name="Google Shape;785;p106"/>
              <p:cNvSpPr/>
              <p:nvPr/>
            </p:nvSpPr>
            <p:spPr>
              <a:xfrm flipH="1">
                <a:off x="3216519" y="1002150"/>
                <a:ext cx="1944600" cy="1569600"/>
              </a:xfrm>
              <a:prstGeom prst="round2DiagRect">
                <a:avLst>
                  <a:gd name="adj1" fmla="val 0"/>
                  <a:gd name="adj2" fmla="val 17764"/>
                </a:avLst>
              </a:prstGeom>
              <a:solidFill>
                <a:srgbClr val="A64D79"/>
              </a:solidFill>
              <a:ln>
                <a:noFill/>
              </a:ln>
            </p:spPr>
            <p:txBody>
              <a:bodyPr spcFirstLastPara="1" wrap="square" lIns="91425" tIns="91425" rIns="91425" bIns="91425" anchor="ctr" anchorCtr="0">
                <a:noAutofit/>
              </a:bodyPr>
              <a:lstStyle/>
              <a:p>
                <a:endParaRPr/>
              </a:p>
            </p:txBody>
          </p:sp>
          <p:sp>
            <p:nvSpPr>
              <p:cNvPr id="786" name="Google Shape;786;p106"/>
              <p:cNvSpPr txBox="1"/>
              <p:nvPr/>
            </p:nvSpPr>
            <p:spPr>
              <a:xfrm>
                <a:off x="3261947" y="1244665"/>
                <a:ext cx="1851000" cy="459900"/>
              </a:xfrm>
              <a:prstGeom prst="rect">
                <a:avLst/>
              </a:prstGeom>
              <a:solidFill>
                <a:srgbClr val="A64D79"/>
              </a:solidFill>
              <a:ln>
                <a:noFill/>
              </a:ln>
            </p:spPr>
            <p:txBody>
              <a:bodyPr spcFirstLastPara="1" wrap="square" lIns="91425" tIns="91425" rIns="91425" bIns="91425" anchor="t" anchorCtr="0">
                <a:noAutofit/>
              </a:bodyPr>
              <a:lstStyle/>
              <a:p>
                <a:r>
                  <a:rPr lang="en" sz="2000" b="1">
                    <a:solidFill>
                      <a:srgbClr val="FFFFFF"/>
                    </a:solidFill>
                    <a:latin typeface="Roboto"/>
                    <a:ea typeface="Roboto"/>
                    <a:cs typeface="Roboto"/>
                    <a:sym typeface="Roboto"/>
                  </a:rPr>
                  <a:t>DML: Data Manipulation Lang.</a:t>
                </a:r>
                <a:endParaRPr sz="2000">
                  <a:solidFill>
                    <a:srgbClr val="FFFFFF"/>
                  </a:solidFill>
                  <a:latin typeface="Roboto"/>
                  <a:ea typeface="Roboto"/>
                  <a:cs typeface="Roboto"/>
                  <a:sym typeface="Roboto"/>
                </a:endParaRPr>
              </a:p>
            </p:txBody>
          </p:sp>
        </p:grpSp>
        <p:grpSp>
          <p:nvGrpSpPr>
            <p:cNvPr id="787" name="Google Shape;787;p106"/>
            <p:cNvGrpSpPr/>
            <p:nvPr/>
          </p:nvGrpSpPr>
          <p:grpSpPr>
            <a:xfrm>
              <a:off x="1982049" y="321179"/>
              <a:ext cx="3904562" cy="3010650"/>
              <a:chOff x="1271925" y="1002150"/>
              <a:chExt cx="1944600" cy="1569600"/>
            </a:xfrm>
          </p:grpSpPr>
          <p:sp>
            <p:nvSpPr>
              <p:cNvPr id="788" name="Google Shape;788;p106"/>
              <p:cNvSpPr/>
              <p:nvPr/>
            </p:nvSpPr>
            <p:spPr>
              <a:xfrm rot="10800000">
                <a:off x="1271925" y="1002150"/>
                <a:ext cx="1944600" cy="1569600"/>
              </a:xfrm>
              <a:prstGeom prst="round2DiagRect">
                <a:avLst>
                  <a:gd name="adj1" fmla="val 0"/>
                  <a:gd name="adj2" fmla="val 17764"/>
                </a:avLst>
              </a:prstGeom>
              <a:solidFill>
                <a:schemeClr val="accent4"/>
              </a:solidFill>
              <a:ln>
                <a:noFill/>
              </a:ln>
            </p:spPr>
            <p:txBody>
              <a:bodyPr spcFirstLastPara="1" wrap="square" lIns="91425" tIns="91425" rIns="91425" bIns="91425" anchor="ctr" anchorCtr="0">
                <a:noAutofit/>
              </a:bodyPr>
              <a:lstStyle/>
              <a:p>
                <a:endParaRPr sz="2400"/>
              </a:p>
            </p:txBody>
          </p:sp>
          <p:sp>
            <p:nvSpPr>
              <p:cNvPr id="789" name="Google Shape;789;p106"/>
              <p:cNvSpPr txBox="1"/>
              <p:nvPr/>
            </p:nvSpPr>
            <p:spPr>
              <a:xfrm>
                <a:off x="1365830" y="1244665"/>
                <a:ext cx="1750500" cy="459900"/>
              </a:xfrm>
              <a:prstGeom prst="rect">
                <a:avLst/>
              </a:prstGeom>
              <a:noFill/>
              <a:ln>
                <a:noFill/>
              </a:ln>
            </p:spPr>
            <p:txBody>
              <a:bodyPr spcFirstLastPara="1" wrap="square" lIns="91425" tIns="91425" rIns="91425" bIns="91425" anchor="t" anchorCtr="0">
                <a:noAutofit/>
              </a:bodyPr>
              <a:lstStyle/>
              <a:p>
                <a:r>
                  <a:rPr lang="en" sz="2000" b="1">
                    <a:solidFill>
                      <a:srgbClr val="FFFFFF"/>
                    </a:solidFill>
                    <a:latin typeface="Roboto"/>
                    <a:ea typeface="Roboto"/>
                    <a:cs typeface="Roboto"/>
                    <a:sym typeface="Roboto"/>
                  </a:rPr>
                  <a:t>DDL: Data Definition Lang.</a:t>
                </a:r>
                <a:endParaRPr sz="2000">
                  <a:solidFill>
                    <a:srgbClr val="FFFFFF"/>
                  </a:solidFill>
                  <a:latin typeface="Roboto"/>
                  <a:ea typeface="Roboto"/>
                  <a:cs typeface="Roboto"/>
                  <a:sym typeface="Roboto"/>
                </a:endParaRPr>
              </a:p>
            </p:txBody>
          </p:sp>
          <p:sp>
            <p:nvSpPr>
              <p:cNvPr id="790" name="Google Shape;790;p106"/>
              <p:cNvSpPr txBox="1"/>
              <p:nvPr/>
            </p:nvSpPr>
            <p:spPr>
              <a:xfrm>
                <a:off x="1420787" y="1585445"/>
                <a:ext cx="700800" cy="512400"/>
              </a:xfrm>
              <a:prstGeom prst="rect">
                <a:avLst/>
              </a:prstGeom>
              <a:noFill/>
              <a:ln>
                <a:noFill/>
              </a:ln>
            </p:spPr>
            <p:txBody>
              <a:bodyPr spcFirstLastPara="1" wrap="square" lIns="91425" tIns="91425" rIns="91425" bIns="91425" anchor="t" anchorCtr="0">
                <a:noAutofit/>
              </a:bodyPr>
              <a:lstStyle/>
              <a:p>
                <a:pPr marL="457200" indent="-330200">
                  <a:lnSpc>
                    <a:spcPct val="115000"/>
                  </a:lnSpc>
                  <a:buClr>
                    <a:srgbClr val="FFFFFF"/>
                  </a:buClr>
                  <a:buSzPts val="1600"/>
                  <a:buFont typeface="Roboto"/>
                  <a:buChar char="●"/>
                </a:pPr>
                <a:r>
                  <a:rPr lang="en" sz="1600" dirty="0">
                    <a:solidFill>
                      <a:srgbClr val="FFFFFF"/>
                    </a:solidFill>
                    <a:latin typeface="Roboto"/>
                    <a:ea typeface="Roboto"/>
                    <a:cs typeface="Roboto"/>
                    <a:sym typeface="Roboto"/>
                  </a:rPr>
                  <a:t>CREATE</a:t>
                </a:r>
                <a:endParaRPr sz="1600" dirty="0">
                  <a:solidFill>
                    <a:srgbClr val="FFFFFF"/>
                  </a:solidFill>
                  <a:latin typeface="Roboto"/>
                  <a:ea typeface="Roboto"/>
                  <a:cs typeface="Roboto"/>
                  <a:sym typeface="Roboto"/>
                </a:endParaRPr>
              </a:p>
              <a:p>
                <a:pPr marL="457200" indent="-330200">
                  <a:lnSpc>
                    <a:spcPct val="115000"/>
                  </a:lnSpc>
                  <a:buClr>
                    <a:srgbClr val="FFFFFF"/>
                  </a:buClr>
                  <a:buSzPts val="1600"/>
                  <a:buFont typeface="Roboto"/>
                  <a:buChar char="●"/>
                </a:pPr>
                <a:r>
                  <a:rPr lang="en" sz="1600" dirty="0">
                    <a:solidFill>
                      <a:srgbClr val="FFFFFF"/>
                    </a:solidFill>
                    <a:latin typeface="Roboto"/>
                    <a:ea typeface="Roboto"/>
                    <a:cs typeface="Roboto"/>
                    <a:sym typeface="Roboto"/>
                  </a:rPr>
                  <a:t>ALTER</a:t>
                </a:r>
                <a:endParaRPr sz="1600" dirty="0">
                  <a:solidFill>
                    <a:srgbClr val="FFFFFF"/>
                  </a:solidFill>
                  <a:latin typeface="Roboto"/>
                  <a:ea typeface="Roboto"/>
                  <a:cs typeface="Roboto"/>
                  <a:sym typeface="Roboto"/>
                </a:endParaRPr>
              </a:p>
              <a:p>
                <a:pPr marL="457200" indent="-330200">
                  <a:lnSpc>
                    <a:spcPct val="115000"/>
                  </a:lnSpc>
                  <a:buClr>
                    <a:srgbClr val="FFFFFF"/>
                  </a:buClr>
                  <a:buSzPts val="1600"/>
                  <a:buFont typeface="Roboto"/>
                  <a:buChar char="●"/>
                </a:pPr>
                <a:r>
                  <a:rPr lang="en" sz="1600" dirty="0">
                    <a:solidFill>
                      <a:srgbClr val="FFFFFF"/>
                    </a:solidFill>
                    <a:latin typeface="Roboto"/>
                    <a:ea typeface="Roboto"/>
                    <a:cs typeface="Roboto"/>
                    <a:sym typeface="Roboto"/>
                  </a:rPr>
                  <a:t>DROP</a:t>
                </a:r>
                <a:endParaRPr sz="1600" dirty="0">
                  <a:solidFill>
                    <a:srgbClr val="FFFFFF"/>
                  </a:solidFill>
                  <a:latin typeface="Roboto"/>
                  <a:ea typeface="Roboto"/>
                  <a:cs typeface="Roboto"/>
                  <a:sym typeface="Roboto"/>
                </a:endParaRPr>
              </a:p>
            </p:txBody>
          </p:sp>
        </p:grpSp>
        <p:grpSp>
          <p:nvGrpSpPr>
            <p:cNvPr id="791" name="Google Shape;791;p106"/>
            <p:cNvGrpSpPr/>
            <p:nvPr/>
          </p:nvGrpSpPr>
          <p:grpSpPr>
            <a:xfrm>
              <a:off x="1982049" y="3324978"/>
              <a:ext cx="3904562" cy="3010650"/>
              <a:chOff x="1271925" y="2571750"/>
              <a:chExt cx="1944600" cy="1569600"/>
            </a:xfrm>
          </p:grpSpPr>
          <p:sp>
            <p:nvSpPr>
              <p:cNvPr id="792" name="Google Shape;792;p106"/>
              <p:cNvSpPr/>
              <p:nvPr/>
            </p:nvSpPr>
            <p:spPr>
              <a:xfrm flipH="1">
                <a:off x="1271925" y="2571750"/>
                <a:ext cx="1944600" cy="1569600"/>
              </a:xfrm>
              <a:prstGeom prst="round2DiagRect">
                <a:avLst>
                  <a:gd name="adj1" fmla="val 0"/>
                  <a:gd name="adj2" fmla="val 17764"/>
                </a:avLst>
              </a:prstGeom>
              <a:solidFill>
                <a:srgbClr val="E69138"/>
              </a:solidFill>
              <a:ln>
                <a:noFill/>
              </a:ln>
            </p:spPr>
            <p:txBody>
              <a:bodyPr spcFirstLastPara="1" wrap="square" lIns="91425" tIns="91425" rIns="91425" bIns="91425" anchor="ctr" anchorCtr="0">
                <a:noAutofit/>
              </a:bodyPr>
              <a:lstStyle/>
              <a:p>
                <a:endParaRPr/>
              </a:p>
            </p:txBody>
          </p:sp>
          <p:sp>
            <p:nvSpPr>
              <p:cNvPr id="793" name="Google Shape;793;p106"/>
              <p:cNvSpPr txBox="1"/>
              <p:nvPr/>
            </p:nvSpPr>
            <p:spPr>
              <a:xfrm>
                <a:off x="1496688" y="2814260"/>
                <a:ext cx="1451700" cy="459900"/>
              </a:xfrm>
              <a:prstGeom prst="rect">
                <a:avLst/>
              </a:prstGeom>
              <a:noFill/>
              <a:ln>
                <a:noFill/>
              </a:ln>
            </p:spPr>
            <p:txBody>
              <a:bodyPr spcFirstLastPara="1" wrap="square" lIns="91425" tIns="91425" rIns="91425" bIns="91425" anchor="t" anchorCtr="0">
                <a:noAutofit/>
              </a:bodyPr>
              <a:lstStyle/>
              <a:p>
                <a:r>
                  <a:rPr lang="en" sz="2000" b="1">
                    <a:solidFill>
                      <a:srgbClr val="FFFFFF"/>
                    </a:solidFill>
                    <a:latin typeface="Roboto"/>
                    <a:ea typeface="Roboto"/>
                    <a:cs typeface="Roboto"/>
                    <a:sym typeface="Roboto"/>
                  </a:rPr>
                  <a:t>DCL: Data Control Lang.</a:t>
                </a:r>
                <a:endParaRPr sz="2000">
                  <a:solidFill>
                    <a:srgbClr val="FFFFFF"/>
                  </a:solidFill>
                  <a:latin typeface="Roboto"/>
                  <a:ea typeface="Roboto"/>
                  <a:cs typeface="Roboto"/>
                  <a:sym typeface="Roboto"/>
                </a:endParaRPr>
              </a:p>
            </p:txBody>
          </p:sp>
        </p:grpSp>
        <p:grpSp>
          <p:nvGrpSpPr>
            <p:cNvPr id="794" name="Google Shape;794;p106"/>
            <p:cNvGrpSpPr/>
            <p:nvPr/>
          </p:nvGrpSpPr>
          <p:grpSpPr>
            <a:xfrm>
              <a:off x="5877037" y="3324978"/>
              <a:ext cx="3904562" cy="3010650"/>
              <a:chOff x="3216519" y="2571750"/>
              <a:chExt cx="1944600" cy="1569600"/>
            </a:xfrm>
          </p:grpSpPr>
          <p:sp>
            <p:nvSpPr>
              <p:cNvPr id="795" name="Google Shape;795;p106"/>
              <p:cNvSpPr/>
              <p:nvPr/>
            </p:nvSpPr>
            <p:spPr>
              <a:xfrm rot="10800000">
                <a:off x="3216519" y="2571750"/>
                <a:ext cx="1944600" cy="1569600"/>
              </a:xfrm>
              <a:prstGeom prst="round2DiagRect">
                <a:avLst>
                  <a:gd name="adj1" fmla="val 0"/>
                  <a:gd name="adj2" fmla="val 17764"/>
                </a:avLst>
              </a:prstGeom>
              <a:solidFill>
                <a:schemeClr val="accent3"/>
              </a:solidFill>
              <a:ln>
                <a:noFill/>
              </a:ln>
            </p:spPr>
            <p:txBody>
              <a:bodyPr spcFirstLastPara="1" wrap="square" lIns="91425" tIns="91425" rIns="91425" bIns="91425" anchor="ctr" anchorCtr="0">
                <a:noAutofit/>
              </a:bodyPr>
              <a:lstStyle/>
              <a:p>
                <a:endParaRPr/>
              </a:p>
            </p:txBody>
          </p:sp>
          <p:sp>
            <p:nvSpPr>
              <p:cNvPr id="796" name="Google Shape;796;p106"/>
              <p:cNvSpPr txBox="1"/>
              <p:nvPr/>
            </p:nvSpPr>
            <p:spPr>
              <a:xfrm>
                <a:off x="3221282" y="2814265"/>
                <a:ext cx="1871400" cy="459900"/>
              </a:xfrm>
              <a:prstGeom prst="rect">
                <a:avLst/>
              </a:prstGeom>
              <a:noFill/>
              <a:ln>
                <a:noFill/>
              </a:ln>
            </p:spPr>
            <p:txBody>
              <a:bodyPr spcFirstLastPara="1" wrap="square" lIns="91425" tIns="91425" rIns="91425" bIns="91425" anchor="t" anchorCtr="0">
                <a:noAutofit/>
              </a:bodyPr>
              <a:lstStyle/>
              <a:p>
                <a:r>
                  <a:rPr lang="en" sz="2000" b="1">
                    <a:solidFill>
                      <a:srgbClr val="FFFFFF"/>
                    </a:solidFill>
                    <a:latin typeface="Roboto"/>
                    <a:ea typeface="Roboto"/>
                    <a:cs typeface="Roboto"/>
                    <a:sym typeface="Roboto"/>
                  </a:rPr>
                  <a:t>TCL: Transaction Control Lang.</a:t>
                </a:r>
                <a:endParaRPr sz="2000">
                  <a:solidFill>
                    <a:srgbClr val="FFFFFF"/>
                  </a:solidFill>
                  <a:latin typeface="Roboto"/>
                  <a:ea typeface="Roboto"/>
                  <a:cs typeface="Roboto"/>
                  <a:sym typeface="Roboto"/>
                </a:endParaRPr>
              </a:p>
            </p:txBody>
          </p:sp>
        </p:grpSp>
        <p:grpSp>
          <p:nvGrpSpPr>
            <p:cNvPr id="797" name="Google Shape;797;p106"/>
            <p:cNvGrpSpPr/>
            <p:nvPr/>
          </p:nvGrpSpPr>
          <p:grpSpPr>
            <a:xfrm>
              <a:off x="5549686" y="3015381"/>
              <a:ext cx="670884" cy="640779"/>
              <a:chOff x="3157188" y="909150"/>
              <a:chExt cx="470400" cy="470400"/>
            </a:xfrm>
          </p:grpSpPr>
          <p:sp>
            <p:nvSpPr>
              <p:cNvPr id="798" name="Google Shape;798;p106"/>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p>
                <a:endParaRPr/>
              </a:p>
            </p:txBody>
          </p:sp>
          <p:sp>
            <p:nvSpPr>
              <p:cNvPr id="799" name="Google Shape;799;p106"/>
              <p:cNvSpPr/>
              <p:nvPr/>
            </p:nvSpPr>
            <p:spPr>
              <a:xfrm>
                <a:off x="3243138" y="995100"/>
                <a:ext cx="298500" cy="298500"/>
              </a:xfrm>
              <a:prstGeom prst="mathPlus">
                <a:avLst>
                  <a:gd name="adj1" fmla="val 9900"/>
                </a:avLst>
              </a:prstGeom>
              <a:solidFill>
                <a:srgbClr val="0D5DDF"/>
              </a:solidFill>
              <a:ln>
                <a:noFill/>
              </a:ln>
            </p:spPr>
            <p:txBody>
              <a:bodyPr spcFirstLastPara="1" wrap="square" lIns="91425" tIns="91425" rIns="91425" bIns="91425" anchor="ctr" anchorCtr="0">
                <a:noAutofit/>
              </a:bodyPr>
              <a:lstStyle/>
              <a:p>
                <a:endParaRPr/>
              </a:p>
            </p:txBody>
          </p:sp>
        </p:grpSp>
        <p:sp>
          <p:nvSpPr>
            <p:cNvPr id="800" name="Google Shape;800;p106"/>
            <p:cNvSpPr txBox="1"/>
            <p:nvPr/>
          </p:nvSpPr>
          <p:spPr>
            <a:xfrm>
              <a:off x="3809300" y="1439997"/>
              <a:ext cx="1764000" cy="982800"/>
            </a:xfrm>
            <a:prstGeom prst="rect">
              <a:avLst/>
            </a:prstGeom>
            <a:noFill/>
            <a:ln>
              <a:noFill/>
            </a:ln>
          </p:spPr>
          <p:txBody>
            <a:bodyPr spcFirstLastPara="1" wrap="square" lIns="91425" tIns="91425" rIns="91425" bIns="91425" anchor="t" anchorCtr="0">
              <a:noAutofit/>
            </a:bodyPr>
            <a:lstStyle/>
            <a:p>
              <a:pPr marL="457200" indent="-330200">
                <a:lnSpc>
                  <a:spcPct val="115000"/>
                </a:lnSpc>
                <a:buClr>
                  <a:schemeClr val="lt1"/>
                </a:buClr>
                <a:buSzPts val="1600"/>
                <a:buFont typeface="Roboto"/>
                <a:buChar char="●"/>
              </a:pPr>
              <a:r>
                <a:rPr lang="en" sz="1600">
                  <a:solidFill>
                    <a:schemeClr val="lt1"/>
                  </a:solidFill>
                  <a:latin typeface="Roboto"/>
                  <a:ea typeface="Roboto"/>
                  <a:cs typeface="Roboto"/>
                  <a:sym typeface="Roboto"/>
                </a:rPr>
                <a:t>TRUNCATE</a:t>
              </a:r>
              <a:endParaRPr sz="1600">
                <a:solidFill>
                  <a:schemeClr val="lt1"/>
                </a:solidFill>
                <a:latin typeface="Roboto"/>
                <a:ea typeface="Roboto"/>
                <a:cs typeface="Roboto"/>
                <a:sym typeface="Roboto"/>
              </a:endParaRPr>
            </a:p>
            <a:p>
              <a:pPr marL="457200" indent="-330200">
                <a:lnSpc>
                  <a:spcPct val="115000"/>
                </a:lnSpc>
                <a:buClr>
                  <a:schemeClr val="lt1"/>
                </a:buClr>
                <a:buSzPts val="1600"/>
                <a:buFont typeface="Roboto"/>
                <a:buChar char="●"/>
              </a:pPr>
              <a:r>
                <a:rPr lang="en" sz="1600">
                  <a:solidFill>
                    <a:schemeClr val="lt1"/>
                  </a:solidFill>
                  <a:latin typeface="Roboto"/>
                  <a:ea typeface="Roboto"/>
                  <a:cs typeface="Roboto"/>
                  <a:sym typeface="Roboto"/>
                </a:rPr>
                <a:t>COMMENT</a:t>
              </a:r>
              <a:endParaRPr sz="1600">
                <a:solidFill>
                  <a:schemeClr val="lt1"/>
                </a:solidFill>
                <a:latin typeface="Roboto"/>
                <a:ea typeface="Roboto"/>
                <a:cs typeface="Roboto"/>
                <a:sym typeface="Roboto"/>
              </a:endParaRPr>
            </a:p>
            <a:p>
              <a:pPr marL="457200" indent="-330200">
                <a:lnSpc>
                  <a:spcPct val="115000"/>
                </a:lnSpc>
                <a:buClr>
                  <a:schemeClr val="lt1"/>
                </a:buClr>
                <a:buSzPts val="1600"/>
                <a:buFont typeface="Roboto"/>
                <a:buChar char="●"/>
              </a:pPr>
              <a:r>
                <a:rPr lang="en" sz="1600">
                  <a:solidFill>
                    <a:schemeClr val="lt1"/>
                  </a:solidFill>
                  <a:latin typeface="Roboto"/>
                  <a:ea typeface="Roboto"/>
                  <a:cs typeface="Roboto"/>
                  <a:sym typeface="Roboto"/>
                </a:rPr>
                <a:t>RENAME</a:t>
              </a:r>
              <a:endParaRPr sz="1600">
                <a:solidFill>
                  <a:srgbClr val="FFFFFF"/>
                </a:solidFill>
                <a:latin typeface="Roboto"/>
                <a:ea typeface="Roboto"/>
                <a:cs typeface="Roboto"/>
                <a:sym typeface="Roboto"/>
              </a:endParaRPr>
            </a:p>
          </p:txBody>
        </p:sp>
        <p:sp>
          <p:nvSpPr>
            <p:cNvPr id="801" name="Google Shape;801;p106"/>
            <p:cNvSpPr txBox="1"/>
            <p:nvPr/>
          </p:nvSpPr>
          <p:spPr>
            <a:xfrm>
              <a:off x="6068175" y="1439997"/>
              <a:ext cx="1407000" cy="982800"/>
            </a:xfrm>
            <a:prstGeom prst="rect">
              <a:avLst/>
            </a:prstGeom>
            <a:noFill/>
            <a:ln>
              <a:noFill/>
            </a:ln>
          </p:spPr>
          <p:txBody>
            <a:bodyPr spcFirstLastPara="1" wrap="square" lIns="91425" tIns="91425" rIns="91425" bIns="91425" anchor="t" anchorCtr="0">
              <a:noAutofit/>
            </a:bodyPr>
            <a:lstStyle/>
            <a:p>
              <a:pPr marL="457200" indent="-330200">
                <a:lnSpc>
                  <a:spcPct val="115000"/>
                </a:lnSpc>
                <a:buClr>
                  <a:srgbClr val="FFFFFF"/>
                </a:buClr>
                <a:buSzPts val="1600"/>
                <a:buFont typeface="Roboto"/>
                <a:buChar char="●"/>
              </a:pPr>
              <a:r>
                <a:rPr lang="en" sz="1600" dirty="0">
                  <a:solidFill>
                    <a:srgbClr val="FFFFFF"/>
                  </a:solidFill>
                  <a:latin typeface="Roboto"/>
                  <a:ea typeface="Roboto"/>
                  <a:cs typeface="Roboto"/>
                  <a:sym typeface="Roboto"/>
                </a:rPr>
                <a:t>SELECT</a:t>
              </a:r>
              <a:endParaRPr sz="1600" dirty="0">
                <a:solidFill>
                  <a:srgbClr val="FFFFFF"/>
                </a:solidFill>
                <a:latin typeface="Roboto"/>
                <a:ea typeface="Roboto"/>
                <a:cs typeface="Roboto"/>
                <a:sym typeface="Roboto"/>
              </a:endParaRPr>
            </a:p>
            <a:p>
              <a:pPr marL="457200" indent="-330200">
                <a:lnSpc>
                  <a:spcPct val="115000"/>
                </a:lnSpc>
                <a:buClr>
                  <a:srgbClr val="FFFFFF"/>
                </a:buClr>
                <a:buSzPts val="1600"/>
                <a:buFont typeface="Roboto"/>
                <a:buChar char="●"/>
              </a:pPr>
              <a:r>
                <a:rPr lang="en" sz="1600" dirty="0">
                  <a:solidFill>
                    <a:srgbClr val="FFFFFF"/>
                  </a:solidFill>
                  <a:latin typeface="Roboto"/>
                  <a:ea typeface="Roboto"/>
                  <a:cs typeface="Roboto"/>
                  <a:sym typeface="Roboto"/>
                </a:rPr>
                <a:t>INSERT</a:t>
              </a:r>
              <a:endParaRPr sz="1600" dirty="0">
                <a:solidFill>
                  <a:srgbClr val="FFFFFF"/>
                </a:solidFill>
                <a:latin typeface="Roboto"/>
                <a:ea typeface="Roboto"/>
                <a:cs typeface="Roboto"/>
                <a:sym typeface="Roboto"/>
              </a:endParaRPr>
            </a:p>
            <a:p>
              <a:pPr marL="457200" indent="-330200">
                <a:lnSpc>
                  <a:spcPct val="115000"/>
                </a:lnSpc>
                <a:buClr>
                  <a:srgbClr val="FFFFFF"/>
                </a:buClr>
                <a:buSzPts val="1600"/>
                <a:buFont typeface="Roboto"/>
                <a:buChar char="●"/>
              </a:pPr>
              <a:r>
                <a:rPr lang="en" sz="1600" dirty="0">
                  <a:solidFill>
                    <a:srgbClr val="FFFFFF"/>
                  </a:solidFill>
                  <a:latin typeface="Roboto"/>
                  <a:ea typeface="Roboto"/>
                  <a:cs typeface="Roboto"/>
                  <a:sym typeface="Roboto"/>
                </a:rPr>
                <a:t>UPDATE</a:t>
              </a:r>
              <a:endParaRPr sz="1600" dirty="0">
                <a:solidFill>
                  <a:srgbClr val="FFFFFF"/>
                </a:solidFill>
                <a:latin typeface="Roboto"/>
                <a:ea typeface="Roboto"/>
                <a:cs typeface="Roboto"/>
                <a:sym typeface="Roboto"/>
              </a:endParaRPr>
            </a:p>
            <a:p>
              <a:pPr marL="457200" indent="-330200">
                <a:lnSpc>
                  <a:spcPct val="115000"/>
                </a:lnSpc>
                <a:buClr>
                  <a:srgbClr val="FFFFFF"/>
                </a:buClr>
                <a:buSzPts val="1600"/>
                <a:buFont typeface="Roboto"/>
                <a:buChar char="●"/>
              </a:pPr>
              <a:r>
                <a:rPr lang="en" sz="1600" dirty="0">
                  <a:solidFill>
                    <a:srgbClr val="FFFFFF"/>
                  </a:solidFill>
                  <a:latin typeface="Roboto"/>
                  <a:ea typeface="Roboto"/>
                  <a:cs typeface="Roboto"/>
                  <a:sym typeface="Roboto"/>
                </a:rPr>
                <a:t>DELETE</a:t>
              </a:r>
              <a:endParaRPr sz="1600" dirty="0">
                <a:solidFill>
                  <a:srgbClr val="FFFFFF"/>
                </a:solidFill>
                <a:latin typeface="Roboto"/>
                <a:ea typeface="Roboto"/>
                <a:cs typeface="Roboto"/>
                <a:sym typeface="Roboto"/>
              </a:endParaRPr>
            </a:p>
            <a:p>
              <a:pPr marL="457200">
                <a:lnSpc>
                  <a:spcPct val="115000"/>
                </a:lnSpc>
                <a:spcBef>
                  <a:spcPts val="1600"/>
                </a:spcBef>
                <a:spcAft>
                  <a:spcPts val="1600"/>
                </a:spcAft>
              </a:pPr>
              <a:endParaRPr sz="1600" dirty="0">
                <a:solidFill>
                  <a:srgbClr val="FFFFFF"/>
                </a:solidFill>
                <a:latin typeface="Roboto"/>
                <a:ea typeface="Roboto"/>
                <a:cs typeface="Roboto"/>
                <a:sym typeface="Roboto"/>
              </a:endParaRPr>
            </a:p>
          </p:txBody>
        </p:sp>
        <p:sp>
          <p:nvSpPr>
            <p:cNvPr id="802" name="Google Shape;802;p106"/>
            <p:cNvSpPr txBox="1"/>
            <p:nvPr/>
          </p:nvSpPr>
          <p:spPr>
            <a:xfrm>
              <a:off x="7475175" y="1439997"/>
              <a:ext cx="2169600" cy="982800"/>
            </a:xfrm>
            <a:prstGeom prst="rect">
              <a:avLst/>
            </a:prstGeom>
            <a:noFill/>
            <a:ln>
              <a:noFill/>
            </a:ln>
          </p:spPr>
          <p:txBody>
            <a:bodyPr spcFirstLastPara="1" wrap="square" lIns="91425" tIns="91425" rIns="91425" bIns="91425" anchor="t" anchorCtr="0">
              <a:noAutofit/>
            </a:bodyPr>
            <a:lstStyle/>
            <a:p>
              <a:pPr marL="457200" indent="-330200">
                <a:lnSpc>
                  <a:spcPct val="115000"/>
                </a:lnSpc>
                <a:buClr>
                  <a:srgbClr val="FFFFFF"/>
                </a:buClr>
                <a:buSzPts val="1600"/>
                <a:buFont typeface="Roboto"/>
                <a:buChar char="●"/>
              </a:pPr>
              <a:r>
                <a:rPr lang="en" sz="1600">
                  <a:solidFill>
                    <a:srgbClr val="FFFFFF"/>
                  </a:solidFill>
                  <a:latin typeface="Roboto"/>
                  <a:ea typeface="Roboto"/>
                  <a:cs typeface="Roboto"/>
                  <a:sym typeface="Roboto"/>
                </a:rPr>
                <a:t>MERGE</a:t>
              </a:r>
              <a:endParaRPr sz="1600">
                <a:solidFill>
                  <a:srgbClr val="FFFFFF"/>
                </a:solidFill>
                <a:latin typeface="Roboto"/>
                <a:ea typeface="Roboto"/>
                <a:cs typeface="Roboto"/>
                <a:sym typeface="Roboto"/>
              </a:endParaRPr>
            </a:p>
            <a:p>
              <a:pPr marL="457200" indent="-330200">
                <a:lnSpc>
                  <a:spcPct val="115000"/>
                </a:lnSpc>
                <a:buClr>
                  <a:srgbClr val="FFFFFF"/>
                </a:buClr>
                <a:buSzPts val="1600"/>
                <a:buFont typeface="Roboto"/>
                <a:buChar char="●"/>
              </a:pPr>
              <a:r>
                <a:rPr lang="en" sz="1600">
                  <a:solidFill>
                    <a:srgbClr val="FFFFFF"/>
                  </a:solidFill>
                  <a:latin typeface="Roboto"/>
                  <a:ea typeface="Roboto"/>
                  <a:cs typeface="Roboto"/>
                  <a:sym typeface="Roboto"/>
                </a:rPr>
                <a:t>CALL</a:t>
              </a:r>
              <a:endParaRPr sz="1600">
                <a:solidFill>
                  <a:srgbClr val="FFFFFF"/>
                </a:solidFill>
                <a:latin typeface="Roboto"/>
                <a:ea typeface="Roboto"/>
                <a:cs typeface="Roboto"/>
                <a:sym typeface="Roboto"/>
              </a:endParaRPr>
            </a:p>
            <a:p>
              <a:pPr marL="457200" indent="-330200">
                <a:lnSpc>
                  <a:spcPct val="115000"/>
                </a:lnSpc>
                <a:buClr>
                  <a:srgbClr val="FFFFFF"/>
                </a:buClr>
                <a:buSzPts val="1600"/>
                <a:buFont typeface="Roboto"/>
                <a:buChar char="●"/>
              </a:pPr>
              <a:r>
                <a:rPr lang="en" sz="1600">
                  <a:solidFill>
                    <a:srgbClr val="FFFFFF"/>
                  </a:solidFill>
                  <a:latin typeface="Roboto"/>
                  <a:ea typeface="Roboto"/>
                  <a:cs typeface="Roboto"/>
                  <a:sym typeface="Roboto"/>
                </a:rPr>
                <a:t>EXPLAIN PLAN</a:t>
              </a:r>
              <a:endParaRPr sz="1600">
                <a:solidFill>
                  <a:srgbClr val="FFFFFF"/>
                </a:solidFill>
                <a:latin typeface="Roboto"/>
                <a:ea typeface="Roboto"/>
                <a:cs typeface="Roboto"/>
                <a:sym typeface="Roboto"/>
              </a:endParaRPr>
            </a:p>
            <a:p>
              <a:pPr marL="457200" indent="-330200">
                <a:lnSpc>
                  <a:spcPct val="115000"/>
                </a:lnSpc>
                <a:buClr>
                  <a:srgbClr val="FFFFFF"/>
                </a:buClr>
                <a:buSzPts val="1600"/>
                <a:buFont typeface="Roboto"/>
                <a:buChar char="●"/>
              </a:pPr>
              <a:r>
                <a:rPr lang="en" sz="1600">
                  <a:solidFill>
                    <a:srgbClr val="FFFFFF"/>
                  </a:solidFill>
                  <a:latin typeface="Roboto"/>
                  <a:ea typeface="Roboto"/>
                  <a:cs typeface="Roboto"/>
                  <a:sym typeface="Roboto"/>
                </a:rPr>
                <a:t>LOCK TABLE</a:t>
              </a:r>
              <a:endParaRPr sz="1600">
                <a:solidFill>
                  <a:srgbClr val="FFFFFF"/>
                </a:solidFill>
                <a:latin typeface="Roboto"/>
                <a:ea typeface="Roboto"/>
                <a:cs typeface="Roboto"/>
                <a:sym typeface="Roboto"/>
              </a:endParaRPr>
            </a:p>
          </p:txBody>
        </p:sp>
        <p:sp>
          <p:nvSpPr>
            <p:cNvPr id="803" name="Google Shape;803;p106"/>
            <p:cNvSpPr txBox="1"/>
            <p:nvPr/>
          </p:nvSpPr>
          <p:spPr>
            <a:xfrm>
              <a:off x="2280950" y="4526772"/>
              <a:ext cx="1407000" cy="982800"/>
            </a:xfrm>
            <a:prstGeom prst="rect">
              <a:avLst/>
            </a:prstGeom>
            <a:noFill/>
            <a:ln>
              <a:noFill/>
            </a:ln>
          </p:spPr>
          <p:txBody>
            <a:bodyPr spcFirstLastPara="1" wrap="square" lIns="91425" tIns="91425" rIns="91425" bIns="91425" anchor="t" anchorCtr="0">
              <a:noAutofit/>
            </a:bodyPr>
            <a:lstStyle/>
            <a:p>
              <a:pPr marL="457200" indent="-330200">
                <a:lnSpc>
                  <a:spcPct val="115000"/>
                </a:lnSpc>
                <a:buClr>
                  <a:srgbClr val="FFFFFF"/>
                </a:buClr>
                <a:buSzPts val="1600"/>
                <a:buFont typeface="Roboto"/>
                <a:buChar char="●"/>
              </a:pPr>
              <a:r>
                <a:rPr lang="en" sz="1600">
                  <a:solidFill>
                    <a:srgbClr val="FFFFFF"/>
                  </a:solidFill>
                  <a:latin typeface="Roboto"/>
                  <a:ea typeface="Roboto"/>
                  <a:cs typeface="Roboto"/>
                  <a:sym typeface="Roboto"/>
                </a:rPr>
                <a:t>GRANT</a:t>
              </a:r>
              <a:endParaRPr sz="1600">
                <a:solidFill>
                  <a:srgbClr val="FFFFFF"/>
                </a:solidFill>
                <a:latin typeface="Roboto"/>
                <a:ea typeface="Roboto"/>
                <a:cs typeface="Roboto"/>
                <a:sym typeface="Roboto"/>
              </a:endParaRPr>
            </a:p>
            <a:p>
              <a:pPr marL="457200" indent="-330200">
                <a:lnSpc>
                  <a:spcPct val="115000"/>
                </a:lnSpc>
                <a:buClr>
                  <a:srgbClr val="FFFFFF"/>
                </a:buClr>
                <a:buSzPts val="1600"/>
                <a:buFont typeface="Roboto"/>
                <a:buChar char="●"/>
              </a:pPr>
              <a:r>
                <a:rPr lang="en" sz="1600">
                  <a:solidFill>
                    <a:srgbClr val="FFFFFF"/>
                  </a:solidFill>
                  <a:latin typeface="Roboto"/>
                  <a:ea typeface="Roboto"/>
                  <a:cs typeface="Roboto"/>
                  <a:sym typeface="Roboto"/>
                </a:rPr>
                <a:t>REVOKE</a:t>
              </a:r>
              <a:endParaRPr sz="1600">
                <a:solidFill>
                  <a:srgbClr val="FFFFFF"/>
                </a:solidFill>
                <a:latin typeface="Roboto"/>
                <a:ea typeface="Roboto"/>
                <a:cs typeface="Roboto"/>
                <a:sym typeface="Roboto"/>
              </a:endParaRPr>
            </a:p>
          </p:txBody>
        </p:sp>
        <p:sp>
          <p:nvSpPr>
            <p:cNvPr id="804" name="Google Shape;804;p106"/>
            <p:cNvSpPr txBox="1"/>
            <p:nvPr/>
          </p:nvSpPr>
          <p:spPr>
            <a:xfrm>
              <a:off x="6220575" y="4526772"/>
              <a:ext cx="3020100" cy="982800"/>
            </a:xfrm>
            <a:prstGeom prst="rect">
              <a:avLst/>
            </a:prstGeom>
            <a:noFill/>
            <a:ln>
              <a:noFill/>
            </a:ln>
          </p:spPr>
          <p:txBody>
            <a:bodyPr spcFirstLastPara="1" wrap="square" lIns="91425" tIns="91425" rIns="91425" bIns="91425" anchor="t" anchorCtr="0">
              <a:noAutofit/>
            </a:bodyPr>
            <a:lstStyle/>
            <a:p>
              <a:pPr marL="457200" indent="-330200">
                <a:lnSpc>
                  <a:spcPct val="115000"/>
                </a:lnSpc>
                <a:buClr>
                  <a:srgbClr val="FFFFFF"/>
                </a:buClr>
                <a:buSzPts val="1600"/>
                <a:buFont typeface="Roboto"/>
                <a:buChar char="●"/>
              </a:pPr>
              <a:r>
                <a:rPr lang="en" sz="1600">
                  <a:solidFill>
                    <a:srgbClr val="FFFFFF"/>
                  </a:solidFill>
                  <a:latin typeface="Roboto"/>
                  <a:ea typeface="Roboto"/>
                  <a:cs typeface="Roboto"/>
                  <a:sym typeface="Roboto"/>
                </a:rPr>
                <a:t>COMMIT</a:t>
              </a:r>
              <a:endParaRPr sz="1600">
                <a:solidFill>
                  <a:srgbClr val="FFFFFF"/>
                </a:solidFill>
                <a:latin typeface="Roboto"/>
                <a:ea typeface="Roboto"/>
                <a:cs typeface="Roboto"/>
                <a:sym typeface="Roboto"/>
              </a:endParaRPr>
            </a:p>
            <a:p>
              <a:pPr marL="457200" indent="-330200">
                <a:lnSpc>
                  <a:spcPct val="115000"/>
                </a:lnSpc>
                <a:buClr>
                  <a:srgbClr val="FFFFFF"/>
                </a:buClr>
                <a:buSzPts val="1600"/>
                <a:buFont typeface="Roboto"/>
                <a:buChar char="●"/>
              </a:pPr>
              <a:r>
                <a:rPr lang="en" sz="1600">
                  <a:solidFill>
                    <a:srgbClr val="FFFFFF"/>
                  </a:solidFill>
                  <a:latin typeface="Roboto"/>
                  <a:ea typeface="Roboto"/>
                  <a:cs typeface="Roboto"/>
                  <a:sym typeface="Roboto"/>
                </a:rPr>
                <a:t>ROLLBACK</a:t>
              </a:r>
              <a:endParaRPr sz="1600">
                <a:solidFill>
                  <a:srgbClr val="FFFFFF"/>
                </a:solidFill>
                <a:latin typeface="Roboto"/>
                <a:ea typeface="Roboto"/>
                <a:cs typeface="Roboto"/>
                <a:sym typeface="Roboto"/>
              </a:endParaRPr>
            </a:p>
            <a:p>
              <a:pPr marL="457200" indent="-330200">
                <a:lnSpc>
                  <a:spcPct val="115000"/>
                </a:lnSpc>
                <a:buClr>
                  <a:srgbClr val="FFFFFF"/>
                </a:buClr>
                <a:buSzPts val="1600"/>
                <a:buFont typeface="Roboto"/>
                <a:buChar char="●"/>
              </a:pPr>
              <a:r>
                <a:rPr lang="en" sz="1600">
                  <a:solidFill>
                    <a:srgbClr val="FFFFFF"/>
                  </a:solidFill>
                  <a:latin typeface="Roboto"/>
                  <a:ea typeface="Roboto"/>
                  <a:cs typeface="Roboto"/>
                  <a:sym typeface="Roboto"/>
                </a:rPr>
                <a:t>SAVEPOINT</a:t>
              </a:r>
              <a:endParaRPr sz="1600">
                <a:solidFill>
                  <a:srgbClr val="FFFFFF"/>
                </a:solidFill>
                <a:latin typeface="Roboto"/>
                <a:ea typeface="Roboto"/>
                <a:cs typeface="Roboto"/>
                <a:sym typeface="Roboto"/>
              </a:endParaRPr>
            </a:p>
            <a:p>
              <a:pPr marL="457200" indent="-330200">
                <a:lnSpc>
                  <a:spcPct val="115000"/>
                </a:lnSpc>
                <a:buClr>
                  <a:srgbClr val="FFFFFF"/>
                </a:buClr>
                <a:buSzPts val="1600"/>
                <a:buFont typeface="Roboto"/>
                <a:buChar char="●"/>
              </a:pPr>
              <a:r>
                <a:rPr lang="en" sz="1600">
                  <a:solidFill>
                    <a:srgbClr val="FFFFFF"/>
                  </a:solidFill>
                  <a:latin typeface="Roboto"/>
                  <a:ea typeface="Roboto"/>
                  <a:cs typeface="Roboto"/>
                  <a:sym typeface="Roboto"/>
                </a:rPr>
                <a:t>SET TRANSACTION</a:t>
              </a:r>
              <a:endParaRPr sz="1600">
                <a:solidFill>
                  <a:srgbClr val="FFFFFF"/>
                </a:solidFill>
                <a:latin typeface="Roboto"/>
                <a:ea typeface="Roboto"/>
                <a:cs typeface="Roboto"/>
                <a:sym typeface="Roboto"/>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2">
            <a:extLst>
              <a:ext uri="{FF2B5EF4-FFF2-40B4-BE49-F238E27FC236}">
                <a16:creationId xmlns:a16="http://schemas.microsoft.com/office/drawing/2014/main" id="{78B3D151-2767-914E-9F55-6688FDCC0085}"/>
              </a:ext>
            </a:extLst>
          </p:cNvPr>
          <p:cNvSpPr/>
          <p:nvPr/>
        </p:nvSpPr>
        <p:spPr>
          <a:xfrm>
            <a:off x="-50800" y="-25400"/>
            <a:ext cx="12344400" cy="1760117"/>
          </a:xfrm>
          <a:prstGeom prst="rect">
            <a:avLst/>
          </a:prstGeom>
          <a:solidFill>
            <a:srgbClr val="425C6B"/>
          </a:solidFill>
        </p:spPr>
      </p:sp>
      <p:sp>
        <p:nvSpPr>
          <p:cNvPr id="3" name="TextBox 3"/>
          <p:cNvSpPr txBox="1"/>
          <p:nvPr/>
        </p:nvSpPr>
        <p:spPr>
          <a:xfrm>
            <a:off x="0" y="559929"/>
            <a:ext cx="12192000" cy="558230"/>
          </a:xfrm>
          <a:prstGeom prst="rect">
            <a:avLst/>
          </a:prstGeom>
        </p:spPr>
        <p:txBody>
          <a:bodyPr lIns="0" tIns="0" rIns="0" bIns="0" rtlCol="0" anchor="t">
            <a:spAutoFit/>
          </a:bodyPr>
          <a:lstStyle/>
          <a:p>
            <a:pPr algn="ctr">
              <a:lnSpc>
                <a:spcPts val="4667"/>
              </a:lnSpc>
            </a:pPr>
            <a:r>
              <a:rPr lang="en-US" sz="3734" spc="131">
                <a:solidFill>
                  <a:srgbClr val="EFEFEF"/>
                </a:solidFill>
                <a:latin typeface="Century Gothic" panose="020B0502020202020204" pitchFamily="34" charset="0"/>
              </a:rPr>
              <a:t>SQL LANGUAGE: EXISTS AND NOT EXISTS</a:t>
            </a:r>
          </a:p>
        </p:txBody>
      </p:sp>
      <p:sp>
        <p:nvSpPr>
          <p:cNvPr id="4" name="TextBox 4"/>
          <p:cNvSpPr txBox="1"/>
          <p:nvPr/>
        </p:nvSpPr>
        <p:spPr>
          <a:xfrm>
            <a:off x="457200" y="1982899"/>
            <a:ext cx="11379200" cy="3384260"/>
          </a:xfrm>
          <a:prstGeom prst="rect">
            <a:avLst/>
          </a:prstGeom>
        </p:spPr>
        <p:txBody>
          <a:bodyPr wrap="square" lIns="0" tIns="0" rIns="0" bIns="0" rtlCol="0" anchor="t">
            <a:spAutoFit/>
          </a:bodyPr>
          <a:lstStyle/>
          <a:p>
            <a:pPr algn="just">
              <a:lnSpc>
                <a:spcPct val="150000"/>
              </a:lnSpc>
              <a:spcBef>
                <a:spcPct val="0"/>
              </a:spcBef>
            </a:pPr>
            <a:r>
              <a:rPr lang="en-US" sz="2133" spc="75" dirty="0">
                <a:latin typeface="Century Gothic" panose="020B0502020202020204" pitchFamily="34" charset="0"/>
              </a:rPr>
              <a:t>They can be used in subqueries and produce a true or false result.</a:t>
            </a:r>
          </a:p>
          <a:p>
            <a:pPr algn="just">
              <a:lnSpc>
                <a:spcPct val="150000"/>
              </a:lnSpc>
              <a:spcBef>
                <a:spcPct val="0"/>
              </a:spcBef>
            </a:pPr>
            <a:r>
              <a:rPr lang="en-US" sz="2133" spc="75" dirty="0">
                <a:latin typeface="Century Gothic" panose="020B0502020202020204" pitchFamily="34" charset="0"/>
              </a:rPr>
              <a:t>- EXISTS is true if, and only if, there is at least one row in the table returned by the subquery; it is false if the subquery returns empty.  </a:t>
            </a:r>
          </a:p>
          <a:p>
            <a:pPr algn="just">
              <a:lnSpc>
                <a:spcPct val="150000"/>
              </a:lnSpc>
              <a:spcBef>
                <a:spcPct val="0"/>
              </a:spcBef>
            </a:pPr>
            <a:r>
              <a:rPr lang="en-US" sz="2133" spc="75" dirty="0">
                <a:latin typeface="Century Gothic" panose="020B0502020202020204" pitchFamily="34" charset="0"/>
              </a:rPr>
              <a:t>- EXISTS is the opposite of EXISTING. </a:t>
            </a:r>
          </a:p>
          <a:p>
            <a:pPr algn="just">
              <a:lnSpc>
                <a:spcPct val="150000"/>
              </a:lnSpc>
              <a:spcBef>
                <a:spcPct val="0"/>
              </a:spcBef>
            </a:pPr>
            <a:r>
              <a:rPr lang="en-US" sz="2133" spc="75" dirty="0">
                <a:latin typeface="Century Gothic" panose="020B0502020202020204" pitchFamily="34" charset="0"/>
              </a:rPr>
              <a:t>EXISTS and NOT EXISTS only verify the existence or not of rows in the result of the subquery.</a:t>
            </a:r>
          </a:p>
          <a:p>
            <a:pPr algn="just">
              <a:lnSpc>
                <a:spcPct val="150000"/>
              </a:lnSpc>
              <a:spcBef>
                <a:spcPct val="0"/>
              </a:spcBef>
            </a:pPr>
            <a:endParaRPr lang="en-US" sz="2133" spc="75" dirty="0">
              <a:latin typeface="Century Gothic" panose="020B0502020202020204" pitchFamily="34" charset="0"/>
            </a:endParaRPr>
          </a:p>
        </p:txBody>
      </p:sp>
      <p:sp>
        <p:nvSpPr>
          <p:cNvPr id="5" name="TextBox 5"/>
          <p:cNvSpPr txBox="1"/>
          <p:nvPr/>
        </p:nvSpPr>
        <p:spPr>
          <a:xfrm>
            <a:off x="2177131" y="4661676"/>
            <a:ext cx="9202067" cy="1410964"/>
          </a:xfrm>
          <a:prstGeom prst="rect">
            <a:avLst/>
          </a:prstGeom>
        </p:spPr>
        <p:txBody>
          <a:bodyPr wrap="square" lIns="0" tIns="0" rIns="0" bIns="0" rtlCol="0" anchor="t">
            <a:spAutoFit/>
          </a:bodyPr>
          <a:lstStyle/>
          <a:p>
            <a:pPr algn="ctr">
              <a:lnSpc>
                <a:spcPts val="2833"/>
              </a:lnSpc>
              <a:spcBef>
                <a:spcPct val="0"/>
              </a:spcBef>
            </a:pPr>
            <a:r>
              <a:rPr lang="en-US" sz="2267" spc="79" dirty="0">
                <a:latin typeface="Century Gothic" panose="020B0502020202020204" pitchFamily="34" charset="0"/>
              </a:rPr>
              <a:t>SELECT </a:t>
            </a:r>
            <a:r>
              <a:rPr lang="en-US" sz="2267" spc="79" dirty="0" err="1">
                <a:latin typeface="Century Gothic" panose="020B0502020202020204" pitchFamily="34" charset="0"/>
              </a:rPr>
              <a:t>column_name</a:t>
            </a:r>
            <a:r>
              <a:rPr lang="en-US" sz="2267" spc="79" dirty="0">
                <a:latin typeface="Century Gothic" panose="020B0502020202020204" pitchFamily="34" charset="0"/>
              </a:rPr>
              <a:t>(s)</a:t>
            </a:r>
          </a:p>
          <a:p>
            <a:pPr algn="ctr">
              <a:lnSpc>
                <a:spcPts val="2833"/>
              </a:lnSpc>
              <a:spcBef>
                <a:spcPct val="0"/>
              </a:spcBef>
            </a:pPr>
            <a:r>
              <a:rPr lang="en-US" sz="2267" spc="79" dirty="0">
                <a:latin typeface="Century Gothic" panose="020B0502020202020204" pitchFamily="34" charset="0"/>
              </a:rPr>
              <a:t>FROM </a:t>
            </a:r>
            <a:r>
              <a:rPr lang="en-US" sz="2267" spc="79" dirty="0" err="1">
                <a:latin typeface="Century Gothic" panose="020B0502020202020204" pitchFamily="34" charset="0"/>
              </a:rPr>
              <a:t>table_name</a:t>
            </a:r>
            <a:endParaRPr lang="en-US" sz="2267" spc="79" dirty="0">
              <a:latin typeface="Century Gothic" panose="020B0502020202020204" pitchFamily="34" charset="0"/>
            </a:endParaRPr>
          </a:p>
          <a:p>
            <a:pPr algn="ctr">
              <a:lnSpc>
                <a:spcPts val="2833"/>
              </a:lnSpc>
              <a:spcBef>
                <a:spcPct val="0"/>
              </a:spcBef>
            </a:pPr>
            <a:r>
              <a:rPr lang="en-US" sz="2267" spc="79" dirty="0">
                <a:latin typeface="Century Gothic" panose="020B0502020202020204" pitchFamily="34" charset="0"/>
              </a:rPr>
              <a:t>WHERE EXISTS</a:t>
            </a:r>
          </a:p>
          <a:p>
            <a:pPr algn="ctr">
              <a:lnSpc>
                <a:spcPts val="2833"/>
              </a:lnSpc>
              <a:spcBef>
                <a:spcPct val="0"/>
              </a:spcBef>
            </a:pPr>
            <a:r>
              <a:rPr lang="en-US" sz="2267" spc="79" dirty="0">
                <a:latin typeface="Century Gothic" panose="020B0502020202020204" pitchFamily="34" charset="0"/>
              </a:rPr>
              <a:t>(SELECT </a:t>
            </a:r>
            <a:r>
              <a:rPr lang="en-US" sz="2267" spc="79" dirty="0" err="1">
                <a:latin typeface="Century Gothic" panose="020B0502020202020204" pitchFamily="34" charset="0"/>
              </a:rPr>
              <a:t>column_name</a:t>
            </a:r>
            <a:r>
              <a:rPr lang="en-US" sz="2267" spc="79" dirty="0">
                <a:latin typeface="Century Gothic" panose="020B0502020202020204" pitchFamily="34" charset="0"/>
              </a:rPr>
              <a:t> FROM </a:t>
            </a:r>
            <a:r>
              <a:rPr lang="en-US" sz="2267" spc="79" dirty="0" err="1">
                <a:latin typeface="Century Gothic" panose="020B0502020202020204" pitchFamily="34" charset="0"/>
              </a:rPr>
              <a:t>table_name</a:t>
            </a:r>
            <a:r>
              <a:rPr lang="en-US" sz="2267" spc="79" dirty="0">
                <a:latin typeface="Century Gothic" panose="020B0502020202020204" pitchFamily="34" charset="0"/>
              </a:rPr>
              <a:t> WHERE condition);</a:t>
            </a:r>
          </a:p>
        </p:txBody>
      </p:sp>
      <p:grpSp>
        <p:nvGrpSpPr>
          <p:cNvPr id="6" name="Group 6"/>
          <p:cNvGrpSpPr/>
          <p:nvPr/>
        </p:nvGrpSpPr>
        <p:grpSpPr>
          <a:xfrm>
            <a:off x="2177132" y="4492845"/>
            <a:ext cx="9202067" cy="1748627"/>
            <a:chOff x="0" y="0"/>
            <a:chExt cx="9719901" cy="1847029"/>
          </a:xfrm>
        </p:grpSpPr>
        <p:sp>
          <p:nvSpPr>
            <p:cNvPr id="7" name="Freeform 7"/>
            <p:cNvSpPr/>
            <p:nvPr/>
          </p:nvSpPr>
          <p:spPr>
            <a:xfrm>
              <a:off x="0" y="0"/>
              <a:ext cx="9719901" cy="1847029"/>
            </a:xfrm>
            <a:custGeom>
              <a:avLst/>
              <a:gdLst/>
              <a:ahLst/>
              <a:cxnLst/>
              <a:rect l="l" t="t" r="r" b="b"/>
              <a:pathLst>
                <a:path w="9719901" h="1847029">
                  <a:moveTo>
                    <a:pt x="0" y="0"/>
                  </a:moveTo>
                  <a:lnTo>
                    <a:pt x="0" y="1847029"/>
                  </a:lnTo>
                  <a:lnTo>
                    <a:pt x="9719901" y="1847029"/>
                  </a:lnTo>
                  <a:lnTo>
                    <a:pt x="9719901" y="0"/>
                  </a:lnTo>
                  <a:lnTo>
                    <a:pt x="0" y="0"/>
                  </a:lnTo>
                  <a:close/>
                  <a:moveTo>
                    <a:pt x="9658941" y="1786069"/>
                  </a:moveTo>
                  <a:lnTo>
                    <a:pt x="59690" y="1786069"/>
                  </a:lnTo>
                  <a:lnTo>
                    <a:pt x="59690" y="59690"/>
                  </a:lnTo>
                  <a:lnTo>
                    <a:pt x="9658941" y="59690"/>
                  </a:lnTo>
                  <a:lnTo>
                    <a:pt x="9658941" y="1786069"/>
                  </a:lnTo>
                  <a:close/>
                </a:path>
              </a:pathLst>
            </a:custGeom>
            <a:solidFill>
              <a:srgbClr val="425C6B"/>
            </a:solidFill>
          </p:spPr>
        </p:sp>
      </p:grpSp>
      <p:sp>
        <p:nvSpPr>
          <p:cNvPr id="2" name="Marcador de Posição do Número do Diapositivo 1">
            <a:extLst>
              <a:ext uri="{FF2B5EF4-FFF2-40B4-BE49-F238E27FC236}">
                <a16:creationId xmlns:a16="http://schemas.microsoft.com/office/drawing/2014/main" id="{1054AD7A-753C-FC4B-9924-151E58565FFF}"/>
              </a:ext>
            </a:extLst>
          </p:cNvPr>
          <p:cNvSpPr>
            <a:spLocks noGrp="1"/>
          </p:cNvSpPr>
          <p:nvPr>
            <p:ph type="sldNum" idx="12"/>
          </p:nvPr>
        </p:nvSpPr>
        <p:spPr/>
        <p:txBody>
          <a:bodyPr/>
          <a:lstStyle/>
          <a:p>
            <a:fld id="{00000000-1234-1234-1234-123412341234}" type="slidenum">
              <a:rPr lang="en" smtClean="0"/>
              <a:pPr/>
              <a:t>20</a:t>
            </a:fld>
            <a:endParaRPr lang="en" dirty="0"/>
          </a:p>
        </p:txBody>
      </p:sp>
    </p:spTree>
    <p:extLst>
      <p:ext uri="{BB962C8B-B14F-4D97-AF65-F5344CB8AC3E}">
        <p14:creationId xmlns:p14="http://schemas.microsoft.com/office/powerpoint/2010/main" val="1329995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2">
            <a:extLst>
              <a:ext uri="{FF2B5EF4-FFF2-40B4-BE49-F238E27FC236}">
                <a16:creationId xmlns:a16="http://schemas.microsoft.com/office/drawing/2014/main" id="{D40B7526-3312-C547-A3D3-243D9E98D3A1}"/>
              </a:ext>
            </a:extLst>
          </p:cNvPr>
          <p:cNvSpPr/>
          <p:nvPr/>
        </p:nvSpPr>
        <p:spPr>
          <a:xfrm>
            <a:off x="-50800" y="-25400"/>
            <a:ext cx="12344400" cy="1760117"/>
          </a:xfrm>
          <a:prstGeom prst="rect">
            <a:avLst/>
          </a:prstGeom>
          <a:solidFill>
            <a:srgbClr val="425C6B"/>
          </a:solidFill>
        </p:spPr>
      </p:sp>
      <p:sp>
        <p:nvSpPr>
          <p:cNvPr id="3" name="TextBox 3"/>
          <p:cNvSpPr txBox="1"/>
          <p:nvPr/>
        </p:nvSpPr>
        <p:spPr>
          <a:xfrm>
            <a:off x="559589" y="1957494"/>
            <a:ext cx="10787899" cy="1445717"/>
          </a:xfrm>
          <a:prstGeom prst="rect">
            <a:avLst/>
          </a:prstGeom>
        </p:spPr>
        <p:txBody>
          <a:bodyPr wrap="square" lIns="0" tIns="0" rIns="0" bIns="0" rtlCol="0" anchor="t">
            <a:spAutoFit/>
          </a:bodyPr>
          <a:lstStyle/>
          <a:p>
            <a:pPr algn="ctr">
              <a:lnSpc>
                <a:spcPct val="150000"/>
              </a:lnSpc>
              <a:spcBef>
                <a:spcPct val="0"/>
              </a:spcBef>
            </a:pPr>
            <a:r>
              <a:rPr lang="en-US" sz="2267" spc="79" dirty="0">
                <a:latin typeface="Century Gothic" panose="020B0502020202020204" pitchFamily="34" charset="0"/>
              </a:rPr>
              <a:t>(UNION, INTERSECT, EXCEPT)</a:t>
            </a:r>
          </a:p>
          <a:p>
            <a:pPr algn="just">
              <a:lnSpc>
                <a:spcPct val="150000"/>
              </a:lnSpc>
              <a:spcBef>
                <a:spcPct val="0"/>
              </a:spcBef>
            </a:pPr>
            <a:r>
              <a:rPr lang="en-US" sz="2133" spc="75" dirty="0">
                <a:latin typeface="Century Gothic" panose="020B0502020202020204" pitchFamily="34" charset="0"/>
              </a:rPr>
              <a:t>In SQL, we can use the operations of Union, Intersection and Exception to combine the results of two or more queries in a single result:</a:t>
            </a:r>
          </a:p>
        </p:txBody>
      </p:sp>
      <p:sp>
        <p:nvSpPr>
          <p:cNvPr id="4" name="TextBox 4"/>
          <p:cNvSpPr txBox="1"/>
          <p:nvPr/>
        </p:nvSpPr>
        <p:spPr>
          <a:xfrm>
            <a:off x="0" y="559929"/>
            <a:ext cx="12192000" cy="558230"/>
          </a:xfrm>
          <a:prstGeom prst="rect">
            <a:avLst/>
          </a:prstGeom>
        </p:spPr>
        <p:txBody>
          <a:bodyPr lIns="0" tIns="0" rIns="0" bIns="0" rtlCol="0" anchor="t">
            <a:spAutoFit/>
          </a:bodyPr>
          <a:lstStyle/>
          <a:p>
            <a:pPr algn="ctr">
              <a:lnSpc>
                <a:spcPts val="4667"/>
              </a:lnSpc>
            </a:pPr>
            <a:r>
              <a:rPr lang="en-US" sz="3734" spc="131">
                <a:solidFill>
                  <a:srgbClr val="EFEFEF"/>
                </a:solidFill>
                <a:latin typeface="Century Gothic" panose="020B0502020202020204" pitchFamily="34" charset="0"/>
              </a:rPr>
              <a:t>SQL LANGUAGE: COMBINE TABLES</a:t>
            </a:r>
          </a:p>
        </p:txBody>
      </p:sp>
      <p:grpSp>
        <p:nvGrpSpPr>
          <p:cNvPr id="5" name="Group 5"/>
          <p:cNvGrpSpPr/>
          <p:nvPr/>
        </p:nvGrpSpPr>
        <p:grpSpPr>
          <a:xfrm>
            <a:off x="559590" y="3980984"/>
            <a:ext cx="3035829" cy="2191217"/>
            <a:chOff x="0" y="0"/>
            <a:chExt cx="3206667" cy="2314525"/>
          </a:xfrm>
        </p:grpSpPr>
        <p:sp>
          <p:nvSpPr>
            <p:cNvPr id="6" name="Freeform 6"/>
            <p:cNvSpPr/>
            <p:nvPr/>
          </p:nvSpPr>
          <p:spPr>
            <a:xfrm>
              <a:off x="0" y="0"/>
              <a:ext cx="3206667" cy="2314525"/>
            </a:xfrm>
            <a:custGeom>
              <a:avLst/>
              <a:gdLst/>
              <a:ahLst/>
              <a:cxnLst/>
              <a:rect l="l" t="t" r="r" b="b"/>
              <a:pathLst>
                <a:path w="3206667" h="2314525">
                  <a:moveTo>
                    <a:pt x="0" y="0"/>
                  </a:moveTo>
                  <a:lnTo>
                    <a:pt x="0" y="2314525"/>
                  </a:lnTo>
                  <a:lnTo>
                    <a:pt x="3206667" y="2314525"/>
                  </a:lnTo>
                  <a:lnTo>
                    <a:pt x="3206667" y="0"/>
                  </a:lnTo>
                  <a:lnTo>
                    <a:pt x="0" y="0"/>
                  </a:lnTo>
                  <a:close/>
                  <a:moveTo>
                    <a:pt x="3145707" y="2253565"/>
                  </a:moveTo>
                  <a:lnTo>
                    <a:pt x="59690" y="2253565"/>
                  </a:lnTo>
                  <a:lnTo>
                    <a:pt x="59690" y="59690"/>
                  </a:lnTo>
                  <a:lnTo>
                    <a:pt x="3145707" y="59690"/>
                  </a:lnTo>
                  <a:lnTo>
                    <a:pt x="3145707" y="2253565"/>
                  </a:lnTo>
                  <a:close/>
                </a:path>
              </a:pathLst>
            </a:custGeom>
            <a:solidFill>
              <a:srgbClr val="425C6B"/>
            </a:solidFill>
          </p:spPr>
        </p:sp>
      </p:grpSp>
      <p:grpSp>
        <p:nvGrpSpPr>
          <p:cNvPr id="7" name="Group 7"/>
          <p:cNvGrpSpPr/>
          <p:nvPr/>
        </p:nvGrpSpPr>
        <p:grpSpPr>
          <a:xfrm>
            <a:off x="4437706" y="3980984"/>
            <a:ext cx="3035829" cy="2191217"/>
            <a:chOff x="0" y="0"/>
            <a:chExt cx="3206667" cy="2314525"/>
          </a:xfrm>
        </p:grpSpPr>
        <p:sp>
          <p:nvSpPr>
            <p:cNvPr id="8" name="Freeform 8"/>
            <p:cNvSpPr/>
            <p:nvPr/>
          </p:nvSpPr>
          <p:spPr>
            <a:xfrm>
              <a:off x="0" y="0"/>
              <a:ext cx="3206667" cy="2314525"/>
            </a:xfrm>
            <a:custGeom>
              <a:avLst/>
              <a:gdLst/>
              <a:ahLst/>
              <a:cxnLst/>
              <a:rect l="l" t="t" r="r" b="b"/>
              <a:pathLst>
                <a:path w="3206667" h="2314525">
                  <a:moveTo>
                    <a:pt x="0" y="0"/>
                  </a:moveTo>
                  <a:lnTo>
                    <a:pt x="0" y="2314525"/>
                  </a:lnTo>
                  <a:lnTo>
                    <a:pt x="3206667" y="2314525"/>
                  </a:lnTo>
                  <a:lnTo>
                    <a:pt x="3206667" y="0"/>
                  </a:lnTo>
                  <a:lnTo>
                    <a:pt x="0" y="0"/>
                  </a:lnTo>
                  <a:close/>
                  <a:moveTo>
                    <a:pt x="3145707" y="2253565"/>
                  </a:moveTo>
                  <a:lnTo>
                    <a:pt x="59690" y="2253565"/>
                  </a:lnTo>
                  <a:lnTo>
                    <a:pt x="59690" y="59690"/>
                  </a:lnTo>
                  <a:lnTo>
                    <a:pt x="3145707" y="59690"/>
                  </a:lnTo>
                  <a:lnTo>
                    <a:pt x="3145707" y="2253565"/>
                  </a:lnTo>
                  <a:close/>
                </a:path>
              </a:pathLst>
            </a:custGeom>
            <a:solidFill>
              <a:srgbClr val="425C6B"/>
            </a:solidFill>
          </p:spPr>
        </p:sp>
      </p:grpSp>
      <p:grpSp>
        <p:nvGrpSpPr>
          <p:cNvPr id="9" name="Group 9"/>
          <p:cNvGrpSpPr/>
          <p:nvPr/>
        </p:nvGrpSpPr>
        <p:grpSpPr>
          <a:xfrm>
            <a:off x="8311659" y="3980984"/>
            <a:ext cx="3035829" cy="2191217"/>
            <a:chOff x="0" y="0"/>
            <a:chExt cx="3206667" cy="2314525"/>
          </a:xfrm>
        </p:grpSpPr>
        <p:sp>
          <p:nvSpPr>
            <p:cNvPr id="10" name="Freeform 10"/>
            <p:cNvSpPr/>
            <p:nvPr/>
          </p:nvSpPr>
          <p:spPr>
            <a:xfrm>
              <a:off x="0" y="0"/>
              <a:ext cx="3206667" cy="2314525"/>
            </a:xfrm>
            <a:custGeom>
              <a:avLst/>
              <a:gdLst/>
              <a:ahLst/>
              <a:cxnLst/>
              <a:rect l="l" t="t" r="r" b="b"/>
              <a:pathLst>
                <a:path w="3206667" h="2314525">
                  <a:moveTo>
                    <a:pt x="0" y="0"/>
                  </a:moveTo>
                  <a:lnTo>
                    <a:pt x="0" y="2314525"/>
                  </a:lnTo>
                  <a:lnTo>
                    <a:pt x="3206667" y="2314525"/>
                  </a:lnTo>
                  <a:lnTo>
                    <a:pt x="3206667" y="0"/>
                  </a:lnTo>
                  <a:lnTo>
                    <a:pt x="0" y="0"/>
                  </a:lnTo>
                  <a:close/>
                  <a:moveTo>
                    <a:pt x="3145707" y="2253565"/>
                  </a:moveTo>
                  <a:lnTo>
                    <a:pt x="59690" y="2253565"/>
                  </a:lnTo>
                  <a:lnTo>
                    <a:pt x="59690" y="59690"/>
                  </a:lnTo>
                  <a:lnTo>
                    <a:pt x="3145707" y="59690"/>
                  </a:lnTo>
                  <a:lnTo>
                    <a:pt x="3145707" y="2253565"/>
                  </a:lnTo>
                  <a:close/>
                </a:path>
              </a:pathLst>
            </a:custGeom>
            <a:solidFill>
              <a:srgbClr val="425C6B"/>
            </a:solidFill>
          </p:spPr>
        </p:sp>
      </p:grpSp>
      <p:sp>
        <p:nvSpPr>
          <p:cNvPr id="11" name="TextBox 11"/>
          <p:cNvSpPr txBox="1"/>
          <p:nvPr/>
        </p:nvSpPr>
        <p:spPr>
          <a:xfrm>
            <a:off x="662356" y="4187169"/>
            <a:ext cx="2830298" cy="1749069"/>
          </a:xfrm>
          <a:prstGeom prst="rect">
            <a:avLst/>
          </a:prstGeom>
        </p:spPr>
        <p:txBody>
          <a:bodyPr lIns="0" tIns="0" rIns="0" bIns="0" rtlCol="0" anchor="t">
            <a:spAutoFit/>
          </a:bodyPr>
          <a:lstStyle/>
          <a:p>
            <a:pPr algn="ctr">
              <a:lnSpc>
                <a:spcPts val="2333"/>
              </a:lnSpc>
              <a:spcBef>
                <a:spcPct val="0"/>
              </a:spcBef>
            </a:pPr>
            <a:r>
              <a:rPr lang="en-US" spc="65">
                <a:latin typeface="Century Gothic" panose="020B0502020202020204" pitchFamily="34" charset="0"/>
              </a:rPr>
              <a:t>The Union of two tables, A and B, is a table with all the rows that are in the first table A or the second table B or both.</a:t>
            </a:r>
          </a:p>
        </p:txBody>
      </p:sp>
      <p:sp>
        <p:nvSpPr>
          <p:cNvPr id="12" name="TextBox 12"/>
          <p:cNvSpPr txBox="1"/>
          <p:nvPr/>
        </p:nvSpPr>
        <p:spPr>
          <a:xfrm>
            <a:off x="4599379" y="4333219"/>
            <a:ext cx="2712483" cy="1454116"/>
          </a:xfrm>
          <a:prstGeom prst="rect">
            <a:avLst/>
          </a:prstGeom>
        </p:spPr>
        <p:txBody>
          <a:bodyPr lIns="0" tIns="0" rIns="0" bIns="0" rtlCol="0" anchor="t">
            <a:spAutoFit/>
          </a:bodyPr>
          <a:lstStyle/>
          <a:p>
            <a:pPr algn="ctr">
              <a:lnSpc>
                <a:spcPts val="2333"/>
              </a:lnSpc>
              <a:spcBef>
                <a:spcPct val="0"/>
              </a:spcBef>
            </a:pPr>
            <a:r>
              <a:rPr lang="en-US" spc="65">
                <a:latin typeface="Century Gothic" panose="020B0502020202020204" pitchFamily="34" charset="0"/>
              </a:rPr>
              <a:t>The Intersection of two tables, A and B, is a table with all rows that are common to both tables A and B.</a:t>
            </a:r>
          </a:p>
        </p:txBody>
      </p:sp>
      <p:sp>
        <p:nvSpPr>
          <p:cNvPr id="13" name="TextBox 13"/>
          <p:cNvSpPr txBox="1"/>
          <p:nvPr/>
        </p:nvSpPr>
        <p:spPr>
          <a:xfrm>
            <a:off x="8456202" y="4333218"/>
            <a:ext cx="2746745" cy="1454116"/>
          </a:xfrm>
          <a:prstGeom prst="rect">
            <a:avLst/>
          </a:prstGeom>
        </p:spPr>
        <p:txBody>
          <a:bodyPr lIns="0" tIns="0" rIns="0" bIns="0" rtlCol="0" anchor="t">
            <a:spAutoFit/>
          </a:bodyPr>
          <a:lstStyle/>
          <a:p>
            <a:pPr algn="ctr">
              <a:lnSpc>
                <a:spcPts val="2333"/>
              </a:lnSpc>
              <a:spcBef>
                <a:spcPct val="0"/>
              </a:spcBef>
            </a:pPr>
            <a:r>
              <a:rPr lang="en-US" spc="65">
                <a:latin typeface="Century Gothic" panose="020B0502020202020204" pitchFamily="34" charset="0"/>
              </a:rPr>
              <a:t>The Exception of two tables, A and B, is a table with all lines that are in table A but not in table B.</a:t>
            </a:r>
          </a:p>
        </p:txBody>
      </p:sp>
      <p:sp>
        <p:nvSpPr>
          <p:cNvPr id="2" name="Marcador de Posição do Número do Diapositivo 1">
            <a:extLst>
              <a:ext uri="{FF2B5EF4-FFF2-40B4-BE49-F238E27FC236}">
                <a16:creationId xmlns:a16="http://schemas.microsoft.com/office/drawing/2014/main" id="{4DB65C1C-7BAA-5040-B3D6-78128D0DBB25}"/>
              </a:ext>
            </a:extLst>
          </p:cNvPr>
          <p:cNvSpPr>
            <a:spLocks noGrp="1"/>
          </p:cNvSpPr>
          <p:nvPr>
            <p:ph type="sldNum" idx="12"/>
          </p:nvPr>
        </p:nvSpPr>
        <p:spPr/>
        <p:txBody>
          <a:bodyPr/>
          <a:lstStyle/>
          <a:p>
            <a:fld id="{00000000-1234-1234-1234-123412341234}" type="slidenum">
              <a:rPr lang="en" smtClean="0"/>
              <a:pPr/>
              <a:t>21</a:t>
            </a:fld>
            <a:endParaRPr lang="en" dirty="0"/>
          </a:p>
        </p:txBody>
      </p:sp>
    </p:spTree>
    <p:extLst>
      <p:ext uri="{BB962C8B-B14F-4D97-AF65-F5344CB8AC3E}">
        <p14:creationId xmlns:p14="http://schemas.microsoft.com/office/powerpoint/2010/main" val="512511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2">
            <a:extLst>
              <a:ext uri="{FF2B5EF4-FFF2-40B4-BE49-F238E27FC236}">
                <a16:creationId xmlns:a16="http://schemas.microsoft.com/office/drawing/2014/main" id="{603F804B-880E-BA48-8E7A-ECA9052750FD}"/>
              </a:ext>
            </a:extLst>
          </p:cNvPr>
          <p:cNvSpPr/>
          <p:nvPr/>
        </p:nvSpPr>
        <p:spPr>
          <a:xfrm>
            <a:off x="-50800" y="-25400"/>
            <a:ext cx="12344400" cy="1760117"/>
          </a:xfrm>
          <a:prstGeom prst="rect">
            <a:avLst/>
          </a:prstGeom>
          <a:solidFill>
            <a:srgbClr val="425C6B"/>
          </a:solidFill>
        </p:spPr>
      </p:sp>
      <p:sp>
        <p:nvSpPr>
          <p:cNvPr id="3" name="TextBox 3"/>
          <p:cNvSpPr txBox="1"/>
          <p:nvPr/>
        </p:nvSpPr>
        <p:spPr>
          <a:xfrm>
            <a:off x="0" y="559929"/>
            <a:ext cx="12192000" cy="558230"/>
          </a:xfrm>
          <a:prstGeom prst="rect">
            <a:avLst/>
          </a:prstGeom>
        </p:spPr>
        <p:txBody>
          <a:bodyPr lIns="0" tIns="0" rIns="0" bIns="0" rtlCol="0" anchor="t">
            <a:spAutoFit/>
          </a:bodyPr>
          <a:lstStyle/>
          <a:p>
            <a:pPr algn="ctr">
              <a:lnSpc>
                <a:spcPts val="4667"/>
              </a:lnSpc>
            </a:pPr>
            <a:r>
              <a:rPr lang="en-US" sz="3734" spc="131">
                <a:solidFill>
                  <a:srgbClr val="EFEFEF"/>
                </a:solidFill>
                <a:latin typeface="Century Gothic" panose="020B0502020202020204" pitchFamily="34" charset="0"/>
              </a:rPr>
              <a:t>SQL LANGUAGE: UNION, INTERSECT, EXCEPT</a:t>
            </a:r>
          </a:p>
        </p:txBody>
      </p:sp>
      <p:sp>
        <p:nvSpPr>
          <p:cNvPr id="4" name="TextBox 4"/>
          <p:cNvSpPr txBox="1"/>
          <p:nvPr/>
        </p:nvSpPr>
        <p:spPr>
          <a:xfrm>
            <a:off x="3196769" y="1941786"/>
            <a:ext cx="5798462" cy="1051891"/>
          </a:xfrm>
          <a:prstGeom prst="rect">
            <a:avLst/>
          </a:prstGeom>
        </p:spPr>
        <p:txBody>
          <a:bodyPr wrap="square" lIns="0" tIns="0" rIns="0" bIns="0" rtlCol="0" anchor="t">
            <a:spAutoFit/>
          </a:bodyPr>
          <a:lstStyle/>
          <a:p>
            <a:pPr algn="ctr">
              <a:lnSpc>
                <a:spcPts val="2833"/>
              </a:lnSpc>
              <a:spcBef>
                <a:spcPct val="0"/>
              </a:spcBef>
            </a:pPr>
            <a:r>
              <a:rPr lang="en-US" sz="2267" spc="79" dirty="0">
                <a:latin typeface="Century Gothic" panose="020B0502020202020204" pitchFamily="34" charset="0"/>
              </a:rPr>
              <a:t>SELECT </a:t>
            </a:r>
            <a:r>
              <a:rPr lang="en-US" sz="2267" spc="79" dirty="0" err="1">
                <a:latin typeface="Century Gothic" panose="020B0502020202020204" pitchFamily="34" charset="0"/>
              </a:rPr>
              <a:t>column_name</a:t>
            </a:r>
            <a:r>
              <a:rPr lang="en-US" sz="2267" spc="79" dirty="0">
                <a:latin typeface="Century Gothic" panose="020B0502020202020204" pitchFamily="34" charset="0"/>
              </a:rPr>
              <a:t>(s) FROM table1</a:t>
            </a:r>
          </a:p>
          <a:p>
            <a:pPr algn="ctr">
              <a:lnSpc>
                <a:spcPts val="2833"/>
              </a:lnSpc>
              <a:spcBef>
                <a:spcPct val="0"/>
              </a:spcBef>
            </a:pPr>
            <a:r>
              <a:rPr lang="en-US" sz="2267" spc="79" dirty="0">
                <a:latin typeface="Century Gothic" panose="020B0502020202020204" pitchFamily="34" charset="0"/>
              </a:rPr>
              <a:t>UNION</a:t>
            </a:r>
          </a:p>
          <a:p>
            <a:pPr algn="ctr">
              <a:lnSpc>
                <a:spcPts val="2833"/>
              </a:lnSpc>
              <a:spcBef>
                <a:spcPct val="0"/>
              </a:spcBef>
            </a:pPr>
            <a:r>
              <a:rPr lang="en-US" sz="2267" spc="79" dirty="0">
                <a:latin typeface="Century Gothic" panose="020B0502020202020204" pitchFamily="34" charset="0"/>
              </a:rPr>
              <a:t>SELECT </a:t>
            </a:r>
            <a:r>
              <a:rPr lang="en-US" sz="2267" spc="79" dirty="0" err="1">
                <a:latin typeface="Century Gothic" panose="020B0502020202020204" pitchFamily="34" charset="0"/>
              </a:rPr>
              <a:t>column_name</a:t>
            </a:r>
            <a:r>
              <a:rPr lang="en-US" sz="2267" spc="79" dirty="0">
                <a:latin typeface="Century Gothic" panose="020B0502020202020204" pitchFamily="34" charset="0"/>
              </a:rPr>
              <a:t>(s) FROM table2;</a:t>
            </a:r>
          </a:p>
        </p:txBody>
      </p:sp>
      <p:grpSp>
        <p:nvGrpSpPr>
          <p:cNvPr id="5" name="Group 5"/>
          <p:cNvGrpSpPr/>
          <p:nvPr/>
        </p:nvGrpSpPr>
        <p:grpSpPr>
          <a:xfrm>
            <a:off x="3060474" y="1763935"/>
            <a:ext cx="6043750" cy="1431125"/>
            <a:chOff x="0" y="0"/>
            <a:chExt cx="6383855" cy="1511660"/>
          </a:xfrm>
        </p:grpSpPr>
        <p:sp>
          <p:nvSpPr>
            <p:cNvPr id="6" name="Freeform 6"/>
            <p:cNvSpPr/>
            <p:nvPr/>
          </p:nvSpPr>
          <p:spPr>
            <a:xfrm>
              <a:off x="0" y="0"/>
              <a:ext cx="6383855" cy="1511660"/>
            </a:xfrm>
            <a:custGeom>
              <a:avLst/>
              <a:gdLst/>
              <a:ahLst/>
              <a:cxnLst/>
              <a:rect l="l" t="t" r="r" b="b"/>
              <a:pathLst>
                <a:path w="6383855" h="1511660">
                  <a:moveTo>
                    <a:pt x="0" y="0"/>
                  </a:moveTo>
                  <a:lnTo>
                    <a:pt x="0" y="1511660"/>
                  </a:lnTo>
                  <a:lnTo>
                    <a:pt x="6383855" y="1511660"/>
                  </a:lnTo>
                  <a:lnTo>
                    <a:pt x="6383855" y="0"/>
                  </a:lnTo>
                  <a:lnTo>
                    <a:pt x="0" y="0"/>
                  </a:lnTo>
                  <a:close/>
                  <a:moveTo>
                    <a:pt x="6322895" y="1450700"/>
                  </a:moveTo>
                  <a:lnTo>
                    <a:pt x="59690" y="1450700"/>
                  </a:lnTo>
                  <a:lnTo>
                    <a:pt x="59690" y="59690"/>
                  </a:lnTo>
                  <a:lnTo>
                    <a:pt x="6322895" y="59690"/>
                  </a:lnTo>
                  <a:lnTo>
                    <a:pt x="6322895" y="1450700"/>
                  </a:lnTo>
                  <a:close/>
                </a:path>
              </a:pathLst>
            </a:custGeom>
            <a:solidFill>
              <a:srgbClr val="425C6B"/>
            </a:solidFill>
          </p:spPr>
        </p:sp>
      </p:grpSp>
      <p:grpSp>
        <p:nvGrpSpPr>
          <p:cNvPr id="7" name="Group 7"/>
          <p:cNvGrpSpPr/>
          <p:nvPr/>
        </p:nvGrpSpPr>
        <p:grpSpPr>
          <a:xfrm>
            <a:off x="3085874" y="3315440"/>
            <a:ext cx="6043750" cy="1431125"/>
            <a:chOff x="0" y="0"/>
            <a:chExt cx="6383855" cy="1511660"/>
          </a:xfrm>
        </p:grpSpPr>
        <p:sp>
          <p:nvSpPr>
            <p:cNvPr id="8" name="Freeform 8"/>
            <p:cNvSpPr/>
            <p:nvPr/>
          </p:nvSpPr>
          <p:spPr>
            <a:xfrm>
              <a:off x="0" y="0"/>
              <a:ext cx="6383855" cy="1511660"/>
            </a:xfrm>
            <a:custGeom>
              <a:avLst/>
              <a:gdLst/>
              <a:ahLst/>
              <a:cxnLst/>
              <a:rect l="l" t="t" r="r" b="b"/>
              <a:pathLst>
                <a:path w="6383855" h="1511660">
                  <a:moveTo>
                    <a:pt x="0" y="0"/>
                  </a:moveTo>
                  <a:lnTo>
                    <a:pt x="0" y="1511660"/>
                  </a:lnTo>
                  <a:lnTo>
                    <a:pt x="6383855" y="1511660"/>
                  </a:lnTo>
                  <a:lnTo>
                    <a:pt x="6383855" y="0"/>
                  </a:lnTo>
                  <a:lnTo>
                    <a:pt x="0" y="0"/>
                  </a:lnTo>
                  <a:close/>
                  <a:moveTo>
                    <a:pt x="6322895" y="1450700"/>
                  </a:moveTo>
                  <a:lnTo>
                    <a:pt x="59690" y="1450700"/>
                  </a:lnTo>
                  <a:lnTo>
                    <a:pt x="59690" y="59690"/>
                  </a:lnTo>
                  <a:lnTo>
                    <a:pt x="6322895" y="59690"/>
                  </a:lnTo>
                  <a:lnTo>
                    <a:pt x="6322895" y="1450700"/>
                  </a:lnTo>
                  <a:close/>
                </a:path>
              </a:pathLst>
            </a:custGeom>
            <a:solidFill>
              <a:srgbClr val="425C6B"/>
            </a:solidFill>
          </p:spPr>
        </p:sp>
      </p:grpSp>
      <p:sp>
        <p:nvSpPr>
          <p:cNvPr id="9" name="TextBox 9"/>
          <p:cNvSpPr txBox="1"/>
          <p:nvPr/>
        </p:nvSpPr>
        <p:spPr>
          <a:xfrm>
            <a:off x="3299500" y="3477571"/>
            <a:ext cx="5557540" cy="1051891"/>
          </a:xfrm>
          <a:prstGeom prst="rect">
            <a:avLst/>
          </a:prstGeom>
        </p:spPr>
        <p:txBody>
          <a:bodyPr lIns="0" tIns="0" rIns="0" bIns="0" rtlCol="0" anchor="t">
            <a:spAutoFit/>
          </a:bodyPr>
          <a:lstStyle/>
          <a:p>
            <a:pPr algn="ctr">
              <a:lnSpc>
                <a:spcPts val="2833"/>
              </a:lnSpc>
              <a:spcBef>
                <a:spcPct val="0"/>
              </a:spcBef>
            </a:pPr>
            <a:r>
              <a:rPr lang="en-US" sz="2267" spc="79" dirty="0">
                <a:latin typeface="Century Gothic" panose="020B0502020202020204" pitchFamily="34" charset="0"/>
              </a:rPr>
              <a:t>(SELECT  </a:t>
            </a:r>
            <a:r>
              <a:rPr lang="en-US" sz="2267" spc="79" dirty="0" err="1">
                <a:latin typeface="Century Gothic" panose="020B0502020202020204" pitchFamily="34" charset="0"/>
              </a:rPr>
              <a:t>column_name</a:t>
            </a:r>
            <a:r>
              <a:rPr lang="en-US" sz="2267" spc="79" dirty="0">
                <a:latin typeface="Century Gothic" panose="020B0502020202020204" pitchFamily="34" charset="0"/>
              </a:rPr>
              <a:t> FROM table1)  </a:t>
            </a:r>
          </a:p>
          <a:p>
            <a:pPr algn="ctr">
              <a:lnSpc>
                <a:spcPts val="2833"/>
              </a:lnSpc>
              <a:spcBef>
                <a:spcPct val="0"/>
              </a:spcBef>
            </a:pPr>
            <a:r>
              <a:rPr lang="en-US" sz="2267" spc="79" dirty="0">
                <a:latin typeface="Century Gothic" panose="020B0502020202020204" pitchFamily="34" charset="0"/>
              </a:rPr>
              <a:t>INTERSECT </a:t>
            </a:r>
          </a:p>
          <a:p>
            <a:pPr algn="ctr">
              <a:lnSpc>
                <a:spcPts val="2833"/>
              </a:lnSpc>
              <a:spcBef>
                <a:spcPct val="0"/>
              </a:spcBef>
            </a:pPr>
            <a:r>
              <a:rPr lang="en-US" sz="2267" spc="79" dirty="0">
                <a:latin typeface="Century Gothic" panose="020B0502020202020204" pitchFamily="34" charset="0"/>
              </a:rPr>
              <a:t>(SELECT </a:t>
            </a:r>
            <a:r>
              <a:rPr lang="en-US" sz="2267" spc="79" dirty="0" err="1">
                <a:latin typeface="Century Gothic" panose="020B0502020202020204" pitchFamily="34" charset="0"/>
              </a:rPr>
              <a:t>column_name</a:t>
            </a:r>
            <a:r>
              <a:rPr lang="en-US" sz="2267" spc="79" dirty="0">
                <a:latin typeface="Century Gothic" panose="020B0502020202020204" pitchFamily="34" charset="0"/>
              </a:rPr>
              <a:t> FROM table2);</a:t>
            </a:r>
          </a:p>
        </p:txBody>
      </p:sp>
      <p:grpSp>
        <p:nvGrpSpPr>
          <p:cNvPr id="10" name="Group 10"/>
          <p:cNvGrpSpPr/>
          <p:nvPr/>
        </p:nvGrpSpPr>
        <p:grpSpPr>
          <a:xfrm>
            <a:off x="3060474" y="4866946"/>
            <a:ext cx="6043750" cy="1431125"/>
            <a:chOff x="0" y="0"/>
            <a:chExt cx="6383855" cy="1511660"/>
          </a:xfrm>
        </p:grpSpPr>
        <p:sp>
          <p:nvSpPr>
            <p:cNvPr id="11" name="Freeform 11"/>
            <p:cNvSpPr/>
            <p:nvPr/>
          </p:nvSpPr>
          <p:spPr>
            <a:xfrm>
              <a:off x="0" y="0"/>
              <a:ext cx="6383855" cy="1511660"/>
            </a:xfrm>
            <a:custGeom>
              <a:avLst/>
              <a:gdLst/>
              <a:ahLst/>
              <a:cxnLst/>
              <a:rect l="l" t="t" r="r" b="b"/>
              <a:pathLst>
                <a:path w="6383855" h="1511660">
                  <a:moveTo>
                    <a:pt x="0" y="0"/>
                  </a:moveTo>
                  <a:lnTo>
                    <a:pt x="0" y="1511660"/>
                  </a:lnTo>
                  <a:lnTo>
                    <a:pt x="6383855" y="1511660"/>
                  </a:lnTo>
                  <a:lnTo>
                    <a:pt x="6383855" y="0"/>
                  </a:lnTo>
                  <a:lnTo>
                    <a:pt x="0" y="0"/>
                  </a:lnTo>
                  <a:close/>
                  <a:moveTo>
                    <a:pt x="6322895" y="1450700"/>
                  </a:moveTo>
                  <a:lnTo>
                    <a:pt x="59690" y="1450700"/>
                  </a:lnTo>
                  <a:lnTo>
                    <a:pt x="59690" y="59690"/>
                  </a:lnTo>
                  <a:lnTo>
                    <a:pt x="6322895" y="59690"/>
                  </a:lnTo>
                  <a:lnTo>
                    <a:pt x="6322895" y="1450700"/>
                  </a:lnTo>
                  <a:close/>
                </a:path>
              </a:pathLst>
            </a:custGeom>
            <a:solidFill>
              <a:srgbClr val="425C6B"/>
            </a:solidFill>
          </p:spPr>
        </p:sp>
      </p:grpSp>
      <p:sp>
        <p:nvSpPr>
          <p:cNvPr id="12" name="TextBox 12"/>
          <p:cNvSpPr txBox="1"/>
          <p:nvPr/>
        </p:nvSpPr>
        <p:spPr>
          <a:xfrm>
            <a:off x="3196769" y="5016259"/>
            <a:ext cx="5763002" cy="1051891"/>
          </a:xfrm>
          <a:prstGeom prst="rect">
            <a:avLst/>
          </a:prstGeom>
        </p:spPr>
        <p:txBody>
          <a:bodyPr wrap="square" lIns="0" tIns="0" rIns="0" bIns="0" rtlCol="0" anchor="t">
            <a:spAutoFit/>
          </a:bodyPr>
          <a:lstStyle/>
          <a:p>
            <a:pPr algn="ctr">
              <a:lnSpc>
                <a:spcPts val="2833"/>
              </a:lnSpc>
              <a:spcBef>
                <a:spcPct val="0"/>
              </a:spcBef>
            </a:pPr>
            <a:r>
              <a:rPr lang="en-US" sz="2267" spc="79" dirty="0">
                <a:latin typeface="Century Gothic" panose="020B0502020202020204" pitchFamily="34" charset="0"/>
              </a:rPr>
              <a:t>(SELECT </a:t>
            </a:r>
            <a:r>
              <a:rPr lang="en-US" sz="2267" spc="79" dirty="0" err="1">
                <a:latin typeface="Century Gothic" panose="020B0502020202020204" pitchFamily="34" charset="0"/>
              </a:rPr>
              <a:t>column_name</a:t>
            </a:r>
            <a:r>
              <a:rPr lang="en-US" sz="2267" spc="79" dirty="0">
                <a:latin typeface="Century Gothic" panose="020B0502020202020204" pitchFamily="34" charset="0"/>
              </a:rPr>
              <a:t> FROM table1)  </a:t>
            </a:r>
          </a:p>
          <a:p>
            <a:pPr algn="ctr">
              <a:lnSpc>
                <a:spcPts val="2833"/>
              </a:lnSpc>
              <a:spcBef>
                <a:spcPct val="0"/>
              </a:spcBef>
            </a:pPr>
            <a:r>
              <a:rPr lang="en-US" sz="2267" spc="79" dirty="0">
                <a:latin typeface="Century Gothic" panose="020B0502020202020204" pitchFamily="34" charset="0"/>
              </a:rPr>
              <a:t> EXCEPT </a:t>
            </a:r>
          </a:p>
          <a:p>
            <a:pPr algn="ctr">
              <a:lnSpc>
                <a:spcPts val="2833"/>
              </a:lnSpc>
              <a:spcBef>
                <a:spcPct val="0"/>
              </a:spcBef>
            </a:pPr>
            <a:r>
              <a:rPr lang="en-US" sz="2267" spc="79" dirty="0">
                <a:latin typeface="Century Gothic" panose="020B0502020202020204" pitchFamily="34" charset="0"/>
              </a:rPr>
              <a:t>(SELECT </a:t>
            </a:r>
            <a:r>
              <a:rPr lang="en-US" sz="2267" spc="79" dirty="0" err="1">
                <a:latin typeface="Century Gothic" panose="020B0502020202020204" pitchFamily="34" charset="0"/>
              </a:rPr>
              <a:t>column_name</a:t>
            </a:r>
            <a:r>
              <a:rPr lang="en-US" sz="2267" spc="79" dirty="0">
                <a:latin typeface="Century Gothic" panose="020B0502020202020204" pitchFamily="34" charset="0"/>
              </a:rPr>
              <a:t> FROM table2);</a:t>
            </a:r>
          </a:p>
        </p:txBody>
      </p:sp>
      <p:sp>
        <p:nvSpPr>
          <p:cNvPr id="2" name="Marcador de Posição do Número do Diapositivo 1">
            <a:extLst>
              <a:ext uri="{FF2B5EF4-FFF2-40B4-BE49-F238E27FC236}">
                <a16:creationId xmlns:a16="http://schemas.microsoft.com/office/drawing/2014/main" id="{0D521AA6-A017-2A4D-A7B8-853A37233259}"/>
              </a:ext>
            </a:extLst>
          </p:cNvPr>
          <p:cNvSpPr>
            <a:spLocks noGrp="1"/>
          </p:cNvSpPr>
          <p:nvPr>
            <p:ph type="sldNum" idx="12"/>
          </p:nvPr>
        </p:nvSpPr>
        <p:spPr/>
        <p:txBody>
          <a:bodyPr/>
          <a:lstStyle/>
          <a:p>
            <a:fld id="{00000000-1234-1234-1234-123412341234}" type="slidenum">
              <a:rPr lang="en" smtClean="0"/>
              <a:pPr/>
              <a:t>22</a:t>
            </a:fld>
            <a:endParaRPr lang="en" dirty="0"/>
          </a:p>
        </p:txBody>
      </p:sp>
    </p:spTree>
    <p:extLst>
      <p:ext uri="{BB962C8B-B14F-4D97-AF65-F5344CB8AC3E}">
        <p14:creationId xmlns:p14="http://schemas.microsoft.com/office/powerpoint/2010/main" val="4160481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2">
            <a:extLst>
              <a:ext uri="{FF2B5EF4-FFF2-40B4-BE49-F238E27FC236}">
                <a16:creationId xmlns:a16="http://schemas.microsoft.com/office/drawing/2014/main" id="{23CE2353-3872-5E4B-9E3A-6B843AB19507}"/>
              </a:ext>
            </a:extLst>
          </p:cNvPr>
          <p:cNvSpPr/>
          <p:nvPr/>
        </p:nvSpPr>
        <p:spPr>
          <a:xfrm>
            <a:off x="-50800" y="-25400"/>
            <a:ext cx="12344400" cy="1760117"/>
          </a:xfrm>
          <a:prstGeom prst="rect">
            <a:avLst/>
          </a:prstGeom>
          <a:solidFill>
            <a:srgbClr val="425C6B"/>
          </a:solidFill>
        </p:spPr>
      </p:sp>
      <p:sp>
        <p:nvSpPr>
          <p:cNvPr id="3" name="TextBox 3"/>
          <p:cNvSpPr txBox="1"/>
          <p:nvPr/>
        </p:nvSpPr>
        <p:spPr>
          <a:xfrm>
            <a:off x="0" y="559929"/>
            <a:ext cx="12192000" cy="558230"/>
          </a:xfrm>
          <a:prstGeom prst="rect">
            <a:avLst/>
          </a:prstGeom>
        </p:spPr>
        <p:txBody>
          <a:bodyPr lIns="0" tIns="0" rIns="0" bIns="0" rtlCol="0" anchor="t">
            <a:spAutoFit/>
          </a:bodyPr>
          <a:lstStyle/>
          <a:p>
            <a:pPr algn="ctr">
              <a:lnSpc>
                <a:spcPts val="4667"/>
              </a:lnSpc>
            </a:pPr>
            <a:r>
              <a:rPr lang="en-US" sz="3734" spc="131">
                <a:solidFill>
                  <a:srgbClr val="EFEFEF"/>
                </a:solidFill>
                <a:latin typeface="Century Gothic" panose="020B0502020202020204" pitchFamily="34" charset="0"/>
              </a:rPr>
              <a:t>SQL LANGUAGE: DATABASE CHANGES</a:t>
            </a:r>
          </a:p>
        </p:txBody>
      </p:sp>
      <p:sp>
        <p:nvSpPr>
          <p:cNvPr id="4" name="TextBox 4"/>
          <p:cNvSpPr txBox="1"/>
          <p:nvPr/>
        </p:nvSpPr>
        <p:spPr>
          <a:xfrm>
            <a:off x="657391" y="1937555"/>
            <a:ext cx="10820400" cy="2027030"/>
          </a:xfrm>
          <a:prstGeom prst="rect">
            <a:avLst/>
          </a:prstGeom>
        </p:spPr>
        <p:txBody>
          <a:bodyPr lIns="0" tIns="0" rIns="0" bIns="0" rtlCol="0" anchor="t">
            <a:spAutoFit/>
          </a:bodyPr>
          <a:lstStyle/>
          <a:p>
            <a:pPr algn="just">
              <a:lnSpc>
                <a:spcPct val="150000"/>
              </a:lnSpc>
              <a:spcBef>
                <a:spcPct val="0"/>
              </a:spcBef>
            </a:pPr>
            <a:r>
              <a:rPr lang="en-US" sz="2267" spc="79" dirty="0">
                <a:latin typeface="Century Gothic" panose="020B0502020202020204" pitchFamily="34" charset="0"/>
              </a:rPr>
              <a:t>SQL is a complete data manipulation language and can be used to change database information in addition to query operations. There are three SQL commands available to modify the contents of the tables in the database:</a:t>
            </a:r>
          </a:p>
        </p:txBody>
      </p:sp>
      <p:grpSp>
        <p:nvGrpSpPr>
          <p:cNvPr id="5" name="Group 5"/>
          <p:cNvGrpSpPr/>
          <p:nvPr/>
        </p:nvGrpSpPr>
        <p:grpSpPr>
          <a:xfrm>
            <a:off x="846594" y="4407620"/>
            <a:ext cx="3035829" cy="1510580"/>
            <a:chOff x="0" y="0"/>
            <a:chExt cx="3206667" cy="1595586"/>
          </a:xfrm>
        </p:grpSpPr>
        <p:sp>
          <p:nvSpPr>
            <p:cNvPr id="6" name="Freeform 6"/>
            <p:cNvSpPr/>
            <p:nvPr/>
          </p:nvSpPr>
          <p:spPr>
            <a:xfrm>
              <a:off x="0" y="0"/>
              <a:ext cx="3206667" cy="1595586"/>
            </a:xfrm>
            <a:custGeom>
              <a:avLst/>
              <a:gdLst/>
              <a:ahLst/>
              <a:cxnLst/>
              <a:rect l="l" t="t" r="r" b="b"/>
              <a:pathLst>
                <a:path w="3206667" h="1595586">
                  <a:moveTo>
                    <a:pt x="0" y="0"/>
                  </a:moveTo>
                  <a:lnTo>
                    <a:pt x="0" y="1595586"/>
                  </a:lnTo>
                  <a:lnTo>
                    <a:pt x="3206667" y="1595586"/>
                  </a:lnTo>
                  <a:lnTo>
                    <a:pt x="3206667" y="0"/>
                  </a:lnTo>
                  <a:lnTo>
                    <a:pt x="0" y="0"/>
                  </a:lnTo>
                  <a:close/>
                  <a:moveTo>
                    <a:pt x="3145707" y="1534626"/>
                  </a:moveTo>
                  <a:lnTo>
                    <a:pt x="59690" y="1534626"/>
                  </a:lnTo>
                  <a:lnTo>
                    <a:pt x="59690" y="59690"/>
                  </a:lnTo>
                  <a:lnTo>
                    <a:pt x="3145707" y="59690"/>
                  </a:lnTo>
                  <a:lnTo>
                    <a:pt x="3145707" y="1534626"/>
                  </a:lnTo>
                  <a:close/>
                </a:path>
              </a:pathLst>
            </a:custGeom>
            <a:solidFill>
              <a:srgbClr val="425C6B"/>
            </a:solidFill>
          </p:spPr>
        </p:sp>
      </p:grpSp>
      <p:grpSp>
        <p:nvGrpSpPr>
          <p:cNvPr id="7" name="Group 7"/>
          <p:cNvGrpSpPr/>
          <p:nvPr/>
        </p:nvGrpSpPr>
        <p:grpSpPr>
          <a:xfrm>
            <a:off x="4549677" y="4407620"/>
            <a:ext cx="3035829" cy="1510580"/>
            <a:chOff x="0" y="0"/>
            <a:chExt cx="3206667" cy="1595586"/>
          </a:xfrm>
        </p:grpSpPr>
        <p:sp>
          <p:nvSpPr>
            <p:cNvPr id="8" name="Freeform 8"/>
            <p:cNvSpPr/>
            <p:nvPr/>
          </p:nvSpPr>
          <p:spPr>
            <a:xfrm>
              <a:off x="0" y="0"/>
              <a:ext cx="3206667" cy="1595586"/>
            </a:xfrm>
            <a:custGeom>
              <a:avLst/>
              <a:gdLst/>
              <a:ahLst/>
              <a:cxnLst/>
              <a:rect l="l" t="t" r="r" b="b"/>
              <a:pathLst>
                <a:path w="3206667" h="1595586">
                  <a:moveTo>
                    <a:pt x="0" y="0"/>
                  </a:moveTo>
                  <a:lnTo>
                    <a:pt x="0" y="1595586"/>
                  </a:lnTo>
                  <a:lnTo>
                    <a:pt x="3206667" y="1595586"/>
                  </a:lnTo>
                  <a:lnTo>
                    <a:pt x="3206667" y="0"/>
                  </a:lnTo>
                  <a:lnTo>
                    <a:pt x="0" y="0"/>
                  </a:lnTo>
                  <a:close/>
                  <a:moveTo>
                    <a:pt x="3145707" y="1534626"/>
                  </a:moveTo>
                  <a:lnTo>
                    <a:pt x="59690" y="1534626"/>
                  </a:lnTo>
                  <a:lnTo>
                    <a:pt x="59690" y="59690"/>
                  </a:lnTo>
                  <a:lnTo>
                    <a:pt x="3145707" y="59690"/>
                  </a:lnTo>
                  <a:lnTo>
                    <a:pt x="3145707" y="1534626"/>
                  </a:lnTo>
                  <a:close/>
                </a:path>
              </a:pathLst>
            </a:custGeom>
            <a:solidFill>
              <a:srgbClr val="425C6B"/>
            </a:solidFill>
          </p:spPr>
        </p:sp>
      </p:grpSp>
      <p:grpSp>
        <p:nvGrpSpPr>
          <p:cNvPr id="9" name="Group 9"/>
          <p:cNvGrpSpPr/>
          <p:nvPr/>
        </p:nvGrpSpPr>
        <p:grpSpPr>
          <a:xfrm>
            <a:off x="8309578" y="4407620"/>
            <a:ext cx="3035829" cy="1510580"/>
            <a:chOff x="0" y="0"/>
            <a:chExt cx="3206667" cy="1595586"/>
          </a:xfrm>
        </p:grpSpPr>
        <p:sp>
          <p:nvSpPr>
            <p:cNvPr id="10" name="Freeform 10"/>
            <p:cNvSpPr/>
            <p:nvPr/>
          </p:nvSpPr>
          <p:spPr>
            <a:xfrm>
              <a:off x="0" y="0"/>
              <a:ext cx="3206667" cy="1595586"/>
            </a:xfrm>
            <a:custGeom>
              <a:avLst/>
              <a:gdLst/>
              <a:ahLst/>
              <a:cxnLst/>
              <a:rect l="l" t="t" r="r" b="b"/>
              <a:pathLst>
                <a:path w="3206667" h="1595586">
                  <a:moveTo>
                    <a:pt x="0" y="0"/>
                  </a:moveTo>
                  <a:lnTo>
                    <a:pt x="0" y="1595586"/>
                  </a:lnTo>
                  <a:lnTo>
                    <a:pt x="3206667" y="1595586"/>
                  </a:lnTo>
                  <a:lnTo>
                    <a:pt x="3206667" y="0"/>
                  </a:lnTo>
                  <a:lnTo>
                    <a:pt x="0" y="0"/>
                  </a:lnTo>
                  <a:close/>
                  <a:moveTo>
                    <a:pt x="3145707" y="1534626"/>
                  </a:moveTo>
                  <a:lnTo>
                    <a:pt x="59690" y="1534626"/>
                  </a:lnTo>
                  <a:lnTo>
                    <a:pt x="59690" y="59690"/>
                  </a:lnTo>
                  <a:lnTo>
                    <a:pt x="3145707" y="59690"/>
                  </a:lnTo>
                  <a:lnTo>
                    <a:pt x="3145707" y="1534626"/>
                  </a:lnTo>
                  <a:close/>
                </a:path>
              </a:pathLst>
            </a:custGeom>
            <a:solidFill>
              <a:srgbClr val="425C6B"/>
            </a:solidFill>
          </p:spPr>
        </p:sp>
      </p:grpSp>
      <p:sp>
        <p:nvSpPr>
          <p:cNvPr id="11" name="TextBox 11"/>
          <p:cNvSpPr txBox="1"/>
          <p:nvPr/>
        </p:nvSpPr>
        <p:spPr>
          <a:xfrm>
            <a:off x="1096722" y="4622003"/>
            <a:ext cx="2535573" cy="1051891"/>
          </a:xfrm>
          <a:prstGeom prst="rect">
            <a:avLst/>
          </a:prstGeom>
        </p:spPr>
        <p:txBody>
          <a:bodyPr lIns="0" tIns="0" rIns="0" bIns="0" rtlCol="0" anchor="t">
            <a:spAutoFit/>
          </a:bodyPr>
          <a:lstStyle/>
          <a:p>
            <a:pPr algn="ctr">
              <a:lnSpc>
                <a:spcPts val="2833"/>
              </a:lnSpc>
              <a:spcBef>
                <a:spcPct val="0"/>
              </a:spcBef>
            </a:pPr>
            <a:r>
              <a:rPr lang="en-US" sz="2267" spc="79" dirty="0">
                <a:latin typeface="Century Gothic" panose="020B0502020202020204" pitchFamily="34" charset="0"/>
              </a:rPr>
              <a:t>INSERT</a:t>
            </a:r>
          </a:p>
          <a:p>
            <a:pPr algn="ctr">
              <a:lnSpc>
                <a:spcPts val="2833"/>
              </a:lnSpc>
              <a:spcBef>
                <a:spcPct val="0"/>
              </a:spcBef>
            </a:pPr>
            <a:r>
              <a:rPr lang="en-US" sz="2267" spc="79" dirty="0">
                <a:latin typeface="Century Gothic" panose="020B0502020202020204" pitchFamily="34" charset="0"/>
              </a:rPr>
              <a:t>adds new rows to a table;</a:t>
            </a:r>
          </a:p>
        </p:txBody>
      </p:sp>
      <p:sp>
        <p:nvSpPr>
          <p:cNvPr id="12" name="TextBox 12"/>
          <p:cNvSpPr txBox="1"/>
          <p:nvPr/>
        </p:nvSpPr>
        <p:spPr>
          <a:xfrm>
            <a:off x="4799806" y="4622003"/>
            <a:ext cx="2535573" cy="1051891"/>
          </a:xfrm>
          <a:prstGeom prst="rect">
            <a:avLst/>
          </a:prstGeom>
        </p:spPr>
        <p:txBody>
          <a:bodyPr lIns="0" tIns="0" rIns="0" bIns="0" rtlCol="0" anchor="t">
            <a:spAutoFit/>
          </a:bodyPr>
          <a:lstStyle/>
          <a:p>
            <a:pPr algn="ctr">
              <a:lnSpc>
                <a:spcPts val="2833"/>
              </a:lnSpc>
              <a:spcBef>
                <a:spcPct val="0"/>
              </a:spcBef>
            </a:pPr>
            <a:r>
              <a:rPr lang="en-US" sz="2267" spc="79">
                <a:latin typeface="Century Gothic" panose="020B0502020202020204" pitchFamily="34" charset="0"/>
              </a:rPr>
              <a:t>UPDATE</a:t>
            </a:r>
          </a:p>
          <a:p>
            <a:pPr algn="ctr">
              <a:lnSpc>
                <a:spcPts val="2833"/>
              </a:lnSpc>
              <a:spcBef>
                <a:spcPct val="0"/>
              </a:spcBef>
            </a:pPr>
            <a:r>
              <a:rPr lang="en-US" sz="2267" spc="79">
                <a:latin typeface="Century Gothic" panose="020B0502020202020204" pitchFamily="34" charset="0"/>
              </a:rPr>
              <a:t>changes the data in a table;</a:t>
            </a:r>
          </a:p>
        </p:txBody>
      </p:sp>
      <p:sp>
        <p:nvSpPr>
          <p:cNvPr id="13" name="TextBox 13"/>
          <p:cNvSpPr txBox="1"/>
          <p:nvPr/>
        </p:nvSpPr>
        <p:spPr>
          <a:xfrm>
            <a:off x="8559706" y="4622003"/>
            <a:ext cx="2535573" cy="1051891"/>
          </a:xfrm>
          <a:prstGeom prst="rect">
            <a:avLst/>
          </a:prstGeom>
        </p:spPr>
        <p:txBody>
          <a:bodyPr lIns="0" tIns="0" rIns="0" bIns="0" rtlCol="0" anchor="t">
            <a:spAutoFit/>
          </a:bodyPr>
          <a:lstStyle/>
          <a:p>
            <a:pPr algn="ctr">
              <a:lnSpc>
                <a:spcPts val="2833"/>
              </a:lnSpc>
              <a:spcBef>
                <a:spcPct val="0"/>
              </a:spcBef>
            </a:pPr>
            <a:r>
              <a:rPr lang="en-US" sz="2267" spc="79">
                <a:latin typeface="Century Gothic" panose="020B0502020202020204" pitchFamily="34" charset="0"/>
              </a:rPr>
              <a:t>DELETE</a:t>
            </a:r>
          </a:p>
          <a:p>
            <a:pPr algn="ctr">
              <a:lnSpc>
                <a:spcPts val="2833"/>
              </a:lnSpc>
              <a:spcBef>
                <a:spcPct val="0"/>
              </a:spcBef>
            </a:pPr>
            <a:r>
              <a:rPr lang="en-US" sz="2267" spc="79">
                <a:latin typeface="Century Gothic" panose="020B0502020202020204" pitchFamily="34" charset="0"/>
              </a:rPr>
              <a:t>removes rows from a table.</a:t>
            </a:r>
          </a:p>
        </p:txBody>
      </p:sp>
      <p:sp>
        <p:nvSpPr>
          <p:cNvPr id="2" name="Marcador de Posição do Número do Diapositivo 1">
            <a:extLst>
              <a:ext uri="{FF2B5EF4-FFF2-40B4-BE49-F238E27FC236}">
                <a16:creationId xmlns:a16="http://schemas.microsoft.com/office/drawing/2014/main" id="{474F7096-5750-CF4C-B86C-4D66A6E71A52}"/>
              </a:ext>
            </a:extLst>
          </p:cNvPr>
          <p:cNvSpPr>
            <a:spLocks noGrp="1"/>
          </p:cNvSpPr>
          <p:nvPr>
            <p:ph type="sldNum" idx="12"/>
          </p:nvPr>
        </p:nvSpPr>
        <p:spPr/>
        <p:txBody>
          <a:bodyPr/>
          <a:lstStyle/>
          <a:p>
            <a:fld id="{00000000-1234-1234-1234-123412341234}" type="slidenum">
              <a:rPr lang="en" smtClean="0"/>
              <a:pPr/>
              <a:t>23</a:t>
            </a:fld>
            <a:endParaRPr lang="en" dirty="0"/>
          </a:p>
        </p:txBody>
      </p:sp>
    </p:spTree>
    <p:extLst>
      <p:ext uri="{BB962C8B-B14F-4D97-AF65-F5344CB8AC3E}">
        <p14:creationId xmlns:p14="http://schemas.microsoft.com/office/powerpoint/2010/main" val="106554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2">
            <a:extLst>
              <a:ext uri="{FF2B5EF4-FFF2-40B4-BE49-F238E27FC236}">
                <a16:creationId xmlns:a16="http://schemas.microsoft.com/office/drawing/2014/main" id="{5FCF71F1-0B95-6E4D-AE79-DA2701B0D52E}"/>
              </a:ext>
            </a:extLst>
          </p:cNvPr>
          <p:cNvSpPr/>
          <p:nvPr/>
        </p:nvSpPr>
        <p:spPr>
          <a:xfrm>
            <a:off x="-50800" y="-25400"/>
            <a:ext cx="12344400" cy="1760117"/>
          </a:xfrm>
          <a:prstGeom prst="rect">
            <a:avLst/>
          </a:prstGeom>
          <a:solidFill>
            <a:srgbClr val="425C6B"/>
          </a:solidFill>
        </p:spPr>
      </p:sp>
      <p:sp>
        <p:nvSpPr>
          <p:cNvPr id="3" name="TextBox 3"/>
          <p:cNvSpPr txBox="1"/>
          <p:nvPr/>
        </p:nvSpPr>
        <p:spPr>
          <a:xfrm>
            <a:off x="0" y="559929"/>
            <a:ext cx="12192000" cy="558230"/>
          </a:xfrm>
          <a:prstGeom prst="rect">
            <a:avLst/>
          </a:prstGeom>
        </p:spPr>
        <p:txBody>
          <a:bodyPr lIns="0" tIns="0" rIns="0" bIns="0" rtlCol="0" anchor="t">
            <a:spAutoFit/>
          </a:bodyPr>
          <a:lstStyle/>
          <a:p>
            <a:pPr algn="ctr">
              <a:lnSpc>
                <a:spcPts val="4667"/>
              </a:lnSpc>
            </a:pPr>
            <a:r>
              <a:rPr lang="en-US" sz="3734" spc="131">
                <a:solidFill>
                  <a:srgbClr val="EFEFEF"/>
                </a:solidFill>
                <a:latin typeface="Century Gothic" panose="020B0502020202020204" pitchFamily="34" charset="0"/>
              </a:rPr>
              <a:t>SQL LANGUAGE: INSERT</a:t>
            </a:r>
          </a:p>
        </p:txBody>
      </p:sp>
      <p:sp>
        <p:nvSpPr>
          <p:cNvPr id="4" name="TextBox 4"/>
          <p:cNvSpPr txBox="1"/>
          <p:nvPr/>
        </p:nvSpPr>
        <p:spPr>
          <a:xfrm>
            <a:off x="893496" y="4351496"/>
            <a:ext cx="4164897" cy="1770036"/>
          </a:xfrm>
          <a:prstGeom prst="rect">
            <a:avLst/>
          </a:prstGeom>
        </p:spPr>
        <p:txBody>
          <a:bodyPr lIns="0" tIns="0" rIns="0" bIns="0" rtlCol="0" anchor="t">
            <a:spAutoFit/>
          </a:bodyPr>
          <a:lstStyle/>
          <a:p>
            <a:pPr algn="ctr">
              <a:lnSpc>
                <a:spcPts val="2833"/>
              </a:lnSpc>
              <a:spcBef>
                <a:spcPct val="0"/>
              </a:spcBef>
            </a:pPr>
            <a:r>
              <a:rPr lang="en-US" sz="2267" spc="79" dirty="0">
                <a:latin typeface="Century Gothic" panose="020B0502020202020204" pitchFamily="34" charset="0"/>
              </a:rPr>
              <a:t>INSERT INTO </a:t>
            </a:r>
            <a:r>
              <a:rPr lang="en-US" sz="2267" spc="79" dirty="0" err="1">
                <a:latin typeface="Century Gothic" panose="020B0502020202020204" pitchFamily="34" charset="0"/>
              </a:rPr>
              <a:t>table_name</a:t>
            </a:r>
            <a:r>
              <a:rPr lang="en-US" sz="2267" spc="79" dirty="0">
                <a:latin typeface="Century Gothic" panose="020B0502020202020204" pitchFamily="34" charset="0"/>
              </a:rPr>
              <a:t> (column1, column2, column3, ...)</a:t>
            </a:r>
          </a:p>
          <a:p>
            <a:pPr algn="ctr">
              <a:lnSpc>
                <a:spcPts val="2833"/>
              </a:lnSpc>
              <a:spcBef>
                <a:spcPct val="0"/>
              </a:spcBef>
            </a:pPr>
            <a:r>
              <a:rPr lang="en-US" sz="2267" spc="79" dirty="0">
                <a:latin typeface="Century Gothic" panose="020B0502020202020204" pitchFamily="34" charset="0"/>
              </a:rPr>
              <a:t>VALUES (value1, value2, value3, ...);</a:t>
            </a:r>
          </a:p>
        </p:txBody>
      </p:sp>
      <p:grpSp>
        <p:nvGrpSpPr>
          <p:cNvPr id="5" name="Group 5"/>
          <p:cNvGrpSpPr/>
          <p:nvPr/>
        </p:nvGrpSpPr>
        <p:grpSpPr>
          <a:xfrm>
            <a:off x="672629" y="4180432"/>
            <a:ext cx="4606633" cy="2112164"/>
            <a:chOff x="0" y="0"/>
            <a:chExt cx="4865865" cy="2231024"/>
          </a:xfrm>
        </p:grpSpPr>
        <p:sp>
          <p:nvSpPr>
            <p:cNvPr id="6" name="Freeform 6"/>
            <p:cNvSpPr/>
            <p:nvPr/>
          </p:nvSpPr>
          <p:spPr>
            <a:xfrm>
              <a:off x="0" y="0"/>
              <a:ext cx="4865865" cy="2231024"/>
            </a:xfrm>
            <a:custGeom>
              <a:avLst/>
              <a:gdLst/>
              <a:ahLst/>
              <a:cxnLst/>
              <a:rect l="l" t="t" r="r" b="b"/>
              <a:pathLst>
                <a:path w="4865865" h="2231024">
                  <a:moveTo>
                    <a:pt x="0" y="0"/>
                  </a:moveTo>
                  <a:lnTo>
                    <a:pt x="0" y="2231024"/>
                  </a:lnTo>
                  <a:lnTo>
                    <a:pt x="4865865" y="2231024"/>
                  </a:lnTo>
                  <a:lnTo>
                    <a:pt x="4865865" y="0"/>
                  </a:lnTo>
                  <a:lnTo>
                    <a:pt x="0" y="0"/>
                  </a:lnTo>
                  <a:close/>
                  <a:moveTo>
                    <a:pt x="4804905" y="2170063"/>
                  </a:moveTo>
                  <a:lnTo>
                    <a:pt x="59690" y="2170063"/>
                  </a:lnTo>
                  <a:lnTo>
                    <a:pt x="59690" y="59690"/>
                  </a:lnTo>
                  <a:lnTo>
                    <a:pt x="4804905" y="59690"/>
                  </a:lnTo>
                  <a:lnTo>
                    <a:pt x="4804905" y="2170063"/>
                  </a:lnTo>
                  <a:close/>
                </a:path>
              </a:pathLst>
            </a:custGeom>
            <a:solidFill>
              <a:srgbClr val="425C6B"/>
            </a:solidFill>
          </p:spPr>
        </p:sp>
      </p:grpSp>
      <p:sp>
        <p:nvSpPr>
          <p:cNvPr id="7" name="TextBox 7"/>
          <p:cNvSpPr txBox="1"/>
          <p:nvPr/>
        </p:nvSpPr>
        <p:spPr>
          <a:xfrm>
            <a:off x="189186" y="1992978"/>
            <a:ext cx="11603421" cy="1907125"/>
          </a:xfrm>
          <a:prstGeom prst="rect">
            <a:avLst/>
          </a:prstGeom>
        </p:spPr>
        <p:txBody>
          <a:bodyPr wrap="square" lIns="0" tIns="0" rIns="0" bIns="0" rtlCol="0" anchor="t">
            <a:spAutoFit/>
          </a:bodyPr>
          <a:lstStyle/>
          <a:p>
            <a:pPr algn="just">
              <a:lnSpc>
                <a:spcPct val="150000"/>
              </a:lnSpc>
              <a:spcBef>
                <a:spcPct val="0"/>
              </a:spcBef>
            </a:pPr>
            <a:r>
              <a:rPr lang="en-US" sz="2133" spc="75" dirty="0">
                <a:latin typeface="Century Gothic" panose="020B0502020202020204" pitchFamily="34" charset="0"/>
              </a:rPr>
              <a:t>It is possible to write the INSERT INTO statement in two ways. The first way specifies both the column names and the values to be inserted. The second way only specifies the table and the values. </a:t>
            </a:r>
          </a:p>
          <a:p>
            <a:pPr algn="just">
              <a:lnSpc>
                <a:spcPct val="150000"/>
              </a:lnSpc>
              <a:spcBef>
                <a:spcPct val="0"/>
              </a:spcBef>
            </a:pPr>
            <a:r>
              <a:rPr lang="en-US" sz="2133" spc="75" dirty="0">
                <a:latin typeface="Century Gothic" panose="020B0502020202020204" pitchFamily="34" charset="0"/>
              </a:rPr>
              <a:t>Make sure the order of the values is in the same order as the columns in the table</a:t>
            </a:r>
          </a:p>
        </p:txBody>
      </p:sp>
      <p:sp>
        <p:nvSpPr>
          <p:cNvPr id="8" name="TextBox 8"/>
          <p:cNvSpPr txBox="1"/>
          <p:nvPr/>
        </p:nvSpPr>
        <p:spPr>
          <a:xfrm>
            <a:off x="5791200" y="5069642"/>
            <a:ext cx="512901" cy="333746"/>
          </a:xfrm>
          <a:prstGeom prst="rect">
            <a:avLst/>
          </a:prstGeom>
        </p:spPr>
        <p:txBody>
          <a:bodyPr wrap="square" lIns="0" tIns="0" rIns="0" bIns="0" rtlCol="0" anchor="t">
            <a:spAutoFit/>
          </a:bodyPr>
          <a:lstStyle/>
          <a:p>
            <a:pPr algn="ctr">
              <a:lnSpc>
                <a:spcPts val="2833"/>
              </a:lnSpc>
              <a:spcBef>
                <a:spcPct val="0"/>
              </a:spcBef>
            </a:pPr>
            <a:r>
              <a:rPr lang="en-US" sz="2267" spc="79" dirty="0">
                <a:latin typeface="Century Gothic" panose="020B0502020202020204" pitchFamily="34" charset="0"/>
              </a:rPr>
              <a:t>OR</a:t>
            </a:r>
          </a:p>
        </p:txBody>
      </p:sp>
      <p:grpSp>
        <p:nvGrpSpPr>
          <p:cNvPr id="9" name="Group 9"/>
          <p:cNvGrpSpPr/>
          <p:nvPr/>
        </p:nvGrpSpPr>
        <p:grpSpPr>
          <a:xfrm>
            <a:off x="6774430" y="4180433"/>
            <a:ext cx="4606633" cy="2112164"/>
            <a:chOff x="0" y="0"/>
            <a:chExt cx="4865865" cy="2231024"/>
          </a:xfrm>
        </p:grpSpPr>
        <p:sp>
          <p:nvSpPr>
            <p:cNvPr id="10" name="Freeform 10"/>
            <p:cNvSpPr/>
            <p:nvPr/>
          </p:nvSpPr>
          <p:spPr>
            <a:xfrm>
              <a:off x="0" y="0"/>
              <a:ext cx="4865865" cy="2231024"/>
            </a:xfrm>
            <a:custGeom>
              <a:avLst/>
              <a:gdLst/>
              <a:ahLst/>
              <a:cxnLst/>
              <a:rect l="l" t="t" r="r" b="b"/>
              <a:pathLst>
                <a:path w="4865865" h="2231024">
                  <a:moveTo>
                    <a:pt x="0" y="0"/>
                  </a:moveTo>
                  <a:lnTo>
                    <a:pt x="0" y="2231024"/>
                  </a:lnTo>
                  <a:lnTo>
                    <a:pt x="4865865" y="2231024"/>
                  </a:lnTo>
                  <a:lnTo>
                    <a:pt x="4865865" y="0"/>
                  </a:lnTo>
                  <a:lnTo>
                    <a:pt x="0" y="0"/>
                  </a:lnTo>
                  <a:close/>
                  <a:moveTo>
                    <a:pt x="4804905" y="2170063"/>
                  </a:moveTo>
                  <a:lnTo>
                    <a:pt x="59690" y="2170063"/>
                  </a:lnTo>
                  <a:lnTo>
                    <a:pt x="59690" y="59690"/>
                  </a:lnTo>
                  <a:lnTo>
                    <a:pt x="4804905" y="59690"/>
                  </a:lnTo>
                  <a:lnTo>
                    <a:pt x="4804905" y="2170063"/>
                  </a:lnTo>
                  <a:close/>
                </a:path>
              </a:pathLst>
            </a:custGeom>
            <a:solidFill>
              <a:srgbClr val="425C6B"/>
            </a:solidFill>
          </p:spPr>
        </p:sp>
      </p:grpSp>
      <p:sp>
        <p:nvSpPr>
          <p:cNvPr id="11" name="TextBox 11"/>
          <p:cNvSpPr txBox="1"/>
          <p:nvPr/>
        </p:nvSpPr>
        <p:spPr>
          <a:xfrm>
            <a:off x="7124875" y="4710569"/>
            <a:ext cx="3905742" cy="1051891"/>
          </a:xfrm>
          <a:prstGeom prst="rect">
            <a:avLst/>
          </a:prstGeom>
        </p:spPr>
        <p:txBody>
          <a:bodyPr lIns="0" tIns="0" rIns="0" bIns="0" rtlCol="0" anchor="t">
            <a:spAutoFit/>
          </a:bodyPr>
          <a:lstStyle/>
          <a:p>
            <a:pPr algn="ctr">
              <a:lnSpc>
                <a:spcPts val="2833"/>
              </a:lnSpc>
              <a:spcBef>
                <a:spcPct val="0"/>
              </a:spcBef>
            </a:pPr>
            <a:r>
              <a:rPr lang="en-US" sz="2267" spc="79" dirty="0">
                <a:latin typeface="Century Gothic" panose="020B0502020202020204" pitchFamily="34" charset="0"/>
              </a:rPr>
              <a:t>INSERT INTO </a:t>
            </a:r>
            <a:r>
              <a:rPr lang="en-US" sz="2267" spc="79" dirty="0" err="1">
                <a:latin typeface="Century Gothic" panose="020B0502020202020204" pitchFamily="34" charset="0"/>
              </a:rPr>
              <a:t>table_name</a:t>
            </a:r>
            <a:endParaRPr lang="en-US" sz="2267" spc="79" dirty="0">
              <a:latin typeface="Century Gothic" panose="020B0502020202020204" pitchFamily="34" charset="0"/>
            </a:endParaRPr>
          </a:p>
          <a:p>
            <a:pPr algn="ctr">
              <a:lnSpc>
                <a:spcPts val="2833"/>
              </a:lnSpc>
              <a:spcBef>
                <a:spcPct val="0"/>
              </a:spcBef>
            </a:pPr>
            <a:r>
              <a:rPr lang="en-US" sz="2267" spc="79" dirty="0">
                <a:latin typeface="Century Gothic" panose="020B0502020202020204" pitchFamily="34" charset="0"/>
              </a:rPr>
              <a:t>VALUES (value1, value2, value3, ...);</a:t>
            </a:r>
          </a:p>
        </p:txBody>
      </p:sp>
      <p:sp>
        <p:nvSpPr>
          <p:cNvPr id="2" name="Marcador de Posição do Número do Diapositivo 1">
            <a:extLst>
              <a:ext uri="{FF2B5EF4-FFF2-40B4-BE49-F238E27FC236}">
                <a16:creationId xmlns:a16="http://schemas.microsoft.com/office/drawing/2014/main" id="{F3C27510-A1AE-5045-97E1-CDF64C6D2F30}"/>
              </a:ext>
            </a:extLst>
          </p:cNvPr>
          <p:cNvSpPr>
            <a:spLocks noGrp="1"/>
          </p:cNvSpPr>
          <p:nvPr>
            <p:ph type="sldNum" idx="12"/>
          </p:nvPr>
        </p:nvSpPr>
        <p:spPr/>
        <p:txBody>
          <a:bodyPr/>
          <a:lstStyle/>
          <a:p>
            <a:fld id="{00000000-1234-1234-1234-123412341234}" type="slidenum">
              <a:rPr lang="en" smtClean="0"/>
              <a:pPr/>
              <a:t>24</a:t>
            </a:fld>
            <a:endParaRPr lang="en" dirty="0"/>
          </a:p>
        </p:txBody>
      </p:sp>
    </p:spTree>
    <p:extLst>
      <p:ext uri="{BB962C8B-B14F-4D97-AF65-F5344CB8AC3E}">
        <p14:creationId xmlns:p14="http://schemas.microsoft.com/office/powerpoint/2010/main" val="3480412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2">
            <a:extLst>
              <a:ext uri="{FF2B5EF4-FFF2-40B4-BE49-F238E27FC236}">
                <a16:creationId xmlns:a16="http://schemas.microsoft.com/office/drawing/2014/main" id="{1EAC2D53-1358-C34A-B9F1-EBB1128846AF}"/>
              </a:ext>
            </a:extLst>
          </p:cNvPr>
          <p:cNvSpPr/>
          <p:nvPr/>
        </p:nvSpPr>
        <p:spPr>
          <a:xfrm>
            <a:off x="-50800" y="-25400"/>
            <a:ext cx="12344400" cy="1760117"/>
          </a:xfrm>
          <a:prstGeom prst="rect">
            <a:avLst/>
          </a:prstGeom>
          <a:solidFill>
            <a:srgbClr val="425C6B"/>
          </a:solidFill>
        </p:spPr>
      </p:sp>
      <p:sp>
        <p:nvSpPr>
          <p:cNvPr id="3" name="TextBox 3"/>
          <p:cNvSpPr txBox="1"/>
          <p:nvPr/>
        </p:nvSpPr>
        <p:spPr>
          <a:xfrm>
            <a:off x="0" y="559929"/>
            <a:ext cx="12192000" cy="558230"/>
          </a:xfrm>
          <a:prstGeom prst="rect">
            <a:avLst/>
          </a:prstGeom>
        </p:spPr>
        <p:txBody>
          <a:bodyPr lIns="0" tIns="0" rIns="0" bIns="0" rtlCol="0" anchor="t">
            <a:spAutoFit/>
          </a:bodyPr>
          <a:lstStyle/>
          <a:p>
            <a:pPr algn="ctr">
              <a:lnSpc>
                <a:spcPts val="4667"/>
              </a:lnSpc>
            </a:pPr>
            <a:r>
              <a:rPr lang="en-US" sz="3734" spc="131">
                <a:solidFill>
                  <a:srgbClr val="EFEFEF"/>
                </a:solidFill>
                <a:latin typeface="Century Gothic" panose="020B0502020202020204" pitchFamily="34" charset="0"/>
              </a:rPr>
              <a:t>SQL LANGUAGE: UPDATE</a:t>
            </a:r>
          </a:p>
        </p:txBody>
      </p:sp>
      <p:sp>
        <p:nvSpPr>
          <p:cNvPr id="4" name="TextBox 4"/>
          <p:cNvSpPr txBox="1"/>
          <p:nvPr/>
        </p:nvSpPr>
        <p:spPr>
          <a:xfrm>
            <a:off x="2768321" y="4799124"/>
            <a:ext cx="6655358" cy="1051891"/>
          </a:xfrm>
          <a:prstGeom prst="rect">
            <a:avLst/>
          </a:prstGeom>
        </p:spPr>
        <p:txBody>
          <a:bodyPr wrap="square" lIns="0" tIns="0" rIns="0" bIns="0" rtlCol="0" anchor="t">
            <a:spAutoFit/>
          </a:bodyPr>
          <a:lstStyle/>
          <a:p>
            <a:pPr algn="ctr">
              <a:lnSpc>
                <a:spcPts val="2833"/>
              </a:lnSpc>
              <a:spcBef>
                <a:spcPct val="0"/>
              </a:spcBef>
            </a:pPr>
            <a:r>
              <a:rPr lang="en-US" sz="2267" spc="79" dirty="0">
                <a:latin typeface="Century Gothic" panose="020B0502020202020204" pitchFamily="34" charset="0"/>
              </a:rPr>
              <a:t>UPDATE </a:t>
            </a:r>
            <a:r>
              <a:rPr lang="en-US" sz="2267" spc="79" dirty="0" err="1">
                <a:latin typeface="Century Gothic" panose="020B0502020202020204" pitchFamily="34" charset="0"/>
              </a:rPr>
              <a:t>table_name</a:t>
            </a:r>
            <a:endParaRPr lang="en-US" sz="2267" spc="79" dirty="0">
              <a:latin typeface="Century Gothic" panose="020B0502020202020204" pitchFamily="34" charset="0"/>
            </a:endParaRPr>
          </a:p>
          <a:p>
            <a:pPr algn="ctr">
              <a:lnSpc>
                <a:spcPts val="2833"/>
              </a:lnSpc>
              <a:spcBef>
                <a:spcPct val="0"/>
              </a:spcBef>
            </a:pPr>
            <a:r>
              <a:rPr lang="en-US" sz="2267" spc="79" dirty="0">
                <a:latin typeface="Century Gothic" panose="020B0502020202020204" pitchFamily="34" charset="0"/>
              </a:rPr>
              <a:t>SET column1 = value1, column2 = value2, ...</a:t>
            </a:r>
          </a:p>
          <a:p>
            <a:pPr algn="ctr">
              <a:lnSpc>
                <a:spcPts val="2833"/>
              </a:lnSpc>
              <a:spcBef>
                <a:spcPct val="0"/>
              </a:spcBef>
            </a:pPr>
            <a:r>
              <a:rPr lang="en-US" sz="2267" spc="79" dirty="0">
                <a:latin typeface="Century Gothic" panose="020B0502020202020204" pitchFamily="34" charset="0"/>
              </a:rPr>
              <a:t>WHERE condition;</a:t>
            </a:r>
          </a:p>
        </p:txBody>
      </p:sp>
      <p:grpSp>
        <p:nvGrpSpPr>
          <p:cNvPr id="5" name="Group 5"/>
          <p:cNvGrpSpPr/>
          <p:nvPr/>
        </p:nvGrpSpPr>
        <p:grpSpPr>
          <a:xfrm>
            <a:off x="2728214" y="4550476"/>
            <a:ext cx="6695466" cy="1510580"/>
            <a:chOff x="0" y="0"/>
            <a:chExt cx="7072245" cy="1595586"/>
          </a:xfrm>
        </p:grpSpPr>
        <p:sp>
          <p:nvSpPr>
            <p:cNvPr id="6" name="Freeform 6"/>
            <p:cNvSpPr/>
            <p:nvPr/>
          </p:nvSpPr>
          <p:spPr>
            <a:xfrm>
              <a:off x="0" y="0"/>
              <a:ext cx="7072245" cy="1595586"/>
            </a:xfrm>
            <a:custGeom>
              <a:avLst/>
              <a:gdLst/>
              <a:ahLst/>
              <a:cxnLst/>
              <a:rect l="l" t="t" r="r" b="b"/>
              <a:pathLst>
                <a:path w="7072245" h="1595586">
                  <a:moveTo>
                    <a:pt x="0" y="0"/>
                  </a:moveTo>
                  <a:lnTo>
                    <a:pt x="0" y="1595586"/>
                  </a:lnTo>
                  <a:lnTo>
                    <a:pt x="7072245" y="1595586"/>
                  </a:lnTo>
                  <a:lnTo>
                    <a:pt x="7072245" y="0"/>
                  </a:lnTo>
                  <a:lnTo>
                    <a:pt x="0" y="0"/>
                  </a:lnTo>
                  <a:close/>
                  <a:moveTo>
                    <a:pt x="7011285" y="1534626"/>
                  </a:moveTo>
                  <a:lnTo>
                    <a:pt x="59690" y="1534626"/>
                  </a:lnTo>
                  <a:lnTo>
                    <a:pt x="59690" y="59690"/>
                  </a:lnTo>
                  <a:lnTo>
                    <a:pt x="7011285" y="59690"/>
                  </a:lnTo>
                  <a:lnTo>
                    <a:pt x="7011285" y="1534626"/>
                  </a:lnTo>
                  <a:close/>
                </a:path>
              </a:pathLst>
            </a:custGeom>
            <a:solidFill>
              <a:srgbClr val="425C6B"/>
            </a:solidFill>
          </p:spPr>
        </p:sp>
      </p:grpSp>
      <p:sp>
        <p:nvSpPr>
          <p:cNvPr id="7" name="TextBox 7"/>
          <p:cNvSpPr txBox="1"/>
          <p:nvPr/>
        </p:nvSpPr>
        <p:spPr>
          <a:xfrm>
            <a:off x="665747" y="2200680"/>
            <a:ext cx="10820400" cy="2027030"/>
          </a:xfrm>
          <a:prstGeom prst="rect">
            <a:avLst/>
          </a:prstGeom>
        </p:spPr>
        <p:txBody>
          <a:bodyPr lIns="0" tIns="0" rIns="0" bIns="0" rtlCol="0" anchor="t">
            <a:spAutoFit/>
          </a:bodyPr>
          <a:lstStyle/>
          <a:p>
            <a:pPr algn="just">
              <a:lnSpc>
                <a:spcPct val="150000"/>
              </a:lnSpc>
              <a:spcBef>
                <a:spcPct val="0"/>
              </a:spcBef>
            </a:pPr>
            <a:r>
              <a:rPr lang="en-US" sz="2267" spc="79" dirty="0">
                <a:latin typeface="Century Gothic" panose="020B0502020202020204" pitchFamily="34" charset="0"/>
              </a:rPr>
              <a:t>The UPDATE statement allows the contents of existing rows in a table to be changed.</a:t>
            </a:r>
          </a:p>
          <a:p>
            <a:pPr algn="just">
              <a:lnSpc>
                <a:spcPct val="150000"/>
              </a:lnSpc>
              <a:spcBef>
                <a:spcPct val="0"/>
              </a:spcBef>
            </a:pPr>
            <a:r>
              <a:rPr lang="en-US" sz="2267" spc="79" dirty="0">
                <a:latin typeface="Century Gothic" panose="020B0502020202020204" pitchFamily="34" charset="0"/>
              </a:rPr>
              <a:t>The new </a:t>
            </a:r>
            <a:r>
              <a:rPr lang="en-US" sz="2267" spc="79" dirty="0" err="1">
                <a:latin typeface="Century Gothic" panose="020B0502020202020204" pitchFamily="34" charset="0"/>
              </a:rPr>
              <a:t>datavalue</a:t>
            </a:r>
            <a:r>
              <a:rPr lang="en-US" sz="2267" spc="79" dirty="0">
                <a:latin typeface="Century Gothic" panose="020B0502020202020204" pitchFamily="34" charset="0"/>
              </a:rPr>
              <a:t>(s) must be compatible with the data type(s) of the corresponding column.</a:t>
            </a:r>
          </a:p>
        </p:txBody>
      </p:sp>
      <p:sp>
        <p:nvSpPr>
          <p:cNvPr id="2" name="Marcador de Posição do Número do Diapositivo 1">
            <a:extLst>
              <a:ext uri="{FF2B5EF4-FFF2-40B4-BE49-F238E27FC236}">
                <a16:creationId xmlns:a16="http://schemas.microsoft.com/office/drawing/2014/main" id="{CBBE2A9F-AB7A-2741-903E-F006A52B5817}"/>
              </a:ext>
            </a:extLst>
          </p:cNvPr>
          <p:cNvSpPr>
            <a:spLocks noGrp="1"/>
          </p:cNvSpPr>
          <p:nvPr>
            <p:ph type="sldNum" idx="12"/>
          </p:nvPr>
        </p:nvSpPr>
        <p:spPr/>
        <p:txBody>
          <a:bodyPr/>
          <a:lstStyle/>
          <a:p>
            <a:fld id="{00000000-1234-1234-1234-123412341234}" type="slidenum">
              <a:rPr lang="en" smtClean="0"/>
              <a:pPr/>
              <a:t>25</a:t>
            </a:fld>
            <a:endParaRPr lang="en" dirty="0"/>
          </a:p>
        </p:txBody>
      </p:sp>
    </p:spTree>
    <p:extLst>
      <p:ext uri="{BB962C8B-B14F-4D97-AF65-F5344CB8AC3E}">
        <p14:creationId xmlns:p14="http://schemas.microsoft.com/office/powerpoint/2010/main" val="2620794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2">
            <a:extLst>
              <a:ext uri="{FF2B5EF4-FFF2-40B4-BE49-F238E27FC236}">
                <a16:creationId xmlns:a16="http://schemas.microsoft.com/office/drawing/2014/main" id="{3598DA36-2F79-5648-91C8-77FE7B04F221}"/>
              </a:ext>
            </a:extLst>
          </p:cNvPr>
          <p:cNvSpPr/>
          <p:nvPr/>
        </p:nvSpPr>
        <p:spPr>
          <a:xfrm>
            <a:off x="-50800" y="-25400"/>
            <a:ext cx="12344400" cy="1760117"/>
          </a:xfrm>
          <a:prstGeom prst="rect">
            <a:avLst/>
          </a:prstGeom>
          <a:solidFill>
            <a:srgbClr val="425C6B"/>
          </a:solidFill>
        </p:spPr>
      </p:sp>
      <p:sp>
        <p:nvSpPr>
          <p:cNvPr id="3" name="TextBox 3"/>
          <p:cNvSpPr txBox="1"/>
          <p:nvPr/>
        </p:nvSpPr>
        <p:spPr>
          <a:xfrm>
            <a:off x="0" y="559929"/>
            <a:ext cx="12192000" cy="558230"/>
          </a:xfrm>
          <a:prstGeom prst="rect">
            <a:avLst/>
          </a:prstGeom>
        </p:spPr>
        <p:txBody>
          <a:bodyPr lIns="0" tIns="0" rIns="0" bIns="0" rtlCol="0" anchor="t">
            <a:spAutoFit/>
          </a:bodyPr>
          <a:lstStyle/>
          <a:p>
            <a:pPr algn="ctr">
              <a:lnSpc>
                <a:spcPts val="4667"/>
              </a:lnSpc>
            </a:pPr>
            <a:r>
              <a:rPr lang="en-US" sz="3734" spc="131">
                <a:solidFill>
                  <a:srgbClr val="EFEFEF"/>
                </a:solidFill>
                <a:latin typeface="Century Gothic" panose="020B0502020202020204" pitchFamily="34" charset="0"/>
              </a:rPr>
              <a:t>SQL LANGUAGE: DELETE</a:t>
            </a:r>
          </a:p>
        </p:txBody>
      </p:sp>
      <p:grpSp>
        <p:nvGrpSpPr>
          <p:cNvPr id="4" name="Group 4"/>
          <p:cNvGrpSpPr/>
          <p:nvPr/>
        </p:nvGrpSpPr>
        <p:grpSpPr>
          <a:xfrm>
            <a:off x="3822027" y="4333237"/>
            <a:ext cx="4539790" cy="1510580"/>
            <a:chOff x="0" y="0"/>
            <a:chExt cx="4795261" cy="1595586"/>
          </a:xfrm>
        </p:grpSpPr>
        <p:sp>
          <p:nvSpPr>
            <p:cNvPr id="5" name="Freeform 5"/>
            <p:cNvSpPr/>
            <p:nvPr/>
          </p:nvSpPr>
          <p:spPr>
            <a:xfrm>
              <a:off x="0" y="0"/>
              <a:ext cx="4795261" cy="1595586"/>
            </a:xfrm>
            <a:custGeom>
              <a:avLst/>
              <a:gdLst/>
              <a:ahLst/>
              <a:cxnLst/>
              <a:rect l="l" t="t" r="r" b="b"/>
              <a:pathLst>
                <a:path w="4795261" h="1595586">
                  <a:moveTo>
                    <a:pt x="0" y="0"/>
                  </a:moveTo>
                  <a:lnTo>
                    <a:pt x="0" y="1595586"/>
                  </a:lnTo>
                  <a:lnTo>
                    <a:pt x="4795261" y="1595586"/>
                  </a:lnTo>
                  <a:lnTo>
                    <a:pt x="4795261" y="0"/>
                  </a:lnTo>
                  <a:lnTo>
                    <a:pt x="0" y="0"/>
                  </a:lnTo>
                  <a:close/>
                  <a:moveTo>
                    <a:pt x="4734301" y="1534626"/>
                  </a:moveTo>
                  <a:lnTo>
                    <a:pt x="59690" y="1534626"/>
                  </a:lnTo>
                  <a:lnTo>
                    <a:pt x="59690" y="59690"/>
                  </a:lnTo>
                  <a:lnTo>
                    <a:pt x="4734301" y="59690"/>
                  </a:lnTo>
                  <a:lnTo>
                    <a:pt x="4734301" y="1534626"/>
                  </a:lnTo>
                  <a:close/>
                </a:path>
              </a:pathLst>
            </a:custGeom>
            <a:solidFill>
              <a:srgbClr val="425C6B"/>
            </a:solidFill>
          </p:spPr>
        </p:sp>
      </p:grpSp>
      <p:sp>
        <p:nvSpPr>
          <p:cNvPr id="6" name="TextBox 6"/>
          <p:cNvSpPr txBox="1"/>
          <p:nvPr/>
        </p:nvSpPr>
        <p:spPr>
          <a:xfrm>
            <a:off x="4235532" y="4714724"/>
            <a:ext cx="3936703" cy="692818"/>
          </a:xfrm>
          <a:prstGeom prst="rect">
            <a:avLst/>
          </a:prstGeom>
        </p:spPr>
        <p:txBody>
          <a:bodyPr lIns="0" tIns="0" rIns="0" bIns="0" rtlCol="0" anchor="t">
            <a:spAutoFit/>
          </a:bodyPr>
          <a:lstStyle/>
          <a:p>
            <a:pPr algn="ctr">
              <a:lnSpc>
                <a:spcPts val="2833"/>
              </a:lnSpc>
              <a:spcBef>
                <a:spcPct val="0"/>
              </a:spcBef>
            </a:pPr>
            <a:r>
              <a:rPr lang="en-US" sz="2267" spc="79">
                <a:latin typeface="Century Gothic" panose="020B0502020202020204" pitchFamily="34" charset="0"/>
              </a:rPr>
              <a:t>DELETE FROM table_name </a:t>
            </a:r>
          </a:p>
          <a:p>
            <a:pPr algn="ctr">
              <a:lnSpc>
                <a:spcPts val="2833"/>
              </a:lnSpc>
              <a:spcBef>
                <a:spcPct val="0"/>
              </a:spcBef>
            </a:pPr>
            <a:r>
              <a:rPr lang="en-US" sz="2267" spc="79">
                <a:latin typeface="Century Gothic" panose="020B0502020202020204" pitchFamily="34" charset="0"/>
              </a:rPr>
              <a:t>WHERE condition;</a:t>
            </a:r>
          </a:p>
        </p:txBody>
      </p:sp>
      <p:sp>
        <p:nvSpPr>
          <p:cNvPr id="7" name="TextBox 7"/>
          <p:cNvSpPr txBox="1"/>
          <p:nvPr/>
        </p:nvSpPr>
        <p:spPr>
          <a:xfrm>
            <a:off x="681721" y="2023018"/>
            <a:ext cx="10820400" cy="2027030"/>
          </a:xfrm>
          <a:prstGeom prst="rect">
            <a:avLst/>
          </a:prstGeom>
        </p:spPr>
        <p:txBody>
          <a:bodyPr lIns="0" tIns="0" rIns="0" bIns="0" rtlCol="0" anchor="t">
            <a:spAutoFit/>
          </a:bodyPr>
          <a:lstStyle/>
          <a:p>
            <a:pPr algn="just">
              <a:lnSpc>
                <a:spcPct val="150000"/>
              </a:lnSpc>
              <a:spcBef>
                <a:spcPct val="0"/>
              </a:spcBef>
            </a:pPr>
            <a:r>
              <a:rPr lang="en-US" sz="2267" spc="79" dirty="0">
                <a:latin typeface="Century Gothic" panose="020B0502020202020204" pitchFamily="34" charset="0"/>
              </a:rPr>
              <a:t>The DELETE statement allows rows to be deleted from a table.</a:t>
            </a:r>
          </a:p>
          <a:p>
            <a:pPr algn="just">
              <a:lnSpc>
                <a:spcPct val="150000"/>
              </a:lnSpc>
              <a:spcBef>
                <a:spcPct val="0"/>
              </a:spcBef>
            </a:pPr>
            <a:r>
              <a:rPr lang="en-US" sz="2267" spc="79" dirty="0">
                <a:latin typeface="Century Gothic" panose="020B0502020202020204" pitchFamily="34" charset="0"/>
              </a:rPr>
              <a:t>Search condition is optional; if omitted, all table rows are deleted. This does not delete the table - to delete the contents and definition of a table we use the DROP TABLE command.</a:t>
            </a:r>
          </a:p>
        </p:txBody>
      </p:sp>
      <p:sp>
        <p:nvSpPr>
          <p:cNvPr id="2" name="Marcador de Posição do Número do Diapositivo 1">
            <a:extLst>
              <a:ext uri="{FF2B5EF4-FFF2-40B4-BE49-F238E27FC236}">
                <a16:creationId xmlns:a16="http://schemas.microsoft.com/office/drawing/2014/main" id="{724DE296-9FA2-4B44-8B57-8A41088ACD8D}"/>
              </a:ext>
            </a:extLst>
          </p:cNvPr>
          <p:cNvSpPr>
            <a:spLocks noGrp="1"/>
          </p:cNvSpPr>
          <p:nvPr>
            <p:ph type="sldNum" idx="12"/>
          </p:nvPr>
        </p:nvSpPr>
        <p:spPr/>
        <p:txBody>
          <a:bodyPr/>
          <a:lstStyle/>
          <a:p>
            <a:fld id="{00000000-1234-1234-1234-123412341234}" type="slidenum">
              <a:rPr lang="en" smtClean="0"/>
              <a:pPr/>
              <a:t>26</a:t>
            </a:fld>
            <a:endParaRPr lang="en" dirty="0"/>
          </a:p>
        </p:txBody>
      </p:sp>
    </p:spTree>
    <p:extLst>
      <p:ext uri="{BB962C8B-B14F-4D97-AF65-F5344CB8AC3E}">
        <p14:creationId xmlns:p14="http://schemas.microsoft.com/office/powerpoint/2010/main" val="2823760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24"/>
        <p:cNvGrpSpPr/>
        <p:nvPr/>
      </p:nvGrpSpPr>
      <p:grpSpPr>
        <a:xfrm>
          <a:off x="0" y="0"/>
          <a:ext cx="0" cy="0"/>
          <a:chOff x="0" y="0"/>
          <a:chExt cx="0" cy="0"/>
        </a:xfrm>
      </p:grpSpPr>
      <p:sp>
        <p:nvSpPr>
          <p:cNvPr id="134" name="Rectangle 13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6" name="Straight Connector 13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pic>
        <p:nvPicPr>
          <p:cNvPr id="826" name="Google Shape;826;p90"/>
          <p:cNvPicPr preferRelativeResize="0"/>
          <p:nvPr/>
        </p:nvPicPr>
        <p:blipFill rotWithShape="1">
          <a:blip r:embed="rId3"/>
          <a:srcRect b="15730"/>
          <a:stretch/>
        </p:blipFill>
        <p:spPr>
          <a:xfrm>
            <a:off x="20" y="975"/>
            <a:ext cx="12191980" cy="6858000"/>
          </a:xfrm>
          <a:prstGeom prst="rect">
            <a:avLst/>
          </a:prstGeom>
          <a:noFill/>
        </p:spPr>
      </p:pic>
      <p:sp>
        <p:nvSpPr>
          <p:cNvPr id="140" name="Rectangle 13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sp>
        <p:nvSpPr>
          <p:cNvPr id="6" name="Title 5">
            <a:extLst>
              <a:ext uri="{FF2B5EF4-FFF2-40B4-BE49-F238E27FC236}">
                <a16:creationId xmlns:a16="http://schemas.microsoft.com/office/drawing/2014/main" id="{F6C225E0-846D-4C3D-8E3A-BE00A7D2E4E4}"/>
              </a:ext>
            </a:extLst>
          </p:cNvPr>
          <p:cNvSpPr>
            <a:spLocks noGrp="1"/>
          </p:cNvSpPr>
          <p:nvPr>
            <p:ph type="title"/>
          </p:nvPr>
        </p:nvSpPr>
        <p:spPr>
          <a:xfrm>
            <a:off x="854277" y="1475234"/>
            <a:ext cx="3214307" cy="2901694"/>
          </a:xfrm>
        </p:spPr>
        <p:txBody>
          <a:bodyPr vert="horz" lIns="91440" tIns="45720" rIns="91440" bIns="45720" rtlCol="0" anchor="b">
            <a:normAutofit/>
          </a:bodyPr>
          <a:lstStyle/>
          <a:p>
            <a:endParaRPr lang="en-US" sz="2400" dirty="0">
              <a:solidFill>
                <a:schemeClr val="tx1"/>
              </a:solidFill>
              <a:sym typeface="Roboto Slab"/>
            </a:endParaRPr>
          </a:p>
          <a:p>
            <a:r>
              <a:rPr lang="en-US" sz="2400" dirty="0">
                <a:solidFill>
                  <a:schemeClr val="tx1"/>
                </a:solidFill>
                <a:sym typeface="Roboto Slab"/>
              </a:rPr>
              <a:t>Thank you.</a:t>
            </a:r>
          </a:p>
          <a:p>
            <a:endParaRPr lang="en-US" sz="2400" dirty="0">
              <a:solidFill>
                <a:schemeClr val="tx1"/>
              </a:solidFill>
              <a:sym typeface="Roboto Slab"/>
            </a:endParaRPr>
          </a:p>
          <a:p>
            <a:r>
              <a:rPr lang="en-US" sz="2400" b="1" dirty="0">
                <a:solidFill>
                  <a:schemeClr val="tx1"/>
                </a:solidFill>
                <a:sym typeface="Roboto Slab"/>
              </a:rPr>
              <a:t>Exit Slip: </a:t>
            </a:r>
          </a:p>
          <a:p>
            <a:r>
              <a:rPr lang="en-US" sz="2400" dirty="0">
                <a:solidFill>
                  <a:schemeClr val="tx1"/>
                </a:solidFill>
                <a:sym typeface="Roboto Slab"/>
              </a:rPr>
              <a:t>Discuss 3 important things / concepts </a:t>
            </a:r>
            <a:br>
              <a:rPr lang="en-US" sz="2400" dirty="0">
                <a:solidFill>
                  <a:schemeClr val="tx1"/>
                </a:solidFill>
                <a:sym typeface="Roboto Slab"/>
              </a:rPr>
            </a:br>
            <a:r>
              <a:rPr lang="en-US" sz="2400" dirty="0">
                <a:solidFill>
                  <a:schemeClr val="tx1"/>
                </a:solidFill>
                <a:sym typeface="Roboto Slab"/>
              </a:rPr>
              <a:t>we have learned today.</a:t>
            </a:r>
          </a:p>
          <a:p>
            <a:endParaRPr lang="en-US" sz="2400" dirty="0">
              <a:solidFill>
                <a:schemeClr val="tx1"/>
              </a:solidFill>
              <a:sym typeface="Roboto Slab"/>
            </a:endParaRPr>
          </a:p>
        </p:txBody>
      </p:sp>
      <p:cxnSp>
        <p:nvCxnSpPr>
          <p:cNvPr id="142" name="Straight Connector 14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4" name="Rectangle 143">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Google Shape;825;p90"/>
          <p:cNvSpPr txBox="1">
            <a:spLocks noGrp="1"/>
          </p:cNvSpPr>
          <p:nvPr>
            <p:ph type="sldNum" sz="quarter" idx="12"/>
          </p:nvPr>
        </p:nvSpPr>
        <p:spPr>
          <a:xfrm>
            <a:off x="10993582" y="6446838"/>
            <a:ext cx="780010"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fld id="{00000000-1234-1234-1234-123412341234}" type="slidenum">
              <a:rPr kumimoji="0" lang="en-US" sz="1050" b="0" i="0" u="none" strike="noStrike" kern="1200" cap="none" spc="0" normalizeH="0" baseline="0" noProof="0">
                <a:ln>
                  <a:noFill/>
                </a:ln>
                <a:solidFill>
                  <a:srgbClr val="FFFFFF"/>
                </a:solidFill>
                <a:effectLst/>
                <a:uLnTx/>
                <a:uFillTx/>
                <a:latin typeface="Franklin Gothic Book" panose="020F0502020204030204"/>
                <a:ea typeface="+mn-ea"/>
                <a:cs typeface="+mn-cs"/>
              </a:rPr>
              <a:pPr marL="0" marR="0" lvl="0" indent="0" algn="l" defTabSz="914400" rtl="0" eaLnBrk="1" fontAlgn="auto" latinLnBrk="0" hangingPunct="1">
                <a:lnSpc>
                  <a:spcPct val="100000"/>
                </a:lnSpc>
                <a:spcBef>
                  <a:spcPts val="0"/>
                </a:spcBef>
                <a:spcAft>
                  <a:spcPts val="600"/>
                </a:spcAft>
                <a:buClrTx/>
                <a:buSzTx/>
                <a:buFontTx/>
                <a:buNone/>
                <a:tabLst/>
                <a:defRPr/>
              </a:pPr>
              <a:t>27</a:t>
            </a:fld>
            <a:endParaRPr kumimoji="0" lang="en-US" sz="105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88FB6-B36B-4885-A5BC-F04E1A6042C1}"/>
              </a:ext>
            </a:extLst>
          </p:cNvPr>
          <p:cNvSpPr>
            <a:spLocks noGrp="1"/>
          </p:cNvSpPr>
          <p:nvPr>
            <p:ph type="title"/>
          </p:nvPr>
        </p:nvSpPr>
        <p:spPr>
          <a:xfrm>
            <a:off x="1097280" y="758952"/>
            <a:ext cx="10058400" cy="3566160"/>
          </a:xfrm>
        </p:spPr>
        <p:txBody>
          <a:bodyPr anchor="b">
            <a:normAutofit/>
          </a:bodyPr>
          <a:lstStyle/>
          <a:p>
            <a:pPr marL="9525" indent="0"/>
            <a:r>
              <a:rPr lang="en-US" sz="3200" dirty="0"/>
              <a:t>The slides are based on the slides prepared by José Machado, Paulo </a:t>
            </a:r>
            <a:r>
              <a:rPr lang="en-US" sz="3200" dirty="0" err="1"/>
              <a:t>Novais</a:t>
            </a:r>
            <a:r>
              <a:rPr lang="en-US" sz="3200" dirty="0"/>
              <a:t> </a:t>
            </a:r>
            <a:br>
              <a:rPr lang="en-US" sz="3200" dirty="0"/>
            </a:br>
            <a:r>
              <a:rPr lang="en-US" sz="3200" dirty="0"/>
              <a:t>and Regina Sousa, University of Minho</a:t>
            </a:r>
          </a:p>
        </p:txBody>
      </p:sp>
      <p:sp>
        <p:nvSpPr>
          <p:cNvPr id="10" name="Text Placeholder 2">
            <a:extLst>
              <a:ext uri="{FF2B5EF4-FFF2-40B4-BE49-F238E27FC236}">
                <a16:creationId xmlns:a16="http://schemas.microsoft.com/office/drawing/2014/main" id="{DEF6BCA9-E627-429E-9BC0-8D2DC6F3C77E}"/>
              </a:ext>
            </a:extLst>
          </p:cNvPr>
          <p:cNvSpPr>
            <a:spLocks noGrp="1"/>
          </p:cNvSpPr>
          <p:nvPr>
            <p:ph type="body" idx="1"/>
          </p:nvPr>
        </p:nvSpPr>
        <p:spPr>
          <a:xfrm>
            <a:off x="1097280" y="4663440"/>
            <a:ext cx="10058400" cy="1143000"/>
          </a:xfrm>
        </p:spPr>
        <p:txBody>
          <a:bodyPr/>
          <a:lstStyle/>
          <a:p>
            <a:r>
              <a:rPr lang="en-US" dirty="0"/>
              <a:t>Under the DS&amp;AI Project</a:t>
            </a:r>
          </a:p>
        </p:txBody>
      </p:sp>
      <p:sp>
        <p:nvSpPr>
          <p:cNvPr id="4" name="Slide Number Placeholder 3">
            <a:extLst>
              <a:ext uri="{FF2B5EF4-FFF2-40B4-BE49-F238E27FC236}">
                <a16:creationId xmlns:a16="http://schemas.microsoft.com/office/drawing/2014/main" id="{0D66260A-B232-4199-9BDB-F7A1862D4929}"/>
              </a:ext>
            </a:extLst>
          </p:cNvPr>
          <p:cNvSpPr>
            <a:spLocks noGrp="1"/>
          </p:cNvSpPr>
          <p:nvPr>
            <p:ph type="sldNum" sz="quarter" idx="12"/>
          </p:nvPr>
        </p:nvSpPr>
        <p:spPr>
          <a:xfrm>
            <a:off x="10993582" y="6446838"/>
            <a:ext cx="780010" cy="365125"/>
          </a:xfrm>
        </p:spPr>
        <p:txBody>
          <a:bodyPr anchor="ctr">
            <a:normAutofit/>
          </a:bodyPr>
          <a:lstStyle/>
          <a:p>
            <a:pPr>
              <a:spcAft>
                <a:spcPts val="600"/>
              </a:spcAft>
            </a:pPr>
            <a:fld id="{3A98EE3D-8CD1-4C3F-BD1C-C98C9596463C}" type="slidenum">
              <a:rPr lang="en-US" smtClean="0"/>
              <a:pPr>
                <a:spcAft>
                  <a:spcPts val="600"/>
                </a:spcAft>
              </a:pPr>
              <a:t>3</a:t>
            </a:fld>
            <a:endParaRPr lang="en-US"/>
          </a:p>
        </p:txBody>
      </p:sp>
      <p:pic>
        <p:nvPicPr>
          <p:cNvPr id="6" name="Picture 5">
            <a:extLst>
              <a:ext uri="{FF2B5EF4-FFF2-40B4-BE49-F238E27FC236}">
                <a16:creationId xmlns:a16="http://schemas.microsoft.com/office/drawing/2014/main" id="{727C4182-010F-408D-A8BC-DC753209CF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320" y="5526310"/>
            <a:ext cx="2728686" cy="560260"/>
          </a:xfrm>
          <a:prstGeom prst="rect">
            <a:avLst/>
          </a:prstGeom>
        </p:spPr>
      </p:pic>
      <p:pic>
        <p:nvPicPr>
          <p:cNvPr id="8" name="Picture 7">
            <a:extLst>
              <a:ext uri="{FF2B5EF4-FFF2-40B4-BE49-F238E27FC236}">
                <a16:creationId xmlns:a16="http://schemas.microsoft.com/office/drawing/2014/main" id="{C95AA0B3-BD54-4E84-A385-B4C254607D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0008" y="5262413"/>
            <a:ext cx="1894863" cy="1086227"/>
          </a:xfrm>
          <a:prstGeom prst="rect">
            <a:avLst/>
          </a:prstGeom>
        </p:spPr>
      </p:pic>
      <p:pic>
        <p:nvPicPr>
          <p:cNvPr id="12" name="Picture 4" descr="https://www.idisc.com/media/site1/cache/images/logoum.png">
            <a:extLst>
              <a:ext uri="{FF2B5EF4-FFF2-40B4-BE49-F238E27FC236}">
                <a16:creationId xmlns:a16="http://schemas.microsoft.com/office/drawing/2014/main" id="{D7C606F4-DBA1-4146-8DC1-117A13AB90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4871" y="5572800"/>
            <a:ext cx="781042" cy="484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597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2">
            <a:extLst>
              <a:ext uri="{FF2B5EF4-FFF2-40B4-BE49-F238E27FC236}">
                <a16:creationId xmlns:a16="http://schemas.microsoft.com/office/drawing/2014/main" id="{519618AA-358C-C444-A07A-5337E95F7842}"/>
              </a:ext>
            </a:extLst>
          </p:cNvPr>
          <p:cNvSpPr/>
          <p:nvPr/>
        </p:nvSpPr>
        <p:spPr>
          <a:xfrm>
            <a:off x="-50800" y="-25400"/>
            <a:ext cx="12344400" cy="2072875"/>
          </a:xfrm>
          <a:prstGeom prst="rect">
            <a:avLst/>
          </a:prstGeom>
          <a:solidFill>
            <a:srgbClr val="425C6B"/>
          </a:solidFill>
        </p:spPr>
      </p:sp>
      <p:sp>
        <p:nvSpPr>
          <p:cNvPr id="2" name="AutoShape 2"/>
          <p:cNvSpPr/>
          <p:nvPr/>
        </p:nvSpPr>
        <p:spPr>
          <a:xfrm>
            <a:off x="-112293" y="0"/>
            <a:ext cx="6208293" cy="6985000"/>
          </a:xfrm>
          <a:prstGeom prst="rect">
            <a:avLst/>
          </a:prstGeom>
          <a:solidFill>
            <a:srgbClr val="425C6B">
              <a:alpha val="40000"/>
            </a:srgbClr>
          </a:solidFill>
        </p:spPr>
      </p:sp>
      <p:sp>
        <p:nvSpPr>
          <p:cNvPr id="3" name="AutoShape 3"/>
          <p:cNvSpPr/>
          <p:nvPr/>
        </p:nvSpPr>
        <p:spPr>
          <a:xfrm>
            <a:off x="0" y="685800"/>
            <a:ext cx="1617356" cy="19050"/>
          </a:xfrm>
          <a:prstGeom prst="rect">
            <a:avLst/>
          </a:prstGeom>
          <a:solidFill>
            <a:srgbClr val="425C6B"/>
          </a:solidFill>
        </p:spPr>
      </p:sp>
      <p:grpSp>
        <p:nvGrpSpPr>
          <p:cNvPr id="5" name="Group 5"/>
          <p:cNvGrpSpPr/>
          <p:nvPr/>
        </p:nvGrpSpPr>
        <p:grpSpPr>
          <a:xfrm>
            <a:off x="2704167" y="346679"/>
            <a:ext cx="7251565" cy="1493468"/>
            <a:chOff x="0" y="-9525"/>
            <a:chExt cx="14503131" cy="2986936"/>
          </a:xfrm>
        </p:grpSpPr>
        <p:sp>
          <p:nvSpPr>
            <p:cNvPr id="6" name="TextBox 6"/>
            <p:cNvSpPr txBox="1"/>
            <p:nvPr/>
          </p:nvSpPr>
          <p:spPr>
            <a:xfrm>
              <a:off x="0" y="-9525"/>
              <a:ext cx="14503131" cy="1641476"/>
            </a:xfrm>
            <a:prstGeom prst="rect">
              <a:avLst/>
            </a:prstGeom>
          </p:spPr>
          <p:txBody>
            <a:bodyPr lIns="0" tIns="0" rIns="0" bIns="0" rtlCol="0" anchor="t">
              <a:spAutoFit/>
            </a:bodyPr>
            <a:lstStyle/>
            <a:p>
              <a:pPr algn="ctr">
                <a:lnSpc>
                  <a:spcPts val="6400"/>
                </a:lnSpc>
              </a:pPr>
              <a:r>
                <a:rPr lang="en-US" sz="5334">
                  <a:latin typeface="Century Gothic" panose="020B0502020202020204" pitchFamily="34" charset="0"/>
                </a:rPr>
                <a:t>SQL</a:t>
              </a:r>
            </a:p>
          </p:txBody>
        </p:sp>
        <p:sp>
          <p:nvSpPr>
            <p:cNvPr id="7" name="TextBox 7"/>
            <p:cNvSpPr txBox="1"/>
            <p:nvPr/>
          </p:nvSpPr>
          <p:spPr>
            <a:xfrm>
              <a:off x="0" y="2279015"/>
              <a:ext cx="14503131" cy="698396"/>
            </a:xfrm>
            <a:prstGeom prst="rect">
              <a:avLst/>
            </a:prstGeom>
          </p:spPr>
          <p:txBody>
            <a:bodyPr lIns="0" tIns="0" rIns="0" bIns="0" rtlCol="0" anchor="t">
              <a:spAutoFit/>
            </a:bodyPr>
            <a:lstStyle/>
            <a:p>
              <a:pPr algn="ctr">
                <a:lnSpc>
                  <a:spcPts val="2987"/>
                </a:lnSpc>
              </a:pPr>
              <a:r>
                <a:rPr lang="en-US" sz="2133" spc="213">
                  <a:latin typeface="Century Gothic" panose="020B0502020202020204" pitchFamily="34" charset="0"/>
                </a:rPr>
                <a:t>STRUCTURED QUERY LANGUAGE</a:t>
              </a:r>
            </a:p>
          </p:txBody>
        </p:sp>
      </p:grpSp>
      <p:sp>
        <p:nvSpPr>
          <p:cNvPr id="8" name="TextBox 8"/>
          <p:cNvSpPr txBox="1"/>
          <p:nvPr/>
        </p:nvSpPr>
        <p:spPr>
          <a:xfrm>
            <a:off x="418399" y="2794200"/>
            <a:ext cx="5146908" cy="3223831"/>
          </a:xfrm>
          <a:prstGeom prst="rect">
            <a:avLst/>
          </a:prstGeom>
        </p:spPr>
        <p:txBody>
          <a:bodyPr lIns="0" tIns="0" rIns="0" bIns="0" rtlCol="0" anchor="t">
            <a:spAutoFit/>
          </a:bodyPr>
          <a:lstStyle/>
          <a:p>
            <a:pPr algn="just">
              <a:lnSpc>
                <a:spcPts val="2333"/>
              </a:lnSpc>
              <a:spcBef>
                <a:spcPct val="0"/>
              </a:spcBef>
            </a:pPr>
            <a:r>
              <a:rPr lang="en-US" spc="65" dirty="0">
                <a:latin typeface="Century Gothic" panose="020B0502020202020204" pitchFamily="34" charset="0"/>
              </a:rPr>
              <a:t>In 1986, a standard for SQL was defined by the American National Standards Institute (ANSI), which was adopted in 1987 as an international standard by the International Organization for Standardization (ISO, 1987). This standard is called SQL and has proven to be the standard relational database language. Most Database Management Systems support this language, which makes it almost universal.</a:t>
            </a:r>
          </a:p>
        </p:txBody>
      </p:sp>
      <p:sp>
        <p:nvSpPr>
          <p:cNvPr id="9" name="TextBox 9"/>
          <p:cNvSpPr txBox="1"/>
          <p:nvPr/>
        </p:nvSpPr>
        <p:spPr>
          <a:xfrm>
            <a:off x="6329950" y="2444701"/>
            <a:ext cx="5694281" cy="2044021"/>
          </a:xfrm>
          <a:prstGeom prst="rect">
            <a:avLst/>
          </a:prstGeom>
        </p:spPr>
        <p:txBody>
          <a:bodyPr lIns="0" tIns="0" rIns="0" bIns="0" rtlCol="0" anchor="t">
            <a:spAutoFit/>
          </a:bodyPr>
          <a:lstStyle/>
          <a:p>
            <a:pPr algn="just">
              <a:lnSpc>
                <a:spcPts val="2333"/>
              </a:lnSpc>
              <a:spcBef>
                <a:spcPct val="0"/>
              </a:spcBef>
            </a:pPr>
            <a:r>
              <a:rPr lang="en-US" spc="65">
                <a:latin typeface="Century Gothic" panose="020B0502020202020204" pitchFamily="34" charset="0"/>
              </a:rPr>
              <a:t>As a language, the ISO SQL standard has two main components:</a:t>
            </a:r>
          </a:p>
          <a:p>
            <a:pPr algn="just">
              <a:lnSpc>
                <a:spcPts val="2333"/>
              </a:lnSpc>
              <a:spcBef>
                <a:spcPct val="0"/>
              </a:spcBef>
            </a:pPr>
            <a:r>
              <a:rPr lang="en-US" spc="65">
                <a:latin typeface="Century Gothic" panose="020B0502020202020204" pitchFamily="34" charset="0"/>
              </a:rPr>
              <a:t>Data Definition Language (DDL) - to define the structure of the database and control data access;</a:t>
            </a:r>
          </a:p>
          <a:p>
            <a:pPr algn="just">
              <a:lnSpc>
                <a:spcPts val="2333"/>
              </a:lnSpc>
              <a:spcBef>
                <a:spcPct val="0"/>
              </a:spcBef>
            </a:pPr>
            <a:r>
              <a:rPr lang="en-US" spc="65">
                <a:latin typeface="Century Gothic" panose="020B0502020202020204" pitchFamily="34" charset="0"/>
              </a:rPr>
              <a:t>Data Manipulation Language (DML) - for data retrieval and updating.</a:t>
            </a:r>
          </a:p>
        </p:txBody>
      </p:sp>
      <p:sp>
        <p:nvSpPr>
          <p:cNvPr id="10" name="TextBox 10"/>
          <p:cNvSpPr txBox="1"/>
          <p:nvPr/>
        </p:nvSpPr>
        <p:spPr>
          <a:xfrm>
            <a:off x="6329950" y="4756101"/>
            <a:ext cx="5694281" cy="1531060"/>
          </a:xfrm>
          <a:prstGeom prst="rect">
            <a:avLst/>
          </a:prstGeom>
        </p:spPr>
        <p:txBody>
          <a:bodyPr lIns="0" tIns="0" rIns="0" bIns="0" rtlCol="0" anchor="t">
            <a:spAutoFit/>
          </a:bodyPr>
          <a:lstStyle/>
          <a:p>
            <a:pPr>
              <a:lnSpc>
                <a:spcPts val="2613"/>
              </a:lnSpc>
              <a:spcBef>
                <a:spcPct val="0"/>
              </a:spcBef>
            </a:pPr>
            <a:r>
              <a:rPr lang="en-US" spc="65">
                <a:latin typeface="Century Gothic" panose="020B0502020202020204" pitchFamily="34" charset="0"/>
              </a:rPr>
              <a:t>SQL does not involve the specification of data access methods.</a:t>
            </a:r>
          </a:p>
          <a:p>
            <a:pPr algn="just">
              <a:lnSpc>
                <a:spcPts val="2333"/>
              </a:lnSpc>
              <a:spcBef>
                <a:spcPct val="0"/>
              </a:spcBef>
            </a:pPr>
            <a:r>
              <a:rPr lang="en-US" spc="65">
                <a:latin typeface="Century Gothic" panose="020B0502020202020204" pitchFamily="34" charset="0"/>
              </a:rPr>
              <a:t>As most modern languages, SQL is virtually format-free, which means declarations are not required.</a:t>
            </a:r>
          </a:p>
        </p:txBody>
      </p:sp>
      <p:sp>
        <p:nvSpPr>
          <p:cNvPr id="4" name="Marcador de Posição do Número do Diapositivo 3">
            <a:extLst>
              <a:ext uri="{FF2B5EF4-FFF2-40B4-BE49-F238E27FC236}">
                <a16:creationId xmlns:a16="http://schemas.microsoft.com/office/drawing/2014/main" id="{ED254AE7-D411-9941-A951-38BBE220C9E1}"/>
              </a:ext>
            </a:extLst>
          </p:cNvPr>
          <p:cNvSpPr>
            <a:spLocks noGrp="1"/>
          </p:cNvSpPr>
          <p:nvPr>
            <p:ph type="sldNum" idx="12"/>
          </p:nvPr>
        </p:nvSpPr>
        <p:spPr/>
        <p:txBody>
          <a:bodyPr/>
          <a:lstStyle/>
          <a:p>
            <a:fld id="{00000000-1234-1234-1234-123412341234}" type="slidenum">
              <a:rPr lang="en" smtClean="0"/>
              <a:pPr/>
              <a:t>4</a:t>
            </a:fld>
            <a:endParaRPr lang="en" dirty="0"/>
          </a:p>
        </p:txBody>
      </p:sp>
    </p:spTree>
    <p:extLst>
      <p:ext uri="{BB962C8B-B14F-4D97-AF65-F5344CB8AC3E}">
        <p14:creationId xmlns:p14="http://schemas.microsoft.com/office/powerpoint/2010/main" val="613433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2">
            <a:extLst>
              <a:ext uri="{FF2B5EF4-FFF2-40B4-BE49-F238E27FC236}">
                <a16:creationId xmlns:a16="http://schemas.microsoft.com/office/drawing/2014/main" id="{CC0DADB2-5937-6F41-8D18-A60859681651}"/>
              </a:ext>
            </a:extLst>
          </p:cNvPr>
          <p:cNvSpPr/>
          <p:nvPr/>
        </p:nvSpPr>
        <p:spPr>
          <a:xfrm>
            <a:off x="-50800" y="-25400"/>
            <a:ext cx="12344400" cy="1760117"/>
          </a:xfrm>
          <a:prstGeom prst="rect">
            <a:avLst/>
          </a:prstGeom>
          <a:solidFill>
            <a:srgbClr val="425C6B"/>
          </a:solidFill>
        </p:spPr>
      </p:sp>
      <p:sp>
        <p:nvSpPr>
          <p:cNvPr id="3" name="TextBox 3"/>
          <p:cNvSpPr txBox="1"/>
          <p:nvPr/>
        </p:nvSpPr>
        <p:spPr>
          <a:xfrm>
            <a:off x="568978" y="1765871"/>
            <a:ext cx="10820400" cy="4468339"/>
          </a:xfrm>
          <a:prstGeom prst="rect">
            <a:avLst/>
          </a:prstGeom>
        </p:spPr>
        <p:txBody>
          <a:bodyPr lIns="0" tIns="0" rIns="0" bIns="0" rtlCol="0" anchor="t">
            <a:spAutoFit/>
          </a:bodyPr>
          <a:lstStyle/>
          <a:p>
            <a:pPr algn="ctr">
              <a:lnSpc>
                <a:spcPts val="3220"/>
              </a:lnSpc>
            </a:pPr>
            <a:r>
              <a:rPr lang="en-US" sz="2000" spc="70" dirty="0">
                <a:latin typeface="Century Gothic" panose="020B0502020202020204" pitchFamily="34" charset="0"/>
              </a:rPr>
              <a:t>A database language should allow a user to:</a:t>
            </a:r>
          </a:p>
          <a:p>
            <a:pPr algn="just">
              <a:lnSpc>
                <a:spcPts val="3220"/>
              </a:lnSpc>
            </a:pPr>
            <a:endParaRPr lang="en-US" sz="2000" spc="70" dirty="0">
              <a:latin typeface="Century Gothic" panose="020B0502020202020204" pitchFamily="34" charset="0"/>
            </a:endParaRPr>
          </a:p>
          <a:p>
            <a:pPr algn="just">
              <a:lnSpc>
                <a:spcPts val="3220"/>
              </a:lnSpc>
            </a:pPr>
            <a:endParaRPr lang="en-US" sz="2000" spc="70" dirty="0">
              <a:latin typeface="Century Gothic" panose="020B0502020202020204" pitchFamily="34" charset="0"/>
            </a:endParaRPr>
          </a:p>
          <a:p>
            <a:pPr algn="just">
              <a:lnSpc>
                <a:spcPts val="3220"/>
              </a:lnSpc>
            </a:pPr>
            <a:endParaRPr lang="en-US" sz="2000" spc="70" dirty="0">
              <a:latin typeface="Century Gothic" panose="020B0502020202020204" pitchFamily="34" charset="0"/>
            </a:endParaRPr>
          </a:p>
          <a:p>
            <a:pPr algn="just">
              <a:lnSpc>
                <a:spcPts val="3220"/>
              </a:lnSpc>
            </a:pPr>
            <a:endParaRPr lang="en-US" sz="2000" spc="70" dirty="0">
              <a:latin typeface="Century Gothic" panose="020B0502020202020204" pitchFamily="34" charset="0"/>
            </a:endParaRPr>
          </a:p>
          <a:p>
            <a:pPr algn="just">
              <a:lnSpc>
                <a:spcPts val="3220"/>
              </a:lnSpc>
            </a:pPr>
            <a:endParaRPr lang="en-US" sz="2000" spc="70" dirty="0">
              <a:latin typeface="Century Gothic" panose="020B0502020202020204" pitchFamily="34" charset="0"/>
            </a:endParaRPr>
          </a:p>
          <a:p>
            <a:pPr algn="just">
              <a:lnSpc>
                <a:spcPts val="3220"/>
              </a:lnSpc>
            </a:pPr>
            <a:endParaRPr lang="en-US" sz="2000" spc="70" dirty="0">
              <a:latin typeface="Century Gothic" panose="020B0502020202020204" pitchFamily="34" charset="0"/>
            </a:endParaRPr>
          </a:p>
          <a:p>
            <a:pPr algn="just">
              <a:lnSpc>
                <a:spcPts val="3220"/>
              </a:lnSpc>
            </a:pPr>
            <a:endParaRPr lang="en-US" sz="2000" spc="70" dirty="0">
              <a:latin typeface="Century Gothic" panose="020B0502020202020204" pitchFamily="34" charset="0"/>
            </a:endParaRPr>
          </a:p>
          <a:p>
            <a:pPr algn="just">
              <a:lnSpc>
                <a:spcPts val="3220"/>
              </a:lnSpc>
            </a:pPr>
            <a:endParaRPr lang="en-US" sz="2000" spc="70" dirty="0">
              <a:latin typeface="Century Gothic" panose="020B0502020202020204" pitchFamily="34" charset="0"/>
            </a:endParaRPr>
          </a:p>
          <a:p>
            <a:pPr algn="just">
              <a:lnSpc>
                <a:spcPts val="3220"/>
              </a:lnSpc>
            </a:pPr>
            <a:r>
              <a:rPr lang="en-US" sz="2000" spc="70" dirty="0">
                <a:latin typeface="Century Gothic" panose="020B0502020202020204" pitchFamily="34" charset="0"/>
              </a:rPr>
              <a:t>A database language should perform these tasks with minimal effort from the user, and their structure and syntax should be easy to learn</a:t>
            </a:r>
          </a:p>
        </p:txBody>
      </p:sp>
      <p:grpSp>
        <p:nvGrpSpPr>
          <p:cNvPr id="4" name="Group 4"/>
          <p:cNvGrpSpPr/>
          <p:nvPr/>
        </p:nvGrpSpPr>
        <p:grpSpPr>
          <a:xfrm rot="5400000">
            <a:off x="1498781" y="2513699"/>
            <a:ext cx="1753155" cy="2800023"/>
            <a:chOff x="0" y="0"/>
            <a:chExt cx="3987800" cy="6369050"/>
          </a:xfrm>
        </p:grpSpPr>
        <p:sp>
          <p:nvSpPr>
            <p:cNvPr id="5" name="Freeform 5"/>
            <p:cNvSpPr/>
            <p:nvPr/>
          </p:nvSpPr>
          <p:spPr>
            <a:xfrm>
              <a:off x="0" y="0"/>
              <a:ext cx="3987800" cy="6369050"/>
            </a:xfrm>
            <a:custGeom>
              <a:avLst/>
              <a:gdLst/>
              <a:ahLst/>
              <a:cxnLst/>
              <a:rect l="l" t="t" r="r" b="b"/>
              <a:pathLst>
                <a:path w="3987800" h="6369050">
                  <a:moveTo>
                    <a:pt x="3810000" y="0"/>
                  </a:moveTo>
                  <a:lnTo>
                    <a:pt x="180340" y="0"/>
                  </a:lnTo>
                  <a:lnTo>
                    <a:pt x="0" y="182880"/>
                  </a:lnTo>
                  <a:lnTo>
                    <a:pt x="0" y="6193790"/>
                  </a:lnTo>
                  <a:lnTo>
                    <a:pt x="175260" y="6369050"/>
                  </a:lnTo>
                  <a:lnTo>
                    <a:pt x="3810000" y="6369050"/>
                  </a:lnTo>
                  <a:lnTo>
                    <a:pt x="3987800" y="6193790"/>
                  </a:lnTo>
                  <a:lnTo>
                    <a:pt x="3987800" y="177800"/>
                  </a:lnTo>
                  <a:lnTo>
                    <a:pt x="3810000" y="0"/>
                  </a:lnTo>
                  <a:lnTo>
                    <a:pt x="3810000" y="0"/>
                  </a:lnTo>
                  <a:close/>
                  <a:moveTo>
                    <a:pt x="3968750" y="422910"/>
                  </a:moveTo>
                  <a:lnTo>
                    <a:pt x="3968750" y="6186170"/>
                  </a:lnTo>
                  <a:lnTo>
                    <a:pt x="3802380" y="6350000"/>
                  </a:lnTo>
                  <a:lnTo>
                    <a:pt x="182880" y="6350000"/>
                  </a:lnTo>
                  <a:lnTo>
                    <a:pt x="19050" y="6186170"/>
                  </a:lnTo>
                  <a:lnTo>
                    <a:pt x="19050" y="190500"/>
                  </a:lnTo>
                  <a:lnTo>
                    <a:pt x="187960" y="19050"/>
                  </a:lnTo>
                  <a:lnTo>
                    <a:pt x="3802380" y="19050"/>
                  </a:lnTo>
                  <a:lnTo>
                    <a:pt x="3968750" y="185420"/>
                  </a:lnTo>
                  <a:lnTo>
                    <a:pt x="3968750" y="422910"/>
                  </a:lnTo>
                  <a:lnTo>
                    <a:pt x="3968750" y="422910"/>
                  </a:lnTo>
                  <a:close/>
                  <a:moveTo>
                    <a:pt x="3556000" y="78740"/>
                  </a:moveTo>
                  <a:lnTo>
                    <a:pt x="252730" y="78740"/>
                  </a:lnTo>
                  <a:lnTo>
                    <a:pt x="78740" y="257810"/>
                  </a:lnTo>
                  <a:lnTo>
                    <a:pt x="78740" y="6118860"/>
                  </a:lnTo>
                  <a:lnTo>
                    <a:pt x="246380" y="6289040"/>
                  </a:lnTo>
                  <a:lnTo>
                    <a:pt x="3737610" y="6289040"/>
                  </a:lnTo>
                  <a:lnTo>
                    <a:pt x="3907790" y="6118860"/>
                  </a:lnTo>
                  <a:lnTo>
                    <a:pt x="3907790" y="252730"/>
                  </a:lnTo>
                  <a:lnTo>
                    <a:pt x="3737610" y="78740"/>
                  </a:lnTo>
                  <a:cubicBezTo>
                    <a:pt x="3737610" y="78740"/>
                    <a:pt x="3556000" y="78740"/>
                    <a:pt x="3556000" y="78740"/>
                  </a:cubicBezTo>
                  <a:close/>
                  <a:moveTo>
                    <a:pt x="3888740" y="422910"/>
                  </a:moveTo>
                  <a:lnTo>
                    <a:pt x="3888740" y="6111240"/>
                  </a:lnTo>
                  <a:lnTo>
                    <a:pt x="3728720" y="6271260"/>
                  </a:lnTo>
                  <a:lnTo>
                    <a:pt x="255270" y="6271260"/>
                  </a:lnTo>
                  <a:lnTo>
                    <a:pt x="99060" y="6111240"/>
                  </a:lnTo>
                  <a:lnTo>
                    <a:pt x="99060" y="265430"/>
                  </a:lnTo>
                  <a:lnTo>
                    <a:pt x="260350" y="99060"/>
                  </a:lnTo>
                  <a:lnTo>
                    <a:pt x="3729990" y="99060"/>
                  </a:lnTo>
                  <a:lnTo>
                    <a:pt x="3890010" y="261620"/>
                  </a:lnTo>
                  <a:lnTo>
                    <a:pt x="3890010" y="422910"/>
                  </a:lnTo>
                  <a:cubicBezTo>
                    <a:pt x="3890010" y="422910"/>
                    <a:pt x="3888740" y="422910"/>
                    <a:pt x="3888740" y="422910"/>
                  </a:cubicBezTo>
                  <a:close/>
                </a:path>
              </a:pathLst>
            </a:custGeom>
            <a:solidFill>
              <a:srgbClr val="425C6B"/>
            </a:solidFill>
          </p:spPr>
        </p:sp>
      </p:grpSp>
      <p:sp>
        <p:nvSpPr>
          <p:cNvPr id="6" name="TextBox 6"/>
          <p:cNvSpPr txBox="1"/>
          <p:nvPr/>
        </p:nvSpPr>
        <p:spPr>
          <a:xfrm>
            <a:off x="1816983" y="559929"/>
            <a:ext cx="8549879" cy="558230"/>
          </a:xfrm>
          <a:prstGeom prst="rect">
            <a:avLst/>
          </a:prstGeom>
        </p:spPr>
        <p:txBody>
          <a:bodyPr lIns="0" tIns="0" rIns="0" bIns="0" rtlCol="0" anchor="t">
            <a:spAutoFit/>
          </a:bodyPr>
          <a:lstStyle/>
          <a:p>
            <a:pPr algn="ctr">
              <a:lnSpc>
                <a:spcPts val="4667"/>
              </a:lnSpc>
            </a:pPr>
            <a:r>
              <a:rPr lang="en-US" sz="3734" spc="131">
                <a:solidFill>
                  <a:srgbClr val="EFEFEF"/>
                </a:solidFill>
                <a:latin typeface="Century Gothic" panose="020B0502020202020204" pitchFamily="34" charset="0"/>
              </a:rPr>
              <a:t>OBJECTIVES OF SQL</a:t>
            </a:r>
          </a:p>
        </p:txBody>
      </p:sp>
      <p:sp>
        <p:nvSpPr>
          <p:cNvPr id="7" name="TextBox 7"/>
          <p:cNvSpPr txBox="1"/>
          <p:nvPr/>
        </p:nvSpPr>
        <p:spPr>
          <a:xfrm>
            <a:off x="1163709" y="3409950"/>
            <a:ext cx="2423299" cy="1159163"/>
          </a:xfrm>
          <a:prstGeom prst="rect">
            <a:avLst/>
          </a:prstGeom>
        </p:spPr>
        <p:txBody>
          <a:bodyPr lIns="0" tIns="0" rIns="0" bIns="0" rtlCol="0" anchor="t">
            <a:spAutoFit/>
          </a:bodyPr>
          <a:lstStyle/>
          <a:p>
            <a:pPr algn="ctr">
              <a:lnSpc>
                <a:spcPts val="2333"/>
              </a:lnSpc>
              <a:spcBef>
                <a:spcPct val="0"/>
              </a:spcBef>
            </a:pPr>
            <a:r>
              <a:rPr lang="en-US" spc="65">
                <a:latin typeface="Century Gothic" panose="020B0502020202020204" pitchFamily="34" charset="0"/>
              </a:rPr>
              <a:t>create the database and the relationship structures;</a:t>
            </a:r>
          </a:p>
        </p:txBody>
      </p:sp>
      <p:sp>
        <p:nvSpPr>
          <p:cNvPr id="8" name="TextBox 8"/>
          <p:cNvSpPr txBox="1"/>
          <p:nvPr/>
        </p:nvSpPr>
        <p:spPr>
          <a:xfrm>
            <a:off x="4694591" y="3608487"/>
            <a:ext cx="2569174" cy="569258"/>
          </a:xfrm>
          <a:prstGeom prst="rect">
            <a:avLst/>
          </a:prstGeom>
        </p:spPr>
        <p:txBody>
          <a:bodyPr lIns="0" tIns="0" rIns="0" bIns="0" rtlCol="0" anchor="t">
            <a:spAutoFit/>
          </a:bodyPr>
          <a:lstStyle/>
          <a:p>
            <a:pPr algn="ctr">
              <a:lnSpc>
                <a:spcPts val="2333"/>
              </a:lnSpc>
              <a:spcBef>
                <a:spcPct val="0"/>
              </a:spcBef>
            </a:pPr>
            <a:r>
              <a:rPr lang="en-US" spc="65">
                <a:latin typeface="Century Gothic" panose="020B0502020202020204" pitchFamily="34" charset="0"/>
              </a:rPr>
              <a:t>perform simple and complex queries.</a:t>
            </a:r>
          </a:p>
        </p:txBody>
      </p:sp>
      <p:sp>
        <p:nvSpPr>
          <p:cNvPr id="9" name="TextBox 9"/>
          <p:cNvSpPr txBox="1"/>
          <p:nvPr/>
        </p:nvSpPr>
        <p:spPr>
          <a:xfrm>
            <a:off x="8312278" y="3017361"/>
            <a:ext cx="2590002" cy="1749069"/>
          </a:xfrm>
          <a:prstGeom prst="rect">
            <a:avLst/>
          </a:prstGeom>
        </p:spPr>
        <p:txBody>
          <a:bodyPr wrap="square" lIns="0" tIns="0" rIns="0" bIns="0" rtlCol="0" anchor="t">
            <a:spAutoFit/>
          </a:bodyPr>
          <a:lstStyle/>
          <a:p>
            <a:pPr algn="ctr">
              <a:lnSpc>
                <a:spcPts val="2333"/>
              </a:lnSpc>
              <a:spcBef>
                <a:spcPct val="0"/>
              </a:spcBef>
            </a:pPr>
            <a:r>
              <a:rPr lang="en-US" spc="65" dirty="0">
                <a:latin typeface="Century Gothic" panose="020B0502020202020204" pitchFamily="34" charset="0"/>
              </a:rPr>
              <a:t>perform basic data management tasks such as entering, modifying and deleting data from relationships;</a:t>
            </a:r>
          </a:p>
        </p:txBody>
      </p:sp>
      <p:grpSp>
        <p:nvGrpSpPr>
          <p:cNvPr id="10" name="Group 10"/>
          <p:cNvGrpSpPr/>
          <p:nvPr/>
        </p:nvGrpSpPr>
        <p:grpSpPr>
          <a:xfrm rot="5400000">
            <a:off x="5102601" y="2513699"/>
            <a:ext cx="1753155" cy="2800023"/>
            <a:chOff x="0" y="0"/>
            <a:chExt cx="3987800" cy="6369050"/>
          </a:xfrm>
        </p:grpSpPr>
        <p:sp>
          <p:nvSpPr>
            <p:cNvPr id="11" name="Freeform 11"/>
            <p:cNvSpPr/>
            <p:nvPr/>
          </p:nvSpPr>
          <p:spPr>
            <a:xfrm>
              <a:off x="0" y="0"/>
              <a:ext cx="3987800" cy="6369050"/>
            </a:xfrm>
            <a:custGeom>
              <a:avLst/>
              <a:gdLst/>
              <a:ahLst/>
              <a:cxnLst/>
              <a:rect l="l" t="t" r="r" b="b"/>
              <a:pathLst>
                <a:path w="3987800" h="6369050">
                  <a:moveTo>
                    <a:pt x="3810000" y="0"/>
                  </a:moveTo>
                  <a:lnTo>
                    <a:pt x="180340" y="0"/>
                  </a:lnTo>
                  <a:lnTo>
                    <a:pt x="0" y="182880"/>
                  </a:lnTo>
                  <a:lnTo>
                    <a:pt x="0" y="6193790"/>
                  </a:lnTo>
                  <a:lnTo>
                    <a:pt x="175260" y="6369050"/>
                  </a:lnTo>
                  <a:lnTo>
                    <a:pt x="3810000" y="6369050"/>
                  </a:lnTo>
                  <a:lnTo>
                    <a:pt x="3987800" y="6193790"/>
                  </a:lnTo>
                  <a:lnTo>
                    <a:pt x="3987800" y="177800"/>
                  </a:lnTo>
                  <a:lnTo>
                    <a:pt x="3810000" y="0"/>
                  </a:lnTo>
                  <a:lnTo>
                    <a:pt x="3810000" y="0"/>
                  </a:lnTo>
                  <a:close/>
                  <a:moveTo>
                    <a:pt x="3968750" y="422910"/>
                  </a:moveTo>
                  <a:lnTo>
                    <a:pt x="3968750" y="6186170"/>
                  </a:lnTo>
                  <a:lnTo>
                    <a:pt x="3802380" y="6350000"/>
                  </a:lnTo>
                  <a:lnTo>
                    <a:pt x="182880" y="6350000"/>
                  </a:lnTo>
                  <a:lnTo>
                    <a:pt x="19050" y="6186170"/>
                  </a:lnTo>
                  <a:lnTo>
                    <a:pt x="19050" y="190500"/>
                  </a:lnTo>
                  <a:lnTo>
                    <a:pt x="187960" y="19050"/>
                  </a:lnTo>
                  <a:lnTo>
                    <a:pt x="3802380" y="19050"/>
                  </a:lnTo>
                  <a:lnTo>
                    <a:pt x="3968750" y="185420"/>
                  </a:lnTo>
                  <a:lnTo>
                    <a:pt x="3968750" y="422910"/>
                  </a:lnTo>
                  <a:lnTo>
                    <a:pt x="3968750" y="422910"/>
                  </a:lnTo>
                  <a:close/>
                  <a:moveTo>
                    <a:pt x="3556000" y="78740"/>
                  </a:moveTo>
                  <a:lnTo>
                    <a:pt x="252730" y="78740"/>
                  </a:lnTo>
                  <a:lnTo>
                    <a:pt x="78740" y="257810"/>
                  </a:lnTo>
                  <a:lnTo>
                    <a:pt x="78740" y="6118860"/>
                  </a:lnTo>
                  <a:lnTo>
                    <a:pt x="246380" y="6289040"/>
                  </a:lnTo>
                  <a:lnTo>
                    <a:pt x="3737610" y="6289040"/>
                  </a:lnTo>
                  <a:lnTo>
                    <a:pt x="3907790" y="6118860"/>
                  </a:lnTo>
                  <a:lnTo>
                    <a:pt x="3907790" y="252730"/>
                  </a:lnTo>
                  <a:lnTo>
                    <a:pt x="3737610" y="78740"/>
                  </a:lnTo>
                  <a:cubicBezTo>
                    <a:pt x="3737610" y="78740"/>
                    <a:pt x="3556000" y="78740"/>
                    <a:pt x="3556000" y="78740"/>
                  </a:cubicBezTo>
                  <a:close/>
                  <a:moveTo>
                    <a:pt x="3888740" y="422910"/>
                  </a:moveTo>
                  <a:lnTo>
                    <a:pt x="3888740" y="6111240"/>
                  </a:lnTo>
                  <a:lnTo>
                    <a:pt x="3728720" y="6271260"/>
                  </a:lnTo>
                  <a:lnTo>
                    <a:pt x="255270" y="6271260"/>
                  </a:lnTo>
                  <a:lnTo>
                    <a:pt x="99060" y="6111240"/>
                  </a:lnTo>
                  <a:lnTo>
                    <a:pt x="99060" y="265430"/>
                  </a:lnTo>
                  <a:lnTo>
                    <a:pt x="260350" y="99060"/>
                  </a:lnTo>
                  <a:lnTo>
                    <a:pt x="3729990" y="99060"/>
                  </a:lnTo>
                  <a:lnTo>
                    <a:pt x="3890010" y="261620"/>
                  </a:lnTo>
                  <a:lnTo>
                    <a:pt x="3890010" y="422910"/>
                  </a:lnTo>
                  <a:cubicBezTo>
                    <a:pt x="3890010" y="422910"/>
                    <a:pt x="3888740" y="422910"/>
                    <a:pt x="3888740" y="422910"/>
                  </a:cubicBezTo>
                  <a:close/>
                </a:path>
              </a:pathLst>
            </a:custGeom>
            <a:solidFill>
              <a:srgbClr val="425C6B"/>
            </a:solidFill>
          </p:spPr>
        </p:sp>
      </p:grpSp>
      <p:grpSp>
        <p:nvGrpSpPr>
          <p:cNvPr id="12" name="Group 12"/>
          <p:cNvGrpSpPr/>
          <p:nvPr/>
        </p:nvGrpSpPr>
        <p:grpSpPr>
          <a:xfrm rot="5400000">
            <a:off x="8486437" y="2534939"/>
            <a:ext cx="2241684" cy="2800023"/>
            <a:chOff x="0" y="0"/>
            <a:chExt cx="5099030" cy="6369050"/>
          </a:xfrm>
        </p:grpSpPr>
        <p:sp>
          <p:nvSpPr>
            <p:cNvPr id="13" name="Freeform 13"/>
            <p:cNvSpPr/>
            <p:nvPr/>
          </p:nvSpPr>
          <p:spPr>
            <a:xfrm>
              <a:off x="0" y="0"/>
              <a:ext cx="5099030" cy="6369050"/>
            </a:xfrm>
            <a:custGeom>
              <a:avLst/>
              <a:gdLst/>
              <a:ahLst/>
              <a:cxnLst/>
              <a:rect l="l" t="t" r="r" b="b"/>
              <a:pathLst>
                <a:path w="5099030" h="6369050">
                  <a:moveTo>
                    <a:pt x="4921230" y="0"/>
                  </a:moveTo>
                  <a:lnTo>
                    <a:pt x="180340" y="0"/>
                  </a:lnTo>
                  <a:lnTo>
                    <a:pt x="0" y="182880"/>
                  </a:lnTo>
                  <a:lnTo>
                    <a:pt x="0" y="6193790"/>
                  </a:lnTo>
                  <a:lnTo>
                    <a:pt x="175260" y="6369050"/>
                  </a:lnTo>
                  <a:lnTo>
                    <a:pt x="4921230" y="6369050"/>
                  </a:lnTo>
                  <a:lnTo>
                    <a:pt x="5099030" y="6193790"/>
                  </a:lnTo>
                  <a:lnTo>
                    <a:pt x="5099030" y="177800"/>
                  </a:lnTo>
                  <a:lnTo>
                    <a:pt x="4921230" y="0"/>
                  </a:lnTo>
                  <a:lnTo>
                    <a:pt x="4921230" y="0"/>
                  </a:lnTo>
                  <a:close/>
                  <a:moveTo>
                    <a:pt x="5079980" y="422910"/>
                  </a:moveTo>
                  <a:lnTo>
                    <a:pt x="5079980" y="6186170"/>
                  </a:lnTo>
                  <a:lnTo>
                    <a:pt x="4913610" y="6350000"/>
                  </a:lnTo>
                  <a:lnTo>
                    <a:pt x="182880" y="6350000"/>
                  </a:lnTo>
                  <a:lnTo>
                    <a:pt x="19050" y="6186170"/>
                  </a:lnTo>
                  <a:lnTo>
                    <a:pt x="19050" y="190500"/>
                  </a:lnTo>
                  <a:lnTo>
                    <a:pt x="187960" y="19050"/>
                  </a:lnTo>
                  <a:lnTo>
                    <a:pt x="4913610" y="19050"/>
                  </a:lnTo>
                  <a:lnTo>
                    <a:pt x="5079980" y="185420"/>
                  </a:lnTo>
                  <a:lnTo>
                    <a:pt x="5079980" y="422910"/>
                  </a:lnTo>
                  <a:lnTo>
                    <a:pt x="5079980" y="422910"/>
                  </a:lnTo>
                  <a:close/>
                  <a:moveTo>
                    <a:pt x="4610548" y="78740"/>
                  </a:moveTo>
                  <a:lnTo>
                    <a:pt x="252730" y="78740"/>
                  </a:lnTo>
                  <a:lnTo>
                    <a:pt x="78740" y="257810"/>
                  </a:lnTo>
                  <a:lnTo>
                    <a:pt x="78740" y="6118860"/>
                  </a:lnTo>
                  <a:lnTo>
                    <a:pt x="246380" y="6289040"/>
                  </a:lnTo>
                  <a:lnTo>
                    <a:pt x="4848840" y="6289040"/>
                  </a:lnTo>
                  <a:lnTo>
                    <a:pt x="5019020" y="6118860"/>
                  </a:lnTo>
                  <a:lnTo>
                    <a:pt x="5019020" y="252730"/>
                  </a:lnTo>
                  <a:lnTo>
                    <a:pt x="4848840" y="78740"/>
                  </a:lnTo>
                  <a:cubicBezTo>
                    <a:pt x="4848840" y="78740"/>
                    <a:pt x="4610548" y="78740"/>
                    <a:pt x="4610548" y="78740"/>
                  </a:cubicBezTo>
                  <a:close/>
                  <a:moveTo>
                    <a:pt x="4999970" y="422910"/>
                  </a:moveTo>
                  <a:lnTo>
                    <a:pt x="4999970" y="6111240"/>
                  </a:lnTo>
                  <a:lnTo>
                    <a:pt x="4839950" y="6271260"/>
                  </a:lnTo>
                  <a:lnTo>
                    <a:pt x="255270" y="6271260"/>
                  </a:lnTo>
                  <a:lnTo>
                    <a:pt x="99060" y="6111240"/>
                  </a:lnTo>
                  <a:lnTo>
                    <a:pt x="99060" y="265430"/>
                  </a:lnTo>
                  <a:lnTo>
                    <a:pt x="260350" y="99060"/>
                  </a:lnTo>
                  <a:lnTo>
                    <a:pt x="4841220" y="99060"/>
                  </a:lnTo>
                  <a:lnTo>
                    <a:pt x="5001240" y="261620"/>
                  </a:lnTo>
                  <a:lnTo>
                    <a:pt x="5001240" y="422910"/>
                  </a:lnTo>
                  <a:cubicBezTo>
                    <a:pt x="5001240" y="422910"/>
                    <a:pt x="4999970" y="422910"/>
                    <a:pt x="4999970" y="422910"/>
                  </a:cubicBezTo>
                  <a:close/>
                </a:path>
              </a:pathLst>
            </a:custGeom>
            <a:solidFill>
              <a:srgbClr val="425C6B"/>
            </a:solidFill>
          </p:spPr>
        </p:sp>
      </p:grpSp>
      <p:sp>
        <p:nvSpPr>
          <p:cNvPr id="2" name="Marcador de Posição do Número do Diapositivo 1">
            <a:extLst>
              <a:ext uri="{FF2B5EF4-FFF2-40B4-BE49-F238E27FC236}">
                <a16:creationId xmlns:a16="http://schemas.microsoft.com/office/drawing/2014/main" id="{671B38F7-F93A-0146-A5F0-1C469C15B63A}"/>
              </a:ext>
            </a:extLst>
          </p:cNvPr>
          <p:cNvSpPr>
            <a:spLocks noGrp="1"/>
          </p:cNvSpPr>
          <p:nvPr>
            <p:ph type="sldNum" idx="12"/>
          </p:nvPr>
        </p:nvSpPr>
        <p:spPr/>
        <p:txBody>
          <a:bodyPr/>
          <a:lstStyle/>
          <a:p>
            <a:fld id="{00000000-1234-1234-1234-123412341234}" type="slidenum">
              <a:rPr lang="en" smtClean="0"/>
              <a:pPr/>
              <a:t>5</a:t>
            </a:fld>
            <a:endParaRPr lang="en" dirty="0"/>
          </a:p>
        </p:txBody>
      </p:sp>
    </p:spTree>
    <p:extLst>
      <p:ext uri="{BB962C8B-B14F-4D97-AF65-F5344CB8AC3E}">
        <p14:creationId xmlns:p14="http://schemas.microsoft.com/office/powerpoint/2010/main" val="2817818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2">
            <a:extLst>
              <a:ext uri="{FF2B5EF4-FFF2-40B4-BE49-F238E27FC236}">
                <a16:creationId xmlns:a16="http://schemas.microsoft.com/office/drawing/2014/main" id="{2FC9DE29-C81C-E747-99D0-D796236B080A}"/>
              </a:ext>
            </a:extLst>
          </p:cNvPr>
          <p:cNvSpPr/>
          <p:nvPr/>
        </p:nvSpPr>
        <p:spPr>
          <a:xfrm>
            <a:off x="-50800" y="-25400"/>
            <a:ext cx="12344400" cy="1760117"/>
          </a:xfrm>
          <a:prstGeom prst="rect">
            <a:avLst/>
          </a:prstGeom>
          <a:solidFill>
            <a:srgbClr val="425C6B"/>
          </a:solidFill>
        </p:spPr>
      </p:sp>
      <p:grpSp>
        <p:nvGrpSpPr>
          <p:cNvPr id="3" name="Group 3"/>
          <p:cNvGrpSpPr/>
          <p:nvPr/>
        </p:nvGrpSpPr>
        <p:grpSpPr>
          <a:xfrm>
            <a:off x="6581445" y="2720459"/>
            <a:ext cx="3553861" cy="1627555"/>
            <a:chOff x="0" y="0"/>
            <a:chExt cx="3753849" cy="1719143"/>
          </a:xfrm>
        </p:grpSpPr>
        <p:sp>
          <p:nvSpPr>
            <p:cNvPr id="4" name="Freeform 4"/>
            <p:cNvSpPr/>
            <p:nvPr/>
          </p:nvSpPr>
          <p:spPr>
            <a:xfrm>
              <a:off x="0" y="0"/>
              <a:ext cx="3753850" cy="1719143"/>
            </a:xfrm>
            <a:custGeom>
              <a:avLst/>
              <a:gdLst/>
              <a:ahLst/>
              <a:cxnLst/>
              <a:rect l="l" t="t" r="r" b="b"/>
              <a:pathLst>
                <a:path w="3753850" h="1719143">
                  <a:moveTo>
                    <a:pt x="0" y="0"/>
                  </a:moveTo>
                  <a:lnTo>
                    <a:pt x="0" y="1719143"/>
                  </a:lnTo>
                  <a:lnTo>
                    <a:pt x="3753850" y="1719143"/>
                  </a:lnTo>
                  <a:lnTo>
                    <a:pt x="3753850" y="0"/>
                  </a:lnTo>
                  <a:lnTo>
                    <a:pt x="0" y="0"/>
                  </a:lnTo>
                  <a:close/>
                  <a:moveTo>
                    <a:pt x="3692889" y="1658183"/>
                  </a:moveTo>
                  <a:lnTo>
                    <a:pt x="59690" y="1658183"/>
                  </a:lnTo>
                  <a:lnTo>
                    <a:pt x="59690" y="59690"/>
                  </a:lnTo>
                  <a:lnTo>
                    <a:pt x="3692889" y="59690"/>
                  </a:lnTo>
                  <a:lnTo>
                    <a:pt x="3692889" y="1658183"/>
                  </a:lnTo>
                  <a:close/>
                </a:path>
              </a:pathLst>
            </a:custGeom>
            <a:solidFill>
              <a:srgbClr val="425C6B"/>
            </a:solidFill>
          </p:spPr>
        </p:sp>
      </p:grpSp>
      <p:grpSp>
        <p:nvGrpSpPr>
          <p:cNvPr id="5" name="Group 5"/>
          <p:cNvGrpSpPr/>
          <p:nvPr/>
        </p:nvGrpSpPr>
        <p:grpSpPr>
          <a:xfrm>
            <a:off x="1605350" y="2720459"/>
            <a:ext cx="3553861" cy="1627555"/>
            <a:chOff x="0" y="0"/>
            <a:chExt cx="3753849" cy="1719143"/>
          </a:xfrm>
        </p:grpSpPr>
        <p:sp>
          <p:nvSpPr>
            <p:cNvPr id="6" name="Freeform 6"/>
            <p:cNvSpPr/>
            <p:nvPr/>
          </p:nvSpPr>
          <p:spPr>
            <a:xfrm>
              <a:off x="0" y="0"/>
              <a:ext cx="3753850" cy="1719143"/>
            </a:xfrm>
            <a:custGeom>
              <a:avLst/>
              <a:gdLst/>
              <a:ahLst/>
              <a:cxnLst/>
              <a:rect l="l" t="t" r="r" b="b"/>
              <a:pathLst>
                <a:path w="3753850" h="1719143">
                  <a:moveTo>
                    <a:pt x="0" y="0"/>
                  </a:moveTo>
                  <a:lnTo>
                    <a:pt x="0" y="1719143"/>
                  </a:lnTo>
                  <a:lnTo>
                    <a:pt x="3753850" y="1719143"/>
                  </a:lnTo>
                  <a:lnTo>
                    <a:pt x="3753850" y="0"/>
                  </a:lnTo>
                  <a:lnTo>
                    <a:pt x="0" y="0"/>
                  </a:lnTo>
                  <a:close/>
                  <a:moveTo>
                    <a:pt x="3692889" y="1658183"/>
                  </a:moveTo>
                  <a:lnTo>
                    <a:pt x="59690" y="1658183"/>
                  </a:lnTo>
                  <a:lnTo>
                    <a:pt x="59690" y="59690"/>
                  </a:lnTo>
                  <a:lnTo>
                    <a:pt x="3692889" y="59690"/>
                  </a:lnTo>
                  <a:lnTo>
                    <a:pt x="3692889" y="1658183"/>
                  </a:lnTo>
                  <a:close/>
                </a:path>
              </a:pathLst>
            </a:custGeom>
            <a:solidFill>
              <a:srgbClr val="425C6B"/>
            </a:solidFill>
          </p:spPr>
        </p:sp>
      </p:grpSp>
      <p:grpSp>
        <p:nvGrpSpPr>
          <p:cNvPr id="7" name="Group 7"/>
          <p:cNvGrpSpPr/>
          <p:nvPr/>
        </p:nvGrpSpPr>
        <p:grpSpPr>
          <a:xfrm>
            <a:off x="1605350" y="4792900"/>
            <a:ext cx="3553861" cy="1627555"/>
            <a:chOff x="0" y="0"/>
            <a:chExt cx="3753849" cy="1719143"/>
          </a:xfrm>
        </p:grpSpPr>
        <p:sp>
          <p:nvSpPr>
            <p:cNvPr id="8" name="Freeform 8"/>
            <p:cNvSpPr/>
            <p:nvPr/>
          </p:nvSpPr>
          <p:spPr>
            <a:xfrm>
              <a:off x="0" y="0"/>
              <a:ext cx="3753850" cy="1719143"/>
            </a:xfrm>
            <a:custGeom>
              <a:avLst/>
              <a:gdLst/>
              <a:ahLst/>
              <a:cxnLst/>
              <a:rect l="l" t="t" r="r" b="b"/>
              <a:pathLst>
                <a:path w="3753850" h="1719143">
                  <a:moveTo>
                    <a:pt x="0" y="0"/>
                  </a:moveTo>
                  <a:lnTo>
                    <a:pt x="0" y="1719143"/>
                  </a:lnTo>
                  <a:lnTo>
                    <a:pt x="3753850" y="1719143"/>
                  </a:lnTo>
                  <a:lnTo>
                    <a:pt x="3753850" y="0"/>
                  </a:lnTo>
                  <a:lnTo>
                    <a:pt x="0" y="0"/>
                  </a:lnTo>
                  <a:close/>
                  <a:moveTo>
                    <a:pt x="3692889" y="1658183"/>
                  </a:moveTo>
                  <a:lnTo>
                    <a:pt x="59690" y="1658183"/>
                  </a:lnTo>
                  <a:lnTo>
                    <a:pt x="59690" y="59690"/>
                  </a:lnTo>
                  <a:lnTo>
                    <a:pt x="3692889" y="59690"/>
                  </a:lnTo>
                  <a:lnTo>
                    <a:pt x="3692889" y="1658183"/>
                  </a:lnTo>
                  <a:close/>
                </a:path>
              </a:pathLst>
            </a:custGeom>
            <a:solidFill>
              <a:srgbClr val="425C6B"/>
            </a:solidFill>
          </p:spPr>
        </p:sp>
      </p:grpSp>
      <p:grpSp>
        <p:nvGrpSpPr>
          <p:cNvPr id="9" name="Group 9"/>
          <p:cNvGrpSpPr/>
          <p:nvPr/>
        </p:nvGrpSpPr>
        <p:grpSpPr>
          <a:xfrm>
            <a:off x="6581445" y="4636879"/>
            <a:ext cx="3553861" cy="1627555"/>
            <a:chOff x="0" y="0"/>
            <a:chExt cx="3753849" cy="1719143"/>
          </a:xfrm>
        </p:grpSpPr>
        <p:sp>
          <p:nvSpPr>
            <p:cNvPr id="10" name="Freeform 10"/>
            <p:cNvSpPr/>
            <p:nvPr/>
          </p:nvSpPr>
          <p:spPr>
            <a:xfrm>
              <a:off x="0" y="0"/>
              <a:ext cx="3753850" cy="1719143"/>
            </a:xfrm>
            <a:custGeom>
              <a:avLst/>
              <a:gdLst/>
              <a:ahLst/>
              <a:cxnLst/>
              <a:rect l="l" t="t" r="r" b="b"/>
              <a:pathLst>
                <a:path w="3753850" h="1719143">
                  <a:moveTo>
                    <a:pt x="0" y="0"/>
                  </a:moveTo>
                  <a:lnTo>
                    <a:pt x="0" y="1719143"/>
                  </a:lnTo>
                  <a:lnTo>
                    <a:pt x="3753850" y="1719143"/>
                  </a:lnTo>
                  <a:lnTo>
                    <a:pt x="3753850" y="0"/>
                  </a:lnTo>
                  <a:lnTo>
                    <a:pt x="0" y="0"/>
                  </a:lnTo>
                  <a:close/>
                  <a:moveTo>
                    <a:pt x="3692889" y="1658183"/>
                  </a:moveTo>
                  <a:lnTo>
                    <a:pt x="59690" y="1658183"/>
                  </a:lnTo>
                  <a:lnTo>
                    <a:pt x="59690" y="59690"/>
                  </a:lnTo>
                  <a:lnTo>
                    <a:pt x="3692889" y="59690"/>
                  </a:lnTo>
                  <a:lnTo>
                    <a:pt x="3692889" y="1658183"/>
                  </a:lnTo>
                  <a:close/>
                </a:path>
              </a:pathLst>
            </a:custGeom>
            <a:solidFill>
              <a:srgbClr val="425C6B"/>
            </a:solidFill>
          </p:spPr>
        </p:sp>
      </p:grpSp>
      <p:sp>
        <p:nvSpPr>
          <p:cNvPr id="11" name="TextBox 11"/>
          <p:cNvSpPr txBox="1"/>
          <p:nvPr/>
        </p:nvSpPr>
        <p:spPr>
          <a:xfrm>
            <a:off x="1816983" y="617018"/>
            <a:ext cx="8549879" cy="558230"/>
          </a:xfrm>
          <a:prstGeom prst="rect">
            <a:avLst/>
          </a:prstGeom>
        </p:spPr>
        <p:txBody>
          <a:bodyPr lIns="0" tIns="0" rIns="0" bIns="0" rtlCol="0" anchor="t">
            <a:spAutoFit/>
          </a:bodyPr>
          <a:lstStyle/>
          <a:p>
            <a:pPr algn="ctr">
              <a:lnSpc>
                <a:spcPts val="4667"/>
              </a:lnSpc>
            </a:pPr>
            <a:r>
              <a:rPr lang="en-US" sz="3734" spc="131">
                <a:solidFill>
                  <a:srgbClr val="EFEFEF"/>
                </a:solidFill>
                <a:latin typeface="Century Gothic" panose="020B0502020202020204" pitchFamily="34" charset="0"/>
              </a:rPr>
              <a:t>SQL LANGUAGE</a:t>
            </a:r>
          </a:p>
        </p:txBody>
      </p:sp>
      <p:sp>
        <p:nvSpPr>
          <p:cNvPr id="12" name="TextBox 12"/>
          <p:cNvSpPr txBox="1"/>
          <p:nvPr/>
        </p:nvSpPr>
        <p:spPr>
          <a:xfrm>
            <a:off x="3468242" y="1914084"/>
            <a:ext cx="5255518" cy="692818"/>
          </a:xfrm>
          <a:prstGeom prst="rect">
            <a:avLst/>
          </a:prstGeom>
        </p:spPr>
        <p:txBody>
          <a:bodyPr lIns="0" tIns="0" rIns="0" bIns="0" rtlCol="0" anchor="t">
            <a:spAutoFit/>
          </a:bodyPr>
          <a:lstStyle/>
          <a:p>
            <a:pPr algn="ctr">
              <a:lnSpc>
                <a:spcPts val="2833"/>
              </a:lnSpc>
              <a:spcBef>
                <a:spcPct val="0"/>
              </a:spcBef>
            </a:pPr>
            <a:r>
              <a:rPr lang="en-US" sz="2267" spc="79">
                <a:latin typeface="Century Gothic" panose="020B0502020202020204" pitchFamily="34" charset="0"/>
              </a:rPr>
              <a:t>Data Manipulation Language (DML) </a:t>
            </a:r>
          </a:p>
        </p:txBody>
      </p:sp>
      <p:grpSp>
        <p:nvGrpSpPr>
          <p:cNvPr id="13" name="Group 13"/>
          <p:cNvGrpSpPr/>
          <p:nvPr/>
        </p:nvGrpSpPr>
        <p:grpSpPr>
          <a:xfrm>
            <a:off x="6662285" y="2739759"/>
            <a:ext cx="3034829" cy="1232611"/>
            <a:chOff x="0" y="-431807"/>
            <a:chExt cx="6069658" cy="2465220"/>
          </a:xfrm>
        </p:grpSpPr>
        <p:sp>
          <p:nvSpPr>
            <p:cNvPr id="14" name="TextBox 14"/>
            <p:cNvSpPr txBox="1"/>
            <p:nvPr/>
          </p:nvSpPr>
          <p:spPr>
            <a:xfrm>
              <a:off x="0" y="-431807"/>
              <a:ext cx="6069658" cy="719300"/>
            </a:xfrm>
            <a:prstGeom prst="rect">
              <a:avLst/>
            </a:prstGeom>
          </p:spPr>
          <p:txBody>
            <a:bodyPr lIns="0" tIns="0" rIns="0" bIns="0" rtlCol="0" anchor="t">
              <a:spAutoFit/>
            </a:bodyPr>
            <a:lstStyle/>
            <a:p>
              <a:pPr>
                <a:lnSpc>
                  <a:spcPts val="3080"/>
                </a:lnSpc>
              </a:pPr>
              <a:r>
                <a:rPr lang="en-US" sz="2200" b="1" spc="242" dirty="0">
                  <a:solidFill>
                    <a:srgbClr val="241D27"/>
                  </a:solidFill>
                  <a:latin typeface="Century Gothic" panose="020B0502020202020204" pitchFamily="34" charset="0"/>
                </a:rPr>
                <a:t>INSERT</a:t>
              </a:r>
            </a:p>
          </p:txBody>
        </p:sp>
        <p:sp>
          <p:nvSpPr>
            <p:cNvPr id="15" name="TextBox 15"/>
            <p:cNvSpPr txBox="1"/>
            <p:nvPr/>
          </p:nvSpPr>
          <p:spPr>
            <a:xfrm>
              <a:off x="0" y="670476"/>
              <a:ext cx="6069658" cy="1362937"/>
            </a:xfrm>
            <a:prstGeom prst="rect">
              <a:avLst/>
            </a:prstGeom>
          </p:spPr>
          <p:txBody>
            <a:bodyPr lIns="0" tIns="0" rIns="0" bIns="0" rtlCol="0" anchor="t">
              <a:spAutoFit/>
            </a:bodyPr>
            <a:lstStyle/>
            <a:p>
              <a:pPr>
                <a:lnSpc>
                  <a:spcPts val="2800"/>
                </a:lnSpc>
              </a:pPr>
              <a:r>
                <a:rPr lang="en-US" spc="19" dirty="0">
                  <a:solidFill>
                    <a:srgbClr val="241D27"/>
                  </a:solidFill>
                  <a:latin typeface="Century Gothic" panose="020B0502020202020204" pitchFamily="34" charset="0"/>
                </a:rPr>
                <a:t> to insert data into a table.</a:t>
              </a:r>
            </a:p>
          </p:txBody>
        </p:sp>
      </p:grpSp>
      <p:grpSp>
        <p:nvGrpSpPr>
          <p:cNvPr id="16" name="Group 16"/>
          <p:cNvGrpSpPr/>
          <p:nvPr/>
        </p:nvGrpSpPr>
        <p:grpSpPr>
          <a:xfrm>
            <a:off x="1686191" y="2742936"/>
            <a:ext cx="3034829" cy="1232665"/>
            <a:chOff x="0" y="-76200"/>
            <a:chExt cx="6069658" cy="2465328"/>
          </a:xfrm>
        </p:grpSpPr>
        <p:sp>
          <p:nvSpPr>
            <p:cNvPr id="17" name="TextBox 17"/>
            <p:cNvSpPr txBox="1"/>
            <p:nvPr/>
          </p:nvSpPr>
          <p:spPr>
            <a:xfrm>
              <a:off x="0" y="-76200"/>
              <a:ext cx="6069658" cy="719300"/>
            </a:xfrm>
            <a:prstGeom prst="rect">
              <a:avLst/>
            </a:prstGeom>
          </p:spPr>
          <p:txBody>
            <a:bodyPr lIns="0" tIns="0" rIns="0" bIns="0" rtlCol="0" anchor="t">
              <a:spAutoFit/>
            </a:bodyPr>
            <a:lstStyle/>
            <a:p>
              <a:pPr>
                <a:lnSpc>
                  <a:spcPts val="3080"/>
                </a:lnSpc>
              </a:pPr>
              <a:r>
                <a:rPr lang="en-US" sz="2200" b="1" spc="242" dirty="0">
                  <a:solidFill>
                    <a:srgbClr val="241D27"/>
                  </a:solidFill>
                  <a:latin typeface="Century Gothic" panose="020B0502020202020204" pitchFamily="34" charset="0"/>
                </a:rPr>
                <a:t>SELECT</a:t>
              </a:r>
            </a:p>
          </p:txBody>
        </p:sp>
        <p:sp>
          <p:nvSpPr>
            <p:cNvPr id="18" name="TextBox 18"/>
            <p:cNvSpPr txBox="1"/>
            <p:nvPr/>
          </p:nvSpPr>
          <p:spPr>
            <a:xfrm>
              <a:off x="0" y="1026191"/>
              <a:ext cx="6069658" cy="1362937"/>
            </a:xfrm>
            <a:prstGeom prst="rect">
              <a:avLst/>
            </a:prstGeom>
          </p:spPr>
          <p:txBody>
            <a:bodyPr lIns="0" tIns="0" rIns="0" bIns="0" rtlCol="0" anchor="t">
              <a:spAutoFit/>
            </a:bodyPr>
            <a:lstStyle/>
            <a:p>
              <a:pPr>
                <a:lnSpc>
                  <a:spcPts val="2800"/>
                </a:lnSpc>
              </a:pPr>
              <a:r>
                <a:rPr lang="en-US" spc="19" dirty="0">
                  <a:solidFill>
                    <a:srgbClr val="241D27"/>
                  </a:solidFill>
                  <a:latin typeface="Century Gothic" panose="020B0502020202020204" pitchFamily="34" charset="0"/>
                </a:rPr>
                <a:t>to query data in the database.</a:t>
              </a:r>
            </a:p>
          </p:txBody>
        </p:sp>
      </p:grpSp>
      <p:grpSp>
        <p:nvGrpSpPr>
          <p:cNvPr id="19" name="Group 19"/>
          <p:cNvGrpSpPr/>
          <p:nvPr/>
        </p:nvGrpSpPr>
        <p:grpSpPr>
          <a:xfrm>
            <a:off x="1686191" y="4899461"/>
            <a:ext cx="3034829" cy="1232665"/>
            <a:chOff x="0" y="-76200"/>
            <a:chExt cx="6069658" cy="2465328"/>
          </a:xfrm>
        </p:grpSpPr>
        <p:sp>
          <p:nvSpPr>
            <p:cNvPr id="20" name="TextBox 20"/>
            <p:cNvSpPr txBox="1"/>
            <p:nvPr/>
          </p:nvSpPr>
          <p:spPr>
            <a:xfrm>
              <a:off x="0" y="-76200"/>
              <a:ext cx="6069658" cy="719300"/>
            </a:xfrm>
            <a:prstGeom prst="rect">
              <a:avLst/>
            </a:prstGeom>
          </p:spPr>
          <p:txBody>
            <a:bodyPr lIns="0" tIns="0" rIns="0" bIns="0" rtlCol="0" anchor="t">
              <a:spAutoFit/>
            </a:bodyPr>
            <a:lstStyle/>
            <a:p>
              <a:pPr>
                <a:lnSpc>
                  <a:spcPts val="3080"/>
                </a:lnSpc>
              </a:pPr>
              <a:r>
                <a:rPr lang="en-US" sz="2200" b="1" spc="242" dirty="0">
                  <a:solidFill>
                    <a:srgbClr val="241D27"/>
                  </a:solidFill>
                  <a:latin typeface="Century Gothic" panose="020B0502020202020204" pitchFamily="34" charset="0"/>
                </a:rPr>
                <a:t>UPDATE</a:t>
              </a:r>
            </a:p>
          </p:txBody>
        </p:sp>
        <p:sp>
          <p:nvSpPr>
            <p:cNvPr id="21" name="TextBox 21"/>
            <p:cNvSpPr txBox="1"/>
            <p:nvPr/>
          </p:nvSpPr>
          <p:spPr>
            <a:xfrm>
              <a:off x="0" y="1026191"/>
              <a:ext cx="6069658" cy="1362937"/>
            </a:xfrm>
            <a:prstGeom prst="rect">
              <a:avLst/>
            </a:prstGeom>
          </p:spPr>
          <p:txBody>
            <a:bodyPr lIns="0" tIns="0" rIns="0" bIns="0" rtlCol="0" anchor="t">
              <a:spAutoFit/>
            </a:bodyPr>
            <a:lstStyle/>
            <a:p>
              <a:pPr>
                <a:lnSpc>
                  <a:spcPts val="2800"/>
                </a:lnSpc>
              </a:pPr>
              <a:r>
                <a:rPr lang="en-US" spc="19">
                  <a:solidFill>
                    <a:srgbClr val="241D27"/>
                  </a:solidFill>
                  <a:latin typeface="Century Gothic" panose="020B0502020202020204" pitchFamily="34" charset="0"/>
                </a:rPr>
                <a:t>to update data from a table.</a:t>
              </a:r>
            </a:p>
          </p:txBody>
        </p:sp>
      </p:grpSp>
      <p:grpSp>
        <p:nvGrpSpPr>
          <p:cNvPr id="22" name="Group 22"/>
          <p:cNvGrpSpPr/>
          <p:nvPr/>
        </p:nvGrpSpPr>
        <p:grpSpPr>
          <a:xfrm>
            <a:off x="6662285" y="4914705"/>
            <a:ext cx="3034829" cy="1232665"/>
            <a:chOff x="0" y="-76200"/>
            <a:chExt cx="6069658" cy="2465328"/>
          </a:xfrm>
        </p:grpSpPr>
        <p:sp>
          <p:nvSpPr>
            <p:cNvPr id="23" name="TextBox 23"/>
            <p:cNvSpPr txBox="1"/>
            <p:nvPr/>
          </p:nvSpPr>
          <p:spPr>
            <a:xfrm>
              <a:off x="0" y="-76200"/>
              <a:ext cx="6069658" cy="719300"/>
            </a:xfrm>
            <a:prstGeom prst="rect">
              <a:avLst/>
            </a:prstGeom>
          </p:spPr>
          <p:txBody>
            <a:bodyPr lIns="0" tIns="0" rIns="0" bIns="0" rtlCol="0" anchor="t">
              <a:spAutoFit/>
            </a:bodyPr>
            <a:lstStyle/>
            <a:p>
              <a:pPr>
                <a:lnSpc>
                  <a:spcPts val="3080"/>
                </a:lnSpc>
              </a:pPr>
              <a:r>
                <a:rPr lang="en-US" sz="2200" b="1" spc="242" dirty="0">
                  <a:solidFill>
                    <a:srgbClr val="241D27"/>
                  </a:solidFill>
                  <a:latin typeface="Century Gothic" panose="020B0502020202020204" pitchFamily="34" charset="0"/>
                </a:rPr>
                <a:t>DELETE</a:t>
              </a:r>
            </a:p>
          </p:txBody>
        </p:sp>
        <p:sp>
          <p:nvSpPr>
            <p:cNvPr id="24" name="TextBox 24"/>
            <p:cNvSpPr txBox="1"/>
            <p:nvPr/>
          </p:nvSpPr>
          <p:spPr>
            <a:xfrm>
              <a:off x="0" y="1026191"/>
              <a:ext cx="6069658" cy="1362937"/>
            </a:xfrm>
            <a:prstGeom prst="rect">
              <a:avLst/>
            </a:prstGeom>
          </p:spPr>
          <p:txBody>
            <a:bodyPr lIns="0" tIns="0" rIns="0" bIns="0" rtlCol="0" anchor="t">
              <a:spAutoFit/>
            </a:bodyPr>
            <a:lstStyle/>
            <a:p>
              <a:pPr>
                <a:lnSpc>
                  <a:spcPts val="2800"/>
                </a:lnSpc>
              </a:pPr>
              <a:r>
                <a:rPr lang="en-US" spc="19">
                  <a:solidFill>
                    <a:srgbClr val="241D27"/>
                  </a:solidFill>
                  <a:latin typeface="Century Gothic" panose="020B0502020202020204" pitchFamily="34" charset="0"/>
                </a:rPr>
                <a:t>to delete the data from a table.</a:t>
              </a:r>
            </a:p>
          </p:txBody>
        </p:sp>
      </p:grpSp>
      <p:sp>
        <p:nvSpPr>
          <p:cNvPr id="2" name="Marcador de Posição do Número do Diapositivo 1">
            <a:extLst>
              <a:ext uri="{FF2B5EF4-FFF2-40B4-BE49-F238E27FC236}">
                <a16:creationId xmlns:a16="http://schemas.microsoft.com/office/drawing/2014/main" id="{851E89E9-434D-9148-B23B-85040B831C4E}"/>
              </a:ext>
            </a:extLst>
          </p:cNvPr>
          <p:cNvSpPr>
            <a:spLocks noGrp="1"/>
          </p:cNvSpPr>
          <p:nvPr>
            <p:ph type="sldNum" idx="12"/>
          </p:nvPr>
        </p:nvSpPr>
        <p:spPr/>
        <p:txBody>
          <a:bodyPr/>
          <a:lstStyle/>
          <a:p>
            <a:fld id="{00000000-1234-1234-1234-123412341234}" type="slidenum">
              <a:rPr lang="en" smtClean="0"/>
              <a:pPr/>
              <a:t>6</a:t>
            </a:fld>
            <a:endParaRPr lang="en" dirty="0"/>
          </a:p>
        </p:txBody>
      </p:sp>
    </p:spTree>
    <p:extLst>
      <p:ext uri="{BB962C8B-B14F-4D97-AF65-F5344CB8AC3E}">
        <p14:creationId xmlns:p14="http://schemas.microsoft.com/office/powerpoint/2010/main" val="79904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2">
            <a:extLst>
              <a:ext uri="{FF2B5EF4-FFF2-40B4-BE49-F238E27FC236}">
                <a16:creationId xmlns:a16="http://schemas.microsoft.com/office/drawing/2014/main" id="{B308B81F-6B99-DD45-BB9A-AFD8F81F01F0}"/>
              </a:ext>
            </a:extLst>
          </p:cNvPr>
          <p:cNvSpPr/>
          <p:nvPr/>
        </p:nvSpPr>
        <p:spPr>
          <a:xfrm>
            <a:off x="-50800" y="-25400"/>
            <a:ext cx="12344400" cy="1760117"/>
          </a:xfrm>
          <a:prstGeom prst="rect">
            <a:avLst/>
          </a:prstGeom>
          <a:solidFill>
            <a:srgbClr val="425C6B"/>
          </a:solidFill>
        </p:spPr>
      </p:sp>
      <p:sp>
        <p:nvSpPr>
          <p:cNvPr id="3" name="TextBox 3"/>
          <p:cNvSpPr txBox="1"/>
          <p:nvPr/>
        </p:nvSpPr>
        <p:spPr>
          <a:xfrm>
            <a:off x="1816983" y="559929"/>
            <a:ext cx="8549879" cy="558230"/>
          </a:xfrm>
          <a:prstGeom prst="rect">
            <a:avLst/>
          </a:prstGeom>
        </p:spPr>
        <p:txBody>
          <a:bodyPr lIns="0" tIns="0" rIns="0" bIns="0" rtlCol="0" anchor="t">
            <a:spAutoFit/>
          </a:bodyPr>
          <a:lstStyle/>
          <a:p>
            <a:pPr algn="ctr">
              <a:lnSpc>
                <a:spcPts val="4667"/>
              </a:lnSpc>
            </a:pPr>
            <a:r>
              <a:rPr lang="en-US" sz="3734" spc="131">
                <a:solidFill>
                  <a:srgbClr val="EFEFEF"/>
                </a:solidFill>
                <a:latin typeface="Century Gothic" panose="020B0502020202020204" pitchFamily="34" charset="0"/>
              </a:rPr>
              <a:t>SQL LANGUAGE: SELECT</a:t>
            </a:r>
          </a:p>
        </p:txBody>
      </p:sp>
      <p:sp>
        <p:nvSpPr>
          <p:cNvPr id="4" name="TextBox 4"/>
          <p:cNvSpPr txBox="1"/>
          <p:nvPr/>
        </p:nvSpPr>
        <p:spPr>
          <a:xfrm>
            <a:off x="25400" y="5415633"/>
            <a:ext cx="12192000" cy="569258"/>
          </a:xfrm>
          <a:prstGeom prst="rect">
            <a:avLst/>
          </a:prstGeom>
        </p:spPr>
        <p:txBody>
          <a:bodyPr lIns="0" tIns="0" rIns="0" bIns="0" rtlCol="0" anchor="t">
            <a:spAutoFit/>
          </a:bodyPr>
          <a:lstStyle/>
          <a:p>
            <a:pPr algn="ctr">
              <a:lnSpc>
                <a:spcPts val="2333"/>
              </a:lnSpc>
              <a:spcBef>
                <a:spcPct val="0"/>
              </a:spcBef>
            </a:pPr>
            <a:r>
              <a:rPr lang="en-US" spc="65" dirty="0">
                <a:latin typeface="Century Gothic" panose="020B0502020202020204" pitchFamily="34" charset="0"/>
              </a:rPr>
              <a:t>The order of the clauses in the SELECT instruction cannot be changed. </a:t>
            </a:r>
          </a:p>
          <a:p>
            <a:pPr algn="ctr">
              <a:lnSpc>
                <a:spcPts val="2333"/>
              </a:lnSpc>
              <a:spcBef>
                <a:spcPct val="0"/>
              </a:spcBef>
            </a:pPr>
            <a:r>
              <a:rPr lang="en-US" spc="65" dirty="0">
                <a:latin typeface="Century Gothic" panose="020B0502020202020204" pitchFamily="34" charset="0"/>
              </a:rPr>
              <a:t>Only the first two clauses are mandatory: SELECT and FROM; the rest are optional.</a:t>
            </a:r>
          </a:p>
        </p:txBody>
      </p:sp>
      <p:sp>
        <p:nvSpPr>
          <p:cNvPr id="5" name="TextBox 5"/>
          <p:cNvSpPr txBox="1"/>
          <p:nvPr/>
        </p:nvSpPr>
        <p:spPr>
          <a:xfrm>
            <a:off x="1725096" y="1908387"/>
            <a:ext cx="8085974" cy="333746"/>
          </a:xfrm>
          <a:prstGeom prst="rect">
            <a:avLst/>
          </a:prstGeom>
        </p:spPr>
        <p:txBody>
          <a:bodyPr wrap="square" lIns="0" tIns="0" rIns="0" bIns="0" rtlCol="0" anchor="t">
            <a:spAutoFit/>
          </a:bodyPr>
          <a:lstStyle/>
          <a:p>
            <a:pPr algn="ctr">
              <a:lnSpc>
                <a:spcPts val="2833"/>
              </a:lnSpc>
              <a:spcBef>
                <a:spcPct val="0"/>
              </a:spcBef>
            </a:pPr>
            <a:r>
              <a:rPr lang="en-US" sz="2267" spc="79" dirty="0">
                <a:latin typeface="Century Gothic" panose="020B0502020202020204" pitchFamily="34" charset="0"/>
              </a:rPr>
              <a:t>The processing sequence of a SELECT instruction is:</a:t>
            </a:r>
          </a:p>
        </p:txBody>
      </p:sp>
      <p:grpSp>
        <p:nvGrpSpPr>
          <p:cNvPr id="6" name="Group 6"/>
          <p:cNvGrpSpPr/>
          <p:nvPr/>
        </p:nvGrpSpPr>
        <p:grpSpPr>
          <a:xfrm>
            <a:off x="384346" y="3037320"/>
            <a:ext cx="1432637" cy="1493869"/>
            <a:chOff x="0" y="0"/>
            <a:chExt cx="1513256" cy="1577935"/>
          </a:xfrm>
        </p:grpSpPr>
        <p:sp>
          <p:nvSpPr>
            <p:cNvPr id="7" name="Freeform 7"/>
            <p:cNvSpPr/>
            <p:nvPr/>
          </p:nvSpPr>
          <p:spPr>
            <a:xfrm>
              <a:off x="0" y="0"/>
              <a:ext cx="1513256" cy="1577935"/>
            </a:xfrm>
            <a:custGeom>
              <a:avLst/>
              <a:gdLst/>
              <a:ahLst/>
              <a:cxnLst/>
              <a:rect l="l" t="t" r="r" b="b"/>
              <a:pathLst>
                <a:path w="1513256" h="1577935">
                  <a:moveTo>
                    <a:pt x="0" y="0"/>
                  </a:moveTo>
                  <a:lnTo>
                    <a:pt x="0" y="1577935"/>
                  </a:lnTo>
                  <a:lnTo>
                    <a:pt x="1513256" y="1577935"/>
                  </a:lnTo>
                  <a:lnTo>
                    <a:pt x="1513256" y="0"/>
                  </a:lnTo>
                  <a:lnTo>
                    <a:pt x="0" y="0"/>
                  </a:lnTo>
                  <a:close/>
                  <a:moveTo>
                    <a:pt x="1452296" y="1516975"/>
                  </a:moveTo>
                  <a:lnTo>
                    <a:pt x="59690" y="1516975"/>
                  </a:lnTo>
                  <a:lnTo>
                    <a:pt x="59690" y="59690"/>
                  </a:lnTo>
                  <a:lnTo>
                    <a:pt x="1452296" y="59690"/>
                  </a:lnTo>
                  <a:lnTo>
                    <a:pt x="1452296" y="1516975"/>
                  </a:lnTo>
                  <a:close/>
                </a:path>
              </a:pathLst>
            </a:custGeom>
            <a:solidFill>
              <a:srgbClr val="425C6B"/>
            </a:solidFill>
          </p:spPr>
        </p:sp>
      </p:grpSp>
      <p:grpSp>
        <p:nvGrpSpPr>
          <p:cNvPr id="8" name="Group 8"/>
          <p:cNvGrpSpPr/>
          <p:nvPr/>
        </p:nvGrpSpPr>
        <p:grpSpPr>
          <a:xfrm>
            <a:off x="476233" y="3094792"/>
            <a:ext cx="1248863" cy="1382282"/>
            <a:chOff x="0" y="-294154"/>
            <a:chExt cx="2497726" cy="2764562"/>
          </a:xfrm>
        </p:grpSpPr>
        <p:sp>
          <p:nvSpPr>
            <p:cNvPr id="9" name="TextBox 9"/>
            <p:cNvSpPr txBox="1"/>
            <p:nvPr/>
          </p:nvSpPr>
          <p:spPr>
            <a:xfrm>
              <a:off x="0" y="-294154"/>
              <a:ext cx="2497726" cy="525658"/>
            </a:xfrm>
            <a:prstGeom prst="rect">
              <a:avLst/>
            </a:prstGeom>
          </p:spPr>
          <p:txBody>
            <a:bodyPr lIns="0" tIns="0" rIns="0" bIns="0" rtlCol="0" anchor="t">
              <a:spAutoFit/>
            </a:bodyPr>
            <a:lstStyle/>
            <a:p>
              <a:pPr algn="ctr">
                <a:lnSpc>
                  <a:spcPts val="2162"/>
                </a:lnSpc>
              </a:pPr>
              <a:r>
                <a:rPr lang="en-US" sz="1802" spc="18">
                  <a:solidFill>
                    <a:srgbClr val="BD2640"/>
                  </a:solidFill>
                  <a:latin typeface="Century Gothic" panose="020B0502020202020204" pitchFamily="34" charset="0"/>
                </a:rPr>
                <a:t>FROM</a:t>
              </a:r>
            </a:p>
          </p:txBody>
        </p:sp>
        <p:sp>
          <p:nvSpPr>
            <p:cNvPr id="10" name="TextBox 10"/>
            <p:cNvSpPr txBox="1"/>
            <p:nvPr/>
          </p:nvSpPr>
          <p:spPr>
            <a:xfrm>
              <a:off x="0" y="270960"/>
              <a:ext cx="2497726" cy="2199448"/>
            </a:xfrm>
            <a:prstGeom prst="rect">
              <a:avLst/>
            </a:prstGeom>
          </p:spPr>
          <p:txBody>
            <a:bodyPr lIns="0" tIns="0" rIns="0" bIns="0" rtlCol="0" anchor="t">
              <a:spAutoFit/>
            </a:bodyPr>
            <a:lstStyle/>
            <a:p>
              <a:pPr algn="ctr">
                <a:lnSpc>
                  <a:spcPts val="2200"/>
                </a:lnSpc>
              </a:pPr>
              <a:r>
                <a:rPr lang="en-US" sz="1467" dirty="0">
                  <a:latin typeface="Century Gothic" panose="020B0502020202020204" pitchFamily="34" charset="0"/>
                </a:rPr>
                <a:t> Specifies the table or tables to be used</a:t>
              </a:r>
            </a:p>
          </p:txBody>
        </p:sp>
      </p:grpSp>
      <p:grpSp>
        <p:nvGrpSpPr>
          <p:cNvPr id="11" name="Group 11"/>
          <p:cNvGrpSpPr/>
          <p:nvPr/>
        </p:nvGrpSpPr>
        <p:grpSpPr>
          <a:xfrm>
            <a:off x="2341982" y="2828436"/>
            <a:ext cx="1432637" cy="1911636"/>
            <a:chOff x="0" y="0"/>
            <a:chExt cx="1513256" cy="2019211"/>
          </a:xfrm>
        </p:grpSpPr>
        <p:sp>
          <p:nvSpPr>
            <p:cNvPr id="12" name="Freeform 12"/>
            <p:cNvSpPr/>
            <p:nvPr/>
          </p:nvSpPr>
          <p:spPr>
            <a:xfrm>
              <a:off x="0" y="0"/>
              <a:ext cx="1513256" cy="2019211"/>
            </a:xfrm>
            <a:custGeom>
              <a:avLst/>
              <a:gdLst/>
              <a:ahLst/>
              <a:cxnLst/>
              <a:rect l="l" t="t" r="r" b="b"/>
              <a:pathLst>
                <a:path w="1513256" h="2019211">
                  <a:moveTo>
                    <a:pt x="0" y="0"/>
                  </a:moveTo>
                  <a:lnTo>
                    <a:pt x="0" y="2019211"/>
                  </a:lnTo>
                  <a:lnTo>
                    <a:pt x="1513256" y="2019211"/>
                  </a:lnTo>
                  <a:lnTo>
                    <a:pt x="1513256" y="0"/>
                  </a:lnTo>
                  <a:lnTo>
                    <a:pt x="0" y="0"/>
                  </a:lnTo>
                  <a:close/>
                  <a:moveTo>
                    <a:pt x="1452296" y="1958251"/>
                  </a:moveTo>
                  <a:lnTo>
                    <a:pt x="59690" y="1958251"/>
                  </a:lnTo>
                  <a:lnTo>
                    <a:pt x="59690" y="59690"/>
                  </a:lnTo>
                  <a:lnTo>
                    <a:pt x="1452296" y="59690"/>
                  </a:lnTo>
                  <a:lnTo>
                    <a:pt x="1452296" y="1958251"/>
                  </a:lnTo>
                  <a:close/>
                </a:path>
              </a:pathLst>
            </a:custGeom>
            <a:solidFill>
              <a:srgbClr val="425C6B"/>
            </a:solidFill>
          </p:spPr>
        </p:sp>
      </p:grpSp>
      <p:grpSp>
        <p:nvGrpSpPr>
          <p:cNvPr id="13" name="Group 13"/>
          <p:cNvGrpSpPr/>
          <p:nvPr/>
        </p:nvGrpSpPr>
        <p:grpSpPr>
          <a:xfrm>
            <a:off x="2433869" y="3091293"/>
            <a:ext cx="1248863" cy="1382282"/>
            <a:chOff x="0" y="-9525"/>
            <a:chExt cx="2497726" cy="2764565"/>
          </a:xfrm>
        </p:grpSpPr>
        <p:sp>
          <p:nvSpPr>
            <p:cNvPr id="14" name="TextBox 14"/>
            <p:cNvSpPr txBox="1"/>
            <p:nvPr/>
          </p:nvSpPr>
          <p:spPr>
            <a:xfrm>
              <a:off x="0" y="-9525"/>
              <a:ext cx="2497726" cy="525658"/>
            </a:xfrm>
            <a:prstGeom prst="rect">
              <a:avLst/>
            </a:prstGeom>
          </p:spPr>
          <p:txBody>
            <a:bodyPr lIns="0" tIns="0" rIns="0" bIns="0" rtlCol="0" anchor="t">
              <a:spAutoFit/>
            </a:bodyPr>
            <a:lstStyle/>
            <a:p>
              <a:pPr algn="ctr">
                <a:lnSpc>
                  <a:spcPts val="2162"/>
                </a:lnSpc>
              </a:pPr>
              <a:r>
                <a:rPr lang="en-US" sz="1802" spc="18">
                  <a:solidFill>
                    <a:srgbClr val="BD2640"/>
                  </a:solidFill>
                  <a:latin typeface="Century Gothic" panose="020B0502020202020204" pitchFamily="34" charset="0"/>
                </a:rPr>
                <a:t>WHERE</a:t>
              </a:r>
            </a:p>
          </p:txBody>
        </p:sp>
        <p:sp>
          <p:nvSpPr>
            <p:cNvPr id="15" name="TextBox 15"/>
            <p:cNvSpPr txBox="1"/>
            <p:nvPr/>
          </p:nvSpPr>
          <p:spPr>
            <a:xfrm>
              <a:off x="0" y="555589"/>
              <a:ext cx="2497726" cy="2199451"/>
            </a:xfrm>
            <a:prstGeom prst="rect">
              <a:avLst/>
            </a:prstGeom>
          </p:spPr>
          <p:txBody>
            <a:bodyPr lIns="0" tIns="0" rIns="0" bIns="0" rtlCol="0" anchor="t">
              <a:spAutoFit/>
            </a:bodyPr>
            <a:lstStyle/>
            <a:p>
              <a:pPr algn="ctr">
                <a:lnSpc>
                  <a:spcPts val="2200"/>
                </a:lnSpc>
              </a:pPr>
              <a:r>
                <a:rPr lang="en-US" sz="1467">
                  <a:latin typeface="Century Gothic" panose="020B0502020202020204" pitchFamily="34" charset="0"/>
                </a:rPr>
                <a:t>filters the lines subject to some condition</a:t>
              </a:r>
            </a:p>
          </p:txBody>
        </p:sp>
      </p:grpSp>
      <p:grpSp>
        <p:nvGrpSpPr>
          <p:cNvPr id="16" name="Group 16"/>
          <p:cNvGrpSpPr/>
          <p:nvPr/>
        </p:nvGrpSpPr>
        <p:grpSpPr>
          <a:xfrm>
            <a:off x="4319950" y="2673684"/>
            <a:ext cx="1432637" cy="2262560"/>
            <a:chOff x="0" y="0"/>
            <a:chExt cx="1513256" cy="2389883"/>
          </a:xfrm>
        </p:grpSpPr>
        <p:sp>
          <p:nvSpPr>
            <p:cNvPr id="17" name="Freeform 17"/>
            <p:cNvSpPr/>
            <p:nvPr/>
          </p:nvSpPr>
          <p:spPr>
            <a:xfrm>
              <a:off x="0" y="0"/>
              <a:ext cx="1513256" cy="2389883"/>
            </a:xfrm>
            <a:custGeom>
              <a:avLst/>
              <a:gdLst/>
              <a:ahLst/>
              <a:cxnLst/>
              <a:rect l="l" t="t" r="r" b="b"/>
              <a:pathLst>
                <a:path w="1513256" h="2389883">
                  <a:moveTo>
                    <a:pt x="0" y="0"/>
                  </a:moveTo>
                  <a:lnTo>
                    <a:pt x="0" y="2389883"/>
                  </a:lnTo>
                  <a:lnTo>
                    <a:pt x="1513256" y="2389883"/>
                  </a:lnTo>
                  <a:lnTo>
                    <a:pt x="1513256" y="0"/>
                  </a:lnTo>
                  <a:lnTo>
                    <a:pt x="0" y="0"/>
                  </a:lnTo>
                  <a:close/>
                  <a:moveTo>
                    <a:pt x="1452296" y="2328923"/>
                  </a:moveTo>
                  <a:lnTo>
                    <a:pt x="59690" y="2328923"/>
                  </a:lnTo>
                  <a:lnTo>
                    <a:pt x="59690" y="59690"/>
                  </a:lnTo>
                  <a:lnTo>
                    <a:pt x="1452296" y="59690"/>
                  </a:lnTo>
                  <a:lnTo>
                    <a:pt x="1452296" y="2328923"/>
                  </a:lnTo>
                  <a:close/>
                </a:path>
              </a:pathLst>
            </a:custGeom>
            <a:solidFill>
              <a:srgbClr val="425C6B"/>
            </a:solidFill>
          </p:spPr>
        </p:sp>
      </p:grpSp>
      <p:grpSp>
        <p:nvGrpSpPr>
          <p:cNvPr id="18" name="Group 18"/>
          <p:cNvGrpSpPr/>
          <p:nvPr/>
        </p:nvGrpSpPr>
        <p:grpSpPr>
          <a:xfrm>
            <a:off x="4433275" y="2839149"/>
            <a:ext cx="1248863" cy="2025937"/>
            <a:chOff x="42876" y="-464740"/>
            <a:chExt cx="2497726" cy="4051874"/>
          </a:xfrm>
        </p:grpSpPr>
        <p:sp>
          <p:nvSpPr>
            <p:cNvPr id="19" name="TextBox 19"/>
            <p:cNvSpPr txBox="1"/>
            <p:nvPr/>
          </p:nvSpPr>
          <p:spPr>
            <a:xfrm>
              <a:off x="42876" y="-464740"/>
              <a:ext cx="2497726" cy="525658"/>
            </a:xfrm>
            <a:prstGeom prst="rect">
              <a:avLst/>
            </a:prstGeom>
          </p:spPr>
          <p:txBody>
            <a:bodyPr lIns="0" tIns="0" rIns="0" bIns="0" rtlCol="0" anchor="t">
              <a:spAutoFit/>
            </a:bodyPr>
            <a:lstStyle/>
            <a:p>
              <a:pPr algn="ctr">
                <a:lnSpc>
                  <a:spcPts val="2162"/>
                </a:lnSpc>
              </a:pPr>
              <a:r>
                <a:rPr lang="en-US" sz="1802" spc="18" dirty="0">
                  <a:solidFill>
                    <a:srgbClr val="BD2640"/>
                  </a:solidFill>
                  <a:latin typeface="Century Gothic" panose="020B0502020202020204" pitchFamily="34" charset="0"/>
                </a:rPr>
                <a:t>GROUP BY</a:t>
              </a:r>
            </a:p>
          </p:txBody>
        </p:sp>
        <p:sp>
          <p:nvSpPr>
            <p:cNvPr id="20" name="TextBox 20"/>
            <p:cNvSpPr txBox="1"/>
            <p:nvPr/>
          </p:nvSpPr>
          <p:spPr>
            <a:xfrm>
              <a:off x="42876" y="109900"/>
              <a:ext cx="2497726" cy="3477234"/>
            </a:xfrm>
            <a:prstGeom prst="rect">
              <a:avLst/>
            </a:prstGeom>
          </p:spPr>
          <p:txBody>
            <a:bodyPr lIns="0" tIns="0" rIns="0" bIns="0" rtlCol="0" anchor="t">
              <a:spAutoFit/>
            </a:bodyPr>
            <a:lstStyle/>
            <a:p>
              <a:pPr algn="ctr">
                <a:lnSpc>
                  <a:spcPts val="2250"/>
                </a:lnSpc>
              </a:pPr>
              <a:r>
                <a:rPr lang="en-US" sz="1500" dirty="0">
                  <a:latin typeface="Century Gothic" panose="020B0502020202020204" pitchFamily="34" charset="0"/>
                </a:rPr>
                <a:t>forms groups of rows with the same value(s) as the column(s)</a:t>
              </a:r>
            </a:p>
          </p:txBody>
        </p:sp>
      </p:grpSp>
      <p:grpSp>
        <p:nvGrpSpPr>
          <p:cNvPr id="21" name="Group 21"/>
          <p:cNvGrpSpPr/>
          <p:nvPr/>
        </p:nvGrpSpPr>
        <p:grpSpPr>
          <a:xfrm>
            <a:off x="6287142" y="2473155"/>
            <a:ext cx="1432637" cy="2663616"/>
            <a:chOff x="0" y="0"/>
            <a:chExt cx="1513256" cy="2813508"/>
          </a:xfrm>
        </p:grpSpPr>
        <p:sp>
          <p:nvSpPr>
            <p:cNvPr id="22" name="Freeform 22"/>
            <p:cNvSpPr/>
            <p:nvPr/>
          </p:nvSpPr>
          <p:spPr>
            <a:xfrm>
              <a:off x="0" y="0"/>
              <a:ext cx="1513256" cy="2813508"/>
            </a:xfrm>
            <a:custGeom>
              <a:avLst/>
              <a:gdLst/>
              <a:ahLst/>
              <a:cxnLst/>
              <a:rect l="l" t="t" r="r" b="b"/>
              <a:pathLst>
                <a:path w="1513256" h="2813508">
                  <a:moveTo>
                    <a:pt x="0" y="0"/>
                  </a:moveTo>
                  <a:lnTo>
                    <a:pt x="0" y="2813508"/>
                  </a:lnTo>
                  <a:lnTo>
                    <a:pt x="1513256" y="2813508"/>
                  </a:lnTo>
                  <a:lnTo>
                    <a:pt x="1513256" y="0"/>
                  </a:lnTo>
                  <a:lnTo>
                    <a:pt x="0" y="0"/>
                  </a:lnTo>
                  <a:close/>
                  <a:moveTo>
                    <a:pt x="1452296" y="2752548"/>
                  </a:moveTo>
                  <a:lnTo>
                    <a:pt x="59690" y="2752548"/>
                  </a:lnTo>
                  <a:lnTo>
                    <a:pt x="59690" y="59690"/>
                  </a:lnTo>
                  <a:lnTo>
                    <a:pt x="1452296" y="59690"/>
                  </a:lnTo>
                  <a:lnTo>
                    <a:pt x="1452296" y="2752548"/>
                  </a:lnTo>
                  <a:close/>
                </a:path>
              </a:pathLst>
            </a:custGeom>
            <a:solidFill>
              <a:srgbClr val="425C6B"/>
            </a:solidFill>
          </p:spPr>
        </p:sp>
      </p:grpSp>
      <p:grpSp>
        <p:nvGrpSpPr>
          <p:cNvPr id="23" name="Group 23"/>
          <p:cNvGrpSpPr/>
          <p:nvPr/>
        </p:nvGrpSpPr>
        <p:grpSpPr>
          <a:xfrm>
            <a:off x="6345607" y="3337093"/>
            <a:ext cx="1315706" cy="1100153"/>
            <a:chOff x="0" y="-9525"/>
            <a:chExt cx="2631412" cy="2200305"/>
          </a:xfrm>
        </p:grpSpPr>
        <p:sp>
          <p:nvSpPr>
            <p:cNvPr id="24" name="TextBox 24"/>
            <p:cNvSpPr txBox="1"/>
            <p:nvPr/>
          </p:nvSpPr>
          <p:spPr>
            <a:xfrm>
              <a:off x="0" y="-9525"/>
              <a:ext cx="2631412" cy="525658"/>
            </a:xfrm>
            <a:prstGeom prst="rect">
              <a:avLst/>
            </a:prstGeom>
          </p:spPr>
          <p:txBody>
            <a:bodyPr lIns="0" tIns="0" rIns="0" bIns="0" rtlCol="0" anchor="t">
              <a:spAutoFit/>
            </a:bodyPr>
            <a:lstStyle/>
            <a:p>
              <a:pPr algn="ctr">
                <a:lnSpc>
                  <a:spcPts val="2162"/>
                </a:lnSpc>
              </a:pPr>
              <a:r>
                <a:rPr lang="en-US" sz="1802" spc="18">
                  <a:solidFill>
                    <a:srgbClr val="BD2640"/>
                  </a:solidFill>
                  <a:latin typeface="Century Gothic" panose="020B0502020202020204" pitchFamily="34" charset="0"/>
                </a:rPr>
                <a:t>HAVING</a:t>
              </a:r>
            </a:p>
          </p:txBody>
        </p:sp>
        <p:sp>
          <p:nvSpPr>
            <p:cNvPr id="25" name="TextBox 25"/>
            <p:cNvSpPr txBox="1"/>
            <p:nvPr/>
          </p:nvSpPr>
          <p:spPr>
            <a:xfrm>
              <a:off x="0" y="555589"/>
              <a:ext cx="2631412" cy="1635191"/>
            </a:xfrm>
            <a:prstGeom prst="rect">
              <a:avLst/>
            </a:prstGeom>
          </p:spPr>
          <p:txBody>
            <a:bodyPr lIns="0" tIns="0" rIns="0" bIns="0" rtlCol="0" anchor="t">
              <a:spAutoFit/>
            </a:bodyPr>
            <a:lstStyle/>
            <a:p>
              <a:pPr algn="ctr">
                <a:lnSpc>
                  <a:spcPts val="2200"/>
                </a:lnSpc>
              </a:pPr>
              <a:r>
                <a:rPr lang="en-US" sz="1467">
                  <a:latin typeface="Century Gothic" panose="020B0502020202020204" pitchFamily="34" charset="0"/>
                </a:rPr>
                <a:t> condition-based group filters</a:t>
              </a:r>
            </a:p>
          </p:txBody>
        </p:sp>
      </p:grpSp>
      <p:grpSp>
        <p:nvGrpSpPr>
          <p:cNvPr id="26" name="Group 26"/>
          <p:cNvGrpSpPr/>
          <p:nvPr/>
        </p:nvGrpSpPr>
        <p:grpSpPr>
          <a:xfrm>
            <a:off x="10294732" y="1946284"/>
            <a:ext cx="1432637" cy="3415597"/>
            <a:chOff x="0" y="0"/>
            <a:chExt cx="1513256" cy="3607805"/>
          </a:xfrm>
        </p:grpSpPr>
        <p:sp>
          <p:nvSpPr>
            <p:cNvPr id="27" name="Freeform 27"/>
            <p:cNvSpPr/>
            <p:nvPr/>
          </p:nvSpPr>
          <p:spPr>
            <a:xfrm>
              <a:off x="0" y="0"/>
              <a:ext cx="1513256" cy="3607805"/>
            </a:xfrm>
            <a:custGeom>
              <a:avLst/>
              <a:gdLst/>
              <a:ahLst/>
              <a:cxnLst/>
              <a:rect l="l" t="t" r="r" b="b"/>
              <a:pathLst>
                <a:path w="1513256" h="3607805">
                  <a:moveTo>
                    <a:pt x="0" y="0"/>
                  </a:moveTo>
                  <a:lnTo>
                    <a:pt x="0" y="3607805"/>
                  </a:lnTo>
                  <a:lnTo>
                    <a:pt x="1513256" y="3607805"/>
                  </a:lnTo>
                  <a:lnTo>
                    <a:pt x="1513256" y="0"/>
                  </a:lnTo>
                  <a:lnTo>
                    <a:pt x="0" y="0"/>
                  </a:lnTo>
                  <a:close/>
                  <a:moveTo>
                    <a:pt x="1452296" y="3546845"/>
                  </a:moveTo>
                  <a:lnTo>
                    <a:pt x="59690" y="3546845"/>
                  </a:lnTo>
                  <a:lnTo>
                    <a:pt x="59690" y="59690"/>
                  </a:lnTo>
                  <a:lnTo>
                    <a:pt x="1452296" y="59690"/>
                  </a:lnTo>
                  <a:lnTo>
                    <a:pt x="1452296" y="3546845"/>
                  </a:lnTo>
                  <a:close/>
                </a:path>
              </a:pathLst>
            </a:custGeom>
            <a:solidFill>
              <a:srgbClr val="425C6B"/>
            </a:solidFill>
          </p:spPr>
        </p:sp>
      </p:grpSp>
      <p:grpSp>
        <p:nvGrpSpPr>
          <p:cNvPr id="28" name="Group 28"/>
          <p:cNvGrpSpPr/>
          <p:nvPr/>
        </p:nvGrpSpPr>
        <p:grpSpPr>
          <a:xfrm>
            <a:off x="10353198" y="3357856"/>
            <a:ext cx="1315706" cy="818026"/>
            <a:chOff x="0" y="-9525"/>
            <a:chExt cx="2631412" cy="1636051"/>
          </a:xfrm>
        </p:grpSpPr>
        <p:sp>
          <p:nvSpPr>
            <p:cNvPr id="29" name="TextBox 29"/>
            <p:cNvSpPr txBox="1"/>
            <p:nvPr/>
          </p:nvSpPr>
          <p:spPr>
            <a:xfrm>
              <a:off x="0" y="-9525"/>
              <a:ext cx="2631412" cy="525658"/>
            </a:xfrm>
            <a:prstGeom prst="rect">
              <a:avLst/>
            </a:prstGeom>
          </p:spPr>
          <p:txBody>
            <a:bodyPr lIns="0" tIns="0" rIns="0" bIns="0" rtlCol="0" anchor="t">
              <a:spAutoFit/>
            </a:bodyPr>
            <a:lstStyle/>
            <a:p>
              <a:pPr algn="ctr">
                <a:lnSpc>
                  <a:spcPts val="2162"/>
                </a:lnSpc>
              </a:pPr>
              <a:r>
                <a:rPr lang="en-US" sz="1802" spc="18">
                  <a:solidFill>
                    <a:srgbClr val="BD2640"/>
                  </a:solidFill>
                  <a:latin typeface="Century Gothic" panose="020B0502020202020204" pitchFamily="34" charset="0"/>
                </a:rPr>
                <a:t>ORDER BY</a:t>
              </a:r>
            </a:p>
          </p:txBody>
        </p:sp>
        <p:sp>
          <p:nvSpPr>
            <p:cNvPr id="30" name="TextBox 30"/>
            <p:cNvSpPr txBox="1"/>
            <p:nvPr/>
          </p:nvSpPr>
          <p:spPr>
            <a:xfrm>
              <a:off x="0" y="555591"/>
              <a:ext cx="2631412" cy="1070935"/>
            </a:xfrm>
            <a:prstGeom prst="rect">
              <a:avLst/>
            </a:prstGeom>
          </p:spPr>
          <p:txBody>
            <a:bodyPr lIns="0" tIns="0" rIns="0" bIns="0" rtlCol="0" anchor="t">
              <a:spAutoFit/>
            </a:bodyPr>
            <a:lstStyle/>
            <a:p>
              <a:pPr algn="ctr">
                <a:lnSpc>
                  <a:spcPts val="2200"/>
                </a:lnSpc>
              </a:pPr>
              <a:r>
                <a:rPr lang="en-US" sz="1467">
                  <a:latin typeface="Century Gothic" panose="020B0502020202020204" pitchFamily="34" charset="0"/>
                </a:rPr>
                <a:t>specifies the output order</a:t>
              </a:r>
            </a:p>
          </p:txBody>
        </p:sp>
      </p:grpSp>
      <p:grpSp>
        <p:nvGrpSpPr>
          <p:cNvPr id="31" name="Group 31"/>
          <p:cNvGrpSpPr/>
          <p:nvPr/>
        </p:nvGrpSpPr>
        <p:grpSpPr>
          <a:xfrm>
            <a:off x="8378434" y="2272628"/>
            <a:ext cx="1432637" cy="3064673"/>
            <a:chOff x="0" y="0"/>
            <a:chExt cx="1513256" cy="3237133"/>
          </a:xfrm>
        </p:grpSpPr>
        <p:sp>
          <p:nvSpPr>
            <p:cNvPr id="32" name="Freeform 32"/>
            <p:cNvSpPr/>
            <p:nvPr/>
          </p:nvSpPr>
          <p:spPr>
            <a:xfrm>
              <a:off x="0" y="0"/>
              <a:ext cx="1513256" cy="3237133"/>
            </a:xfrm>
            <a:custGeom>
              <a:avLst/>
              <a:gdLst/>
              <a:ahLst/>
              <a:cxnLst/>
              <a:rect l="l" t="t" r="r" b="b"/>
              <a:pathLst>
                <a:path w="1513256" h="3237133">
                  <a:moveTo>
                    <a:pt x="0" y="0"/>
                  </a:moveTo>
                  <a:lnTo>
                    <a:pt x="0" y="3237133"/>
                  </a:lnTo>
                  <a:lnTo>
                    <a:pt x="1513256" y="3237133"/>
                  </a:lnTo>
                  <a:lnTo>
                    <a:pt x="1513256" y="0"/>
                  </a:lnTo>
                  <a:lnTo>
                    <a:pt x="0" y="0"/>
                  </a:lnTo>
                  <a:close/>
                  <a:moveTo>
                    <a:pt x="1452296" y="3176173"/>
                  </a:moveTo>
                  <a:lnTo>
                    <a:pt x="59690" y="3176173"/>
                  </a:lnTo>
                  <a:lnTo>
                    <a:pt x="59690" y="59690"/>
                  </a:lnTo>
                  <a:lnTo>
                    <a:pt x="1452296" y="59690"/>
                  </a:lnTo>
                  <a:lnTo>
                    <a:pt x="1452296" y="3176173"/>
                  </a:lnTo>
                  <a:close/>
                </a:path>
              </a:pathLst>
            </a:custGeom>
            <a:solidFill>
              <a:srgbClr val="425C6B"/>
            </a:solidFill>
          </p:spPr>
        </p:sp>
      </p:grpSp>
      <p:grpSp>
        <p:nvGrpSpPr>
          <p:cNvPr id="33" name="Group 33"/>
          <p:cNvGrpSpPr/>
          <p:nvPr/>
        </p:nvGrpSpPr>
        <p:grpSpPr>
          <a:xfrm>
            <a:off x="8436900" y="3082937"/>
            <a:ext cx="1315706" cy="1946538"/>
            <a:chOff x="0" y="-9525"/>
            <a:chExt cx="2631412" cy="3893078"/>
          </a:xfrm>
        </p:grpSpPr>
        <p:sp>
          <p:nvSpPr>
            <p:cNvPr id="34" name="TextBox 34"/>
            <p:cNvSpPr txBox="1"/>
            <p:nvPr/>
          </p:nvSpPr>
          <p:spPr>
            <a:xfrm>
              <a:off x="0" y="-9525"/>
              <a:ext cx="2631412" cy="525658"/>
            </a:xfrm>
            <a:prstGeom prst="rect">
              <a:avLst/>
            </a:prstGeom>
          </p:spPr>
          <p:txBody>
            <a:bodyPr lIns="0" tIns="0" rIns="0" bIns="0" rtlCol="0" anchor="t">
              <a:spAutoFit/>
            </a:bodyPr>
            <a:lstStyle/>
            <a:p>
              <a:pPr algn="ctr">
                <a:lnSpc>
                  <a:spcPts val="2162"/>
                </a:lnSpc>
              </a:pPr>
              <a:r>
                <a:rPr lang="en-US" sz="1802" spc="18">
                  <a:solidFill>
                    <a:srgbClr val="BD2640"/>
                  </a:solidFill>
                  <a:latin typeface="Century Gothic" panose="020B0502020202020204" pitchFamily="34" charset="0"/>
                </a:rPr>
                <a:t>SELECT</a:t>
              </a:r>
            </a:p>
          </p:txBody>
        </p:sp>
        <p:sp>
          <p:nvSpPr>
            <p:cNvPr id="35" name="TextBox 35"/>
            <p:cNvSpPr txBox="1"/>
            <p:nvPr/>
          </p:nvSpPr>
          <p:spPr>
            <a:xfrm>
              <a:off x="0" y="555587"/>
              <a:ext cx="2631412" cy="3327966"/>
            </a:xfrm>
            <a:prstGeom prst="rect">
              <a:avLst/>
            </a:prstGeom>
          </p:spPr>
          <p:txBody>
            <a:bodyPr lIns="0" tIns="0" rIns="0" bIns="0" rtlCol="0" anchor="t">
              <a:spAutoFit/>
            </a:bodyPr>
            <a:lstStyle/>
            <a:p>
              <a:pPr algn="ctr">
                <a:lnSpc>
                  <a:spcPts val="2200"/>
                </a:lnSpc>
              </a:pPr>
              <a:r>
                <a:rPr lang="en-US" sz="1467">
                  <a:latin typeface="Century Gothic" panose="020B0502020202020204" pitchFamily="34" charset="0"/>
                </a:rPr>
                <a:t>specifies which columns should appear in the output</a:t>
              </a:r>
            </a:p>
          </p:txBody>
        </p:sp>
      </p:grpSp>
      <p:grpSp>
        <p:nvGrpSpPr>
          <p:cNvPr id="36" name="Group 36"/>
          <p:cNvGrpSpPr/>
          <p:nvPr/>
        </p:nvGrpSpPr>
        <p:grpSpPr>
          <a:xfrm rot="5400000">
            <a:off x="1948687" y="3708946"/>
            <a:ext cx="260342" cy="225457"/>
            <a:chOff x="0" y="0"/>
            <a:chExt cx="6350000" cy="5499100"/>
          </a:xfrm>
        </p:grpSpPr>
        <p:sp>
          <p:nvSpPr>
            <p:cNvPr id="37" name="Freeform 37"/>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000000"/>
            </a:solidFill>
          </p:spPr>
        </p:sp>
      </p:grpSp>
      <p:grpSp>
        <p:nvGrpSpPr>
          <p:cNvPr id="38" name="Group 38"/>
          <p:cNvGrpSpPr/>
          <p:nvPr/>
        </p:nvGrpSpPr>
        <p:grpSpPr>
          <a:xfrm rot="5400000">
            <a:off x="3913860" y="3708946"/>
            <a:ext cx="260342" cy="225457"/>
            <a:chOff x="0" y="0"/>
            <a:chExt cx="6350000" cy="5499100"/>
          </a:xfrm>
        </p:grpSpPr>
        <p:sp>
          <p:nvSpPr>
            <p:cNvPr id="39" name="Freeform 39"/>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000000"/>
            </a:solidFill>
          </p:spPr>
        </p:sp>
      </p:grpSp>
      <p:grpSp>
        <p:nvGrpSpPr>
          <p:cNvPr id="40" name="Group 40"/>
          <p:cNvGrpSpPr/>
          <p:nvPr/>
        </p:nvGrpSpPr>
        <p:grpSpPr>
          <a:xfrm rot="5400000">
            <a:off x="5878501" y="3708946"/>
            <a:ext cx="260342" cy="225457"/>
            <a:chOff x="0" y="0"/>
            <a:chExt cx="6350000" cy="5499100"/>
          </a:xfrm>
        </p:grpSpPr>
        <p:sp>
          <p:nvSpPr>
            <p:cNvPr id="41" name="Freeform 41"/>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000000"/>
            </a:solidFill>
          </p:spPr>
        </p:sp>
      </p:grpSp>
      <p:grpSp>
        <p:nvGrpSpPr>
          <p:cNvPr id="42" name="Group 42"/>
          <p:cNvGrpSpPr/>
          <p:nvPr/>
        </p:nvGrpSpPr>
        <p:grpSpPr>
          <a:xfrm rot="5400000">
            <a:off x="7910517" y="3708946"/>
            <a:ext cx="260342" cy="225457"/>
            <a:chOff x="0" y="0"/>
            <a:chExt cx="6350000" cy="5499100"/>
          </a:xfrm>
        </p:grpSpPr>
        <p:sp>
          <p:nvSpPr>
            <p:cNvPr id="43" name="Freeform 43"/>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000000"/>
            </a:solidFill>
          </p:spPr>
        </p:sp>
      </p:grpSp>
      <p:grpSp>
        <p:nvGrpSpPr>
          <p:cNvPr id="44" name="Group 44"/>
          <p:cNvGrpSpPr/>
          <p:nvPr/>
        </p:nvGrpSpPr>
        <p:grpSpPr>
          <a:xfrm rot="5400000">
            <a:off x="9925823" y="3671526"/>
            <a:ext cx="260342" cy="225457"/>
            <a:chOff x="0" y="0"/>
            <a:chExt cx="6350000" cy="5499100"/>
          </a:xfrm>
        </p:grpSpPr>
        <p:sp>
          <p:nvSpPr>
            <p:cNvPr id="45" name="Freeform 4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000000"/>
            </a:solidFill>
          </p:spPr>
        </p:sp>
      </p:grpSp>
      <p:sp>
        <p:nvSpPr>
          <p:cNvPr id="2" name="Marcador de Posição do Número do Diapositivo 1">
            <a:extLst>
              <a:ext uri="{FF2B5EF4-FFF2-40B4-BE49-F238E27FC236}">
                <a16:creationId xmlns:a16="http://schemas.microsoft.com/office/drawing/2014/main" id="{EA18E9A9-660A-1B43-96BE-B68C69212008}"/>
              </a:ext>
            </a:extLst>
          </p:cNvPr>
          <p:cNvSpPr>
            <a:spLocks noGrp="1"/>
          </p:cNvSpPr>
          <p:nvPr>
            <p:ph type="sldNum" idx="12"/>
          </p:nvPr>
        </p:nvSpPr>
        <p:spPr/>
        <p:txBody>
          <a:bodyPr/>
          <a:lstStyle/>
          <a:p>
            <a:fld id="{00000000-1234-1234-1234-123412341234}" type="slidenum">
              <a:rPr lang="en" smtClean="0"/>
              <a:pPr/>
              <a:t>7</a:t>
            </a:fld>
            <a:endParaRPr lang="en" dirty="0"/>
          </a:p>
        </p:txBody>
      </p:sp>
    </p:spTree>
    <p:extLst>
      <p:ext uri="{BB962C8B-B14F-4D97-AF65-F5344CB8AC3E}">
        <p14:creationId xmlns:p14="http://schemas.microsoft.com/office/powerpoint/2010/main" val="1321061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a:extLst>
              <a:ext uri="{FF2B5EF4-FFF2-40B4-BE49-F238E27FC236}">
                <a16:creationId xmlns:a16="http://schemas.microsoft.com/office/drawing/2014/main" id="{D9424FFC-27F0-C440-B7FA-C719E7060178}"/>
              </a:ext>
            </a:extLst>
          </p:cNvPr>
          <p:cNvSpPr/>
          <p:nvPr/>
        </p:nvSpPr>
        <p:spPr>
          <a:xfrm>
            <a:off x="-50800" y="-25400"/>
            <a:ext cx="12344400" cy="1760117"/>
          </a:xfrm>
          <a:prstGeom prst="rect">
            <a:avLst/>
          </a:prstGeom>
          <a:solidFill>
            <a:srgbClr val="425C6B"/>
          </a:solidFill>
        </p:spPr>
      </p:sp>
      <p:sp>
        <p:nvSpPr>
          <p:cNvPr id="3" name="TextBox 3"/>
          <p:cNvSpPr txBox="1"/>
          <p:nvPr/>
        </p:nvSpPr>
        <p:spPr>
          <a:xfrm>
            <a:off x="1816983" y="559929"/>
            <a:ext cx="8549879" cy="558230"/>
          </a:xfrm>
          <a:prstGeom prst="rect">
            <a:avLst/>
          </a:prstGeom>
        </p:spPr>
        <p:txBody>
          <a:bodyPr lIns="0" tIns="0" rIns="0" bIns="0" rtlCol="0" anchor="t">
            <a:spAutoFit/>
          </a:bodyPr>
          <a:lstStyle/>
          <a:p>
            <a:pPr algn="ctr">
              <a:lnSpc>
                <a:spcPts val="4667"/>
              </a:lnSpc>
            </a:pPr>
            <a:r>
              <a:rPr lang="en-US" sz="3734" spc="131">
                <a:solidFill>
                  <a:srgbClr val="EFEFEF"/>
                </a:solidFill>
                <a:latin typeface="Century Gothic" panose="020B0502020202020204" pitchFamily="34" charset="0"/>
              </a:rPr>
              <a:t>SQL LANGUAGE: DISTINCT</a:t>
            </a:r>
          </a:p>
        </p:txBody>
      </p:sp>
      <p:sp>
        <p:nvSpPr>
          <p:cNvPr id="4" name="TextBox 4"/>
          <p:cNvSpPr txBox="1"/>
          <p:nvPr/>
        </p:nvSpPr>
        <p:spPr>
          <a:xfrm>
            <a:off x="681721" y="2177223"/>
            <a:ext cx="10820400" cy="1705339"/>
          </a:xfrm>
          <a:prstGeom prst="rect">
            <a:avLst/>
          </a:prstGeom>
        </p:spPr>
        <p:txBody>
          <a:bodyPr lIns="0" tIns="0" rIns="0" bIns="0" rtlCol="0" anchor="t">
            <a:spAutoFit/>
          </a:bodyPr>
          <a:lstStyle/>
          <a:p>
            <a:pPr algn="just">
              <a:lnSpc>
                <a:spcPts val="2667"/>
              </a:lnSpc>
              <a:spcBef>
                <a:spcPct val="0"/>
              </a:spcBef>
            </a:pPr>
            <a:r>
              <a:rPr lang="en-US" sz="2133" spc="75" dirty="0">
                <a:latin typeface="Century Gothic" panose="020B0502020202020204" pitchFamily="34" charset="0"/>
              </a:rPr>
              <a:t>The SELECT DISTINCT statement is used to return only distinct (different) values.</a:t>
            </a:r>
          </a:p>
          <a:p>
            <a:pPr algn="just">
              <a:lnSpc>
                <a:spcPts val="2667"/>
              </a:lnSpc>
              <a:spcBef>
                <a:spcPct val="0"/>
              </a:spcBef>
            </a:pPr>
            <a:endParaRPr lang="en-US" sz="2133" spc="75" dirty="0">
              <a:latin typeface="Century Gothic" panose="020B0502020202020204" pitchFamily="34" charset="0"/>
            </a:endParaRPr>
          </a:p>
          <a:p>
            <a:pPr algn="just">
              <a:lnSpc>
                <a:spcPts val="2667"/>
              </a:lnSpc>
              <a:spcBef>
                <a:spcPct val="0"/>
              </a:spcBef>
            </a:pPr>
            <a:r>
              <a:rPr lang="en-US" sz="2133" spc="75" dirty="0">
                <a:latin typeface="Century Gothic" panose="020B0502020202020204" pitchFamily="34" charset="0"/>
              </a:rPr>
              <a:t>Inside a table, a column often contains many duplicate values; and sometimes you only want to list the different (distinct) values.</a:t>
            </a:r>
          </a:p>
        </p:txBody>
      </p:sp>
      <p:grpSp>
        <p:nvGrpSpPr>
          <p:cNvPr id="5" name="Group 5"/>
          <p:cNvGrpSpPr/>
          <p:nvPr/>
        </p:nvGrpSpPr>
        <p:grpSpPr>
          <a:xfrm>
            <a:off x="0" y="4544645"/>
            <a:ext cx="12192000" cy="1627555"/>
            <a:chOff x="0" y="0"/>
            <a:chExt cx="24384000" cy="3255110"/>
          </a:xfrm>
        </p:grpSpPr>
        <p:sp>
          <p:nvSpPr>
            <p:cNvPr id="6" name="TextBox 6"/>
            <p:cNvSpPr txBox="1"/>
            <p:nvPr/>
          </p:nvSpPr>
          <p:spPr>
            <a:xfrm>
              <a:off x="0" y="892648"/>
              <a:ext cx="24384000" cy="1385636"/>
            </a:xfrm>
            <a:prstGeom prst="rect">
              <a:avLst/>
            </a:prstGeom>
          </p:spPr>
          <p:txBody>
            <a:bodyPr lIns="0" tIns="0" rIns="0" bIns="0" rtlCol="0" anchor="t">
              <a:spAutoFit/>
            </a:bodyPr>
            <a:lstStyle/>
            <a:p>
              <a:pPr algn="ctr">
                <a:lnSpc>
                  <a:spcPts val="2833"/>
                </a:lnSpc>
                <a:spcBef>
                  <a:spcPct val="0"/>
                </a:spcBef>
              </a:pPr>
              <a:r>
                <a:rPr lang="en-US" sz="2267" spc="79">
                  <a:latin typeface="Century Gothic" panose="020B0502020202020204" pitchFamily="34" charset="0"/>
                </a:rPr>
                <a:t>SELECT DISTINCT column1, column2, ... </a:t>
              </a:r>
            </a:p>
            <a:p>
              <a:pPr algn="ctr">
                <a:lnSpc>
                  <a:spcPts val="2833"/>
                </a:lnSpc>
                <a:spcBef>
                  <a:spcPct val="0"/>
                </a:spcBef>
              </a:pPr>
              <a:r>
                <a:rPr lang="en-US" sz="2267" spc="79">
                  <a:latin typeface="Century Gothic" panose="020B0502020202020204" pitchFamily="34" charset="0"/>
                </a:rPr>
                <a:t>FROM table_name;</a:t>
              </a:r>
            </a:p>
          </p:txBody>
        </p:sp>
        <p:grpSp>
          <p:nvGrpSpPr>
            <p:cNvPr id="7" name="Group 7"/>
            <p:cNvGrpSpPr/>
            <p:nvPr/>
          </p:nvGrpSpPr>
          <p:grpSpPr>
            <a:xfrm>
              <a:off x="6112960" y="0"/>
              <a:ext cx="12087500" cy="3255110"/>
              <a:chOff x="0" y="0"/>
              <a:chExt cx="6383855" cy="1719143"/>
            </a:xfrm>
          </p:grpSpPr>
          <p:sp>
            <p:nvSpPr>
              <p:cNvPr id="8" name="Freeform 8"/>
              <p:cNvSpPr/>
              <p:nvPr/>
            </p:nvSpPr>
            <p:spPr>
              <a:xfrm>
                <a:off x="0" y="0"/>
                <a:ext cx="6383855" cy="1719143"/>
              </a:xfrm>
              <a:custGeom>
                <a:avLst/>
                <a:gdLst/>
                <a:ahLst/>
                <a:cxnLst/>
                <a:rect l="l" t="t" r="r" b="b"/>
                <a:pathLst>
                  <a:path w="6383855" h="1719143">
                    <a:moveTo>
                      <a:pt x="0" y="0"/>
                    </a:moveTo>
                    <a:lnTo>
                      <a:pt x="0" y="1719143"/>
                    </a:lnTo>
                    <a:lnTo>
                      <a:pt x="6383855" y="1719143"/>
                    </a:lnTo>
                    <a:lnTo>
                      <a:pt x="6383855" y="0"/>
                    </a:lnTo>
                    <a:lnTo>
                      <a:pt x="0" y="0"/>
                    </a:lnTo>
                    <a:close/>
                    <a:moveTo>
                      <a:pt x="6322895" y="1658183"/>
                    </a:moveTo>
                    <a:lnTo>
                      <a:pt x="59690" y="1658183"/>
                    </a:lnTo>
                    <a:lnTo>
                      <a:pt x="59690" y="59690"/>
                    </a:lnTo>
                    <a:lnTo>
                      <a:pt x="6322895" y="59690"/>
                    </a:lnTo>
                    <a:lnTo>
                      <a:pt x="6322895" y="1658183"/>
                    </a:lnTo>
                    <a:close/>
                  </a:path>
                </a:pathLst>
              </a:custGeom>
              <a:solidFill>
                <a:srgbClr val="425C6B"/>
              </a:solidFill>
            </p:spPr>
          </p:sp>
        </p:grpSp>
      </p:grpSp>
      <p:sp>
        <p:nvSpPr>
          <p:cNvPr id="2" name="Marcador de Posição do Número do Diapositivo 1">
            <a:extLst>
              <a:ext uri="{FF2B5EF4-FFF2-40B4-BE49-F238E27FC236}">
                <a16:creationId xmlns:a16="http://schemas.microsoft.com/office/drawing/2014/main" id="{F5E82426-252C-464E-AF60-C19562667E2B}"/>
              </a:ext>
            </a:extLst>
          </p:cNvPr>
          <p:cNvSpPr>
            <a:spLocks noGrp="1"/>
          </p:cNvSpPr>
          <p:nvPr>
            <p:ph type="sldNum" idx="12"/>
          </p:nvPr>
        </p:nvSpPr>
        <p:spPr/>
        <p:txBody>
          <a:bodyPr/>
          <a:lstStyle/>
          <a:p>
            <a:fld id="{00000000-1234-1234-1234-123412341234}" type="slidenum">
              <a:rPr lang="en" smtClean="0"/>
              <a:pPr/>
              <a:t>8</a:t>
            </a:fld>
            <a:endParaRPr lang="en" dirty="0"/>
          </a:p>
        </p:txBody>
      </p:sp>
    </p:spTree>
    <p:extLst>
      <p:ext uri="{BB962C8B-B14F-4D97-AF65-F5344CB8AC3E}">
        <p14:creationId xmlns:p14="http://schemas.microsoft.com/office/powerpoint/2010/main" val="257886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AutoShape 2">
            <a:extLst>
              <a:ext uri="{FF2B5EF4-FFF2-40B4-BE49-F238E27FC236}">
                <a16:creationId xmlns:a16="http://schemas.microsoft.com/office/drawing/2014/main" id="{B702216F-8EC9-FC42-840A-3F2BCDD04455}"/>
              </a:ext>
            </a:extLst>
          </p:cNvPr>
          <p:cNvSpPr/>
          <p:nvPr/>
        </p:nvSpPr>
        <p:spPr>
          <a:xfrm>
            <a:off x="-50800" y="-25400"/>
            <a:ext cx="12344400" cy="1760117"/>
          </a:xfrm>
          <a:prstGeom prst="rect">
            <a:avLst/>
          </a:prstGeom>
          <a:solidFill>
            <a:srgbClr val="425C6B"/>
          </a:solidFill>
        </p:spPr>
      </p:sp>
      <p:sp>
        <p:nvSpPr>
          <p:cNvPr id="3" name="TextBox 3"/>
          <p:cNvSpPr txBox="1"/>
          <p:nvPr/>
        </p:nvSpPr>
        <p:spPr>
          <a:xfrm>
            <a:off x="1816983" y="559929"/>
            <a:ext cx="8549879" cy="558230"/>
          </a:xfrm>
          <a:prstGeom prst="rect">
            <a:avLst/>
          </a:prstGeom>
        </p:spPr>
        <p:txBody>
          <a:bodyPr lIns="0" tIns="0" rIns="0" bIns="0" rtlCol="0" anchor="t">
            <a:spAutoFit/>
          </a:bodyPr>
          <a:lstStyle/>
          <a:p>
            <a:pPr algn="ctr">
              <a:lnSpc>
                <a:spcPts val="4667"/>
              </a:lnSpc>
            </a:pPr>
            <a:r>
              <a:rPr lang="en-US" sz="3734" spc="131">
                <a:solidFill>
                  <a:srgbClr val="EFEFEF"/>
                </a:solidFill>
                <a:latin typeface="Century Gothic" panose="020B0502020202020204" pitchFamily="34" charset="0"/>
              </a:rPr>
              <a:t>SQL LANGUAGE: WHERE</a:t>
            </a:r>
          </a:p>
        </p:txBody>
      </p:sp>
      <p:grpSp>
        <p:nvGrpSpPr>
          <p:cNvPr id="5" name="Group 5"/>
          <p:cNvGrpSpPr/>
          <p:nvPr/>
        </p:nvGrpSpPr>
        <p:grpSpPr>
          <a:xfrm>
            <a:off x="1059250" y="2108200"/>
            <a:ext cx="4740318" cy="1126235"/>
            <a:chOff x="0" y="0"/>
            <a:chExt cx="5007073" cy="1189612"/>
          </a:xfrm>
        </p:grpSpPr>
        <p:sp>
          <p:nvSpPr>
            <p:cNvPr id="6" name="Freeform 6"/>
            <p:cNvSpPr/>
            <p:nvPr/>
          </p:nvSpPr>
          <p:spPr>
            <a:xfrm>
              <a:off x="0" y="0"/>
              <a:ext cx="5007073" cy="1189612"/>
            </a:xfrm>
            <a:custGeom>
              <a:avLst/>
              <a:gdLst/>
              <a:ahLst/>
              <a:cxnLst/>
              <a:rect l="l" t="t" r="r" b="b"/>
              <a:pathLst>
                <a:path w="5007073" h="1189612">
                  <a:moveTo>
                    <a:pt x="0" y="0"/>
                  </a:moveTo>
                  <a:lnTo>
                    <a:pt x="0" y="1189612"/>
                  </a:lnTo>
                  <a:lnTo>
                    <a:pt x="5007073" y="1189612"/>
                  </a:lnTo>
                  <a:lnTo>
                    <a:pt x="5007073" y="0"/>
                  </a:lnTo>
                  <a:lnTo>
                    <a:pt x="0" y="0"/>
                  </a:lnTo>
                  <a:close/>
                  <a:moveTo>
                    <a:pt x="4946113" y="1128652"/>
                  </a:moveTo>
                  <a:lnTo>
                    <a:pt x="59690" y="1128652"/>
                  </a:lnTo>
                  <a:lnTo>
                    <a:pt x="59690" y="59690"/>
                  </a:lnTo>
                  <a:lnTo>
                    <a:pt x="4946113" y="59690"/>
                  </a:lnTo>
                  <a:lnTo>
                    <a:pt x="4946113" y="1128652"/>
                  </a:lnTo>
                  <a:close/>
                </a:path>
              </a:pathLst>
            </a:custGeom>
            <a:solidFill>
              <a:srgbClr val="425C6B"/>
            </a:solidFill>
          </p:spPr>
        </p:sp>
      </p:grpSp>
      <p:grpSp>
        <p:nvGrpSpPr>
          <p:cNvPr id="7" name="Group 7"/>
          <p:cNvGrpSpPr/>
          <p:nvPr/>
        </p:nvGrpSpPr>
        <p:grpSpPr>
          <a:xfrm>
            <a:off x="6392433" y="2108200"/>
            <a:ext cx="4740318" cy="1126235"/>
            <a:chOff x="0" y="0"/>
            <a:chExt cx="5007073" cy="1189612"/>
          </a:xfrm>
        </p:grpSpPr>
        <p:sp>
          <p:nvSpPr>
            <p:cNvPr id="8" name="Freeform 8"/>
            <p:cNvSpPr/>
            <p:nvPr/>
          </p:nvSpPr>
          <p:spPr>
            <a:xfrm>
              <a:off x="0" y="0"/>
              <a:ext cx="5007073" cy="1189612"/>
            </a:xfrm>
            <a:custGeom>
              <a:avLst/>
              <a:gdLst/>
              <a:ahLst/>
              <a:cxnLst/>
              <a:rect l="l" t="t" r="r" b="b"/>
              <a:pathLst>
                <a:path w="5007073" h="1189612">
                  <a:moveTo>
                    <a:pt x="0" y="0"/>
                  </a:moveTo>
                  <a:lnTo>
                    <a:pt x="0" y="1189612"/>
                  </a:lnTo>
                  <a:lnTo>
                    <a:pt x="5007073" y="1189612"/>
                  </a:lnTo>
                  <a:lnTo>
                    <a:pt x="5007073" y="0"/>
                  </a:lnTo>
                  <a:lnTo>
                    <a:pt x="0" y="0"/>
                  </a:lnTo>
                  <a:close/>
                  <a:moveTo>
                    <a:pt x="4946113" y="1128652"/>
                  </a:moveTo>
                  <a:lnTo>
                    <a:pt x="59690" y="1128652"/>
                  </a:lnTo>
                  <a:lnTo>
                    <a:pt x="59690" y="59690"/>
                  </a:lnTo>
                  <a:lnTo>
                    <a:pt x="4946113" y="59690"/>
                  </a:lnTo>
                  <a:lnTo>
                    <a:pt x="4946113" y="1128652"/>
                  </a:lnTo>
                  <a:close/>
                </a:path>
              </a:pathLst>
            </a:custGeom>
            <a:solidFill>
              <a:srgbClr val="425C6B"/>
            </a:solidFill>
          </p:spPr>
        </p:sp>
      </p:grpSp>
      <p:grpSp>
        <p:nvGrpSpPr>
          <p:cNvPr id="9" name="Group 9"/>
          <p:cNvGrpSpPr/>
          <p:nvPr/>
        </p:nvGrpSpPr>
        <p:grpSpPr>
          <a:xfrm>
            <a:off x="1067605" y="3570366"/>
            <a:ext cx="4740318" cy="1152021"/>
            <a:chOff x="0" y="0"/>
            <a:chExt cx="5007073" cy="1216849"/>
          </a:xfrm>
        </p:grpSpPr>
        <p:sp>
          <p:nvSpPr>
            <p:cNvPr id="10" name="Freeform 10"/>
            <p:cNvSpPr/>
            <p:nvPr/>
          </p:nvSpPr>
          <p:spPr>
            <a:xfrm>
              <a:off x="0" y="0"/>
              <a:ext cx="5007073" cy="1216849"/>
            </a:xfrm>
            <a:custGeom>
              <a:avLst/>
              <a:gdLst/>
              <a:ahLst/>
              <a:cxnLst/>
              <a:rect l="l" t="t" r="r" b="b"/>
              <a:pathLst>
                <a:path w="5007073" h="1216849">
                  <a:moveTo>
                    <a:pt x="0" y="0"/>
                  </a:moveTo>
                  <a:lnTo>
                    <a:pt x="0" y="1216849"/>
                  </a:lnTo>
                  <a:lnTo>
                    <a:pt x="5007073" y="1216849"/>
                  </a:lnTo>
                  <a:lnTo>
                    <a:pt x="5007073" y="0"/>
                  </a:lnTo>
                  <a:lnTo>
                    <a:pt x="0" y="0"/>
                  </a:lnTo>
                  <a:close/>
                  <a:moveTo>
                    <a:pt x="4946113" y="1155889"/>
                  </a:moveTo>
                  <a:lnTo>
                    <a:pt x="59690" y="1155889"/>
                  </a:lnTo>
                  <a:lnTo>
                    <a:pt x="59690" y="59690"/>
                  </a:lnTo>
                  <a:lnTo>
                    <a:pt x="4946113" y="59690"/>
                  </a:lnTo>
                  <a:lnTo>
                    <a:pt x="4946113" y="1155889"/>
                  </a:lnTo>
                  <a:close/>
                </a:path>
              </a:pathLst>
            </a:custGeom>
            <a:solidFill>
              <a:srgbClr val="425C6B"/>
            </a:solidFill>
          </p:spPr>
        </p:sp>
      </p:grpSp>
      <p:grpSp>
        <p:nvGrpSpPr>
          <p:cNvPr id="11" name="Group 11"/>
          <p:cNvGrpSpPr/>
          <p:nvPr/>
        </p:nvGrpSpPr>
        <p:grpSpPr>
          <a:xfrm>
            <a:off x="6392433" y="3570366"/>
            <a:ext cx="4740318" cy="1152021"/>
            <a:chOff x="0" y="0"/>
            <a:chExt cx="5007073" cy="1216849"/>
          </a:xfrm>
        </p:grpSpPr>
        <p:sp>
          <p:nvSpPr>
            <p:cNvPr id="12" name="Freeform 12"/>
            <p:cNvSpPr/>
            <p:nvPr/>
          </p:nvSpPr>
          <p:spPr>
            <a:xfrm>
              <a:off x="0" y="0"/>
              <a:ext cx="5007073" cy="1216849"/>
            </a:xfrm>
            <a:custGeom>
              <a:avLst/>
              <a:gdLst/>
              <a:ahLst/>
              <a:cxnLst/>
              <a:rect l="l" t="t" r="r" b="b"/>
              <a:pathLst>
                <a:path w="5007073" h="1216849">
                  <a:moveTo>
                    <a:pt x="0" y="0"/>
                  </a:moveTo>
                  <a:lnTo>
                    <a:pt x="0" y="1216849"/>
                  </a:lnTo>
                  <a:lnTo>
                    <a:pt x="5007073" y="1216849"/>
                  </a:lnTo>
                  <a:lnTo>
                    <a:pt x="5007073" y="0"/>
                  </a:lnTo>
                  <a:lnTo>
                    <a:pt x="0" y="0"/>
                  </a:lnTo>
                  <a:close/>
                  <a:moveTo>
                    <a:pt x="4946113" y="1155889"/>
                  </a:moveTo>
                  <a:lnTo>
                    <a:pt x="59690" y="1155889"/>
                  </a:lnTo>
                  <a:lnTo>
                    <a:pt x="59690" y="59690"/>
                  </a:lnTo>
                  <a:lnTo>
                    <a:pt x="4946113" y="59690"/>
                  </a:lnTo>
                  <a:lnTo>
                    <a:pt x="4946113" y="1155889"/>
                  </a:lnTo>
                  <a:close/>
                </a:path>
              </a:pathLst>
            </a:custGeom>
            <a:solidFill>
              <a:srgbClr val="425C6B"/>
            </a:solidFill>
          </p:spPr>
        </p:sp>
      </p:grpSp>
      <p:sp>
        <p:nvSpPr>
          <p:cNvPr id="13" name="TextBox 13"/>
          <p:cNvSpPr txBox="1"/>
          <p:nvPr/>
        </p:nvSpPr>
        <p:spPr>
          <a:xfrm>
            <a:off x="1191330" y="2198924"/>
            <a:ext cx="4492869" cy="864211"/>
          </a:xfrm>
          <a:prstGeom prst="rect">
            <a:avLst/>
          </a:prstGeom>
        </p:spPr>
        <p:txBody>
          <a:bodyPr lIns="0" tIns="0" rIns="0" bIns="0" rtlCol="0" anchor="t">
            <a:spAutoFit/>
          </a:bodyPr>
          <a:lstStyle/>
          <a:p>
            <a:pPr algn="ctr">
              <a:lnSpc>
                <a:spcPts val="2333"/>
              </a:lnSpc>
              <a:spcBef>
                <a:spcPct val="0"/>
              </a:spcBef>
            </a:pPr>
            <a:r>
              <a:rPr lang="en-US" b="1" spc="65" dirty="0">
                <a:latin typeface="Century Gothic" panose="020B0502020202020204" pitchFamily="34" charset="0"/>
              </a:rPr>
              <a:t>Match</a:t>
            </a:r>
            <a:r>
              <a:rPr lang="en-US" spc="65" dirty="0">
                <a:latin typeface="Century Gothic" panose="020B0502020202020204" pitchFamily="34" charset="0"/>
              </a:rPr>
              <a:t> - Compares the value of one statement with the value of another statement.</a:t>
            </a:r>
          </a:p>
        </p:txBody>
      </p:sp>
      <p:sp>
        <p:nvSpPr>
          <p:cNvPr id="14" name="TextBox 14"/>
          <p:cNvSpPr txBox="1"/>
          <p:nvPr/>
        </p:nvSpPr>
        <p:spPr>
          <a:xfrm>
            <a:off x="6493997" y="2198924"/>
            <a:ext cx="4537188" cy="864211"/>
          </a:xfrm>
          <a:prstGeom prst="rect">
            <a:avLst/>
          </a:prstGeom>
        </p:spPr>
        <p:txBody>
          <a:bodyPr lIns="0" tIns="0" rIns="0" bIns="0" rtlCol="0" anchor="t">
            <a:spAutoFit/>
          </a:bodyPr>
          <a:lstStyle/>
          <a:p>
            <a:pPr algn="ctr">
              <a:lnSpc>
                <a:spcPts val="2333"/>
              </a:lnSpc>
              <a:spcBef>
                <a:spcPct val="0"/>
              </a:spcBef>
            </a:pPr>
            <a:r>
              <a:rPr lang="en-US" b="1" spc="65" dirty="0">
                <a:latin typeface="Century Gothic" panose="020B0502020202020204" pitchFamily="34" charset="0"/>
              </a:rPr>
              <a:t>Group</a:t>
            </a:r>
            <a:r>
              <a:rPr lang="en-US" spc="65" dirty="0">
                <a:latin typeface="Century Gothic" panose="020B0502020202020204" pitchFamily="34" charset="0"/>
              </a:rPr>
              <a:t> - checks whether the value of a statement falls within a specified range of values.</a:t>
            </a:r>
          </a:p>
        </p:txBody>
      </p:sp>
      <p:sp>
        <p:nvSpPr>
          <p:cNvPr id="15" name="TextBox 15"/>
          <p:cNvSpPr txBox="1"/>
          <p:nvPr/>
        </p:nvSpPr>
        <p:spPr>
          <a:xfrm>
            <a:off x="1475074" y="3721915"/>
            <a:ext cx="3824443" cy="864211"/>
          </a:xfrm>
          <a:prstGeom prst="rect">
            <a:avLst/>
          </a:prstGeom>
        </p:spPr>
        <p:txBody>
          <a:bodyPr lIns="0" tIns="0" rIns="0" bIns="0" rtlCol="0" anchor="t">
            <a:spAutoFit/>
          </a:bodyPr>
          <a:lstStyle/>
          <a:p>
            <a:pPr algn="ctr">
              <a:lnSpc>
                <a:spcPts val="2333"/>
              </a:lnSpc>
              <a:spcBef>
                <a:spcPct val="0"/>
              </a:spcBef>
            </a:pPr>
            <a:r>
              <a:rPr lang="en-US" b="1" spc="65" dirty="0">
                <a:latin typeface="Century Gothic" panose="020B0502020202020204" pitchFamily="34" charset="0"/>
              </a:rPr>
              <a:t>It belongs</a:t>
            </a:r>
            <a:r>
              <a:rPr lang="en-US" spc="65" dirty="0">
                <a:latin typeface="Century Gothic" panose="020B0502020202020204" pitchFamily="34" charset="0"/>
              </a:rPr>
              <a:t> - if the value of an expression belongs to a set of values.</a:t>
            </a:r>
          </a:p>
        </p:txBody>
      </p:sp>
      <p:sp>
        <p:nvSpPr>
          <p:cNvPr id="16" name="TextBox 16"/>
          <p:cNvSpPr txBox="1"/>
          <p:nvPr/>
        </p:nvSpPr>
        <p:spPr>
          <a:xfrm>
            <a:off x="6443216" y="3841153"/>
            <a:ext cx="4638753" cy="569258"/>
          </a:xfrm>
          <a:prstGeom prst="rect">
            <a:avLst/>
          </a:prstGeom>
        </p:spPr>
        <p:txBody>
          <a:bodyPr lIns="0" tIns="0" rIns="0" bIns="0" rtlCol="0" anchor="t">
            <a:spAutoFit/>
          </a:bodyPr>
          <a:lstStyle/>
          <a:p>
            <a:pPr algn="ctr">
              <a:lnSpc>
                <a:spcPts val="2333"/>
              </a:lnSpc>
              <a:spcBef>
                <a:spcPct val="0"/>
              </a:spcBef>
            </a:pPr>
            <a:r>
              <a:rPr lang="en-US" spc="65" dirty="0">
                <a:latin typeface="Century Gothic" panose="020B0502020202020204" pitchFamily="34" charset="0"/>
              </a:rPr>
              <a:t> </a:t>
            </a:r>
            <a:r>
              <a:rPr lang="en-US" b="1" spc="65" dirty="0">
                <a:latin typeface="Century Gothic" panose="020B0502020202020204" pitchFamily="34" charset="0"/>
              </a:rPr>
              <a:t>Pattern match</a:t>
            </a:r>
            <a:r>
              <a:rPr lang="en-US" spc="65" dirty="0">
                <a:latin typeface="Century Gothic" panose="020B0502020202020204" pitchFamily="34" charset="0"/>
              </a:rPr>
              <a:t> - if a string matches a specified pattern.</a:t>
            </a:r>
          </a:p>
        </p:txBody>
      </p:sp>
      <p:grpSp>
        <p:nvGrpSpPr>
          <p:cNvPr id="17" name="Group 17"/>
          <p:cNvGrpSpPr/>
          <p:nvPr/>
        </p:nvGrpSpPr>
        <p:grpSpPr>
          <a:xfrm>
            <a:off x="1059250" y="4968327"/>
            <a:ext cx="10073501" cy="613091"/>
            <a:chOff x="0" y="0"/>
            <a:chExt cx="10640375" cy="647592"/>
          </a:xfrm>
        </p:grpSpPr>
        <p:sp>
          <p:nvSpPr>
            <p:cNvPr id="18" name="Freeform 18"/>
            <p:cNvSpPr/>
            <p:nvPr/>
          </p:nvSpPr>
          <p:spPr>
            <a:xfrm>
              <a:off x="0" y="0"/>
              <a:ext cx="10640375" cy="647592"/>
            </a:xfrm>
            <a:custGeom>
              <a:avLst/>
              <a:gdLst/>
              <a:ahLst/>
              <a:cxnLst/>
              <a:rect l="l" t="t" r="r" b="b"/>
              <a:pathLst>
                <a:path w="10640375" h="647592">
                  <a:moveTo>
                    <a:pt x="0" y="0"/>
                  </a:moveTo>
                  <a:lnTo>
                    <a:pt x="0" y="647592"/>
                  </a:lnTo>
                  <a:lnTo>
                    <a:pt x="10640375" y="647592"/>
                  </a:lnTo>
                  <a:lnTo>
                    <a:pt x="10640375" y="0"/>
                  </a:lnTo>
                  <a:lnTo>
                    <a:pt x="0" y="0"/>
                  </a:lnTo>
                  <a:close/>
                  <a:moveTo>
                    <a:pt x="10579415" y="586632"/>
                  </a:moveTo>
                  <a:lnTo>
                    <a:pt x="59690" y="586632"/>
                  </a:lnTo>
                  <a:lnTo>
                    <a:pt x="59690" y="59690"/>
                  </a:lnTo>
                  <a:lnTo>
                    <a:pt x="10579415" y="59690"/>
                  </a:lnTo>
                  <a:lnTo>
                    <a:pt x="10579415" y="586632"/>
                  </a:lnTo>
                  <a:close/>
                </a:path>
              </a:pathLst>
            </a:custGeom>
            <a:solidFill>
              <a:srgbClr val="425C6B"/>
            </a:solidFill>
          </p:spPr>
        </p:sp>
      </p:grpSp>
      <p:sp>
        <p:nvSpPr>
          <p:cNvPr id="19" name="TextBox 19"/>
          <p:cNvSpPr txBox="1"/>
          <p:nvPr/>
        </p:nvSpPr>
        <p:spPr>
          <a:xfrm>
            <a:off x="1127439" y="5085218"/>
            <a:ext cx="9837207" cy="274306"/>
          </a:xfrm>
          <a:prstGeom prst="rect">
            <a:avLst/>
          </a:prstGeom>
        </p:spPr>
        <p:txBody>
          <a:bodyPr lIns="0" tIns="0" rIns="0" bIns="0" rtlCol="0" anchor="t">
            <a:spAutoFit/>
          </a:bodyPr>
          <a:lstStyle/>
          <a:p>
            <a:pPr algn="ctr">
              <a:lnSpc>
                <a:spcPts val="2333"/>
              </a:lnSpc>
              <a:spcBef>
                <a:spcPct val="0"/>
              </a:spcBef>
            </a:pPr>
            <a:r>
              <a:rPr lang="en-US" spc="65">
                <a:latin typeface="Century Gothic" panose="020B0502020202020204" pitchFamily="34" charset="0"/>
              </a:rPr>
              <a:t>Null - test if a column has a null value (unknown).</a:t>
            </a:r>
          </a:p>
        </p:txBody>
      </p:sp>
      <p:sp>
        <p:nvSpPr>
          <p:cNvPr id="20" name="TextBox 20"/>
          <p:cNvSpPr txBox="1"/>
          <p:nvPr/>
        </p:nvSpPr>
        <p:spPr>
          <a:xfrm>
            <a:off x="101600" y="5810557"/>
            <a:ext cx="12192000" cy="333746"/>
          </a:xfrm>
          <a:prstGeom prst="rect">
            <a:avLst/>
          </a:prstGeom>
        </p:spPr>
        <p:txBody>
          <a:bodyPr lIns="0" tIns="0" rIns="0" bIns="0" rtlCol="0" anchor="t">
            <a:spAutoFit/>
          </a:bodyPr>
          <a:lstStyle/>
          <a:p>
            <a:pPr algn="ctr">
              <a:lnSpc>
                <a:spcPts val="2833"/>
              </a:lnSpc>
              <a:spcBef>
                <a:spcPct val="0"/>
              </a:spcBef>
            </a:pPr>
            <a:r>
              <a:rPr lang="en-US" sz="2267" spc="79" dirty="0">
                <a:latin typeface="Century Gothic" panose="020B0502020202020204" pitchFamily="34" charset="0"/>
              </a:rPr>
              <a:t>SELECT column1, column2, ... FROM </a:t>
            </a:r>
            <a:r>
              <a:rPr lang="en-US" sz="2267" spc="79" dirty="0" err="1">
                <a:latin typeface="Century Gothic" panose="020B0502020202020204" pitchFamily="34" charset="0"/>
              </a:rPr>
              <a:t>table_name</a:t>
            </a:r>
            <a:r>
              <a:rPr lang="en-US" sz="2267" spc="79" dirty="0">
                <a:latin typeface="Century Gothic" panose="020B0502020202020204" pitchFamily="34" charset="0"/>
              </a:rPr>
              <a:t> WHERE condition;</a:t>
            </a:r>
          </a:p>
        </p:txBody>
      </p:sp>
      <p:sp>
        <p:nvSpPr>
          <p:cNvPr id="2" name="Marcador de Posição do Número do Diapositivo 1">
            <a:extLst>
              <a:ext uri="{FF2B5EF4-FFF2-40B4-BE49-F238E27FC236}">
                <a16:creationId xmlns:a16="http://schemas.microsoft.com/office/drawing/2014/main" id="{9A0F867D-0786-8E46-BCC0-B487719B2F26}"/>
              </a:ext>
            </a:extLst>
          </p:cNvPr>
          <p:cNvSpPr>
            <a:spLocks noGrp="1"/>
          </p:cNvSpPr>
          <p:nvPr>
            <p:ph type="sldNum" idx="12"/>
          </p:nvPr>
        </p:nvSpPr>
        <p:spPr/>
        <p:txBody>
          <a:bodyPr/>
          <a:lstStyle/>
          <a:p>
            <a:fld id="{00000000-1234-1234-1234-123412341234}" type="slidenum">
              <a:rPr lang="en" smtClean="0"/>
              <a:pPr/>
              <a:t>9</a:t>
            </a:fld>
            <a:endParaRPr lang="en" dirty="0"/>
          </a:p>
        </p:txBody>
      </p:sp>
    </p:spTree>
    <p:extLst>
      <p:ext uri="{BB962C8B-B14F-4D97-AF65-F5344CB8AC3E}">
        <p14:creationId xmlns:p14="http://schemas.microsoft.com/office/powerpoint/2010/main" val="116551648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DMM 01 Relational Model Concepts.pptx" id="{E5724F52-97AE-4EEB-BA83-314BE3DD4EA5}" vid="{3DEDA7B3-2233-4586-B28E-325C48F86A41}"/>
    </a:ext>
  </a:extLst>
</a:theme>
</file>

<file path=ppt/theme/theme2.xml><?xml version="1.0" encoding="utf-8"?>
<a:theme xmlns:a="http://schemas.openxmlformats.org/drawingml/2006/main" name="2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B63218-A2B6-40CF-BCE7-190CEF2AE5CA}">
  <ds:schemaRefs>
    <ds:schemaRef ds:uri="http://schemas.microsoft.com/sharepoint/v3/contenttype/forms"/>
  </ds:schemaRefs>
</ds:datastoreItem>
</file>

<file path=customXml/itemProps2.xml><?xml version="1.0" encoding="utf-8"?>
<ds:datastoreItem xmlns:ds="http://schemas.openxmlformats.org/officeDocument/2006/customXml" ds:itemID="{CB70F49E-A1F9-47B4-B217-E100630EFCC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1B33D7-02C6-4445-87B6-8BB078D72C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1968</Words>
  <Application>Microsoft Office PowerPoint</Application>
  <PresentationFormat>Widescreen</PresentationFormat>
  <Paragraphs>260</Paragraphs>
  <Slides>27</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Arial</vt:lpstr>
      <vt:lpstr>Bookman Old Style</vt:lpstr>
      <vt:lpstr>Calibri</vt:lpstr>
      <vt:lpstr>Century Gothic</vt:lpstr>
      <vt:lpstr>Franklin Gothic Book</vt:lpstr>
      <vt:lpstr>Roboto</vt:lpstr>
      <vt:lpstr>Roboto Slab</vt:lpstr>
      <vt:lpstr>Source Sans Pro</vt:lpstr>
      <vt:lpstr>1_RetrospectVTI</vt:lpstr>
      <vt:lpstr>2_RetrospectVTI</vt:lpstr>
      <vt:lpstr>AT82.02</vt:lpstr>
      <vt:lpstr>PowerPoint Presentation</vt:lpstr>
      <vt:lpstr>The slides are based on the slides prepared by José Machado, Paulo Novais  and Regina Sousa, University of Minho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  Exit Slip:  Discuss 3 important things / concepts  we have learned today.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2020-08-13T08:57:05Z</dcterms:created>
  <dcterms:modified xsi:type="dcterms:W3CDTF">2020-08-13T11:18:05Z</dcterms:modified>
</cp:coreProperties>
</file>