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6"/>
  </p:notesMasterIdLst>
  <p:sldIdLst>
    <p:sldId id="268" r:id="rId5"/>
    <p:sldId id="369" r:id="rId6"/>
    <p:sldId id="370" r:id="rId7"/>
    <p:sldId id="384" r:id="rId8"/>
    <p:sldId id="371" r:id="rId9"/>
    <p:sldId id="385" r:id="rId10"/>
    <p:sldId id="386" r:id="rId11"/>
    <p:sldId id="387" r:id="rId12"/>
    <p:sldId id="372" r:id="rId13"/>
    <p:sldId id="373" r:id="rId14"/>
    <p:sldId id="374" r:id="rId15"/>
    <p:sldId id="375" r:id="rId16"/>
    <p:sldId id="376" r:id="rId17"/>
    <p:sldId id="377" r:id="rId18"/>
    <p:sldId id="378" r:id="rId19"/>
    <p:sldId id="379" r:id="rId20"/>
    <p:sldId id="380" r:id="rId21"/>
    <p:sldId id="381" r:id="rId22"/>
    <p:sldId id="382" r:id="rId23"/>
    <p:sldId id="383" r:id="rId24"/>
    <p:sldId id="32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58" d="100"/>
          <a:sy n="58" d="100"/>
        </p:scale>
        <p:origin x="96" y="1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1" Type="http://schemas.openxmlformats.org/officeDocument/2006/relationships/hyperlink" Target="https://fenix.tecnico.ulisboa.pt/downloadFile/845043405442708/10.e-CAP-3.pdf" TargetMode="External"/></Relationships>
</file>

<file path=ppt/diagrams/_rels/drawing4.xml.rels><?xml version="1.0" encoding="UTF-8" standalone="yes"?>
<Relationships xmlns="http://schemas.openxmlformats.org/package/2006/relationships"><Relationship Id="rId1" Type="http://schemas.openxmlformats.org/officeDocument/2006/relationships/hyperlink" Target="https://fenix.tecnico.ulisboa.pt/downloadFile/845043405442708/10.e-CAP-3.pdf" TargetMode="Externa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1127EF-A645-4CF7-9C97-22DFDC651666}"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EA780592-6335-44EE-89A4-F75C52F98CFD}">
      <dgm:prSet/>
      <dgm:spPr/>
      <dgm:t>
        <a:bodyPr/>
        <a:lstStyle/>
        <a:p>
          <a:r>
            <a:rPr lang="en-US"/>
            <a:t>A system is said to be consistent if all nodes see the same data at the same time.</a:t>
          </a:r>
        </a:p>
      </dgm:t>
    </dgm:pt>
    <dgm:pt modelId="{6197F67F-A068-4E47-B614-17710E0C7769}" type="parTrans" cxnId="{D406F271-BB66-4B46-B5CE-C8476AF0B298}">
      <dgm:prSet/>
      <dgm:spPr/>
      <dgm:t>
        <a:bodyPr/>
        <a:lstStyle/>
        <a:p>
          <a:endParaRPr lang="en-US"/>
        </a:p>
      </dgm:t>
    </dgm:pt>
    <dgm:pt modelId="{DDED0474-7037-4BCF-B297-943D93CE9220}" type="sibTrans" cxnId="{D406F271-BB66-4B46-B5CE-C8476AF0B298}">
      <dgm:prSet/>
      <dgm:spPr/>
      <dgm:t>
        <a:bodyPr/>
        <a:lstStyle/>
        <a:p>
          <a:endParaRPr lang="en-US"/>
        </a:p>
      </dgm:t>
    </dgm:pt>
    <dgm:pt modelId="{7CF2E910-5CB5-4013-B4C9-23A2C4F2A036}">
      <dgm:prSet/>
      <dgm:spPr/>
      <dgm:t>
        <a:bodyPr/>
        <a:lstStyle/>
        <a:p>
          <a:r>
            <a:rPr lang="en-US"/>
            <a:t>Simply, if we perform a read operation on a consistent system, it should return the value of the most recent write operation. This means that, the read should cause all nodes to return the same data, i.e., the value of the most recent write.</a:t>
          </a:r>
        </a:p>
      </dgm:t>
    </dgm:pt>
    <dgm:pt modelId="{491EEF4B-C0B1-41C6-ABC8-502BAE6B6F89}" type="parTrans" cxnId="{EC81A173-6C29-4448-BCC5-19A4910A8553}">
      <dgm:prSet/>
      <dgm:spPr/>
      <dgm:t>
        <a:bodyPr/>
        <a:lstStyle/>
        <a:p>
          <a:endParaRPr lang="en-US"/>
        </a:p>
      </dgm:t>
    </dgm:pt>
    <dgm:pt modelId="{95003513-DA36-479B-A5D0-28AF0C62B742}" type="sibTrans" cxnId="{EC81A173-6C29-4448-BCC5-19A4910A8553}">
      <dgm:prSet/>
      <dgm:spPr/>
      <dgm:t>
        <a:bodyPr/>
        <a:lstStyle/>
        <a:p>
          <a:endParaRPr lang="en-US"/>
        </a:p>
      </dgm:t>
    </dgm:pt>
    <dgm:pt modelId="{38A03140-1AAD-4573-9105-80C3463F2FD3}" type="pres">
      <dgm:prSet presAssocID="{9C1127EF-A645-4CF7-9C97-22DFDC651666}" presName="linear" presStyleCnt="0">
        <dgm:presLayoutVars>
          <dgm:animLvl val="lvl"/>
          <dgm:resizeHandles val="exact"/>
        </dgm:presLayoutVars>
      </dgm:prSet>
      <dgm:spPr/>
    </dgm:pt>
    <dgm:pt modelId="{640CFBF3-CD66-46D6-9ED9-1A5868BC6A1B}" type="pres">
      <dgm:prSet presAssocID="{EA780592-6335-44EE-89A4-F75C52F98CFD}" presName="parentText" presStyleLbl="node1" presStyleIdx="0" presStyleCnt="2">
        <dgm:presLayoutVars>
          <dgm:chMax val="0"/>
          <dgm:bulletEnabled val="1"/>
        </dgm:presLayoutVars>
      </dgm:prSet>
      <dgm:spPr/>
    </dgm:pt>
    <dgm:pt modelId="{07623CC5-B670-4527-92BE-3AC97329CDD8}" type="pres">
      <dgm:prSet presAssocID="{DDED0474-7037-4BCF-B297-943D93CE9220}" presName="spacer" presStyleCnt="0"/>
      <dgm:spPr/>
    </dgm:pt>
    <dgm:pt modelId="{C4D8690C-6B96-49F5-82D4-A9B7F316D92C}" type="pres">
      <dgm:prSet presAssocID="{7CF2E910-5CB5-4013-B4C9-23A2C4F2A036}" presName="parentText" presStyleLbl="node1" presStyleIdx="1" presStyleCnt="2">
        <dgm:presLayoutVars>
          <dgm:chMax val="0"/>
          <dgm:bulletEnabled val="1"/>
        </dgm:presLayoutVars>
      </dgm:prSet>
      <dgm:spPr/>
    </dgm:pt>
  </dgm:ptLst>
  <dgm:cxnLst>
    <dgm:cxn modelId="{B81CB71E-C3B5-456D-BD26-ED8348CDDC12}" type="presOf" srcId="{EA780592-6335-44EE-89A4-F75C52F98CFD}" destId="{640CFBF3-CD66-46D6-9ED9-1A5868BC6A1B}" srcOrd="0" destOrd="0" presId="urn:microsoft.com/office/officeart/2005/8/layout/vList2"/>
    <dgm:cxn modelId="{D406F271-BB66-4B46-B5CE-C8476AF0B298}" srcId="{9C1127EF-A645-4CF7-9C97-22DFDC651666}" destId="{EA780592-6335-44EE-89A4-F75C52F98CFD}" srcOrd="0" destOrd="0" parTransId="{6197F67F-A068-4E47-B614-17710E0C7769}" sibTransId="{DDED0474-7037-4BCF-B297-943D93CE9220}"/>
    <dgm:cxn modelId="{EC81A173-6C29-4448-BCC5-19A4910A8553}" srcId="{9C1127EF-A645-4CF7-9C97-22DFDC651666}" destId="{7CF2E910-5CB5-4013-B4C9-23A2C4F2A036}" srcOrd="1" destOrd="0" parTransId="{491EEF4B-C0B1-41C6-ABC8-502BAE6B6F89}" sibTransId="{95003513-DA36-479B-A5D0-28AF0C62B742}"/>
    <dgm:cxn modelId="{9BBD6A9F-D28C-4002-9099-AA61BCFEA1F4}" type="presOf" srcId="{9C1127EF-A645-4CF7-9C97-22DFDC651666}" destId="{38A03140-1AAD-4573-9105-80C3463F2FD3}" srcOrd="0" destOrd="0" presId="urn:microsoft.com/office/officeart/2005/8/layout/vList2"/>
    <dgm:cxn modelId="{1AB23AFD-A74E-4B3E-9967-10420D9F5A16}" type="presOf" srcId="{7CF2E910-5CB5-4013-B4C9-23A2C4F2A036}" destId="{C4D8690C-6B96-49F5-82D4-A9B7F316D92C}" srcOrd="0" destOrd="0" presId="urn:microsoft.com/office/officeart/2005/8/layout/vList2"/>
    <dgm:cxn modelId="{C8EE7706-E567-498D-8BF1-5D7B82CFFABA}" type="presParOf" srcId="{38A03140-1AAD-4573-9105-80C3463F2FD3}" destId="{640CFBF3-CD66-46D6-9ED9-1A5868BC6A1B}" srcOrd="0" destOrd="0" presId="urn:microsoft.com/office/officeart/2005/8/layout/vList2"/>
    <dgm:cxn modelId="{BB35C5C5-EC21-4BE0-9261-CBC5589F75B4}" type="presParOf" srcId="{38A03140-1AAD-4573-9105-80C3463F2FD3}" destId="{07623CC5-B670-4527-92BE-3AC97329CDD8}" srcOrd="1" destOrd="0" presId="urn:microsoft.com/office/officeart/2005/8/layout/vList2"/>
    <dgm:cxn modelId="{2D7DF2F6-393B-43E6-8247-3F5BB329CA51}" type="presParOf" srcId="{38A03140-1AAD-4573-9105-80C3463F2FD3}" destId="{C4D8690C-6B96-49F5-82D4-A9B7F316D92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7FEA25-73D6-4B53-9F9E-BE6847DB376D}" type="doc">
      <dgm:prSet loTypeId="urn:microsoft.com/office/officeart/2005/8/layout/vList2" loCatId="list" qsTypeId="urn:microsoft.com/office/officeart/2005/8/quickstyle/simple1" qsCatId="simple" csTypeId="urn:microsoft.com/office/officeart/2005/8/colors/accent3_2" csCatId="accent3"/>
      <dgm:spPr/>
      <dgm:t>
        <a:bodyPr/>
        <a:lstStyle/>
        <a:p>
          <a:endParaRPr lang="en-US"/>
        </a:p>
      </dgm:t>
    </dgm:pt>
    <dgm:pt modelId="{863F5F2D-B7D8-43B3-A804-F1CE071D33EE}">
      <dgm:prSet/>
      <dgm:spPr/>
      <dgm:t>
        <a:bodyPr/>
        <a:lstStyle/>
        <a:p>
          <a:r>
            <a:rPr lang="en-US"/>
            <a:t>Availability in a distributed system ensures that the system remains operational 100% of the time. Every request gets a (non-error) response regardless of the individual state of a node.</a:t>
          </a:r>
        </a:p>
      </dgm:t>
    </dgm:pt>
    <dgm:pt modelId="{DE71FDAD-F0A5-4F7F-9FA2-E549B971E3FE}" type="parTrans" cxnId="{CC18EEA6-23BA-4BE6-9689-769AEB729966}">
      <dgm:prSet/>
      <dgm:spPr/>
      <dgm:t>
        <a:bodyPr/>
        <a:lstStyle/>
        <a:p>
          <a:endParaRPr lang="en-US"/>
        </a:p>
      </dgm:t>
    </dgm:pt>
    <dgm:pt modelId="{BC02E56D-46B6-446E-BEEF-C5C2006D99EE}" type="sibTrans" cxnId="{CC18EEA6-23BA-4BE6-9689-769AEB729966}">
      <dgm:prSet/>
      <dgm:spPr/>
      <dgm:t>
        <a:bodyPr/>
        <a:lstStyle/>
        <a:p>
          <a:endParaRPr lang="en-US"/>
        </a:p>
      </dgm:t>
    </dgm:pt>
    <dgm:pt modelId="{52E8520B-2075-4EA7-8445-E559F780EB9E}">
      <dgm:prSet/>
      <dgm:spPr/>
      <dgm:t>
        <a:bodyPr/>
        <a:lstStyle/>
        <a:p>
          <a:r>
            <a:rPr lang="en-US"/>
            <a:t>Note: this does not guarantee that the response contains the most recent write.</a:t>
          </a:r>
        </a:p>
      </dgm:t>
    </dgm:pt>
    <dgm:pt modelId="{CCD262A5-9714-4228-AD43-6C01DCECC515}" type="parTrans" cxnId="{43F1BAAB-4657-4E52-8F70-3C19EE08BAA3}">
      <dgm:prSet/>
      <dgm:spPr/>
      <dgm:t>
        <a:bodyPr/>
        <a:lstStyle/>
        <a:p>
          <a:endParaRPr lang="en-US"/>
        </a:p>
      </dgm:t>
    </dgm:pt>
    <dgm:pt modelId="{2F5CF632-CCAE-4910-B9DD-CEDFA68E475D}" type="sibTrans" cxnId="{43F1BAAB-4657-4E52-8F70-3C19EE08BAA3}">
      <dgm:prSet/>
      <dgm:spPr/>
      <dgm:t>
        <a:bodyPr/>
        <a:lstStyle/>
        <a:p>
          <a:endParaRPr lang="en-US"/>
        </a:p>
      </dgm:t>
    </dgm:pt>
    <dgm:pt modelId="{E0285897-E9A8-4DA7-BCBB-D1811175BDC2}" type="pres">
      <dgm:prSet presAssocID="{A07FEA25-73D6-4B53-9F9E-BE6847DB376D}" presName="linear" presStyleCnt="0">
        <dgm:presLayoutVars>
          <dgm:animLvl val="lvl"/>
          <dgm:resizeHandles val="exact"/>
        </dgm:presLayoutVars>
      </dgm:prSet>
      <dgm:spPr/>
    </dgm:pt>
    <dgm:pt modelId="{486DB7B2-3D18-4BCA-BEA4-CD51AB07A95C}" type="pres">
      <dgm:prSet presAssocID="{863F5F2D-B7D8-43B3-A804-F1CE071D33EE}" presName="parentText" presStyleLbl="node1" presStyleIdx="0" presStyleCnt="2">
        <dgm:presLayoutVars>
          <dgm:chMax val="0"/>
          <dgm:bulletEnabled val="1"/>
        </dgm:presLayoutVars>
      </dgm:prSet>
      <dgm:spPr/>
    </dgm:pt>
    <dgm:pt modelId="{F42CF0C5-9872-4C62-B5FA-8BDA1C03790E}" type="pres">
      <dgm:prSet presAssocID="{BC02E56D-46B6-446E-BEEF-C5C2006D99EE}" presName="spacer" presStyleCnt="0"/>
      <dgm:spPr/>
    </dgm:pt>
    <dgm:pt modelId="{80C22E90-EBF0-4C6E-8CDC-E4ABE823633A}" type="pres">
      <dgm:prSet presAssocID="{52E8520B-2075-4EA7-8445-E559F780EB9E}" presName="parentText" presStyleLbl="node1" presStyleIdx="1" presStyleCnt="2">
        <dgm:presLayoutVars>
          <dgm:chMax val="0"/>
          <dgm:bulletEnabled val="1"/>
        </dgm:presLayoutVars>
      </dgm:prSet>
      <dgm:spPr/>
    </dgm:pt>
  </dgm:ptLst>
  <dgm:cxnLst>
    <dgm:cxn modelId="{CC18EEA6-23BA-4BE6-9689-769AEB729966}" srcId="{A07FEA25-73D6-4B53-9F9E-BE6847DB376D}" destId="{863F5F2D-B7D8-43B3-A804-F1CE071D33EE}" srcOrd="0" destOrd="0" parTransId="{DE71FDAD-F0A5-4F7F-9FA2-E549B971E3FE}" sibTransId="{BC02E56D-46B6-446E-BEEF-C5C2006D99EE}"/>
    <dgm:cxn modelId="{43F1BAAB-4657-4E52-8F70-3C19EE08BAA3}" srcId="{A07FEA25-73D6-4B53-9F9E-BE6847DB376D}" destId="{52E8520B-2075-4EA7-8445-E559F780EB9E}" srcOrd="1" destOrd="0" parTransId="{CCD262A5-9714-4228-AD43-6C01DCECC515}" sibTransId="{2F5CF632-CCAE-4910-B9DD-CEDFA68E475D}"/>
    <dgm:cxn modelId="{B46B14AD-6326-4F95-A2A5-FE13F897C765}" type="presOf" srcId="{52E8520B-2075-4EA7-8445-E559F780EB9E}" destId="{80C22E90-EBF0-4C6E-8CDC-E4ABE823633A}" srcOrd="0" destOrd="0" presId="urn:microsoft.com/office/officeart/2005/8/layout/vList2"/>
    <dgm:cxn modelId="{442FDFB6-BFB8-4A05-AAD7-673950563E5F}" type="presOf" srcId="{863F5F2D-B7D8-43B3-A804-F1CE071D33EE}" destId="{486DB7B2-3D18-4BCA-BEA4-CD51AB07A95C}" srcOrd="0" destOrd="0" presId="urn:microsoft.com/office/officeart/2005/8/layout/vList2"/>
    <dgm:cxn modelId="{4D480BF4-E300-41A9-9FE3-F1C1DD0C76D8}" type="presOf" srcId="{A07FEA25-73D6-4B53-9F9E-BE6847DB376D}" destId="{E0285897-E9A8-4DA7-BCBB-D1811175BDC2}" srcOrd="0" destOrd="0" presId="urn:microsoft.com/office/officeart/2005/8/layout/vList2"/>
    <dgm:cxn modelId="{06CBA372-3A2A-4BD7-B2AC-4A32DF2083B7}" type="presParOf" srcId="{E0285897-E9A8-4DA7-BCBB-D1811175BDC2}" destId="{486DB7B2-3D18-4BCA-BEA4-CD51AB07A95C}" srcOrd="0" destOrd="0" presId="urn:microsoft.com/office/officeart/2005/8/layout/vList2"/>
    <dgm:cxn modelId="{C6CE3C47-02B6-43FD-B712-7D2190121A45}" type="presParOf" srcId="{E0285897-E9A8-4DA7-BCBB-D1811175BDC2}" destId="{F42CF0C5-9872-4C62-B5FA-8BDA1C03790E}" srcOrd="1" destOrd="0" presId="urn:microsoft.com/office/officeart/2005/8/layout/vList2"/>
    <dgm:cxn modelId="{625CC6A2-C6D6-4180-8297-AAAEBF7541FC}" type="presParOf" srcId="{E0285897-E9A8-4DA7-BCBB-D1811175BDC2}" destId="{80C22E90-EBF0-4C6E-8CDC-E4ABE823633A}"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7FEA25-73D6-4B53-9F9E-BE6847DB376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8D18AFB-2F81-438A-9935-56B27F264BD7}">
      <dgm:prSet/>
      <dgm:spPr/>
      <dgm:t>
        <a:bodyPr/>
        <a:lstStyle/>
        <a:p>
          <a:r>
            <a:rPr lang="en-US" spc="75" dirty="0">
              <a:latin typeface="Century Gothic" panose="020B0502020202020204" pitchFamily="34" charset="0"/>
            </a:rPr>
            <a:t>This condition states that the system does not fail, regardless of if messages are dropped or delayed between nodes in a system.</a:t>
          </a:r>
        </a:p>
      </dgm:t>
    </dgm:pt>
    <dgm:pt modelId="{0CC37FED-879D-41FE-9DEB-EFB0F172805E}" type="parTrans" cxnId="{A41D19AF-AF77-43CE-A3D9-D14521428558}">
      <dgm:prSet/>
      <dgm:spPr/>
      <dgm:t>
        <a:bodyPr/>
        <a:lstStyle/>
        <a:p>
          <a:endParaRPr lang="en-US"/>
        </a:p>
      </dgm:t>
    </dgm:pt>
    <dgm:pt modelId="{6A2209A1-B8B1-4A3F-948A-F07BF6CC7FE1}" type="sibTrans" cxnId="{A41D19AF-AF77-43CE-A3D9-D14521428558}">
      <dgm:prSet/>
      <dgm:spPr/>
      <dgm:t>
        <a:bodyPr/>
        <a:lstStyle/>
        <a:p>
          <a:endParaRPr lang="en-US"/>
        </a:p>
      </dgm:t>
    </dgm:pt>
    <dgm:pt modelId="{4945D1A7-D79B-4424-AEA3-EB0CBC50ED8D}">
      <dgm:prSet/>
      <dgm:spPr/>
      <dgm:t>
        <a:bodyPr/>
        <a:lstStyle/>
        <a:p>
          <a:r>
            <a:rPr lang="en-US" spc="75">
              <a:latin typeface="Century Gothic" panose="020B0502020202020204" pitchFamily="34" charset="0"/>
            </a:rPr>
            <a:t>Partition tolerance has become more of a necessity than an option in distributed systems. It is made possible by sufficiently replicating records across combinations of nodes and networks.</a:t>
          </a:r>
          <a:endParaRPr lang="en-US" spc="75" dirty="0">
            <a:latin typeface="Century Gothic" panose="020B0502020202020204" pitchFamily="34" charset="0"/>
          </a:endParaRPr>
        </a:p>
      </dgm:t>
    </dgm:pt>
    <dgm:pt modelId="{F3E3D135-282A-413A-AAAC-88D6FC9AB2D6}" type="parTrans" cxnId="{94B229F4-8BC0-44A9-A63B-5B05C8541FAE}">
      <dgm:prSet/>
      <dgm:spPr/>
      <dgm:t>
        <a:bodyPr/>
        <a:lstStyle/>
        <a:p>
          <a:endParaRPr lang="en-US"/>
        </a:p>
      </dgm:t>
    </dgm:pt>
    <dgm:pt modelId="{7D8D8776-DD61-41F3-8E4F-0A9D06D3CB67}" type="sibTrans" cxnId="{94B229F4-8BC0-44A9-A63B-5B05C8541FAE}">
      <dgm:prSet/>
      <dgm:spPr/>
      <dgm:t>
        <a:bodyPr/>
        <a:lstStyle/>
        <a:p>
          <a:endParaRPr lang="en-US"/>
        </a:p>
      </dgm:t>
    </dgm:pt>
    <dgm:pt modelId="{E0285897-E9A8-4DA7-BCBB-D1811175BDC2}" type="pres">
      <dgm:prSet presAssocID="{A07FEA25-73D6-4B53-9F9E-BE6847DB376D}" presName="linear" presStyleCnt="0">
        <dgm:presLayoutVars>
          <dgm:animLvl val="lvl"/>
          <dgm:resizeHandles val="exact"/>
        </dgm:presLayoutVars>
      </dgm:prSet>
      <dgm:spPr/>
    </dgm:pt>
    <dgm:pt modelId="{6E3C5E32-0E4A-461F-B869-516D82CF3488}" type="pres">
      <dgm:prSet presAssocID="{C8D18AFB-2F81-438A-9935-56B27F264BD7}" presName="parentText" presStyleLbl="node1" presStyleIdx="0" presStyleCnt="2">
        <dgm:presLayoutVars>
          <dgm:chMax val="0"/>
          <dgm:bulletEnabled val="1"/>
        </dgm:presLayoutVars>
      </dgm:prSet>
      <dgm:spPr/>
    </dgm:pt>
    <dgm:pt modelId="{ECBF3F15-F9FD-4D33-97A1-24EDBB2951FB}" type="pres">
      <dgm:prSet presAssocID="{6A2209A1-B8B1-4A3F-948A-F07BF6CC7FE1}" presName="spacer" presStyleCnt="0"/>
      <dgm:spPr/>
    </dgm:pt>
    <dgm:pt modelId="{A165D3AD-34CC-421B-9FA6-A90ECD3EC64F}" type="pres">
      <dgm:prSet presAssocID="{4945D1A7-D79B-4424-AEA3-EB0CBC50ED8D}" presName="parentText" presStyleLbl="node1" presStyleIdx="1" presStyleCnt="2">
        <dgm:presLayoutVars>
          <dgm:chMax val="0"/>
          <dgm:bulletEnabled val="1"/>
        </dgm:presLayoutVars>
      </dgm:prSet>
      <dgm:spPr/>
    </dgm:pt>
  </dgm:ptLst>
  <dgm:cxnLst>
    <dgm:cxn modelId="{4C03432B-6A55-4506-A0D4-78D3A3159949}" type="presOf" srcId="{C8D18AFB-2F81-438A-9935-56B27F264BD7}" destId="{6E3C5E32-0E4A-461F-B869-516D82CF3488}" srcOrd="0" destOrd="0" presId="urn:microsoft.com/office/officeart/2005/8/layout/vList2"/>
    <dgm:cxn modelId="{A41D19AF-AF77-43CE-A3D9-D14521428558}" srcId="{A07FEA25-73D6-4B53-9F9E-BE6847DB376D}" destId="{C8D18AFB-2F81-438A-9935-56B27F264BD7}" srcOrd="0" destOrd="0" parTransId="{0CC37FED-879D-41FE-9DEB-EFB0F172805E}" sibTransId="{6A2209A1-B8B1-4A3F-948A-F07BF6CC7FE1}"/>
    <dgm:cxn modelId="{EF30D1C4-4D71-4EE5-BAA7-7B058BB6122E}" type="presOf" srcId="{4945D1A7-D79B-4424-AEA3-EB0CBC50ED8D}" destId="{A165D3AD-34CC-421B-9FA6-A90ECD3EC64F}" srcOrd="0" destOrd="0" presId="urn:microsoft.com/office/officeart/2005/8/layout/vList2"/>
    <dgm:cxn modelId="{4D480BF4-E300-41A9-9FE3-F1C1DD0C76D8}" type="presOf" srcId="{A07FEA25-73D6-4B53-9F9E-BE6847DB376D}" destId="{E0285897-E9A8-4DA7-BCBB-D1811175BDC2}" srcOrd="0" destOrd="0" presId="urn:microsoft.com/office/officeart/2005/8/layout/vList2"/>
    <dgm:cxn modelId="{94B229F4-8BC0-44A9-A63B-5B05C8541FAE}" srcId="{A07FEA25-73D6-4B53-9F9E-BE6847DB376D}" destId="{4945D1A7-D79B-4424-AEA3-EB0CBC50ED8D}" srcOrd="1" destOrd="0" parTransId="{F3E3D135-282A-413A-AAAC-88D6FC9AB2D6}" sibTransId="{7D8D8776-DD61-41F3-8E4F-0A9D06D3CB67}"/>
    <dgm:cxn modelId="{72F3FBB2-92E7-4D7F-BD05-3494E31E5D80}" type="presParOf" srcId="{E0285897-E9A8-4DA7-BCBB-D1811175BDC2}" destId="{6E3C5E32-0E4A-461F-B869-516D82CF3488}" srcOrd="0" destOrd="0" presId="urn:microsoft.com/office/officeart/2005/8/layout/vList2"/>
    <dgm:cxn modelId="{E00B541A-E76A-48C1-901A-E7AF22E09C20}" type="presParOf" srcId="{E0285897-E9A8-4DA7-BCBB-D1811175BDC2}" destId="{ECBF3F15-F9FD-4D33-97A1-24EDBB2951FB}" srcOrd="1" destOrd="0" presId="urn:microsoft.com/office/officeart/2005/8/layout/vList2"/>
    <dgm:cxn modelId="{DBFC3AF1-EFFA-407C-BCC7-E85827720CC7}" type="presParOf" srcId="{E0285897-E9A8-4DA7-BCBB-D1811175BDC2}" destId="{A165D3AD-34CC-421B-9FA6-A90ECD3EC64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AA491F-10E2-4002-97ED-F6E5738B25DD}"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925CA55B-113F-47B8-A55B-689FC0E57217}">
      <dgm:prSet/>
      <dgm:spPr/>
      <dgm:t>
        <a:bodyPr/>
        <a:lstStyle/>
        <a:p>
          <a:r>
            <a:rPr lang="en-US" dirty="0"/>
            <a:t>The </a:t>
          </a:r>
          <a:r>
            <a:rPr lang="en-US" b="1" dirty="0">
              <a:hlinkClick xmlns:r="http://schemas.openxmlformats.org/officeDocument/2006/relationships" r:id="rId1">
                <a:extLst>
                  <a:ext uri="{A12FA001-AC4F-418D-AE19-62706E023703}">
                    <ahyp:hlinkClr xmlns:ahyp="http://schemas.microsoft.com/office/drawing/2018/hyperlinkcolor" val="tx"/>
                  </a:ext>
                </a:extLst>
              </a:hlinkClick>
            </a:rPr>
            <a:t>CAP theorem</a:t>
          </a:r>
          <a:r>
            <a:rPr lang="en-US" b="1" dirty="0"/>
            <a:t> </a:t>
          </a:r>
          <a:r>
            <a:rPr lang="en-US" dirty="0"/>
            <a:t>states that in the presence of a network partition, one has to choose between </a:t>
          </a:r>
          <a:r>
            <a:rPr lang="en-US" b="1" dirty="0"/>
            <a:t>Consistency</a:t>
          </a:r>
          <a:r>
            <a:rPr lang="en-US" dirty="0"/>
            <a:t> and </a:t>
          </a:r>
          <a:r>
            <a:rPr lang="en-US" b="1" dirty="0"/>
            <a:t>Availability</a:t>
          </a:r>
          <a:r>
            <a:rPr lang="en-US" dirty="0"/>
            <a:t>.</a:t>
          </a:r>
        </a:p>
      </dgm:t>
    </dgm:pt>
    <dgm:pt modelId="{2053FD45-AEED-4F61-A15E-801E3D7DCFA8}" type="parTrans" cxnId="{F433E312-D0BF-449A-B62F-4F867D940BED}">
      <dgm:prSet/>
      <dgm:spPr/>
      <dgm:t>
        <a:bodyPr/>
        <a:lstStyle/>
        <a:p>
          <a:endParaRPr lang="en-US"/>
        </a:p>
      </dgm:t>
    </dgm:pt>
    <dgm:pt modelId="{801CC6A0-4505-41B1-B7E0-B54B48C8F10F}" type="sibTrans" cxnId="{F433E312-D0BF-449A-B62F-4F867D940BED}">
      <dgm:prSet/>
      <dgm:spPr/>
      <dgm:t>
        <a:bodyPr/>
        <a:lstStyle/>
        <a:p>
          <a:endParaRPr lang="en-US"/>
        </a:p>
      </dgm:t>
    </dgm:pt>
    <dgm:pt modelId="{BC8CDAD6-30FD-4E3E-84DE-F527DD160EC9}">
      <dgm:prSet/>
      <dgm:spPr/>
      <dgm:t>
        <a:bodyPr/>
        <a:lstStyle/>
        <a:p>
          <a:r>
            <a:rPr lang="en-US"/>
            <a:t>Meaning that “If you want to be consistent, you can’t always be available”</a:t>
          </a:r>
        </a:p>
      </dgm:t>
    </dgm:pt>
    <dgm:pt modelId="{37DE6C1D-FC1B-4417-8D43-3BE9F94BCF23}" type="parTrans" cxnId="{A840EE07-FE4E-479D-83C8-FD9C0DE09027}">
      <dgm:prSet/>
      <dgm:spPr/>
      <dgm:t>
        <a:bodyPr/>
        <a:lstStyle/>
        <a:p>
          <a:endParaRPr lang="en-US"/>
        </a:p>
      </dgm:t>
    </dgm:pt>
    <dgm:pt modelId="{B0FE00C4-0E9C-44B9-A0A2-7F8D892DE952}" type="sibTrans" cxnId="{A840EE07-FE4E-479D-83C8-FD9C0DE09027}">
      <dgm:prSet/>
      <dgm:spPr/>
      <dgm:t>
        <a:bodyPr/>
        <a:lstStyle/>
        <a:p>
          <a:endParaRPr lang="en-US"/>
        </a:p>
      </dgm:t>
    </dgm:pt>
    <dgm:pt modelId="{C5BC6A45-6DEE-49B7-AD6B-EABB7CC80C11}" type="pres">
      <dgm:prSet presAssocID="{BBAA491F-10E2-4002-97ED-F6E5738B25DD}" presName="linear" presStyleCnt="0">
        <dgm:presLayoutVars>
          <dgm:animLvl val="lvl"/>
          <dgm:resizeHandles val="exact"/>
        </dgm:presLayoutVars>
      </dgm:prSet>
      <dgm:spPr/>
    </dgm:pt>
    <dgm:pt modelId="{6BB1309C-FE52-4DD7-AEEB-B2A92DE4AF96}" type="pres">
      <dgm:prSet presAssocID="{925CA55B-113F-47B8-A55B-689FC0E57217}" presName="parentText" presStyleLbl="node1" presStyleIdx="0" presStyleCnt="2">
        <dgm:presLayoutVars>
          <dgm:chMax val="0"/>
          <dgm:bulletEnabled val="1"/>
        </dgm:presLayoutVars>
      </dgm:prSet>
      <dgm:spPr/>
    </dgm:pt>
    <dgm:pt modelId="{9FF7F79F-D930-4C62-A7E5-4C681C50EB63}" type="pres">
      <dgm:prSet presAssocID="{801CC6A0-4505-41B1-B7E0-B54B48C8F10F}" presName="spacer" presStyleCnt="0"/>
      <dgm:spPr/>
    </dgm:pt>
    <dgm:pt modelId="{79F14756-8A0B-4492-A027-5807D68393BE}" type="pres">
      <dgm:prSet presAssocID="{BC8CDAD6-30FD-4E3E-84DE-F527DD160EC9}" presName="parentText" presStyleLbl="node1" presStyleIdx="1" presStyleCnt="2">
        <dgm:presLayoutVars>
          <dgm:chMax val="0"/>
          <dgm:bulletEnabled val="1"/>
        </dgm:presLayoutVars>
      </dgm:prSet>
      <dgm:spPr/>
    </dgm:pt>
  </dgm:ptLst>
  <dgm:cxnLst>
    <dgm:cxn modelId="{A840EE07-FE4E-479D-83C8-FD9C0DE09027}" srcId="{BBAA491F-10E2-4002-97ED-F6E5738B25DD}" destId="{BC8CDAD6-30FD-4E3E-84DE-F527DD160EC9}" srcOrd="1" destOrd="0" parTransId="{37DE6C1D-FC1B-4417-8D43-3BE9F94BCF23}" sibTransId="{B0FE00C4-0E9C-44B9-A0A2-7F8D892DE952}"/>
    <dgm:cxn modelId="{F433E312-D0BF-449A-B62F-4F867D940BED}" srcId="{BBAA491F-10E2-4002-97ED-F6E5738B25DD}" destId="{925CA55B-113F-47B8-A55B-689FC0E57217}" srcOrd="0" destOrd="0" parTransId="{2053FD45-AEED-4F61-A15E-801E3D7DCFA8}" sibTransId="{801CC6A0-4505-41B1-B7E0-B54B48C8F10F}"/>
    <dgm:cxn modelId="{EA77B521-3322-458D-B77B-A2B8EF390942}" type="presOf" srcId="{BBAA491F-10E2-4002-97ED-F6E5738B25DD}" destId="{C5BC6A45-6DEE-49B7-AD6B-EABB7CC80C11}" srcOrd="0" destOrd="0" presId="urn:microsoft.com/office/officeart/2005/8/layout/vList2"/>
    <dgm:cxn modelId="{2AFE8EA3-66AE-4352-90DB-B07493768F37}" type="presOf" srcId="{BC8CDAD6-30FD-4E3E-84DE-F527DD160EC9}" destId="{79F14756-8A0B-4492-A027-5807D68393BE}" srcOrd="0" destOrd="0" presId="urn:microsoft.com/office/officeart/2005/8/layout/vList2"/>
    <dgm:cxn modelId="{9D96C8BF-FEBD-4910-B6EC-2E6DEC65C666}" type="presOf" srcId="{925CA55B-113F-47B8-A55B-689FC0E57217}" destId="{6BB1309C-FE52-4DD7-AEEB-B2A92DE4AF96}" srcOrd="0" destOrd="0" presId="urn:microsoft.com/office/officeart/2005/8/layout/vList2"/>
    <dgm:cxn modelId="{EE15DBA6-CCE6-4C9D-B556-C662CCBAA66D}" type="presParOf" srcId="{C5BC6A45-6DEE-49B7-AD6B-EABB7CC80C11}" destId="{6BB1309C-FE52-4DD7-AEEB-B2A92DE4AF96}" srcOrd="0" destOrd="0" presId="urn:microsoft.com/office/officeart/2005/8/layout/vList2"/>
    <dgm:cxn modelId="{8D62FC20-99ED-4B6F-81F6-EC1690F66F55}" type="presParOf" srcId="{C5BC6A45-6DEE-49B7-AD6B-EABB7CC80C11}" destId="{9FF7F79F-D930-4C62-A7E5-4C681C50EB63}" srcOrd="1" destOrd="0" presId="urn:microsoft.com/office/officeart/2005/8/layout/vList2"/>
    <dgm:cxn modelId="{08D491BA-CEBD-45E3-9BBB-E20ED198222A}" type="presParOf" srcId="{C5BC6A45-6DEE-49B7-AD6B-EABB7CC80C11}" destId="{79F14756-8A0B-4492-A027-5807D68393B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E9DF26-DEE2-4258-B723-812950F4549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9CD6B07-1D13-4B3B-B073-8A32E7EFBFA3}">
      <dgm:prSet/>
      <dgm:spPr/>
      <dgm:t>
        <a:bodyPr/>
        <a:lstStyle/>
        <a:p>
          <a:r>
            <a:rPr lang="en-US" dirty="0"/>
            <a:t>When the system replies, you can believe them but they don’t always give your answers</a:t>
          </a:r>
        </a:p>
      </dgm:t>
    </dgm:pt>
    <dgm:pt modelId="{C4CFCC02-1BD5-47D8-B7B7-A78E38F169C0}" type="parTrans" cxnId="{48109ACC-7483-48D8-B3AE-DC9491187945}">
      <dgm:prSet/>
      <dgm:spPr/>
      <dgm:t>
        <a:bodyPr/>
        <a:lstStyle/>
        <a:p>
          <a:endParaRPr lang="en-US"/>
        </a:p>
      </dgm:t>
    </dgm:pt>
    <dgm:pt modelId="{7446484B-DAE1-49EB-A484-30D5A259A767}" type="sibTrans" cxnId="{48109ACC-7483-48D8-B3AE-DC9491187945}">
      <dgm:prSet/>
      <dgm:spPr/>
      <dgm:t>
        <a:bodyPr/>
        <a:lstStyle/>
        <a:p>
          <a:endParaRPr lang="en-US"/>
        </a:p>
      </dgm:t>
    </dgm:pt>
    <dgm:pt modelId="{BC62DE86-446E-4349-9995-E2ECD76F1B4F}" type="pres">
      <dgm:prSet presAssocID="{78E9DF26-DEE2-4258-B723-812950F45491}" presName="linear" presStyleCnt="0">
        <dgm:presLayoutVars>
          <dgm:animLvl val="lvl"/>
          <dgm:resizeHandles val="exact"/>
        </dgm:presLayoutVars>
      </dgm:prSet>
      <dgm:spPr/>
    </dgm:pt>
    <dgm:pt modelId="{611AE62F-7618-47C7-BA5D-98EA2C6A8159}" type="pres">
      <dgm:prSet presAssocID="{49CD6B07-1D13-4B3B-B073-8A32E7EFBFA3}" presName="parentText" presStyleLbl="node1" presStyleIdx="0" presStyleCnt="1" custScaleY="57142">
        <dgm:presLayoutVars>
          <dgm:chMax val="0"/>
          <dgm:bulletEnabled val="1"/>
        </dgm:presLayoutVars>
      </dgm:prSet>
      <dgm:spPr/>
    </dgm:pt>
  </dgm:ptLst>
  <dgm:cxnLst>
    <dgm:cxn modelId="{8F47DE42-1A63-4B1C-A945-2A1DAED3CE18}" type="presOf" srcId="{49CD6B07-1D13-4B3B-B073-8A32E7EFBFA3}" destId="{611AE62F-7618-47C7-BA5D-98EA2C6A8159}" srcOrd="0" destOrd="0" presId="urn:microsoft.com/office/officeart/2005/8/layout/vList2"/>
    <dgm:cxn modelId="{DE3F4468-63F9-4E38-A704-2BA937251417}" type="presOf" srcId="{78E9DF26-DEE2-4258-B723-812950F45491}" destId="{BC62DE86-446E-4349-9995-E2ECD76F1B4F}" srcOrd="0" destOrd="0" presId="urn:microsoft.com/office/officeart/2005/8/layout/vList2"/>
    <dgm:cxn modelId="{48109ACC-7483-48D8-B3AE-DC9491187945}" srcId="{78E9DF26-DEE2-4258-B723-812950F45491}" destId="{49CD6B07-1D13-4B3B-B073-8A32E7EFBFA3}" srcOrd="0" destOrd="0" parTransId="{C4CFCC02-1BD5-47D8-B7B7-A78E38F169C0}" sibTransId="{7446484B-DAE1-49EB-A484-30D5A259A767}"/>
    <dgm:cxn modelId="{E1F7AF52-20AD-4420-8847-E98A8926625A}" type="presParOf" srcId="{BC62DE86-446E-4349-9995-E2ECD76F1B4F}" destId="{611AE62F-7618-47C7-BA5D-98EA2C6A8159}"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D643742-D90C-4111-B198-A815674E23A2}" type="doc">
      <dgm:prSet loTypeId="urn:microsoft.com/office/officeart/2005/8/layout/matrix1" loCatId="matrix" qsTypeId="urn:microsoft.com/office/officeart/2005/8/quickstyle/simple1" qsCatId="simple" csTypeId="urn:microsoft.com/office/officeart/2005/8/colors/colorful4" csCatId="colorful" phldr="1"/>
      <dgm:spPr/>
      <dgm:t>
        <a:bodyPr/>
        <a:lstStyle/>
        <a:p>
          <a:endParaRPr lang="en-US"/>
        </a:p>
      </dgm:t>
    </dgm:pt>
    <dgm:pt modelId="{22D4E0E3-4B2F-4861-A589-404F5D9D3076}">
      <dgm:prSet/>
      <dgm:spPr/>
      <dgm:t>
        <a:bodyPr/>
        <a:lstStyle/>
        <a:p>
          <a:r>
            <a:rPr lang="en-US" i="0" dirty="0">
              <a:latin typeface="Calibri"/>
              <a:ea typeface="Calibri"/>
              <a:cs typeface="Calibri"/>
              <a:sym typeface="Calibri"/>
            </a:rPr>
            <a:t>Criteria to consider:</a:t>
          </a:r>
          <a:endParaRPr lang="en-US" dirty="0"/>
        </a:p>
      </dgm:t>
    </dgm:pt>
    <dgm:pt modelId="{14C4C750-745E-4905-8E64-5E0CCCEEF9E7}" type="parTrans" cxnId="{67FB3B5C-0384-4CBD-ACA8-7D69823FE0FD}">
      <dgm:prSet/>
      <dgm:spPr/>
      <dgm:t>
        <a:bodyPr/>
        <a:lstStyle/>
        <a:p>
          <a:endParaRPr lang="en-US"/>
        </a:p>
      </dgm:t>
    </dgm:pt>
    <dgm:pt modelId="{3A363D10-7DFF-415D-91A0-7063FE93F7C3}" type="sibTrans" cxnId="{67FB3B5C-0384-4CBD-ACA8-7D69823FE0FD}">
      <dgm:prSet/>
      <dgm:spPr/>
      <dgm:t>
        <a:bodyPr/>
        <a:lstStyle/>
        <a:p>
          <a:endParaRPr lang="en-US"/>
        </a:p>
      </dgm:t>
    </dgm:pt>
    <dgm:pt modelId="{ABBB9A9C-D06B-4CB5-999F-D3CB192DD965}">
      <dgm:prSet/>
      <dgm:spPr/>
      <dgm:t>
        <a:bodyPr/>
        <a:lstStyle/>
        <a:p>
          <a:r>
            <a:rPr lang="en-US" i="0"/>
            <a:t>How important is it to achieve high Availability or is it ok to throw Errors?</a:t>
          </a:r>
          <a:endParaRPr lang="en-US" dirty="0"/>
        </a:p>
      </dgm:t>
    </dgm:pt>
    <dgm:pt modelId="{67EA04F9-2166-482D-8475-86B3469787F7}" type="parTrans" cxnId="{B76D2718-9287-4460-97F9-F5B4D96AF807}">
      <dgm:prSet/>
      <dgm:spPr/>
      <dgm:t>
        <a:bodyPr/>
        <a:lstStyle/>
        <a:p>
          <a:endParaRPr lang="en-US"/>
        </a:p>
      </dgm:t>
    </dgm:pt>
    <dgm:pt modelId="{D71C47A5-AE4C-4BBB-8B7F-210A3AA4AE18}" type="sibTrans" cxnId="{B76D2718-9287-4460-97F9-F5B4D96AF807}">
      <dgm:prSet/>
      <dgm:spPr/>
      <dgm:t>
        <a:bodyPr/>
        <a:lstStyle/>
        <a:p>
          <a:endParaRPr lang="en-US"/>
        </a:p>
      </dgm:t>
    </dgm:pt>
    <dgm:pt modelId="{28CF9B9F-A81D-41A0-B623-279AB0435D6B}">
      <dgm:prSet/>
      <dgm:spPr/>
      <dgm:t>
        <a:bodyPr/>
        <a:lstStyle/>
        <a:p>
          <a:r>
            <a:rPr lang="en-US" i="0"/>
            <a:t>How much Latency is tolerated? (high latency approaching ∞ is equal to no availability )</a:t>
          </a:r>
          <a:endParaRPr lang="en-US" dirty="0"/>
        </a:p>
      </dgm:t>
    </dgm:pt>
    <dgm:pt modelId="{356CD445-E3D8-460F-BC6E-951B7981EE9D}" type="parTrans" cxnId="{1316256D-184F-43B0-BAAD-409429202C1B}">
      <dgm:prSet/>
      <dgm:spPr/>
      <dgm:t>
        <a:bodyPr/>
        <a:lstStyle/>
        <a:p>
          <a:endParaRPr lang="en-US"/>
        </a:p>
      </dgm:t>
    </dgm:pt>
    <dgm:pt modelId="{3F2C3B96-4313-408A-B614-C17E6AB1551C}" type="sibTrans" cxnId="{1316256D-184F-43B0-BAAD-409429202C1B}">
      <dgm:prSet/>
      <dgm:spPr/>
      <dgm:t>
        <a:bodyPr/>
        <a:lstStyle/>
        <a:p>
          <a:endParaRPr lang="en-US"/>
        </a:p>
      </dgm:t>
    </dgm:pt>
    <dgm:pt modelId="{2DC2BBFA-DA76-44B8-81D9-817D6811DB30}">
      <dgm:prSet/>
      <dgm:spPr/>
      <dgm:t>
        <a:bodyPr/>
        <a:lstStyle/>
        <a:p>
          <a:r>
            <a:rPr lang="en-US" i="0" dirty="0"/>
            <a:t>How Complex can a solution get?</a:t>
          </a:r>
          <a:endParaRPr lang="en-US" dirty="0"/>
        </a:p>
      </dgm:t>
    </dgm:pt>
    <dgm:pt modelId="{415AE512-463D-428F-A8EF-0F855205F970}" type="parTrans" cxnId="{0D7F5BEE-FE53-4331-8CF6-189B8E670DCE}">
      <dgm:prSet/>
      <dgm:spPr/>
      <dgm:t>
        <a:bodyPr/>
        <a:lstStyle/>
        <a:p>
          <a:endParaRPr lang="en-US"/>
        </a:p>
      </dgm:t>
    </dgm:pt>
    <dgm:pt modelId="{79AF5D6E-D9E3-4D92-8FE2-99B15AC207C3}" type="sibTrans" cxnId="{0D7F5BEE-FE53-4331-8CF6-189B8E670DCE}">
      <dgm:prSet/>
      <dgm:spPr/>
      <dgm:t>
        <a:bodyPr/>
        <a:lstStyle/>
        <a:p>
          <a:endParaRPr lang="en-US"/>
        </a:p>
      </dgm:t>
    </dgm:pt>
    <dgm:pt modelId="{EFA50536-3341-42E9-B086-38ECEEF4BD06}">
      <dgm:prSet/>
      <dgm:spPr/>
      <dgm:t>
        <a:bodyPr/>
        <a:lstStyle/>
        <a:p>
          <a:r>
            <a:rPr lang="en-US" i="0"/>
            <a:t>What is the cost of achieving Consistency or how much would it cost in the case of Inconsistency?</a:t>
          </a:r>
          <a:endParaRPr lang="en-US"/>
        </a:p>
      </dgm:t>
    </dgm:pt>
    <dgm:pt modelId="{5415A30B-344E-435E-AAA4-BB0C363D83D1}" type="parTrans" cxnId="{BB5A3C7B-46C9-4DD3-BFFF-3167F704ED0D}">
      <dgm:prSet/>
      <dgm:spPr/>
      <dgm:t>
        <a:bodyPr/>
        <a:lstStyle/>
        <a:p>
          <a:endParaRPr lang="en-US"/>
        </a:p>
      </dgm:t>
    </dgm:pt>
    <dgm:pt modelId="{A9420A5B-630D-413C-AFEC-43FCF5D7368E}" type="sibTrans" cxnId="{BB5A3C7B-46C9-4DD3-BFFF-3167F704ED0D}">
      <dgm:prSet/>
      <dgm:spPr/>
      <dgm:t>
        <a:bodyPr/>
        <a:lstStyle/>
        <a:p>
          <a:endParaRPr lang="en-US"/>
        </a:p>
      </dgm:t>
    </dgm:pt>
    <dgm:pt modelId="{8CFE20E7-0EE6-4124-A786-B135D4DA92CA}" type="pres">
      <dgm:prSet presAssocID="{0D643742-D90C-4111-B198-A815674E23A2}" presName="diagram" presStyleCnt="0">
        <dgm:presLayoutVars>
          <dgm:chMax val="1"/>
          <dgm:dir/>
          <dgm:animLvl val="ctr"/>
          <dgm:resizeHandles val="exact"/>
        </dgm:presLayoutVars>
      </dgm:prSet>
      <dgm:spPr/>
    </dgm:pt>
    <dgm:pt modelId="{DF5365D2-577C-4311-B4C3-BDC873D030C3}" type="pres">
      <dgm:prSet presAssocID="{0D643742-D90C-4111-B198-A815674E23A2}" presName="matrix" presStyleCnt="0"/>
      <dgm:spPr/>
    </dgm:pt>
    <dgm:pt modelId="{0E52B9D3-DBA8-4F65-B861-ACEE31C55B62}" type="pres">
      <dgm:prSet presAssocID="{0D643742-D90C-4111-B198-A815674E23A2}" presName="tile1" presStyleLbl="node1" presStyleIdx="0" presStyleCnt="4"/>
      <dgm:spPr/>
    </dgm:pt>
    <dgm:pt modelId="{4935D87D-CD59-45CC-8CA9-9634775EEE7E}" type="pres">
      <dgm:prSet presAssocID="{0D643742-D90C-4111-B198-A815674E23A2}" presName="tile1text" presStyleLbl="node1" presStyleIdx="0" presStyleCnt="4">
        <dgm:presLayoutVars>
          <dgm:chMax val="0"/>
          <dgm:chPref val="0"/>
          <dgm:bulletEnabled val="1"/>
        </dgm:presLayoutVars>
      </dgm:prSet>
      <dgm:spPr/>
    </dgm:pt>
    <dgm:pt modelId="{A541C319-A3A6-4F80-BB27-319EDEAE9297}" type="pres">
      <dgm:prSet presAssocID="{0D643742-D90C-4111-B198-A815674E23A2}" presName="tile2" presStyleLbl="node1" presStyleIdx="1" presStyleCnt="4"/>
      <dgm:spPr/>
    </dgm:pt>
    <dgm:pt modelId="{2BC80D71-E3CA-43CC-9E80-1CF722D8BAFF}" type="pres">
      <dgm:prSet presAssocID="{0D643742-D90C-4111-B198-A815674E23A2}" presName="tile2text" presStyleLbl="node1" presStyleIdx="1" presStyleCnt="4">
        <dgm:presLayoutVars>
          <dgm:chMax val="0"/>
          <dgm:chPref val="0"/>
          <dgm:bulletEnabled val="1"/>
        </dgm:presLayoutVars>
      </dgm:prSet>
      <dgm:spPr/>
    </dgm:pt>
    <dgm:pt modelId="{1033FA16-CDBF-4426-8644-13B53E967E9A}" type="pres">
      <dgm:prSet presAssocID="{0D643742-D90C-4111-B198-A815674E23A2}" presName="tile3" presStyleLbl="node1" presStyleIdx="2" presStyleCnt="4"/>
      <dgm:spPr/>
    </dgm:pt>
    <dgm:pt modelId="{7A98CF36-FD9F-4142-8235-B8ADE79008C9}" type="pres">
      <dgm:prSet presAssocID="{0D643742-D90C-4111-B198-A815674E23A2}" presName="tile3text" presStyleLbl="node1" presStyleIdx="2" presStyleCnt="4">
        <dgm:presLayoutVars>
          <dgm:chMax val="0"/>
          <dgm:chPref val="0"/>
          <dgm:bulletEnabled val="1"/>
        </dgm:presLayoutVars>
      </dgm:prSet>
      <dgm:spPr/>
    </dgm:pt>
    <dgm:pt modelId="{B854AB2A-7832-4020-8DF2-7CF23F9D252B}" type="pres">
      <dgm:prSet presAssocID="{0D643742-D90C-4111-B198-A815674E23A2}" presName="tile4" presStyleLbl="node1" presStyleIdx="3" presStyleCnt="4"/>
      <dgm:spPr/>
    </dgm:pt>
    <dgm:pt modelId="{F6DEAFE8-C37C-417A-8E8A-ADA4B4ECEAE2}" type="pres">
      <dgm:prSet presAssocID="{0D643742-D90C-4111-B198-A815674E23A2}" presName="tile4text" presStyleLbl="node1" presStyleIdx="3" presStyleCnt="4">
        <dgm:presLayoutVars>
          <dgm:chMax val="0"/>
          <dgm:chPref val="0"/>
          <dgm:bulletEnabled val="1"/>
        </dgm:presLayoutVars>
      </dgm:prSet>
      <dgm:spPr/>
    </dgm:pt>
    <dgm:pt modelId="{6623678B-027F-4348-8278-536246074381}" type="pres">
      <dgm:prSet presAssocID="{0D643742-D90C-4111-B198-A815674E23A2}" presName="centerTile" presStyleLbl="fgShp" presStyleIdx="0" presStyleCnt="1">
        <dgm:presLayoutVars>
          <dgm:chMax val="0"/>
          <dgm:chPref val="0"/>
        </dgm:presLayoutVars>
      </dgm:prSet>
      <dgm:spPr/>
    </dgm:pt>
  </dgm:ptLst>
  <dgm:cxnLst>
    <dgm:cxn modelId="{91AFFA04-15CC-4CC1-9B1C-42CB5655EF93}" type="presOf" srcId="{EFA50536-3341-42E9-B086-38ECEEF4BD06}" destId="{4935D87D-CD59-45CC-8CA9-9634775EEE7E}" srcOrd="1" destOrd="0" presId="urn:microsoft.com/office/officeart/2005/8/layout/matrix1"/>
    <dgm:cxn modelId="{11349D0A-D960-4F9F-8AAB-E35BB132EB4B}" type="presOf" srcId="{0D643742-D90C-4111-B198-A815674E23A2}" destId="{8CFE20E7-0EE6-4124-A786-B135D4DA92CA}" srcOrd="0" destOrd="0" presId="urn:microsoft.com/office/officeart/2005/8/layout/matrix1"/>
    <dgm:cxn modelId="{B76D2718-9287-4460-97F9-F5B4D96AF807}" srcId="{22D4E0E3-4B2F-4861-A589-404F5D9D3076}" destId="{ABBB9A9C-D06B-4CB5-999F-D3CB192DD965}" srcOrd="1" destOrd="0" parTransId="{67EA04F9-2166-482D-8475-86B3469787F7}" sibTransId="{D71C47A5-AE4C-4BBB-8B7F-210A3AA4AE18}"/>
    <dgm:cxn modelId="{8E720F29-4AAE-4DBC-BA75-CA8F0B819E6F}" type="presOf" srcId="{28CF9B9F-A81D-41A0-B623-279AB0435D6B}" destId="{7A98CF36-FD9F-4142-8235-B8ADE79008C9}" srcOrd="1" destOrd="0" presId="urn:microsoft.com/office/officeart/2005/8/layout/matrix1"/>
    <dgm:cxn modelId="{513D0531-748F-400E-B99B-8DE7932168C4}" type="presOf" srcId="{28CF9B9F-A81D-41A0-B623-279AB0435D6B}" destId="{1033FA16-CDBF-4426-8644-13B53E967E9A}" srcOrd="0" destOrd="0" presId="urn:microsoft.com/office/officeart/2005/8/layout/matrix1"/>
    <dgm:cxn modelId="{67FB3B5C-0384-4CBD-ACA8-7D69823FE0FD}" srcId="{0D643742-D90C-4111-B198-A815674E23A2}" destId="{22D4E0E3-4B2F-4861-A589-404F5D9D3076}" srcOrd="0" destOrd="0" parTransId="{14C4C750-745E-4905-8E64-5E0CCCEEF9E7}" sibTransId="{3A363D10-7DFF-415D-91A0-7063FE93F7C3}"/>
    <dgm:cxn modelId="{1316256D-184F-43B0-BAAD-409429202C1B}" srcId="{22D4E0E3-4B2F-4861-A589-404F5D9D3076}" destId="{28CF9B9F-A81D-41A0-B623-279AB0435D6B}" srcOrd="2" destOrd="0" parTransId="{356CD445-E3D8-460F-BC6E-951B7981EE9D}" sibTransId="{3F2C3B96-4313-408A-B614-C17E6AB1551C}"/>
    <dgm:cxn modelId="{FF17EC70-EB4F-40F4-93F1-A3D1FC0E0893}" type="presOf" srcId="{22D4E0E3-4B2F-4861-A589-404F5D9D3076}" destId="{6623678B-027F-4348-8278-536246074381}" srcOrd="0" destOrd="0" presId="urn:microsoft.com/office/officeart/2005/8/layout/matrix1"/>
    <dgm:cxn modelId="{00297958-6D38-49B6-AB0B-CF0E8FE46BFB}" type="presOf" srcId="{EFA50536-3341-42E9-B086-38ECEEF4BD06}" destId="{0E52B9D3-DBA8-4F65-B861-ACEE31C55B62}" srcOrd="0" destOrd="0" presId="urn:microsoft.com/office/officeart/2005/8/layout/matrix1"/>
    <dgm:cxn modelId="{BB5A3C7B-46C9-4DD3-BFFF-3167F704ED0D}" srcId="{22D4E0E3-4B2F-4861-A589-404F5D9D3076}" destId="{EFA50536-3341-42E9-B086-38ECEEF4BD06}" srcOrd="0" destOrd="0" parTransId="{5415A30B-344E-435E-AAA4-BB0C363D83D1}" sibTransId="{A9420A5B-630D-413C-AFEC-43FCF5D7368E}"/>
    <dgm:cxn modelId="{1FE91F8D-7489-4D90-A253-462A9E67185A}" type="presOf" srcId="{ABBB9A9C-D06B-4CB5-999F-D3CB192DD965}" destId="{2BC80D71-E3CA-43CC-9E80-1CF722D8BAFF}" srcOrd="1" destOrd="0" presId="urn:microsoft.com/office/officeart/2005/8/layout/matrix1"/>
    <dgm:cxn modelId="{B364BE8D-5D22-4F82-BE4F-15AF0EA57E29}" type="presOf" srcId="{2DC2BBFA-DA76-44B8-81D9-817D6811DB30}" destId="{B854AB2A-7832-4020-8DF2-7CF23F9D252B}" srcOrd="0" destOrd="0" presId="urn:microsoft.com/office/officeart/2005/8/layout/matrix1"/>
    <dgm:cxn modelId="{E150B5D3-E52F-4A05-9431-B70F6B6EF0DB}" type="presOf" srcId="{ABBB9A9C-D06B-4CB5-999F-D3CB192DD965}" destId="{A541C319-A3A6-4F80-BB27-319EDEAE9297}" srcOrd="0" destOrd="0" presId="urn:microsoft.com/office/officeart/2005/8/layout/matrix1"/>
    <dgm:cxn modelId="{0316FBD4-5A8F-46FE-8A05-993DA19904FE}" type="presOf" srcId="{2DC2BBFA-DA76-44B8-81D9-817D6811DB30}" destId="{F6DEAFE8-C37C-417A-8E8A-ADA4B4ECEAE2}" srcOrd="1" destOrd="0" presId="urn:microsoft.com/office/officeart/2005/8/layout/matrix1"/>
    <dgm:cxn modelId="{0D7F5BEE-FE53-4331-8CF6-189B8E670DCE}" srcId="{22D4E0E3-4B2F-4861-A589-404F5D9D3076}" destId="{2DC2BBFA-DA76-44B8-81D9-817D6811DB30}" srcOrd="3" destOrd="0" parTransId="{415AE512-463D-428F-A8EF-0F855205F970}" sibTransId="{79AF5D6E-D9E3-4D92-8FE2-99B15AC207C3}"/>
    <dgm:cxn modelId="{8B7BAF85-F542-420E-8875-11E01445CF38}" type="presParOf" srcId="{8CFE20E7-0EE6-4124-A786-B135D4DA92CA}" destId="{DF5365D2-577C-4311-B4C3-BDC873D030C3}" srcOrd="0" destOrd="0" presId="urn:microsoft.com/office/officeart/2005/8/layout/matrix1"/>
    <dgm:cxn modelId="{D3671EE5-68CB-436F-99D0-B3C5F0130348}" type="presParOf" srcId="{DF5365D2-577C-4311-B4C3-BDC873D030C3}" destId="{0E52B9D3-DBA8-4F65-B861-ACEE31C55B62}" srcOrd="0" destOrd="0" presId="urn:microsoft.com/office/officeart/2005/8/layout/matrix1"/>
    <dgm:cxn modelId="{9B5D92E1-CE9A-4600-9A77-BE3E53ACA863}" type="presParOf" srcId="{DF5365D2-577C-4311-B4C3-BDC873D030C3}" destId="{4935D87D-CD59-45CC-8CA9-9634775EEE7E}" srcOrd="1" destOrd="0" presId="urn:microsoft.com/office/officeart/2005/8/layout/matrix1"/>
    <dgm:cxn modelId="{80E1BE7E-0EE9-4F24-B68E-6B8BF49C0377}" type="presParOf" srcId="{DF5365D2-577C-4311-B4C3-BDC873D030C3}" destId="{A541C319-A3A6-4F80-BB27-319EDEAE9297}" srcOrd="2" destOrd="0" presId="urn:microsoft.com/office/officeart/2005/8/layout/matrix1"/>
    <dgm:cxn modelId="{01701F2F-BC64-4038-B6EC-D84A2B066A9A}" type="presParOf" srcId="{DF5365D2-577C-4311-B4C3-BDC873D030C3}" destId="{2BC80D71-E3CA-43CC-9E80-1CF722D8BAFF}" srcOrd="3" destOrd="0" presId="urn:microsoft.com/office/officeart/2005/8/layout/matrix1"/>
    <dgm:cxn modelId="{61B08634-F444-439A-A41C-3A089B48AFAE}" type="presParOf" srcId="{DF5365D2-577C-4311-B4C3-BDC873D030C3}" destId="{1033FA16-CDBF-4426-8644-13B53E967E9A}" srcOrd="4" destOrd="0" presId="urn:microsoft.com/office/officeart/2005/8/layout/matrix1"/>
    <dgm:cxn modelId="{5D61EEDC-4505-419C-9AD5-2027445984FE}" type="presParOf" srcId="{DF5365D2-577C-4311-B4C3-BDC873D030C3}" destId="{7A98CF36-FD9F-4142-8235-B8ADE79008C9}" srcOrd="5" destOrd="0" presId="urn:microsoft.com/office/officeart/2005/8/layout/matrix1"/>
    <dgm:cxn modelId="{39BA3D08-7FCF-466A-AE11-62E07158B102}" type="presParOf" srcId="{DF5365D2-577C-4311-B4C3-BDC873D030C3}" destId="{B854AB2A-7832-4020-8DF2-7CF23F9D252B}" srcOrd="6" destOrd="0" presId="urn:microsoft.com/office/officeart/2005/8/layout/matrix1"/>
    <dgm:cxn modelId="{00BAF439-8E41-42F3-88AB-EA19B00EE1AD}" type="presParOf" srcId="{DF5365D2-577C-4311-B4C3-BDC873D030C3}" destId="{F6DEAFE8-C37C-417A-8E8A-ADA4B4ECEAE2}" srcOrd="7" destOrd="0" presId="urn:microsoft.com/office/officeart/2005/8/layout/matrix1"/>
    <dgm:cxn modelId="{296D7358-A3EF-431B-9521-B761F60C2932}" type="presParOf" srcId="{8CFE20E7-0EE6-4124-A786-B135D4DA92CA}" destId="{6623678B-027F-4348-8278-536246074381}" srcOrd="1" destOrd="0" presId="urn:microsoft.com/office/officeart/2005/8/layout/matrix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0CFBF3-CD66-46D6-9ED9-1A5868BC6A1B}">
      <dsp:nvSpPr>
        <dsp:cNvPr id="0" name=""/>
        <dsp:cNvSpPr/>
      </dsp:nvSpPr>
      <dsp:spPr>
        <a:xfrm>
          <a:off x="0" y="95229"/>
          <a:ext cx="5753493" cy="201474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 system is said to be consistent if all nodes see the same data at the same time.</a:t>
          </a:r>
        </a:p>
      </dsp:txBody>
      <dsp:txXfrm>
        <a:off x="98352" y="193581"/>
        <a:ext cx="5556789" cy="1818036"/>
      </dsp:txXfrm>
    </dsp:sp>
    <dsp:sp modelId="{C4D8690C-6B96-49F5-82D4-A9B7F316D92C}">
      <dsp:nvSpPr>
        <dsp:cNvPr id="0" name=""/>
        <dsp:cNvSpPr/>
      </dsp:nvSpPr>
      <dsp:spPr>
        <a:xfrm>
          <a:off x="0" y="2170449"/>
          <a:ext cx="5753493" cy="2014740"/>
        </a:xfrm>
        <a:prstGeom prst="roundRect">
          <a:avLst/>
        </a:prstGeom>
        <a:solidFill>
          <a:schemeClr val="accent3">
            <a:hueOff val="-1292038"/>
            <a:satOff val="20087"/>
            <a:lumOff val="-5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Simply, if we perform a read operation on a consistent system, it should return the value of the most recent write operation. This means that, the read should cause all nodes to return the same data, i.e., the value of the most recent write.</a:t>
          </a:r>
        </a:p>
      </dsp:txBody>
      <dsp:txXfrm>
        <a:off x="98352" y="2268801"/>
        <a:ext cx="5556789" cy="18180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6DB7B2-3D18-4BCA-BEA4-CD51AB07A95C}">
      <dsp:nvSpPr>
        <dsp:cNvPr id="0" name=""/>
        <dsp:cNvSpPr/>
      </dsp:nvSpPr>
      <dsp:spPr>
        <a:xfrm>
          <a:off x="0" y="375236"/>
          <a:ext cx="6104237" cy="146718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Availability in a distributed system ensures that the system remains operational 100% of the time. Every request gets a (non-error) response regardless of the individual state of a node.</a:t>
          </a:r>
        </a:p>
      </dsp:txBody>
      <dsp:txXfrm>
        <a:off x="71622" y="446858"/>
        <a:ext cx="5960993" cy="1323936"/>
      </dsp:txXfrm>
    </dsp:sp>
    <dsp:sp modelId="{80C22E90-EBF0-4C6E-8CDC-E4ABE823633A}">
      <dsp:nvSpPr>
        <dsp:cNvPr id="0" name=""/>
        <dsp:cNvSpPr/>
      </dsp:nvSpPr>
      <dsp:spPr>
        <a:xfrm>
          <a:off x="0" y="1905776"/>
          <a:ext cx="6104237" cy="146718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Note: this does not guarantee that the response contains the most recent write.</a:t>
          </a:r>
        </a:p>
      </dsp:txBody>
      <dsp:txXfrm>
        <a:off x="71622" y="1977398"/>
        <a:ext cx="5960993" cy="13239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C5E32-0E4A-461F-B869-516D82CF3488}">
      <dsp:nvSpPr>
        <dsp:cNvPr id="0" name=""/>
        <dsp:cNvSpPr/>
      </dsp:nvSpPr>
      <dsp:spPr>
        <a:xfrm>
          <a:off x="0" y="17230"/>
          <a:ext cx="6104237" cy="182662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spc="75" dirty="0">
              <a:latin typeface="Century Gothic" panose="020B0502020202020204" pitchFamily="34" charset="0"/>
            </a:rPr>
            <a:t>This condition states that the system does not fail, regardless of if messages are dropped or delayed between nodes in a system.</a:t>
          </a:r>
        </a:p>
      </dsp:txBody>
      <dsp:txXfrm>
        <a:off x="89168" y="106398"/>
        <a:ext cx="5925901" cy="1648289"/>
      </dsp:txXfrm>
    </dsp:sp>
    <dsp:sp modelId="{A165D3AD-34CC-421B-9FA6-A90ECD3EC64F}">
      <dsp:nvSpPr>
        <dsp:cNvPr id="0" name=""/>
        <dsp:cNvSpPr/>
      </dsp:nvSpPr>
      <dsp:spPr>
        <a:xfrm>
          <a:off x="0" y="1904336"/>
          <a:ext cx="6104237" cy="1826625"/>
        </a:xfrm>
        <a:prstGeom prst="roundRect">
          <a:avLst/>
        </a:prstGeom>
        <a:solidFill>
          <a:schemeClr val="accent2">
            <a:hueOff val="35353"/>
            <a:satOff val="-34487"/>
            <a:lumOff val="-17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spc="75">
              <a:latin typeface="Century Gothic" panose="020B0502020202020204" pitchFamily="34" charset="0"/>
            </a:rPr>
            <a:t>Partition tolerance has become more of a necessity than an option in distributed systems. It is made possible by sufficiently replicating records across combinations of nodes and networks.</a:t>
          </a:r>
          <a:endParaRPr lang="en-US" sz="2100" kern="1200" spc="75" dirty="0">
            <a:latin typeface="Century Gothic" panose="020B0502020202020204" pitchFamily="34" charset="0"/>
          </a:endParaRPr>
        </a:p>
      </dsp:txBody>
      <dsp:txXfrm>
        <a:off x="89168" y="1993504"/>
        <a:ext cx="5925901" cy="16482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B1309C-FE52-4DD7-AEEB-B2A92DE4AF96}">
      <dsp:nvSpPr>
        <dsp:cNvPr id="0" name=""/>
        <dsp:cNvSpPr/>
      </dsp:nvSpPr>
      <dsp:spPr>
        <a:xfrm>
          <a:off x="0" y="320934"/>
          <a:ext cx="5885411" cy="193401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The </a:t>
          </a:r>
          <a:r>
            <a:rPr lang="en-US" sz="2900" b="1" kern="1200" dirty="0">
              <a:hlinkClick xmlns:r="http://schemas.openxmlformats.org/officeDocument/2006/relationships" r:id="rId1">
                <a:extLst>
                  <a:ext uri="{A12FA001-AC4F-418D-AE19-62706E023703}">
                    <ahyp:hlinkClr xmlns:ahyp="http://schemas.microsoft.com/office/drawing/2018/hyperlinkcolor" val="tx"/>
                  </a:ext>
                </a:extLst>
              </a:hlinkClick>
            </a:rPr>
            <a:t>CAP theorem</a:t>
          </a:r>
          <a:r>
            <a:rPr lang="en-US" sz="2900" b="1" kern="1200" dirty="0"/>
            <a:t> </a:t>
          </a:r>
          <a:r>
            <a:rPr lang="en-US" sz="2900" kern="1200" dirty="0"/>
            <a:t>states that in the presence of a network partition, one has to choose between </a:t>
          </a:r>
          <a:r>
            <a:rPr lang="en-US" sz="2900" b="1" kern="1200" dirty="0"/>
            <a:t>Consistency</a:t>
          </a:r>
          <a:r>
            <a:rPr lang="en-US" sz="2900" kern="1200" dirty="0"/>
            <a:t> and </a:t>
          </a:r>
          <a:r>
            <a:rPr lang="en-US" sz="2900" b="1" kern="1200" dirty="0"/>
            <a:t>Availability</a:t>
          </a:r>
          <a:r>
            <a:rPr lang="en-US" sz="2900" kern="1200" dirty="0"/>
            <a:t>.</a:t>
          </a:r>
        </a:p>
      </dsp:txBody>
      <dsp:txXfrm>
        <a:off x="94411" y="415345"/>
        <a:ext cx="5696589" cy="1745188"/>
      </dsp:txXfrm>
    </dsp:sp>
    <dsp:sp modelId="{79F14756-8A0B-4492-A027-5807D68393BE}">
      <dsp:nvSpPr>
        <dsp:cNvPr id="0" name=""/>
        <dsp:cNvSpPr/>
      </dsp:nvSpPr>
      <dsp:spPr>
        <a:xfrm>
          <a:off x="0" y="2338465"/>
          <a:ext cx="5885411" cy="1934010"/>
        </a:xfrm>
        <a:prstGeom prst="roundRect">
          <a:avLst/>
        </a:prstGeom>
        <a:solidFill>
          <a:schemeClr val="accent3">
            <a:hueOff val="-1292038"/>
            <a:satOff val="20087"/>
            <a:lumOff val="-5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Meaning that “If you want to be consistent, you can’t always be available”</a:t>
          </a:r>
        </a:p>
      </dsp:txBody>
      <dsp:txXfrm>
        <a:off x="94411" y="2432876"/>
        <a:ext cx="5696589" cy="17451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AE62F-7618-47C7-BA5D-98EA2C6A8159}">
      <dsp:nvSpPr>
        <dsp:cNvPr id="0" name=""/>
        <dsp:cNvSpPr/>
      </dsp:nvSpPr>
      <dsp:spPr>
        <a:xfrm>
          <a:off x="0" y="174724"/>
          <a:ext cx="4639736" cy="19187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When the system replies, you can believe them but they don’t always give your answers</a:t>
          </a:r>
        </a:p>
      </dsp:txBody>
      <dsp:txXfrm>
        <a:off x="93667" y="268391"/>
        <a:ext cx="4452402" cy="17314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52B9D3-DBA8-4F65-B861-ACEE31C55B62}">
      <dsp:nvSpPr>
        <dsp:cNvPr id="0" name=""/>
        <dsp:cNvSpPr/>
      </dsp:nvSpPr>
      <dsp:spPr>
        <a:xfrm rot="16200000">
          <a:off x="1399093" y="-1399093"/>
          <a:ext cx="2799049" cy="5597236"/>
        </a:xfrm>
        <a:prstGeom prst="round1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i="0" kern="1200"/>
            <a:t>What is the cost of achieving Consistency or how much would it cost in the case of Inconsistency?</a:t>
          </a:r>
          <a:endParaRPr lang="en-US" sz="3100" kern="1200"/>
        </a:p>
      </dsp:txBody>
      <dsp:txXfrm rot="5400000">
        <a:off x="-1" y="1"/>
        <a:ext cx="5597236" cy="2099286"/>
      </dsp:txXfrm>
    </dsp:sp>
    <dsp:sp modelId="{A541C319-A3A6-4F80-BB27-319EDEAE9297}">
      <dsp:nvSpPr>
        <dsp:cNvPr id="0" name=""/>
        <dsp:cNvSpPr/>
      </dsp:nvSpPr>
      <dsp:spPr>
        <a:xfrm>
          <a:off x="5597236" y="0"/>
          <a:ext cx="5597236" cy="2799049"/>
        </a:xfrm>
        <a:prstGeom prst="round1Rect">
          <a:avLst/>
        </a:prstGeom>
        <a:solidFill>
          <a:schemeClr val="accent4">
            <a:hueOff val="714840"/>
            <a:satOff val="6803"/>
            <a:lumOff val="-1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i="0" kern="1200"/>
            <a:t>How important is it to achieve high Availability or is it ok to throw Errors?</a:t>
          </a:r>
          <a:endParaRPr lang="en-US" sz="3100" kern="1200" dirty="0"/>
        </a:p>
      </dsp:txBody>
      <dsp:txXfrm>
        <a:off x="5597236" y="0"/>
        <a:ext cx="5597236" cy="2099286"/>
      </dsp:txXfrm>
    </dsp:sp>
    <dsp:sp modelId="{1033FA16-CDBF-4426-8644-13B53E967E9A}">
      <dsp:nvSpPr>
        <dsp:cNvPr id="0" name=""/>
        <dsp:cNvSpPr/>
      </dsp:nvSpPr>
      <dsp:spPr>
        <a:xfrm rot="10800000">
          <a:off x="0" y="2799049"/>
          <a:ext cx="5597236" cy="2799049"/>
        </a:xfrm>
        <a:prstGeom prst="round1Rect">
          <a:avLst/>
        </a:prstGeom>
        <a:solidFill>
          <a:schemeClr val="accent4">
            <a:hueOff val="1429680"/>
            <a:satOff val="13605"/>
            <a:lumOff val="-26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i="0" kern="1200"/>
            <a:t>How much Latency is tolerated? (high latency approaching ∞ is equal to no availability )</a:t>
          </a:r>
          <a:endParaRPr lang="en-US" sz="3100" kern="1200" dirty="0"/>
        </a:p>
      </dsp:txBody>
      <dsp:txXfrm rot="10800000">
        <a:off x="0" y="3498811"/>
        <a:ext cx="5597236" cy="2099286"/>
      </dsp:txXfrm>
    </dsp:sp>
    <dsp:sp modelId="{B854AB2A-7832-4020-8DF2-7CF23F9D252B}">
      <dsp:nvSpPr>
        <dsp:cNvPr id="0" name=""/>
        <dsp:cNvSpPr/>
      </dsp:nvSpPr>
      <dsp:spPr>
        <a:xfrm rot="5400000">
          <a:off x="6996330" y="1399955"/>
          <a:ext cx="2799049" cy="5597236"/>
        </a:xfrm>
        <a:prstGeom prst="round1Rect">
          <a:avLst/>
        </a:prstGeom>
        <a:solidFill>
          <a:schemeClr val="accent4">
            <a:hueOff val="2144520"/>
            <a:satOff val="20408"/>
            <a:lumOff val="-39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i="0" kern="1200" dirty="0"/>
            <a:t>How Complex can a solution get?</a:t>
          </a:r>
          <a:endParaRPr lang="en-US" sz="3100" kern="1200" dirty="0"/>
        </a:p>
      </dsp:txBody>
      <dsp:txXfrm rot="-5400000">
        <a:off x="5597236" y="3498811"/>
        <a:ext cx="5597236" cy="2099286"/>
      </dsp:txXfrm>
    </dsp:sp>
    <dsp:sp modelId="{6623678B-027F-4348-8278-536246074381}">
      <dsp:nvSpPr>
        <dsp:cNvPr id="0" name=""/>
        <dsp:cNvSpPr/>
      </dsp:nvSpPr>
      <dsp:spPr>
        <a:xfrm>
          <a:off x="3918065" y="2099286"/>
          <a:ext cx="3358341" cy="1399524"/>
        </a:xfrm>
        <a:prstGeom prst="roundRect">
          <a:avLst/>
        </a:prstGeom>
        <a:solidFill>
          <a:schemeClr val="accent4">
            <a:tint val="4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i="0" kern="1200" dirty="0">
              <a:latin typeface="Calibri"/>
              <a:ea typeface="Calibri"/>
              <a:cs typeface="Calibri"/>
              <a:sym typeface="Calibri"/>
            </a:rPr>
            <a:t>Criteria to consider:</a:t>
          </a:r>
          <a:endParaRPr lang="en-US" sz="3100" kern="1200" dirty="0"/>
        </a:p>
      </dsp:txBody>
      <dsp:txXfrm>
        <a:off x="3986384" y="2167605"/>
        <a:ext cx="3221703" cy="12628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DC45F-C45A-449D-A58E-265B1270A923}" type="datetimeFigureOut">
              <a:rPr lang="en-US" smtClean="0"/>
              <a:t>10/20/2020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29593-6498-4AEC-8142-BFED661E0B5A}" type="slidenum">
              <a:rPr lang="en-US" smtClean="0"/>
              <a:t>‹#›</a:t>
            </a:fld>
            <a:endParaRPr lang="en-US"/>
          </a:p>
        </p:txBody>
      </p:sp>
    </p:spTree>
    <p:extLst>
      <p:ext uri="{BB962C8B-B14F-4D97-AF65-F5344CB8AC3E}">
        <p14:creationId xmlns:p14="http://schemas.microsoft.com/office/powerpoint/2010/main" val="235021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47b8978fc1_0_67: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47b8978fc1_0_67: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308" name="Google Shape;308;g47b8978fc1_0_67: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47b8978fc1_0_184: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47b8978fc1_0_184: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364" name="Google Shape;364;g47b8978fc1_0_184: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47b8978fc1_0_192: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47b8978fc1_0_192: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373" name="Google Shape;373;g47b8978fc1_0_192: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7b8978fc1_0_177: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7b8978fc1_0_177: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382" name="Google Shape;382;g47b8978fc1_0_177: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47b8978fc1_0_206: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47b8978fc1_0_206: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390" name="Google Shape;390;g47b8978fc1_0_206: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47b8978fc1_0_214: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47b8978fc1_0_214: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398" name="Google Shape;398;g47b8978fc1_0_214: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47b8978fc1_0_223: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47b8978fc1_0_223: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406" name="Google Shape;406;g47b8978fc1_0_223: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47b8978fc1_0_23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47b8978fc1_0_230: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414" name="Google Shape;414;g47b8978fc1_0_230: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47b8978fc1_0_238: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47b8978fc1_0_238: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422" name="Google Shape;422;g47b8978fc1_0_238: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47b8978fc1_0_38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47b8978fc1_0_381: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431" name="Google Shape;431;g47b8978fc1_0_381: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5cd3759fe2_0_28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5cd3759fe2_0_289: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448" name="Google Shape;448;g5cd3759fe2_0_289: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47b8978fc1_0_24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47b8978fc1_0_249: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314" name="Google Shape;314;g47b8978fc1_0_249: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40149a7731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40149a7731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47b8978fc1_0_135: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47b8978fc1_0_135: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321" name="Google Shape;321;g47b8978fc1_0_135: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736403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47b8978fc1_0_135: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47b8978fc1_0_135: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321" name="Google Shape;321;g47b8978fc1_0_135: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47b8978fc1_0_135: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47b8978fc1_0_135: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321" name="Google Shape;321;g47b8978fc1_0_135: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4064021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47b8978fc1_0_135: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47b8978fc1_0_135: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321" name="Google Shape;321;g47b8978fc1_0_135: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4159887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47b8978fc1_0_135: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47b8978fc1_0_135: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321" name="Google Shape;321;g47b8978fc1_0_135: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447948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47b8978fc1_0_167: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47b8978fc1_0_167: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342" name="Google Shape;342;g47b8978fc1_0_167: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47b8978fc1_0_156: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47b8978fc1_0_156:notes"/>
          <p:cNvSpPr txBox="1">
            <a:spLocks noGrp="1"/>
          </p:cNvSpPr>
          <p:nvPr>
            <p:ph type="body" idx="1"/>
          </p:nvPr>
        </p:nvSpPr>
        <p:spPr>
          <a:xfrm>
            <a:off x="946150" y="4860925"/>
            <a:ext cx="5207100" cy="4605300"/>
          </a:xfrm>
          <a:prstGeom prst="rect">
            <a:avLst/>
          </a:prstGeom>
        </p:spPr>
        <p:txBody>
          <a:bodyPr spcFirstLastPara="1" wrap="square" lIns="99025" tIns="49500" rIns="99025" bIns="49500" anchor="t" anchorCtr="0">
            <a:noAutofit/>
          </a:bodyPr>
          <a:lstStyle/>
          <a:p>
            <a:pPr marL="0" lvl="0" indent="0" algn="l" rtl="0">
              <a:spcBef>
                <a:spcPts val="540"/>
              </a:spcBef>
              <a:spcAft>
                <a:spcPts val="0"/>
              </a:spcAft>
              <a:buNone/>
            </a:pPr>
            <a:endParaRPr/>
          </a:p>
        </p:txBody>
      </p:sp>
      <p:sp>
        <p:nvSpPr>
          <p:cNvPr id="351" name="Google Shape;351;g47b8978fc1_0_156:notes"/>
          <p:cNvSpPr txBox="1">
            <a:spLocks noGrp="1"/>
          </p:cNvSpPr>
          <p:nvPr>
            <p:ph type="sldNum" idx="12"/>
          </p:nvPr>
        </p:nvSpPr>
        <p:spPr>
          <a:xfrm>
            <a:off x="4022725" y="9723438"/>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203200" y="152400"/>
            <a:ext cx="117856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5F497A"/>
              </a:buClr>
              <a:buSzPts val="4000"/>
              <a:buFont typeface="Calibri"/>
              <a:buNone/>
              <a:defRPr sz="4000" b="1" i="0" u="none" strike="noStrike" cap="none">
                <a:solidFill>
                  <a:srgbClr val="5F497A"/>
                </a:solidFill>
                <a:latin typeface="Calibri"/>
                <a:ea typeface="Calibri"/>
                <a:cs typeface="Calibri"/>
                <a:sym typeface="Calibri"/>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
        <p:nvSpPr>
          <p:cNvPr id="81" name="Google Shape;81;p16"/>
          <p:cNvSpPr txBox="1">
            <a:spLocks noGrp="1"/>
          </p:cNvSpPr>
          <p:nvPr>
            <p:ph type="sldNum" idx="12"/>
          </p:nvPr>
        </p:nvSpPr>
        <p:spPr>
          <a:xfrm>
            <a:off x="11379200" y="6248400"/>
            <a:ext cx="812800" cy="60960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None/>
              <a:defRPr sz="1200" b="1">
                <a:solidFill>
                  <a:srgbClr val="EEEBCA"/>
                </a:solidFill>
                <a:latin typeface="Arial"/>
                <a:ea typeface="Arial"/>
                <a:cs typeface="Arial"/>
                <a:sym typeface="Arial"/>
              </a:defRPr>
            </a:lvl1pPr>
            <a:lvl2pPr marL="0" marR="0" lvl="1" indent="0" algn="ctr" rtl="0">
              <a:spcBef>
                <a:spcPts val="0"/>
              </a:spcBef>
              <a:spcAft>
                <a:spcPts val="0"/>
              </a:spcAft>
              <a:buNone/>
              <a:defRPr sz="1200" b="1">
                <a:solidFill>
                  <a:srgbClr val="EEEBCA"/>
                </a:solidFill>
                <a:latin typeface="Arial"/>
                <a:ea typeface="Arial"/>
                <a:cs typeface="Arial"/>
                <a:sym typeface="Arial"/>
              </a:defRPr>
            </a:lvl2pPr>
            <a:lvl3pPr marL="0" marR="0" lvl="2" indent="0" algn="ctr" rtl="0">
              <a:spcBef>
                <a:spcPts val="0"/>
              </a:spcBef>
              <a:spcAft>
                <a:spcPts val="0"/>
              </a:spcAft>
              <a:buNone/>
              <a:defRPr sz="1200" b="1">
                <a:solidFill>
                  <a:srgbClr val="EEEBCA"/>
                </a:solidFill>
                <a:latin typeface="Arial"/>
                <a:ea typeface="Arial"/>
                <a:cs typeface="Arial"/>
                <a:sym typeface="Arial"/>
              </a:defRPr>
            </a:lvl3pPr>
            <a:lvl4pPr marL="0" marR="0" lvl="3" indent="0" algn="ctr" rtl="0">
              <a:spcBef>
                <a:spcPts val="0"/>
              </a:spcBef>
              <a:spcAft>
                <a:spcPts val="0"/>
              </a:spcAft>
              <a:buNone/>
              <a:defRPr sz="1200" b="1">
                <a:solidFill>
                  <a:srgbClr val="EEEBCA"/>
                </a:solidFill>
                <a:latin typeface="Arial"/>
                <a:ea typeface="Arial"/>
                <a:cs typeface="Arial"/>
                <a:sym typeface="Arial"/>
              </a:defRPr>
            </a:lvl4pPr>
            <a:lvl5pPr marL="0" marR="0" lvl="4" indent="0" algn="ctr" rtl="0">
              <a:spcBef>
                <a:spcPts val="0"/>
              </a:spcBef>
              <a:spcAft>
                <a:spcPts val="0"/>
              </a:spcAft>
              <a:buNone/>
              <a:defRPr sz="1200" b="1">
                <a:solidFill>
                  <a:srgbClr val="EEEBCA"/>
                </a:solidFill>
                <a:latin typeface="Arial"/>
                <a:ea typeface="Arial"/>
                <a:cs typeface="Arial"/>
                <a:sym typeface="Arial"/>
              </a:defRPr>
            </a:lvl5pPr>
            <a:lvl6pPr marL="0" marR="0" lvl="5" indent="0" algn="ctr" rtl="0">
              <a:spcBef>
                <a:spcPts val="0"/>
              </a:spcBef>
              <a:spcAft>
                <a:spcPts val="0"/>
              </a:spcAft>
              <a:buNone/>
              <a:defRPr sz="1200" b="1">
                <a:solidFill>
                  <a:srgbClr val="EEEBCA"/>
                </a:solidFill>
                <a:latin typeface="Arial"/>
                <a:ea typeface="Arial"/>
                <a:cs typeface="Arial"/>
                <a:sym typeface="Arial"/>
              </a:defRPr>
            </a:lvl6pPr>
            <a:lvl7pPr marL="0" marR="0" lvl="6" indent="0" algn="ctr" rtl="0">
              <a:spcBef>
                <a:spcPts val="0"/>
              </a:spcBef>
              <a:spcAft>
                <a:spcPts val="0"/>
              </a:spcAft>
              <a:buNone/>
              <a:defRPr sz="1200" b="1">
                <a:solidFill>
                  <a:srgbClr val="EEEBCA"/>
                </a:solidFill>
                <a:latin typeface="Arial"/>
                <a:ea typeface="Arial"/>
                <a:cs typeface="Arial"/>
                <a:sym typeface="Arial"/>
              </a:defRPr>
            </a:lvl7pPr>
            <a:lvl8pPr marL="0" marR="0" lvl="7" indent="0" algn="ctr" rtl="0">
              <a:spcBef>
                <a:spcPts val="0"/>
              </a:spcBef>
              <a:spcAft>
                <a:spcPts val="0"/>
              </a:spcAft>
              <a:buNone/>
              <a:defRPr sz="1200" b="1">
                <a:solidFill>
                  <a:srgbClr val="EEEBCA"/>
                </a:solidFill>
                <a:latin typeface="Arial"/>
                <a:ea typeface="Arial"/>
                <a:cs typeface="Arial"/>
                <a:sym typeface="Arial"/>
              </a:defRPr>
            </a:lvl8pPr>
            <a:lvl9pPr marL="0" marR="0" lvl="8" indent="0" algn="ctr" rtl="0">
              <a:spcBef>
                <a:spcPts val="0"/>
              </a:spcBef>
              <a:spcAft>
                <a:spcPts val="0"/>
              </a:spcAft>
              <a:buNone/>
              <a:defRPr sz="1200" b="1">
                <a:solidFill>
                  <a:srgbClr val="EEEBCA"/>
                </a:solidFill>
                <a:latin typeface="Arial"/>
                <a:ea typeface="Arial"/>
                <a:cs typeface="Arial"/>
                <a:sym typeface="Arial"/>
              </a:defRPr>
            </a:lvl9pPr>
          </a:lstStyle>
          <a:p>
            <a:fld id="{00000000-1234-1234-1234-123412341234}" type="slidenum">
              <a:rPr lang="en" smtClean="0"/>
              <a:pPr/>
              <a:t>‹#›</a:t>
            </a:fld>
            <a:endParaRPr lang="en"/>
          </a:p>
        </p:txBody>
      </p:sp>
      <p:sp>
        <p:nvSpPr>
          <p:cNvPr id="82" name="Google Shape;82;p16"/>
          <p:cNvSpPr txBox="1">
            <a:spLocks noGrp="1"/>
          </p:cNvSpPr>
          <p:nvPr>
            <p:ph type="sldNum" idx="2"/>
          </p:nvPr>
        </p:nvSpPr>
        <p:spPr>
          <a:xfrm>
            <a:off x="11205845" y="6333134"/>
            <a:ext cx="731600" cy="525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70490601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p:cSld name="1_Section Header">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963084" y="1524000"/>
            <a:ext cx="10363200" cy="1362000"/>
          </a:xfrm>
          <a:prstGeom prst="rect">
            <a:avLst/>
          </a:prstGeom>
          <a:solidFill>
            <a:schemeClr val="accent6"/>
          </a:solid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4000"/>
              <a:buFont typeface="Calibri"/>
              <a:buNone/>
              <a:defRPr sz="4000" b="1" i="0" u="none" strike="noStrike" cap="none">
                <a:solidFill>
                  <a:schemeClr val="lt1"/>
                </a:solidFill>
                <a:latin typeface="Calibri"/>
                <a:ea typeface="Calibri"/>
                <a:cs typeface="Calibri"/>
                <a:sym typeface="Calibri"/>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
        <p:nvSpPr>
          <p:cNvPr id="78" name="Google Shape;78;p15"/>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rgbClr val="5F497A"/>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5F497A"/>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5F497A"/>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5F497A"/>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5F497A"/>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72124886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29"/>
        <p:cNvGrpSpPr/>
        <p:nvPr/>
      </p:nvGrpSpPr>
      <p:grpSpPr>
        <a:xfrm>
          <a:off x="0" y="0"/>
          <a:ext cx="0" cy="0"/>
          <a:chOff x="0" y="0"/>
          <a:chExt cx="0" cy="0"/>
        </a:xfrm>
      </p:grpSpPr>
      <p:pic>
        <p:nvPicPr>
          <p:cNvPr id="130" name="Google Shape;130;p22" descr="connections-05.png"/>
          <p:cNvPicPr preferRelativeResize="0"/>
          <p:nvPr/>
        </p:nvPicPr>
        <p:blipFill>
          <a:blip r:embed="rId2">
            <a:alphaModFix/>
          </a:blip>
          <a:stretch>
            <a:fillRect/>
          </a:stretch>
        </p:blipFill>
        <p:spPr>
          <a:xfrm rot="10800000" flipH="1">
            <a:off x="7928" y="0"/>
            <a:ext cx="12176145" cy="6858000"/>
          </a:xfrm>
          <a:prstGeom prst="rect">
            <a:avLst/>
          </a:prstGeom>
          <a:noFill/>
          <a:ln>
            <a:noFill/>
          </a:ln>
        </p:spPr>
      </p:pic>
      <p:sp>
        <p:nvSpPr>
          <p:cNvPr id="131" name="Google Shape;131;p22"/>
          <p:cNvSpPr txBox="1">
            <a:spLocks noGrp="1"/>
          </p:cNvSpPr>
          <p:nvPr>
            <p:ph type="body" idx="1"/>
          </p:nvPr>
        </p:nvSpPr>
        <p:spPr>
          <a:xfrm>
            <a:off x="1620400" y="2501400"/>
            <a:ext cx="8951200" cy="10932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rgbClr val="263238"/>
              </a:buClr>
              <a:buSzPts val="3600"/>
              <a:buChar char="◎"/>
              <a:defRPr sz="3600" i="1"/>
            </a:lvl1pPr>
            <a:lvl2pPr marL="914400" lvl="1" indent="-457200" algn="ctr" rtl="0">
              <a:spcBef>
                <a:spcPts val="0"/>
              </a:spcBef>
              <a:spcAft>
                <a:spcPts val="0"/>
              </a:spcAft>
              <a:buClr>
                <a:srgbClr val="263238"/>
              </a:buClr>
              <a:buSzPts val="3600"/>
              <a:buChar char="○"/>
              <a:defRPr sz="3600" i="1"/>
            </a:lvl2pPr>
            <a:lvl3pPr marL="1371600" lvl="2" indent="-457200" algn="ctr" rtl="0">
              <a:spcBef>
                <a:spcPts val="0"/>
              </a:spcBef>
              <a:spcAft>
                <a:spcPts val="0"/>
              </a:spcAft>
              <a:buClr>
                <a:srgbClr val="263238"/>
              </a:buClr>
              <a:buSzPts val="3600"/>
              <a:buChar char="◉"/>
              <a:defRPr sz="3600" i="1"/>
            </a:lvl3pPr>
            <a:lvl4pPr marL="1828800" lvl="3" indent="-457200" algn="ctr" rtl="0">
              <a:spcBef>
                <a:spcPts val="0"/>
              </a:spcBef>
              <a:spcAft>
                <a:spcPts val="0"/>
              </a:spcAft>
              <a:buClr>
                <a:srgbClr val="263238"/>
              </a:buClr>
              <a:buSzPts val="3600"/>
              <a:buChar char="●"/>
              <a:defRPr sz="3600" i="1"/>
            </a:lvl4pPr>
            <a:lvl5pPr marL="2286000" lvl="4" indent="-457200" algn="ctr" rtl="0">
              <a:spcBef>
                <a:spcPts val="0"/>
              </a:spcBef>
              <a:spcAft>
                <a:spcPts val="0"/>
              </a:spcAft>
              <a:buClr>
                <a:srgbClr val="263238"/>
              </a:buClr>
              <a:buSzPts val="3600"/>
              <a:buChar char="○"/>
              <a:defRPr sz="3600" i="1"/>
            </a:lvl5pPr>
            <a:lvl6pPr marL="2743200" lvl="5" indent="-457200" algn="ctr" rtl="0">
              <a:spcBef>
                <a:spcPts val="0"/>
              </a:spcBef>
              <a:spcAft>
                <a:spcPts val="0"/>
              </a:spcAft>
              <a:buClr>
                <a:srgbClr val="263238"/>
              </a:buClr>
              <a:buSzPts val="3600"/>
              <a:buChar char="■"/>
              <a:defRPr sz="3600" i="1"/>
            </a:lvl6pPr>
            <a:lvl7pPr marL="3200400" lvl="6" indent="-457200" algn="ctr" rtl="0">
              <a:spcBef>
                <a:spcPts val="0"/>
              </a:spcBef>
              <a:spcAft>
                <a:spcPts val="0"/>
              </a:spcAft>
              <a:buClr>
                <a:srgbClr val="263238"/>
              </a:buClr>
              <a:buSzPts val="3600"/>
              <a:buChar char="●"/>
              <a:defRPr sz="3600" i="1"/>
            </a:lvl7pPr>
            <a:lvl8pPr marL="3657600" lvl="7" indent="-457200" algn="ctr" rtl="0">
              <a:spcBef>
                <a:spcPts val="0"/>
              </a:spcBef>
              <a:spcAft>
                <a:spcPts val="0"/>
              </a:spcAft>
              <a:buClr>
                <a:srgbClr val="263238"/>
              </a:buClr>
              <a:buSzPts val="3600"/>
              <a:buChar char="○"/>
              <a:defRPr sz="3600" i="1"/>
            </a:lvl8pPr>
            <a:lvl9pPr marL="4114800" lvl="8" indent="-457200" algn="ctr" rtl="0">
              <a:spcBef>
                <a:spcPts val="0"/>
              </a:spcBef>
              <a:spcAft>
                <a:spcPts val="0"/>
              </a:spcAft>
              <a:buClr>
                <a:srgbClr val="263238"/>
              </a:buClr>
              <a:buSzPts val="3600"/>
              <a:buChar char="■"/>
              <a:defRPr sz="3600" i="1"/>
            </a:lvl9pPr>
          </a:lstStyle>
          <a:p>
            <a:endParaRPr/>
          </a:p>
        </p:txBody>
      </p:sp>
      <p:cxnSp>
        <p:nvCxnSpPr>
          <p:cNvPr id="132" name="Google Shape;132;p22"/>
          <p:cNvCxnSpPr>
            <a:endCxn id="133" idx="1"/>
          </p:cNvCxnSpPr>
          <p:nvPr/>
        </p:nvCxnSpPr>
        <p:spPr>
          <a:xfrm>
            <a:off x="4989460" y="871980"/>
            <a:ext cx="591200" cy="362400"/>
          </a:xfrm>
          <a:prstGeom prst="straightConnector1">
            <a:avLst/>
          </a:prstGeom>
          <a:noFill/>
          <a:ln w="9525" cap="flat" cmpd="sng">
            <a:solidFill>
              <a:srgbClr val="CFD8DC"/>
            </a:solidFill>
            <a:prstDash val="solid"/>
            <a:round/>
            <a:headEnd type="none" w="med" len="med"/>
            <a:tailEnd type="none" w="med" len="med"/>
          </a:ln>
        </p:spPr>
      </p:cxnSp>
      <p:cxnSp>
        <p:nvCxnSpPr>
          <p:cNvPr id="134" name="Google Shape;134;p22"/>
          <p:cNvCxnSpPr/>
          <p:nvPr/>
        </p:nvCxnSpPr>
        <p:spPr>
          <a:xfrm rot="10800000">
            <a:off x="5486400" y="269685"/>
            <a:ext cx="609600" cy="804600"/>
          </a:xfrm>
          <a:prstGeom prst="straightConnector1">
            <a:avLst/>
          </a:prstGeom>
          <a:noFill/>
          <a:ln w="9525" cap="flat" cmpd="sng">
            <a:solidFill>
              <a:srgbClr val="CFD8DC"/>
            </a:solidFill>
            <a:prstDash val="solid"/>
            <a:round/>
            <a:headEnd type="none" w="med" len="med"/>
            <a:tailEnd type="none" w="med" len="med"/>
          </a:ln>
        </p:spPr>
      </p:cxnSp>
      <p:cxnSp>
        <p:nvCxnSpPr>
          <p:cNvPr id="135" name="Google Shape;135;p22"/>
          <p:cNvCxnSpPr/>
          <p:nvPr/>
        </p:nvCxnSpPr>
        <p:spPr>
          <a:xfrm rot="10800000" flipH="1">
            <a:off x="6332100" y="753125"/>
            <a:ext cx="126800" cy="348900"/>
          </a:xfrm>
          <a:prstGeom prst="straightConnector1">
            <a:avLst/>
          </a:prstGeom>
          <a:noFill/>
          <a:ln w="9525" cap="flat" cmpd="sng">
            <a:solidFill>
              <a:srgbClr val="CFD8DC"/>
            </a:solidFill>
            <a:prstDash val="solid"/>
            <a:round/>
            <a:headEnd type="none" w="med" len="med"/>
            <a:tailEnd type="none" w="med" len="med"/>
          </a:ln>
        </p:spPr>
      </p:cxnSp>
      <p:sp>
        <p:nvSpPr>
          <p:cNvPr id="136" name="Google Shape;136;p22"/>
          <p:cNvSpPr txBox="1">
            <a:spLocks noGrp="1"/>
          </p:cNvSpPr>
          <p:nvPr>
            <p:ph type="sldNum" idx="12"/>
          </p:nvPr>
        </p:nvSpPr>
        <p:spPr>
          <a:xfrm>
            <a:off x="-116" y="6333125"/>
            <a:ext cx="12192000" cy="5250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fld id="{00000000-1234-1234-1234-123412341234}" type="slidenum">
              <a:rPr lang="en-US" smtClean="0"/>
              <a:pPr/>
              <a:t>‹#›</a:t>
            </a:fld>
            <a:endParaRPr lang="en-US"/>
          </a:p>
        </p:txBody>
      </p:sp>
      <p:sp>
        <p:nvSpPr>
          <p:cNvPr id="133" name="Google Shape;133;p22"/>
          <p:cNvSpPr/>
          <p:nvPr/>
        </p:nvSpPr>
        <p:spPr>
          <a:xfrm>
            <a:off x="5367200" y="1074285"/>
            <a:ext cx="14576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432779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1048200" y="410826"/>
            <a:ext cx="10095600" cy="9369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39" name="Google Shape;139;p23"/>
          <p:cNvSpPr txBox="1">
            <a:spLocks noGrp="1"/>
          </p:cNvSpPr>
          <p:nvPr>
            <p:ph type="body" idx="1"/>
          </p:nvPr>
        </p:nvSpPr>
        <p:spPr>
          <a:xfrm>
            <a:off x="1048200" y="1682267"/>
            <a:ext cx="10095600" cy="4764900"/>
          </a:xfrm>
          <a:prstGeom prst="rect">
            <a:avLst/>
          </a:prstGeom>
        </p:spPr>
        <p:txBody>
          <a:bodyPr spcFirstLastPara="1" wrap="square" lIns="91425" tIns="91425" rIns="91425" bIns="91425" anchor="t" anchorCtr="0">
            <a:noAutofit/>
          </a:bodyPr>
          <a:lstStyle>
            <a:lvl1pPr marL="457200" lvl="0" indent="-419100" rtl="0">
              <a:lnSpc>
                <a:spcPct val="115000"/>
              </a:lnSpc>
              <a:spcBef>
                <a:spcPts val="600"/>
              </a:spcBef>
              <a:spcAft>
                <a:spcPts val="0"/>
              </a:spcAft>
              <a:buSzPts val="3000"/>
              <a:buChar char="◎"/>
              <a:defRPr/>
            </a:lvl1pPr>
            <a:lvl2pPr marL="914400" lvl="1" indent="-381000" rtl="0">
              <a:lnSpc>
                <a:spcPct val="115000"/>
              </a:lnSpc>
              <a:spcBef>
                <a:spcPts val="0"/>
              </a:spcBef>
              <a:spcAft>
                <a:spcPts val="0"/>
              </a:spcAft>
              <a:buSzPts val="2400"/>
              <a:buChar char="○"/>
              <a:defRPr/>
            </a:lvl2pPr>
            <a:lvl3pPr marL="1371600" lvl="2" indent="-381000" rtl="0">
              <a:lnSpc>
                <a:spcPct val="115000"/>
              </a:lnSpc>
              <a:spcBef>
                <a:spcPts val="0"/>
              </a:spcBef>
              <a:spcAft>
                <a:spcPts val="0"/>
              </a:spcAft>
              <a:buSzPts val="2400"/>
              <a:buChar char="◉"/>
              <a:defRPr/>
            </a:lvl3pPr>
            <a:lvl4pPr marL="1828800" lvl="3" indent="-342900" rtl="0">
              <a:lnSpc>
                <a:spcPct val="115000"/>
              </a:lnSpc>
              <a:spcBef>
                <a:spcPts val="0"/>
              </a:spcBef>
              <a:spcAft>
                <a:spcPts val="0"/>
              </a:spcAft>
              <a:buSzPts val="1800"/>
              <a:buChar char="●"/>
              <a:defRPr/>
            </a:lvl4pPr>
            <a:lvl5pPr marL="2286000" lvl="4" indent="-342900" rtl="0">
              <a:lnSpc>
                <a:spcPct val="115000"/>
              </a:lnSpc>
              <a:spcBef>
                <a:spcPts val="0"/>
              </a:spcBef>
              <a:spcAft>
                <a:spcPts val="0"/>
              </a:spcAft>
              <a:buSzPts val="1800"/>
              <a:buChar char="○"/>
              <a:defRPr/>
            </a:lvl5pPr>
            <a:lvl6pPr marL="2743200" lvl="5" indent="-342900" rtl="0">
              <a:lnSpc>
                <a:spcPct val="115000"/>
              </a:lnSpc>
              <a:spcBef>
                <a:spcPts val="0"/>
              </a:spcBef>
              <a:spcAft>
                <a:spcPts val="0"/>
              </a:spcAft>
              <a:buSzPts val="1800"/>
              <a:buChar char="■"/>
              <a:defRPr/>
            </a:lvl6pPr>
            <a:lvl7pPr marL="3200400" lvl="6" indent="-342900" rtl="0">
              <a:lnSpc>
                <a:spcPct val="115000"/>
              </a:lnSpc>
              <a:spcBef>
                <a:spcPts val="0"/>
              </a:spcBef>
              <a:spcAft>
                <a:spcPts val="0"/>
              </a:spcAft>
              <a:buSzPts val="1800"/>
              <a:buChar char="●"/>
              <a:defRPr/>
            </a:lvl7pPr>
            <a:lvl8pPr marL="3657600" lvl="7" indent="-342900" rtl="0">
              <a:lnSpc>
                <a:spcPct val="115000"/>
              </a:lnSpc>
              <a:spcBef>
                <a:spcPts val="0"/>
              </a:spcBef>
              <a:spcAft>
                <a:spcPts val="0"/>
              </a:spcAft>
              <a:buSzPts val="1800"/>
              <a:buChar char="○"/>
              <a:defRPr/>
            </a:lvl8pPr>
            <a:lvl9pPr marL="4114800" lvl="8" indent="-342900" rtl="0">
              <a:lnSpc>
                <a:spcPct val="115000"/>
              </a:lnSpc>
              <a:spcBef>
                <a:spcPts val="0"/>
              </a:spcBef>
              <a:spcAft>
                <a:spcPts val="0"/>
              </a:spcAft>
              <a:buSzPts val="1800"/>
              <a:buChar char="■"/>
              <a:defRPr/>
            </a:lvl9pPr>
          </a:lstStyle>
          <a:p>
            <a:endParaRPr/>
          </a:p>
        </p:txBody>
      </p:sp>
      <p:sp>
        <p:nvSpPr>
          <p:cNvPr id="140" name="Google Shape;140;p23"/>
          <p:cNvSpPr txBox="1">
            <a:spLocks noGrp="1"/>
          </p:cNvSpPr>
          <p:nvPr>
            <p:ph type="sldNum" idx="12"/>
          </p:nvPr>
        </p:nvSpPr>
        <p:spPr>
          <a:xfrm>
            <a:off x="11205845" y="6333134"/>
            <a:ext cx="731600" cy="525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US" smtClean="0"/>
              <a:pPr algn="r"/>
              <a:t>‹#›</a:t>
            </a:fld>
            <a:endParaRPr lang="en-US"/>
          </a:p>
        </p:txBody>
      </p:sp>
    </p:spTree>
    <p:extLst>
      <p:ext uri="{BB962C8B-B14F-4D97-AF65-F5344CB8AC3E}">
        <p14:creationId xmlns:p14="http://schemas.microsoft.com/office/powerpoint/2010/main" val="247851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126"/>
        <p:cNvGrpSpPr/>
        <p:nvPr/>
      </p:nvGrpSpPr>
      <p:grpSpPr>
        <a:xfrm>
          <a:off x="0" y="0"/>
          <a:ext cx="0" cy="0"/>
          <a:chOff x="0" y="0"/>
          <a:chExt cx="0" cy="0"/>
        </a:xfrm>
      </p:grpSpPr>
      <p:sp>
        <p:nvSpPr>
          <p:cNvPr id="127" name="Google Shape;127;p21"/>
          <p:cNvSpPr txBox="1">
            <a:spLocks noGrp="1"/>
          </p:cNvSpPr>
          <p:nvPr>
            <p:ph type="ctrTitle"/>
          </p:nvPr>
        </p:nvSpPr>
        <p:spPr>
          <a:xfrm>
            <a:off x="2061367" y="2034925"/>
            <a:ext cx="7776800" cy="15465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b="1"/>
            </a:lvl1pPr>
            <a:lvl2pPr lvl="1" rtl="0">
              <a:spcBef>
                <a:spcPts val="0"/>
              </a:spcBef>
              <a:spcAft>
                <a:spcPts val="0"/>
              </a:spcAft>
              <a:buSzPts val="4800"/>
              <a:buNone/>
              <a:defRPr sz="4800" b="1"/>
            </a:lvl2pPr>
            <a:lvl3pPr lvl="2" rtl="0">
              <a:spcBef>
                <a:spcPts val="0"/>
              </a:spcBef>
              <a:spcAft>
                <a:spcPts val="0"/>
              </a:spcAft>
              <a:buSzPts val="4800"/>
              <a:buNone/>
              <a:defRPr sz="4800" b="1"/>
            </a:lvl3pPr>
            <a:lvl4pPr lvl="3" rtl="0">
              <a:spcBef>
                <a:spcPts val="0"/>
              </a:spcBef>
              <a:spcAft>
                <a:spcPts val="0"/>
              </a:spcAft>
              <a:buSzPts val="4800"/>
              <a:buNone/>
              <a:defRPr sz="4800" b="1"/>
            </a:lvl4pPr>
            <a:lvl5pPr lvl="4" rtl="0">
              <a:spcBef>
                <a:spcPts val="0"/>
              </a:spcBef>
              <a:spcAft>
                <a:spcPts val="0"/>
              </a:spcAft>
              <a:buSzPts val="4800"/>
              <a:buNone/>
              <a:defRPr sz="4800" b="1"/>
            </a:lvl5pPr>
            <a:lvl6pPr lvl="5" rtl="0">
              <a:spcBef>
                <a:spcPts val="0"/>
              </a:spcBef>
              <a:spcAft>
                <a:spcPts val="0"/>
              </a:spcAft>
              <a:buSzPts val="4800"/>
              <a:buNone/>
              <a:defRPr sz="4800" b="1"/>
            </a:lvl6pPr>
            <a:lvl7pPr lvl="6" rtl="0">
              <a:spcBef>
                <a:spcPts val="0"/>
              </a:spcBef>
              <a:spcAft>
                <a:spcPts val="0"/>
              </a:spcAft>
              <a:buSzPts val="4800"/>
              <a:buNone/>
              <a:defRPr sz="4800" b="1"/>
            </a:lvl7pPr>
            <a:lvl8pPr lvl="7" rtl="0">
              <a:spcBef>
                <a:spcPts val="0"/>
              </a:spcBef>
              <a:spcAft>
                <a:spcPts val="0"/>
              </a:spcAft>
              <a:buSzPts val="4800"/>
              <a:buNone/>
              <a:defRPr sz="4800" b="1"/>
            </a:lvl8pPr>
            <a:lvl9pPr lvl="8" rtl="0">
              <a:spcBef>
                <a:spcPts val="0"/>
              </a:spcBef>
              <a:spcAft>
                <a:spcPts val="0"/>
              </a:spcAft>
              <a:buSzPts val="4800"/>
              <a:buNone/>
              <a:defRPr sz="4800" b="1"/>
            </a:lvl9pPr>
          </a:lstStyle>
          <a:p>
            <a:endParaRPr/>
          </a:p>
        </p:txBody>
      </p:sp>
      <p:sp>
        <p:nvSpPr>
          <p:cNvPr id="128" name="Google Shape;128;p21"/>
          <p:cNvSpPr txBox="1">
            <a:spLocks noGrp="1"/>
          </p:cNvSpPr>
          <p:nvPr>
            <p:ph type="subTitle" idx="1"/>
          </p:nvPr>
        </p:nvSpPr>
        <p:spPr>
          <a:xfrm>
            <a:off x="2061367" y="3710548"/>
            <a:ext cx="77768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a:endParaRPr/>
          </a:p>
        </p:txBody>
      </p:sp>
    </p:spTree>
    <p:extLst>
      <p:ext uri="{BB962C8B-B14F-4D97-AF65-F5344CB8AC3E}">
        <p14:creationId xmlns:p14="http://schemas.microsoft.com/office/powerpoint/2010/main" val="1833481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80" r:id="rId10"/>
    <p:sldLayoutId id="2147483681" r:id="rId11"/>
    <p:sldLayoutId id="2147483682" r:id="rId12"/>
    <p:sldLayoutId id="2147483683" r:id="rId13"/>
    <p:sldLayoutId id="2147483685" r:id="rId14"/>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2.png"/><Relationship Id="rId7" Type="http://schemas.openxmlformats.org/officeDocument/2006/relationships/diagramColors" Target="../diagrams/colors5.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5.png"/><Relationship Id="rId7" Type="http://schemas.openxmlformats.org/officeDocument/2006/relationships/diagramColors" Target="../diagrams/colors6.xm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178D31F-2FFC-4036-8518-795F22D5A1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89" b="13641"/>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772429" y="2791513"/>
            <a:ext cx="6470692" cy="1229306"/>
          </a:xfrm>
        </p:spPr>
        <p:txBody>
          <a:bodyPr>
            <a:normAutofit/>
          </a:bodyPr>
          <a:lstStyle/>
          <a:p>
            <a:r>
              <a:rPr lang="en-US" sz="5400" dirty="0">
                <a:solidFill>
                  <a:schemeClr val="tx1"/>
                </a:solidFill>
              </a:rPr>
              <a:t>AT82.02</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772429" y="4195868"/>
            <a:ext cx="6470693" cy="1229306"/>
          </a:xfrm>
        </p:spPr>
        <p:txBody>
          <a:bodyPr>
            <a:normAutofit fontScale="85000" lnSpcReduction="20000"/>
          </a:bodyPr>
          <a:lstStyle/>
          <a:p>
            <a:r>
              <a:rPr lang="en-US" b="1" dirty="0"/>
              <a:t>Data Modeling and Management</a:t>
            </a:r>
          </a:p>
          <a:p>
            <a:r>
              <a:rPr lang="en-US" dirty="0"/>
              <a:t>Unit 3-2: CAP Theorem</a:t>
            </a:r>
          </a:p>
          <a:p>
            <a:r>
              <a:rPr lang="en-US" sz="1800" dirty="0"/>
              <a:t>Chutiporn Anutariya (</a:t>
            </a:r>
            <a:r>
              <a:rPr lang="en-US" sz="1800" dirty="0" err="1"/>
              <a:t>chuti</a:t>
            </a:r>
            <a:r>
              <a:rPr lang="en-US" sz="1800" dirty="0"/>
              <a:t> at </a:t>
            </a:r>
            <a:r>
              <a:rPr lang="en-US" sz="1800" dirty="0" err="1"/>
              <a:t>ait</a:t>
            </a:r>
            <a:r>
              <a:rPr lang="en-US" sz="1800" dirty="0"/>
              <a:t> dot ac dot </a:t>
            </a:r>
            <a:r>
              <a:rPr lang="en-US" sz="1800" dirty="0" err="1"/>
              <a:t>th</a:t>
            </a:r>
            <a:r>
              <a:rPr lang="en-US" sz="1800" dirty="0"/>
              <a:t>)</a:t>
            </a:r>
          </a:p>
        </p:txBody>
      </p:sp>
      <p:cxnSp>
        <p:nvCxnSpPr>
          <p:cNvPr id="36" name="Straight Connector 3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EB30B7D-2E87-422A-8586-872F12C6FA1E}"/>
              </a:ext>
            </a:extLst>
          </p:cNvPr>
          <p:cNvSpPr/>
          <p:nvPr/>
        </p:nvSpPr>
        <p:spPr>
          <a:xfrm>
            <a:off x="7459321" y="6400799"/>
            <a:ext cx="4741383" cy="480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D416EC6-351B-4E0C-8499-972A395C48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9413" y="6420425"/>
            <a:ext cx="2102177" cy="431624"/>
          </a:xfrm>
          <a:prstGeom prst="rect">
            <a:avLst/>
          </a:prstGeom>
        </p:spPr>
      </p:pic>
      <p:pic>
        <p:nvPicPr>
          <p:cNvPr id="8" name="Picture 7">
            <a:extLst>
              <a:ext uri="{FF2B5EF4-FFF2-40B4-BE49-F238E27FC236}">
                <a16:creationId xmlns:a16="http://schemas.microsoft.com/office/drawing/2014/main" id="{049DD079-0508-46E4-9BF6-00717678475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87568" y="6133767"/>
            <a:ext cx="1742160" cy="998690"/>
          </a:xfrm>
          <a:prstGeom prst="rect">
            <a:avLst/>
          </a:prstGeom>
        </p:spPr>
      </p:pic>
      <p:pic>
        <p:nvPicPr>
          <p:cNvPr id="1026" name="Picture 2" descr="Logo | Asian Institute of Technology">
            <a:extLst>
              <a:ext uri="{FF2B5EF4-FFF2-40B4-BE49-F238E27FC236}">
                <a16:creationId xmlns:a16="http://schemas.microsoft.com/office/drawing/2014/main" id="{B8C48FB4-6D14-4F7E-890F-C3D71666C9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9728" y="6400800"/>
            <a:ext cx="449865" cy="449865"/>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10">
            <a:extLst>
              <a:ext uri="{FF2B5EF4-FFF2-40B4-BE49-F238E27FC236}">
                <a16:creationId xmlns:a16="http://schemas.microsoft.com/office/drawing/2014/main" id="{23D25AB6-9148-417B-8F5C-54AD82619440}"/>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1"/>
          <p:cNvSpPr txBox="1">
            <a:spLocks noGrp="1"/>
          </p:cNvSpPr>
          <p:nvPr>
            <p:ph type="title"/>
          </p:nvPr>
        </p:nvSpPr>
        <p:spPr>
          <a:prstGeom prst="rect">
            <a:avLst/>
          </a:prstGeom>
        </p:spPr>
        <p:txBody>
          <a:bodyPr spcFirstLastPara="1" vert="horz" wrap="square" lIns="91425" tIns="91425" rIns="91425" bIns="91425" rtlCol="0" anchor="b" anchorCtr="0">
            <a:noAutofit/>
          </a:bodyPr>
          <a:lstStyle/>
          <a:p>
            <a:r>
              <a:rPr lang="en-US"/>
              <a:t>CAP Theorem</a:t>
            </a:r>
            <a:endParaRPr/>
          </a:p>
        </p:txBody>
      </p:sp>
      <p:graphicFrame>
        <p:nvGraphicFramePr>
          <p:cNvPr id="2" name="Content Placeholder 1">
            <a:extLst>
              <a:ext uri="{FF2B5EF4-FFF2-40B4-BE49-F238E27FC236}">
                <a16:creationId xmlns:a16="http://schemas.microsoft.com/office/drawing/2014/main" id="{A1877FB3-A86B-4369-A5A9-BB897195C1D0}"/>
              </a:ext>
            </a:extLst>
          </p:cNvPr>
          <p:cNvGraphicFramePr>
            <a:graphicFrameLocks noGrp="1"/>
          </p:cNvGraphicFramePr>
          <p:nvPr>
            <p:ph idx="1"/>
          </p:nvPr>
        </p:nvGraphicFramePr>
        <p:xfrm>
          <a:off x="5888181" y="1853428"/>
          <a:ext cx="5885411" cy="45934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55" name="Google Shape;355;p51"/>
          <p:cNvSpPr txBox="1">
            <a:spLocks noGrp="1"/>
          </p:cNvSpPr>
          <p:nvPr>
            <p:ph type="sldNum" sz="quarter" idx="12"/>
          </p:nvPr>
        </p:nvSpPr>
        <p:spPr>
          <a:prstGeom prst="rect">
            <a:avLst/>
          </a:prstGeom>
        </p:spPr>
        <p:txBody>
          <a:bodyPr spcFirstLastPara="1" vert="horz" wrap="square" lIns="91425" tIns="91425" rIns="91425" bIns="91425" rtlCol="0" anchor="t" anchorCtr="0">
            <a:noAutofit/>
          </a:bodyPr>
          <a:lstStyle/>
          <a:p>
            <a:pPr algn="r"/>
            <a:fld id="{00000000-1234-1234-1234-123412341234}" type="slidenum">
              <a:rPr lang="en-US"/>
              <a:pPr algn="r"/>
              <a:t>10</a:t>
            </a:fld>
            <a:endParaRPr/>
          </a:p>
        </p:txBody>
      </p:sp>
      <p:pic>
        <p:nvPicPr>
          <p:cNvPr id="356" name="Google Shape;356;p51"/>
          <p:cNvPicPr preferRelativeResize="0"/>
          <p:nvPr/>
        </p:nvPicPr>
        <p:blipFill rotWithShape="1">
          <a:blip r:embed="rId8">
            <a:alphaModFix/>
          </a:blip>
          <a:srcRect l="24817" t="61948" r="20840" b="11148"/>
          <a:stretch/>
        </p:blipFill>
        <p:spPr>
          <a:xfrm>
            <a:off x="593446" y="3724772"/>
            <a:ext cx="4969199" cy="1484075"/>
          </a:xfrm>
          <a:prstGeom prst="rect">
            <a:avLst/>
          </a:prstGeom>
          <a:noFill/>
          <a:ln>
            <a:noFill/>
          </a:ln>
        </p:spPr>
      </p:pic>
      <p:sp>
        <p:nvSpPr>
          <p:cNvPr id="357" name="Google Shape;357;p51"/>
          <p:cNvSpPr/>
          <p:nvPr/>
        </p:nvSpPr>
        <p:spPr>
          <a:xfrm>
            <a:off x="3771694" y="2883885"/>
            <a:ext cx="1609956" cy="799848"/>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2400" dirty="0"/>
              <a:t>apple</a:t>
            </a:r>
            <a:endParaRPr sz="2400" dirty="0"/>
          </a:p>
        </p:txBody>
      </p:sp>
      <p:sp>
        <p:nvSpPr>
          <p:cNvPr id="358" name="Google Shape;358;p51"/>
          <p:cNvSpPr/>
          <p:nvPr/>
        </p:nvSpPr>
        <p:spPr>
          <a:xfrm>
            <a:off x="593446" y="2924924"/>
            <a:ext cx="1770444" cy="799848"/>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2400" dirty="0"/>
              <a:t>mango</a:t>
            </a:r>
            <a:endParaRPr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2"/>
          <p:cNvSpPr txBox="1">
            <a:spLocks noGrp="1"/>
          </p:cNvSpPr>
          <p:nvPr>
            <p:ph type="title"/>
          </p:nvPr>
        </p:nvSpPr>
        <p:spPr>
          <a:xfrm>
            <a:off x="1097280" y="286603"/>
            <a:ext cx="10058400" cy="1450757"/>
          </a:xfrm>
        </p:spPr>
        <p:txBody>
          <a:bodyPr anchor="b">
            <a:normAutofit/>
          </a:bodyPr>
          <a:lstStyle/>
          <a:p>
            <a:r>
              <a:rPr lang="en-US" dirty="0"/>
              <a:t>CP: Consistent + Partition Tolerant</a:t>
            </a:r>
          </a:p>
        </p:txBody>
      </p:sp>
      <p:pic>
        <p:nvPicPr>
          <p:cNvPr id="369" name="Google Shape;369;p52" descr="Diagram&#10;&#10;Description automatically generated"/>
          <p:cNvPicPr preferRelativeResize="0"/>
          <p:nvPr/>
        </p:nvPicPr>
        <p:blipFill rotWithShape="1">
          <a:blip r:embed="rId3"/>
          <a:srcRect t="23232" b="13874"/>
          <a:stretch/>
        </p:blipFill>
        <p:spPr>
          <a:xfrm>
            <a:off x="399010" y="2460567"/>
            <a:ext cx="5917428" cy="3158837"/>
          </a:xfrm>
          <a:prstGeom prst="rect">
            <a:avLst/>
          </a:prstGeom>
          <a:noFill/>
          <a:ln>
            <a:noFill/>
          </a:ln>
        </p:spPr>
      </p:pic>
      <p:graphicFrame>
        <p:nvGraphicFramePr>
          <p:cNvPr id="5" name="Content Placeholder 4">
            <a:extLst>
              <a:ext uri="{FF2B5EF4-FFF2-40B4-BE49-F238E27FC236}">
                <a16:creationId xmlns:a16="http://schemas.microsoft.com/office/drawing/2014/main" id="{F54B35DE-93A2-46B9-B3A0-247949544B6F}"/>
              </a:ext>
            </a:extLst>
          </p:cNvPr>
          <p:cNvGraphicFramePr>
            <a:graphicFrameLocks noGrp="1"/>
          </p:cNvGraphicFramePr>
          <p:nvPr>
            <p:ph sz="half" idx="2"/>
          </p:nvPr>
        </p:nvGraphicFramePr>
        <p:xfrm>
          <a:off x="6515944" y="2120901"/>
          <a:ext cx="4639736" cy="22682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68" name="Google Shape;368;p52"/>
          <p:cNvSpPr txBox="1">
            <a:spLocks noGrp="1"/>
          </p:cNvSpPr>
          <p:nvPr>
            <p:ph type="sldNum" sz="quarter" idx="12"/>
          </p:nvPr>
        </p:nvSpPr>
        <p:spPr>
          <a:xfrm>
            <a:off x="10993582" y="6446838"/>
            <a:ext cx="780010" cy="365125"/>
          </a:xfrm>
        </p:spPr>
        <p:txBody>
          <a:bodyPr anchor="ctr">
            <a:normAutofit/>
          </a:bodyPr>
          <a:lstStyle/>
          <a:p>
            <a:pPr>
              <a:spcAft>
                <a:spcPts val="600"/>
              </a:spcAft>
            </a:pPr>
            <a:fld id="{00000000-1234-1234-1234-123412341234}" type="slidenum">
              <a:rPr lang="en-US"/>
              <a:pPr>
                <a:spcAft>
                  <a:spcPts val="600"/>
                </a:spcAft>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3"/>
          <p:cNvSpPr txBox="1">
            <a:spLocks noGrp="1"/>
          </p:cNvSpPr>
          <p:nvPr>
            <p:ph type="title"/>
          </p:nvPr>
        </p:nvSpPr>
        <p:spPr>
          <a:xfrm>
            <a:off x="1097280" y="286603"/>
            <a:ext cx="10058400" cy="1450757"/>
          </a:xfrm>
        </p:spPr>
        <p:txBody>
          <a:bodyPr spcFirstLastPara="1" vert="horz" lIns="91425" tIns="91425" rIns="91425" bIns="91425" rtlCol="0" anchor="b" anchorCtr="0">
            <a:normAutofit/>
          </a:bodyPr>
          <a:lstStyle/>
          <a:p>
            <a:r>
              <a:rPr lang="en-US"/>
              <a:t>AP: Available + Partition Tolerant</a:t>
            </a:r>
            <a:endParaRPr/>
          </a:p>
        </p:txBody>
      </p:sp>
      <p:pic>
        <p:nvPicPr>
          <p:cNvPr id="378" name="Google Shape;378;p53"/>
          <p:cNvPicPr preferRelativeResize="0"/>
          <p:nvPr/>
        </p:nvPicPr>
        <p:blipFill rotWithShape="1">
          <a:blip r:embed="rId3"/>
          <a:srcRect t="22773" b="9673"/>
          <a:stretch/>
        </p:blipFill>
        <p:spPr>
          <a:xfrm>
            <a:off x="900341" y="1984631"/>
            <a:ext cx="10058400" cy="4338637"/>
          </a:xfrm>
          <a:prstGeom prst="rect">
            <a:avLst/>
          </a:prstGeom>
          <a:noFill/>
          <a:ln>
            <a:noFill/>
          </a:ln>
        </p:spPr>
      </p:pic>
      <p:sp>
        <p:nvSpPr>
          <p:cNvPr id="377" name="Google Shape;377;p53"/>
          <p:cNvSpPr txBox="1">
            <a:spLocks noGrp="1"/>
          </p:cNvSpPr>
          <p:nvPr>
            <p:ph type="sldNum" sz="quarter" idx="12"/>
          </p:nvPr>
        </p:nvSpPr>
        <p:spPr>
          <a:xfrm>
            <a:off x="10993582" y="6446838"/>
            <a:ext cx="780010" cy="365125"/>
          </a:xfrm>
        </p:spPr>
        <p:txBody>
          <a:bodyPr spcFirstLastPara="1" vert="horz" lIns="91425" tIns="91425" rIns="91425" bIns="91425" rtlCol="0" anchor="ctr" anchorCtr="0">
            <a:normAutofit/>
          </a:bodyPr>
          <a:lstStyle/>
          <a:p>
            <a:pPr>
              <a:lnSpc>
                <a:spcPct val="90000"/>
              </a:lnSpc>
              <a:spcAft>
                <a:spcPts val="600"/>
              </a:spcAft>
            </a:pPr>
            <a:fld id="{00000000-1234-1234-1234-123412341234}" type="slidenum">
              <a:rPr lang="en-US" sz="700"/>
              <a:pPr>
                <a:lnSpc>
                  <a:spcPct val="90000"/>
                </a:lnSpc>
                <a:spcAft>
                  <a:spcPts val="600"/>
                </a:spcAft>
              </a:pPr>
              <a:t>12</a:t>
            </a:fld>
            <a:endParaRPr lang="en-US" sz="7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4"/>
          <p:cNvSpPr txBox="1">
            <a:spLocks noGrp="1"/>
          </p:cNvSpPr>
          <p:nvPr>
            <p:ph type="body" idx="1"/>
          </p:nvPr>
        </p:nvSpPr>
        <p:spPr>
          <a:xfrm>
            <a:off x="1754659" y="3292575"/>
            <a:ext cx="8913254" cy="1093200"/>
          </a:xfrm>
          <a:prstGeom prst="rect">
            <a:avLst/>
          </a:prstGeom>
        </p:spPr>
        <p:txBody>
          <a:bodyPr spcFirstLastPara="1" vert="horz" wrap="square" lIns="91425" tIns="91425" rIns="91425" bIns="91425" rtlCol="0" anchor="t" anchorCtr="0">
            <a:noAutofit/>
          </a:bodyPr>
          <a:lstStyle/>
          <a:p>
            <a:pPr indent="-419100" algn="l">
              <a:buSzPts val="3000"/>
            </a:pPr>
            <a:r>
              <a:rPr lang="en-US" sz="3000" dirty="0">
                <a:solidFill>
                  <a:srgbClr val="000000"/>
                </a:solidFill>
              </a:rPr>
              <a:t>In a system that may suffer from </a:t>
            </a:r>
            <a:r>
              <a:rPr lang="en-US" sz="3000" dirty="0">
                <a:solidFill>
                  <a:srgbClr val="008000"/>
                </a:solidFill>
              </a:rPr>
              <a:t>network partitions</a:t>
            </a:r>
            <a:r>
              <a:rPr lang="en-US" sz="3000" dirty="0">
                <a:solidFill>
                  <a:srgbClr val="000000"/>
                </a:solidFill>
              </a:rPr>
              <a:t>, as distributed system do, you have to trade off </a:t>
            </a:r>
            <a:r>
              <a:rPr lang="en-US" sz="3000" dirty="0">
                <a:solidFill>
                  <a:srgbClr val="B45F06"/>
                </a:solidFill>
              </a:rPr>
              <a:t>consistency</a:t>
            </a:r>
            <a:r>
              <a:rPr lang="en-US" sz="3000" dirty="0">
                <a:solidFill>
                  <a:srgbClr val="000000"/>
                </a:solidFill>
              </a:rPr>
              <a:t> versus </a:t>
            </a:r>
            <a:r>
              <a:rPr lang="en-US" sz="3000" dirty="0">
                <a:solidFill>
                  <a:srgbClr val="B45F06"/>
                </a:solidFill>
              </a:rPr>
              <a:t>availability</a:t>
            </a:r>
            <a:r>
              <a:rPr lang="en-US" sz="3000" dirty="0">
                <a:solidFill>
                  <a:srgbClr val="000000"/>
                </a:solidFill>
              </a:rPr>
              <a:t>!</a:t>
            </a:r>
            <a:endParaRPr sz="3000" dirty="0">
              <a:solidFill>
                <a:srgbClr val="000000"/>
              </a:solidFill>
            </a:endParaRPr>
          </a:p>
          <a:p>
            <a:pPr indent="-419100" algn="l">
              <a:spcBef>
                <a:spcPts val="0"/>
              </a:spcBef>
              <a:buClr>
                <a:srgbClr val="000000"/>
              </a:buClr>
              <a:buSzPts val="3000"/>
            </a:pPr>
            <a:r>
              <a:rPr lang="en-US" sz="3000" dirty="0">
                <a:solidFill>
                  <a:srgbClr val="000000"/>
                </a:solidFill>
              </a:rPr>
              <a:t>This is not a binary choice, you can trade off a little consistency to get some availability.</a:t>
            </a:r>
            <a:endParaRPr sz="3000" dirty="0">
              <a:solidFill>
                <a:srgbClr val="000000"/>
              </a:solidFill>
            </a:endParaRPr>
          </a:p>
        </p:txBody>
      </p:sp>
      <p:sp>
        <p:nvSpPr>
          <p:cNvPr id="385" name="Google Shape;385;p54"/>
          <p:cNvSpPr txBox="1">
            <a:spLocks noGrp="1"/>
          </p:cNvSpPr>
          <p:nvPr>
            <p:ph type="sldNum" idx="12"/>
          </p:nvPr>
        </p:nvSpPr>
        <p:spPr>
          <a:xfrm>
            <a:off x="1523913" y="6333125"/>
            <a:ext cx="9144000" cy="525000"/>
          </a:xfrm>
          <a:prstGeom prst="rect">
            <a:avLst/>
          </a:prstGeom>
        </p:spPr>
        <p:txBody>
          <a:bodyPr spcFirstLastPara="1" vert="horz" wrap="square" lIns="91425" tIns="91425" rIns="91425" bIns="91425" rtlCol="0" anchor="t" anchorCtr="0">
            <a:noAutofit/>
          </a:bodyPr>
          <a:lstStyle/>
          <a:p>
            <a:fld id="{00000000-1234-1234-1234-123412341234}" type="slidenum">
              <a:rPr lang="en-US"/>
              <a:pPr/>
              <a:t>13</a:t>
            </a:fld>
            <a:endParaRPr/>
          </a:p>
        </p:txBody>
      </p:sp>
      <p:pic>
        <p:nvPicPr>
          <p:cNvPr id="386" name="Google Shape;386;p54"/>
          <p:cNvPicPr preferRelativeResize="0"/>
          <p:nvPr/>
        </p:nvPicPr>
        <p:blipFill>
          <a:blip r:embed="rId3">
            <a:alphaModFix/>
          </a:blip>
          <a:stretch>
            <a:fillRect/>
          </a:stretch>
        </p:blipFill>
        <p:spPr>
          <a:xfrm>
            <a:off x="5231138" y="1104292"/>
            <a:ext cx="1729550" cy="1729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5"/>
          <p:cNvSpPr txBox="1">
            <a:spLocks noGrp="1"/>
          </p:cNvSpPr>
          <p:nvPr>
            <p:ph type="body" idx="1"/>
          </p:nvPr>
        </p:nvSpPr>
        <p:spPr>
          <a:xfrm>
            <a:off x="2531889" y="4386450"/>
            <a:ext cx="6713400" cy="1093200"/>
          </a:xfrm>
          <a:prstGeom prst="rect">
            <a:avLst/>
          </a:prstGeom>
        </p:spPr>
        <p:txBody>
          <a:bodyPr spcFirstLastPara="1" vert="horz" wrap="square" lIns="91425" tIns="91425" rIns="91425" bIns="91425" rtlCol="0" anchor="t" anchorCtr="0">
            <a:noAutofit/>
          </a:bodyPr>
          <a:lstStyle/>
          <a:p>
            <a:pPr indent="0">
              <a:buNone/>
            </a:pPr>
            <a:r>
              <a:rPr lang="en-US" dirty="0"/>
              <a:t>Which is </a:t>
            </a:r>
            <a:r>
              <a:rPr lang="en-US" b="1" dirty="0">
                <a:solidFill>
                  <a:srgbClr val="980000"/>
                </a:solidFill>
              </a:rPr>
              <a:t>right</a:t>
            </a:r>
            <a:r>
              <a:rPr lang="en-US" dirty="0"/>
              <a:t>?</a:t>
            </a:r>
            <a:endParaRPr dirty="0"/>
          </a:p>
          <a:p>
            <a:pPr indent="0">
              <a:buNone/>
            </a:pPr>
            <a:r>
              <a:rPr lang="en-US" dirty="0"/>
              <a:t>Which one to choose AP or CP?</a:t>
            </a:r>
            <a:endParaRPr dirty="0"/>
          </a:p>
          <a:p>
            <a:pPr indent="0">
              <a:buNone/>
            </a:pPr>
            <a:endParaRPr sz="1800" i="0" dirty="0"/>
          </a:p>
        </p:txBody>
      </p:sp>
      <p:sp>
        <p:nvSpPr>
          <p:cNvPr id="393" name="Google Shape;393;p55"/>
          <p:cNvSpPr txBox="1">
            <a:spLocks noGrp="1"/>
          </p:cNvSpPr>
          <p:nvPr>
            <p:ph type="sldNum" idx="12"/>
          </p:nvPr>
        </p:nvSpPr>
        <p:spPr>
          <a:xfrm>
            <a:off x="1523913" y="6333125"/>
            <a:ext cx="9144000" cy="525000"/>
          </a:xfrm>
          <a:prstGeom prst="rect">
            <a:avLst/>
          </a:prstGeom>
        </p:spPr>
        <p:txBody>
          <a:bodyPr spcFirstLastPara="1" vert="horz" wrap="square" lIns="91425" tIns="91425" rIns="91425" bIns="91425" rtlCol="0" anchor="t" anchorCtr="0">
            <a:noAutofit/>
          </a:bodyPr>
          <a:lstStyle/>
          <a:p>
            <a:fld id="{00000000-1234-1234-1234-123412341234}" type="slidenum">
              <a:rPr lang="en-US"/>
              <a:pPr/>
              <a:t>14</a:t>
            </a:fld>
            <a:endParaRPr/>
          </a:p>
        </p:txBody>
      </p:sp>
      <p:pic>
        <p:nvPicPr>
          <p:cNvPr id="394" name="Google Shape;394;p55"/>
          <p:cNvPicPr preferRelativeResize="0"/>
          <p:nvPr/>
        </p:nvPicPr>
        <p:blipFill>
          <a:blip r:embed="rId3">
            <a:alphaModFix/>
          </a:blip>
          <a:stretch>
            <a:fillRect/>
          </a:stretch>
        </p:blipFill>
        <p:spPr>
          <a:xfrm>
            <a:off x="4456218" y="1808850"/>
            <a:ext cx="2864742" cy="2577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6"/>
          <p:cNvSpPr txBox="1">
            <a:spLocks noGrp="1"/>
          </p:cNvSpPr>
          <p:nvPr>
            <p:ph type="body" idx="1"/>
          </p:nvPr>
        </p:nvSpPr>
        <p:spPr>
          <a:xfrm>
            <a:off x="2739213" y="3429000"/>
            <a:ext cx="6713400" cy="1093200"/>
          </a:xfrm>
          <a:prstGeom prst="rect">
            <a:avLst/>
          </a:prstGeom>
        </p:spPr>
        <p:txBody>
          <a:bodyPr spcFirstLastPara="1" vert="horz" wrap="square" lIns="91425" tIns="91425" rIns="91425" bIns="91425" rtlCol="0" anchor="t" anchorCtr="0">
            <a:noAutofit/>
          </a:bodyPr>
          <a:lstStyle/>
          <a:p>
            <a:pPr indent="-419100" algn="l">
              <a:lnSpc>
                <a:spcPct val="100000"/>
              </a:lnSpc>
              <a:buClr>
                <a:schemeClr val="dk1"/>
              </a:buClr>
              <a:buSzPts val="3000"/>
              <a:buFont typeface="Calibri"/>
              <a:buChar char="◎"/>
            </a:pPr>
            <a:r>
              <a:rPr lang="en-US" sz="3000" i="0" dirty="0">
                <a:solidFill>
                  <a:schemeClr val="dk1"/>
                </a:solidFill>
                <a:latin typeface="Calibri"/>
                <a:ea typeface="Calibri"/>
                <a:cs typeface="Calibri"/>
                <a:sym typeface="Calibri"/>
              </a:rPr>
              <a:t>There is no right or wrong.</a:t>
            </a:r>
            <a:endParaRPr sz="3000" i="0" dirty="0">
              <a:solidFill>
                <a:schemeClr val="dk1"/>
              </a:solidFill>
              <a:latin typeface="Calibri"/>
              <a:ea typeface="Calibri"/>
              <a:cs typeface="Calibri"/>
              <a:sym typeface="Calibri"/>
            </a:endParaRPr>
          </a:p>
          <a:p>
            <a:pPr indent="-419100" algn="l">
              <a:lnSpc>
                <a:spcPct val="100000"/>
              </a:lnSpc>
              <a:spcBef>
                <a:spcPts val="0"/>
              </a:spcBef>
              <a:buClr>
                <a:schemeClr val="dk1"/>
              </a:buClr>
              <a:buSzPts val="3000"/>
              <a:buFont typeface="Calibri"/>
              <a:buChar char="◎"/>
            </a:pPr>
            <a:r>
              <a:rPr lang="en-US" sz="3000" i="0" dirty="0">
                <a:solidFill>
                  <a:schemeClr val="dk1"/>
                </a:solidFill>
                <a:latin typeface="Calibri"/>
                <a:ea typeface="Calibri"/>
                <a:cs typeface="Calibri"/>
                <a:sym typeface="Calibri"/>
              </a:rPr>
              <a:t>Choosing what suits best for the use case is the definitive resolution.</a:t>
            </a:r>
            <a:endParaRPr sz="3000" i="0" dirty="0">
              <a:solidFill>
                <a:schemeClr val="dk1"/>
              </a:solidFill>
              <a:latin typeface="Calibri"/>
              <a:ea typeface="Calibri"/>
              <a:cs typeface="Calibri"/>
              <a:sym typeface="Calibri"/>
            </a:endParaRPr>
          </a:p>
        </p:txBody>
      </p:sp>
      <p:sp>
        <p:nvSpPr>
          <p:cNvPr id="401" name="Google Shape;401;p56"/>
          <p:cNvSpPr txBox="1">
            <a:spLocks noGrp="1"/>
          </p:cNvSpPr>
          <p:nvPr>
            <p:ph type="sldNum" idx="12"/>
          </p:nvPr>
        </p:nvSpPr>
        <p:spPr>
          <a:xfrm>
            <a:off x="1523913" y="6333125"/>
            <a:ext cx="9144000" cy="525000"/>
          </a:xfrm>
          <a:prstGeom prst="rect">
            <a:avLst/>
          </a:prstGeom>
        </p:spPr>
        <p:txBody>
          <a:bodyPr spcFirstLastPara="1" vert="horz" wrap="square" lIns="91425" tIns="91425" rIns="91425" bIns="91425" rtlCol="0" anchor="t" anchorCtr="0">
            <a:noAutofit/>
          </a:bodyPr>
          <a:lstStyle/>
          <a:p>
            <a:fld id="{00000000-1234-1234-1234-123412341234}" type="slidenum">
              <a:rPr lang="en-US"/>
              <a:pPr/>
              <a:t>15</a:t>
            </a:fld>
            <a:endParaRPr/>
          </a:p>
        </p:txBody>
      </p:sp>
      <p:pic>
        <p:nvPicPr>
          <p:cNvPr id="402" name="Google Shape;402;p56"/>
          <p:cNvPicPr preferRelativeResize="0"/>
          <p:nvPr/>
        </p:nvPicPr>
        <p:blipFill>
          <a:blip r:embed="rId3">
            <a:alphaModFix/>
          </a:blip>
          <a:stretch>
            <a:fillRect/>
          </a:stretch>
        </p:blipFill>
        <p:spPr>
          <a:xfrm>
            <a:off x="5143413" y="1064552"/>
            <a:ext cx="1905000" cy="1905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7"/>
          <p:cNvSpPr txBox="1">
            <a:spLocks noGrp="1"/>
          </p:cNvSpPr>
          <p:nvPr>
            <p:ph type="body" idx="1"/>
          </p:nvPr>
        </p:nvSpPr>
        <p:spPr>
          <a:xfrm>
            <a:off x="1679172" y="3770575"/>
            <a:ext cx="8595360" cy="2409000"/>
          </a:xfrm>
          <a:prstGeom prst="rect">
            <a:avLst/>
          </a:prstGeom>
        </p:spPr>
        <p:txBody>
          <a:bodyPr spcFirstLastPara="1" vert="horz" wrap="square" lIns="91425" tIns="91425" rIns="91425" bIns="91425" rtlCol="0" anchor="t" anchorCtr="0">
            <a:noAutofit/>
          </a:bodyPr>
          <a:lstStyle/>
          <a:p>
            <a:pPr indent="0">
              <a:buNone/>
            </a:pPr>
            <a:r>
              <a:rPr lang="en-US" dirty="0"/>
              <a:t>Who makes the </a:t>
            </a:r>
            <a:r>
              <a:rPr lang="en-US" b="1" dirty="0">
                <a:solidFill>
                  <a:srgbClr val="980000"/>
                </a:solidFill>
              </a:rPr>
              <a:t>decision</a:t>
            </a:r>
            <a:r>
              <a:rPr lang="en-US" dirty="0"/>
              <a:t>?</a:t>
            </a:r>
            <a:endParaRPr dirty="0"/>
          </a:p>
          <a:p>
            <a:pPr indent="0">
              <a:buNone/>
            </a:pPr>
            <a:r>
              <a:rPr lang="en-US" dirty="0"/>
              <a:t>The development team </a:t>
            </a:r>
            <a:r>
              <a:rPr lang="en-US" b="1" dirty="0">
                <a:solidFill>
                  <a:srgbClr val="980000"/>
                </a:solidFill>
              </a:rPr>
              <a:t>or</a:t>
            </a:r>
            <a:r>
              <a:rPr lang="en-US" dirty="0"/>
              <a:t> the business?</a:t>
            </a:r>
            <a:endParaRPr dirty="0"/>
          </a:p>
          <a:p>
            <a:pPr indent="0">
              <a:buNone/>
            </a:pPr>
            <a:endParaRPr sz="1800" i="0" dirty="0"/>
          </a:p>
        </p:txBody>
      </p:sp>
      <p:sp>
        <p:nvSpPr>
          <p:cNvPr id="409" name="Google Shape;409;p57"/>
          <p:cNvSpPr txBox="1">
            <a:spLocks noGrp="1"/>
          </p:cNvSpPr>
          <p:nvPr>
            <p:ph type="sldNum" idx="12"/>
          </p:nvPr>
        </p:nvSpPr>
        <p:spPr>
          <a:xfrm>
            <a:off x="1523913" y="6333125"/>
            <a:ext cx="9144000" cy="525000"/>
          </a:xfrm>
          <a:prstGeom prst="rect">
            <a:avLst/>
          </a:prstGeom>
        </p:spPr>
        <p:txBody>
          <a:bodyPr spcFirstLastPara="1" vert="horz" wrap="square" lIns="91425" tIns="91425" rIns="91425" bIns="91425" rtlCol="0" anchor="t" anchorCtr="0">
            <a:noAutofit/>
          </a:bodyPr>
          <a:lstStyle/>
          <a:p>
            <a:fld id="{00000000-1234-1234-1234-123412341234}" type="slidenum">
              <a:rPr lang="en-US"/>
              <a:pPr/>
              <a:t>16</a:t>
            </a:fld>
            <a:endParaRPr/>
          </a:p>
        </p:txBody>
      </p:sp>
      <p:pic>
        <p:nvPicPr>
          <p:cNvPr id="410" name="Google Shape;410;p57"/>
          <p:cNvPicPr preferRelativeResize="0"/>
          <p:nvPr/>
        </p:nvPicPr>
        <p:blipFill>
          <a:blip r:embed="rId3">
            <a:alphaModFix/>
          </a:blip>
          <a:stretch>
            <a:fillRect/>
          </a:stretch>
        </p:blipFill>
        <p:spPr>
          <a:xfrm>
            <a:off x="4688975" y="1394975"/>
            <a:ext cx="2864742" cy="2577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pic>
        <p:nvPicPr>
          <p:cNvPr id="418" name="Google Shape;418;p58"/>
          <p:cNvPicPr preferRelativeResize="0"/>
          <p:nvPr/>
        </p:nvPicPr>
        <p:blipFill>
          <a:blip r:embed="rId3">
            <a:alphaModFix/>
          </a:blip>
          <a:stretch>
            <a:fillRect/>
          </a:stretch>
        </p:blipFill>
        <p:spPr>
          <a:xfrm>
            <a:off x="0" y="-217471"/>
            <a:ext cx="1905000" cy="1905000"/>
          </a:xfrm>
          <a:prstGeom prst="rect">
            <a:avLst/>
          </a:prstGeom>
          <a:noFill/>
          <a:ln>
            <a:noFill/>
          </a:ln>
        </p:spPr>
      </p:pic>
      <p:graphicFrame>
        <p:nvGraphicFramePr>
          <p:cNvPr id="2" name="Diagram 1">
            <a:extLst>
              <a:ext uri="{FF2B5EF4-FFF2-40B4-BE49-F238E27FC236}">
                <a16:creationId xmlns:a16="http://schemas.microsoft.com/office/drawing/2014/main" id="{920AAEDF-FEBB-4EB9-BCA5-C0B6C3B563A2}"/>
              </a:ext>
            </a:extLst>
          </p:cNvPr>
          <p:cNvGraphicFramePr/>
          <p:nvPr/>
        </p:nvGraphicFramePr>
        <p:xfrm>
          <a:off x="997527" y="997528"/>
          <a:ext cx="11194473" cy="55980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17" name="Google Shape;417;p58"/>
          <p:cNvSpPr txBox="1">
            <a:spLocks noGrp="1"/>
          </p:cNvSpPr>
          <p:nvPr>
            <p:ph type="sldNum" idx="12"/>
          </p:nvPr>
        </p:nvSpPr>
        <p:spPr>
          <a:xfrm>
            <a:off x="1523913" y="6333125"/>
            <a:ext cx="9144000" cy="525000"/>
          </a:xfrm>
          <a:prstGeom prst="rect">
            <a:avLst/>
          </a:prstGeom>
        </p:spPr>
        <p:txBody>
          <a:bodyPr spcFirstLastPara="1" vert="horz" wrap="square" lIns="91425" tIns="91425" rIns="91425" bIns="91425" rtlCol="0" anchor="t" anchorCtr="0">
            <a:noAutofit/>
          </a:bodyPr>
          <a:lstStyle/>
          <a:p>
            <a:fld id="{00000000-1234-1234-1234-123412341234}" type="slidenum">
              <a:rPr lang="en-US"/>
              <a:p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9"/>
          <p:cNvSpPr txBox="1">
            <a:spLocks noGrp="1"/>
          </p:cNvSpPr>
          <p:nvPr>
            <p:ph type="title"/>
          </p:nvPr>
        </p:nvSpPr>
        <p:spPr>
          <a:xfrm>
            <a:off x="643466" y="786383"/>
            <a:ext cx="3517567" cy="2093975"/>
          </a:xfrm>
        </p:spPr>
        <p:txBody>
          <a:bodyPr spcFirstLastPara="1" vert="horz" lIns="91440" tIns="45720" rIns="91440" bIns="45720" rtlCol="0" anchor="b" anchorCtr="0">
            <a:normAutofit/>
          </a:bodyPr>
          <a:lstStyle/>
          <a:p>
            <a:r>
              <a:rPr lang="en-US" b="0" i="0" kern="1200" spc="-50" baseline="0" dirty="0">
                <a:latin typeface="+mj-lt"/>
                <a:ea typeface="+mj-ea"/>
                <a:cs typeface="+mj-cs"/>
              </a:rPr>
              <a:t>PACELC</a:t>
            </a:r>
          </a:p>
        </p:txBody>
      </p:sp>
      <p:sp>
        <p:nvSpPr>
          <p:cNvPr id="441" name="Google Shape;425;p59"/>
          <p:cNvSpPr txBox="1">
            <a:spLocks noGrp="1"/>
          </p:cNvSpPr>
          <p:nvPr>
            <p:ph idx="1"/>
          </p:nvPr>
        </p:nvSpPr>
        <p:spPr>
          <a:xfrm>
            <a:off x="4720281" y="812799"/>
            <a:ext cx="7471719" cy="5999164"/>
          </a:xfrm>
        </p:spPr>
        <p:txBody>
          <a:bodyPr spcFirstLastPara="1" vert="horz" lIns="0" tIns="45720" rIns="0" bIns="45720" rtlCol="0" anchorCtr="0">
            <a:normAutofit/>
          </a:bodyPr>
          <a:lstStyle/>
          <a:p>
            <a:pPr marL="190500" marR="190500" indent="0">
              <a:spcBef>
                <a:spcPts val="0"/>
              </a:spcBef>
              <a:buClr>
                <a:schemeClr val="dk1"/>
              </a:buClr>
              <a:buSzPts val="1100"/>
              <a:buFont typeface="Calibri" panose="020F0502020204030204" pitchFamily="34" charset="0"/>
              <a:buNone/>
            </a:pPr>
            <a:r>
              <a:rPr lang="en-US" sz="3600" dirty="0"/>
              <a:t>If there is </a:t>
            </a:r>
            <a:r>
              <a:rPr lang="en-US" sz="3600" b="1" i="1" dirty="0"/>
              <a:t>P</a:t>
            </a:r>
            <a:r>
              <a:rPr lang="en-US" sz="3600" i="1" dirty="0"/>
              <a:t>artition</a:t>
            </a:r>
            <a:r>
              <a:rPr lang="en-US" sz="3600" dirty="0"/>
              <a:t>,</a:t>
            </a:r>
          </a:p>
          <a:p>
            <a:pPr marL="190500" marR="190500" indent="0">
              <a:spcBef>
                <a:spcPts val="0"/>
              </a:spcBef>
              <a:buClr>
                <a:schemeClr val="dk1"/>
              </a:buClr>
              <a:buSzPts val="1100"/>
              <a:buFont typeface="Calibri" panose="020F0502020204030204" pitchFamily="34" charset="0"/>
              <a:buNone/>
            </a:pPr>
            <a:r>
              <a:rPr lang="en-US" sz="3600" dirty="0"/>
              <a:t>      how does the system trade-off</a:t>
            </a:r>
          </a:p>
          <a:p>
            <a:pPr marL="190500" marR="190500" indent="0">
              <a:spcBef>
                <a:spcPts val="0"/>
              </a:spcBef>
              <a:buFont typeface="Calibri" panose="020F0502020204030204" pitchFamily="34" charset="0"/>
              <a:buNone/>
            </a:pPr>
            <a:r>
              <a:rPr lang="en-US" sz="3600" dirty="0"/>
              <a:t>      between </a:t>
            </a:r>
            <a:r>
              <a:rPr lang="en-US" sz="3600" b="1" i="1" dirty="0"/>
              <a:t>A</a:t>
            </a:r>
            <a:r>
              <a:rPr lang="en-US" sz="3600" i="1" dirty="0"/>
              <a:t>vailability</a:t>
            </a:r>
            <a:r>
              <a:rPr lang="en-US" sz="3600" dirty="0"/>
              <a:t> and </a:t>
            </a:r>
          </a:p>
          <a:p>
            <a:pPr marL="0" marR="190500" indent="0">
              <a:spcBef>
                <a:spcPts val="0"/>
              </a:spcBef>
              <a:buClr>
                <a:schemeClr val="dk1"/>
              </a:buClr>
              <a:buSzPts val="1100"/>
              <a:buFont typeface="Calibri" panose="020F0502020204030204" pitchFamily="34" charset="0"/>
              <a:buNone/>
            </a:pPr>
            <a:r>
              <a:rPr lang="en-US" sz="3600" b="1" i="1" dirty="0"/>
              <a:t>       C</a:t>
            </a:r>
            <a:r>
              <a:rPr lang="en-US" sz="3600" i="1" dirty="0"/>
              <a:t>onsistency</a:t>
            </a:r>
          </a:p>
          <a:p>
            <a:pPr marL="190500" marR="190500" indent="0">
              <a:spcBef>
                <a:spcPts val="0"/>
              </a:spcBef>
              <a:buClr>
                <a:schemeClr val="dk1"/>
              </a:buClr>
              <a:buSzPts val="1100"/>
              <a:buFont typeface="Calibri" panose="020F0502020204030204" pitchFamily="34" charset="0"/>
              <a:buNone/>
            </a:pPr>
            <a:r>
              <a:rPr lang="en-US" sz="3600" b="1" dirty="0"/>
              <a:t>E</a:t>
            </a:r>
            <a:r>
              <a:rPr lang="en-US" sz="3600" dirty="0"/>
              <a:t>lse</a:t>
            </a:r>
          </a:p>
          <a:p>
            <a:pPr marL="190500" marR="190500" indent="0">
              <a:spcBef>
                <a:spcPts val="0"/>
              </a:spcBef>
              <a:buClr>
                <a:schemeClr val="dk1"/>
              </a:buClr>
              <a:buSzPts val="1100"/>
              <a:buFont typeface="Calibri" panose="020F0502020204030204" pitchFamily="34" charset="0"/>
              <a:buNone/>
            </a:pPr>
            <a:r>
              <a:rPr lang="en-US" sz="3600" dirty="0"/>
              <a:t>      how does the system trade-off</a:t>
            </a:r>
          </a:p>
          <a:p>
            <a:pPr marL="190500" marR="190500" indent="0">
              <a:spcBef>
                <a:spcPts val="0"/>
              </a:spcBef>
              <a:buClr>
                <a:schemeClr val="dk1"/>
              </a:buClr>
              <a:buSzPts val="1100"/>
              <a:buFont typeface="Calibri" panose="020F0502020204030204" pitchFamily="34" charset="0"/>
              <a:buNone/>
            </a:pPr>
            <a:r>
              <a:rPr lang="en-US" sz="3600" dirty="0"/>
              <a:t>      between </a:t>
            </a:r>
            <a:r>
              <a:rPr lang="en-US" sz="3600" b="1" i="1" dirty="0"/>
              <a:t>L</a:t>
            </a:r>
            <a:r>
              <a:rPr lang="en-US" sz="3600" i="1" dirty="0"/>
              <a:t>atency</a:t>
            </a:r>
            <a:r>
              <a:rPr lang="en-US" sz="3600" dirty="0"/>
              <a:t> and</a:t>
            </a:r>
          </a:p>
          <a:p>
            <a:pPr marL="190500" marR="190500" indent="0">
              <a:spcBef>
                <a:spcPts val="0"/>
              </a:spcBef>
              <a:buClr>
                <a:schemeClr val="dk1"/>
              </a:buClr>
              <a:buSzPts val="1100"/>
              <a:buFont typeface="Calibri" panose="020F0502020204030204" pitchFamily="34" charset="0"/>
              <a:buNone/>
            </a:pPr>
            <a:r>
              <a:rPr lang="en-US" sz="3600" b="1" i="1" dirty="0"/>
              <a:t>	C</a:t>
            </a:r>
            <a:r>
              <a:rPr lang="en-US" sz="3600" i="1" dirty="0"/>
              <a:t>onsistency</a:t>
            </a:r>
          </a:p>
        </p:txBody>
      </p:sp>
      <p:sp>
        <p:nvSpPr>
          <p:cNvPr id="427" name="Google Shape;427;p59"/>
          <p:cNvSpPr txBox="1"/>
          <p:nvPr/>
        </p:nvSpPr>
        <p:spPr>
          <a:xfrm>
            <a:off x="4823619" y="5886292"/>
            <a:ext cx="7246461" cy="925671"/>
          </a:xfrm>
          <a:prstGeom prst="rect">
            <a:avLst/>
          </a:prstGeom>
        </p:spPr>
        <p:txBody>
          <a:bodyPr spcFirstLastPara="1" vert="horz" lIns="91440" tIns="45720" rIns="91440" bIns="45720" rtlCol="0" anchorCtr="0">
            <a:normAutofit/>
          </a:bodyPr>
          <a:lstStyle/>
          <a:p>
            <a:pPr>
              <a:lnSpc>
                <a:spcPct val="110000"/>
              </a:lnSpc>
              <a:spcBef>
                <a:spcPts val="1200"/>
              </a:spcBef>
              <a:spcAft>
                <a:spcPts val="200"/>
              </a:spcAft>
              <a:buClr>
                <a:schemeClr val="accent1"/>
              </a:buClr>
              <a:buSzPct val="100000"/>
            </a:pPr>
            <a:r>
              <a:rPr lang="en-US" b="1" kern="1200" dirty="0">
                <a:solidFill>
                  <a:srgbClr val="0070C0"/>
                </a:solidFill>
                <a:latin typeface="+mn-lt"/>
                <a:ea typeface="+mn-ea"/>
                <a:cs typeface="+mn-cs"/>
              </a:rPr>
              <a:t>Note: </a:t>
            </a:r>
            <a:r>
              <a:rPr lang="en-US" kern="1200" dirty="0">
                <a:solidFill>
                  <a:srgbClr val="0070C0"/>
                </a:solidFill>
                <a:latin typeface="+mn-lt"/>
                <a:ea typeface="+mn-ea"/>
                <a:cs typeface="+mn-cs"/>
              </a:rPr>
              <a:t>As mentioned before high </a:t>
            </a:r>
            <a:r>
              <a:rPr lang="en-US" b="1" kern="1200" dirty="0">
                <a:solidFill>
                  <a:srgbClr val="0070C0"/>
                </a:solidFill>
                <a:latin typeface="+mn-lt"/>
                <a:ea typeface="+mn-ea"/>
                <a:cs typeface="+mn-cs"/>
              </a:rPr>
              <a:t>L</a:t>
            </a:r>
            <a:r>
              <a:rPr lang="en-US" kern="1200" dirty="0">
                <a:solidFill>
                  <a:srgbClr val="0070C0"/>
                </a:solidFill>
                <a:latin typeface="+mn-lt"/>
                <a:ea typeface="+mn-ea"/>
                <a:cs typeface="+mn-cs"/>
              </a:rPr>
              <a:t>atency can be termed as no </a:t>
            </a:r>
            <a:r>
              <a:rPr lang="en-US" b="1" kern="1200" dirty="0">
                <a:solidFill>
                  <a:srgbClr val="0070C0"/>
                </a:solidFill>
                <a:latin typeface="+mn-lt"/>
                <a:ea typeface="+mn-ea"/>
                <a:cs typeface="+mn-cs"/>
              </a:rPr>
              <a:t>A</a:t>
            </a:r>
            <a:r>
              <a:rPr lang="en-US" kern="1200" dirty="0">
                <a:solidFill>
                  <a:srgbClr val="0070C0"/>
                </a:solidFill>
                <a:latin typeface="+mn-lt"/>
                <a:ea typeface="+mn-ea"/>
                <a:cs typeface="+mn-cs"/>
              </a:rPr>
              <a:t>vailability</a:t>
            </a:r>
          </a:p>
          <a:p>
            <a:pPr>
              <a:lnSpc>
                <a:spcPct val="110000"/>
              </a:lnSpc>
              <a:spcBef>
                <a:spcPts val="1200"/>
              </a:spcBef>
              <a:spcAft>
                <a:spcPts val="200"/>
              </a:spcAft>
              <a:buClr>
                <a:schemeClr val="accent1"/>
              </a:buClr>
              <a:buSzPct val="100000"/>
            </a:pPr>
            <a:endParaRPr lang="en-US" kern="1200" dirty="0">
              <a:solidFill>
                <a:srgbClr val="0070C0"/>
              </a:solidFill>
              <a:latin typeface="+mn-lt"/>
              <a:ea typeface="+mn-ea"/>
              <a:cs typeface="+mn-cs"/>
            </a:endParaRPr>
          </a:p>
        </p:txBody>
      </p:sp>
      <p:sp>
        <p:nvSpPr>
          <p:cNvPr id="426" name="Google Shape;426;p59"/>
          <p:cNvSpPr txBox="1">
            <a:spLocks noGrp="1"/>
          </p:cNvSpPr>
          <p:nvPr>
            <p:ph type="sldNum" sz="quarter" idx="12"/>
          </p:nvPr>
        </p:nvSpPr>
        <p:spPr>
          <a:xfrm>
            <a:off x="10993582" y="6446838"/>
            <a:ext cx="780010" cy="365125"/>
          </a:xfrm>
        </p:spPr>
        <p:txBody>
          <a:bodyPr spcFirstLastPara="1" vert="horz" lIns="91440" tIns="45720" rIns="91440" bIns="45720" rtlCol="0" anchor="ctr" anchorCtr="0">
            <a:normAutofit/>
          </a:bodyPr>
          <a:lstStyle/>
          <a:p>
            <a:pPr>
              <a:spcAft>
                <a:spcPts val="600"/>
              </a:spcAft>
            </a:pPr>
            <a:fld id="{00000000-1234-1234-1234-123412341234}" type="slidenum">
              <a:rPr lang="en-US" smtClean="0"/>
              <a:pPr>
                <a:spcAft>
                  <a:spcPts val="600"/>
                </a:spcAft>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0"/>
          <p:cNvSpPr txBox="1">
            <a:spLocks noGrp="1"/>
          </p:cNvSpPr>
          <p:nvPr>
            <p:ph type="ctrTitle" idx="4294967295"/>
          </p:nvPr>
        </p:nvSpPr>
        <p:spPr>
          <a:xfrm>
            <a:off x="6756925" y="336375"/>
            <a:ext cx="2459700" cy="734700"/>
          </a:xfrm>
          <a:prstGeom prst="rect">
            <a:avLst/>
          </a:prstGeom>
          <a:solidFill>
            <a:srgbClr val="FFE599"/>
          </a:solidFill>
        </p:spPr>
        <p:txBody>
          <a:bodyPr spcFirstLastPara="1" vert="horz" wrap="square" lIns="91425" tIns="91425" rIns="91425" bIns="91425" rtlCol="0" anchor="b" anchorCtr="0">
            <a:noAutofit/>
          </a:bodyPr>
          <a:lstStyle/>
          <a:p>
            <a:pPr>
              <a:spcBef>
                <a:spcPts val="0"/>
              </a:spcBef>
            </a:pPr>
            <a:r>
              <a:rPr lang="en-US" sz="2400">
                <a:solidFill>
                  <a:schemeClr val="dk1"/>
                </a:solidFill>
                <a:latin typeface="Georgia"/>
                <a:ea typeface="Georgia"/>
                <a:cs typeface="Georgia"/>
                <a:sym typeface="Georgia"/>
              </a:rPr>
              <a:t>What we desire?</a:t>
            </a:r>
            <a:endParaRPr b="0"/>
          </a:p>
        </p:txBody>
      </p:sp>
      <p:sp>
        <p:nvSpPr>
          <p:cNvPr id="434" name="Google Shape;434;p60"/>
          <p:cNvSpPr txBox="1">
            <a:spLocks noGrp="1"/>
          </p:cNvSpPr>
          <p:nvPr>
            <p:ph type="subTitle" idx="4294967295"/>
          </p:nvPr>
        </p:nvSpPr>
        <p:spPr>
          <a:xfrm>
            <a:off x="2406775" y="995025"/>
            <a:ext cx="3452700" cy="859200"/>
          </a:xfrm>
          <a:prstGeom prst="rect">
            <a:avLst/>
          </a:prstGeom>
          <a:solidFill>
            <a:srgbClr val="CFE2F3"/>
          </a:solidFill>
        </p:spPr>
        <p:txBody>
          <a:bodyPr spcFirstLastPara="1" vert="horz" wrap="square" lIns="91425" tIns="91425" rIns="91425" bIns="91425" rtlCol="0" anchor="t" anchorCtr="0">
            <a:noAutofit/>
          </a:bodyPr>
          <a:lstStyle/>
          <a:p>
            <a:pPr marL="0" indent="0">
              <a:lnSpc>
                <a:spcPct val="114000"/>
              </a:lnSpc>
              <a:spcBef>
                <a:spcPts val="0"/>
              </a:spcBef>
              <a:spcAft>
                <a:spcPts val="0"/>
              </a:spcAft>
              <a:buNone/>
            </a:pPr>
            <a:r>
              <a:rPr lang="en-US" sz="2400">
                <a:solidFill>
                  <a:schemeClr val="dk1"/>
                </a:solidFill>
                <a:latin typeface="Georgia"/>
                <a:ea typeface="Georgia"/>
                <a:cs typeface="Georgia"/>
                <a:sym typeface="Georgia"/>
              </a:rPr>
              <a:t>High </a:t>
            </a:r>
            <a:r>
              <a:rPr lang="en-US" sz="2400" b="1">
                <a:solidFill>
                  <a:schemeClr val="dk1"/>
                </a:solidFill>
                <a:latin typeface="Georgia"/>
                <a:ea typeface="Georgia"/>
                <a:cs typeface="Georgia"/>
                <a:sym typeface="Georgia"/>
              </a:rPr>
              <a:t>A</a:t>
            </a:r>
            <a:r>
              <a:rPr lang="en-US" sz="2400">
                <a:solidFill>
                  <a:schemeClr val="dk1"/>
                </a:solidFill>
                <a:latin typeface="Georgia"/>
                <a:ea typeface="Georgia"/>
                <a:cs typeface="Georgia"/>
                <a:sym typeface="Georgia"/>
              </a:rPr>
              <a:t>vailability and high </a:t>
            </a:r>
            <a:r>
              <a:rPr lang="en-US" sz="2400" b="1">
                <a:solidFill>
                  <a:schemeClr val="dk1"/>
                </a:solidFill>
                <a:latin typeface="Georgia"/>
                <a:ea typeface="Georgia"/>
                <a:cs typeface="Georgia"/>
                <a:sym typeface="Georgia"/>
              </a:rPr>
              <a:t>C</a:t>
            </a:r>
            <a:r>
              <a:rPr lang="en-US" sz="2400">
                <a:solidFill>
                  <a:schemeClr val="dk1"/>
                </a:solidFill>
                <a:latin typeface="Georgia"/>
                <a:ea typeface="Georgia"/>
                <a:cs typeface="Georgia"/>
                <a:sym typeface="Georgia"/>
              </a:rPr>
              <a:t>onsistency</a:t>
            </a:r>
            <a:endParaRPr sz="2400">
              <a:solidFill>
                <a:srgbClr val="980000"/>
              </a:solidFill>
            </a:endParaRPr>
          </a:p>
        </p:txBody>
      </p:sp>
      <p:sp>
        <p:nvSpPr>
          <p:cNvPr id="435" name="Google Shape;435;p60"/>
          <p:cNvSpPr txBox="1"/>
          <p:nvPr/>
        </p:nvSpPr>
        <p:spPr>
          <a:xfrm>
            <a:off x="5518825" y="2299050"/>
            <a:ext cx="4935900" cy="1787400"/>
          </a:xfrm>
          <a:prstGeom prst="rect">
            <a:avLst/>
          </a:prstGeom>
          <a:solidFill>
            <a:srgbClr val="FFE599"/>
          </a:solidFill>
          <a:ln>
            <a:noFill/>
          </a:ln>
        </p:spPr>
        <p:txBody>
          <a:bodyPr spcFirstLastPara="1" wrap="square" lIns="91425" tIns="91425" rIns="91425" bIns="91425" anchor="ctr" anchorCtr="0">
            <a:noAutofit/>
          </a:bodyPr>
          <a:lstStyle/>
          <a:p>
            <a:r>
              <a:rPr lang="en-US" sz="2400">
                <a:solidFill>
                  <a:schemeClr val="dk1"/>
                </a:solidFill>
                <a:latin typeface="Georgia"/>
                <a:ea typeface="Georgia"/>
                <a:cs typeface="Georgia"/>
                <a:sym typeface="Georgia"/>
              </a:rPr>
              <a:t>But we know we can’t have both </a:t>
            </a:r>
            <a:r>
              <a:rPr lang="en-US" sz="2400" b="1">
                <a:solidFill>
                  <a:schemeClr val="dk1"/>
                </a:solidFill>
                <a:latin typeface="Georgia"/>
                <a:ea typeface="Georgia"/>
                <a:cs typeface="Georgia"/>
                <a:sym typeface="Georgia"/>
              </a:rPr>
              <a:t>A</a:t>
            </a:r>
            <a:r>
              <a:rPr lang="en-US" sz="2400">
                <a:solidFill>
                  <a:schemeClr val="dk1"/>
                </a:solidFill>
                <a:latin typeface="Georgia"/>
                <a:ea typeface="Georgia"/>
                <a:cs typeface="Georgia"/>
                <a:sym typeface="Georgia"/>
              </a:rPr>
              <a:t>vailability (low </a:t>
            </a:r>
            <a:r>
              <a:rPr lang="en-US" sz="2400" b="1">
                <a:solidFill>
                  <a:schemeClr val="dk1"/>
                </a:solidFill>
                <a:latin typeface="Georgia"/>
                <a:ea typeface="Georgia"/>
                <a:cs typeface="Georgia"/>
                <a:sym typeface="Georgia"/>
              </a:rPr>
              <a:t>L</a:t>
            </a:r>
            <a:r>
              <a:rPr lang="en-US" sz="2400">
                <a:solidFill>
                  <a:schemeClr val="dk1"/>
                </a:solidFill>
                <a:latin typeface="Georgia"/>
                <a:ea typeface="Georgia"/>
                <a:cs typeface="Georgia"/>
                <a:sym typeface="Georgia"/>
              </a:rPr>
              <a:t>atency) and </a:t>
            </a:r>
            <a:r>
              <a:rPr lang="en-US" sz="2400" b="1">
                <a:solidFill>
                  <a:schemeClr val="dk1"/>
                </a:solidFill>
                <a:latin typeface="Georgia"/>
                <a:ea typeface="Georgia"/>
                <a:cs typeface="Georgia"/>
                <a:sym typeface="Georgia"/>
              </a:rPr>
              <a:t>C</a:t>
            </a:r>
            <a:r>
              <a:rPr lang="en-US" sz="2400">
                <a:solidFill>
                  <a:schemeClr val="dk1"/>
                </a:solidFill>
                <a:latin typeface="Georgia"/>
                <a:ea typeface="Georgia"/>
                <a:cs typeface="Georgia"/>
                <a:sym typeface="Georgia"/>
              </a:rPr>
              <a:t>onsistency when there is network </a:t>
            </a:r>
            <a:r>
              <a:rPr lang="en-US" sz="2400" b="1">
                <a:solidFill>
                  <a:schemeClr val="dk1"/>
                </a:solidFill>
                <a:latin typeface="Georgia"/>
                <a:ea typeface="Georgia"/>
                <a:cs typeface="Georgia"/>
                <a:sym typeface="Georgia"/>
              </a:rPr>
              <a:t>P</a:t>
            </a:r>
            <a:r>
              <a:rPr lang="en-US" sz="2400">
                <a:solidFill>
                  <a:schemeClr val="dk1"/>
                </a:solidFill>
                <a:latin typeface="Georgia"/>
                <a:ea typeface="Georgia"/>
                <a:cs typeface="Georgia"/>
                <a:sym typeface="Georgia"/>
              </a:rPr>
              <a:t>artition ????</a:t>
            </a:r>
            <a:endParaRPr sz="2400"/>
          </a:p>
        </p:txBody>
      </p:sp>
      <p:pic>
        <p:nvPicPr>
          <p:cNvPr id="436" name="Google Shape;436;p60"/>
          <p:cNvPicPr preferRelativeResize="0"/>
          <p:nvPr/>
        </p:nvPicPr>
        <p:blipFill>
          <a:blip r:embed="rId3">
            <a:alphaModFix/>
          </a:blip>
          <a:stretch>
            <a:fillRect/>
          </a:stretch>
        </p:blipFill>
        <p:spPr>
          <a:xfrm>
            <a:off x="1524001" y="1682501"/>
            <a:ext cx="1729975" cy="1729975"/>
          </a:xfrm>
          <a:prstGeom prst="rect">
            <a:avLst/>
          </a:prstGeom>
          <a:noFill/>
          <a:ln>
            <a:noFill/>
          </a:ln>
        </p:spPr>
      </p:pic>
      <p:sp>
        <p:nvSpPr>
          <p:cNvPr id="437" name="Google Shape;437;p60"/>
          <p:cNvSpPr txBox="1">
            <a:spLocks noGrp="1"/>
          </p:cNvSpPr>
          <p:nvPr>
            <p:ph type="sldNum" idx="12"/>
          </p:nvPr>
        </p:nvSpPr>
        <p:spPr>
          <a:xfrm>
            <a:off x="9928384" y="6333134"/>
            <a:ext cx="548700" cy="525000"/>
          </a:xfrm>
          <a:prstGeom prst="rect">
            <a:avLst/>
          </a:prstGeom>
        </p:spPr>
        <p:txBody>
          <a:bodyPr spcFirstLastPara="1" vert="horz" wrap="square" lIns="91425" tIns="91425" rIns="91425" bIns="91425" rtlCol="0" anchor="t" anchorCtr="0">
            <a:noAutofit/>
          </a:bodyPr>
          <a:lstStyle/>
          <a:p>
            <a:pPr algn="r"/>
            <a:fld id="{00000000-1234-1234-1234-123412341234}" type="slidenum">
              <a:rPr lang="en-US"/>
              <a:pPr algn="r"/>
              <a:t>19</a:t>
            </a:fld>
            <a:endParaRPr/>
          </a:p>
        </p:txBody>
      </p:sp>
      <p:pic>
        <p:nvPicPr>
          <p:cNvPr id="438" name="Google Shape;438;p60"/>
          <p:cNvPicPr preferRelativeResize="0"/>
          <p:nvPr/>
        </p:nvPicPr>
        <p:blipFill>
          <a:blip r:embed="rId4">
            <a:alphaModFix/>
          </a:blip>
          <a:stretch>
            <a:fillRect/>
          </a:stretch>
        </p:blipFill>
        <p:spPr>
          <a:xfrm>
            <a:off x="9033000" y="607113"/>
            <a:ext cx="1635000" cy="1635000"/>
          </a:xfrm>
          <a:prstGeom prst="rect">
            <a:avLst/>
          </a:prstGeom>
          <a:noFill/>
          <a:ln>
            <a:noFill/>
          </a:ln>
        </p:spPr>
      </p:pic>
      <p:sp>
        <p:nvSpPr>
          <p:cNvPr id="439" name="Google Shape;439;p60"/>
          <p:cNvSpPr txBox="1"/>
          <p:nvPr/>
        </p:nvSpPr>
        <p:spPr>
          <a:xfrm>
            <a:off x="2406775" y="4260725"/>
            <a:ext cx="4766400" cy="2072400"/>
          </a:xfrm>
          <a:prstGeom prst="rect">
            <a:avLst/>
          </a:prstGeom>
          <a:solidFill>
            <a:srgbClr val="CFE2F3"/>
          </a:solidFill>
          <a:ln>
            <a:noFill/>
          </a:ln>
        </p:spPr>
        <p:txBody>
          <a:bodyPr spcFirstLastPara="1" wrap="square" lIns="91425" tIns="91425" rIns="91425" bIns="91425" anchor="ctr" anchorCtr="0">
            <a:noAutofit/>
          </a:bodyPr>
          <a:lstStyle/>
          <a:p>
            <a:pPr>
              <a:lnSpc>
                <a:spcPct val="114000"/>
              </a:lnSpc>
            </a:pPr>
            <a:r>
              <a:rPr lang="en-US" sz="2400" dirty="0">
                <a:solidFill>
                  <a:schemeClr val="dk1"/>
                </a:solidFill>
                <a:latin typeface="Georgia"/>
                <a:ea typeface="Georgia"/>
                <a:cs typeface="Georgia"/>
                <a:sym typeface="Georgia"/>
              </a:rPr>
              <a:t>How about having high Availability (low Latency) over Consistency for the time being and getting Eventually Consistent?</a:t>
            </a:r>
            <a:endParaRPr sz="2400" dirty="0">
              <a:solidFill>
                <a:schemeClr val="dk1"/>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7"/>
          <p:cNvSpPr txBox="1">
            <a:spLocks noGrp="1"/>
          </p:cNvSpPr>
          <p:nvPr>
            <p:ph type="ctrTitle"/>
          </p:nvPr>
        </p:nvSpPr>
        <p:spPr>
          <a:xfrm>
            <a:off x="2061367" y="2034925"/>
            <a:ext cx="7776800" cy="1546500"/>
          </a:xfrm>
        </p:spPr>
        <p:txBody>
          <a:bodyPr spcFirstLastPara="1" vert="horz" wrap="square" lIns="91425" tIns="91425" rIns="91425" bIns="91425" rtlCol="0" anchor="b" anchorCtr="0">
            <a:normAutofit/>
          </a:bodyPr>
          <a:lstStyle/>
          <a:p>
            <a:r>
              <a:rPr lang="en-US"/>
              <a:t>CAP Theorem</a:t>
            </a:r>
            <a:endParaRPr/>
          </a:p>
        </p:txBody>
      </p:sp>
      <p:sp>
        <p:nvSpPr>
          <p:cNvPr id="312" name="Subtitle 2">
            <a:extLst>
              <a:ext uri="{FF2B5EF4-FFF2-40B4-BE49-F238E27FC236}">
                <a16:creationId xmlns:a16="http://schemas.microsoft.com/office/drawing/2014/main" id="{7B2A7743-4833-40A8-8F47-8D8251BB348E}"/>
              </a:ext>
            </a:extLst>
          </p:cNvPr>
          <p:cNvSpPr>
            <a:spLocks noGrp="1"/>
          </p:cNvSpPr>
          <p:nvPr>
            <p:ph type="subTitle" idx="1"/>
          </p:nvPr>
        </p:nvSpPr>
        <p:spPr>
          <a:xfrm>
            <a:off x="2061367" y="3710548"/>
            <a:ext cx="7776800" cy="1046400"/>
          </a:xfrm>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8"/>
          <p:cNvSpPr txBox="1">
            <a:spLocks noGrp="1"/>
          </p:cNvSpPr>
          <p:nvPr>
            <p:ph type="body" idx="1"/>
          </p:nvPr>
        </p:nvSpPr>
        <p:spPr>
          <a:xfrm>
            <a:off x="914401" y="2174789"/>
            <a:ext cx="10651524" cy="4043912"/>
          </a:xfrm>
          <a:prstGeom prst="rect">
            <a:avLst/>
          </a:prstGeom>
        </p:spPr>
        <p:txBody>
          <a:bodyPr spcFirstLastPara="1" vert="horz" wrap="square" lIns="91425" tIns="91425" rIns="91425" bIns="91425" rtlCol="0" anchor="t" anchorCtr="0">
            <a:noAutofit/>
          </a:bodyPr>
          <a:lstStyle/>
          <a:p>
            <a:pPr indent="-355600">
              <a:lnSpc>
                <a:spcPct val="140000"/>
              </a:lnSpc>
              <a:spcBef>
                <a:spcPts val="2400"/>
              </a:spcBef>
              <a:buSzPts val="2000"/>
            </a:pPr>
            <a:r>
              <a:rPr lang="en-US" sz="2000" dirty="0">
                <a:solidFill>
                  <a:srgbClr val="504C48"/>
                </a:solidFill>
                <a:latin typeface="Roboto"/>
                <a:ea typeface="Roboto"/>
                <a:cs typeface="Roboto"/>
                <a:sym typeface="Roboto"/>
              </a:rPr>
              <a:t>P. </a:t>
            </a:r>
            <a:r>
              <a:rPr lang="en-US" sz="2000" dirty="0" err="1">
                <a:solidFill>
                  <a:srgbClr val="504C48"/>
                </a:solidFill>
                <a:latin typeface="Roboto"/>
                <a:ea typeface="Roboto"/>
                <a:cs typeface="Roboto"/>
                <a:sym typeface="Roboto"/>
              </a:rPr>
              <a:t>Sadalage</a:t>
            </a:r>
            <a:r>
              <a:rPr lang="en-US" sz="2000" dirty="0">
                <a:solidFill>
                  <a:srgbClr val="504C48"/>
                </a:solidFill>
                <a:latin typeface="Roboto"/>
                <a:ea typeface="Roboto"/>
                <a:cs typeface="Roboto"/>
                <a:sym typeface="Roboto"/>
              </a:rPr>
              <a:t> and M. Fowler: NoSQL Distilled: A Brief Guide to the Emerging World of Polyglot Persistence, Addison-Wesley Professional, 2013</a:t>
            </a:r>
            <a:endParaRPr sz="2000" dirty="0">
              <a:solidFill>
                <a:srgbClr val="504C48"/>
              </a:solidFill>
              <a:latin typeface="Roboto"/>
              <a:ea typeface="Roboto"/>
              <a:cs typeface="Roboto"/>
              <a:sym typeface="Roboto"/>
            </a:endParaRPr>
          </a:p>
          <a:p>
            <a:pPr indent="-355600">
              <a:lnSpc>
                <a:spcPct val="140000"/>
              </a:lnSpc>
              <a:spcBef>
                <a:spcPts val="0"/>
              </a:spcBef>
              <a:buSzPts val="2000"/>
            </a:pPr>
            <a:endParaRPr sz="2000" dirty="0"/>
          </a:p>
        </p:txBody>
      </p:sp>
      <p:sp>
        <p:nvSpPr>
          <p:cNvPr id="451" name="Google Shape;451;p68"/>
          <p:cNvSpPr txBox="1">
            <a:spLocks noGrp="1"/>
          </p:cNvSpPr>
          <p:nvPr>
            <p:ph type="sldNum" idx="12"/>
          </p:nvPr>
        </p:nvSpPr>
        <p:spPr>
          <a:xfrm>
            <a:off x="9928384" y="6333134"/>
            <a:ext cx="548700" cy="525000"/>
          </a:xfrm>
          <a:prstGeom prst="rect">
            <a:avLst/>
          </a:prstGeom>
        </p:spPr>
        <p:txBody>
          <a:bodyPr spcFirstLastPara="1" vert="horz" wrap="square" lIns="91425" tIns="91425" rIns="91425" bIns="91425" rtlCol="0" anchor="t" anchorCtr="0">
            <a:noAutofit/>
          </a:bodyPr>
          <a:lstStyle/>
          <a:p>
            <a:pPr algn="r"/>
            <a:fld id="{00000000-1234-1234-1234-123412341234}" type="slidenum">
              <a:rPr lang="en-US"/>
              <a:pPr algn="r"/>
              <a:t>20</a:t>
            </a:fld>
            <a:endParaRPr/>
          </a:p>
        </p:txBody>
      </p:sp>
      <p:pic>
        <p:nvPicPr>
          <p:cNvPr id="452" name="Google Shape;452;p68"/>
          <p:cNvPicPr preferRelativeResize="0"/>
          <p:nvPr/>
        </p:nvPicPr>
        <p:blipFill>
          <a:blip r:embed="rId3">
            <a:alphaModFix/>
          </a:blip>
          <a:stretch>
            <a:fillRect/>
          </a:stretch>
        </p:blipFill>
        <p:spPr>
          <a:xfrm>
            <a:off x="1197834" y="639299"/>
            <a:ext cx="3251595" cy="936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6" name="Title 5">
            <a:extLst>
              <a:ext uri="{FF2B5EF4-FFF2-40B4-BE49-F238E27FC236}">
                <a16:creationId xmlns:a16="http://schemas.microsoft.com/office/drawing/2014/main" id="{F6C225E0-846D-4C3D-8E3A-BE00A7D2E4E4}"/>
              </a:ext>
            </a:extLst>
          </p:cNvPr>
          <p:cNvSpPr>
            <a:spLocks noGrp="1"/>
          </p:cNvSpPr>
          <p:nvPr>
            <p:ph type="title"/>
          </p:nvPr>
        </p:nvSpPr>
        <p:spPr>
          <a:xfrm>
            <a:off x="6730000" y="639098"/>
            <a:ext cx="4813072" cy="3494790"/>
          </a:xfrm>
        </p:spPr>
        <p:txBody>
          <a:bodyPr vert="horz" lIns="91440" tIns="45720" rIns="91440" bIns="45720" rtlCol="0" anchor="b">
            <a:normAutofit/>
          </a:bodyPr>
          <a:lstStyle/>
          <a:p>
            <a:endParaRPr lang="en-US" sz="2600" dirty="0">
              <a:sym typeface="Roboto Slab"/>
            </a:endParaRPr>
          </a:p>
          <a:p>
            <a:r>
              <a:rPr lang="en-US" sz="2600" dirty="0">
                <a:sym typeface="Roboto Slab"/>
              </a:rPr>
              <a:t>Thank you.</a:t>
            </a:r>
          </a:p>
          <a:p>
            <a:endParaRPr lang="en-US" sz="2600" dirty="0">
              <a:sym typeface="Roboto Slab"/>
            </a:endParaRPr>
          </a:p>
          <a:p>
            <a:r>
              <a:rPr lang="en-US" sz="2600" b="1" dirty="0">
                <a:sym typeface="Roboto Slab"/>
              </a:rPr>
              <a:t>Let’s Summarize!</a:t>
            </a:r>
            <a:endParaRPr lang="en-US" sz="2600" dirty="0">
              <a:sym typeface="Roboto Slab"/>
            </a:endParaRPr>
          </a:p>
        </p:txBody>
      </p:sp>
      <p:sp>
        <p:nvSpPr>
          <p:cNvPr id="2" name="Text Placeholder 1">
            <a:extLst>
              <a:ext uri="{FF2B5EF4-FFF2-40B4-BE49-F238E27FC236}">
                <a16:creationId xmlns:a16="http://schemas.microsoft.com/office/drawing/2014/main" id="{EFCC3F19-3F00-47F1-8DE5-6C226D07AB94}"/>
              </a:ext>
            </a:extLst>
          </p:cNvPr>
          <p:cNvSpPr>
            <a:spLocks noGrp="1"/>
          </p:cNvSpPr>
          <p:nvPr>
            <p:ph type="body" idx="1"/>
          </p:nvPr>
        </p:nvSpPr>
        <p:spPr>
          <a:xfrm>
            <a:off x="6729999" y="4455621"/>
            <a:ext cx="4829101" cy="1238616"/>
          </a:xfrm>
        </p:spPr>
        <p:txBody>
          <a:bodyPr vert="horz" lIns="91440" tIns="45720" rIns="91440" bIns="45720" rtlCol="0">
            <a:normAutofit/>
          </a:bodyPr>
          <a:lstStyle/>
          <a:p>
            <a:pPr>
              <a:lnSpc>
                <a:spcPct val="100000"/>
              </a:lnSpc>
            </a:pPr>
            <a:endParaRPr lang="en-US">
              <a:solidFill>
                <a:schemeClr val="tx1">
                  <a:lumMod val="85000"/>
                  <a:lumOff val="15000"/>
                </a:schemeClr>
              </a:solidFill>
            </a:endParaRPr>
          </a:p>
        </p:txBody>
      </p:sp>
      <p:pic>
        <p:nvPicPr>
          <p:cNvPr id="826" name="Google Shape;826;p90" descr="A close up of a person&#10;&#10;Description automatically generated"/>
          <p:cNvPicPr preferRelativeResize="0"/>
          <p:nvPr/>
        </p:nvPicPr>
        <p:blipFill rotWithShape="1">
          <a:blip r:embed="rId3"/>
          <a:srcRect b="15730"/>
          <a:stretch/>
        </p:blipFill>
        <p:spPr>
          <a:xfrm>
            <a:off x="633999" y="1630966"/>
            <a:ext cx="5462001" cy="3072386"/>
          </a:xfrm>
          <a:prstGeom prst="rect">
            <a:avLst/>
          </a:prstGeom>
          <a:noFill/>
        </p:spPr>
      </p:pic>
      <p:sp>
        <p:nvSpPr>
          <p:cNvPr id="825" name="Google Shape;825;p90"/>
          <p:cNvSpPr txBox="1">
            <a:spLocks noGrp="1"/>
          </p:cNvSpPr>
          <p:nvPr>
            <p:ph type="sldNum" sz="quarter" idx="12"/>
          </p:nvPr>
        </p:nvSpPr>
        <p:spPr>
          <a:xfrm>
            <a:off x="10993582" y="6446838"/>
            <a:ext cx="78001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00000000-1234-1234-1234-123412341234}" type="slidenum">
              <a:rPr kumimoji="0" lang="en-US" sz="1050" b="0" i="0" u="none" strike="noStrike" cap="none" spc="0" normalizeH="0" baseline="0" noProof="0" smtClean="0">
                <a:ln>
                  <a:noFill/>
                </a:ln>
                <a:effectLst/>
                <a:uLnTx/>
                <a:uFillTx/>
              </a:rPr>
              <a:pPr marR="0" lvl="0" indent="0" fontAlgn="auto">
                <a:spcBef>
                  <a:spcPts val="0"/>
                </a:spcBef>
                <a:spcAft>
                  <a:spcPts val="600"/>
                </a:spcAft>
                <a:buClrTx/>
                <a:buSzTx/>
                <a:buFontTx/>
                <a:buNone/>
                <a:tabLst/>
                <a:defRPr/>
              </a:pPr>
              <a:t>21</a:t>
            </a:fld>
            <a:endParaRPr kumimoji="0" lang="en-US" sz="1050" b="0" i="0" u="none" strike="noStrike" cap="none" spc="0" normalizeH="0" baseline="0" noProof="0">
              <a:ln>
                <a:noFill/>
              </a:ln>
              <a:effectLst/>
              <a:uLnTx/>
              <a:uFillTx/>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316" name="Google Shape;316;p48"/>
          <p:cNvPicPr preferRelativeResize="0"/>
          <p:nvPr/>
        </p:nvPicPr>
        <p:blipFill rotWithShape="1">
          <a:blip r:embed="rId3">
            <a:alphaModFix/>
          </a:blip>
          <a:srcRect/>
          <a:stretch/>
        </p:blipFill>
        <p:spPr>
          <a:xfrm>
            <a:off x="1532238" y="197708"/>
            <a:ext cx="9440562" cy="6175964"/>
          </a:xfrm>
          <a:prstGeom prst="rect">
            <a:avLst/>
          </a:prstGeom>
          <a:noFill/>
          <a:ln>
            <a:noFill/>
          </a:ln>
        </p:spPr>
      </p:pic>
      <p:sp>
        <p:nvSpPr>
          <p:cNvPr id="317" name="Google Shape;317;p48"/>
          <p:cNvSpPr txBox="1">
            <a:spLocks noGrp="1"/>
          </p:cNvSpPr>
          <p:nvPr>
            <p:ph type="sldNum" idx="12"/>
          </p:nvPr>
        </p:nvSpPr>
        <p:spPr>
          <a:xfrm>
            <a:off x="9928384" y="6333134"/>
            <a:ext cx="548700" cy="525000"/>
          </a:xfrm>
          <a:prstGeom prst="rect">
            <a:avLst/>
          </a:prstGeom>
        </p:spPr>
        <p:txBody>
          <a:bodyPr spcFirstLastPara="1" vert="horz" wrap="square" lIns="91425" tIns="91425" rIns="91425" bIns="91425" rtlCol="0" anchor="t" anchorCtr="0">
            <a:noAutofit/>
          </a:bodyPr>
          <a:lstStyle/>
          <a:p>
            <a:pPr algn="r"/>
            <a:fld id="{00000000-1234-1234-1234-123412341234}" type="slidenum">
              <a:rPr lang="en-US"/>
              <a:pPr algn="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9"/>
          <p:cNvSpPr txBox="1">
            <a:spLocks noGrp="1"/>
          </p:cNvSpPr>
          <p:nvPr>
            <p:ph type="title"/>
          </p:nvPr>
        </p:nvSpPr>
        <p:spPr>
          <a:xfrm>
            <a:off x="1097280" y="286603"/>
            <a:ext cx="10058400" cy="1450757"/>
          </a:xfrm>
        </p:spPr>
        <p:txBody>
          <a:bodyPr spcFirstLastPara="1" vert="horz" lIns="91425" tIns="91425" rIns="91425" bIns="91425" rtlCol="0" anchor="b" anchorCtr="0">
            <a:normAutofit/>
          </a:bodyPr>
          <a:lstStyle/>
          <a:p>
            <a:r>
              <a:rPr lang="en-US" dirty="0"/>
              <a:t>CAP Theorem</a:t>
            </a:r>
            <a:endParaRPr dirty="0"/>
          </a:p>
        </p:txBody>
      </p:sp>
      <p:sp>
        <p:nvSpPr>
          <p:cNvPr id="2" name="Content Placeholder 1">
            <a:extLst>
              <a:ext uri="{FF2B5EF4-FFF2-40B4-BE49-F238E27FC236}">
                <a16:creationId xmlns:a16="http://schemas.microsoft.com/office/drawing/2014/main" id="{9CCAE977-9400-4814-807C-6F6D0E7EB055}"/>
              </a:ext>
            </a:extLst>
          </p:cNvPr>
          <p:cNvSpPr>
            <a:spLocks noGrp="1"/>
          </p:cNvSpPr>
          <p:nvPr>
            <p:ph sz="half" idx="1"/>
          </p:nvPr>
        </p:nvSpPr>
        <p:spPr>
          <a:xfrm>
            <a:off x="1097280" y="2120900"/>
            <a:ext cx="4639736" cy="3748193"/>
          </a:xfrm>
        </p:spPr>
        <p:txBody>
          <a:bodyPr>
            <a:normAutofit/>
          </a:bodyPr>
          <a:lstStyle/>
          <a:p>
            <a:pPr>
              <a:spcBef>
                <a:spcPct val="0"/>
              </a:spcBef>
            </a:pPr>
            <a:r>
              <a:rPr lang="en-US" spc="75"/>
              <a:t>The CAP theorem (also called </a:t>
            </a:r>
            <a:r>
              <a:rPr lang="en-US" i="1" spc="75"/>
              <a:t>Brewer’s theorem</a:t>
            </a:r>
            <a:r>
              <a:rPr lang="en-US" spc="75"/>
              <a:t>) states that a </a:t>
            </a:r>
            <a:r>
              <a:rPr lang="en-US" b="1" spc="75"/>
              <a:t>distributed database system</a:t>
            </a:r>
            <a:r>
              <a:rPr lang="en-US" spc="75"/>
              <a:t> (a networked shared-data system) can only guarantee two out of these three properties: </a:t>
            </a:r>
          </a:p>
          <a:p>
            <a:pPr marL="352231" lvl="1" indent="-176115">
              <a:buFont typeface="Arial"/>
              <a:buChar char="•"/>
            </a:pPr>
            <a:r>
              <a:rPr lang="en-US" sz="1900" spc="75"/>
              <a:t>Consistency</a:t>
            </a:r>
          </a:p>
          <a:p>
            <a:pPr marL="352231" lvl="1" indent="-176115">
              <a:buFont typeface="Arial"/>
              <a:buChar char="•"/>
            </a:pPr>
            <a:r>
              <a:rPr lang="en-US" sz="1900" spc="75"/>
              <a:t>Availability</a:t>
            </a:r>
          </a:p>
          <a:p>
            <a:pPr marL="352231" lvl="1" indent="-176115">
              <a:buFont typeface="Arial"/>
              <a:buChar char="•"/>
            </a:pPr>
            <a:r>
              <a:rPr lang="en-US" sz="1900" spc="75"/>
              <a:t>Partition Tolerance.</a:t>
            </a:r>
          </a:p>
          <a:p>
            <a:pPr marL="0" indent="0">
              <a:spcBef>
                <a:spcPct val="0"/>
              </a:spcBef>
              <a:buNone/>
            </a:pPr>
            <a:endParaRPr lang="en-US" spc="75"/>
          </a:p>
        </p:txBody>
      </p:sp>
      <p:pic>
        <p:nvPicPr>
          <p:cNvPr id="3" name="Imagem 26" descr="Uma imagem com sentado, dispositivo, propriedade, símbolo&#10;&#10;Descrição gerada automaticamente">
            <a:extLst>
              <a:ext uri="{FF2B5EF4-FFF2-40B4-BE49-F238E27FC236}">
                <a16:creationId xmlns:a16="http://schemas.microsoft.com/office/drawing/2014/main" id="{EEEA750F-652C-4538-B518-012D62434B19}"/>
              </a:ext>
            </a:extLst>
          </p:cNvPr>
          <p:cNvPicPr>
            <a:picLocks noChangeAspect="1"/>
          </p:cNvPicPr>
          <p:nvPr/>
        </p:nvPicPr>
        <p:blipFill>
          <a:blip r:embed="rId3"/>
          <a:stretch>
            <a:fillRect/>
          </a:stretch>
        </p:blipFill>
        <p:spPr>
          <a:xfrm>
            <a:off x="6557275" y="2120900"/>
            <a:ext cx="4557073" cy="3748194"/>
          </a:xfrm>
          <a:prstGeom prst="rect">
            <a:avLst/>
          </a:prstGeom>
          <a:noFill/>
        </p:spPr>
      </p:pic>
      <p:sp>
        <p:nvSpPr>
          <p:cNvPr id="324" name="Google Shape;324;p49"/>
          <p:cNvSpPr txBox="1">
            <a:spLocks noGrp="1"/>
          </p:cNvSpPr>
          <p:nvPr>
            <p:ph type="sldNum" sz="quarter" idx="12"/>
          </p:nvPr>
        </p:nvSpPr>
        <p:spPr>
          <a:xfrm>
            <a:off x="10993582" y="6446838"/>
            <a:ext cx="780010" cy="365125"/>
          </a:xfrm>
        </p:spPr>
        <p:txBody>
          <a:bodyPr spcFirstLastPara="1" vert="horz" lIns="91425" tIns="91425" rIns="91425" bIns="91425" rtlCol="0" anchor="ctr" anchorCtr="0">
            <a:normAutofit/>
          </a:bodyPr>
          <a:lstStyle/>
          <a:p>
            <a:pPr>
              <a:lnSpc>
                <a:spcPct val="90000"/>
              </a:lnSpc>
              <a:spcAft>
                <a:spcPts val="600"/>
              </a:spcAft>
            </a:pPr>
            <a:fld id="{00000000-1234-1234-1234-123412341234}" type="slidenum">
              <a:rPr lang="en-US" sz="700"/>
              <a:pPr>
                <a:lnSpc>
                  <a:spcPct val="90000"/>
                </a:lnSpc>
                <a:spcAft>
                  <a:spcPts val="600"/>
                </a:spcAft>
              </a:pPr>
              <a:t>4</a:t>
            </a:fld>
            <a:endParaRPr lang="en-US" sz="700"/>
          </a:p>
        </p:txBody>
      </p:sp>
    </p:spTree>
    <p:extLst>
      <p:ext uri="{BB962C8B-B14F-4D97-AF65-F5344CB8AC3E}">
        <p14:creationId xmlns:p14="http://schemas.microsoft.com/office/powerpoint/2010/main" val="305167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9"/>
          <p:cNvSpPr txBox="1">
            <a:spLocks noGrp="1"/>
          </p:cNvSpPr>
          <p:nvPr>
            <p:ph type="title"/>
          </p:nvPr>
        </p:nvSpPr>
        <p:spPr>
          <a:prstGeom prst="rect">
            <a:avLst/>
          </a:prstGeom>
        </p:spPr>
        <p:txBody>
          <a:bodyPr spcFirstLastPara="1" vert="horz" wrap="square" lIns="91425" tIns="91425" rIns="91425" bIns="91425" rtlCol="0" anchor="b" anchorCtr="0">
            <a:noAutofit/>
          </a:bodyPr>
          <a:lstStyle/>
          <a:p>
            <a:r>
              <a:rPr lang="en-US" dirty="0"/>
              <a:t>CAP Theorem</a:t>
            </a:r>
            <a:endParaRPr dirty="0"/>
          </a:p>
        </p:txBody>
      </p:sp>
      <p:sp>
        <p:nvSpPr>
          <p:cNvPr id="324" name="Google Shape;324;p49"/>
          <p:cNvSpPr txBox="1">
            <a:spLocks noGrp="1"/>
          </p:cNvSpPr>
          <p:nvPr>
            <p:ph type="sldNum" sz="quarter" idx="12"/>
          </p:nvPr>
        </p:nvSpPr>
        <p:spPr>
          <a:prstGeom prst="rect">
            <a:avLst/>
          </a:prstGeom>
        </p:spPr>
        <p:txBody>
          <a:bodyPr spcFirstLastPara="1" vert="horz" wrap="square" lIns="91425" tIns="91425" rIns="91425" bIns="91425" rtlCol="0" anchor="t" anchorCtr="0">
            <a:noAutofit/>
          </a:bodyPr>
          <a:lstStyle/>
          <a:p>
            <a:pPr algn="r"/>
            <a:fld id="{00000000-1234-1234-1234-123412341234}" type="slidenum">
              <a:rPr lang="en-US"/>
              <a:pPr algn="r"/>
              <a:t>5</a:t>
            </a:fld>
            <a:endParaRPr/>
          </a:p>
        </p:txBody>
      </p:sp>
      <p:grpSp>
        <p:nvGrpSpPr>
          <p:cNvPr id="33" name="Google Shape;325;p49">
            <a:extLst>
              <a:ext uri="{FF2B5EF4-FFF2-40B4-BE49-F238E27FC236}">
                <a16:creationId xmlns:a16="http://schemas.microsoft.com/office/drawing/2014/main" id="{79694A4E-BB75-406B-A2A4-4AAF644C3A69}"/>
              </a:ext>
            </a:extLst>
          </p:cNvPr>
          <p:cNvGrpSpPr/>
          <p:nvPr/>
        </p:nvGrpSpPr>
        <p:grpSpPr>
          <a:xfrm>
            <a:off x="5403273" y="1259500"/>
            <a:ext cx="6629550" cy="4975045"/>
            <a:chOff x="0" y="85079"/>
            <a:chExt cx="8839200" cy="4477921"/>
          </a:xfrm>
        </p:grpSpPr>
        <p:sp>
          <p:nvSpPr>
            <p:cNvPr id="34" name="Google Shape;326;p49">
              <a:extLst>
                <a:ext uri="{FF2B5EF4-FFF2-40B4-BE49-F238E27FC236}">
                  <a16:creationId xmlns:a16="http://schemas.microsoft.com/office/drawing/2014/main" id="{7CE407CD-303E-4982-A565-0026336C4367}"/>
                </a:ext>
              </a:extLst>
            </p:cNvPr>
            <p:cNvSpPr/>
            <p:nvPr/>
          </p:nvSpPr>
          <p:spPr>
            <a:xfrm>
              <a:off x="0" y="85079"/>
              <a:ext cx="8839200" cy="671700"/>
            </a:xfrm>
            <a:prstGeom prst="roundRect">
              <a:avLst>
                <a:gd name="adj" fmla="val 16667"/>
              </a:avLst>
            </a:prstGeom>
            <a:solidFill>
              <a:srgbClr val="C82DCC"/>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 name="Google Shape;327;p49">
              <a:extLst>
                <a:ext uri="{FF2B5EF4-FFF2-40B4-BE49-F238E27FC236}">
                  <a16:creationId xmlns:a16="http://schemas.microsoft.com/office/drawing/2014/main" id="{1ED412A4-24A1-442D-8C86-78E6C68F8EF7}"/>
                </a:ext>
              </a:extLst>
            </p:cNvPr>
            <p:cNvSpPr txBox="1"/>
            <p:nvPr/>
          </p:nvSpPr>
          <p:spPr>
            <a:xfrm>
              <a:off x="32784" y="117863"/>
              <a:ext cx="8773500" cy="606000"/>
            </a:xfrm>
            <a:prstGeom prst="rect">
              <a:avLst/>
            </a:prstGeom>
            <a:noFill/>
            <a:ln>
              <a:noFill/>
            </a:ln>
          </p:spPr>
          <p:txBody>
            <a:bodyPr spcFirstLastPara="1" wrap="square" lIns="106675" tIns="106675" rIns="106675" bIns="106675" anchor="ctr" anchorCtr="0">
              <a:noAutofit/>
            </a:bodyPr>
            <a:lstStyle/>
            <a:p>
              <a:pPr>
                <a:lnSpc>
                  <a:spcPct val="90000"/>
                </a:lnSpc>
              </a:pPr>
              <a:r>
                <a:rPr lang="en-US" sz="2400">
                  <a:solidFill>
                    <a:srgbClr val="FFFFFF"/>
                  </a:solidFill>
                  <a:latin typeface="Arial"/>
                  <a:ea typeface="Arial"/>
                  <a:cs typeface="Arial"/>
                  <a:sym typeface="Arial"/>
                </a:rPr>
                <a:t>Consistency</a:t>
              </a:r>
              <a:endParaRPr sz="2400">
                <a:solidFill>
                  <a:srgbClr val="FFFFFF"/>
                </a:solidFill>
                <a:latin typeface="Arial"/>
                <a:ea typeface="Arial"/>
                <a:cs typeface="Arial"/>
                <a:sym typeface="Arial"/>
              </a:endParaRPr>
            </a:p>
          </p:txBody>
        </p:sp>
        <p:sp>
          <p:nvSpPr>
            <p:cNvPr id="36" name="Google Shape;328;p49">
              <a:extLst>
                <a:ext uri="{FF2B5EF4-FFF2-40B4-BE49-F238E27FC236}">
                  <a16:creationId xmlns:a16="http://schemas.microsoft.com/office/drawing/2014/main" id="{59F80028-1280-45B4-8E52-02954CA28F8B}"/>
                </a:ext>
              </a:extLst>
            </p:cNvPr>
            <p:cNvSpPr/>
            <p:nvPr/>
          </p:nvSpPr>
          <p:spPr>
            <a:xfrm>
              <a:off x="0" y="756659"/>
              <a:ext cx="8839200" cy="753600"/>
            </a:xfrm>
            <a:prstGeom prst="rect">
              <a:avLst/>
            </a:prstGeom>
            <a:noFill/>
            <a:ln>
              <a:noFill/>
            </a:ln>
          </p:spPr>
          <p:txBody>
            <a:bodyPr spcFirstLastPara="1" wrap="square" lIns="91425" tIns="91425" rIns="91425" bIns="91425" anchor="ctr" anchorCtr="0">
              <a:noAutofit/>
            </a:bodyPr>
            <a:lstStyle/>
            <a:p>
              <a:endParaRPr/>
            </a:p>
          </p:txBody>
        </p:sp>
        <p:sp>
          <p:nvSpPr>
            <p:cNvPr id="37" name="Google Shape;329;p49">
              <a:extLst>
                <a:ext uri="{FF2B5EF4-FFF2-40B4-BE49-F238E27FC236}">
                  <a16:creationId xmlns:a16="http://schemas.microsoft.com/office/drawing/2014/main" id="{56CAD5B5-1399-4585-89BA-64C7DB3CF82F}"/>
                </a:ext>
              </a:extLst>
            </p:cNvPr>
            <p:cNvSpPr txBox="1"/>
            <p:nvPr/>
          </p:nvSpPr>
          <p:spPr>
            <a:xfrm>
              <a:off x="0" y="756659"/>
              <a:ext cx="8839200" cy="753600"/>
            </a:xfrm>
            <a:prstGeom prst="rect">
              <a:avLst/>
            </a:prstGeom>
            <a:noFill/>
            <a:ln>
              <a:noFill/>
            </a:ln>
          </p:spPr>
          <p:txBody>
            <a:bodyPr spcFirstLastPara="1" wrap="square" lIns="280625" tIns="35550" rIns="199125" bIns="35550" anchor="t" anchorCtr="0">
              <a:noAutofit/>
            </a:bodyPr>
            <a:lstStyle/>
            <a:p>
              <a:pPr marL="228600" lvl="1" indent="-203200">
                <a:lnSpc>
                  <a:spcPct val="90000"/>
                </a:lnSpc>
                <a:buClr>
                  <a:srgbClr val="000000"/>
                </a:buClr>
                <a:buSzPts val="1800"/>
                <a:buFont typeface="Arial"/>
                <a:buChar char="•"/>
              </a:pPr>
              <a:r>
                <a:rPr lang="en-US">
                  <a:solidFill>
                    <a:srgbClr val="000000"/>
                  </a:solidFill>
                  <a:latin typeface="Arial"/>
                  <a:ea typeface="Arial"/>
                  <a:cs typeface="Arial"/>
                  <a:sym typeface="Arial"/>
                </a:rPr>
                <a:t>Having a single up-to-date copy of the data</a:t>
              </a:r>
              <a:endParaRPr>
                <a:solidFill>
                  <a:srgbClr val="000000"/>
                </a:solidFill>
                <a:latin typeface="Arial"/>
                <a:ea typeface="Arial"/>
                <a:cs typeface="Arial"/>
                <a:sym typeface="Arial"/>
              </a:endParaRPr>
            </a:p>
            <a:p>
              <a:pPr marL="228600" lvl="1" indent="-203200">
                <a:lnSpc>
                  <a:spcPct val="90000"/>
                </a:lnSpc>
                <a:spcBef>
                  <a:spcPts val="440"/>
                </a:spcBef>
                <a:buClr>
                  <a:srgbClr val="000000"/>
                </a:buClr>
                <a:buSzPts val="1800"/>
                <a:buFont typeface="Arial"/>
                <a:buChar char="•"/>
              </a:pPr>
              <a:r>
                <a:rPr lang="en-US">
                  <a:solidFill>
                    <a:srgbClr val="000000"/>
                  </a:solidFill>
                  <a:latin typeface="Arial"/>
                  <a:ea typeface="Arial"/>
                  <a:cs typeface="Arial"/>
                  <a:sym typeface="Arial"/>
                </a:rPr>
                <a:t>All nodes see the same data at the same time</a:t>
              </a:r>
              <a:endParaRPr>
                <a:solidFill>
                  <a:srgbClr val="000000"/>
                </a:solidFill>
                <a:latin typeface="Arial"/>
                <a:ea typeface="Arial"/>
                <a:cs typeface="Arial"/>
                <a:sym typeface="Arial"/>
              </a:endParaRPr>
            </a:p>
          </p:txBody>
        </p:sp>
        <p:sp>
          <p:nvSpPr>
            <p:cNvPr id="38" name="Google Shape;330;p49">
              <a:extLst>
                <a:ext uri="{FF2B5EF4-FFF2-40B4-BE49-F238E27FC236}">
                  <a16:creationId xmlns:a16="http://schemas.microsoft.com/office/drawing/2014/main" id="{9A80DE6A-3145-4EEB-9046-9CEE5AB8E8C6}"/>
                </a:ext>
              </a:extLst>
            </p:cNvPr>
            <p:cNvSpPr/>
            <p:nvPr/>
          </p:nvSpPr>
          <p:spPr>
            <a:xfrm>
              <a:off x="0" y="1510139"/>
              <a:ext cx="8839200" cy="671700"/>
            </a:xfrm>
            <a:prstGeom prst="roundRect">
              <a:avLst>
                <a:gd name="adj" fmla="val 16667"/>
              </a:avLst>
            </a:prstGeom>
            <a:solidFill>
              <a:srgbClr val="563AD6"/>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 name="Google Shape;331;p49">
              <a:extLst>
                <a:ext uri="{FF2B5EF4-FFF2-40B4-BE49-F238E27FC236}">
                  <a16:creationId xmlns:a16="http://schemas.microsoft.com/office/drawing/2014/main" id="{7E7DAF48-42DA-43F9-8DA4-43D7C3E0E51D}"/>
                </a:ext>
              </a:extLst>
            </p:cNvPr>
            <p:cNvSpPr txBox="1"/>
            <p:nvPr/>
          </p:nvSpPr>
          <p:spPr>
            <a:xfrm>
              <a:off x="32784" y="1542923"/>
              <a:ext cx="8773500" cy="606000"/>
            </a:xfrm>
            <a:prstGeom prst="rect">
              <a:avLst/>
            </a:prstGeom>
            <a:noFill/>
            <a:ln>
              <a:noFill/>
            </a:ln>
          </p:spPr>
          <p:txBody>
            <a:bodyPr spcFirstLastPara="1" wrap="square" lIns="106675" tIns="106675" rIns="106675" bIns="106675" anchor="ctr" anchorCtr="0">
              <a:noAutofit/>
            </a:bodyPr>
            <a:lstStyle/>
            <a:p>
              <a:pPr>
                <a:lnSpc>
                  <a:spcPct val="90000"/>
                </a:lnSpc>
              </a:pPr>
              <a:r>
                <a:rPr lang="en-US" sz="2400" dirty="0">
                  <a:solidFill>
                    <a:srgbClr val="FFFFFF"/>
                  </a:solidFill>
                  <a:latin typeface="Arial"/>
                  <a:ea typeface="Arial"/>
                  <a:cs typeface="Arial"/>
                  <a:sym typeface="Arial"/>
                </a:rPr>
                <a:t>Availability</a:t>
              </a:r>
              <a:endParaRPr sz="2400" dirty="0">
                <a:solidFill>
                  <a:srgbClr val="FFFFFF"/>
                </a:solidFill>
                <a:latin typeface="Arial"/>
                <a:ea typeface="Arial"/>
                <a:cs typeface="Arial"/>
                <a:sym typeface="Arial"/>
              </a:endParaRPr>
            </a:p>
          </p:txBody>
        </p:sp>
        <p:sp>
          <p:nvSpPr>
            <p:cNvPr id="40" name="Google Shape;332;p49">
              <a:extLst>
                <a:ext uri="{FF2B5EF4-FFF2-40B4-BE49-F238E27FC236}">
                  <a16:creationId xmlns:a16="http://schemas.microsoft.com/office/drawing/2014/main" id="{B934A4C2-361A-4E41-ADF0-708E8A63BF56}"/>
                </a:ext>
              </a:extLst>
            </p:cNvPr>
            <p:cNvSpPr/>
            <p:nvPr/>
          </p:nvSpPr>
          <p:spPr>
            <a:xfrm>
              <a:off x="0" y="2181720"/>
              <a:ext cx="8839200" cy="1014300"/>
            </a:xfrm>
            <a:prstGeom prst="rect">
              <a:avLst/>
            </a:prstGeom>
            <a:noFill/>
            <a:ln>
              <a:noFill/>
            </a:ln>
          </p:spPr>
          <p:txBody>
            <a:bodyPr spcFirstLastPara="1" wrap="square" lIns="91425" tIns="91425" rIns="91425" bIns="91425" anchor="ctr" anchorCtr="0">
              <a:noAutofit/>
            </a:bodyPr>
            <a:lstStyle/>
            <a:p>
              <a:endParaRPr/>
            </a:p>
          </p:txBody>
        </p:sp>
        <p:sp>
          <p:nvSpPr>
            <p:cNvPr id="41" name="Google Shape;333;p49">
              <a:extLst>
                <a:ext uri="{FF2B5EF4-FFF2-40B4-BE49-F238E27FC236}">
                  <a16:creationId xmlns:a16="http://schemas.microsoft.com/office/drawing/2014/main" id="{5FF3C9CD-5DC7-4D03-A4C9-FEFC74B8C4DF}"/>
                </a:ext>
              </a:extLst>
            </p:cNvPr>
            <p:cNvSpPr txBox="1"/>
            <p:nvPr/>
          </p:nvSpPr>
          <p:spPr>
            <a:xfrm>
              <a:off x="0" y="2181720"/>
              <a:ext cx="8839200" cy="1014300"/>
            </a:xfrm>
            <a:prstGeom prst="rect">
              <a:avLst/>
            </a:prstGeom>
            <a:noFill/>
            <a:ln>
              <a:noFill/>
            </a:ln>
          </p:spPr>
          <p:txBody>
            <a:bodyPr spcFirstLastPara="1" wrap="square" lIns="280625" tIns="35550" rIns="199125" bIns="35550" anchor="t" anchorCtr="0">
              <a:noAutofit/>
            </a:bodyPr>
            <a:lstStyle/>
            <a:p>
              <a:pPr marL="228600" lvl="1" indent="-203200">
                <a:lnSpc>
                  <a:spcPct val="90000"/>
                </a:lnSpc>
                <a:buClr>
                  <a:srgbClr val="000000"/>
                </a:buClr>
                <a:buSzPts val="1800"/>
                <a:buFont typeface="Arial"/>
                <a:buChar char="•"/>
              </a:pPr>
              <a:r>
                <a:rPr lang="en-US" dirty="0">
                  <a:solidFill>
                    <a:srgbClr val="000000"/>
                  </a:solidFill>
                  <a:latin typeface="Arial"/>
                  <a:ea typeface="Arial"/>
                  <a:cs typeface="Arial"/>
                  <a:sym typeface="Arial"/>
                </a:rPr>
                <a:t>Node failures do not prevent other survivors from continuing to operate (a guarantee that every </a:t>
              </a:r>
              <a:r>
                <a:rPr lang="en-US" dirty="0">
                  <a:solidFill>
                    <a:srgbClr val="000000"/>
                  </a:solidFill>
                  <a:latin typeface="Arial"/>
                  <a:cs typeface="Arial"/>
                  <a:sym typeface="Arial"/>
                </a:rPr>
                <a:t>request received by a non-failing node must result in a res</a:t>
              </a:r>
              <a:r>
                <a:rPr lang="en-US" dirty="0">
                  <a:solidFill>
                    <a:srgbClr val="000000"/>
                  </a:solidFill>
                  <a:latin typeface="Arial"/>
                  <a:cs typeface="Arial"/>
                </a:rPr>
                <a:t>ponse</a:t>
              </a:r>
              <a:r>
                <a:rPr lang="en-US" dirty="0">
                  <a:solidFill>
                    <a:srgbClr val="000000"/>
                  </a:solidFill>
                  <a:latin typeface="Arial"/>
                  <a:cs typeface="Arial"/>
                  <a:sym typeface="Arial"/>
                </a:rPr>
                <a:t>)</a:t>
              </a:r>
              <a:endParaRPr dirty="0">
                <a:solidFill>
                  <a:srgbClr val="000000"/>
                </a:solidFill>
                <a:latin typeface="Arial"/>
                <a:cs typeface="Arial"/>
                <a:sym typeface="Arial"/>
              </a:endParaRPr>
            </a:p>
          </p:txBody>
        </p:sp>
        <p:sp>
          <p:nvSpPr>
            <p:cNvPr id="42" name="Google Shape;334;p49">
              <a:extLst>
                <a:ext uri="{FF2B5EF4-FFF2-40B4-BE49-F238E27FC236}">
                  <a16:creationId xmlns:a16="http://schemas.microsoft.com/office/drawing/2014/main" id="{E4262730-0103-4E0E-ADDA-43EFA40837A9}"/>
                </a:ext>
              </a:extLst>
            </p:cNvPr>
            <p:cNvSpPr/>
            <p:nvPr/>
          </p:nvSpPr>
          <p:spPr>
            <a:xfrm>
              <a:off x="0" y="3196020"/>
              <a:ext cx="8839200" cy="671700"/>
            </a:xfrm>
            <a:prstGeom prst="roundRect">
              <a:avLst>
                <a:gd name="adj" fmla="val 16667"/>
              </a:avLst>
            </a:prstGeom>
            <a:solidFill>
              <a:srgbClr val="4BA5DC"/>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 name="Google Shape;335;p49">
              <a:extLst>
                <a:ext uri="{FF2B5EF4-FFF2-40B4-BE49-F238E27FC236}">
                  <a16:creationId xmlns:a16="http://schemas.microsoft.com/office/drawing/2014/main" id="{A97E61F4-1C0C-4FCE-8FA2-E8BED900E84C}"/>
                </a:ext>
              </a:extLst>
            </p:cNvPr>
            <p:cNvSpPr txBox="1"/>
            <p:nvPr/>
          </p:nvSpPr>
          <p:spPr>
            <a:xfrm>
              <a:off x="32784" y="3228804"/>
              <a:ext cx="8773500" cy="606000"/>
            </a:xfrm>
            <a:prstGeom prst="rect">
              <a:avLst/>
            </a:prstGeom>
            <a:noFill/>
            <a:ln>
              <a:noFill/>
            </a:ln>
          </p:spPr>
          <p:txBody>
            <a:bodyPr spcFirstLastPara="1" wrap="square" lIns="106675" tIns="106675" rIns="106675" bIns="106675" anchor="ctr" anchorCtr="0">
              <a:noAutofit/>
            </a:bodyPr>
            <a:lstStyle/>
            <a:p>
              <a:pPr>
                <a:lnSpc>
                  <a:spcPct val="90000"/>
                </a:lnSpc>
              </a:pPr>
              <a:r>
                <a:rPr lang="en-US" sz="2400">
                  <a:solidFill>
                    <a:srgbClr val="FFFFFF"/>
                  </a:solidFill>
                  <a:latin typeface="Arial"/>
                  <a:ea typeface="Arial"/>
                  <a:cs typeface="Arial"/>
                  <a:sym typeface="Arial"/>
                </a:rPr>
                <a:t>Partition Tolerance</a:t>
              </a:r>
              <a:endParaRPr sz="2400">
                <a:solidFill>
                  <a:srgbClr val="FFFFFF"/>
                </a:solidFill>
                <a:latin typeface="Arial"/>
                <a:ea typeface="Arial"/>
                <a:cs typeface="Arial"/>
                <a:sym typeface="Arial"/>
              </a:endParaRPr>
            </a:p>
          </p:txBody>
        </p:sp>
        <p:sp>
          <p:nvSpPr>
            <p:cNvPr id="44" name="Google Shape;336;p49">
              <a:extLst>
                <a:ext uri="{FF2B5EF4-FFF2-40B4-BE49-F238E27FC236}">
                  <a16:creationId xmlns:a16="http://schemas.microsoft.com/office/drawing/2014/main" id="{0C52BF2F-37BC-49EF-B56B-900BD1B48241}"/>
                </a:ext>
              </a:extLst>
            </p:cNvPr>
            <p:cNvSpPr/>
            <p:nvPr/>
          </p:nvSpPr>
          <p:spPr>
            <a:xfrm>
              <a:off x="0" y="3867600"/>
              <a:ext cx="8839200" cy="695400"/>
            </a:xfrm>
            <a:prstGeom prst="rect">
              <a:avLst/>
            </a:prstGeom>
            <a:noFill/>
            <a:ln>
              <a:noFill/>
            </a:ln>
          </p:spPr>
          <p:txBody>
            <a:bodyPr spcFirstLastPara="1" wrap="square" lIns="91425" tIns="91425" rIns="91425" bIns="91425" anchor="ctr" anchorCtr="0">
              <a:noAutofit/>
            </a:bodyPr>
            <a:lstStyle/>
            <a:p>
              <a:endParaRPr/>
            </a:p>
          </p:txBody>
        </p:sp>
        <p:sp>
          <p:nvSpPr>
            <p:cNvPr id="45" name="Google Shape;337;p49">
              <a:extLst>
                <a:ext uri="{FF2B5EF4-FFF2-40B4-BE49-F238E27FC236}">
                  <a16:creationId xmlns:a16="http://schemas.microsoft.com/office/drawing/2014/main" id="{D7FBCA56-55F2-4918-9902-C83758DB2393}"/>
                </a:ext>
              </a:extLst>
            </p:cNvPr>
            <p:cNvSpPr txBox="1"/>
            <p:nvPr/>
          </p:nvSpPr>
          <p:spPr>
            <a:xfrm>
              <a:off x="0" y="3867600"/>
              <a:ext cx="8839200" cy="695400"/>
            </a:xfrm>
            <a:prstGeom prst="rect">
              <a:avLst/>
            </a:prstGeom>
            <a:noFill/>
            <a:ln>
              <a:noFill/>
            </a:ln>
          </p:spPr>
          <p:txBody>
            <a:bodyPr spcFirstLastPara="1" wrap="square" lIns="280625" tIns="35550" rIns="199125" bIns="35550" anchor="t" anchorCtr="0">
              <a:noAutofit/>
            </a:bodyPr>
            <a:lstStyle/>
            <a:p>
              <a:pPr marL="228600" lvl="1" indent="-203200">
                <a:lnSpc>
                  <a:spcPct val="90000"/>
                </a:lnSpc>
                <a:buClr>
                  <a:srgbClr val="000000"/>
                </a:buClr>
                <a:buSzPts val="1800"/>
                <a:buFont typeface="Arial"/>
                <a:buChar char="•"/>
              </a:pPr>
              <a:r>
                <a:rPr lang="en-US">
                  <a:solidFill>
                    <a:srgbClr val="000000"/>
                  </a:solidFill>
                  <a:latin typeface="Arial"/>
                  <a:ea typeface="Arial"/>
                  <a:cs typeface="Arial"/>
                  <a:sym typeface="Arial"/>
                </a:rPr>
                <a:t>The system continues to operate despite arbitrary partitioning due to network failures (e.g., message loss)</a:t>
              </a:r>
              <a:endParaRPr>
                <a:solidFill>
                  <a:srgbClr val="000000"/>
                </a:solidFill>
                <a:latin typeface="Arial"/>
                <a:ea typeface="Arial"/>
                <a:cs typeface="Arial"/>
                <a:sym typeface="Arial"/>
              </a:endParaRPr>
            </a:p>
          </p:txBody>
        </p:sp>
      </p:grpSp>
      <p:pic>
        <p:nvPicPr>
          <p:cNvPr id="6" name="Imagem 26" descr="Uma imagem com sentado, dispositivo, propriedade, símbolo&#10;&#10;Descrição gerada automaticamente">
            <a:extLst>
              <a:ext uri="{FF2B5EF4-FFF2-40B4-BE49-F238E27FC236}">
                <a16:creationId xmlns:a16="http://schemas.microsoft.com/office/drawing/2014/main" id="{E4F16E9F-6C72-4FE3-87E2-813B37F5ECA7}"/>
              </a:ext>
            </a:extLst>
          </p:cNvPr>
          <p:cNvPicPr>
            <a:picLocks noGrp="1" noChangeAspect="1"/>
          </p:cNvPicPr>
          <p:nvPr>
            <p:ph sz="half" idx="1"/>
          </p:nvPr>
        </p:nvPicPr>
        <p:blipFill>
          <a:blip r:embed="rId3"/>
          <a:stretch>
            <a:fillRect/>
          </a:stretch>
        </p:blipFill>
        <p:spPr>
          <a:xfrm>
            <a:off x="1135536" y="2842764"/>
            <a:ext cx="3684279" cy="302622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9"/>
          <p:cNvSpPr txBox="1">
            <a:spLocks noGrp="1"/>
          </p:cNvSpPr>
          <p:nvPr>
            <p:ph type="title"/>
          </p:nvPr>
        </p:nvSpPr>
        <p:spPr>
          <a:prstGeom prst="rect">
            <a:avLst/>
          </a:prstGeom>
        </p:spPr>
        <p:txBody>
          <a:bodyPr spcFirstLastPara="1" vert="horz" wrap="square" lIns="91425" tIns="91425" rIns="91425" bIns="91425" rtlCol="0" anchor="b" anchorCtr="0">
            <a:noAutofit/>
          </a:bodyPr>
          <a:lstStyle/>
          <a:p>
            <a:r>
              <a:rPr lang="en-US" dirty="0"/>
              <a:t>CAP Theorem: Consistency</a:t>
            </a:r>
            <a:endParaRPr dirty="0"/>
          </a:p>
        </p:txBody>
      </p:sp>
      <p:sp>
        <p:nvSpPr>
          <p:cNvPr id="324" name="Google Shape;324;p49"/>
          <p:cNvSpPr txBox="1">
            <a:spLocks noGrp="1"/>
          </p:cNvSpPr>
          <p:nvPr>
            <p:ph type="sldNum" sz="quarter" idx="12"/>
          </p:nvPr>
        </p:nvSpPr>
        <p:spPr>
          <a:prstGeom prst="rect">
            <a:avLst/>
          </a:prstGeom>
        </p:spPr>
        <p:txBody>
          <a:bodyPr spcFirstLastPara="1" vert="horz" wrap="square" lIns="91425" tIns="91425" rIns="91425" bIns="91425" rtlCol="0" anchor="t" anchorCtr="0">
            <a:noAutofit/>
          </a:bodyPr>
          <a:lstStyle/>
          <a:p>
            <a:pPr algn="r"/>
            <a:fld id="{00000000-1234-1234-1234-123412341234}" type="slidenum">
              <a:rPr lang="en-US"/>
              <a:pPr algn="r"/>
              <a:t>6</a:t>
            </a:fld>
            <a:endParaRPr/>
          </a:p>
        </p:txBody>
      </p:sp>
      <p:sp>
        <p:nvSpPr>
          <p:cNvPr id="20" name="Retângulo 28">
            <a:extLst>
              <a:ext uri="{FF2B5EF4-FFF2-40B4-BE49-F238E27FC236}">
                <a16:creationId xmlns:a16="http://schemas.microsoft.com/office/drawing/2014/main" id="{D4A5FCE7-1A20-4981-A983-D8EDAB9EEF19}"/>
              </a:ext>
            </a:extLst>
          </p:cNvPr>
          <p:cNvSpPr/>
          <p:nvPr/>
        </p:nvSpPr>
        <p:spPr>
          <a:xfrm>
            <a:off x="785091" y="2239357"/>
            <a:ext cx="1117600" cy="738322"/>
          </a:xfrm>
          <a:prstGeom prst="rect">
            <a:avLst/>
          </a:prstGeom>
          <a:solidFill>
            <a:srgbClr val="415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45" b="1" dirty="0">
                <a:solidFill>
                  <a:schemeClr val="bg1"/>
                </a:solidFill>
              </a:rPr>
              <a:t>Input</a:t>
            </a:r>
          </a:p>
          <a:p>
            <a:pPr algn="ctr"/>
            <a:r>
              <a:rPr lang="en-GB" sz="1245" b="1" dirty="0">
                <a:solidFill>
                  <a:schemeClr val="bg1"/>
                </a:solidFill>
              </a:rPr>
              <a:t>Data: </a:t>
            </a:r>
            <a:r>
              <a:rPr lang="en-GB" sz="1245" dirty="0">
                <a:solidFill>
                  <a:schemeClr val="bg1"/>
                </a:solidFill>
              </a:rPr>
              <a:t>“math”</a:t>
            </a:r>
          </a:p>
          <a:p>
            <a:pPr algn="ctr"/>
            <a:r>
              <a:rPr lang="en-GB" sz="1245" b="1" dirty="0">
                <a:solidFill>
                  <a:schemeClr val="bg1"/>
                </a:solidFill>
              </a:rPr>
              <a:t>Time: 1:03</a:t>
            </a:r>
          </a:p>
        </p:txBody>
      </p:sp>
      <p:cxnSp>
        <p:nvCxnSpPr>
          <p:cNvPr id="21" name="Conexão Curva 84">
            <a:extLst>
              <a:ext uri="{FF2B5EF4-FFF2-40B4-BE49-F238E27FC236}">
                <a16:creationId xmlns:a16="http://schemas.microsoft.com/office/drawing/2014/main" id="{6E20CE51-AE6C-44A1-9E8F-5185AB831E06}"/>
              </a:ext>
            </a:extLst>
          </p:cNvPr>
          <p:cNvCxnSpPr>
            <a:cxnSpLocks/>
            <a:endCxn id="81" idx="1"/>
          </p:cNvCxnSpPr>
          <p:nvPr/>
        </p:nvCxnSpPr>
        <p:spPr>
          <a:xfrm>
            <a:off x="1058659" y="2958243"/>
            <a:ext cx="494483" cy="227069"/>
          </a:xfrm>
          <a:prstGeom prst="curvedConnector2">
            <a:avLst/>
          </a:prstGeom>
          <a:ln w="63500" cap="rnd">
            <a:solidFill>
              <a:srgbClr val="415C6A"/>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Retângulo 111">
            <a:extLst>
              <a:ext uri="{FF2B5EF4-FFF2-40B4-BE49-F238E27FC236}">
                <a16:creationId xmlns:a16="http://schemas.microsoft.com/office/drawing/2014/main" id="{8665D65D-EFCA-4FC8-BC12-31EC6C41F7DB}"/>
              </a:ext>
            </a:extLst>
          </p:cNvPr>
          <p:cNvSpPr/>
          <p:nvPr/>
        </p:nvSpPr>
        <p:spPr>
          <a:xfrm>
            <a:off x="3466570" y="5519517"/>
            <a:ext cx="1117600" cy="738322"/>
          </a:xfrm>
          <a:prstGeom prst="rect">
            <a:avLst/>
          </a:prstGeom>
          <a:solidFill>
            <a:srgbClr val="415C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45" b="1" dirty="0">
                <a:solidFill>
                  <a:schemeClr val="bg1"/>
                </a:solidFill>
              </a:rPr>
              <a:t>Input</a:t>
            </a:r>
          </a:p>
          <a:p>
            <a:pPr algn="ctr"/>
            <a:r>
              <a:rPr lang="en-GB" sz="1245" b="1" dirty="0">
                <a:solidFill>
                  <a:schemeClr val="bg1"/>
                </a:solidFill>
              </a:rPr>
              <a:t>Data: </a:t>
            </a:r>
            <a:r>
              <a:rPr lang="en-GB" sz="1245" dirty="0">
                <a:solidFill>
                  <a:schemeClr val="bg1"/>
                </a:solidFill>
              </a:rPr>
              <a:t>“art”</a:t>
            </a:r>
          </a:p>
          <a:p>
            <a:pPr algn="ctr"/>
            <a:r>
              <a:rPr lang="en-GB" sz="1245" b="1" dirty="0">
                <a:solidFill>
                  <a:schemeClr val="bg1"/>
                </a:solidFill>
              </a:rPr>
              <a:t>Time: 1:04</a:t>
            </a:r>
          </a:p>
        </p:txBody>
      </p:sp>
      <p:cxnSp>
        <p:nvCxnSpPr>
          <p:cNvPr id="23" name="Conexão Curva 112">
            <a:extLst>
              <a:ext uri="{FF2B5EF4-FFF2-40B4-BE49-F238E27FC236}">
                <a16:creationId xmlns:a16="http://schemas.microsoft.com/office/drawing/2014/main" id="{CFDBF137-D0EA-4A7B-9C31-6E206186096A}"/>
              </a:ext>
            </a:extLst>
          </p:cNvPr>
          <p:cNvCxnSpPr>
            <a:cxnSpLocks/>
            <a:stCxn id="22" idx="1"/>
            <a:endCxn id="66" idx="5"/>
          </p:cNvCxnSpPr>
          <p:nvPr/>
        </p:nvCxnSpPr>
        <p:spPr>
          <a:xfrm rot="10800000" flipV="1">
            <a:off x="2778937" y="5888678"/>
            <a:ext cx="687633" cy="187573"/>
          </a:xfrm>
          <a:prstGeom prst="curvedConnector4">
            <a:avLst>
              <a:gd name="adj1" fmla="val 42397"/>
              <a:gd name="adj2" fmla="val 278057"/>
            </a:avLst>
          </a:prstGeom>
          <a:ln w="63500" cap="rnd">
            <a:solidFill>
              <a:srgbClr val="415C6A"/>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4" name="Agrupar 155">
            <a:extLst>
              <a:ext uri="{FF2B5EF4-FFF2-40B4-BE49-F238E27FC236}">
                <a16:creationId xmlns:a16="http://schemas.microsoft.com/office/drawing/2014/main" id="{F09491D5-7DA0-4642-B31B-27A96D2E7A14}"/>
              </a:ext>
            </a:extLst>
          </p:cNvPr>
          <p:cNvGrpSpPr/>
          <p:nvPr/>
        </p:nvGrpSpPr>
        <p:grpSpPr>
          <a:xfrm>
            <a:off x="934734" y="3020325"/>
            <a:ext cx="3615943" cy="3168813"/>
            <a:chOff x="529264" y="4181351"/>
            <a:chExt cx="5423915" cy="4753219"/>
          </a:xfrm>
        </p:grpSpPr>
        <p:grpSp>
          <p:nvGrpSpPr>
            <p:cNvPr id="25" name="Agrupar 82">
              <a:extLst>
                <a:ext uri="{FF2B5EF4-FFF2-40B4-BE49-F238E27FC236}">
                  <a16:creationId xmlns:a16="http://schemas.microsoft.com/office/drawing/2014/main" id="{B6B17EA0-2864-4240-A338-E9F69A033ED3}"/>
                </a:ext>
              </a:extLst>
            </p:cNvPr>
            <p:cNvGrpSpPr/>
            <p:nvPr/>
          </p:nvGrpSpPr>
          <p:grpSpPr>
            <a:xfrm rot="1366746">
              <a:off x="529264" y="4504101"/>
              <a:ext cx="2275832" cy="1617937"/>
              <a:chOff x="271436" y="5143500"/>
              <a:chExt cx="3082198" cy="1922737"/>
            </a:xfrm>
          </p:grpSpPr>
          <p:cxnSp>
            <p:nvCxnSpPr>
              <p:cNvPr id="80" name="Conexão Reta 36">
                <a:extLst>
                  <a:ext uri="{FF2B5EF4-FFF2-40B4-BE49-F238E27FC236}">
                    <a16:creationId xmlns:a16="http://schemas.microsoft.com/office/drawing/2014/main" id="{D69A2180-930F-4A80-B7ED-6BEFE40CB290}"/>
                  </a:ext>
                </a:extLst>
              </p:cNvPr>
              <p:cNvCxnSpPr>
                <a:cxnSpLocks/>
                <a:stCxn id="81" idx="6"/>
                <a:endCxn id="82" idx="2"/>
              </p:cNvCxnSpPr>
              <p:nvPr/>
            </p:nvCxnSpPr>
            <p:spPr>
              <a:xfrm>
                <a:off x="1643870" y="5448300"/>
                <a:ext cx="33733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1E7D9DF7-6194-43DA-945B-CB356279C924}"/>
                  </a:ext>
                </a:extLst>
              </p:cNvPr>
              <p:cNvSpPr/>
              <p:nvPr/>
            </p:nvSpPr>
            <p:spPr>
              <a:xfrm>
                <a:off x="990600" y="5143500"/>
                <a:ext cx="653270" cy="609600"/>
              </a:xfrm>
              <a:prstGeom prst="ellipse">
                <a:avLst/>
              </a:prstGeom>
              <a:solidFill>
                <a:srgbClr val="C0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sp>
            <p:nvSpPr>
              <p:cNvPr id="82" name="Oval 81">
                <a:extLst>
                  <a:ext uri="{FF2B5EF4-FFF2-40B4-BE49-F238E27FC236}">
                    <a16:creationId xmlns:a16="http://schemas.microsoft.com/office/drawing/2014/main" id="{24D88332-D250-4E74-BF2A-4CB321CCE2CB}"/>
                  </a:ext>
                </a:extLst>
              </p:cNvPr>
              <p:cNvSpPr/>
              <p:nvPr/>
            </p:nvSpPr>
            <p:spPr>
              <a:xfrm>
                <a:off x="1981200" y="5143500"/>
                <a:ext cx="653270" cy="609600"/>
              </a:xfrm>
              <a:prstGeom prst="ellipse">
                <a:avLst/>
              </a:prstGeom>
              <a:solidFill>
                <a:srgbClr val="C0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sp>
            <p:nvSpPr>
              <p:cNvPr id="83" name="Oval 82">
                <a:extLst>
                  <a:ext uri="{FF2B5EF4-FFF2-40B4-BE49-F238E27FC236}">
                    <a16:creationId xmlns:a16="http://schemas.microsoft.com/office/drawing/2014/main" id="{F08F3563-A2F2-4131-A802-03DABA9568F4}"/>
                  </a:ext>
                </a:extLst>
              </p:cNvPr>
              <p:cNvSpPr/>
              <p:nvPr/>
            </p:nvSpPr>
            <p:spPr>
              <a:xfrm>
                <a:off x="2700364" y="5859379"/>
                <a:ext cx="653270" cy="609600"/>
              </a:xfrm>
              <a:prstGeom prst="ellipse">
                <a:avLst/>
              </a:prstGeom>
              <a:solidFill>
                <a:srgbClr val="C0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sp>
            <p:nvSpPr>
              <p:cNvPr id="84" name="Oval 83">
                <a:extLst>
                  <a:ext uri="{FF2B5EF4-FFF2-40B4-BE49-F238E27FC236}">
                    <a16:creationId xmlns:a16="http://schemas.microsoft.com/office/drawing/2014/main" id="{F36D6879-F1A3-44B6-8206-23D8CDE43622}"/>
                  </a:ext>
                </a:extLst>
              </p:cNvPr>
              <p:cNvSpPr/>
              <p:nvPr/>
            </p:nvSpPr>
            <p:spPr>
              <a:xfrm>
                <a:off x="1981200" y="6456637"/>
                <a:ext cx="653270" cy="609600"/>
              </a:xfrm>
              <a:prstGeom prst="ellipse">
                <a:avLst/>
              </a:prstGeom>
              <a:solidFill>
                <a:srgbClr val="C0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sp>
            <p:nvSpPr>
              <p:cNvPr id="85" name="Oval 84">
                <a:extLst>
                  <a:ext uri="{FF2B5EF4-FFF2-40B4-BE49-F238E27FC236}">
                    <a16:creationId xmlns:a16="http://schemas.microsoft.com/office/drawing/2014/main" id="{A211E116-E2F9-4EE6-A008-AD253275ECEB}"/>
                  </a:ext>
                </a:extLst>
              </p:cNvPr>
              <p:cNvSpPr/>
              <p:nvPr/>
            </p:nvSpPr>
            <p:spPr>
              <a:xfrm>
                <a:off x="968348" y="6456637"/>
                <a:ext cx="653270" cy="609600"/>
              </a:xfrm>
              <a:prstGeom prst="ellipse">
                <a:avLst/>
              </a:prstGeom>
              <a:solidFill>
                <a:srgbClr val="C0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sp>
            <p:nvSpPr>
              <p:cNvPr id="86" name="Oval 85">
                <a:extLst>
                  <a:ext uri="{FF2B5EF4-FFF2-40B4-BE49-F238E27FC236}">
                    <a16:creationId xmlns:a16="http://schemas.microsoft.com/office/drawing/2014/main" id="{707D13B9-D12D-46B1-92D5-E58832BB2933}"/>
                  </a:ext>
                </a:extLst>
              </p:cNvPr>
              <p:cNvSpPr/>
              <p:nvPr/>
            </p:nvSpPr>
            <p:spPr>
              <a:xfrm>
                <a:off x="271436" y="5859379"/>
                <a:ext cx="653270" cy="609600"/>
              </a:xfrm>
              <a:prstGeom prst="ellipse">
                <a:avLst/>
              </a:prstGeom>
              <a:solidFill>
                <a:srgbClr val="C0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cxnSp>
            <p:nvCxnSpPr>
              <p:cNvPr id="87" name="Conexão Reta 46">
                <a:extLst>
                  <a:ext uri="{FF2B5EF4-FFF2-40B4-BE49-F238E27FC236}">
                    <a16:creationId xmlns:a16="http://schemas.microsoft.com/office/drawing/2014/main" id="{16E87A5E-E83D-4AAF-86E8-89379873445C}"/>
                  </a:ext>
                </a:extLst>
              </p:cNvPr>
              <p:cNvCxnSpPr>
                <a:cxnSpLocks/>
                <a:endCxn id="84" idx="2"/>
              </p:cNvCxnSpPr>
              <p:nvPr/>
            </p:nvCxnSpPr>
            <p:spPr>
              <a:xfrm>
                <a:off x="1621618" y="6761437"/>
                <a:ext cx="35958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98A5A317-4D9D-4CB0-A59A-05C433409620}"/>
                  </a:ext>
                </a:extLst>
              </p:cNvPr>
              <p:cNvSpPr/>
              <p:nvPr/>
            </p:nvSpPr>
            <p:spPr>
              <a:xfrm>
                <a:off x="1485900" y="5859379"/>
                <a:ext cx="653270" cy="609600"/>
              </a:xfrm>
              <a:prstGeom prst="ellipse">
                <a:avLst/>
              </a:prstGeom>
              <a:solidFill>
                <a:srgbClr val="C0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cxnSp>
            <p:nvCxnSpPr>
              <p:cNvPr id="89" name="Conexão Reta 49">
                <a:extLst>
                  <a:ext uri="{FF2B5EF4-FFF2-40B4-BE49-F238E27FC236}">
                    <a16:creationId xmlns:a16="http://schemas.microsoft.com/office/drawing/2014/main" id="{EB0825AF-CD52-473A-94DF-0BE771B6CFC4}"/>
                  </a:ext>
                </a:extLst>
              </p:cNvPr>
              <p:cNvCxnSpPr>
                <a:cxnSpLocks/>
                <a:stCxn id="86" idx="6"/>
                <a:endCxn id="88" idx="2"/>
              </p:cNvCxnSpPr>
              <p:nvPr/>
            </p:nvCxnSpPr>
            <p:spPr>
              <a:xfrm>
                <a:off x="924706" y="6164179"/>
                <a:ext cx="5611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0" name="Conexão Reta 53">
                <a:extLst>
                  <a:ext uri="{FF2B5EF4-FFF2-40B4-BE49-F238E27FC236}">
                    <a16:creationId xmlns:a16="http://schemas.microsoft.com/office/drawing/2014/main" id="{70C5AD72-5F73-48AA-9164-2B7C659708FB}"/>
                  </a:ext>
                </a:extLst>
              </p:cNvPr>
              <p:cNvCxnSpPr>
                <a:cxnSpLocks/>
                <a:stCxn id="88" idx="6"/>
                <a:endCxn id="83" idx="2"/>
              </p:cNvCxnSpPr>
              <p:nvPr/>
            </p:nvCxnSpPr>
            <p:spPr>
              <a:xfrm>
                <a:off x="2139170" y="6164179"/>
                <a:ext cx="5611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1" name="Conexão Reta 57">
                <a:extLst>
                  <a:ext uri="{FF2B5EF4-FFF2-40B4-BE49-F238E27FC236}">
                    <a16:creationId xmlns:a16="http://schemas.microsoft.com/office/drawing/2014/main" id="{FAF7E2F3-5D63-47BC-AE3B-070308A7803C}"/>
                  </a:ext>
                </a:extLst>
              </p:cNvPr>
              <p:cNvCxnSpPr>
                <a:cxnSpLocks/>
                <a:stCxn id="86" idx="0"/>
                <a:endCxn id="81" idx="2"/>
              </p:cNvCxnSpPr>
              <p:nvPr/>
            </p:nvCxnSpPr>
            <p:spPr>
              <a:xfrm flipV="1">
                <a:off x="598071" y="5448300"/>
                <a:ext cx="392529" cy="41107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Conexão Reta 60">
                <a:extLst>
                  <a:ext uri="{FF2B5EF4-FFF2-40B4-BE49-F238E27FC236}">
                    <a16:creationId xmlns:a16="http://schemas.microsoft.com/office/drawing/2014/main" id="{7B15F4D9-4928-4BDB-96A1-78484F05C00A}"/>
                  </a:ext>
                </a:extLst>
              </p:cNvPr>
              <p:cNvCxnSpPr>
                <a:cxnSpLocks/>
                <a:stCxn id="84" idx="6"/>
                <a:endCxn id="83" idx="4"/>
              </p:cNvCxnSpPr>
              <p:nvPr/>
            </p:nvCxnSpPr>
            <p:spPr>
              <a:xfrm flipV="1">
                <a:off x="2634470" y="6468979"/>
                <a:ext cx="392529" cy="29245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3" name="Conexão Reta 63">
                <a:extLst>
                  <a:ext uri="{FF2B5EF4-FFF2-40B4-BE49-F238E27FC236}">
                    <a16:creationId xmlns:a16="http://schemas.microsoft.com/office/drawing/2014/main" id="{4489997B-7536-429A-96B9-2628BCF92AAB}"/>
                  </a:ext>
                </a:extLst>
              </p:cNvPr>
              <p:cNvCxnSpPr>
                <a:cxnSpLocks/>
                <a:stCxn id="82" idx="6"/>
                <a:endCxn id="83" idx="0"/>
              </p:cNvCxnSpPr>
              <p:nvPr/>
            </p:nvCxnSpPr>
            <p:spPr>
              <a:xfrm>
                <a:off x="2634470" y="5448300"/>
                <a:ext cx="392529" cy="41107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4" name="Conexão Reta 66">
                <a:extLst>
                  <a:ext uri="{FF2B5EF4-FFF2-40B4-BE49-F238E27FC236}">
                    <a16:creationId xmlns:a16="http://schemas.microsoft.com/office/drawing/2014/main" id="{305D4382-34D3-41EA-B3B9-1C26A92A3B3C}"/>
                  </a:ext>
                </a:extLst>
              </p:cNvPr>
              <p:cNvCxnSpPr>
                <a:cxnSpLocks/>
                <a:stCxn id="86" idx="4"/>
                <a:endCxn id="85" idx="2"/>
              </p:cNvCxnSpPr>
              <p:nvPr/>
            </p:nvCxnSpPr>
            <p:spPr>
              <a:xfrm>
                <a:off x="598071" y="6468979"/>
                <a:ext cx="370277" cy="29245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5" name="Conexão Reta 69">
                <a:extLst>
                  <a:ext uri="{FF2B5EF4-FFF2-40B4-BE49-F238E27FC236}">
                    <a16:creationId xmlns:a16="http://schemas.microsoft.com/office/drawing/2014/main" id="{BD813597-DE76-4EF1-87B3-3A2D40E8E14D}"/>
                  </a:ext>
                </a:extLst>
              </p:cNvPr>
              <p:cNvCxnSpPr>
                <a:cxnSpLocks/>
                <a:stCxn id="81" idx="4"/>
                <a:endCxn id="88" idx="1"/>
              </p:cNvCxnSpPr>
              <p:nvPr/>
            </p:nvCxnSpPr>
            <p:spPr>
              <a:xfrm>
                <a:off x="1317235" y="5753100"/>
                <a:ext cx="264334" cy="19555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6" name="Conexão Reta 72">
                <a:extLst>
                  <a:ext uri="{FF2B5EF4-FFF2-40B4-BE49-F238E27FC236}">
                    <a16:creationId xmlns:a16="http://schemas.microsoft.com/office/drawing/2014/main" id="{D207E120-4532-4982-ACEC-2B471D548F45}"/>
                  </a:ext>
                </a:extLst>
              </p:cNvPr>
              <p:cNvCxnSpPr>
                <a:cxnSpLocks/>
              </p:cNvCxnSpPr>
              <p:nvPr/>
            </p:nvCxnSpPr>
            <p:spPr>
              <a:xfrm>
                <a:off x="2116918" y="6261383"/>
                <a:ext cx="240584" cy="20915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Agrupar 86">
              <a:extLst>
                <a:ext uri="{FF2B5EF4-FFF2-40B4-BE49-F238E27FC236}">
                  <a16:creationId xmlns:a16="http://schemas.microsoft.com/office/drawing/2014/main" id="{A1CA8090-2484-43B3-8D77-A352633F1ED6}"/>
                </a:ext>
              </a:extLst>
            </p:cNvPr>
            <p:cNvGrpSpPr/>
            <p:nvPr/>
          </p:nvGrpSpPr>
          <p:grpSpPr>
            <a:xfrm rot="1366746">
              <a:off x="1195473" y="7316633"/>
              <a:ext cx="2348430" cy="1617937"/>
              <a:chOff x="271436" y="5143500"/>
              <a:chExt cx="3082198" cy="1922737"/>
            </a:xfrm>
          </p:grpSpPr>
          <p:cxnSp>
            <p:nvCxnSpPr>
              <p:cNvPr id="63" name="Conexão Reta 87">
                <a:extLst>
                  <a:ext uri="{FF2B5EF4-FFF2-40B4-BE49-F238E27FC236}">
                    <a16:creationId xmlns:a16="http://schemas.microsoft.com/office/drawing/2014/main" id="{2D821AD9-0086-46BE-A718-B4AB1D2F5528}"/>
                  </a:ext>
                </a:extLst>
              </p:cNvPr>
              <p:cNvCxnSpPr>
                <a:cxnSpLocks/>
                <a:stCxn id="64" idx="6"/>
                <a:endCxn id="65" idx="2"/>
              </p:cNvCxnSpPr>
              <p:nvPr/>
            </p:nvCxnSpPr>
            <p:spPr>
              <a:xfrm>
                <a:off x="1643870" y="5448300"/>
                <a:ext cx="33733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A60E6E1-AA73-4BA5-AFE1-5DBC3D5B048B}"/>
                  </a:ext>
                </a:extLst>
              </p:cNvPr>
              <p:cNvSpPr/>
              <p:nvPr/>
            </p:nvSpPr>
            <p:spPr>
              <a:xfrm>
                <a:off x="990600" y="5143500"/>
                <a:ext cx="653270" cy="609600"/>
              </a:xfrm>
              <a:prstGeom prst="ellipse">
                <a:avLst/>
              </a:prstGeom>
              <a:solidFill>
                <a:srgbClr val="C0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sp>
            <p:nvSpPr>
              <p:cNvPr id="65" name="Oval 64">
                <a:extLst>
                  <a:ext uri="{FF2B5EF4-FFF2-40B4-BE49-F238E27FC236}">
                    <a16:creationId xmlns:a16="http://schemas.microsoft.com/office/drawing/2014/main" id="{6F12782F-2AE9-4C50-875F-1C909D5EE74B}"/>
                  </a:ext>
                </a:extLst>
              </p:cNvPr>
              <p:cNvSpPr/>
              <p:nvPr/>
            </p:nvSpPr>
            <p:spPr>
              <a:xfrm>
                <a:off x="1981200" y="5143500"/>
                <a:ext cx="653270" cy="609600"/>
              </a:xfrm>
              <a:prstGeom prst="ellipse">
                <a:avLst/>
              </a:prstGeom>
              <a:solidFill>
                <a:srgbClr val="C0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sp>
            <p:nvSpPr>
              <p:cNvPr id="66" name="Oval 65">
                <a:extLst>
                  <a:ext uri="{FF2B5EF4-FFF2-40B4-BE49-F238E27FC236}">
                    <a16:creationId xmlns:a16="http://schemas.microsoft.com/office/drawing/2014/main" id="{333AD007-1FFE-4A1C-B1F0-7A1393F13822}"/>
                  </a:ext>
                </a:extLst>
              </p:cNvPr>
              <p:cNvSpPr/>
              <p:nvPr/>
            </p:nvSpPr>
            <p:spPr>
              <a:xfrm>
                <a:off x="2700364" y="5859379"/>
                <a:ext cx="653270" cy="609600"/>
              </a:xfrm>
              <a:prstGeom prst="ellipse">
                <a:avLst/>
              </a:prstGeom>
              <a:solidFill>
                <a:srgbClr val="C0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sp>
            <p:nvSpPr>
              <p:cNvPr id="67" name="Oval 66">
                <a:extLst>
                  <a:ext uri="{FF2B5EF4-FFF2-40B4-BE49-F238E27FC236}">
                    <a16:creationId xmlns:a16="http://schemas.microsoft.com/office/drawing/2014/main" id="{863DF536-7B43-4E0E-A9F0-445E39BBAB42}"/>
                  </a:ext>
                </a:extLst>
              </p:cNvPr>
              <p:cNvSpPr/>
              <p:nvPr/>
            </p:nvSpPr>
            <p:spPr>
              <a:xfrm>
                <a:off x="1981200" y="6456637"/>
                <a:ext cx="653270" cy="609600"/>
              </a:xfrm>
              <a:prstGeom prst="ellipse">
                <a:avLst/>
              </a:prstGeom>
              <a:solidFill>
                <a:srgbClr val="C0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sp>
            <p:nvSpPr>
              <p:cNvPr id="68" name="Oval 67">
                <a:extLst>
                  <a:ext uri="{FF2B5EF4-FFF2-40B4-BE49-F238E27FC236}">
                    <a16:creationId xmlns:a16="http://schemas.microsoft.com/office/drawing/2014/main" id="{149099AE-29F0-424D-85FD-44CB5E16DC98}"/>
                  </a:ext>
                </a:extLst>
              </p:cNvPr>
              <p:cNvSpPr/>
              <p:nvPr/>
            </p:nvSpPr>
            <p:spPr>
              <a:xfrm>
                <a:off x="968348" y="6456637"/>
                <a:ext cx="653270" cy="609600"/>
              </a:xfrm>
              <a:prstGeom prst="ellipse">
                <a:avLst/>
              </a:prstGeom>
              <a:solidFill>
                <a:srgbClr val="C0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sp>
            <p:nvSpPr>
              <p:cNvPr id="69" name="Oval 68">
                <a:extLst>
                  <a:ext uri="{FF2B5EF4-FFF2-40B4-BE49-F238E27FC236}">
                    <a16:creationId xmlns:a16="http://schemas.microsoft.com/office/drawing/2014/main" id="{E509357C-56BD-4F93-880F-361329730FB4}"/>
                  </a:ext>
                </a:extLst>
              </p:cNvPr>
              <p:cNvSpPr/>
              <p:nvPr/>
            </p:nvSpPr>
            <p:spPr>
              <a:xfrm>
                <a:off x="271436" y="5859379"/>
                <a:ext cx="653270" cy="609600"/>
              </a:xfrm>
              <a:prstGeom prst="ellipse">
                <a:avLst/>
              </a:prstGeom>
              <a:solidFill>
                <a:srgbClr val="C0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cxnSp>
            <p:nvCxnSpPr>
              <p:cNvPr id="70" name="Conexão Reta 94">
                <a:extLst>
                  <a:ext uri="{FF2B5EF4-FFF2-40B4-BE49-F238E27FC236}">
                    <a16:creationId xmlns:a16="http://schemas.microsoft.com/office/drawing/2014/main" id="{6E14E426-49D3-41DA-A7AD-DBA551E16805}"/>
                  </a:ext>
                </a:extLst>
              </p:cNvPr>
              <p:cNvCxnSpPr>
                <a:cxnSpLocks/>
                <a:endCxn id="67" idx="2"/>
              </p:cNvCxnSpPr>
              <p:nvPr/>
            </p:nvCxnSpPr>
            <p:spPr>
              <a:xfrm>
                <a:off x="1621618" y="6761437"/>
                <a:ext cx="35958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89B910A5-E7C5-4282-A5FA-4BCE68A0B2D1}"/>
                  </a:ext>
                </a:extLst>
              </p:cNvPr>
              <p:cNvSpPr/>
              <p:nvPr/>
            </p:nvSpPr>
            <p:spPr>
              <a:xfrm>
                <a:off x="1485900" y="5859379"/>
                <a:ext cx="653270" cy="609600"/>
              </a:xfrm>
              <a:prstGeom prst="ellipse">
                <a:avLst/>
              </a:prstGeom>
              <a:solidFill>
                <a:srgbClr val="C0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cxnSp>
            <p:nvCxnSpPr>
              <p:cNvPr id="72" name="Conexão Reta 96">
                <a:extLst>
                  <a:ext uri="{FF2B5EF4-FFF2-40B4-BE49-F238E27FC236}">
                    <a16:creationId xmlns:a16="http://schemas.microsoft.com/office/drawing/2014/main" id="{BC2CC2E1-70E3-494F-B2C1-BF2E74796617}"/>
                  </a:ext>
                </a:extLst>
              </p:cNvPr>
              <p:cNvCxnSpPr>
                <a:cxnSpLocks/>
                <a:stCxn id="69" idx="6"/>
                <a:endCxn id="71" idx="2"/>
              </p:cNvCxnSpPr>
              <p:nvPr/>
            </p:nvCxnSpPr>
            <p:spPr>
              <a:xfrm>
                <a:off x="924706" y="6164179"/>
                <a:ext cx="5611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3" name="Conexão Reta 97">
                <a:extLst>
                  <a:ext uri="{FF2B5EF4-FFF2-40B4-BE49-F238E27FC236}">
                    <a16:creationId xmlns:a16="http://schemas.microsoft.com/office/drawing/2014/main" id="{B497FAE5-BD2D-4F13-8423-8558741E8612}"/>
                  </a:ext>
                </a:extLst>
              </p:cNvPr>
              <p:cNvCxnSpPr>
                <a:cxnSpLocks/>
                <a:stCxn id="71" idx="6"/>
                <a:endCxn id="66" idx="2"/>
              </p:cNvCxnSpPr>
              <p:nvPr/>
            </p:nvCxnSpPr>
            <p:spPr>
              <a:xfrm>
                <a:off x="2139170" y="6164179"/>
                <a:ext cx="5611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4" name="Conexão Reta 98">
                <a:extLst>
                  <a:ext uri="{FF2B5EF4-FFF2-40B4-BE49-F238E27FC236}">
                    <a16:creationId xmlns:a16="http://schemas.microsoft.com/office/drawing/2014/main" id="{85230245-C066-4025-95CD-55470AB6A3A7}"/>
                  </a:ext>
                </a:extLst>
              </p:cNvPr>
              <p:cNvCxnSpPr>
                <a:cxnSpLocks/>
                <a:stCxn id="69" idx="0"/>
                <a:endCxn id="64" idx="2"/>
              </p:cNvCxnSpPr>
              <p:nvPr/>
            </p:nvCxnSpPr>
            <p:spPr>
              <a:xfrm flipV="1">
                <a:off x="598071" y="5448300"/>
                <a:ext cx="392529" cy="41107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5" name="Conexão Reta 99">
                <a:extLst>
                  <a:ext uri="{FF2B5EF4-FFF2-40B4-BE49-F238E27FC236}">
                    <a16:creationId xmlns:a16="http://schemas.microsoft.com/office/drawing/2014/main" id="{94345E51-50AF-477C-B57C-64CB705F1F2C}"/>
                  </a:ext>
                </a:extLst>
              </p:cNvPr>
              <p:cNvCxnSpPr>
                <a:cxnSpLocks/>
                <a:stCxn id="67" idx="6"/>
                <a:endCxn id="66" idx="4"/>
              </p:cNvCxnSpPr>
              <p:nvPr/>
            </p:nvCxnSpPr>
            <p:spPr>
              <a:xfrm flipV="1">
                <a:off x="2634470" y="6468979"/>
                <a:ext cx="392529" cy="29245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6" name="Conexão Reta 100">
                <a:extLst>
                  <a:ext uri="{FF2B5EF4-FFF2-40B4-BE49-F238E27FC236}">
                    <a16:creationId xmlns:a16="http://schemas.microsoft.com/office/drawing/2014/main" id="{82DA33E1-81F0-40CD-97D6-854687137480}"/>
                  </a:ext>
                </a:extLst>
              </p:cNvPr>
              <p:cNvCxnSpPr>
                <a:cxnSpLocks/>
                <a:stCxn id="65" idx="6"/>
                <a:endCxn id="66" idx="0"/>
              </p:cNvCxnSpPr>
              <p:nvPr/>
            </p:nvCxnSpPr>
            <p:spPr>
              <a:xfrm>
                <a:off x="2634470" y="5448300"/>
                <a:ext cx="392529" cy="41107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7" name="Conexão Reta 101">
                <a:extLst>
                  <a:ext uri="{FF2B5EF4-FFF2-40B4-BE49-F238E27FC236}">
                    <a16:creationId xmlns:a16="http://schemas.microsoft.com/office/drawing/2014/main" id="{80BA7D2B-1203-4A69-9493-77CDBE4E6153}"/>
                  </a:ext>
                </a:extLst>
              </p:cNvPr>
              <p:cNvCxnSpPr>
                <a:cxnSpLocks/>
                <a:stCxn id="69" idx="4"/>
                <a:endCxn id="68" idx="2"/>
              </p:cNvCxnSpPr>
              <p:nvPr/>
            </p:nvCxnSpPr>
            <p:spPr>
              <a:xfrm>
                <a:off x="598071" y="6468979"/>
                <a:ext cx="370277" cy="29245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8" name="Conexão Reta 102">
                <a:extLst>
                  <a:ext uri="{FF2B5EF4-FFF2-40B4-BE49-F238E27FC236}">
                    <a16:creationId xmlns:a16="http://schemas.microsoft.com/office/drawing/2014/main" id="{E7A47678-7265-4976-BF51-8589500B3043}"/>
                  </a:ext>
                </a:extLst>
              </p:cNvPr>
              <p:cNvCxnSpPr>
                <a:cxnSpLocks/>
                <a:stCxn id="64" idx="4"/>
                <a:endCxn id="71" idx="1"/>
              </p:cNvCxnSpPr>
              <p:nvPr/>
            </p:nvCxnSpPr>
            <p:spPr>
              <a:xfrm>
                <a:off x="1317235" y="5753100"/>
                <a:ext cx="264334" cy="19555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9" name="Conexão Reta 103">
                <a:extLst>
                  <a:ext uri="{FF2B5EF4-FFF2-40B4-BE49-F238E27FC236}">
                    <a16:creationId xmlns:a16="http://schemas.microsoft.com/office/drawing/2014/main" id="{426FCCFC-4641-43D7-AE71-CAEFC1D6EB97}"/>
                  </a:ext>
                </a:extLst>
              </p:cNvPr>
              <p:cNvCxnSpPr>
                <a:cxnSpLocks/>
              </p:cNvCxnSpPr>
              <p:nvPr/>
            </p:nvCxnSpPr>
            <p:spPr>
              <a:xfrm>
                <a:off x="2116918" y="6261383"/>
                <a:ext cx="240584" cy="20915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7" name="Conexão Reta 106">
              <a:extLst>
                <a:ext uri="{FF2B5EF4-FFF2-40B4-BE49-F238E27FC236}">
                  <a16:creationId xmlns:a16="http://schemas.microsoft.com/office/drawing/2014/main" id="{D1144515-5CF4-4209-8551-7A09601A0D39}"/>
                </a:ext>
              </a:extLst>
            </p:cNvPr>
            <p:cNvCxnSpPr>
              <a:cxnSpLocks/>
              <a:stCxn id="85" idx="5"/>
              <a:endCxn id="69" idx="1"/>
            </p:cNvCxnSpPr>
            <p:nvPr/>
          </p:nvCxnSpPr>
          <p:spPr>
            <a:xfrm>
              <a:off x="1187945" y="5907748"/>
              <a:ext cx="217215" cy="16702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Conexão Reta 109">
              <a:extLst>
                <a:ext uri="{FF2B5EF4-FFF2-40B4-BE49-F238E27FC236}">
                  <a16:creationId xmlns:a16="http://schemas.microsoft.com/office/drawing/2014/main" id="{92813772-F0B8-430C-9246-70DF18CC3D96}"/>
                </a:ext>
              </a:extLst>
            </p:cNvPr>
            <p:cNvCxnSpPr>
              <a:cxnSpLocks/>
              <a:stCxn id="84" idx="5"/>
              <a:endCxn id="65" idx="1"/>
            </p:cNvCxnSpPr>
            <p:nvPr/>
          </p:nvCxnSpPr>
          <p:spPr>
            <a:xfrm>
              <a:off x="1877484" y="6197308"/>
              <a:ext cx="962030" cy="132966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9" name="Agrupar 115">
              <a:extLst>
                <a:ext uri="{FF2B5EF4-FFF2-40B4-BE49-F238E27FC236}">
                  <a16:creationId xmlns:a16="http://schemas.microsoft.com/office/drawing/2014/main" id="{41100A7B-1F5A-4373-9007-E9198355F988}"/>
                </a:ext>
              </a:extLst>
            </p:cNvPr>
            <p:cNvGrpSpPr/>
            <p:nvPr/>
          </p:nvGrpSpPr>
          <p:grpSpPr>
            <a:xfrm rot="1366746">
              <a:off x="3726225" y="4181351"/>
              <a:ext cx="2226954" cy="1617937"/>
              <a:chOff x="271436" y="5143500"/>
              <a:chExt cx="3082198" cy="1922737"/>
            </a:xfrm>
          </p:grpSpPr>
          <p:cxnSp>
            <p:nvCxnSpPr>
              <p:cNvPr id="46" name="Conexão Reta 116">
                <a:extLst>
                  <a:ext uri="{FF2B5EF4-FFF2-40B4-BE49-F238E27FC236}">
                    <a16:creationId xmlns:a16="http://schemas.microsoft.com/office/drawing/2014/main" id="{F4101349-441D-4807-A9FC-53216C349F7C}"/>
                  </a:ext>
                </a:extLst>
              </p:cNvPr>
              <p:cNvCxnSpPr>
                <a:cxnSpLocks/>
                <a:stCxn id="47" idx="6"/>
                <a:endCxn id="48" idx="2"/>
              </p:cNvCxnSpPr>
              <p:nvPr/>
            </p:nvCxnSpPr>
            <p:spPr>
              <a:xfrm>
                <a:off x="1643870" y="5448300"/>
                <a:ext cx="33733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E0472760-C5B4-4689-B265-72E7E18521B8}"/>
                  </a:ext>
                </a:extLst>
              </p:cNvPr>
              <p:cNvSpPr/>
              <p:nvPr/>
            </p:nvSpPr>
            <p:spPr>
              <a:xfrm>
                <a:off x="990600" y="5143500"/>
                <a:ext cx="653270" cy="609600"/>
              </a:xfrm>
              <a:prstGeom prst="ellipse">
                <a:avLst/>
              </a:prstGeom>
              <a:solidFill>
                <a:srgbClr val="C0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sp>
            <p:nvSpPr>
              <p:cNvPr id="48" name="Oval 47">
                <a:extLst>
                  <a:ext uri="{FF2B5EF4-FFF2-40B4-BE49-F238E27FC236}">
                    <a16:creationId xmlns:a16="http://schemas.microsoft.com/office/drawing/2014/main" id="{8472A27C-DF5C-4198-A182-F7D05EF3FD72}"/>
                  </a:ext>
                </a:extLst>
              </p:cNvPr>
              <p:cNvSpPr/>
              <p:nvPr/>
            </p:nvSpPr>
            <p:spPr>
              <a:xfrm>
                <a:off x="1981200" y="5143500"/>
                <a:ext cx="653270" cy="609600"/>
              </a:xfrm>
              <a:prstGeom prst="ellipse">
                <a:avLst/>
              </a:prstGeom>
              <a:solidFill>
                <a:srgbClr val="C0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sp>
            <p:nvSpPr>
              <p:cNvPr id="49" name="Oval 48">
                <a:extLst>
                  <a:ext uri="{FF2B5EF4-FFF2-40B4-BE49-F238E27FC236}">
                    <a16:creationId xmlns:a16="http://schemas.microsoft.com/office/drawing/2014/main" id="{FC87CA3B-D85E-4C06-9245-503D76C03E41}"/>
                  </a:ext>
                </a:extLst>
              </p:cNvPr>
              <p:cNvSpPr/>
              <p:nvPr/>
            </p:nvSpPr>
            <p:spPr>
              <a:xfrm>
                <a:off x="2700364" y="5859379"/>
                <a:ext cx="653270" cy="609600"/>
              </a:xfrm>
              <a:prstGeom prst="ellipse">
                <a:avLst/>
              </a:prstGeom>
              <a:solidFill>
                <a:srgbClr val="C0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sp>
            <p:nvSpPr>
              <p:cNvPr id="50" name="Oval 49">
                <a:extLst>
                  <a:ext uri="{FF2B5EF4-FFF2-40B4-BE49-F238E27FC236}">
                    <a16:creationId xmlns:a16="http://schemas.microsoft.com/office/drawing/2014/main" id="{DE7CC7A5-B6EF-462A-B002-7C714EDC1E56}"/>
                  </a:ext>
                </a:extLst>
              </p:cNvPr>
              <p:cNvSpPr/>
              <p:nvPr/>
            </p:nvSpPr>
            <p:spPr>
              <a:xfrm>
                <a:off x="1981200" y="6456637"/>
                <a:ext cx="653270" cy="609600"/>
              </a:xfrm>
              <a:prstGeom prst="ellipse">
                <a:avLst/>
              </a:prstGeom>
              <a:solidFill>
                <a:srgbClr val="C0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sp>
            <p:nvSpPr>
              <p:cNvPr id="51" name="Oval 50">
                <a:extLst>
                  <a:ext uri="{FF2B5EF4-FFF2-40B4-BE49-F238E27FC236}">
                    <a16:creationId xmlns:a16="http://schemas.microsoft.com/office/drawing/2014/main" id="{E4943A8B-699A-463A-9241-F3ED99DB1766}"/>
                  </a:ext>
                </a:extLst>
              </p:cNvPr>
              <p:cNvSpPr/>
              <p:nvPr/>
            </p:nvSpPr>
            <p:spPr>
              <a:xfrm>
                <a:off x="968348" y="6456637"/>
                <a:ext cx="653270" cy="609600"/>
              </a:xfrm>
              <a:prstGeom prst="ellipse">
                <a:avLst/>
              </a:prstGeom>
              <a:solidFill>
                <a:srgbClr val="C0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sp>
            <p:nvSpPr>
              <p:cNvPr id="52" name="Oval 51">
                <a:extLst>
                  <a:ext uri="{FF2B5EF4-FFF2-40B4-BE49-F238E27FC236}">
                    <a16:creationId xmlns:a16="http://schemas.microsoft.com/office/drawing/2014/main" id="{7B07D2E0-8847-4F05-9FAA-27750E56C59F}"/>
                  </a:ext>
                </a:extLst>
              </p:cNvPr>
              <p:cNvSpPr/>
              <p:nvPr/>
            </p:nvSpPr>
            <p:spPr>
              <a:xfrm>
                <a:off x="271436" y="5859379"/>
                <a:ext cx="653270" cy="609600"/>
              </a:xfrm>
              <a:prstGeom prst="ellipse">
                <a:avLst/>
              </a:prstGeom>
              <a:solidFill>
                <a:srgbClr val="C0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cxnSp>
            <p:nvCxnSpPr>
              <p:cNvPr id="53" name="Conexão Reta 123">
                <a:extLst>
                  <a:ext uri="{FF2B5EF4-FFF2-40B4-BE49-F238E27FC236}">
                    <a16:creationId xmlns:a16="http://schemas.microsoft.com/office/drawing/2014/main" id="{373C9C33-3189-4774-ABFE-E9C69CA47AF7}"/>
                  </a:ext>
                </a:extLst>
              </p:cNvPr>
              <p:cNvCxnSpPr>
                <a:cxnSpLocks/>
                <a:endCxn id="50" idx="2"/>
              </p:cNvCxnSpPr>
              <p:nvPr/>
            </p:nvCxnSpPr>
            <p:spPr>
              <a:xfrm>
                <a:off x="1621618" y="6761437"/>
                <a:ext cx="35958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821743B3-8158-4266-A7F9-B9EFF0206627}"/>
                  </a:ext>
                </a:extLst>
              </p:cNvPr>
              <p:cNvSpPr/>
              <p:nvPr/>
            </p:nvSpPr>
            <p:spPr>
              <a:xfrm>
                <a:off x="1485900" y="5859379"/>
                <a:ext cx="653270" cy="609600"/>
              </a:xfrm>
              <a:prstGeom prst="ellipse">
                <a:avLst/>
              </a:prstGeom>
              <a:solidFill>
                <a:srgbClr val="C0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cxnSp>
            <p:nvCxnSpPr>
              <p:cNvPr id="55" name="Conexão Reta 125">
                <a:extLst>
                  <a:ext uri="{FF2B5EF4-FFF2-40B4-BE49-F238E27FC236}">
                    <a16:creationId xmlns:a16="http://schemas.microsoft.com/office/drawing/2014/main" id="{76E8D410-E37B-4BEC-98A7-90EA69D2F014}"/>
                  </a:ext>
                </a:extLst>
              </p:cNvPr>
              <p:cNvCxnSpPr>
                <a:cxnSpLocks/>
                <a:stCxn id="52" idx="6"/>
                <a:endCxn id="54" idx="2"/>
              </p:cNvCxnSpPr>
              <p:nvPr/>
            </p:nvCxnSpPr>
            <p:spPr>
              <a:xfrm>
                <a:off x="924706" y="6164179"/>
                <a:ext cx="5611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Conexão Reta 126">
                <a:extLst>
                  <a:ext uri="{FF2B5EF4-FFF2-40B4-BE49-F238E27FC236}">
                    <a16:creationId xmlns:a16="http://schemas.microsoft.com/office/drawing/2014/main" id="{4223A273-C7B1-4849-873A-6A01DB259EF9}"/>
                  </a:ext>
                </a:extLst>
              </p:cNvPr>
              <p:cNvCxnSpPr>
                <a:cxnSpLocks/>
                <a:stCxn id="54" idx="6"/>
                <a:endCxn id="49" idx="2"/>
              </p:cNvCxnSpPr>
              <p:nvPr/>
            </p:nvCxnSpPr>
            <p:spPr>
              <a:xfrm>
                <a:off x="2139170" y="6164179"/>
                <a:ext cx="5611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Conexão Reta 127">
                <a:extLst>
                  <a:ext uri="{FF2B5EF4-FFF2-40B4-BE49-F238E27FC236}">
                    <a16:creationId xmlns:a16="http://schemas.microsoft.com/office/drawing/2014/main" id="{D6F3D142-0E57-45CB-A826-FF5A02AC470C}"/>
                  </a:ext>
                </a:extLst>
              </p:cNvPr>
              <p:cNvCxnSpPr>
                <a:cxnSpLocks/>
                <a:stCxn id="52" idx="0"/>
                <a:endCxn id="47" idx="2"/>
              </p:cNvCxnSpPr>
              <p:nvPr/>
            </p:nvCxnSpPr>
            <p:spPr>
              <a:xfrm flipV="1">
                <a:off x="598071" y="5448300"/>
                <a:ext cx="392529" cy="41107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Conexão Reta 128">
                <a:extLst>
                  <a:ext uri="{FF2B5EF4-FFF2-40B4-BE49-F238E27FC236}">
                    <a16:creationId xmlns:a16="http://schemas.microsoft.com/office/drawing/2014/main" id="{9C28FA69-A62E-4CA1-9535-CFCDF26AFC63}"/>
                  </a:ext>
                </a:extLst>
              </p:cNvPr>
              <p:cNvCxnSpPr>
                <a:cxnSpLocks/>
                <a:stCxn id="50" idx="6"/>
                <a:endCxn id="49" idx="4"/>
              </p:cNvCxnSpPr>
              <p:nvPr/>
            </p:nvCxnSpPr>
            <p:spPr>
              <a:xfrm flipV="1">
                <a:off x="2634470" y="6468979"/>
                <a:ext cx="392529" cy="29245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Conexão Reta 129">
                <a:extLst>
                  <a:ext uri="{FF2B5EF4-FFF2-40B4-BE49-F238E27FC236}">
                    <a16:creationId xmlns:a16="http://schemas.microsoft.com/office/drawing/2014/main" id="{F73F2109-BB24-4516-96D0-2B3D4132660F}"/>
                  </a:ext>
                </a:extLst>
              </p:cNvPr>
              <p:cNvCxnSpPr>
                <a:cxnSpLocks/>
                <a:stCxn id="48" idx="6"/>
                <a:endCxn id="49" idx="0"/>
              </p:cNvCxnSpPr>
              <p:nvPr/>
            </p:nvCxnSpPr>
            <p:spPr>
              <a:xfrm>
                <a:off x="2634470" y="5448300"/>
                <a:ext cx="392529" cy="41107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Conexão Reta 130">
                <a:extLst>
                  <a:ext uri="{FF2B5EF4-FFF2-40B4-BE49-F238E27FC236}">
                    <a16:creationId xmlns:a16="http://schemas.microsoft.com/office/drawing/2014/main" id="{ECA49A34-8F65-4D51-BF20-F5E4DB86E982}"/>
                  </a:ext>
                </a:extLst>
              </p:cNvPr>
              <p:cNvCxnSpPr>
                <a:cxnSpLocks/>
                <a:stCxn id="52" idx="4"/>
                <a:endCxn id="51" idx="2"/>
              </p:cNvCxnSpPr>
              <p:nvPr/>
            </p:nvCxnSpPr>
            <p:spPr>
              <a:xfrm>
                <a:off x="598071" y="6468979"/>
                <a:ext cx="370277" cy="29245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Conexão Reta 131">
                <a:extLst>
                  <a:ext uri="{FF2B5EF4-FFF2-40B4-BE49-F238E27FC236}">
                    <a16:creationId xmlns:a16="http://schemas.microsoft.com/office/drawing/2014/main" id="{C734D25C-C6EC-4FA6-91B0-05B8ACDE87A4}"/>
                  </a:ext>
                </a:extLst>
              </p:cNvPr>
              <p:cNvCxnSpPr>
                <a:cxnSpLocks/>
                <a:stCxn id="47" idx="4"/>
                <a:endCxn id="54" idx="1"/>
              </p:cNvCxnSpPr>
              <p:nvPr/>
            </p:nvCxnSpPr>
            <p:spPr>
              <a:xfrm>
                <a:off x="1317235" y="5753100"/>
                <a:ext cx="264334" cy="19555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Conexão Reta 132">
                <a:extLst>
                  <a:ext uri="{FF2B5EF4-FFF2-40B4-BE49-F238E27FC236}">
                    <a16:creationId xmlns:a16="http://schemas.microsoft.com/office/drawing/2014/main" id="{9D8B9022-646B-462F-87A7-5BDBCE704558}"/>
                  </a:ext>
                </a:extLst>
              </p:cNvPr>
              <p:cNvCxnSpPr>
                <a:cxnSpLocks/>
              </p:cNvCxnSpPr>
              <p:nvPr/>
            </p:nvCxnSpPr>
            <p:spPr>
              <a:xfrm>
                <a:off x="2116918" y="6261383"/>
                <a:ext cx="240584" cy="20915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30" name="Conexão Reta 133">
              <a:extLst>
                <a:ext uri="{FF2B5EF4-FFF2-40B4-BE49-F238E27FC236}">
                  <a16:creationId xmlns:a16="http://schemas.microsoft.com/office/drawing/2014/main" id="{E0DF5487-F622-4FCD-B0A5-7EC4ED7F5825}"/>
                </a:ext>
              </a:extLst>
            </p:cNvPr>
            <p:cNvCxnSpPr>
              <a:cxnSpLocks/>
              <a:stCxn id="82" idx="7"/>
              <a:endCxn id="52" idx="2"/>
            </p:cNvCxnSpPr>
            <p:nvPr/>
          </p:nvCxnSpPr>
          <p:spPr>
            <a:xfrm flipV="1">
              <a:off x="2445744" y="4605220"/>
              <a:ext cx="1348004" cy="23886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Conexão Reta 135">
              <a:extLst>
                <a:ext uri="{FF2B5EF4-FFF2-40B4-BE49-F238E27FC236}">
                  <a16:creationId xmlns:a16="http://schemas.microsoft.com/office/drawing/2014/main" id="{62073015-24E3-4FCC-80DA-4C55F591B4EC}"/>
                </a:ext>
              </a:extLst>
            </p:cNvPr>
            <p:cNvCxnSpPr>
              <a:cxnSpLocks/>
              <a:stCxn id="83" idx="7"/>
              <a:endCxn id="51" idx="3"/>
            </p:cNvCxnSpPr>
            <p:nvPr/>
          </p:nvCxnSpPr>
          <p:spPr>
            <a:xfrm flipV="1">
              <a:off x="2702108" y="5457535"/>
              <a:ext cx="1354825" cy="14756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Conexão Reta 137">
              <a:extLst>
                <a:ext uri="{FF2B5EF4-FFF2-40B4-BE49-F238E27FC236}">
                  <a16:creationId xmlns:a16="http://schemas.microsoft.com/office/drawing/2014/main" id="{5F934F5C-CEA1-44C2-B956-9B2AC49464E3}"/>
                </a:ext>
              </a:extLst>
            </p:cNvPr>
            <p:cNvCxnSpPr>
              <a:cxnSpLocks/>
              <a:stCxn id="84" idx="5"/>
              <a:endCxn id="50" idx="4"/>
            </p:cNvCxnSpPr>
            <p:nvPr/>
          </p:nvCxnSpPr>
          <p:spPr>
            <a:xfrm flipV="1">
              <a:off x="1877484" y="5874751"/>
              <a:ext cx="2978955" cy="32255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7" name="Retângulo 139">
            <a:extLst>
              <a:ext uri="{FF2B5EF4-FFF2-40B4-BE49-F238E27FC236}">
                <a16:creationId xmlns:a16="http://schemas.microsoft.com/office/drawing/2014/main" id="{AF81BFE9-EC46-40D9-B237-E5BD1DAA55CE}"/>
              </a:ext>
            </a:extLst>
          </p:cNvPr>
          <p:cNvSpPr/>
          <p:nvPr/>
        </p:nvSpPr>
        <p:spPr>
          <a:xfrm>
            <a:off x="4241352" y="4363110"/>
            <a:ext cx="1117600" cy="73832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sz="1245" b="1" dirty="0">
                <a:solidFill>
                  <a:srgbClr val="415C6A"/>
                </a:solidFill>
              </a:rPr>
              <a:t>Output</a:t>
            </a:r>
          </a:p>
          <a:p>
            <a:pPr algn="ctr"/>
            <a:r>
              <a:rPr lang="en-GB" sz="1245" b="1" dirty="0">
                <a:solidFill>
                  <a:srgbClr val="415C6A"/>
                </a:solidFill>
              </a:rPr>
              <a:t>Data: </a:t>
            </a:r>
            <a:r>
              <a:rPr lang="en-GB" sz="1245" dirty="0">
                <a:solidFill>
                  <a:srgbClr val="415C6A"/>
                </a:solidFill>
              </a:rPr>
              <a:t>“art”</a:t>
            </a:r>
          </a:p>
        </p:txBody>
      </p:sp>
      <p:cxnSp>
        <p:nvCxnSpPr>
          <p:cNvPr id="98" name="Conexão Curva 140">
            <a:extLst>
              <a:ext uri="{FF2B5EF4-FFF2-40B4-BE49-F238E27FC236}">
                <a16:creationId xmlns:a16="http://schemas.microsoft.com/office/drawing/2014/main" id="{F7DC079A-44FF-4AC9-A839-21156429F058}"/>
              </a:ext>
            </a:extLst>
          </p:cNvPr>
          <p:cNvCxnSpPr>
            <a:cxnSpLocks/>
            <a:stCxn id="49" idx="7"/>
            <a:endCxn id="97" idx="0"/>
          </p:cNvCxnSpPr>
          <p:nvPr/>
        </p:nvCxnSpPr>
        <p:spPr>
          <a:xfrm rot="16200000" flipH="1">
            <a:off x="4334835" y="3897793"/>
            <a:ext cx="614704" cy="315930"/>
          </a:xfrm>
          <a:prstGeom prst="curvedConnector3">
            <a:avLst>
              <a:gd name="adj1" fmla="val -41481"/>
            </a:avLst>
          </a:prstGeom>
          <a:ln w="63500" cap="rnd">
            <a:solidFill>
              <a:srgbClr val="415C6A"/>
            </a:solidFill>
            <a:headEnd type="none"/>
            <a:tailEnd type="triangle"/>
          </a:ln>
        </p:spPr>
        <p:style>
          <a:lnRef idx="1">
            <a:schemeClr val="accent1"/>
          </a:lnRef>
          <a:fillRef idx="0">
            <a:schemeClr val="accent1"/>
          </a:fillRef>
          <a:effectRef idx="0">
            <a:schemeClr val="accent1"/>
          </a:effectRef>
          <a:fontRef idx="minor">
            <a:schemeClr val="tx1"/>
          </a:fontRef>
        </p:style>
      </p:cxnSp>
      <p:graphicFrame>
        <p:nvGraphicFramePr>
          <p:cNvPr id="5" name="Diagram 4">
            <a:extLst>
              <a:ext uri="{FF2B5EF4-FFF2-40B4-BE49-F238E27FC236}">
                <a16:creationId xmlns:a16="http://schemas.microsoft.com/office/drawing/2014/main" id="{F62156A7-72FB-4204-93B8-6916B606AF55}"/>
              </a:ext>
            </a:extLst>
          </p:cNvPr>
          <p:cNvGraphicFramePr/>
          <p:nvPr>
            <p:extLst>
              <p:ext uri="{D42A27DB-BD31-4B8C-83A1-F6EECF244321}">
                <p14:modId xmlns:p14="http://schemas.microsoft.com/office/powerpoint/2010/main" val="2515424095"/>
              </p:ext>
            </p:extLst>
          </p:nvPr>
        </p:nvGraphicFramePr>
        <p:xfrm>
          <a:off x="5653416" y="2028306"/>
          <a:ext cx="5753493" cy="42804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2800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9"/>
          <p:cNvSpPr txBox="1">
            <a:spLocks noGrp="1"/>
          </p:cNvSpPr>
          <p:nvPr>
            <p:ph type="title"/>
          </p:nvPr>
        </p:nvSpPr>
        <p:spPr>
          <a:xfrm>
            <a:off x="1097280" y="286603"/>
            <a:ext cx="10058400" cy="1450757"/>
          </a:xfrm>
        </p:spPr>
        <p:txBody>
          <a:bodyPr spcFirstLastPara="1" vert="horz" lIns="91440" tIns="45720" rIns="91440" bIns="45720" rtlCol="0" anchor="b" anchorCtr="0">
            <a:normAutofit/>
          </a:bodyPr>
          <a:lstStyle/>
          <a:p>
            <a:r>
              <a:rPr lang="en-US" i="0" kern="1200" spc="-50" baseline="0">
                <a:latin typeface="+mj-lt"/>
                <a:ea typeface="+mj-ea"/>
                <a:cs typeface="+mj-cs"/>
              </a:rPr>
              <a:t>CAP Theorem: Availability</a:t>
            </a:r>
          </a:p>
        </p:txBody>
      </p:sp>
      <p:graphicFrame>
        <p:nvGraphicFramePr>
          <p:cNvPr id="3" name="Diagram 2">
            <a:extLst>
              <a:ext uri="{FF2B5EF4-FFF2-40B4-BE49-F238E27FC236}">
                <a16:creationId xmlns:a16="http://schemas.microsoft.com/office/drawing/2014/main" id="{EF0BA3AA-89D1-43B4-B28A-AA8A282D5F71}"/>
              </a:ext>
            </a:extLst>
          </p:cNvPr>
          <p:cNvGraphicFramePr/>
          <p:nvPr>
            <p:extLst>
              <p:ext uri="{D42A27DB-BD31-4B8C-83A1-F6EECF244321}">
                <p14:modId xmlns:p14="http://schemas.microsoft.com/office/powerpoint/2010/main" val="2453677065"/>
              </p:ext>
            </p:extLst>
          </p:nvPr>
        </p:nvGraphicFramePr>
        <p:xfrm>
          <a:off x="469557" y="2120900"/>
          <a:ext cx="6104238" cy="3748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m 66" descr="Uma imagem com texto&#10;&#10;Descrição gerada automaticamente">
            <a:extLst>
              <a:ext uri="{FF2B5EF4-FFF2-40B4-BE49-F238E27FC236}">
                <a16:creationId xmlns:a16="http://schemas.microsoft.com/office/drawing/2014/main" id="{B769ED8C-E75F-4100-B69D-370C55D64AFB}"/>
              </a:ext>
            </a:extLst>
          </p:cNvPr>
          <p:cNvPicPr>
            <a:picLocks noChangeAspect="1"/>
          </p:cNvPicPr>
          <p:nvPr/>
        </p:nvPicPr>
        <p:blipFill>
          <a:blip r:embed="rId8"/>
          <a:stretch>
            <a:fillRect/>
          </a:stretch>
        </p:blipFill>
        <p:spPr>
          <a:xfrm>
            <a:off x="6793200" y="2120900"/>
            <a:ext cx="4085224" cy="3748194"/>
          </a:xfrm>
          <a:prstGeom prst="rect">
            <a:avLst/>
          </a:prstGeom>
          <a:noFill/>
        </p:spPr>
      </p:pic>
      <p:sp>
        <p:nvSpPr>
          <p:cNvPr id="324" name="Google Shape;324;p49"/>
          <p:cNvSpPr txBox="1">
            <a:spLocks noGrp="1"/>
          </p:cNvSpPr>
          <p:nvPr>
            <p:ph type="sldNum" sz="quarter" idx="12"/>
          </p:nvPr>
        </p:nvSpPr>
        <p:spPr>
          <a:xfrm>
            <a:off x="10993582" y="6446838"/>
            <a:ext cx="780010" cy="365125"/>
          </a:xfrm>
        </p:spPr>
        <p:txBody>
          <a:bodyPr spcFirstLastPara="1" vert="horz" lIns="91440" tIns="45720" rIns="91440" bIns="45720" rtlCol="0" anchor="ctr" anchorCtr="0">
            <a:normAutofit/>
          </a:bodyPr>
          <a:lstStyle/>
          <a:p>
            <a:pPr>
              <a:spcAft>
                <a:spcPts val="600"/>
              </a:spcAft>
            </a:pPr>
            <a:fld id="{00000000-1234-1234-1234-123412341234}" type="slidenum">
              <a:rPr lang="en-US"/>
              <a:pPr>
                <a:spcAft>
                  <a:spcPts val="600"/>
                </a:spcAft>
              </a:pPr>
              <a:t>7</a:t>
            </a:fld>
            <a:endParaRPr lang="en-US"/>
          </a:p>
        </p:txBody>
      </p:sp>
    </p:spTree>
    <p:extLst>
      <p:ext uri="{BB962C8B-B14F-4D97-AF65-F5344CB8AC3E}">
        <p14:creationId xmlns:p14="http://schemas.microsoft.com/office/powerpoint/2010/main" val="2449816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9"/>
          <p:cNvSpPr txBox="1">
            <a:spLocks noGrp="1"/>
          </p:cNvSpPr>
          <p:nvPr>
            <p:ph type="title"/>
          </p:nvPr>
        </p:nvSpPr>
        <p:spPr>
          <a:xfrm>
            <a:off x="1097280" y="286603"/>
            <a:ext cx="10058400" cy="1450757"/>
          </a:xfrm>
        </p:spPr>
        <p:txBody>
          <a:bodyPr spcFirstLastPara="1" vert="horz" lIns="91440" tIns="45720" rIns="91440" bIns="45720" rtlCol="0" anchor="b" anchorCtr="0">
            <a:normAutofit/>
          </a:bodyPr>
          <a:lstStyle/>
          <a:p>
            <a:r>
              <a:rPr lang="en-US" i="0" kern="1200" spc="-50" baseline="0" dirty="0">
                <a:latin typeface="+mj-lt"/>
                <a:ea typeface="+mj-ea"/>
                <a:cs typeface="+mj-cs"/>
              </a:rPr>
              <a:t>CAP Theorem: Partition Tolerance</a:t>
            </a:r>
          </a:p>
        </p:txBody>
      </p:sp>
      <p:graphicFrame>
        <p:nvGraphicFramePr>
          <p:cNvPr id="3" name="Diagram 2">
            <a:extLst>
              <a:ext uri="{FF2B5EF4-FFF2-40B4-BE49-F238E27FC236}">
                <a16:creationId xmlns:a16="http://schemas.microsoft.com/office/drawing/2014/main" id="{EF0BA3AA-89D1-43B4-B28A-AA8A282D5F71}"/>
              </a:ext>
            </a:extLst>
          </p:cNvPr>
          <p:cNvGraphicFramePr/>
          <p:nvPr>
            <p:extLst>
              <p:ext uri="{D42A27DB-BD31-4B8C-83A1-F6EECF244321}">
                <p14:modId xmlns:p14="http://schemas.microsoft.com/office/powerpoint/2010/main" val="4149133968"/>
              </p:ext>
            </p:extLst>
          </p:nvPr>
        </p:nvGraphicFramePr>
        <p:xfrm>
          <a:off x="5262817" y="2039694"/>
          <a:ext cx="6104238" cy="3748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4" name="Google Shape;324;p49"/>
          <p:cNvSpPr txBox="1">
            <a:spLocks noGrp="1"/>
          </p:cNvSpPr>
          <p:nvPr>
            <p:ph type="sldNum" sz="quarter" idx="12"/>
          </p:nvPr>
        </p:nvSpPr>
        <p:spPr>
          <a:xfrm>
            <a:off x="10993582" y="6446838"/>
            <a:ext cx="780010" cy="365125"/>
          </a:xfrm>
        </p:spPr>
        <p:txBody>
          <a:bodyPr spcFirstLastPara="1" vert="horz" lIns="91440" tIns="45720" rIns="91440" bIns="45720" rtlCol="0" anchor="ctr" anchorCtr="0">
            <a:normAutofit/>
          </a:bodyPr>
          <a:lstStyle/>
          <a:p>
            <a:pPr>
              <a:spcAft>
                <a:spcPts val="600"/>
              </a:spcAft>
            </a:pPr>
            <a:fld id="{00000000-1234-1234-1234-123412341234}" type="slidenum">
              <a:rPr lang="en-US"/>
              <a:pPr>
                <a:spcAft>
                  <a:spcPts val="600"/>
                </a:spcAft>
              </a:pPr>
              <a:t>8</a:t>
            </a:fld>
            <a:endParaRPr lang="en-US"/>
          </a:p>
        </p:txBody>
      </p:sp>
      <p:grpSp>
        <p:nvGrpSpPr>
          <p:cNvPr id="6" name="Group 5">
            <a:extLst>
              <a:ext uri="{FF2B5EF4-FFF2-40B4-BE49-F238E27FC236}">
                <a16:creationId xmlns:a16="http://schemas.microsoft.com/office/drawing/2014/main" id="{CC98567B-0711-4510-8DE4-79510303A8E8}"/>
              </a:ext>
            </a:extLst>
          </p:cNvPr>
          <p:cNvGrpSpPr/>
          <p:nvPr/>
        </p:nvGrpSpPr>
        <p:grpSpPr>
          <a:xfrm>
            <a:off x="352843" y="1847189"/>
            <a:ext cx="4092506" cy="4109192"/>
            <a:chOff x="352843" y="1847189"/>
            <a:chExt cx="4092506" cy="4109192"/>
          </a:xfrm>
        </p:grpSpPr>
        <p:grpSp>
          <p:nvGrpSpPr>
            <p:cNvPr id="7" name="Agrupar 6">
              <a:extLst>
                <a:ext uri="{FF2B5EF4-FFF2-40B4-BE49-F238E27FC236}">
                  <a16:creationId xmlns:a16="http://schemas.microsoft.com/office/drawing/2014/main" id="{C092CF4D-5205-4D32-9EA4-9D3E07C6DFA0}"/>
                </a:ext>
              </a:extLst>
            </p:cNvPr>
            <p:cNvGrpSpPr/>
            <p:nvPr/>
          </p:nvGrpSpPr>
          <p:grpSpPr>
            <a:xfrm>
              <a:off x="352843" y="2787568"/>
              <a:ext cx="3615943" cy="3168813"/>
              <a:chOff x="529264" y="4181351"/>
              <a:chExt cx="5423915" cy="4753219"/>
            </a:xfrm>
          </p:grpSpPr>
          <p:grpSp>
            <p:nvGrpSpPr>
              <p:cNvPr id="12" name="Agrupar 7">
                <a:extLst>
                  <a:ext uri="{FF2B5EF4-FFF2-40B4-BE49-F238E27FC236}">
                    <a16:creationId xmlns:a16="http://schemas.microsoft.com/office/drawing/2014/main" id="{FF314269-AA0E-426C-A532-6ABB397B8FFF}"/>
                  </a:ext>
                </a:extLst>
              </p:cNvPr>
              <p:cNvGrpSpPr/>
              <p:nvPr/>
            </p:nvGrpSpPr>
            <p:grpSpPr>
              <a:xfrm rot="1366746">
                <a:off x="529264" y="4504101"/>
                <a:ext cx="2275832" cy="1617937"/>
                <a:chOff x="271436" y="5143500"/>
                <a:chExt cx="3082198" cy="1922737"/>
              </a:xfrm>
            </p:grpSpPr>
            <p:cxnSp>
              <p:nvCxnSpPr>
                <p:cNvPr id="54" name="Conexão Reta 49">
                  <a:extLst>
                    <a:ext uri="{FF2B5EF4-FFF2-40B4-BE49-F238E27FC236}">
                      <a16:creationId xmlns:a16="http://schemas.microsoft.com/office/drawing/2014/main" id="{C4369BDC-14FF-482C-864E-5797A804006B}"/>
                    </a:ext>
                  </a:extLst>
                </p:cNvPr>
                <p:cNvCxnSpPr>
                  <a:cxnSpLocks/>
                  <a:stCxn id="55" idx="6"/>
                  <a:endCxn id="56" idx="2"/>
                </p:cNvCxnSpPr>
                <p:nvPr/>
              </p:nvCxnSpPr>
              <p:spPr>
                <a:xfrm>
                  <a:off x="1643870" y="5448300"/>
                  <a:ext cx="33733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E976E5FA-E72D-40FB-8B82-69503016A7E5}"/>
                    </a:ext>
                  </a:extLst>
                </p:cNvPr>
                <p:cNvSpPr/>
                <p:nvPr/>
              </p:nvSpPr>
              <p:spPr>
                <a:xfrm>
                  <a:off x="990600" y="5143500"/>
                  <a:ext cx="653270" cy="609600"/>
                </a:xfrm>
                <a:prstGeom prst="ellipse">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sp>
              <p:nvSpPr>
                <p:cNvPr id="56" name="Oval 55">
                  <a:extLst>
                    <a:ext uri="{FF2B5EF4-FFF2-40B4-BE49-F238E27FC236}">
                      <a16:creationId xmlns:a16="http://schemas.microsoft.com/office/drawing/2014/main" id="{E39C86AB-9D97-4FF0-8CE0-DE29715D2667}"/>
                    </a:ext>
                  </a:extLst>
                </p:cNvPr>
                <p:cNvSpPr/>
                <p:nvPr/>
              </p:nvSpPr>
              <p:spPr>
                <a:xfrm>
                  <a:off x="1981200" y="5143500"/>
                  <a:ext cx="653270" cy="609600"/>
                </a:xfrm>
                <a:prstGeom prst="ellipse">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sp>
              <p:nvSpPr>
                <p:cNvPr id="57" name="Oval 56">
                  <a:extLst>
                    <a:ext uri="{FF2B5EF4-FFF2-40B4-BE49-F238E27FC236}">
                      <a16:creationId xmlns:a16="http://schemas.microsoft.com/office/drawing/2014/main" id="{B7EA528B-8260-4853-9604-CCF4007BCB62}"/>
                    </a:ext>
                  </a:extLst>
                </p:cNvPr>
                <p:cNvSpPr/>
                <p:nvPr/>
              </p:nvSpPr>
              <p:spPr>
                <a:xfrm>
                  <a:off x="2700364" y="5859379"/>
                  <a:ext cx="653270" cy="609600"/>
                </a:xfrm>
                <a:prstGeom prst="ellipse">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sp>
              <p:nvSpPr>
                <p:cNvPr id="58" name="Oval 57">
                  <a:extLst>
                    <a:ext uri="{FF2B5EF4-FFF2-40B4-BE49-F238E27FC236}">
                      <a16:creationId xmlns:a16="http://schemas.microsoft.com/office/drawing/2014/main" id="{02A2E39B-9A27-4BC7-A2F6-DDCB5EE047AD}"/>
                    </a:ext>
                  </a:extLst>
                </p:cNvPr>
                <p:cNvSpPr/>
                <p:nvPr/>
              </p:nvSpPr>
              <p:spPr>
                <a:xfrm>
                  <a:off x="1981200" y="6456637"/>
                  <a:ext cx="653270" cy="609600"/>
                </a:xfrm>
                <a:prstGeom prst="ellipse">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sp>
              <p:nvSpPr>
                <p:cNvPr id="59" name="Oval 58">
                  <a:extLst>
                    <a:ext uri="{FF2B5EF4-FFF2-40B4-BE49-F238E27FC236}">
                      <a16:creationId xmlns:a16="http://schemas.microsoft.com/office/drawing/2014/main" id="{CFC49F72-E491-4291-89B2-D88756C28099}"/>
                    </a:ext>
                  </a:extLst>
                </p:cNvPr>
                <p:cNvSpPr/>
                <p:nvPr/>
              </p:nvSpPr>
              <p:spPr>
                <a:xfrm>
                  <a:off x="968348" y="6456637"/>
                  <a:ext cx="653270" cy="609600"/>
                </a:xfrm>
                <a:prstGeom prst="ellipse">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sp>
              <p:nvSpPr>
                <p:cNvPr id="60" name="Oval 59">
                  <a:extLst>
                    <a:ext uri="{FF2B5EF4-FFF2-40B4-BE49-F238E27FC236}">
                      <a16:creationId xmlns:a16="http://schemas.microsoft.com/office/drawing/2014/main" id="{C866B9F7-6DE1-4A37-B2BD-B65078311AA9}"/>
                    </a:ext>
                  </a:extLst>
                </p:cNvPr>
                <p:cNvSpPr/>
                <p:nvPr/>
              </p:nvSpPr>
              <p:spPr>
                <a:xfrm>
                  <a:off x="271436" y="5859379"/>
                  <a:ext cx="653270" cy="609600"/>
                </a:xfrm>
                <a:prstGeom prst="ellipse">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cxnSp>
              <p:nvCxnSpPr>
                <p:cNvPr id="61" name="Conexão Reta 56">
                  <a:extLst>
                    <a:ext uri="{FF2B5EF4-FFF2-40B4-BE49-F238E27FC236}">
                      <a16:creationId xmlns:a16="http://schemas.microsoft.com/office/drawing/2014/main" id="{5B7DDC9E-B859-436A-BB0B-60683D3E0703}"/>
                    </a:ext>
                  </a:extLst>
                </p:cNvPr>
                <p:cNvCxnSpPr>
                  <a:cxnSpLocks/>
                  <a:endCxn id="58" idx="2"/>
                </p:cNvCxnSpPr>
                <p:nvPr/>
              </p:nvCxnSpPr>
              <p:spPr>
                <a:xfrm>
                  <a:off x="1621618" y="6761437"/>
                  <a:ext cx="35958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D0DFE42E-2456-465A-BEAF-33EB69CC32B2}"/>
                    </a:ext>
                  </a:extLst>
                </p:cNvPr>
                <p:cNvSpPr/>
                <p:nvPr/>
              </p:nvSpPr>
              <p:spPr>
                <a:xfrm>
                  <a:off x="1485900" y="5859379"/>
                  <a:ext cx="653270" cy="609600"/>
                </a:xfrm>
                <a:prstGeom prst="ellipse">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cxnSp>
              <p:nvCxnSpPr>
                <p:cNvPr id="63" name="Conexão Reta 58">
                  <a:extLst>
                    <a:ext uri="{FF2B5EF4-FFF2-40B4-BE49-F238E27FC236}">
                      <a16:creationId xmlns:a16="http://schemas.microsoft.com/office/drawing/2014/main" id="{4954BA1D-8549-4737-A54F-E8534409167A}"/>
                    </a:ext>
                  </a:extLst>
                </p:cNvPr>
                <p:cNvCxnSpPr>
                  <a:cxnSpLocks/>
                  <a:stCxn id="60" idx="6"/>
                  <a:endCxn id="62" idx="2"/>
                </p:cNvCxnSpPr>
                <p:nvPr/>
              </p:nvCxnSpPr>
              <p:spPr>
                <a:xfrm>
                  <a:off x="924706" y="6164179"/>
                  <a:ext cx="56119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4" name="Conexão Reta 59">
                  <a:extLst>
                    <a:ext uri="{FF2B5EF4-FFF2-40B4-BE49-F238E27FC236}">
                      <a16:creationId xmlns:a16="http://schemas.microsoft.com/office/drawing/2014/main" id="{D4B73429-EE62-45FF-93EC-EDB687D4DB26}"/>
                    </a:ext>
                  </a:extLst>
                </p:cNvPr>
                <p:cNvCxnSpPr>
                  <a:cxnSpLocks/>
                  <a:stCxn id="62" idx="6"/>
                  <a:endCxn id="57" idx="2"/>
                </p:cNvCxnSpPr>
                <p:nvPr/>
              </p:nvCxnSpPr>
              <p:spPr>
                <a:xfrm>
                  <a:off x="2139170" y="6164179"/>
                  <a:ext cx="56119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5" name="Conexão Reta 60">
                  <a:extLst>
                    <a:ext uri="{FF2B5EF4-FFF2-40B4-BE49-F238E27FC236}">
                      <a16:creationId xmlns:a16="http://schemas.microsoft.com/office/drawing/2014/main" id="{B16F518C-46F2-4E85-8D8F-A94B8D57E3EC}"/>
                    </a:ext>
                  </a:extLst>
                </p:cNvPr>
                <p:cNvCxnSpPr>
                  <a:cxnSpLocks/>
                  <a:stCxn id="60" idx="0"/>
                  <a:endCxn id="55" idx="2"/>
                </p:cNvCxnSpPr>
                <p:nvPr/>
              </p:nvCxnSpPr>
              <p:spPr>
                <a:xfrm flipV="1">
                  <a:off x="598071" y="5448300"/>
                  <a:ext cx="392529" cy="41107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6" name="Conexão Reta 61">
                  <a:extLst>
                    <a:ext uri="{FF2B5EF4-FFF2-40B4-BE49-F238E27FC236}">
                      <a16:creationId xmlns:a16="http://schemas.microsoft.com/office/drawing/2014/main" id="{7A9674FA-BD51-4004-BC26-79376063C5AD}"/>
                    </a:ext>
                  </a:extLst>
                </p:cNvPr>
                <p:cNvCxnSpPr>
                  <a:cxnSpLocks/>
                  <a:stCxn id="58" idx="6"/>
                  <a:endCxn id="57" idx="4"/>
                </p:cNvCxnSpPr>
                <p:nvPr/>
              </p:nvCxnSpPr>
              <p:spPr>
                <a:xfrm flipV="1">
                  <a:off x="2634470" y="6468979"/>
                  <a:ext cx="392529" cy="292458"/>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7" name="Conexão Reta 62">
                  <a:extLst>
                    <a:ext uri="{FF2B5EF4-FFF2-40B4-BE49-F238E27FC236}">
                      <a16:creationId xmlns:a16="http://schemas.microsoft.com/office/drawing/2014/main" id="{60CB6718-6136-4E43-820B-FAEE0485FE3A}"/>
                    </a:ext>
                  </a:extLst>
                </p:cNvPr>
                <p:cNvCxnSpPr>
                  <a:cxnSpLocks/>
                  <a:stCxn id="56" idx="6"/>
                  <a:endCxn id="57" idx="0"/>
                </p:cNvCxnSpPr>
                <p:nvPr/>
              </p:nvCxnSpPr>
              <p:spPr>
                <a:xfrm>
                  <a:off x="2634470" y="5448300"/>
                  <a:ext cx="392529" cy="41107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8" name="Conexão Reta 63">
                  <a:extLst>
                    <a:ext uri="{FF2B5EF4-FFF2-40B4-BE49-F238E27FC236}">
                      <a16:creationId xmlns:a16="http://schemas.microsoft.com/office/drawing/2014/main" id="{F9A16B60-9F2B-462A-8BEE-A0B3E9A69A44}"/>
                    </a:ext>
                  </a:extLst>
                </p:cNvPr>
                <p:cNvCxnSpPr>
                  <a:cxnSpLocks/>
                  <a:stCxn id="60" idx="4"/>
                  <a:endCxn id="59" idx="2"/>
                </p:cNvCxnSpPr>
                <p:nvPr/>
              </p:nvCxnSpPr>
              <p:spPr>
                <a:xfrm>
                  <a:off x="598071" y="6468979"/>
                  <a:ext cx="370277" cy="292458"/>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9" name="Conexão Reta 64">
                  <a:extLst>
                    <a:ext uri="{FF2B5EF4-FFF2-40B4-BE49-F238E27FC236}">
                      <a16:creationId xmlns:a16="http://schemas.microsoft.com/office/drawing/2014/main" id="{FDD81E7C-B07E-4CCA-882F-F4132875CD0C}"/>
                    </a:ext>
                  </a:extLst>
                </p:cNvPr>
                <p:cNvCxnSpPr>
                  <a:cxnSpLocks/>
                  <a:stCxn id="55" idx="4"/>
                  <a:endCxn id="62" idx="1"/>
                </p:cNvCxnSpPr>
                <p:nvPr/>
              </p:nvCxnSpPr>
              <p:spPr>
                <a:xfrm>
                  <a:off x="1317235" y="5753100"/>
                  <a:ext cx="264334" cy="19555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0" name="Conexão Reta 65">
                  <a:extLst>
                    <a:ext uri="{FF2B5EF4-FFF2-40B4-BE49-F238E27FC236}">
                      <a16:creationId xmlns:a16="http://schemas.microsoft.com/office/drawing/2014/main" id="{DA31FCED-C226-4939-B50F-5DE15C7509F9}"/>
                    </a:ext>
                  </a:extLst>
                </p:cNvPr>
                <p:cNvCxnSpPr>
                  <a:cxnSpLocks/>
                </p:cNvCxnSpPr>
                <p:nvPr/>
              </p:nvCxnSpPr>
              <p:spPr>
                <a:xfrm>
                  <a:off x="2116918" y="6261383"/>
                  <a:ext cx="240584" cy="20915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3" name="Agrupar 8">
                <a:extLst>
                  <a:ext uri="{FF2B5EF4-FFF2-40B4-BE49-F238E27FC236}">
                    <a16:creationId xmlns:a16="http://schemas.microsoft.com/office/drawing/2014/main" id="{022A2234-AAAB-40EB-AB9D-61207D38DD6B}"/>
                  </a:ext>
                </a:extLst>
              </p:cNvPr>
              <p:cNvGrpSpPr/>
              <p:nvPr/>
            </p:nvGrpSpPr>
            <p:grpSpPr>
              <a:xfrm rot="1366746">
                <a:off x="1195473" y="7316633"/>
                <a:ext cx="2348430" cy="1617937"/>
                <a:chOff x="271436" y="5143500"/>
                <a:chExt cx="3082198" cy="1922737"/>
              </a:xfrm>
            </p:grpSpPr>
            <p:cxnSp>
              <p:nvCxnSpPr>
                <p:cNvPr id="37" name="Conexão Reta 32">
                  <a:extLst>
                    <a:ext uri="{FF2B5EF4-FFF2-40B4-BE49-F238E27FC236}">
                      <a16:creationId xmlns:a16="http://schemas.microsoft.com/office/drawing/2014/main" id="{9ED4AEC0-B539-4E04-8441-6F83DB2AB8E6}"/>
                    </a:ext>
                  </a:extLst>
                </p:cNvPr>
                <p:cNvCxnSpPr>
                  <a:cxnSpLocks/>
                  <a:stCxn id="38" idx="6"/>
                  <a:endCxn id="39" idx="2"/>
                </p:cNvCxnSpPr>
                <p:nvPr/>
              </p:nvCxnSpPr>
              <p:spPr>
                <a:xfrm>
                  <a:off x="1643870" y="5448300"/>
                  <a:ext cx="33733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78B95FA5-E907-44CD-AD29-DEB84EE9845B}"/>
                    </a:ext>
                  </a:extLst>
                </p:cNvPr>
                <p:cNvSpPr/>
                <p:nvPr/>
              </p:nvSpPr>
              <p:spPr>
                <a:xfrm>
                  <a:off x="990600" y="5143500"/>
                  <a:ext cx="653270" cy="609600"/>
                </a:xfrm>
                <a:prstGeom prst="ellipse">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sp>
              <p:nvSpPr>
                <p:cNvPr id="39" name="Oval 38">
                  <a:extLst>
                    <a:ext uri="{FF2B5EF4-FFF2-40B4-BE49-F238E27FC236}">
                      <a16:creationId xmlns:a16="http://schemas.microsoft.com/office/drawing/2014/main" id="{D4752B93-89C3-46AF-AADE-4F0B12BBBC09}"/>
                    </a:ext>
                  </a:extLst>
                </p:cNvPr>
                <p:cNvSpPr/>
                <p:nvPr/>
              </p:nvSpPr>
              <p:spPr>
                <a:xfrm>
                  <a:off x="1981200" y="5143500"/>
                  <a:ext cx="653270" cy="609600"/>
                </a:xfrm>
                <a:prstGeom prst="ellipse">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sp>
              <p:nvSpPr>
                <p:cNvPr id="40" name="Oval 39">
                  <a:extLst>
                    <a:ext uri="{FF2B5EF4-FFF2-40B4-BE49-F238E27FC236}">
                      <a16:creationId xmlns:a16="http://schemas.microsoft.com/office/drawing/2014/main" id="{40EBE383-E62D-4451-8998-DDCAF268F2DF}"/>
                    </a:ext>
                  </a:extLst>
                </p:cNvPr>
                <p:cNvSpPr/>
                <p:nvPr/>
              </p:nvSpPr>
              <p:spPr>
                <a:xfrm>
                  <a:off x="2700364" y="5859379"/>
                  <a:ext cx="653270" cy="609600"/>
                </a:xfrm>
                <a:prstGeom prst="ellipse">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sp>
              <p:nvSpPr>
                <p:cNvPr id="41" name="Oval 40">
                  <a:extLst>
                    <a:ext uri="{FF2B5EF4-FFF2-40B4-BE49-F238E27FC236}">
                      <a16:creationId xmlns:a16="http://schemas.microsoft.com/office/drawing/2014/main" id="{2DCAC082-2511-4B22-9DF2-486F84D98C32}"/>
                    </a:ext>
                  </a:extLst>
                </p:cNvPr>
                <p:cNvSpPr/>
                <p:nvPr/>
              </p:nvSpPr>
              <p:spPr>
                <a:xfrm>
                  <a:off x="1981200" y="6456637"/>
                  <a:ext cx="653270" cy="609600"/>
                </a:xfrm>
                <a:prstGeom prst="ellipse">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sp>
              <p:nvSpPr>
                <p:cNvPr id="42" name="Oval 41">
                  <a:extLst>
                    <a:ext uri="{FF2B5EF4-FFF2-40B4-BE49-F238E27FC236}">
                      <a16:creationId xmlns:a16="http://schemas.microsoft.com/office/drawing/2014/main" id="{D32DC187-3B89-4B21-9FF9-D1BCE9F76EFB}"/>
                    </a:ext>
                  </a:extLst>
                </p:cNvPr>
                <p:cNvSpPr/>
                <p:nvPr/>
              </p:nvSpPr>
              <p:spPr>
                <a:xfrm>
                  <a:off x="968348" y="6456637"/>
                  <a:ext cx="653270" cy="609600"/>
                </a:xfrm>
                <a:prstGeom prst="ellipse">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sp>
              <p:nvSpPr>
                <p:cNvPr id="43" name="Oval 42">
                  <a:extLst>
                    <a:ext uri="{FF2B5EF4-FFF2-40B4-BE49-F238E27FC236}">
                      <a16:creationId xmlns:a16="http://schemas.microsoft.com/office/drawing/2014/main" id="{2063B709-A343-471A-879A-E94576C8A2FC}"/>
                    </a:ext>
                  </a:extLst>
                </p:cNvPr>
                <p:cNvSpPr/>
                <p:nvPr/>
              </p:nvSpPr>
              <p:spPr>
                <a:xfrm>
                  <a:off x="271436" y="5859379"/>
                  <a:ext cx="653270" cy="609600"/>
                </a:xfrm>
                <a:prstGeom prst="ellipse">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cxnSp>
              <p:nvCxnSpPr>
                <p:cNvPr id="44" name="Conexão Reta 39">
                  <a:extLst>
                    <a:ext uri="{FF2B5EF4-FFF2-40B4-BE49-F238E27FC236}">
                      <a16:creationId xmlns:a16="http://schemas.microsoft.com/office/drawing/2014/main" id="{A2D3140B-8EFF-4772-8CCC-C1057F50F968}"/>
                    </a:ext>
                  </a:extLst>
                </p:cNvPr>
                <p:cNvCxnSpPr>
                  <a:cxnSpLocks/>
                  <a:endCxn id="41" idx="2"/>
                </p:cNvCxnSpPr>
                <p:nvPr/>
              </p:nvCxnSpPr>
              <p:spPr>
                <a:xfrm>
                  <a:off x="1621618" y="6761437"/>
                  <a:ext cx="35958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11073CF2-F6DF-4EDB-BB48-50DDDF74BED4}"/>
                    </a:ext>
                  </a:extLst>
                </p:cNvPr>
                <p:cNvSpPr/>
                <p:nvPr/>
              </p:nvSpPr>
              <p:spPr>
                <a:xfrm>
                  <a:off x="1485900" y="5859379"/>
                  <a:ext cx="653270" cy="609600"/>
                </a:xfrm>
                <a:prstGeom prst="ellipse">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cxnSp>
              <p:nvCxnSpPr>
                <p:cNvPr id="46" name="Conexão Reta 41">
                  <a:extLst>
                    <a:ext uri="{FF2B5EF4-FFF2-40B4-BE49-F238E27FC236}">
                      <a16:creationId xmlns:a16="http://schemas.microsoft.com/office/drawing/2014/main" id="{E13780DE-A8A9-46D3-BEE5-850A7E4931EB}"/>
                    </a:ext>
                  </a:extLst>
                </p:cNvPr>
                <p:cNvCxnSpPr>
                  <a:cxnSpLocks/>
                  <a:stCxn id="43" idx="6"/>
                  <a:endCxn id="45" idx="2"/>
                </p:cNvCxnSpPr>
                <p:nvPr/>
              </p:nvCxnSpPr>
              <p:spPr>
                <a:xfrm>
                  <a:off x="924706" y="6164179"/>
                  <a:ext cx="56119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7" name="Conexão Reta 42">
                  <a:extLst>
                    <a:ext uri="{FF2B5EF4-FFF2-40B4-BE49-F238E27FC236}">
                      <a16:creationId xmlns:a16="http://schemas.microsoft.com/office/drawing/2014/main" id="{C510FC86-AE33-4047-8EC9-2B73C88FFC16}"/>
                    </a:ext>
                  </a:extLst>
                </p:cNvPr>
                <p:cNvCxnSpPr>
                  <a:cxnSpLocks/>
                  <a:stCxn id="45" idx="6"/>
                  <a:endCxn id="40" idx="2"/>
                </p:cNvCxnSpPr>
                <p:nvPr/>
              </p:nvCxnSpPr>
              <p:spPr>
                <a:xfrm>
                  <a:off x="2139170" y="6164179"/>
                  <a:ext cx="56119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8" name="Conexão Reta 43">
                  <a:extLst>
                    <a:ext uri="{FF2B5EF4-FFF2-40B4-BE49-F238E27FC236}">
                      <a16:creationId xmlns:a16="http://schemas.microsoft.com/office/drawing/2014/main" id="{17678CCE-741D-46C0-9A48-BE6CDF26C6BF}"/>
                    </a:ext>
                  </a:extLst>
                </p:cNvPr>
                <p:cNvCxnSpPr>
                  <a:cxnSpLocks/>
                  <a:stCxn id="43" idx="0"/>
                  <a:endCxn id="38" idx="2"/>
                </p:cNvCxnSpPr>
                <p:nvPr/>
              </p:nvCxnSpPr>
              <p:spPr>
                <a:xfrm flipV="1">
                  <a:off x="598071" y="5448300"/>
                  <a:ext cx="392529" cy="41107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9" name="Conexão Reta 44">
                  <a:extLst>
                    <a:ext uri="{FF2B5EF4-FFF2-40B4-BE49-F238E27FC236}">
                      <a16:creationId xmlns:a16="http://schemas.microsoft.com/office/drawing/2014/main" id="{F126FD61-6F26-4BE9-8565-9AFBC71F6BCB}"/>
                    </a:ext>
                  </a:extLst>
                </p:cNvPr>
                <p:cNvCxnSpPr>
                  <a:cxnSpLocks/>
                  <a:stCxn id="41" idx="6"/>
                  <a:endCxn id="40" idx="4"/>
                </p:cNvCxnSpPr>
                <p:nvPr/>
              </p:nvCxnSpPr>
              <p:spPr>
                <a:xfrm flipV="1">
                  <a:off x="2634470" y="6468979"/>
                  <a:ext cx="392529" cy="292458"/>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0" name="Conexão Reta 45">
                  <a:extLst>
                    <a:ext uri="{FF2B5EF4-FFF2-40B4-BE49-F238E27FC236}">
                      <a16:creationId xmlns:a16="http://schemas.microsoft.com/office/drawing/2014/main" id="{C1543192-6A50-46DA-9A90-3178AD57B744}"/>
                    </a:ext>
                  </a:extLst>
                </p:cNvPr>
                <p:cNvCxnSpPr>
                  <a:cxnSpLocks/>
                  <a:stCxn id="39" idx="6"/>
                  <a:endCxn id="40" idx="0"/>
                </p:cNvCxnSpPr>
                <p:nvPr/>
              </p:nvCxnSpPr>
              <p:spPr>
                <a:xfrm>
                  <a:off x="2634470" y="5448300"/>
                  <a:ext cx="392529" cy="41107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1" name="Conexão Reta 46">
                  <a:extLst>
                    <a:ext uri="{FF2B5EF4-FFF2-40B4-BE49-F238E27FC236}">
                      <a16:creationId xmlns:a16="http://schemas.microsoft.com/office/drawing/2014/main" id="{C014C403-B36F-4EB6-8763-59E9700CC563}"/>
                    </a:ext>
                  </a:extLst>
                </p:cNvPr>
                <p:cNvCxnSpPr>
                  <a:cxnSpLocks/>
                  <a:stCxn id="43" idx="4"/>
                  <a:endCxn id="42" idx="2"/>
                </p:cNvCxnSpPr>
                <p:nvPr/>
              </p:nvCxnSpPr>
              <p:spPr>
                <a:xfrm>
                  <a:off x="598071" y="6468979"/>
                  <a:ext cx="370277" cy="292458"/>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2" name="Conexão Reta 47">
                  <a:extLst>
                    <a:ext uri="{FF2B5EF4-FFF2-40B4-BE49-F238E27FC236}">
                      <a16:creationId xmlns:a16="http://schemas.microsoft.com/office/drawing/2014/main" id="{4B92D3FC-B831-47BA-AE78-39E79C814A30}"/>
                    </a:ext>
                  </a:extLst>
                </p:cNvPr>
                <p:cNvCxnSpPr>
                  <a:cxnSpLocks/>
                  <a:stCxn id="38" idx="4"/>
                  <a:endCxn id="45" idx="1"/>
                </p:cNvCxnSpPr>
                <p:nvPr/>
              </p:nvCxnSpPr>
              <p:spPr>
                <a:xfrm>
                  <a:off x="1317235" y="5753100"/>
                  <a:ext cx="264334" cy="19555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3" name="Conexão Reta 48">
                  <a:extLst>
                    <a:ext uri="{FF2B5EF4-FFF2-40B4-BE49-F238E27FC236}">
                      <a16:creationId xmlns:a16="http://schemas.microsoft.com/office/drawing/2014/main" id="{BE1FD885-4DDF-42D7-85CD-62E3E9674226}"/>
                    </a:ext>
                  </a:extLst>
                </p:cNvPr>
                <p:cNvCxnSpPr>
                  <a:cxnSpLocks/>
                </p:cNvCxnSpPr>
                <p:nvPr/>
              </p:nvCxnSpPr>
              <p:spPr>
                <a:xfrm>
                  <a:off x="2116918" y="6261383"/>
                  <a:ext cx="240584" cy="20915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cxnSp>
            <p:nvCxnSpPr>
              <p:cNvPr id="14" name="Conexão Reta 9">
                <a:extLst>
                  <a:ext uri="{FF2B5EF4-FFF2-40B4-BE49-F238E27FC236}">
                    <a16:creationId xmlns:a16="http://schemas.microsoft.com/office/drawing/2014/main" id="{4605BA87-1062-4A88-B32F-4CEC2D9245D7}"/>
                  </a:ext>
                </a:extLst>
              </p:cNvPr>
              <p:cNvCxnSpPr>
                <a:cxnSpLocks/>
                <a:stCxn id="59" idx="5"/>
                <a:endCxn id="43" idx="1"/>
              </p:cNvCxnSpPr>
              <p:nvPr/>
            </p:nvCxnSpPr>
            <p:spPr>
              <a:xfrm>
                <a:off x="1187945" y="5907748"/>
                <a:ext cx="217215" cy="1670246"/>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Conexão Reta 10">
                <a:extLst>
                  <a:ext uri="{FF2B5EF4-FFF2-40B4-BE49-F238E27FC236}">
                    <a16:creationId xmlns:a16="http://schemas.microsoft.com/office/drawing/2014/main" id="{B31529FE-0CB2-45DB-9027-9C4745D6E20A}"/>
                  </a:ext>
                </a:extLst>
              </p:cNvPr>
              <p:cNvCxnSpPr>
                <a:cxnSpLocks/>
                <a:stCxn id="58" idx="5"/>
                <a:endCxn id="39" idx="1"/>
              </p:cNvCxnSpPr>
              <p:nvPr/>
            </p:nvCxnSpPr>
            <p:spPr>
              <a:xfrm>
                <a:off x="1877484" y="6197308"/>
                <a:ext cx="962030" cy="132966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16" name="Agrupar 11">
                <a:extLst>
                  <a:ext uri="{FF2B5EF4-FFF2-40B4-BE49-F238E27FC236}">
                    <a16:creationId xmlns:a16="http://schemas.microsoft.com/office/drawing/2014/main" id="{025E53F3-8BE7-45B7-A541-72E20B76A280}"/>
                  </a:ext>
                </a:extLst>
              </p:cNvPr>
              <p:cNvGrpSpPr/>
              <p:nvPr/>
            </p:nvGrpSpPr>
            <p:grpSpPr>
              <a:xfrm rot="1366746">
                <a:off x="3726225" y="4181351"/>
                <a:ext cx="2226954" cy="1617937"/>
                <a:chOff x="271436" y="5143500"/>
                <a:chExt cx="3082198" cy="1922737"/>
              </a:xfrm>
            </p:grpSpPr>
            <p:cxnSp>
              <p:nvCxnSpPr>
                <p:cNvPr id="20" name="Conexão Reta 15">
                  <a:extLst>
                    <a:ext uri="{FF2B5EF4-FFF2-40B4-BE49-F238E27FC236}">
                      <a16:creationId xmlns:a16="http://schemas.microsoft.com/office/drawing/2014/main" id="{54BC9BBA-E5A7-403C-BE94-84A657804B55}"/>
                    </a:ext>
                  </a:extLst>
                </p:cNvPr>
                <p:cNvCxnSpPr>
                  <a:cxnSpLocks/>
                  <a:stCxn id="21" idx="6"/>
                  <a:endCxn id="22" idx="2"/>
                </p:cNvCxnSpPr>
                <p:nvPr/>
              </p:nvCxnSpPr>
              <p:spPr>
                <a:xfrm>
                  <a:off x="1643870" y="5448300"/>
                  <a:ext cx="337330"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1D319A0-1126-4D72-A980-A300B082BB1E}"/>
                    </a:ext>
                  </a:extLst>
                </p:cNvPr>
                <p:cNvSpPr/>
                <p:nvPr/>
              </p:nvSpPr>
              <p:spPr>
                <a:xfrm>
                  <a:off x="990600" y="5143500"/>
                  <a:ext cx="653270" cy="609600"/>
                </a:xfrm>
                <a:prstGeom prst="ellipse">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sp>
              <p:nvSpPr>
                <p:cNvPr id="22" name="Oval 21">
                  <a:extLst>
                    <a:ext uri="{FF2B5EF4-FFF2-40B4-BE49-F238E27FC236}">
                      <a16:creationId xmlns:a16="http://schemas.microsoft.com/office/drawing/2014/main" id="{5204C39D-6586-4C9C-BFB9-8D222C0989F6}"/>
                    </a:ext>
                  </a:extLst>
                </p:cNvPr>
                <p:cNvSpPr/>
                <p:nvPr/>
              </p:nvSpPr>
              <p:spPr>
                <a:xfrm>
                  <a:off x="1981200" y="5143500"/>
                  <a:ext cx="653270" cy="609600"/>
                </a:xfrm>
                <a:prstGeom prst="ellipse">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sp>
              <p:nvSpPr>
                <p:cNvPr id="23" name="Oval 22">
                  <a:extLst>
                    <a:ext uri="{FF2B5EF4-FFF2-40B4-BE49-F238E27FC236}">
                      <a16:creationId xmlns:a16="http://schemas.microsoft.com/office/drawing/2014/main" id="{1AA6A682-7A8D-447B-A597-60A1D807D23C}"/>
                    </a:ext>
                  </a:extLst>
                </p:cNvPr>
                <p:cNvSpPr/>
                <p:nvPr/>
              </p:nvSpPr>
              <p:spPr>
                <a:xfrm>
                  <a:off x="2700364" y="5859379"/>
                  <a:ext cx="653270" cy="609600"/>
                </a:xfrm>
                <a:prstGeom prst="ellipse">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sp>
              <p:nvSpPr>
                <p:cNvPr id="24" name="Oval 23">
                  <a:extLst>
                    <a:ext uri="{FF2B5EF4-FFF2-40B4-BE49-F238E27FC236}">
                      <a16:creationId xmlns:a16="http://schemas.microsoft.com/office/drawing/2014/main" id="{2E67C36F-CD38-423A-AB5C-DD9D54C1EFEF}"/>
                    </a:ext>
                  </a:extLst>
                </p:cNvPr>
                <p:cNvSpPr/>
                <p:nvPr/>
              </p:nvSpPr>
              <p:spPr>
                <a:xfrm>
                  <a:off x="1981200" y="6456637"/>
                  <a:ext cx="653270" cy="609600"/>
                </a:xfrm>
                <a:prstGeom prst="ellipse">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sp>
              <p:nvSpPr>
                <p:cNvPr id="25" name="Oval 24">
                  <a:extLst>
                    <a:ext uri="{FF2B5EF4-FFF2-40B4-BE49-F238E27FC236}">
                      <a16:creationId xmlns:a16="http://schemas.microsoft.com/office/drawing/2014/main" id="{F76829DF-C64A-4D8C-8D3B-B65C8F2A524C}"/>
                    </a:ext>
                  </a:extLst>
                </p:cNvPr>
                <p:cNvSpPr/>
                <p:nvPr/>
              </p:nvSpPr>
              <p:spPr>
                <a:xfrm>
                  <a:off x="968348" y="6456637"/>
                  <a:ext cx="653270" cy="609600"/>
                </a:xfrm>
                <a:prstGeom prst="ellipse">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sp>
              <p:nvSpPr>
                <p:cNvPr id="26" name="Oval 25">
                  <a:extLst>
                    <a:ext uri="{FF2B5EF4-FFF2-40B4-BE49-F238E27FC236}">
                      <a16:creationId xmlns:a16="http://schemas.microsoft.com/office/drawing/2014/main" id="{8408DA01-2748-479C-AC1C-AF83620CC883}"/>
                    </a:ext>
                  </a:extLst>
                </p:cNvPr>
                <p:cNvSpPr/>
                <p:nvPr/>
              </p:nvSpPr>
              <p:spPr>
                <a:xfrm>
                  <a:off x="271436" y="5859379"/>
                  <a:ext cx="653270" cy="609600"/>
                </a:xfrm>
                <a:prstGeom prst="ellipse">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cxnSp>
              <p:nvCxnSpPr>
                <p:cNvPr id="27" name="Conexão Reta 22">
                  <a:extLst>
                    <a:ext uri="{FF2B5EF4-FFF2-40B4-BE49-F238E27FC236}">
                      <a16:creationId xmlns:a16="http://schemas.microsoft.com/office/drawing/2014/main" id="{BEB89FC3-5A21-4758-B2A6-FD0290771AB4}"/>
                    </a:ext>
                  </a:extLst>
                </p:cNvPr>
                <p:cNvCxnSpPr>
                  <a:cxnSpLocks/>
                  <a:endCxn id="24" idx="2"/>
                </p:cNvCxnSpPr>
                <p:nvPr/>
              </p:nvCxnSpPr>
              <p:spPr>
                <a:xfrm>
                  <a:off x="1621618" y="6761437"/>
                  <a:ext cx="35958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9C37A1A6-F955-492C-9024-7B245E42DF0C}"/>
                    </a:ext>
                  </a:extLst>
                </p:cNvPr>
                <p:cNvSpPr/>
                <p:nvPr/>
              </p:nvSpPr>
              <p:spPr>
                <a:xfrm>
                  <a:off x="1485900" y="5859379"/>
                  <a:ext cx="653270" cy="609600"/>
                </a:xfrm>
                <a:prstGeom prst="ellipse">
                  <a:avLst/>
                </a:prstGeom>
                <a:solidFill>
                  <a:srgbClr val="C0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cxnSp>
              <p:nvCxnSpPr>
                <p:cNvPr id="29" name="Conexão Reta 24">
                  <a:extLst>
                    <a:ext uri="{FF2B5EF4-FFF2-40B4-BE49-F238E27FC236}">
                      <a16:creationId xmlns:a16="http://schemas.microsoft.com/office/drawing/2014/main" id="{559A7614-8237-4B2B-A113-9A14F1C74902}"/>
                    </a:ext>
                  </a:extLst>
                </p:cNvPr>
                <p:cNvCxnSpPr>
                  <a:cxnSpLocks/>
                  <a:stCxn id="26" idx="6"/>
                  <a:endCxn id="28" idx="2"/>
                </p:cNvCxnSpPr>
                <p:nvPr/>
              </p:nvCxnSpPr>
              <p:spPr>
                <a:xfrm>
                  <a:off x="924706" y="6164179"/>
                  <a:ext cx="56119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0" name="Conexão Reta 25">
                  <a:extLst>
                    <a:ext uri="{FF2B5EF4-FFF2-40B4-BE49-F238E27FC236}">
                      <a16:creationId xmlns:a16="http://schemas.microsoft.com/office/drawing/2014/main" id="{DB951E80-84E7-482B-9922-3AEAD546106B}"/>
                    </a:ext>
                  </a:extLst>
                </p:cNvPr>
                <p:cNvCxnSpPr>
                  <a:cxnSpLocks/>
                  <a:stCxn id="28" idx="6"/>
                  <a:endCxn id="23" idx="2"/>
                </p:cNvCxnSpPr>
                <p:nvPr/>
              </p:nvCxnSpPr>
              <p:spPr>
                <a:xfrm>
                  <a:off x="2139170" y="6164179"/>
                  <a:ext cx="56119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1" name="Conexão Reta 26">
                  <a:extLst>
                    <a:ext uri="{FF2B5EF4-FFF2-40B4-BE49-F238E27FC236}">
                      <a16:creationId xmlns:a16="http://schemas.microsoft.com/office/drawing/2014/main" id="{53422805-33E8-4632-A845-AE8E980881B0}"/>
                    </a:ext>
                  </a:extLst>
                </p:cNvPr>
                <p:cNvCxnSpPr>
                  <a:cxnSpLocks/>
                  <a:stCxn id="26" idx="0"/>
                  <a:endCxn id="21" idx="2"/>
                </p:cNvCxnSpPr>
                <p:nvPr/>
              </p:nvCxnSpPr>
              <p:spPr>
                <a:xfrm flipV="1">
                  <a:off x="598071" y="5448300"/>
                  <a:ext cx="392529" cy="41107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2" name="Conexão Reta 27">
                  <a:extLst>
                    <a:ext uri="{FF2B5EF4-FFF2-40B4-BE49-F238E27FC236}">
                      <a16:creationId xmlns:a16="http://schemas.microsoft.com/office/drawing/2014/main" id="{77ACD2B2-9F9C-4645-AFC5-68AEC5D98680}"/>
                    </a:ext>
                  </a:extLst>
                </p:cNvPr>
                <p:cNvCxnSpPr>
                  <a:cxnSpLocks/>
                  <a:stCxn id="24" idx="6"/>
                  <a:endCxn id="23" idx="4"/>
                </p:cNvCxnSpPr>
                <p:nvPr/>
              </p:nvCxnSpPr>
              <p:spPr>
                <a:xfrm flipV="1">
                  <a:off x="2634470" y="6468979"/>
                  <a:ext cx="392529" cy="292458"/>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3" name="Conexão Reta 28">
                  <a:extLst>
                    <a:ext uri="{FF2B5EF4-FFF2-40B4-BE49-F238E27FC236}">
                      <a16:creationId xmlns:a16="http://schemas.microsoft.com/office/drawing/2014/main" id="{727BE437-BD03-46B9-BE73-94E0AC8BEB54}"/>
                    </a:ext>
                  </a:extLst>
                </p:cNvPr>
                <p:cNvCxnSpPr>
                  <a:cxnSpLocks/>
                  <a:stCxn id="22" idx="6"/>
                  <a:endCxn id="23" idx="0"/>
                </p:cNvCxnSpPr>
                <p:nvPr/>
              </p:nvCxnSpPr>
              <p:spPr>
                <a:xfrm>
                  <a:off x="2634470" y="5448300"/>
                  <a:ext cx="392529" cy="41107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Conexão Reta 29">
                  <a:extLst>
                    <a:ext uri="{FF2B5EF4-FFF2-40B4-BE49-F238E27FC236}">
                      <a16:creationId xmlns:a16="http://schemas.microsoft.com/office/drawing/2014/main" id="{0D78CDFB-9FAA-4279-94C3-B3BBC602B52E}"/>
                    </a:ext>
                  </a:extLst>
                </p:cNvPr>
                <p:cNvCxnSpPr>
                  <a:cxnSpLocks/>
                  <a:stCxn id="26" idx="4"/>
                  <a:endCxn id="25" idx="2"/>
                </p:cNvCxnSpPr>
                <p:nvPr/>
              </p:nvCxnSpPr>
              <p:spPr>
                <a:xfrm>
                  <a:off x="598071" y="6468979"/>
                  <a:ext cx="370277" cy="292458"/>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5" name="Conexão Reta 30">
                  <a:extLst>
                    <a:ext uri="{FF2B5EF4-FFF2-40B4-BE49-F238E27FC236}">
                      <a16:creationId xmlns:a16="http://schemas.microsoft.com/office/drawing/2014/main" id="{4326AD95-06D3-4653-AF8D-527B74F03484}"/>
                    </a:ext>
                  </a:extLst>
                </p:cNvPr>
                <p:cNvCxnSpPr>
                  <a:cxnSpLocks/>
                  <a:stCxn id="21" idx="4"/>
                  <a:endCxn id="28" idx="1"/>
                </p:cNvCxnSpPr>
                <p:nvPr/>
              </p:nvCxnSpPr>
              <p:spPr>
                <a:xfrm>
                  <a:off x="1317235" y="5753100"/>
                  <a:ext cx="264334" cy="19555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6" name="Conexão Reta 31">
                  <a:extLst>
                    <a:ext uri="{FF2B5EF4-FFF2-40B4-BE49-F238E27FC236}">
                      <a16:creationId xmlns:a16="http://schemas.microsoft.com/office/drawing/2014/main" id="{079A6B83-8691-4642-97A7-C086BD6475CD}"/>
                    </a:ext>
                  </a:extLst>
                </p:cNvPr>
                <p:cNvCxnSpPr>
                  <a:cxnSpLocks/>
                </p:cNvCxnSpPr>
                <p:nvPr/>
              </p:nvCxnSpPr>
              <p:spPr>
                <a:xfrm>
                  <a:off x="2116918" y="6261383"/>
                  <a:ext cx="240584" cy="20915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cxnSp>
            <p:nvCxnSpPr>
              <p:cNvPr id="17" name="Conexão Reta 12">
                <a:extLst>
                  <a:ext uri="{FF2B5EF4-FFF2-40B4-BE49-F238E27FC236}">
                    <a16:creationId xmlns:a16="http://schemas.microsoft.com/office/drawing/2014/main" id="{3406BEFE-2706-4002-8012-239D83D2986D}"/>
                  </a:ext>
                </a:extLst>
              </p:cNvPr>
              <p:cNvCxnSpPr>
                <a:cxnSpLocks/>
                <a:stCxn id="56" idx="7"/>
                <a:endCxn id="26" idx="2"/>
              </p:cNvCxnSpPr>
              <p:nvPr/>
            </p:nvCxnSpPr>
            <p:spPr>
              <a:xfrm flipV="1">
                <a:off x="2445744" y="4605220"/>
                <a:ext cx="1348004" cy="238868"/>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 name="Conexão Reta 13">
                <a:extLst>
                  <a:ext uri="{FF2B5EF4-FFF2-40B4-BE49-F238E27FC236}">
                    <a16:creationId xmlns:a16="http://schemas.microsoft.com/office/drawing/2014/main" id="{78320DC7-640C-46BB-8193-2EB1603A1A58}"/>
                  </a:ext>
                </a:extLst>
              </p:cNvPr>
              <p:cNvCxnSpPr>
                <a:cxnSpLocks/>
                <a:stCxn id="57" idx="7"/>
                <a:endCxn id="25" idx="3"/>
              </p:cNvCxnSpPr>
              <p:nvPr/>
            </p:nvCxnSpPr>
            <p:spPr>
              <a:xfrm flipV="1">
                <a:off x="2702108" y="5457535"/>
                <a:ext cx="1354825" cy="14756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 name="Conexão Reta 14">
                <a:extLst>
                  <a:ext uri="{FF2B5EF4-FFF2-40B4-BE49-F238E27FC236}">
                    <a16:creationId xmlns:a16="http://schemas.microsoft.com/office/drawing/2014/main" id="{3E8CC113-6D7C-40A7-87E3-22E0EE01721F}"/>
                  </a:ext>
                </a:extLst>
              </p:cNvPr>
              <p:cNvCxnSpPr>
                <a:cxnSpLocks/>
                <a:stCxn id="58" idx="5"/>
                <a:endCxn id="24" idx="4"/>
              </p:cNvCxnSpPr>
              <p:nvPr/>
            </p:nvCxnSpPr>
            <p:spPr>
              <a:xfrm flipV="1">
                <a:off x="1877484" y="5874751"/>
                <a:ext cx="2978955" cy="322557"/>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8" name="CaixaDeTexto 1">
              <a:extLst>
                <a:ext uri="{FF2B5EF4-FFF2-40B4-BE49-F238E27FC236}">
                  <a16:creationId xmlns:a16="http://schemas.microsoft.com/office/drawing/2014/main" id="{DD747120-6B17-47A8-943E-9EBDBA4D1538}"/>
                </a:ext>
              </a:extLst>
            </p:cNvPr>
            <p:cNvSpPr txBox="1"/>
            <p:nvPr/>
          </p:nvSpPr>
          <p:spPr>
            <a:xfrm>
              <a:off x="2599557" y="1847189"/>
              <a:ext cx="1741099" cy="584775"/>
            </a:xfrm>
            <a:prstGeom prst="rect">
              <a:avLst/>
            </a:prstGeom>
            <a:noFill/>
          </p:spPr>
          <p:txBody>
            <a:bodyPr wrap="square" rtlCol="0">
              <a:spAutoFit/>
            </a:bodyPr>
            <a:lstStyle/>
            <a:p>
              <a:pPr algn="ctr"/>
              <a:r>
                <a:rPr lang="en-GB" sz="1600" dirty="0">
                  <a:latin typeface="Century Gothic" panose="020B0502020202020204" pitchFamily="34" charset="0"/>
                </a:rPr>
                <a:t>Malfunctioning Node</a:t>
              </a:r>
            </a:p>
          </p:txBody>
        </p:sp>
        <p:sp>
          <p:nvSpPr>
            <p:cNvPr id="9" name="Oval 8">
              <a:extLst>
                <a:ext uri="{FF2B5EF4-FFF2-40B4-BE49-F238E27FC236}">
                  <a16:creationId xmlns:a16="http://schemas.microsoft.com/office/drawing/2014/main" id="{3E7EEC2C-1AD2-4078-B099-230B5FDB0D16}"/>
                </a:ext>
              </a:extLst>
            </p:cNvPr>
            <p:cNvSpPr/>
            <p:nvPr/>
          </p:nvSpPr>
          <p:spPr>
            <a:xfrm rot="1266859">
              <a:off x="2353410" y="2647749"/>
              <a:ext cx="1804238" cy="1352319"/>
            </a:xfrm>
            <a:prstGeom prst="ellipse">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45"/>
            </a:p>
          </p:txBody>
        </p:sp>
        <p:cxnSp>
          <p:nvCxnSpPr>
            <p:cNvPr id="10" name="Conexão Curva 67">
              <a:extLst>
                <a:ext uri="{FF2B5EF4-FFF2-40B4-BE49-F238E27FC236}">
                  <a16:creationId xmlns:a16="http://schemas.microsoft.com/office/drawing/2014/main" id="{0D7AA617-C83F-4A36-8D59-4083C8D74396}"/>
                </a:ext>
              </a:extLst>
            </p:cNvPr>
            <p:cNvCxnSpPr>
              <a:cxnSpLocks/>
              <a:endCxn id="28" idx="1"/>
            </p:cNvCxnSpPr>
            <p:nvPr/>
          </p:nvCxnSpPr>
          <p:spPr>
            <a:xfrm rot="5400000">
              <a:off x="3061653" y="2464346"/>
              <a:ext cx="834831" cy="642488"/>
            </a:xfrm>
            <a:prstGeom prst="curvedConnector3">
              <a:avLst>
                <a:gd name="adj1" fmla="val 50000"/>
              </a:avLst>
            </a:prstGeom>
            <a:ln w="63500" cap="rnd">
              <a:solidFill>
                <a:srgbClr val="415C6A"/>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CaixaDeTexto 71">
              <a:extLst>
                <a:ext uri="{FF2B5EF4-FFF2-40B4-BE49-F238E27FC236}">
                  <a16:creationId xmlns:a16="http://schemas.microsoft.com/office/drawing/2014/main" id="{A53DD4C7-E459-4E95-815B-1EF30A4C1D85}"/>
                </a:ext>
              </a:extLst>
            </p:cNvPr>
            <p:cNvSpPr txBox="1"/>
            <p:nvPr/>
          </p:nvSpPr>
          <p:spPr>
            <a:xfrm>
              <a:off x="2213169" y="4194002"/>
              <a:ext cx="2232180" cy="584775"/>
            </a:xfrm>
            <a:prstGeom prst="rect">
              <a:avLst/>
            </a:prstGeom>
            <a:noFill/>
          </p:spPr>
          <p:txBody>
            <a:bodyPr wrap="square" rtlCol="0">
              <a:spAutoFit/>
            </a:bodyPr>
            <a:lstStyle/>
            <a:p>
              <a:r>
                <a:rPr lang="en-GB" sz="1600" dirty="0">
                  <a:latin typeface="Century Gothic" panose="020B0502020202020204" pitchFamily="34" charset="0"/>
                </a:rPr>
                <a:t>Only one partition is affected</a:t>
              </a:r>
            </a:p>
          </p:txBody>
        </p:sp>
      </p:grpSp>
    </p:spTree>
    <p:extLst>
      <p:ext uri="{BB962C8B-B14F-4D97-AF65-F5344CB8AC3E}">
        <p14:creationId xmlns:p14="http://schemas.microsoft.com/office/powerpoint/2010/main" val="1701793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0"/>
          <p:cNvSpPr txBox="1">
            <a:spLocks noGrp="1"/>
          </p:cNvSpPr>
          <p:nvPr>
            <p:ph type="title"/>
          </p:nvPr>
        </p:nvSpPr>
        <p:spPr>
          <a:xfrm>
            <a:off x="643466" y="786383"/>
            <a:ext cx="3517567" cy="2093975"/>
          </a:xfrm>
        </p:spPr>
        <p:txBody>
          <a:bodyPr spcFirstLastPara="1" vert="horz" lIns="91425" tIns="91425" rIns="91425" bIns="91425" rtlCol="0" anchor="b" anchorCtr="0">
            <a:normAutofit/>
          </a:bodyPr>
          <a:lstStyle/>
          <a:p>
            <a:r>
              <a:rPr lang="en-US"/>
              <a:t>Network Partition</a:t>
            </a:r>
            <a:endParaRPr/>
          </a:p>
        </p:txBody>
      </p:sp>
      <p:pic>
        <p:nvPicPr>
          <p:cNvPr id="347" name="Google Shape;347;p50"/>
          <p:cNvPicPr preferRelativeResize="0"/>
          <p:nvPr/>
        </p:nvPicPr>
        <p:blipFill>
          <a:blip r:embed="rId3"/>
          <a:stretch>
            <a:fillRect/>
          </a:stretch>
        </p:blipFill>
        <p:spPr>
          <a:xfrm>
            <a:off x="4794422" y="1087394"/>
            <a:ext cx="7397578" cy="4819135"/>
          </a:xfrm>
          <a:prstGeom prst="rect">
            <a:avLst/>
          </a:prstGeom>
          <a:noFill/>
          <a:ln>
            <a:noFill/>
          </a:ln>
        </p:spPr>
      </p:pic>
      <p:sp>
        <p:nvSpPr>
          <p:cNvPr id="345" name="Google Shape;345;p50"/>
          <p:cNvSpPr txBox="1">
            <a:spLocks noGrp="1"/>
          </p:cNvSpPr>
          <p:nvPr>
            <p:ph type="body" sz="half" idx="2"/>
          </p:nvPr>
        </p:nvSpPr>
        <p:spPr>
          <a:xfrm>
            <a:off x="643465" y="3043050"/>
            <a:ext cx="3517567" cy="3064505"/>
          </a:xfrm>
        </p:spPr>
        <p:txBody>
          <a:bodyPr spcFirstLastPara="1" vert="horz" lIns="91425" tIns="91425" rIns="91425" bIns="91425" rtlCol="0" anchorCtr="0">
            <a:normAutofit/>
          </a:bodyPr>
          <a:lstStyle/>
          <a:p>
            <a:pPr marL="0" indent="0">
              <a:buNone/>
            </a:pPr>
            <a:r>
              <a:rPr lang="en-US"/>
              <a:t>Example of network partition</a:t>
            </a:r>
          </a:p>
        </p:txBody>
      </p:sp>
      <p:sp>
        <p:nvSpPr>
          <p:cNvPr id="346" name="Google Shape;346;p50"/>
          <p:cNvSpPr txBox="1">
            <a:spLocks noGrp="1"/>
          </p:cNvSpPr>
          <p:nvPr>
            <p:ph type="sldNum" sz="quarter" idx="12"/>
          </p:nvPr>
        </p:nvSpPr>
        <p:spPr>
          <a:xfrm>
            <a:off x="10993582" y="6446838"/>
            <a:ext cx="780010" cy="365125"/>
          </a:xfrm>
        </p:spPr>
        <p:txBody>
          <a:bodyPr spcFirstLastPara="1" vert="horz" lIns="91425" tIns="91425" rIns="91425" bIns="91425" rtlCol="0" anchor="ctr" anchorCtr="0">
            <a:normAutofit/>
          </a:bodyPr>
          <a:lstStyle/>
          <a:p>
            <a:pPr>
              <a:lnSpc>
                <a:spcPct val="90000"/>
              </a:lnSpc>
              <a:spcAft>
                <a:spcPts val="600"/>
              </a:spcAft>
            </a:pPr>
            <a:fld id="{00000000-1234-1234-1234-123412341234}" type="slidenum">
              <a:rPr lang="en-US" sz="700"/>
              <a:pPr>
                <a:lnSpc>
                  <a:spcPct val="90000"/>
                </a:lnSpc>
                <a:spcAft>
                  <a:spcPts val="600"/>
                </a:spcAft>
              </a:pPr>
              <a:t>9</a:t>
            </a:fld>
            <a:endParaRPr lang="en-US" sz="700"/>
          </a:p>
        </p:txBody>
      </p:sp>
    </p:spTree>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DMM 01 Relational Model Concepts.pptx" id="{E5724F52-97AE-4EEB-BA83-314BE3DD4EA5}" vid="{3DEDA7B3-2233-4586-B28E-325C48F86A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1B33D7-02C6-4445-87B6-8BB078D72C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B70F49E-A1F9-47B4-B217-E100630EFCC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6B63218-A2B6-40CF-BCE7-190CEF2AE5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742</Words>
  <Application>Microsoft Office PowerPoint</Application>
  <PresentationFormat>Widescreen</PresentationFormat>
  <Paragraphs>118</Paragraphs>
  <Slides>21</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Bookman Old Style</vt:lpstr>
      <vt:lpstr>Calibri</vt:lpstr>
      <vt:lpstr>Century Gothic</vt:lpstr>
      <vt:lpstr>Franklin Gothic Book</vt:lpstr>
      <vt:lpstr>Georgia</vt:lpstr>
      <vt:lpstr>Roboto</vt:lpstr>
      <vt:lpstr>1_RetrospectVTI</vt:lpstr>
      <vt:lpstr>AT82.02</vt:lpstr>
      <vt:lpstr>CAP Theorem</vt:lpstr>
      <vt:lpstr>PowerPoint Presentation</vt:lpstr>
      <vt:lpstr>CAP Theorem</vt:lpstr>
      <vt:lpstr>CAP Theorem</vt:lpstr>
      <vt:lpstr>CAP Theorem: Consistency</vt:lpstr>
      <vt:lpstr>CAP Theorem: Availability</vt:lpstr>
      <vt:lpstr>CAP Theorem: Partition Tolerance</vt:lpstr>
      <vt:lpstr>Network Partition</vt:lpstr>
      <vt:lpstr>CAP Theorem</vt:lpstr>
      <vt:lpstr>CP: Consistent + Partition Tolerant</vt:lpstr>
      <vt:lpstr>AP: Available + Partition Tolerant</vt:lpstr>
      <vt:lpstr>PowerPoint Presentation</vt:lpstr>
      <vt:lpstr>PowerPoint Presentation</vt:lpstr>
      <vt:lpstr>PowerPoint Presentation</vt:lpstr>
      <vt:lpstr>PowerPoint Presentation</vt:lpstr>
      <vt:lpstr>PowerPoint Presentation</vt:lpstr>
      <vt:lpstr>PACELC</vt:lpstr>
      <vt:lpstr>What we desire?</vt:lpstr>
      <vt:lpstr>PowerPoint Presentation</vt:lpstr>
      <vt:lpstr> Thank you.  Let’s Summarize!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2020-10-20T14:12:57Z</dcterms:created>
  <dcterms:modified xsi:type="dcterms:W3CDTF">2020-10-20T14:16:33Z</dcterms:modified>
</cp:coreProperties>
</file>