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sldIdLst>
    <p:sldId id="268" r:id="rId5"/>
    <p:sldId id="368" r:id="rId6"/>
    <p:sldId id="369" r:id="rId7"/>
    <p:sldId id="370" r:id="rId8"/>
    <p:sldId id="371" r:id="rId9"/>
    <p:sldId id="372" r:id="rId10"/>
    <p:sldId id="373" r:id="rId11"/>
    <p:sldId id="376" r:id="rId12"/>
    <p:sldId id="375" r:id="rId13"/>
    <p:sldId id="377" r:id="rId14"/>
    <p:sldId id="383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C064D-61FB-4374-8E0D-1368D204D1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B51F59-F92F-4644-A265-68512213D700}">
      <dgm:prSet/>
      <dgm:spPr/>
      <dgm:t>
        <a:bodyPr/>
        <a:lstStyle/>
        <a:p>
          <a:r>
            <a:rPr lang="en-US" i="0" baseline="0" dirty="0"/>
            <a:t>Relational DBs are the most successful technology for the last 50 years</a:t>
          </a:r>
          <a:endParaRPr lang="en-US" dirty="0"/>
        </a:p>
      </dgm:t>
    </dgm:pt>
    <dgm:pt modelId="{1EDC1B41-3A3B-4011-963F-E2562CAD3933}" type="parTrans" cxnId="{DBFD9CA1-5ABD-4193-B9CC-CC199BCA78EA}">
      <dgm:prSet/>
      <dgm:spPr/>
      <dgm:t>
        <a:bodyPr/>
        <a:lstStyle/>
        <a:p>
          <a:endParaRPr lang="en-US"/>
        </a:p>
      </dgm:t>
    </dgm:pt>
    <dgm:pt modelId="{3DC6E031-3778-4408-BE91-8DC16790D12A}" type="sibTrans" cxnId="{DBFD9CA1-5ABD-4193-B9CC-CC199BCA78EA}">
      <dgm:prSet/>
      <dgm:spPr/>
      <dgm:t>
        <a:bodyPr/>
        <a:lstStyle/>
        <a:p>
          <a:endParaRPr lang="en-US"/>
        </a:p>
      </dgm:t>
    </dgm:pt>
    <dgm:pt modelId="{3FB94E91-18E0-4950-96FE-1AF65F4B5368}" type="pres">
      <dgm:prSet presAssocID="{272C064D-61FB-4374-8E0D-1368D204D102}" presName="vert0" presStyleCnt="0">
        <dgm:presLayoutVars>
          <dgm:dir/>
          <dgm:animOne val="branch"/>
          <dgm:animLvl val="lvl"/>
        </dgm:presLayoutVars>
      </dgm:prSet>
      <dgm:spPr/>
    </dgm:pt>
    <dgm:pt modelId="{9A9D8528-FA3E-48BB-BA18-BB6190102231}" type="pres">
      <dgm:prSet presAssocID="{04B51F59-F92F-4644-A265-68512213D700}" presName="thickLine" presStyleLbl="alignNode1" presStyleIdx="0" presStyleCnt="1"/>
      <dgm:spPr/>
    </dgm:pt>
    <dgm:pt modelId="{E8158778-471E-44AF-8173-96504D2EBD33}" type="pres">
      <dgm:prSet presAssocID="{04B51F59-F92F-4644-A265-68512213D700}" presName="horz1" presStyleCnt="0"/>
      <dgm:spPr/>
    </dgm:pt>
    <dgm:pt modelId="{94107C32-0E0F-4B0D-8EF3-4A6CA1503C84}" type="pres">
      <dgm:prSet presAssocID="{04B51F59-F92F-4644-A265-68512213D700}" presName="tx1" presStyleLbl="revTx" presStyleIdx="0" presStyleCnt="1" custLinFactNeighborY="407"/>
      <dgm:spPr/>
    </dgm:pt>
    <dgm:pt modelId="{B938034C-E545-48FA-823F-CCFC5DDF18B5}" type="pres">
      <dgm:prSet presAssocID="{04B51F59-F92F-4644-A265-68512213D700}" presName="vert1" presStyleCnt="0"/>
      <dgm:spPr/>
    </dgm:pt>
  </dgm:ptLst>
  <dgm:cxnLst>
    <dgm:cxn modelId="{461EDC49-D59C-4134-9B91-6FCE1469A122}" type="presOf" srcId="{272C064D-61FB-4374-8E0D-1368D204D102}" destId="{3FB94E91-18E0-4950-96FE-1AF65F4B5368}" srcOrd="0" destOrd="0" presId="urn:microsoft.com/office/officeart/2008/layout/LinedList"/>
    <dgm:cxn modelId="{DBFD9CA1-5ABD-4193-B9CC-CC199BCA78EA}" srcId="{272C064D-61FB-4374-8E0D-1368D204D102}" destId="{04B51F59-F92F-4644-A265-68512213D700}" srcOrd="0" destOrd="0" parTransId="{1EDC1B41-3A3B-4011-963F-E2562CAD3933}" sibTransId="{3DC6E031-3778-4408-BE91-8DC16790D12A}"/>
    <dgm:cxn modelId="{CD1298CB-62D3-4CF2-ACE1-06C3E094982F}" type="presOf" srcId="{04B51F59-F92F-4644-A265-68512213D700}" destId="{94107C32-0E0F-4B0D-8EF3-4A6CA1503C84}" srcOrd="0" destOrd="0" presId="urn:microsoft.com/office/officeart/2008/layout/LinedList"/>
    <dgm:cxn modelId="{8332181D-AC35-4B46-B7A3-5A667B98D4AF}" type="presParOf" srcId="{3FB94E91-18E0-4950-96FE-1AF65F4B5368}" destId="{9A9D8528-FA3E-48BB-BA18-BB6190102231}" srcOrd="0" destOrd="0" presId="urn:microsoft.com/office/officeart/2008/layout/LinedList"/>
    <dgm:cxn modelId="{7BB8ED00-1131-47BC-B70E-05E69A080913}" type="presParOf" srcId="{3FB94E91-18E0-4950-96FE-1AF65F4B5368}" destId="{E8158778-471E-44AF-8173-96504D2EBD33}" srcOrd="1" destOrd="0" presId="urn:microsoft.com/office/officeart/2008/layout/LinedList"/>
    <dgm:cxn modelId="{8E3E5243-107B-4405-AD17-10CBE4794727}" type="presParOf" srcId="{E8158778-471E-44AF-8173-96504D2EBD33}" destId="{94107C32-0E0F-4B0D-8EF3-4A6CA1503C84}" srcOrd="0" destOrd="0" presId="urn:microsoft.com/office/officeart/2008/layout/LinedList"/>
    <dgm:cxn modelId="{C70A9C59-F746-42D0-A2E7-F14D9DA5CA79}" type="presParOf" srcId="{E8158778-471E-44AF-8173-96504D2EBD33}" destId="{B938034C-E545-48FA-823F-CCFC5DDF18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1EE5F3-DAD2-4CF2-8AE4-0822944E6B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59D69-CF90-4E66-9911-5D714B758E71}">
      <dgm:prSet/>
      <dgm:spPr/>
      <dgm:t>
        <a:bodyPr/>
        <a:lstStyle/>
        <a:p>
          <a:r>
            <a:rPr lang="en-US" b="0" i="0"/>
            <a:t>When storing data, it is best to use multiple data storage technologies, chosen based upon the way data is being used by individual applications or components of a single application.  </a:t>
          </a:r>
          <a:endParaRPr lang="en-US"/>
        </a:p>
      </dgm:t>
    </dgm:pt>
    <dgm:pt modelId="{3BE3CE69-311E-45B9-8ED9-C5B9268127B7}" type="parTrans" cxnId="{6BA2D336-F46C-4299-A318-94828C09632B}">
      <dgm:prSet/>
      <dgm:spPr/>
      <dgm:t>
        <a:bodyPr/>
        <a:lstStyle/>
        <a:p>
          <a:endParaRPr lang="en-US"/>
        </a:p>
      </dgm:t>
    </dgm:pt>
    <dgm:pt modelId="{4DBEF354-7F3C-4065-99DB-8F26D71C5621}" type="sibTrans" cxnId="{6BA2D336-F46C-4299-A318-94828C09632B}">
      <dgm:prSet/>
      <dgm:spPr/>
      <dgm:t>
        <a:bodyPr/>
        <a:lstStyle/>
        <a:p>
          <a:endParaRPr lang="en-US"/>
        </a:p>
      </dgm:t>
    </dgm:pt>
    <dgm:pt modelId="{6488DCFF-1CBD-408F-828C-F8AAB5E17E96}">
      <dgm:prSet/>
      <dgm:spPr/>
      <dgm:t>
        <a:bodyPr/>
        <a:lstStyle/>
        <a:p>
          <a:r>
            <a:rPr lang="en-US" b="0" i="0"/>
            <a:t>Different kinds of data are best dealt with different data stores.  </a:t>
          </a:r>
          <a:endParaRPr lang="en-US"/>
        </a:p>
      </dgm:t>
    </dgm:pt>
    <dgm:pt modelId="{F7CD0B2A-714D-42E9-ABC9-A561CC1BFDA7}" type="parTrans" cxnId="{EFBA7EE2-9288-4545-9701-6800AF026A14}">
      <dgm:prSet/>
      <dgm:spPr/>
      <dgm:t>
        <a:bodyPr/>
        <a:lstStyle/>
        <a:p>
          <a:endParaRPr lang="en-US"/>
        </a:p>
      </dgm:t>
    </dgm:pt>
    <dgm:pt modelId="{74E41236-7B3D-4E00-B375-7ECC833C9E48}" type="sibTrans" cxnId="{EFBA7EE2-9288-4545-9701-6800AF026A14}">
      <dgm:prSet/>
      <dgm:spPr/>
      <dgm:t>
        <a:bodyPr/>
        <a:lstStyle/>
        <a:p>
          <a:endParaRPr lang="en-US"/>
        </a:p>
      </dgm:t>
    </dgm:pt>
    <dgm:pt modelId="{E7310C0B-B241-4C86-B8F0-E5E60D26A4FB}">
      <dgm:prSet/>
      <dgm:spPr/>
      <dgm:t>
        <a:bodyPr/>
        <a:lstStyle/>
        <a:p>
          <a:r>
            <a:rPr lang="en-US" b="0" i="0"/>
            <a:t>In short, it means picking the right tool for the right use case.</a:t>
          </a:r>
          <a:endParaRPr lang="en-US"/>
        </a:p>
      </dgm:t>
    </dgm:pt>
    <dgm:pt modelId="{C29935C3-3FCF-403A-A309-ADE471DD4E45}" type="parTrans" cxnId="{B647859F-67DF-4164-8135-A5FD47682E33}">
      <dgm:prSet/>
      <dgm:spPr/>
      <dgm:t>
        <a:bodyPr/>
        <a:lstStyle/>
        <a:p>
          <a:endParaRPr lang="en-US"/>
        </a:p>
      </dgm:t>
    </dgm:pt>
    <dgm:pt modelId="{51BF7107-C0A3-4D04-8656-B41D39D51209}" type="sibTrans" cxnId="{B647859F-67DF-4164-8135-A5FD47682E33}">
      <dgm:prSet/>
      <dgm:spPr/>
      <dgm:t>
        <a:bodyPr/>
        <a:lstStyle/>
        <a:p>
          <a:endParaRPr lang="en-US"/>
        </a:p>
      </dgm:t>
    </dgm:pt>
    <dgm:pt modelId="{8D8DB690-7033-46E6-AC19-FE43DC059C7F}" type="pres">
      <dgm:prSet presAssocID="{251EE5F3-DAD2-4CF2-8AE4-0822944E6B06}" presName="root" presStyleCnt="0">
        <dgm:presLayoutVars>
          <dgm:dir/>
          <dgm:resizeHandles val="exact"/>
        </dgm:presLayoutVars>
      </dgm:prSet>
      <dgm:spPr/>
    </dgm:pt>
    <dgm:pt modelId="{DD19E361-E616-4E30-B5E9-9B9209D8A6C7}" type="pres">
      <dgm:prSet presAssocID="{72159D69-CF90-4E66-9911-5D714B758E71}" presName="compNode" presStyleCnt="0"/>
      <dgm:spPr/>
    </dgm:pt>
    <dgm:pt modelId="{B361B8E1-FD15-4726-92D4-3DDC152EBF58}" type="pres">
      <dgm:prSet presAssocID="{72159D69-CF90-4E66-9911-5D714B758E71}" presName="bgRect" presStyleLbl="bgShp" presStyleIdx="0" presStyleCnt="3"/>
      <dgm:spPr/>
    </dgm:pt>
    <dgm:pt modelId="{62C8EB74-E944-4039-B578-0C1381031D90}" type="pres">
      <dgm:prSet presAssocID="{72159D69-CF90-4E66-9911-5D714B758E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EB03C2-9865-487D-A883-DD91C5351E2B}" type="pres">
      <dgm:prSet presAssocID="{72159D69-CF90-4E66-9911-5D714B758E71}" presName="spaceRect" presStyleCnt="0"/>
      <dgm:spPr/>
    </dgm:pt>
    <dgm:pt modelId="{DF288F24-A2AF-4816-8D8E-AC165FF648E7}" type="pres">
      <dgm:prSet presAssocID="{72159D69-CF90-4E66-9911-5D714B758E71}" presName="parTx" presStyleLbl="revTx" presStyleIdx="0" presStyleCnt="3">
        <dgm:presLayoutVars>
          <dgm:chMax val="0"/>
          <dgm:chPref val="0"/>
        </dgm:presLayoutVars>
      </dgm:prSet>
      <dgm:spPr/>
    </dgm:pt>
    <dgm:pt modelId="{E9C637A8-156D-4C38-B9D1-86E169A0A788}" type="pres">
      <dgm:prSet presAssocID="{4DBEF354-7F3C-4065-99DB-8F26D71C5621}" presName="sibTrans" presStyleCnt="0"/>
      <dgm:spPr/>
    </dgm:pt>
    <dgm:pt modelId="{A854B0F3-C3CC-402B-9561-B2AB1B6E73B3}" type="pres">
      <dgm:prSet presAssocID="{6488DCFF-1CBD-408F-828C-F8AAB5E17E96}" presName="compNode" presStyleCnt="0"/>
      <dgm:spPr/>
    </dgm:pt>
    <dgm:pt modelId="{49391CCC-F408-49A8-9273-98EA01480076}" type="pres">
      <dgm:prSet presAssocID="{6488DCFF-1CBD-408F-828C-F8AAB5E17E96}" presName="bgRect" presStyleLbl="bgShp" presStyleIdx="1" presStyleCnt="3"/>
      <dgm:spPr/>
    </dgm:pt>
    <dgm:pt modelId="{F0EAC75E-7714-4BAC-AC7A-C3D4EC8F85DE}" type="pres">
      <dgm:prSet presAssocID="{6488DCFF-1CBD-408F-828C-F8AAB5E17E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E111F6C-6CF2-4706-BC6E-DCA7464AB2B8}" type="pres">
      <dgm:prSet presAssocID="{6488DCFF-1CBD-408F-828C-F8AAB5E17E96}" presName="spaceRect" presStyleCnt="0"/>
      <dgm:spPr/>
    </dgm:pt>
    <dgm:pt modelId="{2F172171-8BC9-46D5-98FB-177FD300D59A}" type="pres">
      <dgm:prSet presAssocID="{6488DCFF-1CBD-408F-828C-F8AAB5E17E96}" presName="parTx" presStyleLbl="revTx" presStyleIdx="1" presStyleCnt="3">
        <dgm:presLayoutVars>
          <dgm:chMax val="0"/>
          <dgm:chPref val="0"/>
        </dgm:presLayoutVars>
      </dgm:prSet>
      <dgm:spPr/>
    </dgm:pt>
    <dgm:pt modelId="{8E4B7FF9-67B0-4FB8-A653-0915E5372DF4}" type="pres">
      <dgm:prSet presAssocID="{74E41236-7B3D-4E00-B375-7ECC833C9E48}" presName="sibTrans" presStyleCnt="0"/>
      <dgm:spPr/>
    </dgm:pt>
    <dgm:pt modelId="{7E063A75-A471-4281-BD5C-947F8F9A8DD6}" type="pres">
      <dgm:prSet presAssocID="{E7310C0B-B241-4C86-B8F0-E5E60D26A4FB}" presName="compNode" presStyleCnt="0"/>
      <dgm:spPr/>
    </dgm:pt>
    <dgm:pt modelId="{D37AC1B7-75FB-4D39-91DC-6EEA963A105B}" type="pres">
      <dgm:prSet presAssocID="{E7310C0B-B241-4C86-B8F0-E5E60D26A4FB}" presName="bgRect" presStyleLbl="bgShp" presStyleIdx="2" presStyleCnt="3"/>
      <dgm:spPr/>
    </dgm:pt>
    <dgm:pt modelId="{7C5CAFCE-6E29-43A1-9B51-5077DCA8DD98}" type="pres">
      <dgm:prSet presAssocID="{E7310C0B-B241-4C86-B8F0-E5E60D26A4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59DDC4C0-887C-43BD-B99B-2DBCE6D0233D}" type="pres">
      <dgm:prSet presAssocID="{E7310C0B-B241-4C86-B8F0-E5E60D26A4FB}" presName="spaceRect" presStyleCnt="0"/>
      <dgm:spPr/>
    </dgm:pt>
    <dgm:pt modelId="{C5DB0EEC-6284-4D94-B039-1581A048B907}" type="pres">
      <dgm:prSet presAssocID="{E7310C0B-B241-4C86-B8F0-E5E60D26A4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A2D336-F46C-4299-A318-94828C09632B}" srcId="{251EE5F3-DAD2-4CF2-8AE4-0822944E6B06}" destId="{72159D69-CF90-4E66-9911-5D714B758E71}" srcOrd="0" destOrd="0" parTransId="{3BE3CE69-311E-45B9-8ED9-C5B9268127B7}" sibTransId="{4DBEF354-7F3C-4065-99DB-8F26D71C5621}"/>
    <dgm:cxn modelId="{B2EAA755-1DC7-470A-9A83-43B5B9F308ED}" type="presOf" srcId="{251EE5F3-DAD2-4CF2-8AE4-0822944E6B06}" destId="{8D8DB690-7033-46E6-AC19-FE43DC059C7F}" srcOrd="0" destOrd="0" presId="urn:microsoft.com/office/officeart/2018/2/layout/IconVerticalSolidList"/>
    <dgm:cxn modelId="{94D05259-A573-4E1D-9A37-4176B3836216}" type="presOf" srcId="{6488DCFF-1CBD-408F-828C-F8AAB5E17E96}" destId="{2F172171-8BC9-46D5-98FB-177FD300D59A}" srcOrd="0" destOrd="0" presId="urn:microsoft.com/office/officeart/2018/2/layout/IconVerticalSolidList"/>
    <dgm:cxn modelId="{B647859F-67DF-4164-8135-A5FD47682E33}" srcId="{251EE5F3-DAD2-4CF2-8AE4-0822944E6B06}" destId="{E7310C0B-B241-4C86-B8F0-E5E60D26A4FB}" srcOrd="2" destOrd="0" parTransId="{C29935C3-3FCF-403A-A309-ADE471DD4E45}" sibTransId="{51BF7107-C0A3-4D04-8656-B41D39D51209}"/>
    <dgm:cxn modelId="{17511CB9-B327-4FFE-AC65-1D12A828368E}" type="presOf" srcId="{72159D69-CF90-4E66-9911-5D714B758E71}" destId="{DF288F24-A2AF-4816-8D8E-AC165FF648E7}" srcOrd="0" destOrd="0" presId="urn:microsoft.com/office/officeart/2018/2/layout/IconVerticalSolidList"/>
    <dgm:cxn modelId="{EFBA7EE2-9288-4545-9701-6800AF026A14}" srcId="{251EE5F3-DAD2-4CF2-8AE4-0822944E6B06}" destId="{6488DCFF-1CBD-408F-828C-F8AAB5E17E96}" srcOrd="1" destOrd="0" parTransId="{F7CD0B2A-714D-42E9-ABC9-A561CC1BFDA7}" sibTransId="{74E41236-7B3D-4E00-B375-7ECC833C9E48}"/>
    <dgm:cxn modelId="{1431C6EB-FCA3-43C6-84BB-6009996B1283}" type="presOf" srcId="{E7310C0B-B241-4C86-B8F0-E5E60D26A4FB}" destId="{C5DB0EEC-6284-4D94-B039-1581A048B907}" srcOrd="0" destOrd="0" presId="urn:microsoft.com/office/officeart/2018/2/layout/IconVerticalSolidList"/>
    <dgm:cxn modelId="{DCC7E285-E8D7-4E1A-84AD-8A3C0C35986D}" type="presParOf" srcId="{8D8DB690-7033-46E6-AC19-FE43DC059C7F}" destId="{DD19E361-E616-4E30-B5E9-9B9209D8A6C7}" srcOrd="0" destOrd="0" presId="urn:microsoft.com/office/officeart/2018/2/layout/IconVerticalSolidList"/>
    <dgm:cxn modelId="{E5FC83C6-97E7-4C2C-A484-C8D38E34DADC}" type="presParOf" srcId="{DD19E361-E616-4E30-B5E9-9B9209D8A6C7}" destId="{B361B8E1-FD15-4726-92D4-3DDC152EBF58}" srcOrd="0" destOrd="0" presId="urn:microsoft.com/office/officeart/2018/2/layout/IconVerticalSolidList"/>
    <dgm:cxn modelId="{E014D2B9-DA6E-4207-BDB6-201B1DFF7FBE}" type="presParOf" srcId="{DD19E361-E616-4E30-B5E9-9B9209D8A6C7}" destId="{62C8EB74-E944-4039-B578-0C1381031D90}" srcOrd="1" destOrd="0" presId="urn:microsoft.com/office/officeart/2018/2/layout/IconVerticalSolidList"/>
    <dgm:cxn modelId="{8C18F23D-D42F-4EC6-871D-5B579688674D}" type="presParOf" srcId="{DD19E361-E616-4E30-B5E9-9B9209D8A6C7}" destId="{88EB03C2-9865-487D-A883-DD91C5351E2B}" srcOrd="2" destOrd="0" presId="urn:microsoft.com/office/officeart/2018/2/layout/IconVerticalSolidList"/>
    <dgm:cxn modelId="{4B359E8C-ED9D-44BC-BE67-27B53A8FB90F}" type="presParOf" srcId="{DD19E361-E616-4E30-B5E9-9B9209D8A6C7}" destId="{DF288F24-A2AF-4816-8D8E-AC165FF648E7}" srcOrd="3" destOrd="0" presId="urn:microsoft.com/office/officeart/2018/2/layout/IconVerticalSolidList"/>
    <dgm:cxn modelId="{FCF4E0F5-C5D5-4058-BD22-A9B7FADD40B5}" type="presParOf" srcId="{8D8DB690-7033-46E6-AC19-FE43DC059C7F}" destId="{E9C637A8-156D-4C38-B9D1-86E169A0A788}" srcOrd="1" destOrd="0" presId="urn:microsoft.com/office/officeart/2018/2/layout/IconVerticalSolidList"/>
    <dgm:cxn modelId="{28736FB7-A34C-468A-A05A-7FDBCB38C3EE}" type="presParOf" srcId="{8D8DB690-7033-46E6-AC19-FE43DC059C7F}" destId="{A854B0F3-C3CC-402B-9561-B2AB1B6E73B3}" srcOrd="2" destOrd="0" presId="urn:microsoft.com/office/officeart/2018/2/layout/IconVerticalSolidList"/>
    <dgm:cxn modelId="{C293DF4E-44A5-4363-BB4A-E19321036753}" type="presParOf" srcId="{A854B0F3-C3CC-402B-9561-B2AB1B6E73B3}" destId="{49391CCC-F408-49A8-9273-98EA01480076}" srcOrd="0" destOrd="0" presId="urn:microsoft.com/office/officeart/2018/2/layout/IconVerticalSolidList"/>
    <dgm:cxn modelId="{FD1B1C16-576E-41C3-9CD6-BE6D6983481D}" type="presParOf" srcId="{A854B0F3-C3CC-402B-9561-B2AB1B6E73B3}" destId="{F0EAC75E-7714-4BAC-AC7A-C3D4EC8F85DE}" srcOrd="1" destOrd="0" presId="urn:microsoft.com/office/officeart/2018/2/layout/IconVerticalSolidList"/>
    <dgm:cxn modelId="{EC078D93-1D54-4C86-88C4-D4B88A69DF84}" type="presParOf" srcId="{A854B0F3-C3CC-402B-9561-B2AB1B6E73B3}" destId="{0E111F6C-6CF2-4706-BC6E-DCA7464AB2B8}" srcOrd="2" destOrd="0" presId="urn:microsoft.com/office/officeart/2018/2/layout/IconVerticalSolidList"/>
    <dgm:cxn modelId="{FADA148D-8C50-4190-9EA3-BE3445CA8150}" type="presParOf" srcId="{A854B0F3-C3CC-402B-9561-B2AB1B6E73B3}" destId="{2F172171-8BC9-46D5-98FB-177FD300D59A}" srcOrd="3" destOrd="0" presId="urn:microsoft.com/office/officeart/2018/2/layout/IconVerticalSolidList"/>
    <dgm:cxn modelId="{D0A42563-ACE2-400B-97DD-4E1BA8169AF0}" type="presParOf" srcId="{8D8DB690-7033-46E6-AC19-FE43DC059C7F}" destId="{8E4B7FF9-67B0-4FB8-A653-0915E5372DF4}" srcOrd="3" destOrd="0" presId="urn:microsoft.com/office/officeart/2018/2/layout/IconVerticalSolidList"/>
    <dgm:cxn modelId="{5232BA2E-35C0-4C78-8FEC-FE8AEEF21181}" type="presParOf" srcId="{8D8DB690-7033-46E6-AC19-FE43DC059C7F}" destId="{7E063A75-A471-4281-BD5C-947F8F9A8DD6}" srcOrd="4" destOrd="0" presId="urn:microsoft.com/office/officeart/2018/2/layout/IconVerticalSolidList"/>
    <dgm:cxn modelId="{DF4DD2DA-9D1A-4660-8EE2-DFD5CE2D8F8A}" type="presParOf" srcId="{7E063A75-A471-4281-BD5C-947F8F9A8DD6}" destId="{D37AC1B7-75FB-4D39-91DC-6EEA963A105B}" srcOrd="0" destOrd="0" presId="urn:microsoft.com/office/officeart/2018/2/layout/IconVerticalSolidList"/>
    <dgm:cxn modelId="{62D08A19-99B7-42C8-AB43-D07AA998D553}" type="presParOf" srcId="{7E063A75-A471-4281-BD5C-947F8F9A8DD6}" destId="{7C5CAFCE-6E29-43A1-9B51-5077DCA8DD98}" srcOrd="1" destOrd="0" presId="urn:microsoft.com/office/officeart/2018/2/layout/IconVerticalSolidList"/>
    <dgm:cxn modelId="{ADBC3F09-0900-464B-AB3C-F9196F4E93BF}" type="presParOf" srcId="{7E063A75-A471-4281-BD5C-947F8F9A8DD6}" destId="{59DDC4C0-887C-43BD-B99B-2DBCE6D0233D}" srcOrd="2" destOrd="0" presId="urn:microsoft.com/office/officeart/2018/2/layout/IconVerticalSolidList"/>
    <dgm:cxn modelId="{125EF21B-7487-41A5-B7D1-755DE2096E92}" type="presParOf" srcId="{7E063A75-A471-4281-BD5C-947F8F9A8DD6}" destId="{C5DB0EEC-6284-4D94-B039-1581A048B9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EF52C0-18D0-44B9-B626-44F5D9EE92E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90C20B-BBEF-4286-9958-18ADABBEFE83}">
      <dgm:prSet/>
      <dgm:spPr/>
      <dgm:t>
        <a:bodyPr/>
        <a:lstStyle/>
        <a:p>
          <a:r>
            <a:rPr lang="en-US" b="0" i="0"/>
            <a:t>Databases are built for a purpose and matching the use case with the database will enable developers to </a:t>
          </a:r>
          <a:r>
            <a:rPr lang="en-US"/>
            <a:t>write </a:t>
          </a:r>
          <a:r>
            <a:rPr lang="en-US" b="0" i="0"/>
            <a:t>high-performance, scalable, and more functional applications faster. </a:t>
          </a:r>
          <a:endParaRPr lang="en-US"/>
        </a:p>
      </dgm:t>
    </dgm:pt>
    <dgm:pt modelId="{47663F33-9A19-4AE0-8684-9F4D02803672}" type="parTrans" cxnId="{6BE55BBD-0B3B-4358-A35B-0B82756AAD7F}">
      <dgm:prSet/>
      <dgm:spPr/>
      <dgm:t>
        <a:bodyPr/>
        <a:lstStyle/>
        <a:p>
          <a:endParaRPr lang="en-US"/>
        </a:p>
      </dgm:t>
    </dgm:pt>
    <dgm:pt modelId="{01B69879-BB36-4CD3-A3C1-62B5E09AFD6E}" type="sibTrans" cxnId="{6BE55BBD-0B3B-4358-A35B-0B82756AAD7F}">
      <dgm:prSet/>
      <dgm:spPr/>
      <dgm:t>
        <a:bodyPr/>
        <a:lstStyle/>
        <a:p>
          <a:endParaRPr lang="en-US"/>
        </a:p>
      </dgm:t>
    </dgm:pt>
    <dgm:pt modelId="{A92A6B4B-76FC-48EF-8A83-18CE6E4D23D3}">
      <dgm:prSet/>
      <dgm:spPr/>
      <dgm:t>
        <a:bodyPr/>
        <a:lstStyle/>
        <a:p>
          <a:r>
            <a:rPr lang="en-US" b="0" i="0"/>
            <a:t>Developers also are no longer using a single database for all use cases in an application—they are using many databases. </a:t>
          </a:r>
          <a:endParaRPr lang="en-US"/>
        </a:p>
      </dgm:t>
    </dgm:pt>
    <dgm:pt modelId="{51B752BC-10D4-4B17-8426-55BEB00A09E3}" type="parTrans" cxnId="{2C5F86BD-F3C4-4C8C-B872-272D3D539B03}">
      <dgm:prSet/>
      <dgm:spPr/>
      <dgm:t>
        <a:bodyPr/>
        <a:lstStyle/>
        <a:p>
          <a:endParaRPr lang="en-US"/>
        </a:p>
      </dgm:t>
    </dgm:pt>
    <dgm:pt modelId="{F85EC1DB-5413-42FB-910B-811FAEF3FD0C}" type="sibTrans" cxnId="{2C5F86BD-F3C4-4C8C-B872-272D3D539B03}">
      <dgm:prSet/>
      <dgm:spPr/>
      <dgm:t>
        <a:bodyPr/>
        <a:lstStyle/>
        <a:p>
          <a:endParaRPr lang="en-US"/>
        </a:p>
      </dgm:t>
    </dgm:pt>
    <dgm:pt modelId="{E77F634A-267B-4663-9E0D-A090DD249F31}" type="pres">
      <dgm:prSet presAssocID="{F7EF52C0-18D0-44B9-B626-44F5D9EE92E0}" presName="linear" presStyleCnt="0">
        <dgm:presLayoutVars>
          <dgm:animLvl val="lvl"/>
          <dgm:resizeHandles val="exact"/>
        </dgm:presLayoutVars>
      </dgm:prSet>
      <dgm:spPr/>
    </dgm:pt>
    <dgm:pt modelId="{CFF80DF4-B882-4384-8739-1F89EC040D02}" type="pres">
      <dgm:prSet presAssocID="{3990C20B-BBEF-4286-9958-18ADABBEFE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220B40-7B5D-4F10-977C-3DDDACFCBCB9}" type="pres">
      <dgm:prSet presAssocID="{01B69879-BB36-4CD3-A3C1-62B5E09AFD6E}" presName="spacer" presStyleCnt="0"/>
      <dgm:spPr/>
    </dgm:pt>
    <dgm:pt modelId="{77B889D5-06A4-4F8C-94C0-8B889C8928D6}" type="pres">
      <dgm:prSet presAssocID="{A92A6B4B-76FC-48EF-8A83-18CE6E4D23D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BE55BBD-0B3B-4358-A35B-0B82756AAD7F}" srcId="{F7EF52C0-18D0-44B9-B626-44F5D9EE92E0}" destId="{3990C20B-BBEF-4286-9958-18ADABBEFE83}" srcOrd="0" destOrd="0" parTransId="{47663F33-9A19-4AE0-8684-9F4D02803672}" sibTransId="{01B69879-BB36-4CD3-A3C1-62B5E09AFD6E}"/>
    <dgm:cxn modelId="{2C5F86BD-F3C4-4C8C-B872-272D3D539B03}" srcId="{F7EF52C0-18D0-44B9-B626-44F5D9EE92E0}" destId="{A92A6B4B-76FC-48EF-8A83-18CE6E4D23D3}" srcOrd="1" destOrd="0" parTransId="{51B752BC-10D4-4B17-8426-55BEB00A09E3}" sibTransId="{F85EC1DB-5413-42FB-910B-811FAEF3FD0C}"/>
    <dgm:cxn modelId="{F21B08D2-750E-4E42-A905-82A19DB74235}" type="presOf" srcId="{3990C20B-BBEF-4286-9958-18ADABBEFE83}" destId="{CFF80DF4-B882-4384-8739-1F89EC040D02}" srcOrd="0" destOrd="0" presId="urn:microsoft.com/office/officeart/2005/8/layout/vList2"/>
    <dgm:cxn modelId="{C045A4E5-31D7-4B31-B5F6-12CED5AE7768}" type="presOf" srcId="{F7EF52C0-18D0-44B9-B626-44F5D9EE92E0}" destId="{E77F634A-267B-4663-9E0D-A090DD249F31}" srcOrd="0" destOrd="0" presId="urn:microsoft.com/office/officeart/2005/8/layout/vList2"/>
    <dgm:cxn modelId="{B0AB13F4-88E2-43A9-949A-29D2E901FD72}" type="presOf" srcId="{A92A6B4B-76FC-48EF-8A83-18CE6E4D23D3}" destId="{77B889D5-06A4-4F8C-94C0-8B889C8928D6}" srcOrd="0" destOrd="0" presId="urn:microsoft.com/office/officeart/2005/8/layout/vList2"/>
    <dgm:cxn modelId="{C8DF0740-44C6-4CCA-BBB9-A4B688F1155A}" type="presParOf" srcId="{E77F634A-267B-4663-9E0D-A090DD249F31}" destId="{CFF80DF4-B882-4384-8739-1F89EC040D02}" srcOrd="0" destOrd="0" presId="urn:microsoft.com/office/officeart/2005/8/layout/vList2"/>
    <dgm:cxn modelId="{DD6942F3-157C-4D64-99FB-6E8916576D7A}" type="presParOf" srcId="{E77F634A-267B-4663-9E0D-A090DD249F31}" destId="{53220B40-7B5D-4F10-977C-3DDDACFCBCB9}" srcOrd="1" destOrd="0" presId="urn:microsoft.com/office/officeart/2005/8/layout/vList2"/>
    <dgm:cxn modelId="{FB8E620D-E73A-4726-82FB-F924B3260692}" type="presParOf" srcId="{E77F634A-267B-4663-9E0D-A090DD249F31}" destId="{77B889D5-06A4-4F8C-94C0-8B889C8928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D8528-FA3E-48BB-BA18-BB6190102231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07C32-0E0F-4B0D-8EF3-4A6CA1503C84}">
      <dsp:nvSpPr>
        <dsp:cNvPr id="0" name=""/>
        <dsp:cNvSpPr/>
      </dsp:nvSpPr>
      <dsp:spPr>
        <a:xfrm>
          <a:off x="0" y="0"/>
          <a:ext cx="10058399" cy="356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i="0" kern="1200" baseline="0" dirty="0"/>
            <a:t>Relational DBs are the most successful technology for the last 50 years</a:t>
          </a:r>
          <a:endParaRPr lang="en-US" sz="6400" kern="1200" dirty="0"/>
        </a:p>
      </dsp:txBody>
      <dsp:txXfrm>
        <a:off x="0" y="0"/>
        <a:ext cx="10058399" cy="3565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1B8E1-FD15-4726-92D4-3DDC152EBF58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8EB74-E944-4039-B578-0C1381031D90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88F24-A2AF-4816-8D8E-AC165FF648E7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When storing data, it is best to use multiple data storage technologies, chosen based upon the way data is being used by individual applications or components of a single application.  </a:t>
          </a:r>
          <a:endParaRPr lang="en-US" sz="2100" kern="1200"/>
        </a:p>
      </dsp:txBody>
      <dsp:txXfrm>
        <a:off x="1240791" y="459"/>
        <a:ext cx="8817608" cy="1074277"/>
      </dsp:txXfrm>
    </dsp:sp>
    <dsp:sp modelId="{49391CCC-F408-49A8-9273-98EA01480076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AC75E-7714-4BAC-AC7A-C3D4EC8F85DE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72171-8BC9-46D5-98FB-177FD300D59A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Different kinds of data are best dealt with different data stores.  </a:t>
          </a:r>
          <a:endParaRPr lang="en-US" sz="2100" kern="1200"/>
        </a:p>
      </dsp:txBody>
      <dsp:txXfrm>
        <a:off x="1240791" y="1343306"/>
        <a:ext cx="8817608" cy="1074277"/>
      </dsp:txXfrm>
    </dsp:sp>
    <dsp:sp modelId="{D37AC1B7-75FB-4D39-91DC-6EEA963A105B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CAFCE-6E29-43A1-9B51-5077DCA8DD98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B0EEC-6284-4D94-B039-1581A048B907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 short, it means picking the right tool for the right use case.</a:t>
          </a:r>
          <a:endParaRPr lang="en-US" sz="2100" kern="1200"/>
        </a:p>
      </dsp:txBody>
      <dsp:txXfrm>
        <a:off x="1240791" y="2686153"/>
        <a:ext cx="8817608" cy="1074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80DF4-B882-4384-8739-1F89EC040D02}">
      <dsp:nvSpPr>
        <dsp:cNvPr id="0" name=""/>
        <dsp:cNvSpPr/>
      </dsp:nvSpPr>
      <dsp:spPr>
        <a:xfrm>
          <a:off x="0" y="365925"/>
          <a:ext cx="10058399" cy="1474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Databases are built for a purpose and matching the use case with the database will enable developers to </a:t>
          </a:r>
          <a:r>
            <a:rPr lang="en-US" sz="2800" kern="1200"/>
            <a:t>write </a:t>
          </a:r>
          <a:r>
            <a:rPr lang="en-US" sz="2800" b="0" i="0" kern="1200"/>
            <a:t>high-performance, scalable, and more functional applications faster. </a:t>
          </a:r>
          <a:endParaRPr lang="en-US" sz="2800" kern="1200"/>
        </a:p>
      </dsp:txBody>
      <dsp:txXfrm>
        <a:off x="71965" y="437890"/>
        <a:ext cx="9914469" cy="1330270"/>
      </dsp:txXfrm>
    </dsp:sp>
    <dsp:sp modelId="{77B889D5-06A4-4F8C-94C0-8B889C8928D6}">
      <dsp:nvSpPr>
        <dsp:cNvPr id="0" name=""/>
        <dsp:cNvSpPr/>
      </dsp:nvSpPr>
      <dsp:spPr>
        <a:xfrm>
          <a:off x="0" y="1920765"/>
          <a:ext cx="10058399" cy="1474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Developers also are no longer using a single database for all use cases in an application—they are using many databases. </a:t>
          </a:r>
          <a:endParaRPr lang="en-US" sz="2800" kern="1200"/>
        </a:p>
      </dsp:txBody>
      <dsp:txXfrm>
        <a:off x="71965" y="1992730"/>
        <a:ext cx="9914469" cy="133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cd3759fe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cd3759fe2_0_289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5cd3759fe2_0_289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9060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63084" y="1524000"/>
            <a:ext cx="10363200" cy="13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F497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5F497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2488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2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0" r:id="rId10"/>
    <p:sldLayoutId id="2147483681" r:id="rId11"/>
    <p:sldLayoutId id="214748368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22930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Unit 6-1: Choosing the right Database technology</a:t>
            </a:r>
          </a:p>
          <a:p>
            <a:r>
              <a:rPr lang="en-US" sz="1800" dirty="0"/>
              <a:t>Chutiporn Anutariya (</a:t>
            </a:r>
            <a:r>
              <a:rPr lang="en-US" sz="1800" dirty="0" err="1"/>
              <a:t>chuti</a:t>
            </a:r>
            <a:r>
              <a:rPr lang="en-US" sz="1800" dirty="0"/>
              <a:t> at </a:t>
            </a:r>
            <a:r>
              <a:rPr lang="en-US" sz="1800" dirty="0" err="1"/>
              <a:t>ait</a:t>
            </a:r>
            <a:r>
              <a:rPr lang="en-US" sz="1800" dirty="0"/>
              <a:t> dot ac dot </a:t>
            </a:r>
            <a:r>
              <a:rPr lang="en-US" sz="1800" dirty="0" err="1"/>
              <a:t>th</a:t>
            </a:r>
            <a:r>
              <a:rPr lang="en-US" sz="18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4227-2D55-4896-B170-7AC9A4B3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9195D4-41FA-4A07-894C-9508C30EE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28939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CD083-AADB-4E5A-9025-68227AB9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3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 txBox="1">
            <a:spLocks noGrp="1"/>
          </p:cNvSpPr>
          <p:nvPr>
            <p:ph type="body" idx="1"/>
          </p:nvPr>
        </p:nvSpPr>
        <p:spPr>
          <a:xfrm>
            <a:off x="914401" y="2174789"/>
            <a:ext cx="10651524" cy="4043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40000"/>
              </a:lnSpc>
              <a:spcBef>
                <a:spcPts val="2400"/>
              </a:spcBef>
              <a:buSzPts val="2000"/>
            </a:pPr>
            <a:r>
              <a:rPr lang="en-US" sz="2000" dirty="0">
                <a:solidFill>
                  <a:srgbClr val="504C48"/>
                </a:solidFill>
                <a:latin typeface="Roboto"/>
                <a:ea typeface="Roboto"/>
                <a:cs typeface="Roboto"/>
                <a:sym typeface="Roboto"/>
              </a:rPr>
              <a:t>P. </a:t>
            </a:r>
            <a:r>
              <a:rPr lang="en-US" sz="2000" dirty="0" err="1">
                <a:solidFill>
                  <a:srgbClr val="504C48"/>
                </a:solidFill>
                <a:latin typeface="Roboto"/>
                <a:ea typeface="Roboto"/>
                <a:cs typeface="Roboto"/>
                <a:sym typeface="Roboto"/>
              </a:rPr>
              <a:t>Sadalage</a:t>
            </a:r>
            <a:r>
              <a:rPr lang="en-US" sz="2000" dirty="0">
                <a:solidFill>
                  <a:srgbClr val="504C48"/>
                </a:solidFill>
                <a:latin typeface="Roboto"/>
                <a:ea typeface="Roboto"/>
                <a:cs typeface="Roboto"/>
                <a:sym typeface="Roboto"/>
              </a:rPr>
              <a:t> and M. Fowler: NoSQL Distilled: A Brief Guide to the Emerging World of Polyglot Persistence, Addison-Wesley Professional, 2013</a:t>
            </a:r>
            <a:endParaRPr lang="th-TH" sz="2000" dirty="0">
              <a:solidFill>
                <a:srgbClr val="504C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>
              <a:lnSpc>
                <a:spcPct val="140000"/>
              </a:lnSpc>
              <a:spcBef>
                <a:spcPts val="2400"/>
              </a:spcBef>
              <a:buSzPts val="2000"/>
            </a:pPr>
            <a:r>
              <a:rPr lang="en-US" sz="2000" dirty="0">
                <a:solidFill>
                  <a:srgbClr val="504C48"/>
                </a:solidFill>
                <a:latin typeface="Roboto"/>
                <a:ea typeface="Roboto"/>
                <a:cs typeface="Roboto"/>
                <a:sym typeface="Roboto"/>
              </a:rPr>
              <a:t>D. Sullivan: NoSQL for Mere Mortals: Software Independent Approach, Addison-Wesley Professional, 2015</a:t>
            </a:r>
            <a:endParaRPr lang="th-TH" sz="2000" dirty="0">
              <a:solidFill>
                <a:srgbClr val="504C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>
              <a:lnSpc>
                <a:spcPct val="140000"/>
              </a:lnSpc>
              <a:spcBef>
                <a:spcPts val="2400"/>
              </a:spcBef>
              <a:buSzPts val="2000"/>
            </a:pPr>
            <a:endParaRPr sz="2000" dirty="0">
              <a:solidFill>
                <a:srgbClr val="504C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>
              <a:lnSpc>
                <a:spcPct val="140000"/>
              </a:lnSpc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451" name="Google Shape;451;p68"/>
          <p:cNvSpPr txBox="1">
            <a:spLocks noGrp="1"/>
          </p:cNvSpPr>
          <p:nvPr>
            <p:ph type="sldNum" idx="12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11</a:t>
            </a:fld>
            <a:endParaRPr/>
          </a:p>
        </p:txBody>
      </p:sp>
      <p:pic>
        <p:nvPicPr>
          <p:cNvPr id="452" name="Google Shape;45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834" y="639299"/>
            <a:ext cx="3251595" cy="9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600" dirty="0">
              <a:sym typeface="Roboto Slab"/>
            </a:endParaRPr>
          </a:p>
          <a:p>
            <a:r>
              <a:rPr lang="en-US" sz="2600" dirty="0">
                <a:sym typeface="Roboto Slab"/>
              </a:rPr>
              <a:t>Thank you.</a:t>
            </a:r>
          </a:p>
          <a:p>
            <a:endParaRPr lang="en-US" sz="2600" dirty="0">
              <a:sym typeface="Roboto Slab"/>
            </a:endParaRPr>
          </a:p>
          <a:p>
            <a:r>
              <a:rPr lang="en-US" sz="2600" b="1" dirty="0">
                <a:sym typeface="Roboto Slab"/>
              </a:rPr>
              <a:t>Let’s Summarize!</a:t>
            </a:r>
            <a:endParaRPr lang="en-US" sz="2600" dirty="0">
              <a:sym typeface="Roboto Slab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C3F19-3F00-47F1-8DE5-6C226D07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26" name="Google Shape;826;p90" descr="A close up of a person&#10;&#10;Description automatically generated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633999" y="1630966"/>
            <a:ext cx="5462001" cy="3072386"/>
          </a:xfrm>
          <a:prstGeom prst="rect">
            <a:avLst/>
          </a:prstGeom>
          <a:noFill/>
        </p:spPr>
      </p:pic>
      <p:sp>
        <p:nvSpPr>
          <p:cNvPr id="825" name="Google Shape;825;p9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5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6D77-6933-49F6-B4F5-1945B60B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A3B58D4-7C74-4666-807A-77886067C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383788"/>
              </p:ext>
            </p:extLst>
          </p:nvPr>
        </p:nvGraphicFramePr>
        <p:xfrm>
          <a:off x="1066800" y="1836983"/>
          <a:ext cx="10058400" cy="356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03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EA21B-EDD4-4BE6-A6A1-C4C88414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4C25B-0181-494C-8020-D6685FA064DA}"/>
              </a:ext>
            </a:extLst>
          </p:cNvPr>
          <p:cNvSpPr txBox="1"/>
          <p:nvPr/>
        </p:nvSpPr>
        <p:spPr>
          <a:xfrm>
            <a:off x="1444501" y="6428695"/>
            <a:ext cx="9581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: https://www.slideshare.net/lvca/polyglot-persistence-vs-multimodel-databases]</a:t>
            </a:r>
          </a:p>
        </p:txBody>
      </p:sp>
      <p:pic>
        <p:nvPicPr>
          <p:cNvPr id="2050" name="Picture 2" descr="Structured Data&#10;Small Datasets&#10;Few Relationships&#10;Waterfall Approach&#10;Scale Up&#10;CIO&#10;The World Has Changed&#10;Unstructured Data&#10;L...">
            <a:extLst>
              <a:ext uri="{FF2B5EF4-FFF2-40B4-BE49-F238E27FC236}">
                <a16:creationId xmlns:a16="http://schemas.microsoft.com/office/drawing/2014/main" id="{2868934B-56B9-44B2-9895-A77115D36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3"/>
          <a:stretch/>
        </p:blipFill>
        <p:spPr bwMode="auto">
          <a:xfrm>
            <a:off x="1126435" y="20217"/>
            <a:ext cx="10045368" cy="63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37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D9369-9627-4A5D-9688-D13D642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DBMS Quadrant&#10;RelationshipComplexity&gt;&#10;Data Complexity &gt;&#10;Relational&#10;Key Value&#10;Column&#10;Graph&#10;Document&#10; ">
            <a:extLst>
              <a:ext uri="{FF2B5EF4-FFF2-40B4-BE49-F238E27FC236}">
                <a16:creationId xmlns:a16="http://schemas.microsoft.com/office/drawing/2014/main" id="{E954A926-0382-400C-8CB6-9A9D76806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6" b="10053"/>
          <a:stretch/>
        </p:blipFill>
        <p:spPr bwMode="auto">
          <a:xfrm>
            <a:off x="1088572" y="170543"/>
            <a:ext cx="9905010" cy="61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43CD2-85C6-42F8-8222-CEABDF0F684C}"/>
              </a:ext>
            </a:extLst>
          </p:cNvPr>
          <p:cNvSpPr txBox="1"/>
          <p:nvPr/>
        </p:nvSpPr>
        <p:spPr>
          <a:xfrm>
            <a:off x="1444501" y="6428695"/>
            <a:ext cx="9581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: https://www.slideshare.net/lvca/polyglot-persistence-vs-multimodel-databases]</a:t>
            </a:r>
          </a:p>
        </p:txBody>
      </p:sp>
    </p:spTree>
    <p:extLst>
      <p:ext uri="{BB962C8B-B14F-4D97-AF65-F5344CB8AC3E}">
        <p14:creationId xmlns:p14="http://schemas.microsoft.com/office/powerpoint/2010/main" val="373163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8AF78-D47D-46AB-B738-B305E13C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size fits all DB may not exist!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A2BC3-EDA5-4669-BCDA-C9AE2FBB0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560D32-10B4-407E-8B0F-EDF22636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2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0C5C16-8722-45BD-B071-2A0AF4DA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Polyglot Persistence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7E80B-C9F8-41B7-8469-6F3598D6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CBF4275-26ED-4668-BC8D-937EF71D9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98913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14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6A821738-95D1-483D-B60A-BD8A196E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 Persistence example</a:t>
            </a:r>
          </a:p>
        </p:txBody>
      </p:sp>
      <p:pic>
        <p:nvPicPr>
          <p:cNvPr id="3074" name="Picture 2" descr="pp">
            <a:extLst>
              <a:ext uri="{FF2B5EF4-FFF2-40B4-BE49-F238E27FC236}">
                <a16:creationId xmlns:a16="http://schemas.microsoft.com/office/drawing/2014/main" id="{66B81D84-F5BD-44BD-8AD3-6D060E9124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294588" y="1925275"/>
            <a:ext cx="5902460" cy="35933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83A85-3C1D-410D-B0E1-2AE85E9E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C0997369-3122-41A9-8508-E1E505E51AB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113066" y="5640909"/>
            <a:ext cx="10113962" cy="609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e-commerce platform will deal with many types of data (i.e. shopping cart, inventory, completed orders, </a:t>
            </a:r>
            <a:r>
              <a:rPr lang="en-US" dirty="0" err="1"/>
              <a:t>etc</a:t>
            </a:r>
            <a:r>
              <a:rPr lang="en-US" dirty="0"/>
              <a:t>) using a mixture of RDBMS solutions with NoSQL solutions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F42B0-8E9D-45A0-A07A-69ACE9CBD294}"/>
              </a:ext>
            </a:extLst>
          </p:cNvPr>
          <p:cNvSpPr txBox="1"/>
          <p:nvPr/>
        </p:nvSpPr>
        <p:spPr>
          <a:xfrm>
            <a:off x="1040179" y="6442631"/>
            <a:ext cx="8592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: https://www.jamesserra.com/archive/2015/07/what-is-polyglot-persistence/]</a:t>
            </a:r>
          </a:p>
        </p:txBody>
      </p:sp>
    </p:spTree>
    <p:extLst>
      <p:ext uri="{BB962C8B-B14F-4D97-AF65-F5344CB8AC3E}">
        <p14:creationId xmlns:p14="http://schemas.microsoft.com/office/powerpoint/2010/main" val="262547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F6BDB73-959C-4393-AE86-75701244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Data Stores are suitable with different requirements and </a:t>
            </a:r>
            <a:r>
              <a:rPr lang="en-US" dirty="0" err="1"/>
              <a:t>usecases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CEE3E-1FF4-4CC4-87BC-0E95B0EE7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806" y="760408"/>
            <a:ext cx="7412194" cy="5607767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FDC84F-AC87-4CB4-A224-3A6FA4C6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CF1D-6C8A-46E2-85AC-22CEE7E5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75AF5-649A-4423-A664-3C75492BF5AE}"/>
              </a:ext>
            </a:extLst>
          </p:cNvPr>
          <p:cNvSpPr txBox="1"/>
          <p:nvPr/>
        </p:nvSpPr>
        <p:spPr>
          <a:xfrm>
            <a:off x="4736264" y="6446838"/>
            <a:ext cx="6483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Src</a:t>
            </a:r>
            <a:r>
              <a:rPr lang="en-US" sz="1400" dirty="0"/>
              <a:t>: https://www.jamesserra.com/archive/2015/07/what-is-polyglot-persistence/]</a:t>
            </a:r>
          </a:p>
        </p:txBody>
      </p:sp>
    </p:spTree>
    <p:extLst>
      <p:ext uri="{BB962C8B-B14F-4D97-AF65-F5344CB8AC3E}">
        <p14:creationId xmlns:p14="http://schemas.microsoft.com/office/powerpoint/2010/main" val="203747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AEA9228-04DE-4E4F-8FA7-18047697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Multiple AWS services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4CFD7F-3CF5-48DB-80C7-4D69ACBB6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83"/>
          <a:stretch/>
        </p:blipFill>
        <p:spPr bwMode="auto">
          <a:xfrm>
            <a:off x="1245188" y="1949756"/>
            <a:ext cx="7759664" cy="440395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B5642-219A-4BE4-BF6D-C27AB99C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3C48B-3DA3-412E-AAC8-6B80C5753A59}"/>
              </a:ext>
            </a:extLst>
          </p:cNvPr>
          <p:cNvSpPr txBox="1"/>
          <p:nvPr/>
        </p:nvSpPr>
        <p:spPr>
          <a:xfrm>
            <a:off x="748937" y="6446838"/>
            <a:ext cx="9406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: https://www.allthingsdistributed.com/2018/06/purpose-built-databases-in-aws.html]</a:t>
            </a:r>
          </a:p>
        </p:txBody>
      </p:sp>
    </p:spTree>
    <p:extLst>
      <p:ext uri="{BB962C8B-B14F-4D97-AF65-F5344CB8AC3E}">
        <p14:creationId xmlns:p14="http://schemas.microsoft.com/office/powerpoint/2010/main" val="16685340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M 01 Relational Model Concepts.pptx" id="{E5724F52-97AE-4EEB-BA83-314BE3DD4EA5}" vid="{3DEDA7B3-2233-4586-B28E-325C48F86A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elements/1.1/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Roboto</vt:lpstr>
      <vt:lpstr>1_RetrospectVTI</vt:lpstr>
      <vt:lpstr>AT82.02</vt:lpstr>
      <vt:lpstr>PowerPoint Presentation</vt:lpstr>
      <vt:lpstr>PowerPoint Presentation</vt:lpstr>
      <vt:lpstr>PowerPoint Presentation</vt:lpstr>
      <vt:lpstr>One size fits all DB may not exist!</vt:lpstr>
      <vt:lpstr>Polyglot Persistence</vt:lpstr>
      <vt:lpstr>Polyglot Persistence example</vt:lpstr>
      <vt:lpstr>Different Data Stores are suitable with different requirements and usecases</vt:lpstr>
      <vt:lpstr>Multiple AWS services</vt:lpstr>
      <vt:lpstr>Summary</vt:lpstr>
      <vt:lpstr>PowerPoint Presentation</vt:lpstr>
      <vt:lpstr> Thank you.  Let’s Summarize!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2020-10-30T08:00:27Z</dcterms:created>
  <dcterms:modified xsi:type="dcterms:W3CDTF">2020-11-04T04:08:36Z</dcterms:modified>
</cp:coreProperties>
</file>