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3"/>
  </p:notesMasterIdLst>
  <p:sldIdLst>
    <p:sldId id="268" r:id="rId5"/>
    <p:sldId id="270" r:id="rId6"/>
    <p:sldId id="274" r:id="rId7"/>
    <p:sldId id="466" r:id="rId8"/>
    <p:sldId id="471" r:id="rId9"/>
    <p:sldId id="465" r:id="rId10"/>
    <p:sldId id="482" r:id="rId11"/>
    <p:sldId id="479" r:id="rId12"/>
    <p:sldId id="480" r:id="rId13"/>
    <p:sldId id="481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6" r:id="rId23"/>
    <p:sldId id="497" r:id="rId24"/>
    <p:sldId id="500" r:id="rId25"/>
    <p:sldId id="506" r:id="rId26"/>
    <p:sldId id="501" r:id="rId27"/>
    <p:sldId id="504" r:id="rId28"/>
    <p:sldId id="503" r:id="rId29"/>
    <p:sldId id="462" r:id="rId30"/>
    <p:sldId id="327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4E4"/>
    <a:srgbClr val="A9DAA2"/>
    <a:srgbClr val="37AB3A"/>
    <a:srgbClr val="77C56D"/>
    <a:srgbClr val="CCFFCC"/>
    <a:srgbClr val="99FF66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559F4-4DAC-4F8F-9347-F64D30A3B904}" v="479" dt="2020-08-30T17:45:32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 autoAdjust="0"/>
    <p:restoredTop sz="77605" autoAdjust="0"/>
  </p:normalViewPr>
  <p:slideViewPr>
    <p:cSldViewPr snapToGrid="0">
      <p:cViewPr varScale="1">
        <p:scale>
          <a:sx n="85" d="100"/>
          <a:sy n="85" d="100"/>
        </p:scale>
        <p:origin x="1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eei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rthurshvetsov/redis-basic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m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commands/mge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https://www.sqltutorial.org/seeit/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use case using </a:t>
            </a:r>
            <a:r>
              <a:rPr lang="en-US" dirty="0" err="1"/>
              <a:t>redis</a:t>
            </a:r>
            <a:r>
              <a:rPr lang="en-US" dirty="0"/>
              <a:t> to implement a shopping cart system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3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Sets </a:t>
            </a:r>
            <a:r>
              <a:rPr lang="en-US" dirty="0"/>
              <a:t>field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in the hash stored at </a:t>
            </a:r>
            <a:r>
              <a:rPr lang="en-US" dirty="0"/>
              <a:t>key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to </a:t>
            </a:r>
            <a:r>
              <a:rPr lang="en-US" dirty="0"/>
              <a:t>value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. If </a:t>
            </a:r>
            <a:r>
              <a:rPr lang="en-US" dirty="0"/>
              <a:t>key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does not exist, a new key holding a hash is created. If </a:t>
            </a:r>
            <a:r>
              <a:rPr lang="en-US" dirty="0"/>
              <a:t>field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already exists in the hash, it is overwritten.</a:t>
            </a:r>
            <a:endParaRPr lang="th-TH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 the specified fields to their respective values in the hash stored at </a:t>
            </a:r>
            <a:r>
              <a:rPr lang="en-US" dirty="0"/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command overwrites any specified fields already existing in the hash. If </a:t>
            </a:r>
            <a:r>
              <a:rPr lang="en-US" dirty="0"/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exist, a new key holding a hash is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27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6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to the first type of NOSQL Database =&gt; Key-Value Store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focused on high performance, availability and scalability by storing the data in the distribution storage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model used in key-value store is </a:t>
            </a:r>
            <a:r>
              <a:rPr lang="en-US" altLang="en-US" sz="1200" dirty="0">
                <a:solidFill>
                  <a:schemeClr val="tx1"/>
                </a:solidFill>
              </a:rPr>
              <a:t>represented as a collection of </a:t>
            </a:r>
            <a:r>
              <a:rPr lang="en-US" altLang="en-US" sz="1200" dirty="0">
                <a:solidFill>
                  <a:srgbClr val="FF0000"/>
                </a:solidFill>
              </a:rPr>
              <a:t>key–value pairs</a:t>
            </a:r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altLang="en-US" sz="1200" b="0" i="0" kern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en-US" sz="1200" dirty="0">
                <a:solidFill>
                  <a:schemeClr val="tx1"/>
                </a:solidFill>
              </a:rPr>
              <a:t>Key-value stores have no query language but it provide the set of operations for manage the data . you can use simple operation such as get , set and delete command</a:t>
            </a: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193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05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793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277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38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3017D9-6A60-4FA7-BE8D-F169153D3FF0}" type="slidenum">
              <a:rPr lang="en-US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037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Part3: In this part, we show the use case to apply Redis for caching in shopping cart system by moving login and visitor sessions from relational database to Redis. </a:t>
            </a:r>
          </a:p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is a </a:t>
            </a:r>
            <a:r>
              <a:rPr lang="en-US" altLang="en-US" sz="1200" dirty="0">
                <a:solidFill>
                  <a:schemeClr val="tx1"/>
                </a:solidFill>
              </a:rPr>
              <a:t>unique identifier associated with data item and it used to located the data item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is the data item and it can have very different format  depending on the database software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 Key-value stores are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flexible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and offer very </a:t>
            </a:r>
            <a:r>
              <a:rPr lang="en-US" altLang="en-US" sz="2400" dirty="0">
                <a:solidFill>
                  <a:srgbClr val="00B050"/>
                </a:solidFill>
              </a:rPr>
              <a:t>fast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performance for reads and writes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key-value store not adequate for complex applications</a:t>
            </a:r>
          </a:p>
        </p:txBody>
      </p:sp>
    </p:spTree>
    <p:extLst>
      <p:ext uri="{BB962C8B-B14F-4D97-AF65-F5344CB8AC3E}">
        <p14:creationId xmlns:p14="http://schemas.microsoft.com/office/powerpoint/2010/main" val="73131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5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4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project does note officially support Windows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/>
              <a:t>I will use </a:t>
            </a:r>
            <a:r>
              <a:rPr lang="en-US" dirty="0" err="1"/>
              <a:t>redis</a:t>
            </a:r>
            <a:r>
              <a:rPr lang="en-US" dirty="0"/>
              <a:t> in online version. Just a demo,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65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r>
              <a:rPr lang="en-US" dirty="0">
                <a:hlinkClick r:id="rId3"/>
              </a:rPr>
              <a:t>https://www.slideshare.net/arthurshvetsov/redis-basics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9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ability to set or retrieve the value of multiple keys in a single command is also useful for reduced latency. For this reason there are the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3"/>
              </a:rPr>
              <a:t>MSET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commands: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lang="en-US" b="0" i="0" u="none" strike="noStrike" dirty="0">
                <a:solidFill>
                  <a:srgbClr val="0066AA"/>
                </a:solidFill>
                <a:effectLst/>
                <a:latin typeface="Open Sans"/>
                <a:hlinkClick r:id="rId4"/>
              </a:rPr>
              <a:t>MGET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used, Redis returns an array of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in case, if you want to collect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view_count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on your web page. you can  use command. like this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SET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view_count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as 10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Redis provide INCR command to increment the number stored at key by one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10 + 1 =&gt; 11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Everytime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user go to the web page.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view_count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will plus +1 .In this case , you can use command INCR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-&gt; 10+1 =&gt; 11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-&gt; 11+1 =&gt; 12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-&gt; INCRBY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view_count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20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-&gt; 12 + 20 =&gt;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8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rejson.io/" TargetMode="External"/><Relationship Id="rId3" Type="http://schemas.openxmlformats.org/officeDocument/2006/relationships/hyperlink" Target="https://matt.sh/introduction-to-redis-data-types" TargetMode="External"/><Relationship Id="rId7" Type="http://schemas.openxmlformats.org/officeDocument/2006/relationships/hyperlink" Target="https://auth0.com/blog/introduction-to-redis-install-cli-commands-and-data-typ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y.redis.io/" TargetMode="External"/><Relationship Id="rId5" Type="http://schemas.openxmlformats.org/officeDocument/2006/relationships/hyperlink" Target="https://redis.io/commands" TargetMode="External"/><Relationship Id="rId4" Type="http://schemas.openxmlformats.org/officeDocument/2006/relationships/hyperlink" Target="https://www.tutorialspoint.com/redis/redis_data_types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redis.io/" TargetMode="External"/><Relationship Id="rId4" Type="http://schemas.openxmlformats.org/officeDocument/2006/relationships/hyperlink" Target="https://github.com/MSOpenTech/redis/releas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command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274467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Lab5: Key-Value Store [NoSQL]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STRING example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58" y="2154266"/>
            <a:ext cx="3056266" cy="3642100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&gt; SET username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OK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GET username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“Anna”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DEL username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9E43B9-B45F-4898-8F4A-5CABCB805FEC}"/>
              </a:ext>
            </a:extLst>
          </p:cNvPr>
          <p:cNvSpPr txBox="1">
            <a:spLocks/>
          </p:cNvSpPr>
          <p:nvPr/>
        </p:nvSpPr>
        <p:spPr>
          <a:xfrm>
            <a:off x="8221231" y="2154264"/>
            <a:ext cx="3552361" cy="3642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SET </a:t>
            </a:r>
            <a:r>
              <a:rPr lang="en-US" sz="2200" dirty="0" err="1">
                <a:solidFill>
                  <a:schemeClr val="tx1"/>
                </a:solidFill>
              </a:rPr>
              <a:t>view_count</a:t>
            </a:r>
            <a:r>
              <a:rPr lang="en-US" sz="2200" dirty="0">
                <a:solidFill>
                  <a:schemeClr val="tx1"/>
                </a:solidFill>
              </a:rPr>
              <a:t> 10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OK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INCR </a:t>
            </a:r>
            <a:r>
              <a:rPr lang="en-US" sz="2200" dirty="0" err="1">
                <a:solidFill>
                  <a:schemeClr val="tx1"/>
                </a:solidFill>
              </a:rPr>
              <a:t>view_count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INCR </a:t>
            </a:r>
            <a:r>
              <a:rPr lang="en-US" sz="2200" dirty="0" err="1">
                <a:solidFill>
                  <a:schemeClr val="tx1"/>
                </a:solidFill>
              </a:rPr>
              <a:t>view_count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12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INCRBY </a:t>
            </a:r>
            <a:r>
              <a:rPr lang="en-US" sz="2200" dirty="0" err="1">
                <a:solidFill>
                  <a:schemeClr val="tx1"/>
                </a:solidFill>
              </a:rPr>
              <a:t>view_count</a:t>
            </a:r>
            <a:r>
              <a:rPr lang="en-US" sz="2200" dirty="0">
                <a:solidFill>
                  <a:schemeClr val="tx1"/>
                </a:solidFill>
              </a:rPr>
              <a:t> 20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32</a:t>
            </a:r>
          </a:p>
          <a:p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162DBB-EA3C-453F-ABE0-FFACBA76C10B}"/>
              </a:ext>
            </a:extLst>
          </p:cNvPr>
          <p:cNvSpPr txBox="1">
            <a:spLocks/>
          </p:cNvSpPr>
          <p:nvPr/>
        </p:nvSpPr>
        <p:spPr>
          <a:xfrm>
            <a:off x="4567867" y="2154264"/>
            <a:ext cx="3056266" cy="3642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MSET a 10 b 20 c 30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OK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MGET a b c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1) "10“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2) "20“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3) "30"</a:t>
            </a:r>
          </a:p>
          <a:p>
            <a:pPr marL="0" indent="0">
              <a:buFont typeface="Calibri" panose="020F0502020204030204" pitchFamily="34" charset="0"/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127381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LIST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004"/>
            <a:ext cx="6837852" cy="11804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Redis LIST is a sequence of order string, implemented using Linked List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TH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86469A-85EF-4D1C-AFD9-A0169139B70D}"/>
              </a:ext>
            </a:extLst>
          </p:cNvPr>
          <p:cNvGrpSpPr/>
          <p:nvPr/>
        </p:nvGrpSpPr>
        <p:grpSpPr>
          <a:xfrm>
            <a:off x="8526884" y="1994202"/>
            <a:ext cx="3370260" cy="3071382"/>
            <a:chOff x="8511385" y="1368028"/>
            <a:chExt cx="3370260" cy="307138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872CA3-B02F-4CF8-9124-DC2F0BA2A0D0}"/>
                </a:ext>
              </a:extLst>
            </p:cNvPr>
            <p:cNvSpPr/>
            <p:nvPr/>
          </p:nvSpPr>
          <p:spPr>
            <a:xfrm>
              <a:off x="8679051" y="2293749"/>
              <a:ext cx="2867186" cy="1180478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Jane</a:t>
              </a:r>
            </a:p>
            <a:p>
              <a:r>
                <a:rPr lang="en-US" dirty="0"/>
                <a:t>Anna</a:t>
              </a:r>
            </a:p>
            <a:p>
              <a:r>
                <a:rPr lang="en-US" dirty="0"/>
                <a:t>Jane</a:t>
              </a:r>
            </a:p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D86E3-B780-41A0-B527-E24FA0944CCD}"/>
                </a:ext>
              </a:extLst>
            </p:cNvPr>
            <p:cNvSpPr txBox="1"/>
            <p:nvPr/>
          </p:nvSpPr>
          <p:spPr>
            <a:xfrm>
              <a:off x="8945336" y="2109083"/>
              <a:ext cx="114800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sz="1800" dirty="0">
                  <a:solidFill>
                    <a:schemeClr val="tx1"/>
                  </a:solidFill>
                </a:rPr>
                <a:t>ame-list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D4F8C-9892-42BD-940E-340F0533276A}"/>
                </a:ext>
              </a:extLst>
            </p:cNvPr>
            <p:cNvSpPr txBox="1"/>
            <p:nvPr/>
          </p:nvSpPr>
          <p:spPr>
            <a:xfrm>
              <a:off x="10642484" y="2124581"/>
              <a:ext cx="59522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8BEC54-4B76-4D9B-B958-A58FE00161AC}"/>
                </a:ext>
              </a:extLst>
            </p:cNvPr>
            <p:cNvSpPr txBox="1"/>
            <p:nvPr/>
          </p:nvSpPr>
          <p:spPr>
            <a:xfrm>
              <a:off x="8511385" y="1368028"/>
              <a:ext cx="1148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Key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68487F-708D-4498-8B83-3CAFFD23C9EA}"/>
                </a:ext>
              </a:extLst>
            </p:cNvPr>
            <p:cNvSpPr txBox="1"/>
            <p:nvPr/>
          </p:nvSpPr>
          <p:spPr>
            <a:xfrm>
              <a:off x="10419578" y="1368028"/>
              <a:ext cx="1462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of value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E173FC-E0DB-43B1-A19D-73CE7C796658}"/>
                </a:ext>
              </a:extLst>
            </p:cNvPr>
            <p:cNvSpPr txBox="1"/>
            <p:nvPr/>
          </p:nvSpPr>
          <p:spPr>
            <a:xfrm>
              <a:off x="9236939" y="3793079"/>
              <a:ext cx="20529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values, </a:t>
              </a:r>
              <a:br>
                <a:rPr lang="en-US" dirty="0"/>
              </a:br>
              <a:r>
                <a:rPr lang="en-US" dirty="0"/>
                <a:t>duplicates possible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6A8201-7003-4745-B1CC-4C73E1308C23}"/>
                </a:ext>
              </a:extLst>
            </p:cNvPr>
            <p:cNvCxnSpPr>
              <a:cxnSpLocks/>
              <a:stCxn id="16" idx="2"/>
              <a:endCxn id="13" idx="0"/>
            </p:cNvCxnSpPr>
            <p:nvPr/>
          </p:nvCxnSpPr>
          <p:spPr>
            <a:xfrm>
              <a:off x="9085389" y="1737360"/>
              <a:ext cx="433951" cy="37172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C070B-55E7-4967-BD0B-34E654AF6733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 flipH="1">
              <a:off x="10940098" y="1737360"/>
              <a:ext cx="210514" cy="3872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5415EC-BCC3-4C88-870B-F125B179A0FF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9539030" y="3118613"/>
              <a:ext cx="724408" cy="67446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C5F539-ED8D-490B-B544-6A0DACBAD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9855"/>
              </p:ext>
            </p:extLst>
          </p:nvPr>
        </p:nvGraphicFramePr>
        <p:xfrm>
          <a:off x="687727" y="3171483"/>
          <a:ext cx="7656958" cy="2717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00546">
                  <a:extLst>
                    <a:ext uri="{9D8B030D-6E8A-4147-A177-3AD203B41FA5}">
                      <a16:colId xmlns:a16="http://schemas.microsoft.com/office/drawing/2014/main" val="2432544391"/>
                    </a:ext>
                  </a:extLst>
                </a:gridCol>
                <a:gridCol w="5356412">
                  <a:extLst>
                    <a:ext uri="{9D8B030D-6E8A-4147-A177-3AD203B41FA5}">
                      <a16:colId xmlns:a16="http://schemas.microsoft.com/office/drawing/2014/main" val="52835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rgbClr val="333333"/>
                          </a:solidFill>
                          <a:effectLst/>
                        </a:rPr>
                        <a:t>Command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36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RPUSH / LPUSH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Pushes the value onto the right/left end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RPOP  / LPOP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Pops the value from  the right/left end of list and return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3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LRANGE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a range of values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LINDEX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value at a given position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0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LLEN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length of a list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2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LIST example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341" y="2033921"/>
            <a:ext cx="4023048" cy="4308527"/>
          </a:xfrm>
          <a:solidFill>
            <a:srgbClr val="FFD54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&gt; RPUSH name-list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RPUSH name-list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2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LPUSH name-list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LRANGE name-list 0 -1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1) "Jane"</a:t>
            </a:r>
            <a:br>
              <a:rPr lang="nn-NO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2) "Jane"</a:t>
            </a:r>
            <a:br>
              <a:rPr lang="nn-NO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3) "Anna"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162DBB-EA3C-453F-ABE0-FFACBA76C10B}"/>
              </a:ext>
            </a:extLst>
          </p:cNvPr>
          <p:cNvSpPr txBox="1">
            <a:spLocks/>
          </p:cNvSpPr>
          <p:nvPr/>
        </p:nvSpPr>
        <p:spPr>
          <a:xfrm>
            <a:off x="6330960" y="2018423"/>
            <a:ext cx="3758436" cy="4308527"/>
          </a:xfrm>
          <a:prstGeom prst="rect">
            <a:avLst/>
          </a:prstGeom>
          <a:solidFill>
            <a:srgbClr val="FFD54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LINDEX name-list 2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“Anna”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LPOP name-list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“Jane”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&gt; LRANGE name-list 0 -1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1) "Jane"</a:t>
            </a:r>
            <a:br>
              <a:rPr lang="nn-NO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2) "Anna"</a:t>
            </a:r>
            <a:endParaRPr lang="en-US" sz="2200" dirty="0">
              <a:solidFill>
                <a:schemeClr val="tx1"/>
              </a:solidFill>
            </a:endParaRPr>
          </a:p>
          <a:p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32954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SET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004"/>
            <a:ext cx="6837852" cy="11804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Redis SET is a sequence of strings like Redis LIST , but Redis set collects unique strings with no ordering.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TH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86469A-85EF-4D1C-AFD9-A0169139B70D}"/>
              </a:ext>
            </a:extLst>
          </p:cNvPr>
          <p:cNvGrpSpPr/>
          <p:nvPr/>
        </p:nvGrpSpPr>
        <p:grpSpPr>
          <a:xfrm>
            <a:off x="8526884" y="1994202"/>
            <a:ext cx="3370637" cy="3071382"/>
            <a:chOff x="8511385" y="1368028"/>
            <a:chExt cx="3370637" cy="307138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872CA3-B02F-4CF8-9124-DC2F0BA2A0D0}"/>
                </a:ext>
              </a:extLst>
            </p:cNvPr>
            <p:cNvSpPr/>
            <p:nvPr/>
          </p:nvSpPr>
          <p:spPr>
            <a:xfrm>
              <a:off x="8679051" y="2293749"/>
              <a:ext cx="2867186" cy="1180478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Jane</a:t>
              </a:r>
            </a:p>
            <a:p>
              <a:r>
                <a:rPr lang="en-US" dirty="0"/>
                <a:t>Anna</a:t>
              </a:r>
            </a:p>
            <a:p>
              <a:r>
                <a:rPr lang="en-US" dirty="0"/>
                <a:t>John</a:t>
              </a:r>
            </a:p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D86E3-B780-41A0-B527-E24FA0944CCD}"/>
                </a:ext>
              </a:extLst>
            </p:cNvPr>
            <p:cNvSpPr txBox="1"/>
            <p:nvPr/>
          </p:nvSpPr>
          <p:spPr>
            <a:xfrm>
              <a:off x="8945336" y="2109083"/>
              <a:ext cx="114800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sz="1800" dirty="0">
                  <a:solidFill>
                    <a:schemeClr val="tx1"/>
                  </a:solidFill>
                </a:rPr>
                <a:t>ame-set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D4F8C-9892-42BD-940E-340F0533276A}"/>
                </a:ext>
              </a:extLst>
            </p:cNvPr>
            <p:cNvSpPr txBox="1"/>
            <p:nvPr/>
          </p:nvSpPr>
          <p:spPr>
            <a:xfrm>
              <a:off x="10642484" y="2124581"/>
              <a:ext cx="55496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8BEC54-4B76-4D9B-B958-A58FE00161AC}"/>
                </a:ext>
              </a:extLst>
            </p:cNvPr>
            <p:cNvSpPr txBox="1"/>
            <p:nvPr/>
          </p:nvSpPr>
          <p:spPr>
            <a:xfrm>
              <a:off x="8511385" y="1368028"/>
              <a:ext cx="1148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Key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68487F-708D-4498-8B83-3CAFFD23C9EA}"/>
                </a:ext>
              </a:extLst>
            </p:cNvPr>
            <p:cNvSpPr txBox="1"/>
            <p:nvPr/>
          </p:nvSpPr>
          <p:spPr>
            <a:xfrm>
              <a:off x="10419578" y="1368028"/>
              <a:ext cx="1462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of value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E173FC-E0DB-43B1-A19D-73CE7C796658}"/>
                </a:ext>
              </a:extLst>
            </p:cNvPr>
            <p:cNvSpPr txBox="1"/>
            <p:nvPr/>
          </p:nvSpPr>
          <p:spPr>
            <a:xfrm>
              <a:off x="9236939" y="3793079"/>
              <a:ext cx="2645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of distinct values with</a:t>
              </a:r>
              <a:br>
                <a:rPr lang="en-US" dirty="0"/>
              </a:br>
              <a:r>
                <a:rPr lang="en-US" dirty="0"/>
                <a:t>no ordering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6A8201-7003-4745-B1CC-4C73E1308C23}"/>
                </a:ext>
              </a:extLst>
            </p:cNvPr>
            <p:cNvCxnSpPr>
              <a:cxnSpLocks/>
              <a:stCxn id="16" idx="2"/>
              <a:endCxn id="13" idx="0"/>
            </p:cNvCxnSpPr>
            <p:nvPr/>
          </p:nvCxnSpPr>
          <p:spPr>
            <a:xfrm>
              <a:off x="9085389" y="1737360"/>
              <a:ext cx="433951" cy="37172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C070B-55E7-4967-BD0B-34E654AF6733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 flipH="1">
              <a:off x="10919964" y="1737360"/>
              <a:ext cx="230648" cy="3872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5415EC-BCC3-4C88-870B-F125B179A0FF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9539031" y="3118613"/>
              <a:ext cx="1020450" cy="67446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498277-A20B-4B3C-8D27-C7524EA47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01500"/>
              </p:ext>
            </p:extLst>
          </p:nvPr>
        </p:nvGraphicFramePr>
        <p:xfrm>
          <a:off x="886547" y="3570077"/>
          <a:ext cx="7656958" cy="2016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00546">
                  <a:extLst>
                    <a:ext uri="{9D8B030D-6E8A-4147-A177-3AD203B41FA5}">
                      <a16:colId xmlns:a16="http://schemas.microsoft.com/office/drawing/2014/main" val="2432544391"/>
                    </a:ext>
                  </a:extLst>
                </a:gridCol>
                <a:gridCol w="5356412">
                  <a:extLst>
                    <a:ext uri="{9D8B030D-6E8A-4147-A177-3AD203B41FA5}">
                      <a16:colId xmlns:a16="http://schemas.microsoft.com/office/drawing/2014/main" val="52835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SADD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the value to the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SMEMBERS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entries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3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SISMEMBERS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of the value is in the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SREM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the value from the set, If it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0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SET example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341" y="2033921"/>
            <a:ext cx="4023048" cy="4412917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&gt; SADD name-set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      //success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SADD name-set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SADD name-set John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SADD name-set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0    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//cannot add duplicate value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162DBB-EA3C-453F-ABE0-FFACBA76C10B}"/>
              </a:ext>
            </a:extLst>
          </p:cNvPr>
          <p:cNvSpPr txBox="1">
            <a:spLocks/>
          </p:cNvSpPr>
          <p:nvPr/>
        </p:nvSpPr>
        <p:spPr>
          <a:xfrm>
            <a:off x="6612613" y="1759601"/>
            <a:ext cx="3758436" cy="468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SMEMBERS name-set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1) "Jane"</a:t>
            </a:r>
            <a:br>
              <a:rPr lang="nn-NO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2) "Anna"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nn-NO" sz="2200" dirty="0">
                <a:solidFill>
                  <a:schemeClr val="tx1"/>
                </a:solidFill>
              </a:rPr>
              <a:t>3) "John"</a:t>
            </a:r>
            <a:br>
              <a:rPr lang="nn-NO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&gt; SISMEMBER name-set Pang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0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SISMEMBER name-set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&gt; SREM name-set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  <a:br>
              <a:rPr lang="en-US" sz="2200" dirty="0"/>
            </a:br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84700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0871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SORTED SET (ZSET)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9" y="1989695"/>
            <a:ext cx="8262870" cy="18175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Redis SORTED SET is a collection of unique strings ordered by user defined scoring. Every element in a sorted set is associated with a floating-point value (called score)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TH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86469A-85EF-4D1C-AFD9-A0169139B70D}"/>
              </a:ext>
            </a:extLst>
          </p:cNvPr>
          <p:cNvGrpSpPr/>
          <p:nvPr/>
        </p:nvGrpSpPr>
        <p:grpSpPr>
          <a:xfrm>
            <a:off x="8320298" y="2681454"/>
            <a:ext cx="3731829" cy="3032807"/>
            <a:chOff x="8149816" y="1368028"/>
            <a:chExt cx="3731829" cy="303280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872CA3-B02F-4CF8-9124-DC2F0BA2A0D0}"/>
                </a:ext>
              </a:extLst>
            </p:cNvPr>
            <p:cNvSpPr/>
            <p:nvPr/>
          </p:nvSpPr>
          <p:spPr>
            <a:xfrm>
              <a:off x="8679051" y="2293749"/>
              <a:ext cx="2867186" cy="1180478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</a:p>
            <a:p>
              <a:r>
                <a:rPr lang="en-US" dirty="0"/>
                <a:t>Jane                     12</a:t>
              </a:r>
            </a:p>
            <a:p>
              <a:r>
                <a:rPr lang="en-US" dirty="0"/>
                <a:t>Anna                    28</a:t>
              </a:r>
            </a:p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D86E3-B780-41A0-B527-E24FA0944CCD}"/>
                </a:ext>
              </a:extLst>
            </p:cNvPr>
            <p:cNvSpPr txBox="1"/>
            <p:nvPr/>
          </p:nvSpPr>
          <p:spPr>
            <a:xfrm>
              <a:off x="8945337" y="2109083"/>
              <a:ext cx="1303708" cy="370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sz="1800" dirty="0">
                  <a:solidFill>
                    <a:schemeClr val="tx1"/>
                  </a:solidFill>
                </a:rPr>
                <a:t>ame-</a:t>
              </a:r>
              <a:r>
                <a:rPr lang="en-US" dirty="0" err="1"/>
                <a:t>z</a:t>
              </a:r>
              <a:r>
                <a:rPr lang="en-US" sz="1800" dirty="0" err="1">
                  <a:solidFill>
                    <a:schemeClr val="tx1"/>
                  </a:solidFill>
                </a:rPr>
                <a:t>set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D4F8C-9892-42BD-940E-340F0533276A}"/>
                </a:ext>
              </a:extLst>
            </p:cNvPr>
            <p:cNvSpPr txBox="1"/>
            <p:nvPr/>
          </p:nvSpPr>
          <p:spPr>
            <a:xfrm>
              <a:off x="10642484" y="2124581"/>
              <a:ext cx="67518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ZSET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8BEC54-4B76-4D9B-B958-A58FE00161AC}"/>
                </a:ext>
              </a:extLst>
            </p:cNvPr>
            <p:cNvSpPr txBox="1"/>
            <p:nvPr/>
          </p:nvSpPr>
          <p:spPr>
            <a:xfrm>
              <a:off x="8511385" y="1368028"/>
              <a:ext cx="1148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Key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68487F-708D-4498-8B83-3CAFFD23C9EA}"/>
                </a:ext>
              </a:extLst>
            </p:cNvPr>
            <p:cNvSpPr txBox="1"/>
            <p:nvPr/>
          </p:nvSpPr>
          <p:spPr>
            <a:xfrm>
              <a:off x="10419578" y="1368028"/>
              <a:ext cx="1462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of value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E173FC-E0DB-43B1-A19D-73CE7C796658}"/>
                </a:ext>
              </a:extLst>
            </p:cNvPr>
            <p:cNvSpPr txBox="1"/>
            <p:nvPr/>
          </p:nvSpPr>
          <p:spPr>
            <a:xfrm>
              <a:off x="8149816" y="3754504"/>
              <a:ext cx="209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Members, ordered</a:t>
              </a:r>
            </a:p>
            <a:p>
              <a:r>
                <a:rPr lang="en-US" dirty="0"/>
                <a:t>by associated score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6A8201-7003-4745-B1CC-4C73E1308C23}"/>
                </a:ext>
              </a:extLst>
            </p:cNvPr>
            <p:cNvCxnSpPr>
              <a:cxnSpLocks/>
              <a:stCxn id="16" idx="2"/>
              <a:endCxn id="13" idx="0"/>
            </p:cNvCxnSpPr>
            <p:nvPr/>
          </p:nvCxnSpPr>
          <p:spPr>
            <a:xfrm>
              <a:off x="9085389" y="1737360"/>
              <a:ext cx="511802" cy="37172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C070B-55E7-4967-BD0B-34E654AF6733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 flipH="1">
              <a:off x="10980077" y="1737360"/>
              <a:ext cx="170535" cy="3872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5415EC-BCC3-4C88-870B-F125B179A0FF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9132145" y="3185548"/>
              <a:ext cx="67286" cy="56895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33F1B4-1338-455C-A4B8-D423C4A5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82995"/>
              </p:ext>
            </p:extLst>
          </p:nvPr>
        </p:nvGraphicFramePr>
        <p:xfrm>
          <a:off x="530197" y="3470272"/>
          <a:ext cx="7656958" cy="2626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0546">
                  <a:extLst>
                    <a:ext uri="{9D8B030D-6E8A-4147-A177-3AD203B41FA5}">
                      <a16:colId xmlns:a16="http://schemas.microsoft.com/office/drawing/2014/main" val="2432544391"/>
                    </a:ext>
                  </a:extLst>
                </a:gridCol>
                <a:gridCol w="5356412">
                  <a:extLst>
                    <a:ext uri="{9D8B030D-6E8A-4147-A177-3AD203B41FA5}">
                      <a16:colId xmlns:a16="http://schemas.microsoft.com/office/drawing/2014/main" val="52835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36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ZADD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the value with the given score to the ZSET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ZRANGE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values in the ZSET from their position in the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3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ZRANGEBYSCORE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values in the ZSET based on a range of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ZREM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the value from the ZSET, If it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033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A2ADD3-64B0-43AE-89CB-C603DBC5FAA3}"/>
              </a:ext>
            </a:extLst>
          </p:cNvPr>
          <p:cNvSpPr txBox="1"/>
          <p:nvPr/>
        </p:nvSpPr>
        <p:spPr>
          <a:xfrm>
            <a:off x="10421935" y="5111131"/>
            <a:ext cx="18511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Scores, ordered </a:t>
            </a:r>
          </a:p>
          <a:p>
            <a:r>
              <a:rPr lang="en-US" dirty="0"/>
              <a:t>by numeric 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79A87-C67C-4A6D-ABE7-9933A988F2B4}"/>
              </a:ext>
            </a:extLst>
          </p:cNvPr>
          <p:cNvCxnSpPr>
            <a:cxnSpLocks/>
          </p:cNvCxnSpPr>
          <p:nvPr/>
        </p:nvCxnSpPr>
        <p:spPr>
          <a:xfrm flipV="1">
            <a:off x="10812967" y="4498975"/>
            <a:ext cx="0" cy="4733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384DBC-85DD-46FF-997A-9BAA99A70370}"/>
              </a:ext>
            </a:extLst>
          </p:cNvPr>
          <p:cNvCxnSpPr>
            <a:cxnSpLocks/>
          </p:cNvCxnSpPr>
          <p:nvPr/>
        </p:nvCxnSpPr>
        <p:spPr>
          <a:xfrm>
            <a:off x="10135892" y="3822713"/>
            <a:ext cx="0" cy="928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9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SORTED SET (ZSET) example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341" y="2033921"/>
            <a:ext cx="4023048" cy="4308527"/>
          </a:xfr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&gt; ZADD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 12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      //success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ZADD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 28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ZADD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28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//cannot add duplicate value</a:t>
            </a:r>
          </a:p>
          <a:p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162DBB-EA3C-453F-ABE0-FFACBA76C10B}"/>
              </a:ext>
            </a:extLst>
          </p:cNvPr>
          <p:cNvSpPr txBox="1">
            <a:spLocks/>
          </p:cNvSpPr>
          <p:nvPr/>
        </p:nvSpPr>
        <p:spPr>
          <a:xfrm>
            <a:off x="6612613" y="2033921"/>
            <a:ext cx="4732146" cy="4308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ZRANGE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0 -1 </a:t>
            </a:r>
            <a:r>
              <a:rPr lang="en-US" sz="2200" dirty="0" err="1">
                <a:solidFill>
                  <a:schemeClr val="tx1"/>
                </a:solidFill>
              </a:rPr>
              <a:t>withscores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nn-NO" sz="2000" dirty="0">
                <a:solidFill>
                  <a:schemeClr val="tx1"/>
                </a:solidFill>
              </a:rPr>
              <a:t>1) "Jane"</a:t>
            </a:r>
            <a:br>
              <a:rPr lang="nn-NO" sz="2000" dirty="0">
                <a:solidFill>
                  <a:schemeClr val="tx1"/>
                </a:solidFill>
              </a:rPr>
            </a:br>
            <a:r>
              <a:rPr lang="nn-NO" sz="2000" dirty="0">
                <a:solidFill>
                  <a:schemeClr val="tx1"/>
                </a:solidFill>
              </a:rPr>
              <a:t>2) 12.0</a:t>
            </a:r>
            <a:br>
              <a:rPr lang="nn-NO" sz="2000" dirty="0">
                <a:solidFill>
                  <a:schemeClr val="tx1"/>
                </a:solidFill>
              </a:rPr>
            </a:br>
            <a:r>
              <a:rPr lang="nn-NO" sz="2000" dirty="0">
                <a:solidFill>
                  <a:schemeClr val="tx1"/>
                </a:solidFill>
              </a:rPr>
              <a:t>3) "Anna"</a:t>
            </a:r>
            <a:br>
              <a:rPr lang="nn-NO" sz="2000" dirty="0">
                <a:solidFill>
                  <a:schemeClr val="tx1"/>
                </a:solidFill>
              </a:rPr>
            </a:br>
            <a:r>
              <a:rPr lang="nn-NO" sz="2000" dirty="0">
                <a:solidFill>
                  <a:schemeClr val="tx1"/>
                </a:solidFill>
              </a:rPr>
              <a:t>4) 28.0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&gt; ZREM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Anna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ZRANGE name-</a:t>
            </a:r>
            <a:r>
              <a:rPr lang="en-US" sz="2200" dirty="0" err="1">
                <a:solidFill>
                  <a:schemeClr val="tx1"/>
                </a:solidFill>
              </a:rPr>
              <a:t>zset</a:t>
            </a:r>
            <a:r>
              <a:rPr lang="en-US" sz="2200" dirty="0">
                <a:solidFill>
                  <a:schemeClr val="tx1"/>
                </a:solidFill>
              </a:rPr>
              <a:t> 0 -1 </a:t>
            </a:r>
            <a:r>
              <a:rPr lang="en-US" sz="2200" dirty="0" err="1">
                <a:solidFill>
                  <a:schemeClr val="tx1"/>
                </a:solidFill>
              </a:rPr>
              <a:t>withscores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1) "Jane"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2) 12.0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350399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HASH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9" y="1989695"/>
            <a:ext cx="8262870" cy="106109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Redis HASH is a collection of key-value pairs. The value which stored in HASH can be strings and numbers.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TH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C50200-5D74-4403-BD87-7856FD3A41E5}"/>
              </a:ext>
            </a:extLst>
          </p:cNvPr>
          <p:cNvGrpSpPr/>
          <p:nvPr/>
        </p:nvGrpSpPr>
        <p:grpSpPr>
          <a:xfrm>
            <a:off x="8320300" y="2878850"/>
            <a:ext cx="3840707" cy="3353007"/>
            <a:chOff x="8320300" y="2681454"/>
            <a:chExt cx="3840707" cy="33530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086469A-85EF-4D1C-AFD9-A0169139B70D}"/>
                </a:ext>
              </a:extLst>
            </p:cNvPr>
            <p:cNvGrpSpPr/>
            <p:nvPr/>
          </p:nvGrpSpPr>
          <p:grpSpPr>
            <a:xfrm>
              <a:off x="8320300" y="2681454"/>
              <a:ext cx="3840707" cy="3032807"/>
              <a:chOff x="8149816" y="1368028"/>
              <a:chExt cx="3921133" cy="303280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872CA3-B02F-4CF8-9124-DC2F0BA2A0D0}"/>
                  </a:ext>
                </a:extLst>
              </p:cNvPr>
              <p:cNvSpPr/>
              <p:nvPr/>
            </p:nvSpPr>
            <p:spPr>
              <a:xfrm>
                <a:off x="8307781" y="2293749"/>
                <a:ext cx="3763168" cy="1180478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name                    Jane</a:t>
                </a:r>
              </a:p>
              <a:p>
                <a:r>
                  <a:rPr lang="en-US" dirty="0"/>
                  <a:t>email                    jane@gmail.com</a:t>
                </a:r>
              </a:p>
              <a:p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BD86E3-B780-41A0-B527-E24FA0944CCD}"/>
                  </a:ext>
                </a:extLst>
              </p:cNvPr>
              <p:cNvSpPr txBox="1"/>
              <p:nvPr/>
            </p:nvSpPr>
            <p:spPr>
              <a:xfrm>
                <a:off x="8828677" y="210908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customer-hash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AD4F8C-9892-42BD-940E-340F0533276A}"/>
                  </a:ext>
                </a:extLst>
              </p:cNvPr>
              <p:cNvSpPr txBox="1"/>
              <p:nvPr/>
            </p:nvSpPr>
            <p:spPr>
              <a:xfrm>
                <a:off x="10642484" y="2124581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EC54-4B76-4D9B-B958-A58FE00161AC}"/>
                  </a:ext>
                </a:extLst>
              </p:cNvPr>
              <p:cNvSpPr txBox="1"/>
              <p:nvPr/>
            </p:nvSpPr>
            <p:spPr>
              <a:xfrm>
                <a:off x="8511385" y="1368028"/>
                <a:ext cx="11480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name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8487F-708D-4498-8B83-3CAFFD23C9EA}"/>
                  </a:ext>
                </a:extLst>
              </p:cNvPr>
              <p:cNvSpPr txBox="1"/>
              <p:nvPr/>
            </p:nvSpPr>
            <p:spPr>
              <a:xfrm>
                <a:off x="10419578" y="1368028"/>
                <a:ext cx="14620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of value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E173FC-E0DB-43B1-A19D-73CE7C796658}"/>
                  </a:ext>
                </a:extLst>
              </p:cNvPr>
              <p:cNvSpPr txBox="1"/>
              <p:nvPr/>
            </p:nvSpPr>
            <p:spPr>
              <a:xfrm>
                <a:off x="8149816" y="3754504"/>
                <a:ext cx="18474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Distinct keys,</a:t>
                </a:r>
                <a:br>
                  <a:rPr lang="en-US" dirty="0"/>
                </a:br>
                <a:r>
                  <a:rPr lang="en-US" dirty="0"/>
                  <a:t>with no ordering 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F6A8201-7003-4745-B1CC-4C73E1308C23}"/>
                  </a:ext>
                </a:extLst>
              </p:cNvPr>
              <p:cNvCxnSpPr>
                <a:cxnSpLocks/>
                <a:stCxn id="16" idx="2"/>
                <a:endCxn id="13" idx="0"/>
              </p:cNvCxnSpPr>
              <p:nvPr/>
            </p:nvCxnSpPr>
            <p:spPr>
              <a:xfrm>
                <a:off x="9085389" y="1737360"/>
                <a:ext cx="567166" cy="371723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98C070B-55E7-4967-BD0B-34E654AF6733}"/>
                  </a:ext>
                </a:extLst>
              </p:cNvPr>
              <p:cNvCxnSpPr>
                <a:cxnSpLocks/>
                <a:stCxn id="18" idx="2"/>
                <a:endCxn id="15" idx="0"/>
              </p:cNvCxnSpPr>
              <p:nvPr/>
            </p:nvCxnSpPr>
            <p:spPr>
              <a:xfrm flipH="1">
                <a:off x="11011335" y="1737360"/>
                <a:ext cx="139277" cy="387221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45415EC-BCC3-4C88-870B-F125B179A0FF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9073562" y="3185548"/>
                <a:ext cx="58584" cy="568956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A2ADD3-64B0-43AE-89CB-C603DBC5FAA3}"/>
                </a:ext>
              </a:extLst>
            </p:cNvPr>
            <p:cNvSpPr txBox="1"/>
            <p:nvPr/>
          </p:nvSpPr>
          <p:spPr>
            <a:xfrm>
              <a:off x="10421935" y="5111131"/>
              <a:ext cx="155364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Values associated with the key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C79A87-C67C-4A6D-ABE7-9933A988F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2967" y="4498975"/>
              <a:ext cx="0" cy="47334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84DBC-85DD-46FF-997A-9BAA99A70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E7E467-8D2C-4FC8-8783-703E614C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95434"/>
              </p:ext>
            </p:extLst>
          </p:nvPr>
        </p:nvGraphicFramePr>
        <p:xfrm>
          <a:off x="663342" y="3514057"/>
          <a:ext cx="7656958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546">
                  <a:extLst>
                    <a:ext uri="{9D8B030D-6E8A-4147-A177-3AD203B41FA5}">
                      <a16:colId xmlns:a16="http://schemas.microsoft.com/office/drawing/2014/main" val="2432544391"/>
                    </a:ext>
                  </a:extLst>
                </a:gridCol>
                <a:gridCol w="5356412">
                  <a:extLst>
                    <a:ext uri="{9D8B030D-6E8A-4147-A177-3AD203B41FA5}">
                      <a16:colId xmlns:a16="http://schemas.microsoft.com/office/drawing/2014/main" val="52835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37AB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37A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HSET</a:t>
                      </a:r>
                      <a:endParaRPr lang="en-TH" sz="2000" dirty="0"/>
                    </a:p>
                  </a:txBody>
                  <a:tcPr>
                    <a:solidFill>
                      <a:srgbClr val="A9DA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the value at the key in the hash</a:t>
                      </a:r>
                    </a:p>
                  </a:txBody>
                  <a:tcPr>
                    <a:solidFill>
                      <a:srgbClr val="A9D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HGET</a:t>
                      </a:r>
                      <a:endParaRPr lang="en-TH" sz="20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value at the given hash key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3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HGETALL</a:t>
                      </a:r>
                      <a:endParaRPr lang="en-TH" sz="2000" dirty="0"/>
                    </a:p>
                  </a:txBody>
                  <a:tcPr>
                    <a:solidFill>
                      <a:srgbClr val="A9DA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entire hash</a:t>
                      </a:r>
                    </a:p>
                  </a:txBody>
                  <a:tcPr>
                    <a:solidFill>
                      <a:srgbClr val="A9D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HDEL</a:t>
                      </a:r>
                      <a:endParaRPr lang="en-TH" sz="20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the key from the hash, if it exists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0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HLEN</a:t>
                      </a:r>
                      <a:endParaRPr lang="en-TH" sz="2000" dirty="0"/>
                    </a:p>
                  </a:txBody>
                  <a:tcPr>
                    <a:solidFill>
                      <a:srgbClr val="A9DA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fields contained in the hash stored at key.</a:t>
                      </a:r>
                    </a:p>
                  </a:txBody>
                  <a:tcPr>
                    <a:solidFill>
                      <a:srgbClr val="A9D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511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077A8-61F6-B848-A37F-1B258A12AA76}"/>
              </a:ext>
            </a:extLst>
          </p:cNvPr>
          <p:cNvSpPr txBox="1"/>
          <p:nvPr/>
        </p:nvSpPr>
        <p:spPr>
          <a:xfrm>
            <a:off x="94297" y="6430816"/>
            <a:ext cx="1097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b="1" dirty="0">
                <a:solidFill>
                  <a:srgbClr val="FFFF00"/>
                </a:solidFill>
              </a:rPr>
              <a:t>HMSET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FFFF00"/>
                </a:solidFill>
              </a:rPr>
              <a:t>HMGET</a:t>
            </a:r>
            <a:r>
              <a:rPr lang="en-US" dirty="0">
                <a:solidFill>
                  <a:schemeClr val="bg1"/>
                </a:solidFill>
              </a:rPr>
              <a:t> commands are used to set or retrieve the value of multiple keys in a single command</a:t>
            </a:r>
          </a:p>
          <a:p>
            <a:endParaRPr lang="en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2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HASH example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18" y="2124685"/>
            <a:ext cx="4539659" cy="4308527"/>
          </a:xfrm>
          <a:solidFill>
            <a:srgbClr val="A9DAA2"/>
          </a:solidFill>
          <a:ln>
            <a:solidFill>
              <a:srgbClr val="37AB3A"/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&gt; HSET customer-hash name Jane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      //success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HSET customer-hash email jane@gmail.com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HGET customer-hash name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Jane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</a:p>
          <a:p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200" dirty="0">
                <a:solidFill>
                  <a:schemeClr val="tx1"/>
                </a:solidFill>
              </a:rPr>
              <a:t>HLEN customer-hash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2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TH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162DBB-EA3C-453F-ABE0-FFACBA76C10B}"/>
              </a:ext>
            </a:extLst>
          </p:cNvPr>
          <p:cNvSpPr txBox="1">
            <a:spLocks/>
          </p:cNvSpPr>
          <p:nvPr/>
        </p:nvSpPr>
        <p:spPr>
          <a:xfrm>
            <a:off x="6261436" y="2124684"/>
            <a:ext cx="4732146" cy="4308527"/>
          </a:xfrm>
          <a:prstGeom prst="rect">
            <a:avLst/>
          </a:prstGeom>
          <a:solidFill>
            <a:srgbClr val="A9DAA2"/>
          </a:solidFill>
          <a:ln>
            <a:solidFill>
              <a:srgbClr val="37AB3A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&gt; HGETALL customer-hash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1) "name“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2) "Jane“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3) "email“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4) "jane@gmail.com"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&gt; HDEL customer-hash email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(integer)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 HGETALL customer-hash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1) "name“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2) "Jane“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/>
            </a:br>
            <a:endParaRPr lang="en-TH" sz="2200" dirty="0"/>
          </a:p>
        </p:txBody>
      </p:sp>
    </p:spTree>
    <p:extLst>
      <p:ext uri="{BB962C8B-B14F-4D97-AF65-F5344CB8AC3E}">
        <p14:creationId xmlns:p14="http://schemas.microsoft.com/office/powerpoint/2010/main" val="26828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2D4A8B-B473-4C85-A174-4502A16B3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21350"/>
              </p:ext>
            </p:extLst>
          </p:nvPr>
        </p:nvGraphicFramePr>
        <p:xfrm>
          <a:off x="1600964" y="2553532"/>
          <a:ext cx="843874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36">
                  <a:extLst>
                    <a:ext uri="{9D8B030D-6E8A-4147-A177-3AD203B41FA5}">
                      <a16:colId xmlns:a16="http://schemas.microsoft.com/office/drawing/2014/main" val="556198568"/>
                    </a:ext>
                  </a:extLst>
                </a:gridCol>
                <a:gridCol w="3022170">
                  <a:extLst>
                    <a:ext uri="{9D8B030D-6E8A-4147-A177-3AD203B41FA5}">
                      <a16:colId xmlns:a16="http://schemas.microsoft.com/office/drawing/2014/main" val="597929398"/>
                    </a:ext>
                  </a:extLst>
                </a:gridCol>
                <a:gridCol w="1472339">
                  <a:extLst>
                    <a:ext uri="{9D8B030D-6E8A-4147-A177-3AD203B41FA5}">
                      <a16:colId xmlns:a16="http://schemas.microsoft.com/office/drawing/2014/main" val="1385607481"/>
                    </a:ext>
                  </a:extLst>
                </a:gridCol>
                <a:gridCol w="1844299">
                  <a:extLst>
                    <a:ext uri="{9D8B030D-6E8A-4147-A177-3AD203B41FA5}">
                      <a16:colId xmlns:a16="http://schemas.microsoft.com/office/drawing/2014/main" val="832028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Product 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3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POO1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ML Textbook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P002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DMM Textbook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Pencil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stationery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90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EA7042-495E-4DD8-BE72-BBA39C042EDE}"/>
              </a:ext>
            </a:extLst>
          </p:cNvPr>
          <p:cNvSpPr txBox="1"/>
          <p:nvPr/>
        </p:nvSpPr>
        <p:spPr>
          <a:xfrm>
            <a:off x="1097280" y="2000554"/>
            <a:ext cx="9659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1.Admin add new products into AIT shopping website for three items as follows.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8AF67A-14ED-3E4E-9AEC-0B79D2469107}"/>
              </a:ext>
            </a:extLst>
          </p:cNvPr>
          <p:cNvGrpSpPr/>
          <p:nvPr/>
        </p:nvGrpSpPr>
        <p:grpSpPr>
          <a:xfrm>
            <a:off x="1308723" y="4442938"/>
            <a:ext cx="3565363" cy="1601984"/>
            <a:chOff x="8567792" y="3352169"/>
            <a:chExt cx="3694528" cy="16019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484EF2-321A-8E4A-87FC-BA67200AE333}"/>
                </a:ext>
              </a:extLst>
            </p:cNvPr>
            <p:cNvGrpSpPr/>
            <p:nvPr/>
          </p:nvGrpSpPr>
          <p:grpSpPr>
            <a:xfrm>
              <a:off x="8567792" y="3352169"/>
              <a:ext cx="3694528" cy="1601984"/>
              <a:chOff x="8402491" y="2038743"/>
              <a:chExt cx="3771893" cy="1601984"/>
            </a:xfrm>
          </p:grpSpPr>
          <p:sp>
            <p:nvSpPr>
              <p:cNvPr id="13" name="Rectangle: Rounded Corners 11">
                <a:extLst>
                  <a:ext uri="{FF2B5EF4-FFF2-40B4-BE49-F238E27FC236}">
                    <a16:creationId xmlns:a16="http://schemas.microsoft.com/office/drawing/2014/main" id="{A57A4C0B-BCFD-844A-AF2C-509F67D53F86}"/>
                  </a:ext>
                </a:extLst>
              </p:cNvPr>
              <p:cNvSpPr/>
              <p:nvPr/>
            </p:nvSpPr>
            <p:spPr>
              <a:xfrm>
                <a:off x="8402491" y="2277686"/>
                <a:ext cx="3771893" cy="1363041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r>
                  <a:rPr lang="en-US" dirty="0" err="1"/>
                  <a:t>product_id</a:t>
                </a:r>
                <a:r>
                  <a:rPr lang="en-US" dirty="0"/>
                  <a:t>                P001</a:t>
                </a:r>
              </a:p>
              <a:p>
                <a:r>
                  <a:rPr lang="en-US" dirty="0"/>
                  <a:t>name                        ML Textbook                  </a:t>
                </a:r>
              </a:p>
              <a:p>
                <a:r>
                  <a:rPr lang="en-US" dirty="0"/>
                  <a:t>price                         300</a:t>
                </a:r>
              </a:p>
              <a:p>
                <a:r>
                  <a:rPr lang="en-US" dirty="0"/>
                  <a:t>category                   book</a:t>
                </a:r>
              </a:p>
              <a:p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B80296-D215-5F4D-8964-8F368C0268CF}"/>
                  </a:ext>
                </a:extLst>
              </p:cNvPr>
              <p:cNvSpPr txBox="1"/>
              <p:nvPr/>
            </p:nvSpPr>
            <p:spPr>
              <a:xfrm>
                <a:off x="8828677" y="203874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P001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03481-2A09-C94C-95D1-65800C620C7A}"/>
                  </a:ext>
                </a:extLst>
              </p:cNvPr>
              <p:cNvSpPr txBox="1"/>
              <p:nvPr/>
            </p:nvSpPr>
            <p:spPr>
              <a:xfrm>
                <a:off x="10699934" y="2068309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0F2337-F2A8-214C-8564-4D18DEDC5EC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F5CDE-E5D6-6840-ABD3-7526D925E3BC}"/>
              </a:ext>
            </a:extLst>
          </p:cNvPr>
          <p:cNvGrpSpPr/>
          <p:nvPr/>
        </p:nvGrpSpPr>
        <p:grpSpPr>
          <a:xfrm>
            <a:off x="4938064" y="4442938"/>
            <a:ext cx="3685982" cy="1618046"/>
            <a:chOff x="8602025" y="3352169"/>
            <a:chExt cx="3685982" cy="16180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DC51CC-5CF0-3848-B477-29543326511B}"/>
                </a:ext>
              </a:extLst>
            </p:cNvPr>
            <p:cNvGrpSpPr/>
            <p:nvPr/>
          </p:nvGrpSpPr>
          <p:grpSpPr>
            <a:xfrm>
              <a:off x="8602025" y="3352169"/>
              <a:ext cx="3685982" cy="1618046"/>
              <a:chOff x="8437441" y="2038743"/>
              <a:chExt cx="3763168" cy="1618046"/>
            </a:xfrm>
          </p:grpSpPr>
          <p:sp>
            <p:nvSpPr>
              <p:cNvPr id="25" name="Rectangle: Rounded Corners 11">
                <a:extLst>
                  <a:ext uri="{FF2B5EF4-FFF2-40B4-BE49-F238E27FC236}">
                    <a16:creationId xmlns:a16="http://schemas.microsoft.com/office/drawing/2014/main" id="{9B8E5A0B-7AB2-DC41-9467-3D784BCD4747}"/>
                  </a:ext>
                </a:extLst>
              </p:cNvPr>
              <p:cNvSpPr/>
              <p:nvPr/>
            </p:nvSpPr>
            <p:spPr>
              <a:xfrm>
                <a:off x="8437441" y="2293748"/>
                <a:ext cx="3763168" cy="1363041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r>
                  <a:rPr lang="en-US" dirty="0" err="1"/>
                  <a:t>product_id</a:t>
                </a:r>
                <a:r>
                  <a:rPr lang="en-US" dirty="0"/>
                  <a:t>                P002</a:t>
                </a:r>
              </a:p>
              <a:p>
                <a:r>
                  <a:rPr lang="en-US" dirty="0"/>
                  <a:t>name                        DMM Textbook                  </a:t>
                </a:r>
              </a:p>
              <a:p>
                <a:r>
                  <a:rPr lang="en-US" dirty="0"/>
                  <a:t>price                         250</a:t>
                </a:r>
              </a:p>
              <a:p>
                <a:r>
                  <a:rPr lang="en-US" dirty="0"/>
                  <a:t>category                   book</a:t>
                </a:r>
              </a:p>
              <a:p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5D2BE3-D94D-0540-AA9B-EC894B16DF1E}"/>
                  </a:ext>
                </a:extLst>
              </p:cNvPr>
              <p:cNvSpPr txBox="1"/>
              <p:nvPr/>
            </p:nvSpPr>
            <p:spPr>
              <a:xfrm>
                <a:off x="8828677" y="203874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P002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E6880A-F744-D64C-8F9B-08028F7630B9}"/>
                  </a:ext>
                </a:extLst>
              </p:cNvPr>
              <p:cNvSpPr txBox="1"/>
              <p:nvPr/>
            </p:nvSpPr>
            <p:spPr>
              <a:xfrm>
                <a:off x="10699934" y="2068309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0673F8-0167-234B-8F58-072B5F82E65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81EF9-54DC-4E45-A1E9-53B7627D489A}"/>
              </a:ext>
            </a:extLst>
          </p:cNvPr>
          <p:cNvGrpSpPr/>
          <p:nvPr/>
        </p:nvGrpSpPr>
        <p:grpSpPr>
          <a:xfrm>
            <a:off x="8688021" y="4430422"/>
            <a:ext cx="3414725" cy="1618046"/>
            <a:chOff x="8676729" y="3352169"/>
            <a:chExt cx="3484278" cy="16180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4ED3F7-3031-C942-A1F7-09966827A381}"/>
                </a:ext>
              </a:extLst>
            </p:cNvPr>
            <p:cNvGrpSpPr/>
            <p:nvPr/>
          </p:nvGrpSpPr>
          <p:grpSpPr>
            <a:xfrm>
              <a:off x="8676729" y="3352169"/>
              <a:ext cx="3484278" cy="1618046"/>
              <a:chOff x="8513709" y="2038743"/>
              <a:chExt cx="3557240" cy="1618046"/>
            </a:xfrm>
          </p:grpSpPr>
          <p:sp>
            <p:nvSpPr>
              <p:cNvPr id="37" name="Rectangle: Rounded Corners 11">
                <a:extLst>
                  <a:ext uri="{FF2B5EF4-FFF2-40B4-BE49-F238E27FC236}">
                    <a16:creationId xmlns:a16="http://schemas.microsoft.com/office/drawing/2014/main" id="{A4A78AB7-0204-D64B-A8FE-671174B412B0}"/>
                  </a:ext>
                </a:extLst>
              </p:cNvPr>
              <p:cNvSpPr/>
              <p:nvPr/>
            </p:nvSpPr>
            <p:spPr>
              <a:xfrm>
                <a:off x="8513709" y="2293748"/>
                <a:ext cx="3557240" cy="1363041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r>
                  <a:rPr lang="en-US" dirty="0" err="1"/>
                  <a:t>product_id</a:t>
                </a:r>
                <a:r>
                  <a:rPr lang="en-US" dirty="0"/>
                  <a:t>                P003</a:t>
                </a:r>
              </a:p>
              <a:p>
                <a:r>
                  <a:rPr lang="en-US" dirty="0"/>
                  <a:t>name	                  Pencil</a:t>
                </a:r>
              </a:p>
              <a:p>
                <a:r>
                  <a:rPr lang="en-US" dirty="0"/>
                  <a:t>price                         15</a:t>
                </a:r>
              </a:p>
              <a:p>
                <a:r>
                  <a:rPr lang="en-US" dirty="0"/>
                  <a:t>category                   stationery</a:t>
                </a:r>
              </a:p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A53DC9-6DE1-7842-B83E-6D66286DFC91}"/>
                  </a:ext>
                </a:extLst>
              </p:cNvPr>
              <p:cNvSpPr txBox="1"/>
              <p:nvPr/>
            </p:nvSpPr>
            <p:spPr>
              <a:xfrm>
                <a:off x="8828677" y="203874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P003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77EC2-A3F1-EC4E-B7F1-AEB1412E0159}"/>
                  </a:ext>
                </a:extLst>
              </p:cNvPr>
              <p:cNvSpPr txBox="1"/>
              <p:nvPr/>
            </p:nvSpPr>
            <p:spPr>
              <a:xfrm>
                <a:off x="10699934" y="2068309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55A99F-CEC1-D944-929A-4C65B2DE08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806F1-9FD8-A94E-B0D0-E7148F8D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" y="4829151"/>
            <a:ext cx="1211325" cy="10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48200" y="78121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11205845" y="6457071"/>
            <a:ext cx="731600" cy="40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tx1"/>
                </a:solidFill>
              </a:rPr>
              <a:pPr/>
              <a:t>2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1368-6E64-0C4B-88D6-8DC1C41B4B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48200" y="1890300"/>
            <a:ext cx="9290460" cy="4442834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Key-Value Store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What is Redis ?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Redis Data Types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Use Cases: Shopping Cart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(2)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01F2-9197-4EB7-B403-B69AEEC8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87" y="2171902"/>
            <a:ext cx="10058400" cy="410358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Product 1 in HASH:  use command 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HSET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set P001 as a key.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P001 name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"ML Textbook"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P001 price 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300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P001 category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"book"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effectLst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Product 2 in HASH:  use command 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HSET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set P002 as a key.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P002 name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"DMM Textbook"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P002 price 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250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P002 category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"book"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Product 3 in HAS :  use command 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HMSET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set P003 as a key.</a:t>
            </a:r>
            <a:br>
              <a:rPr lang="en-US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HMSET P003 name </a:t>
            </a:r>
            <a:r>
              <a:rPr lang="en-US" sz="1800" dirty="0">
                <a:solidFill>
                  <a:srgbClr val="434343"/>
                </a:solidFill>
                <a:latin typeface="Arial" panose="020B0604020202020204" pitchFamily="34" charset="0"/>
              </a:rPr>
              <a:t>"Pencil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price 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15 category </a:t>
            </a:r>
            <a:r>
              <a:rPr lang="en-US" sz="1800" dirty="0">
                <a:solidFill>
                  <a:srgbClr val="434343"/>
                </a:solidFill>
                <a:latin typeface="Arial" panose="020B0604020202020204" pitchFamily="34" charset="0"/>
              </a:rPr>
              <a:t>"stationery"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(3)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2D4A8B-B473-4C85-A174-4502A16B3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702108"/>
              </p:ext>
            </p:extLst>
          </p:nvPr>
        </p:nvGraphicFramePr>
        <p:xfrm>
          <a:off x="759417" y="2326946"/>
          <a:ext cx="5336583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51">
                  <a:extLst>
                    <a:ext uri="{9D8B030D-6E8A-4147-A177-3AD203B41FA5}">
                      <a16:colId xmlns:a16="http://schemas.microsoft.com/office/drawing/2014/main" val="556198568"/>
                    </a:ext>
                  </a:extLst>
                </a:gridCol>
                <a:gridCol w="1875295">
                  <a:extLst>
                    <a:ext uri="{9D8B030D-6E8A-4147-A177-3AD203B41FA5}">
                      <a16:colId xmlns:a16="http://schemas.microsoft.com/office/drawing/2014/main" val="597929398"/>
                    </a:ext>
                  </a:extLst>
                </a:gridCol>
                <a:gridCol w="2097437">
                  <a:extLst>
                    <a:ext uri="{9D8B030D-6E8A-4147-A177-3AD203B41FA5}">
                      <a16:colId xmlns:a16="http://schemas.microsoft.com/office/drawing/2014/main" val="138560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Customer</a:t>
                      </a:r>
                      <a:endParaRPr lang="th-TH" sz="2000" u="none" strike="noStrike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3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Jane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388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EA7042-495E-4DD8-BE72-BBA39C042EDE}"/>
              </a:ext>
            </a:extLst>
          </p:cNvPr>
          <p:cNvSpPr txBox="1"/>
          <p:nvPr/>
        </p:nvSpPr>
        <p:spPr>
          <a:xfrm>
            <a:off x="737200" y="1885146"/>
            <a:ext cx="1329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Customer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3DE94C1-F0F0-4884-95EF-9DCBA806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576581"/>
              </p:ext>
            </p:extLst>
          </p:nvPr>
        </p:nvGraphicFramePr>
        <p:xfrm>
          <a:off x="6535403" y="2291973"/>
          <a:ext cx="532314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07">
                  <a:extLst>
                    <a:ext uri="{9D8B030D-6E8A-4147-A177-3AD203B41FA5}">
                      <a16:colId xmlns:a16="http://schemas.microsoft.com/office/drawing/2014/main" val="556198568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597929398"/>
                    </a:ext>
                  </a:extLst>
                </a:gridCol>
                <a:gridCol w="1847557">
                  <a:extLst>
                    <a:ext uri="{9D8B030D-6E8A-4147-A177-3AD203B41FA5}">
                      <a16:colId xmlns:a16="http://schemas.microsoft.com/office/drawing/2014/main" val="138560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Customer 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Product 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3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659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8AA17-92EA-4984-88C8-95D7CC841EAA}"/>
              </a:ext>
            </a:extLst>
          </p:cNvPr>
          <p:cNvSpPr txBox="1"/>
          <p:nvPr/>
        </p:nvSpPr>
        <p:spPr>
          <a:xfrm>
            <a:off x="6481426" y="1892653"/>
            <a:ext cx="1864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Cart_product</a:t>
            </a:r>
            <a:endParaRPr lang="en-US" sz="22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E2C3BB-E1FA-3F42-94E7-EBD85FA94788}"/>
              </a:ext>
            </a:extLst>
          </p:cNvPr>
          <p:cNvGrpSpPr/>
          <p:nvPr/>
        </p:nvGrpSpPr>
        <p:grpSpPr>
          <a:xfrm>
            <a:off x="3038606" y="4307765"/>
            <a:ext cx="5788230" cy="2139073"/>
            <a:chOff x="6170529" y="3268115"/>
            <a:chExt cx="5788230" cy="21390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F82A98-C913-3746-98BE-9BEC834E4D7B}"/>
                </a:ext>
              </a:extLst>
            </p:cNvPr>
            <p:cNvGrpSpPr/>
            <p:nvPr/>
          </p:nvGrpSpPr>
          <p:grpSpPr>
            <a:xfrm>
              <a:off x="6170529" y="3268115"/>
              <a:ext cx="5362114" cy="2050768"/>
              <a:chOff x="6021473" y="4697888"/>
              <a:chExt cx="5362114" cy="205076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7407665-E16A-4C1F-B795-343E0C6D0A28}"/>
                  </a:ext>
                </a:extLst>
              </p:cNvPr>
              <p:cNvGrpSpPr/>
              <p:nvPr/>
            </p:nvGrpSpPr>
            <p:grpSpPr>
              <a:xfrm>
                <a:off x="7950794" y="4697888"/>
                <a:ext cx="3432793" cy="1651688"/>
                <a:chOff x="6917506" y="4814540"/>
                <a:chExt cx="3159403" cy="165168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2D84886-E62B-4AAF-AD09-21E6D806081A}"/>
                    </a:ext>
                  </a:extLst>
                </p:cNvPr>
                <p:cNvSpPr/>
                <p:nvPr/>
              </p:nvSpPr>
              <p:spPr>
                <a:xfrm>
                  <a:off x="6917507" y="4955797"/>
                  <a:ext cx="1627283" cy="484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33333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cart:C1</a:t>
                  </a:r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257161-4349-4135-B58B-F643AD2FB590}"/>
                    </a:ext>
                  </a:extLst>
                </p:cNvPr>
                <p:cNvSpPr/>
                <p:nvPr/>
              </p:nvSpPr>
              <p:spPr>
                <a:xfrm>
                  <a:off x="9085018" y="4814540"/>
                  <a:ext cx="991891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P001:1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85E3BFB-29A7-47C0-8037-2897CA1CC180}"/>
                    </a:ext>
                  </a:extLst>
                </p:cNvPr>
                <p:cNvSpPr/>
                <p:nvPr/>
              </p:nvSpPr>
              <p:spPr>
                <a:xfrm>
                  <a:off x="9085017" y="5348229"/>
                  <a:ext cx="991891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P002:1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105CBB6-C5C5-4126-85F6-E6D3FD072989}"/>
                    </a:ext>
                  </a:extLst>
                </p:cNvPr>
                <p:cNvSpPr/>
                <p:nvPr/>
              </p:nvSpPr>
              <p:spPr>
                <a:xfrm>
                  <a:off x="6917506" y="5981463"/>
                  <a:ext cx="1627283" cy="484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33333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cart:C2</a:t>
                  </a:r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7F981A6-8524-4D2D-BD69-FF28FB23F7AD}"/>
                    </a:ext>
                  </a:extLst>
                </p:cNvPr>
                <p:cNvSpPr/>
                <p:nvPr/>
              </p:nvSpPr>
              <p:spPr>
                <a:xfrm>
                  <a:off x="9085016" y="6037932"/>
                  <a:ext cx="991891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P003:2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D6360D7D-3F8A-4B52-B471-2A98BC3C2C6A}"/>
                    </a:ext>
                  </a:extLst>
                </p:cNvPr>
                <p:cNvCxnSpPr>
                  <a:stCxn id="3" idx="3"/>
                  <a:endCxn id="9" idx="1"/>
                </p:cNvCxnSpPr>
                <p:nvPr/>
              </p:nvCxnSpPr>
              <p:spPr>
                <a:xfrm flipV="1">
                  <a:off x="8544790" y="4999206"/>
                  <a:ext cx="540228" cy="1989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577683-A04C-4ABD-83A0-995869F781DA}"/>
                    </a:ext>
                  </a:extLst>
                </p:cNvPr>
                <p:cNvCxnSpPr>
                  <a:cxnSpLocks/>
                  <a:stCxn id="3" idx="3"/>
                  <a:endCxn id="11" idx="1"/>
                </p:cNvCxnSpPr>
                <p:nvPr/>
              </p:nvCxnSpPr>
              <p:spPr>
                <a:xfrm>
                  <a:off x="8544790" y="5198180"/>
                  <a:ext cx="540227" cy="3347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25930C2-15B4-4421-8960-745DDE442096}"/>
                    </a:ext>
                  </a:extLst>
                </p:cNvPr>
                <p:cNvCxnSpPr>
                  <a:cxnSpLocks/>
                  <a:stCxn id="13" idx="3"/>
                  <a:endCxn id="15" idx="1"/>
                </p:cNvCxnSpPr>
                <p:nvPr/>
              </p:nvCxnSpPr>
              <p:spPr>
                <a:xfrm flipV="1">
                  <a:off x="8544789" y="6222598"/>
                  <a:ext cx="540227" cy="12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Smiley Face 3">
                <a:extLst>
                  <a:ext uri="{FF2B5EF4-FFF2-40B4-BE49-F238E27FC236}">
                    <a16:creationId xmlns:a16="http://schemas.microsoft.com/office/drawing/2014/main" id="{0B1D89D0-A578-8149-802A-AABDB6FEFB7C}"/>
                  </a:ext>
                </a:extLst>
              </p:cNvPr>
              <p:cNvSpPr/>
              <p:nvPr/>
            </p:nvSpPr>
            <p:spPr>
              <a:xfrm>
                <a:off x="6403795" y="4839384"/>
                <a:ext cx="559713" cy="484765"/>
              </a:xfrm>
              <a:prstGeom prst="smileyFac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EAE4A-19EA-CC48-9130-E6E6E13E64C1}"/>
                  </a:ext>
                </a:extLst>
              </p:cNvPr>
              <p:cNvSpPr txBox="1"/>
              <p:nvPr/>
            </p:nvSpPr>
            <p:spPr>
              <a:xfrm>
                <a:off x="6038921" y="5272704"/>
                <a:ext cx="1492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customer:C1</a:t>
                </a:r>
                <a:endParaRPr lang="en-US" dirty="0"/>
              </a:p>
              <a:p>
                <a:endParaRPr lang="en-TH" dirty="0"/>
              </a:p>
            </p:txBody>
          </p:sp>
          <p:sp>
            <p:nvSpPr>
              <p:cNvPr id="22" name="Smiley Face 21">
                <a:extLst>
                  <a:ext uri="{FF2B5EF4-FFF2-40B4-BE49-F238E27FC236}">
                    <a16:creationId xmlns:a16="http://schemas.microsoft.com/office/drawing/2014/main" id="{375233EC-193D-964E-9B90-FBB4C290F681}"/>
                  </a:ext>
                </a:extLst>
              </p:cNvPr>
              <p:cNvSpPr/>
              <p:nvPr/>
            </p:nvSpPr>
            <p:spPr>
              <a:xfrm>
                <a:off x="6386347" y="5669005"/>
                <a:ext cx="559713" cy="484765"/>
              </a:xfrm>
              <a:prstGeom prst="smileyFac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EE007-FCB2-1441-AC35-5171E1A916EE}"/>
                  </a:ext>
                </a:extLst>
              </p:cNvPr>
              <p:cNvSpPr txBox="1"/>
              <p:nvPr/>
            </p:nvSpPr>
            <p:spPr>
              <a:xfrm>
                <a:off x="6021473" y="6102325"/>
                <a:ext cx="14927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customer:C2</a:t>
                </a:r>
                <a:endParaRPr lang="en-US" dirty="0"/>
              </a:p>
              <a:p>
                <a:endParaRPr lang="en-TH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684DFD-1B1B-E44B-9BA1-8EE517C1E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3819" y="5080279"/>
                <a:ext cx="586974" cy="1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A61FD5D-00FF-CA4A-8718-418BE4600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2665" y="6116089"/>
                <a:ext cx="586974" cy="1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8791C0-2184-EE46-800A-143CF52573EE}"/>
                </a:ext>
              </a:extLst>
            </p:cNvPr>
            <p:cNvSpPr txBox="1"/>
            <p:nvPr/>
          </p:nvSpPr>
          <p:spPr>
            <a:xfrm>
              <a:off x="9531856" y="503785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ID</a:t>
              </a:r>
              <a:endParaRPr lang="en-T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0426A7-74D4-2F41-A043-5A6F2F02440B}"/>
                </a:ext>
              </a:extLst>
            </p:cNvPr>
            <p:cNvSpPr txBox="1"/>
            <p:nvPr/>
          </p:nvSpPr>
          <p:spPr>
            <a:xfrm>
              <a:off x="10914883" y="503298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endParaRPr lang="en-TH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1EBC70-91EA-174A-BB7B-11ED78D4E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6570" y="4795474"/>
              <a:ext cx="399994" cy="321406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169840-753E-1C46-BD7C-853E33528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7411" y="4795475"/>
              <a:ext cx="203007" cy="32140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1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(3)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0B94CC-F129-B94F-9422-E87A7A297CD3}"/>
              </a:ext>
            </a:extLst>
          </p:cNvPr>
          <p:cNvGrpSpPr/>
          <p:nvPr/>
        </p:nvGrpSpPr>
        <p:grpSpPr>
          <a:xfrm>
            <a:off x="2569006" y="2127201"/>
            <a:ext cx="3685982" cy="1618046"/>
            <a:chOff x="8475025" y="3352169"/>
            <a:chExt cx="3685982" cy="16180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F2E9F9-7EB6-DE4C-A014-2F96618EE2C9}"/>
                </a:ext>
              </a:extLst>
            </p:cNvPr>
            <p:cNvGrpSpPr/>
            <p:nvPr/>
          </p:nvGrpSpPr>
          <p:grpSpPr>
            <a:xfrm>
              <a:off x="8475025" y="3352169"/>
              <a:ext cx="3685982" cy="1618046"/>
              <a:chOff x="8307781" y="2038743"/>
              <a:chExt cx="3763168" cy="1618046"/>
            </a:xfrm>
          </p:grpSpPr>
          <p:sp>
            <p:nvSpPr>
              <p:cNvPr id="36" name="Rectangle: Rounded Corners 11">
                <a:extLst>
                  <a:ext uri="{FF2B5EF4-FFF2-40B4-BE49-F238E27FC236}">
                    <a16:creationId xmlns:a16="http://schemas.microsoft.com/office/drawing/2014/main" id="{3A4B3475-4126-0649-B2E5-163FCEFD5BEE}"/>
                  </a:ext>
                </a:extLst>
              </p:cNvPr>
              <p:cNvSpPr/>
              <p:nvPr/>
            </p:nvSpPr>
            <p:spPr>
              <a:xfrm>
                <a:off x="8307781" y="2293748"/>
                <a:ext cx="3763168" cy="1363041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r>
                  <a:rPr lang="en-US" dirty="0"/>
                  <a:t>id                               C1</a:t>
                </a:r>
              </a:p>
              <a:p>
                <a:r>
                  <a:rPr lang="en-US" dirty="0"/>
                  <a:t>name                        Jane                 </a:t>
                </a:r>
              </a:p>
              <a:p>
                <a:r>
                  <a:rPr lang="en-US" dirty="0"/>
                  <a:t>address                    AIT</a:t>
                </a:r>
              </a:p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E78C81-5578-B14E-B653-F0A30476C823}"/>
                  </a:ext>
                </a:extLst>
              </p:cNvPr>
              <p:cNvSpPr txBox="1"/>
              <p:nvPr/>
            </p:nvSpPr>
            <p:spPr>
              <a:xfrm>
                <a:off x="8828677" y="203874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customer:C1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8C9982-CC30-1F44-A416-E872B2ADCE85}"/>
                  </a:ext>
                </a:extLst>
              </p:cNvPr>
              <p:cNvSpPr txBox="1"/>
              <p:nvPr/>
            </p:nvSpPr>
            <p:spPr>
              <a:xfrm>
                <a:off x="10699934" y="2068309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901DA2-C19C-3E4E-9243-D94E0F515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0E0163-7B7A-E244-9DB4-6378D939A774}"/>
              </a:ext>
            </a:extLst>
          </p:cNvPr>
          <p:cNvGrpSpPr/>
          <p:nvPr/>
        </p:nvGrpSpPr>
        <p:grpSpPr>
          <a:xfrm>
            <a:off x="6604000" y="2144251"/>
            <a:ext cx="3685982" cy="1618046"/>
            <a:chOff x="8475025" y="3352169"/>
            <a:chExt cx="3685982" cy="16180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70BAAB-298E-D942-97BB-21A4D15D15BB}"/>
                </a:ext>
              </a:extLst>
            </p:cNvPr>
            <p:cNvGrpSpPr/>
            <p:nvPr/>
          </p:nvGrpSpPr>
          <p:grpSpPr>
            <a:xfrm>
              <a:off x="8475025" y="3352169"/>
              <a:ext cx="3685982" cy="1618046"/>
              <a:chOff x="8307781" y="2038743"/>
              <a:chExt cx="3763168" cy="1618046"/>
            </a:xfrm>
          </p:grpSpPr>
          <p:sp>
            <p:nvSpPr>
              <p:cNvPr id="42" name="Rectangle: Rounded Corners 11">
                <a:extLst>
                  <a:ext uri="{FF2B5EF4-FFF2-40B4-BE49-F238E27FC236}">
                    <a16:creationId xmlns:a16="http://schemas.microsoft.com/office/drawing/2014/main" id="{784CE995-0F30-2C48-BF95-5CF7A5439E4C}"/>
                  </a:ext>
                </a:extLst>
              </p:cNvPr>
              <p:cNvSpPr/>
              <p:nvPr/>
            </p:nvSpPr>
            <p:spPr>
              <a:xfrm>
                <a:off x="8307781" y="2293748"/>
                <a:ext cx="3763168" cy="1363041"/>
              </a:xfrm>
              <a:prstGeom prst="roundRect">
                <a:avLst/>
              </a:prstGeom>
              <a:ln>
                <a:solidFill>
                  <a:srgbClr val="37AB3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r>
                  <a:rPr lang="en-US" dirty="0"/>
                  <a:t>id                               C2</a:t>
                </a:r>
              </a:p>
              <a:p>
                <a:r>
                  <a:rPr lang="en-US" dirty="0"/>
                  <a:t>name                        Anna                 </a:t>
                </a:r>
              </a:p>
              <a:p>
                <a:r>
                  <a:rPr lang="en-US" dirty="0"/>
                  <a:t>address                    AIT</a:t>
                </a:r>
              </a:p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D2594E-9207-F148-ADD6-B453223F1D66}"/>
                  </a:ext>
                </a:extLst>
              </p:cNvPr>
              <p:cNvSpPr txBox="1"/>
              <p:nvPr/>
            </p:nvSpPr>
            <p:spPr>
              <a:xfrm>
                <a:off x="8828677" y="2038743"/>
                <a:ext cx="1647756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customer:C2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6322A4-0E7C-9F4A-B3DF-E5B7BDA89020}"/>
                  </a:ext>
                </a:extLst>
              </p:cNvPr>
              <p:cNvSpPr txBox="1"/>
              <p:nvPr/>
            </p:nvSpPr>
            <p:spPr>
              <a:xfrm>
                <a:off x="10699934" y="2068309"/>
                <a:ext cx="737702" cy="369332"/>
              </a:xfrm>
              <a:prstGeom prst="rect">
                <a:avLst/>
              </a:prstGeom>
              <a:solidFill>
                <a:srgbClr val="77C56D"/>
              </a:solidFill>
              <a:ln>
                <a:solidFill>
                  <a:srgbClr val="37AB3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CB9F44-A7B1-ED4C-8497-534C68012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5892" y="3822713"/>
              <a:ext cx="0" cy="928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Smiley Face 44">
            <a:extLst>
              <a:ext uri="{FF2B5EF4-FFF2-40B4-BE49-F238E27FC236}">
                <a16:creationId xmlns:a16="http://schemas.microsoft.com/office/drawing/2014/main" id="{5F688995-362A-6D4B-A08E-CDFDF22B1333}"/>
              </a:ext>
            </a:extLst>
          </p:cNvPr>
          <p:cNvSpPr/>
          <p:nvPr/>
        </p:nvSpPr>
        <p:spPr>
          <a:xfrm>
            <a:off x="986623" y="2399256"/>
            <a:ext cx="723159" cy="655767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E2EE55-51DE-F249-A609-A42028839D25}"/>
              </a:ext>
            </a:extLst>
          </p:cNvPr>
          <p:cNvSpPr txBox="1"/>
          <p:nvPr/>
        </p:nvSpPr>
        <p:spPr>
          <a:xfrm>
            <a:off x="755732" y="306898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  <a:p>
            <a:endParaRPr lang="en-TH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D58B27-859B-E543-95C2-966C2369B10C}"/>
              </a:ext>
            </a:extLst>
          </p:cNvPr>
          <p:cNvGrpSpPr/>
          <p:nvPr/>
        </p:nvGrpSpPr>
        <p:grpSpPr>
          <a:xfrm>
            <a:off x="2690975" y="4503352"/>
            <a:ext cx="2867186" cy="1351526"/>
            <a:chOff x="8633354" y="2109083"/>
            <a:chExt cx="2867186" cy="1351526"/>
          </a:xfrm>
        </p:grpSpPr>
        <p:sp>
          <p:nvSpPr>
            <p:cNvPr id="48" name="Rectangle: Rounded Corners 11">
              <a:extLst>
                <a:ext uri="{FF2B5EF4-FFF2-40B4-BE49-F238E27FC236}">
                  <a16:creationId xmlns:a16="http://schemas.microsoft.com/office/drawing/2014/main" id="{ED2306FD-3C8D-2347-A8B1-D749354EC714}"/>
                </a:ext>
              </a:extLst>
            </p:cNvPr>
            <p:cNvSpPr/>
            <p:nvPr/>
          </p:nvSpPr>
          <p:spPr>
            <a:xfrm>
              <a:off x="8633354" y="2280131"/>
              <a:ext cx="2867186" cy="1180478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P001:1</a:t>
              </a:r>
            </a:p>
            <a:p>
              <a:r>
                <a:rPr lang="en-US" dirty="0"/>
                <a:t>P002:1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864617-0CDC-464C-A9AC-B193ABDBFE05}"/>
                </a:ext>
              </a:extLst>
            </p:cNvPr>
            <p:cNvSpPr txBox="1"/>
            <p:nvPr/>
          </p:nvSpPr>
          <p:spPr>
            <a:xfrm>
              <a:off x="8945336" y="2109083"/>
              <a:ext cx="114800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cart:C1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B5119F-109E-2343-98E2-49B7A04AF204}"/>
                </a:ext>
              </a:extLst>
            </p:cNvPr>
            <p:cNvSpPr txBox="1"/>
            <p:nvPr/>
          </p:nvSpPr>
          <p:spPr>
            <a:xfrm>
              <a:off x="10642484" y="2124581"/>
              <a:ext cx="55496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219D-67D2-B64A-B883-357E25353FA0}"/>
              </a:ext>
            </a:extLst>
          </p:cNvPr>
          <p:cNvGrpSpPr/>
          <p:nvPr/>
        </p:nvGrpSpPr>
        <p:grpSpPr>
          <a:xfrm>
            <a:off x="6699072" y="4489334"/>
            <a:ext cx="2867186" cy="1365144"/>
            <a:chOff x="8679051" y="2109083"/>
            <a:chExt cx="2867186" cy="1365144"/>
          </a:xfrm>
        </p:grpSpPr>
        <p:sp>
          <p:nvSpPr>
            <p:cNvPr id="58" name="Rectangle: Rounded Corners 11">
              <a:extLst>
                <a:ext uri="{FF2B5EF4-FFF2-40B4-BE49-F238E27FC236}">
                  <a16:creationId xmlns:a16="http://schemas.microsoft.com/office/drawing/2014/main" id="{FFB913E2-0169-974A-9016-2872BF866712}"/>
                </a:ext>
              </a:extLst>
            </p:cNvPr>
            <p:cNvSpPr/>
            <p:nvPr/>
          </p:nvSpPr>
          <p:spPr>
            <a:xfrm>
              <a:off x="8679051" y="2293749"/>
              <a:ext cx="2867186" cy="1180478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P003:2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D8D434-A1C1-1B47-BEF1-0791E54D597A}"/>
                </a:ext>
              </a:extLst>
            </p:cNvPr>
            <p:cNvSpPr txBox="1"/>
            <p:nvPr/>
          </p:nvSpPr>
          <p:spPr>
            <a:xfrm>
              <a:off x="8945336" y="2109083"/>
              <a:ext cx="114800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cart:C2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C98630-E583-4A41-A462-6AB334498EEF}"/>
                </a:ext>
              </a:extLst>
            </p:cNvPr>
            <p:cNvSpPr txBox="1"/>
            <p:nvPr/>
          </p:nvSpPr>
          <p:spPr>
            <a:xfrm>
              <a:off x="10642484" y="2124581"/>
              <a:ext cx="55496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4638905-0CAC-BB47-8044-B584069A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" y="4306146"/>
            <a:ext cx="1319280" cy="116407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046959-5032-FB49-906F-3ADEB6DD1B47}"/>
              </a:ext>
            </a:extLst>
          </p:cNvPr>
          <p:cNvSpPr txBox="1"/>
          <p:nvPr/>
        </p:nvSpPr>
        <p:spPr>
          <a:xfrm>
            <a:off x="579392" y="527067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  <a:endParaRPr lang="en-US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9712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(4)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58A8CA-13A9-458E-A93D-0B48AC9A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554"/>
            <a:ext cx="10058400" cy="4587041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Jane and Anna would like to register to AIT shopping website. She fills out her information in the registration form including nam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 and address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User:  use command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HSET</a:t>
            </a:r>
          </a:p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customer:C1 id C1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customer:C1 name Jane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HSET customer:C1 address AIT</a:t>
            </a:r>
          </a:p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User:  use command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SET</a:t>
            </a:r>
            <a:b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HMSET customer:C2 id C2 name Anna address AIT</a:t>
            </a:r>
            <a:br>
              <a:rPr lang="th-TH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admin approve, Jane go to AIT shopping website and pickup new products into her shopping cart.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all data in Hash: use command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HGETALL</a:t>
            </a:r>
          </a:p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HGETALL customer:C1 </a:t>
            </a:r>
            <a:br>
              <a:rPr lang="en-US" sz="17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2966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(5)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58A8CA-13A9-458E-A93D-0B48AC9A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3268"/>
            <a:ext cx="10058400" cy="4688695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product P001 with quantity= 1 in a SET: use command </a:t>
            </a: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SADD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SADD cart:C1 P001:1</a:t>
            </a:r>
            <a:br>
              <a:rPr lang="en-US" sz="2000" dirty="0"/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product P002 with quantity= 1 in a SET : use command </a:t>
            </a: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SADD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SADD cart:C1 P002:1</a:t>
            </a:r>
          </a:p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all product in a cart using </a:t>
            </a: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SMEMBERS</a:t>
            </a:r>
            <a:endParaRPr lang="en-US" sz="20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SMEMBERS cart:C1</a:t>
            </a:r>
            <a:br>
              <a:rPr lang="en-US" sz="1800" dirty="0"/>
            </a:b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Courier New" panose="02070309020205020404" pitchFamily="49" charset="0"/>
              </a:rPr>
              <a:t>1) "P002:1"</a:t>
            </a:r>
            <a:br>
              <a:rPr lang="en-US" sz="1800" b="0" i="0" u="none" strike="noStrike" dirty="0">
                <a:solidFill>
                  <a:srgbClr val="262626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Courier New" panose="02070309020205020404" pitchFamily="49" charset="0"/>
              </a:rPr>
              <a:t>2) "P001:1"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4. 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Jane change her mind. She would like to buy only "DMM Textbook" , so she delete "ML Textbook" in his shopping cart.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"ML Textbook" at product id P001 in a cart with command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SREM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SREM cart:C1 P001:1</a:t>
            </a:r>
            <a:endParaRPr lang="en-US" sz="1800" dirty="0"/>
          </a:p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br>
              <a:rPr lang="en-US" sz="17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1069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(6)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58A8CA-13A9-458E-A93D-0B48AC9A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555"/>
            <a:ext cx="10058400" cy="4586226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5. She checks all her orders in shopping cart again and prepare for payment.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Get all data in a cart (collected in SET): use command SMEMBERS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SMEMBERS cart:C1 </a:t>
            </a:r>
            <a:br>
              <a:rPr lang="en-US" sz="23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Courier New" panose="02070309020205020404" pitchFamily="49" charset="0"/>
              </a:rPr>
              <a:t>1) "P002"</a:t>
            </a:r>
            <a:endParaRPr lang="en-US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HGETALL P002</a:t>
            </a:r>
            <a:br>
              <a:rPr lang="en-US" sz="23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1) "name"</a:t>
            </a:r>
            <a:b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2) "DMM Textbook"</a:t>
            </a:r>
            <a:b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3) "price“</a:t>
            </a:r>
            <a:b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4) "</a:t>
            </a:r>
            <a:r>
              <a:rPr lang="en-US" sz="2300" dirty="0">
                <a:solidFill>
                  <a:srgbClr val="262626"/>
                </a:solidFill>
                <a:latin typeface="Arial" panose="020B0604020202020204" pitchFamily="34" charset="0"/>
              </a:rPr>
              <a:t>250</a:t>
            </a: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5) "category"</a:t>
            </a:r>
            <a:b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6) "book"</a:t>
            </a:r>
            <a:r>
              <a:rPr lang="en-US" sz="23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After finish payment process,  all data in a cart will be deleted. </a:t>
            </a:r>
            <a:endParaRPr lang="en-US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3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DEL cart:C1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113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2FF4A50-5318-43BB-AC62-45CD14B88AC1}" type="slidenum">
              <a:rPr lang="en-US" altLang="en-US">
                <a:latin typeface="Arial Black" panose="020B0A04020102020204" pitchFamily="34" charset="0"/>
              </a:rPr>
              <a:pPr eaLnBrk="1" hangingPunct="1"/>
              <a:t>26</a:t>
            </a:fld>
            <a:endParaRPr lang="th-TH" altLang="en-US" dirty="0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  <a:endParaRPr lang="th-TH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Introduction of Redis data types: </a:t>
            </a:r>
            <a:r>
              <a:rPr lang="en-US" sz="2200" u="sng" dirty="0">
                <a:hlinkClick r:id="rId3"/>
              </a:rPr>
              <a:t>https://matt.sh/introduction-to-redis-data-types</a:t>
            </a:r>
            <a:endParaRPr lang="en-US" sz="22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 Redis Data Types: </a:t>
            </a:r>
            <a:r>
              <a:rPr lang="en-US" sz="2200" u="sng" dirty="0">
                <a:hlinkClick r:id="rId4"/>
              </a:rPr>
              <a:t>https://www.tutorialspoint.com/redis/redis_data_types.htm</a:t>
            </a:r>
            <a:endParaRPr lang="en-US" sz="22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 Redis command: </a:t>
            </a:r>
            <a:r>
              <a:rPr lang="en-US" sz="2200" u="sng" dirty="0">
                <a:hlinkClick r:id="rId5"/>
              </a:rPr>
              <a:t>https://redis.io/commands</a:t>
            </a:r>
            <a:endParaRPr lang="en-US" sz="22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 Interactive tutorial: </a:t>
            </a:r>
            <a:r>
              <a:rPr lang="en-US" sz="2200" u="sng" dirty="0">
                <a:hlinkClick r:id="rId6"/>
              </a:rPr>
              <a:t>http://try.redis.io/</a:t>
            </a:r>
            <a:endParaRPr lang="en-US" sz="22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 Install-cli-</a:t>
            </a:r>
            <a:r>
              <a:rPr lang="en-US" sz="2200" dirty="0" err="1"/>
              <a:t>comands</a:t>
            </a:r>
            <a:r>
              <a:rPr lang="en-US" sz="2200" dirty="0"/>
              <a:t> and data types: </a:t>
            </a:r>
            <a:r>
              <a:rPr lang="en-US" sz="2200" u="sng" dirty="0">
                <a:hlinkClick r:id="rId7"/>
              </a:rPr>
              <a:t>https://auth0.com/blog/introduction-to-redis-install-cli-commands-and-data-types/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 The </a:t>
            </a:r>
            <a:r>
              <a:rPr lang="en-US" sz="2200" dirty="0" err="1"/>
              <a:t>ReJSON</a:t>
            </a:r>
            <a:r>
              <a:rPr lang="en-US" sz="2200" dirty="0"/>
              <a:t> Redis Module: </a:t>
            </a:r>
            <a:r>
              <a:rPr lang="en-US" sz="2200" u="sng" dirty="0">
                <a:hlinkClick r:id="rId8"/>
              </a:rPr>
              <a:t>http://rejson.io/</a:t>
            </a:r>
            <a:endParaRPr lang="en-US" sz="2200" u="sng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>
                <a:solidFill>
                  <a:srgbClr val="0070C0"/>
                </a:solidFill>
              </a:rPr>
              <a:t>https://www.slideshare.net/arthurshvetsov/redis-basics</a:t>
            </a:r>
            <a:endParaRPr lang="th-TH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27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dirty="0">
                <a:solidFill>
                  <a:schemeClr val="tx1"/>
                </a:solidFill>
              </a:rPr>
              <a:t>: Shopping Cart (3)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2D4A8B-B473-4C85-A174-4502A16B3A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890" y="2314117"/>
          <a:ext cx="5336583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51">
                  <a:extLst>
                    <a:ext uri="{9D8B030D-6E8A-4147-A177-3AD203B41FA5}">
                      <a16:colId xmlns:a16="http://schemas.microsoft.com/office/drawing/2014/main" val="556198568"/>
                    </a:ext>
                  </a:extLst>
                </a:gridCol>
                <a:gridCol w="1875295">
                  <a:extLst>
                    <a:ext uri="{9D8B030D-6E8A-4147-A177-3AD203B41FA5}">
                      <a16:colId xmlns:a16="http://schemas.microsoft.com/office/drawing/2014/main" val="597929398"/>
                    </a:ext>
                  </a:extLst>
                </a:gridCol>
                <a:gridCol w="2097437">
                  <a:extLst>
                    <a:ext uri="{9D8B030D-6E8A-4147-A177-3AD203B41FA5}">
                      <a16:colId xmlns:a16="http://schemas.microsoft.com/office/drawing/2014/main" val="138560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Customer</a:t>
                      </a:r>
                      <a:endParaRPr lang="th-TH" sz="2000" u="none" strike="noStrike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3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Jane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388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EA7042-495E-4DD8-BE72-BBA39C042EDE}"/>
              </a:ext>
            </a:extLst>
          </p:cNvPr>
          <p:cNvSpPr txBox="1"/>
          <p:nvPr/>
        </p:nvSpPr>
        <p:spPr>
          <a:xfrm>
            <a:off x="711800" y="1859746"/>
            <a:ext cx="1329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09407-20D3-4993-8A8E-B06563C49436}"/>
              </a:ext>
            </a:extLst>
          </p:cNvPr>
          <p:cNvSpPr txBox="1"/>
          <p:nvPr/>
        </p:nvSpPr>
        <p:spPr>
          <a:xfrm>
            <a:off x="6420430" y="1890768"/>
            <a:ext cx="179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Redis Model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3DE94C1-F0F0-4884-95EF-9DCBA8069803}"/>
              </a:ext>
            </a:extLst>
          </p:cNvPr>
          <p:cNvGraphicFramePr>
            <a:graphicFrameLocks/>
          </p:cNvGraphicFramePr>
          <p:nvPr/>
        </p:nvGraphicFramePr>
        <p:xfrm>
          <a:off x="510802" y="4767354"/>
          <a:ext cx="532314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07">
                  <a:extLst>
                    <a:ext uri="{9D8B030D-6E8A-4147-A177-3AD203B41FA5}">
                      <a16:colId xmlns:a16="http://schemas.microsoft.com/office/drawing/2014/main" val="556198568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597929398"/>
                    </a:ext>
                  </a:extLst>
                </a:gridCol>
                <a:gridCol w="1847557">
                  <a:extLst>
                    <a:ext uri="{9D8B030D-6E8A-4147-A177-3AD203B41FA5}">
                      <a16:colId xmlns:a16="http://schemas.microsoft.com/office/drawing/2014/main" val="138560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Customer 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Product ID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37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659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8AA17-92EA-4984-88C8-95D7CC841EAA}"/>
              </a:ext>
            </a:extLst>
          </p:cNvPr>
          <p:cNvSpPr txBox="1"/>
          <p:nvPr/>
        </p:nvSpPr>
        <p:spPr>
          <a:xfrm>
            <a:off x="769750" y="4251810"/>
            <a:ext cx="1864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Cart_product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063B7C-E63F-446D-91CC-6A91CD7B922C}"/>
              </a:ext>
            </a:extLst>
          </p:cNvPr>
          <p:cNvSpPr txBox="1">
            <a:spLocks/>
          </p:cNvSpPr>
          <p:nvPr/>
        </p:nvSpPr>
        <p:spPr>
          <a:xfrm>
            <a:off x="6420430" y="2450784"/>
            <a:ext cx="5621753" cy="205478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SET cart:C1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P001:1 ,P002:1)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SET cart:C2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P003:2)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HASH customer:C1 {id: “C1”, name: “Jane”,  Address: “AIT”}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HASH customer:C2 {id: “C2”, name: “Anna ”, Address: “AIT”}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82A98-C913-3746-98BE-9BEC834E4D7B}"/>
              </a:ext>
            </a:extLst>
          </p:cNvPr>
          <p:cNvGrpSpPr/>
          <p:nvPr/>
        </p:nvGrpSpPr>
        <p:grpSpPr>
          <a:xfrm>
            <a:off x="6021473" y="4697888"/>
            <a:ext cx="5362114" cy="2050768"/>
            <a:chOff x="6021473" y="4697888"/>
            <a:chExt cx="5362114" cy="205076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407665-E16A-4C1F-B795-343E0C6D0A28}"/>
                </a:ext>
              </a:extLst>
            </p:cNvPr>
            <p:cNvGrpSpPr/>
            <p:nvPr/>
          </p:nvGrpSpPr>
          <p:grpSpPr>
            <a:xfrm>
              <a:off x="7950794" y="4697888"/>
              <a:ext cx="3432793" cy="1651688"/>
              <a:chOff x="6917506" y="4814540"/>
              <a:chExt cx="3159403" cy="165168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D84886-E62B-4AAF-AD09-21E6D806081A}"/>
                  </a:ext>
                </a:extLst>
              </p:cNvPr>
              <p:cNvSpPr/>
              <p:nvPr/>
            </p:nvSpPr>
            <p:spPr>
              <a:xfrm>
                <a:off x="6917507" y="4955797"/>
                <a:ext cx="1627283" cy="484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cart:C1</a:t>
                </a:r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257161-4349-4135-B58B-F643AD2FB590}"/>
                  </a:ext>
                </a:extLst>
              </p:cNvPr>
              <p:cNvSpPr/>
              <p:nvPr/>
            </p:nvSpPr>
            <p:spPr>
              <a:xfrm>
                <a:off x="9085018" y="4814540"/>
                <a:ext cx="991891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P001:1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85E3BFB-29A7-47C0-8037-2897CA1CC180}"/>
                  </a:ext>
                </a:extLst>
              </p:cNvPr>
              <p:cNvSpPr/>
              <p:nvPr/>
            </p:nvSpPr>
            <p:spPr>
              <a:xfrm>
                <a:off x="9085017" y="5348229"/>
                <a:ext cx="991891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P002:1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05CBB6-C5C5-4126-85F6-E6D3FD072989}"/>
                  </a:ext>
                </a:extLst>
              </p:cNvPr>
              <p:cNvSpPr/>
              <p:nvPr/>
            </p:nvSpPr>
            <p:spPr>
              <a:xfrm>
                <a:off x="6917506" y="5981463"/>
                <a:ext cx="1627283" cy="484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cart:C2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F981A6-8524-4D2D-BD69-FF28FB23F7AD}"/>
                  </a:ext>
                </a:extLst>
              </p:cNvPr>
              <p:cNvSpPr/>
              <p:nvPr/>
            </p:nvSpPr>
            <p:spPr>
              <a:xfrm>
                <a:off x="9085016" y="6037932"/>
                <a:ext cx="991891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P003:2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6360D7D-3F8A-4B52-B471-2A98BC3C2C6A}"/>
                  </a:ext>
                </a:extLst>
              </p:cNvPr>
              <p:cNvCxnSpPr>
                <a:stCxn id="3" idx="3"/>
                <a:endCxn id="9" idx="1"/>
              </p:cNvCxnSpPr>
              <p:nvPr/>
            </p:nvCxnSpPr>
            <p:spPr>
              <a:xfrm flipV="1">
                <a:off x="8544790" y="4999206"/>
                <a:ext cx="540228" cy="198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577683-A04C-4ABD-83A0-995869F781DA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8544790" y="5198180"/>
                <a:ext cx="540227" cy="334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5930C2-15B4-4421-8960-745DDE442096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8544789" y="6222598"/>
                <a:ext cx="540227" cy="1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0B1D89D0-A578-8149-802A-AABDB6FEFB7C}"/>
                </a:ext>
              </a:extLst>
            </p:cNvPr>
            <p:cNvSpPr/>
            <p:nvPr/>
          </p:nvSpPr>
          <p:spPr>
            <a:xfrm>
              <a:off x="6403795" y="4839384"/>
              <a:ext cx="559713" cy="48476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EAE4A-19EA-CC48-9130-E6E6E13E64C1}"/>
                </a:ext>
              </a:extLst>
            </p:cNvPr>
            <p:cNvSpPr txBox="1"/>
            <p:nvPr/>
          </p:nvSpPr>
          <p:spPr>
            <a:xfrm>
              <a:off x="6038921" y="5272704"/>
              <a:ext cx="1492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customer:C1</a:t>
              </a:r>
              <a:endParaRPr lang="en-US" dirty="0"/>
            </a:p>
            <a:p>
              <a:endParaRPr lang="en-TH" dirty="0"/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375233EC-193D-964E-9B90-FBB4C290F681}"/>
                </a:ext>
              </a:extLst>
            </p:cNvPr>
            <p:cNvSpPr/>
            <p:nvPr/>
          </p:nvSpPr>
          <p:spPr>
            <a:xfrm>
              <a:off x="6386347" y="5669005"/>
              <a:ext cx="559713" cy="48476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CEE007-FCB2-1441-AC35-5171E1A916EE}"/>
                </a:ext>
              </a:extLst>
            </p:cNvPr>
            <p:cNvSpPr txBox="1"/>
            <p:nvPr/>
          </p:nvSpPr>
          <p:spPr>
            <a:xfrm>
              <a:off x="6021473" y="6102325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customer:C2</a:t>
              </a:r>
              <a:endParaRPr lang="en-US" dirty="0"/>
            </a:p>
            <a:p>
              <a:endParaRPr lang="en-TH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684DFD-1B1B-E44B-9BA1-8EE517C1E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819" y="5080279"/>
              <a:ext cx="586974" cy="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61FD5D-00FF-CA4A-8718-418BE4600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665" y="6116089"/>
              <a:ext cx="586974" cy="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65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Key-Value Store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97280" y="1791148"/>
            <a:ext cx="9340948" cy="45170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What is key-value stores 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A key-value store is a type of nonrelational database (NoSQL).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Data is represented as a collection of </a:t>
            </a:r>
            <a:r>
              <a:rPr lang="en-US" altLang="en-US" sz="2400" dirty="0">
                <a:solidFill>
                  <a:srgbClr val="FF0000"/>
                </a:solidFill>
              </a:rPr>
              <a:t>key–value pairs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Collect data as </a:t>
            </a:r>
            <a:r>
              <a:rPr lang="en-US" altLang="en-US" sz="2400" dirty="0">
                <a:solidFill>
                  <a:srgbClr val="FF0000"/>
                </a:solidFill>
              </a:rPr>
              <a:t>a hash table </a:t>
            </a:r>
            <a:r>
              <a:rPr lang="en-US" altLang="en-US" sz="2400" dirty="0">
                <a:solidFill>
                  <a:schemeClr val="tx1"/>
                </a:solidFill>
              </a:rPr>
              <a:t>with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 unique key </a:t>
            </a:r>
            <a:r>
              <a:rPr lang="en-US" altLang="en-US" sz="2400" dirty="0">
                <a:solidFill>
                  <a:schemeClr val="tx1"/>
                </a:solidFill>
              </a:rPr>
              <a:t>and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 pointer </a:t>
            </a:r>
            <a:r>
              <a:rPr lang="en-US" altLang="en-US" sz="2400" dirty="0">
                <a:solidFill>
                  <a:schemeClr val="tx1"/>
                </a:solidFill>
              </a:rPr>
              <a:t>to a particular item of data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How do key-value stores work?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Key-value stores have no query language.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Retrieve and update data using simple </a:t>
            </a:r>
            <a:r>
              <a:rPr lang="en-US" altLang="en-US" sz="2400" dirty="0">
                <a:solidFill>
                  <a:srgbClr val="FF0000"/>
                </a:solidFill>
              </a:rPr>
              <a:t>get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set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en-US" sz="2400" dirty="0">
                <a:solidFill>
                  <a:schemeClr val="tx1"/>
                </a:solidFill>
              </a:rPr>
              <a:t>and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en-US" sz="2400" dirty="0">
                <a:solidFill>
                  <a:srgbClr val="FF0000"/>
                </a:solidFill>
              </a:rPr>
              <a:t>delete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en-US" sz="2400" dirty="0">
                <a:solidFill>
                  <a:schemeClr val="tx1"/>
                </a:solidFill>
              </a:rPr>
              <a:t>commands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36554-C15D-AD42-BBDF-4FDABD112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2" b="18779"/>
          <a:stretch/>
        </p:blipFill>
        <p:spPr>
          <a:xfrm>
            <a:off x="7589280" y="4049675"/>
            <a:ext cx="3973297" cy="2083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Key-Value Store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97280" y="2000554"/>
            <a:ext cx="6269049" cy="43536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th-TH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The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key </a:t>
            </a:r>
            <a:r>
              <a:rPr lang="en-US" altLang="en-US" sz="2400" dirty="0">
                <a:solidFill>
                  <a:schemeClr val="tx1"/>
                </a:solidFill>
              </a:rPr>
              <a:t>could be anything, but it need to be the unique identifier for an item of data</a:t>
            </a:r>
            <a:endParaRPr lang="th-TH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A </a:t>
            </a:r>
            <a:r>
              <a:rPr lang="en-US" altLang="en-US" sz="2400" dirty="0">
                <a:solidFill>
                  <a:srgbClr val="FF0000"/>
                </a:solidFill>
              </a:rPr>
              <a:t>value</a:t>
            </a:r>
            <a:r>
              <a:rPr lang="en-US" altLang="en-US" sz="2400" dirty="0">
                <a:solidFill>
                  <a:schemeClr val="tx1"/>
                </a:solidFill>
              </a:rPr>
              <a:t> is either the data being identified that could be </a:t>
            </a:r>
            <a:r>
              <a:rPr lang="en-US" sz="2400" dirty="0">
                <a:solidFill>
                  <a:schemeClr val="tx1"/>
                </a:solidFill>
              </a:rPr>
              <a:t>anything including a list or another key-value pair.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Key-value stores are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flexible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and offer very </a:t>
            </a:r>
            <a:r>
              <a:rPr lang="en-US" altLang="en-US" sz="2400" dirty="0">
                <a:solidFill>
                  <a:srgbClr val="00B050"/>
                </a:solidFill>
              </a:rPr>
              <a:t>fast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performance for reads and writes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Not adequate for complex applications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080" name="Picture 8" descr="Key-Value Stores Explained. Advantages &amp; Use Cases. | Hazelcast">
            <a:extLst>
              <a:ext uri="{FF2B5EF4-FFF2-40B4-BE49-F238E27FC236}">
                <a16:creationId xmlns:a16="http://schemas.microsoft.com/office/drawing/2014/main" id="{D818A4C7-61FA-1544-9249-EFC623DE8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"/>
          <a:stretch/>
        </p:blipFill>
        <p:spPr bwMode="auto">
          <a:xfrm>
            <a:off x="7366329" y="46037"/>
            <a:ext cx="4152827" cy="63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6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Key-Value Store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97280" y="1791149"/>
            <a:ext cx="9997440" cy="11155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Some popular key-value stores are: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074" name="Picture 2" descr="Enterprise NoSQL Database | Scalable Database Solutions | Riak">
            <a:extLst>
              <a:ext uri="{FF2B5EF4-FFF2-40B4-BE49-F238E27FC236}">
                <a16:creationId xmlns:a16="http://schemas.microsoft.com/office/drawing/2014/main" id="{A0C0DC6F-80A2-9746-8B09-FE9D8AC8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96" y="3004062"/>
            <a:ext cx="2172587" cy="6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dis คืออะไร คือ database ที่ทำงานได้เร็วมาก">
            <a:extLst>
              <a:ext uri="{FF2B5EF4-FFF2-40B4-BE49-F238E27FC236}">
                <a16:creationId xmlns:a16="http://schemas.microsoft.com/office/drawing/2014/main" id="{EF5BBED4-53FE-D047-A041-5C38EA5F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03" y="3068846"/>
            <a:ext cx="2661310" cy="8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 DynamoDB — NoSQL Serverless Database | by Pasindu Senarath | Medium">
            <a:extLst>
              <a:ext uri="{FF2B5EF4-FFF2-40B4-BE49-F238E27FC236}">
                <a16:creationId xmlns:a16="http://schemas.microsoft.com/office/drawing/2014/main" id="{6EAB7844-9EBA-6449-917C-4CA0C5680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7" b="23005"/>
          <a:stretch/>
        </p:blipFill>
        <p:spPr bwMode="auto">
          <a:xfrm>
            <a:off x="1435677" y="4285249"/>
            <a:ext cx="3604509" cy="111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31D7211-B81D-5642-9F44-38E02655A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9091" r="11087" b="17448"/>
          <a:stretch/>
        </p:blipFill>
        <p:spPr bwMode="auto">
          <a:xfrm>
            <a:off x="8981943" y="3211148"/>
            <a:ext cx="1774380" cy="17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erkeley DB (Version: 4.5.20)">
            <a:extLst>
              <a:ext uri="{FF2B5EF4-FFF2-40B4-BE49-F238E27FC236}">
                <a16:creationId xmlns:a16="http://schemas.microsoft.com/office/drawing/2014/main" id="{2E354930-3D2B-0946-BBEE-CCE9ADFF8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98" y="4843021"/>
            <a:ext cx="2302599" cy="11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0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What is Redis?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935182" y="2172303"/>
            <a:ext cx="10058400" cy="375988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Key-Value Store.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Stores and manipulates all data in memory that can be used as a database, cache, and message broker.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Supports basic data structures such as </a:t>
            </a:r>
            <a:r>
              <a:rPr lang="en-US" sz="2400" dirty="0">
                <a:solidFill>
                  <a:srgbClr val="FF0000"/>
                </a:solidFill>
              </a:rPr>
              <a:t>strings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hashes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lists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sets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sorted sets </a:t>
            </a:r>
            <a:r>
              <a:rPr lang="en-US" sz="2400" dirty="0">
                <a:solidFill>
                  <a:schemeClr val="tx1"/>
                </a:solidFill>
              </a:rPr>
              <a:t>with range queries.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More advanced data structures like bitmaps, </a:t>
            </a:r>
            <a:r>
              <a:rPr lang="en-US" sz="2400" dirty="0" err="1">
                <a:solidFill>
                  <a:schemeClr val="tx1"/>
                </a:solidFill>
              </a:rPr>
              <a:t>hyperloglogs</a:t>
            </a:r>
            <a:r>
              <a:rPr lang="en-US" sz="2400" dirty="0">
                <a:solidFill>
                  <a:schemeClr val="tx1"/>
                </a:solidFill>
              </a:rPr>
              <a:t>, and geospatial indexes with radius queries are also supported.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endParaRPr lang="en-US" altLang="en-US" sz="22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1" name="Picture 2" descr="redis คืออะไร คือ database ที่ทำงานได้เร็วมาก">
            <a:extLst>
              <a:ext uri="{FF2B5EF4-FFF2-40B4-BE49-F238E27FC236}">
                <a16:creationId xmlns:a16="http://schemas.microsoft.com/office/drawing/2014/main" id="{006E020C-188C-D048-A9E9-89D4C20C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89" y="549797"/>
            <a:ext cx="3753096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9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How to install Redis?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935182" y="2000553"/>
            <a:ext cx="10058400" cy="43076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Go to </a:t>
            </a:r>
            <a:r>
              <a:rPr lang="en-US" sz="2000" dirty="0">
                <a:hlinkClick r:id="rId3"/>
              </a:rPr>
              <a:t>https://redis.io/download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download and extract file. For windows, download the stable version at  </a:t>
            </a:r>
            <a:r>
              <a:rPr lang="en-US" sz="2000" dirty="0">
                <a:solidFill>
                  <a:schemeClr val="tx1"/>
                </a:solidFill>
                <a:hlinkClick r:id="rId4"/>
              </a:rPr>
              <a:t>https://github.com/MSOpenTech/redis/releases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Start Redis using command: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src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redis</a:t>
            </a:r>
            <a:r>
              <a:rPr lang="en-US" sz="2000" dirty="0">
                <a:solidFill>
                  <a:schemeClr val="tx1"/>
                </a:solidFill>
              </a:rPr>
              <a:t>-server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Check Service: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src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redis</a:t>
            </a:r>
            <a:r>
              <a:rPr lang="en-US" sz="2000" dirty="0">
                <a:solidFill>
                  <a:schemeClr val="tx1"/>
                </a:solidFill>
              </a:rPr>
              <a:t>-cli ping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PONG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Try Redis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Interactive Tutorial: </a:t>
            </a:r>
            <a:r>
              <a:rPr lang="en-US" sz="2000" dirty="0">
                <a:hlinkClick r:id="rId5"/>
              </a:rPr>
              <a:t>https://try.redis.io/</a:t>
            </a:r>
            <a:endParaRPr lang="en-US" sz="20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201168" lvl="1" indent="0">
              <a:lnSpc>
                <a:spcPct val="90000"/>
              </a:lnSpc>
              <a:buNone/>
            </a:pPr>
            <a:endParaRPr lang="en-US" altLang="en-US" sz="22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sz="4800" dirty="0">
                <a:solidFill>
                  <a:schemeClr val="tx1"/>
                </a:solidFill>
              </a:rPr>
              <a:t>Redis Data Types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F780-D595-4946-9764-0BF9B848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1591"/>
            <a:ext cx="7120145" cy="36668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CC5A89-79AB-4917-B517-5178598CBAF3}"/>
              </a:ext>
            </a:extLst>
          </p:cNvPr>
          <p:cNvSpPr/>
          <p:nvPr/>
        </p:nvSpPr>
        <p:spPr>
          <a:xfrm>
            <a:off x="8464809" y="1278926"/>
            <a:ext cx="3595335" cy="858790"/>
          </a:xfrm>
          <a:prstGeom prst="roundRect">
            <a:avLst/>
          </a:prstGeom>
          <a:solidFill>
            <a:srgbClr val="BBB4E4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STRING</a:t>
            </a:r>
            <a:r>
              <a:rPr lang="en-US" dirty="0"/>
              <a:t>: Binary-safe string data with max allowed size 512 MB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56FD1-5225-408D-8438-032BDFB98C7E}"/>
              </a:ext>
            </a:extLst>
          </p:cNvPr>
          <p:cNvSpPr/>
          <p:nvPr/>
        </p:nvSpPr>
        <p:spPr>
          <a:xfrm>
            <a:off x="8464809" y="2243143"/>
            <a:ext cx="3553948" cy="13184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LIST</a:t>
            </a:r>
            <a:r>
              <a:rPr lang="en-US" sz="1600" dirty="0"/>
              <a:t>: Lists in Redis are implemented using a linked list. They are collections of string elements, sorted by insertion order.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DC4C28-AEC4-439B-9ED7-A8AFDA006B27}"/>
              </a:ext>
            </a:extLst>
          </p:cNvPr>
          <p:cNvSpPr/>
          <p:nvPr/>
        </p:nvSpPr>
        <p:spPr>
          <a:xfrm>
            <a:off x="8473788" y="3643109"/>
            <a:ext cx="3553948" cy="7907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SET</a:t>
            </a:r>
            <a:r>
              <a:rPr lang="en-US" dirty="0"/>
              <a:t>: A collection of unique strings with no ordering.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E89A6-6905-4238-9AD9-CAA0B7B987C5}"/>
              </a:ext>
            </a:extLst>
          </p:cNvPr>
          <p:cNvSpPr/>
          <p:nvPr/>
        </p:nvSpPr>
        <p:spPr>
          <a:xfrm>
            <a:off x="8464809" y="4544226"/>
            <a:ext cx="3512559" cy="8594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SORTED SET</a:t>
            </a:r>
            <a:r>
              <a:rPr lang="en-US" dirty="0"/>
              <a:t>: A collection of unique strings ordered by user defined scoring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C976D3-8BCE-4FDF-AE3C-0AD9208D8097}"/>
              </a:ext>
            </a:extLst>
          </p:cNvPr>
          <p:cNvSpPr/>
          <p:nvPr/>
        </p:nvSpPr>
        <p:spPr>
          <a:xfrm>
            <a:off x="8515178" y="5514015"/>
            <a:ext cx="3512558" cy="790751"/>
          </a:xfrm>
          <a:prstGeom prst="roundRect">
            <a:avLst/>
          </a:prstGeom>
          <a:solidFill>
            <a:srgbClr val="77C56D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HASH</a:t>
            </a:r>
            <a:r>
              <a:rPr lang="en-US" dirty="0"/>
              <a:t>: Unordered hash table of keys to values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AF19913-76C4-4215-949C-D16D480FFDA1}"/>
              </a:ext>
            </a:extLst>
          </p:cNvPr>
          <p:cNvSpPr/>
          <p:nvPr/>
        </p:nvSpPr>
        <p:spPr>
          <a:xfrm>
            <a:off x="3502617" y="2944678"/>
            <a:ext cx="3983064" cy="604826"/>
          </a:xfrm>
          <a:prstGeom prst="fram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FA50DEC1-3F02-48D5-B932-6AA6E20E6D5A}"/>
              </a:ext>
            </a:extLst>
          </p:cNvPr>
          <p:cNvSpPr/>
          <p:nvPr/>
        </p:nvSpPr>
        <p:spPr>
          <a:xfrm>
            <a:off x="3502617" y="3549504"/>
            <a:ext cx="4184542" cy="6048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932C38D-D0A9-4C0D-BD45-870729380280}"/>
              </a:ext>
            </a:extLst>
          </p:cNvPr>
          <p:cNvSpPr/>
          <p:nvPr/>
        </p:nvSpPr>
        <p:spPr>
          <a:xfrm>
            <a:off x="3502617" y="4154330"/>
            <a:ext cx="4714808" cy="6048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829BC73-8A89-4B1A-BDE5-37ACD32EDD3C}"/>
              </a:ext>
            </a:extLst>
          </p:cNvPr>
          <p:cNvSpPr/>
          <p:nvPr/>
        </p:nvSpPr>
        <p:spPr>
          <a:xfrm>
            <a:off x="3502617" y="4759156"/>
            <a:ext cx="4714808" cy="6048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4D37A38-FA0D-A04E-AD67-E07BA440DBCA}"/>
              </a:ext>
            </a:extLst>
          </p:cNvPr>
          <p:cNvSpPr/>
          <p:nvPr/>
        </p:nvSpPr>
        <p:spPr>
          <a:xfrm>
            <a:off x="3502617" y="2336968"/>
            <a:ext cx="3983064" cy="604826"/>
          </a:xfrm>
          <a:prstGeom prst="fram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E79CF-614C-2943-92F3-440AB1BB1350}"/>
              </a:ext>
            </a:extLst>
          </p:cNvPr>
          <p:cNvSpPr txBox="1"/>
          <p:nvPr/>
        </p:nvSpPr>
        <p:spPr>
          <a:xfrm>
            <a:off x="1097280" y="6003842"/>
            <a:ext cx="4561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 C</a:t>
            </a:r>
            <a:r>
              <a:rPr lang="en-TH" dirty="0"/>
              <a:t>ommand: </a:t>
            </a:r>
            <a:r>
              <a:rPr lang="en-US" u="sng" dirty="0">
                <a:hlinkClick r:id="rId4"/>
              </a:rPr>
              <a:t>https://redis.io/commands</a:t>
            </a:r>
            <a:endParaRPr lang="en-US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2268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7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C64-86DB-FF42-9E43-82E9405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Redis STRING</a:t>
            </a:r>
            <a:endParaRPr lang="en-TH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24C3-0BB7-8641-BB93-493B5C35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004"/>
            <a:ext cx="6837852" cy="143799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Redis String type is the simply type of value. Integer and float number can be stored  as STRING type in Redis.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endParaRPr lang="en-TH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DE6-860A-5A41-B26B-ADA1B55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86469A-85EF-4D1C-AFD9-A0169139B70D}"/>
              </a:ext>
            </a:extLst>
          </p:cNvPr>
          <p:cNvGrpSpPr/>
          <p:nvPr/>
        </p:nvGrpSpPr>
        <p:grpSpPr>
          <a:xfrm>
            <a:off x="8526884" y="1994202"/>
            <a:ext cx="3370260" cy="2933612"/>
            <a:chOff x="8511385" y="1368028"/>
            <a:chExt cx="3370260" cy="293361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872CA3-B02F-4CF8-9124-DC2F0BA2A0D0}"/>
                </a:ext>
              </a:extLst>
            </p:cNvPr>
            <p:cNvSpPr/>
            <p:nvPr/>
          </p:nvSpPr>
          <p:spPr>
            <a:xfrm>
              <a:off x="8679051" y="2293749"/>
              <a:ext cx="2867186" cy="979590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jamesbond007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D86E3-B780-41A0-B527-E24FA0944CCD}"/>
                </a:ext>
              </a:extLst>
            </p:cNvPr>
            <p:cNvSpPr txBox="1"/>
            <p:nvPr/>
          </p:nvSpPr>
          <p:spPr>
            <a:xfrm>
              <a:off x="8945337" y="2109083"/>
              <a:ext cx="1167307" cy="369332"/>
            </a:xfrm>
            <a:prstGeom prst="rect">
              <a:avLst/>
            </a:prstGeom>
            <a:solidFill>
              <a:srgbClr val="BBB4E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username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D4F8C-9892-42BD-940E-340F0533276A}"/>
                </a:ext>
              </a:extLst>
            </p:cNvPr>
            <p:cNvSpPr txBox="1"/>
            <p:nvPr/>
          </p:nvSpPr>
          <p:spPr>
            <a:xfrm>
              <a:off x="10255026" y="2124581"/>
              <a:ext cx="923843" cy="369332"/>
            </a:xfrm>
            <a:prstGeom prst="rect">
              <a:avLst/>
            </a:prstGeom>
            <a:solidFill>
              <a:srgbClr val="BBB4E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8BEC54-4B76-4D9B-B958-A58FE00161AC}"/>
                </a:ext>
              </a:extLst>
            </p:cNvPr>
            <p:cNvSpPr txBox="1"/>
            <p:nvPr/>
          </p:nvSpPr>
          <p:spPr>
            <a:xfrm>
              <a:off x="8511385" y="1368028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68487F-708D-4498-8B83-3CAFFD23C9EA}"/>
                </a:ext>
              </a:extLst>
            </p:cNvPr>
            <p:cNvSpPr txBox="1"/>
            <p:nvPr/>
          </p:nvSpPr>
          <p:spPr>
            <a:xfrm>
              <a:off x="10419578" y="1368028"/>
              <a:ext cx="146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of value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E173FC-E0DB-43B1-A19D-73CE7C796658}"/>
                </a:ext>
              </a:extLst>
            </p:cNvPr>
            <p:cNvSpPr txBox="1"/>
            <p:nvPr/>
          </p:nvSpPr>
          <p:spPr>
            <a:xfrm>
              <a:off x="9477375" y="3932308"/>
              <a:ext cx="1393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stored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6A8201-7003-4745-B1CC-4C73E1308C23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>
              <a:off x="9085389" y="1737360"/>
              <a:ext cx="443602" cy="37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C070B-55E7-4967-BD0B-34E654AF6733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 flipH="1">
              <a:off x="10716948" y="1737360"/>
              <a:ext cx="433664" cy="387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5415EC-BCC3-4C88-870B-F125B179A0FF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9779431" y="3257841"/>
              <a:ext cx="394545" cy="67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ED9599F-057D-4FD5-B829-D7250A9E3BC8}"/>
              </a:ext>
            </a:extLst>
          </p:cNvPr>
          <p:cNvSpPr txBox="1"/>
          <p:nvPr/>
        </p:nvSpPr>
        <p:spPr>
          <a:xfrm>
            <a:off x="1097279" y="5687965"/>
            <a:ext cx="1046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b="1" dirty="0">
                <a:solidFill>
                  <a:srgbClr val="7030A0"/>
                </a:solidFill>
              </a:rPr>
              <a:t>MSET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MGET</a:t>
            </a:r>
            <a:r>
              <a:rPr lang="en-US" sz="2200" dirty="0"/>
              <a:t> commands are used to set or retrieve the value of multiple keys in a single command</a:t>
            </a: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68D8F8A3-ADF0-4DCC-904B-83036D2D2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83662"/>
              </p:ext>
            </p:extLst>
          </p:nvPr>
        </p:nvGraphicFramePr>
        <p:xfrm>
          <a:off x="1254776" y="3595822"/>
          <a:ext cx="7103507" cy="1925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32322">
                  <a:extLst>
                    <a:ext uri="{9D8B030D-6E8A-4147-A177-3AD203B41FA5}">
                      <a16:colId xmlns:a16="http://schemas.microsoft.com/office/drawing/2014/main" val="2432544391"/>
                    </a:ext>
                  </a:extLst>
                </a:gridCol>
                <a:gridCol w="5371185">
                  <a:extLst>
                    <a:ext uri="{9D8B030D-6E8A-4147-A177-3AD203B41FA5}">
                      <a16:colId xmlns:a16="http://schemas.microsoft.com/office/drawing/2014/main" val="528359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rgbClr val="333333"/>
                          </a:solidFill>
                          <a:effectLst/>
                        </a:rPr>
                        <a:t>Command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BBB4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Meaning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BBB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 the value stored at the given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the data stored at the given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3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DEL</a:t>
                      </a:r>
                      <a:endParaRPr lang="en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 the value stored at the given key (use for all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339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16c05727-aa75-4e4a-9b5f-8a80a116589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3251</Words>
  <Application>Microsoft Macintosh PowerPoint</Application>
  <PresentationFormat>Widescreen</PresentationFormat>
  <Paragraphs>464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Bookman Old Style</vt:lpstr>
      <vt:lpstr>Calibri</vt:lpstr>
      <vt:lpstr>Courier New</vt:lpstr>
      <vt:lpstr>Franklin Gothic Book</vt:lpstr>
      <vt:lpstr>Open Sans</vt:lpstr>
      <vt:lpstr>Times New Roman</vt:lpstr>
      <vt:lpstr>Wingdings</vt:lpstr>
      <vt:lpstr>1_RetrospectVTI</vt:lpstr>
      <vt:lpstr>AT82.02</vt:lpstr>
      <vt:lpstr>Outline</vt:lpstr>
      <vt:lpstr>Key-Value Store</vt:lpstr>
      <vt:lpstr>Key-Value Store</vt:lpstr>
      <vt:lpstr>Key-Value Store</vt:lpstr>
      <vt:lpstr>What is Redis?</vt:lpstr>
      <vt:lpstr>How to install Redis?</vt:lpstr>
      <vt:lpstr>Redis Data Types</vt:lpstr>
      <vt:lpstr>Redis STRING</vt:lpstr>
      <vt:lpstr>Redis STRING example</vt:lpstr>
      <vt:lpstr>Redis LIST</vt:lpstr>
      <vt:lpstr>Redis LIST example</vt:lpstr>
      <vt:lpstr>Redis SET</vt:lpstr>
      <vt:lpstr>Redis SET example</vt:lpstr>
      <vt:lpstr>Redis SORTED SET (ZSET)</vt:lpstr>
      <vt:lpstr>Redis SORTED SET (ZSET) example</vt:lpstr>
      <vt:lpstr>Redis HASH</vt:lpstr>
      <vt:lpstr>Redis HASH example</vt:lpstr>
      <vt:lpstr>Use Case: Shopping Cart</vt:lpstr>
      <vt:lpstr>Use Case: Shopping Cart (2)</vt:lpstr>
      <vt:lpstr>Use Case: Shopping Cart (3)</vt:lpstr>
      <vt:lpstr>Use Case: Shopping Cart (3)</vt:lpstr>
      <vt:lpstr>Use Case: Shopping Cart (4)</vt:lpstr>
      <vt:lpstr>Use Case: Shopping Cart (5)</vt:lpstr>
      <vt:lpstr>Use Case: Shopping Cart (6)</vt:lpstr>
      <vt:lpstr>References</vt:lpstr>
      <vt:lpstr> Thank you.  </vt:lpstr>
      <vt:lpstr>Use Case: Shopping Cart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2020-08-29T14:57:15Z</dcterms:created>
  <dcterms:modified xsi:type="dcterms:W3CDTF">2020-09-23T02:51:52Z</dcterms:modified>
</cp:coreProperties>
</file>