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7"/>
  </p:notesMasterIdLst>
  <p:sldIdLst>
    <p:sldId id="470" r:id="rId5"/>
    <p:sldId id="268" r:id="rId6"/>
    <p:sldId id="463" r:id="rId7"/>
    <p:sldId id="270" r:id="rId8"/>
    <p:sldId id="464" r:id="rId9"/>
    <p:sldId id="465" r:id="rId10"/>
    <p:sldId id="473" r:id="rId11"/>
    <p:sldId id="466" r:id="rId12"/>
    <p:sldId id="496" r:id="rId13"/>
    <p:sldId id="475" r:id="rId14"/>
    <p:sldId id="476" r:id="rId15"/>
    <p:sldId id="478" r:id="rId16"/>
    <p:sldId id="472" r:id="rId17"/>
    <p:sldId id="481" r:id="rId18"/>
    <p:sldId id="479" r:id="rId19"/>
    <p:sldId id="480" r:id="rId20"/>
    <p:sldId id="498" r:id="rId21"/>
    <p:sldId id="482" r:id="rId22"/>
    <p:sldId id="497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9" r:id="rId37"/>
    <p:sldId id="501" r:id="rId38"/>
    <p:sldId id="500" r:id="rId39"/>
    <p:sldId id="502" r:id="rId40"/>
    <p:sldId id="503" r:id="rId41"/>
    <p:sldId id="504" r:id="rId42"/>
    <p:sldId id="505" r:id="rId43"/>
    <p:sldId id="507" r:id="rId44"/>
    <p:sldId id="506" r:id="rId45"/>
    <p:sldId id="508" r:id="rId46"/>
    <p:sldId id="509" r:id="rId47"/>
    <p:sldId id="510" r:id="rId48"/>
    <p:sldId id="511" r:id="rId49"/>
    <p:sldId id="512" r:id="rId50"/>
    <p:sldId id="513" r:id="rId51"/>
    <p:sldId id="515" r:id="rId52"/>
    <p:sldId id="514" r:id="rId53"/>
    <p:sldId id="516" r:id="rId54"/>
    <p:sldId id="517" r:id="rId55"/>
    <p:sldId id="518" r:id="rId56"/>
    <p:sldId id="519" r:id="rId57"/>
    <p:sldId id="471" r:id="rId58"/>
    <p:sldId id="524" r:id="rId59"/>
    <p:sldId id="469" r:id="rId60"/>
    <p:sldId id="520" r:id="rId61"/>
    <p:sldId id="521" r:id="rId62"/>
    <p:sldId id="523" r:id="rId63"/>
    <p:sldId id="462" r:id="rId64"/>
    <p:sldId id="522" r:id="rId65"/>
    <p:sldId id="327" r:id="rId66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6325" autoAdjust="0"/>
  </p:normalViewPr>
  <p:slideViewPr>
    <p:cSldViewPr snapToGrid="0">
      <p:cViewPr varScale="1">
        <p:scale>
          <a:sx n="56" d="100"/>
          <a:sy n="56" d="100"/>
        </p:scale>
        <p:origin x="100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commentAuthors" Target="commentAuthors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5ADC45F-C45A-449D-A58E-265B1270A923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C829593-6498-4AEC-8142-BFED661E0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4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r>
              <a:rPr lang="en-US" dirty="0"/>
              <a:t>D:</a:t>
            </a:r>
          </a:p>
          <a:p>
            <a:r>
              <a:rPr lang="en-US" dirty="0"/>
              <a:t>Cd D:\_Phd_Candidate\AITTA-DMM\mongodb-win32-x86_64-windows-4.4.1\bin</a:t>
            </a:r>
          </a:p>
          <a:p>
            <a:r>
              <a:rPr lang="en-US" dirty="0"/>
              <a:t>mongo "</a:t>
            </a:r>
            <a:r>
              <a:rPr lang="en-US" dirty="0" err="1"/>
              <a:t>mongodb+srv</a:t>
            </a:r>
            <a:r>
              <a:rPr lang="en-US" dirty="0"/>
              <a:t>://dmmcluster.f1uoi.gcp.mongodb.net/shop101" --username </a:t>
            </a:r>
            <a:r>
              <a:rPr lang="en-US" dirty="0" err="1"/>
              <a:t>st_dmm</a:t>
            </a:r>
            <a:r>
              <a:rPr lang="en-US" dirty="0"/>
              <a:t> --password </a:t>
            </a:r>
            <a:r>
              <a:rPr lang="en-US" dirty="0" err="1"/>
              <a:t>st_dmm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db.inventory.find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({"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size.uom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" : "in"}).pretty()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4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75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   { $match: {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couponused:true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} },    { $group: { _id: "$customer", total: { $sum: "$total" } } } 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6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6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>
              <a:lnSpc>
                <a:spcPct val="115000"/>
              </a:lnSpc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{ $group: { _id: "$customer", total: { $sum: 1} } } 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71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   { $group: { _id: "$customer", average: { $avg: "$total" } } } 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   { $group: { _id: "$customer", minimum: { $min: "$total" } } } 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   { $group: { _id: "$customer", maximum: { $max: "$total" } } } 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4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([{$group:{_id:"$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customer",total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{$sum:"$total"}}},{ $sort: { total: -</a:t>
            </a:r>
            <a:r>
              <a:rPr lang="th-T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1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} }])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</a:t>
            </a:r>
            <a:b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{$group:{_id:"$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customer",total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{$sum:"$total"}}}, </a:t>
            </a:r>
            <a:b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 $sort: { total: -1 }},</a:t>
            </a:r>
            <a:b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{$limit:1}</a:t>
            </a:r>
            <a:b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54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$lookup: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{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from: "customer",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localField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"customer",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foreignField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"name",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as: "</a:t>
            </a: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cust_info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"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}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}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]).pretty()</a:t>
            </a: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49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45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r>
              <a:rPr lang="en-US" dirty="0"/>
              <a:t>D:</a:t>
            </a:r>
          </a:p>
          <a:p>
            <a:r>
              <a:rPr lang="en-US" dirty="0"/>
              <a:t>Cd D:\_Phd_Candidate\AITTA-DMM\mongodb-win32-x86_64-windows-4.4.1\bin</a:t>
            </a:r>
          </a:p>
          <a:p>
            <a:r>
              <a:rPr lang="en-US" dirty="0"/>
              <a:t>mongo "</a:t>
            </a:r>
            <a:r>
              <a:rPr lang="en-US" dirty="0" err="1"/>
              <a:t>mongodb+srv</a:t>
            </a:r>
            <a:r>
              <a:rPr lang="en-US" dirty="0"/>
              <a:t>://dmmcluster.f1uoi.gcp.mongodb.net/shop101" --username </a:t>
            </a:r>
            <a:r>
              <a:rPr lang="en-US" dirty="0" err="1"/>
              <a:t>st_dmm</a:t>
            </a:r>
            <a:r>
              <a:rPr lang="en-US" dirty="0"/>
              <a:t> --password </a:t>
            </a:r>
            <a:r>
              <a:rPr lang="en-US" dirty="0" err="1"/>
              <a:t>st_dmm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255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D:</a:t>
            </a:r>
          </a:p>
          <a:p>
            <a:r>
              <a:rPr lang="en-US" dirty="0"/>
              <a:t>Cd D:\_Phd_Candidate\AITTA-DMM\mongodb-win32-x86_64-windows-4.4.1\bin</a:t>
            </a:r>
          </a:p>
          <a:p>
            <a:r>
              <a:rPr lang="en-US" dirty="0"/>
              <a:t>mongo "</a:t>
            </a:r>
            <a:r>
              <a:rPr lang="en-US" dirty="0" err="1"/>
              <a:t>mongodb+srv</a:t>
            </a:r>
            <a:r>
              <a:rPr lang="en-US" dirty="0"/>
              <a:t>://dmmcluster.f1uoi.gcp.mongodb.net/shop101" --username </a:t>
            </a:r>
            <a:r>
              <a:rPr lang="en-US" dirty="0" err="1"/>
              <a:t>st_dmm</a:t>
            </a:r>
            <a:r>
              <a:rPr lang="en-US" dirty="0"/>
              <a:t> --password </a:t>
            </a:r>
            <a:r>
              <a:rPr lang="en-US" dirty="0" err="1"/>
              <a:t>st_dmm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84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663017D9-6A60-4FA7-BE8D-F169153D3FF0}" type="slidenum">
              <a:rPr lang="en-US" altLang="en-US">
                <a:latin typeface="Times New Roman" panose="02020603050405020304" pitchFamily="18" charset="0"/>
              </a:rPr>
              <a:pPr eaLnBrk="1" hangingPunct="1"/>
              <a:t>60</a:t>
            </a:fld>
            <a:endParaRPr lang="th-TH" altLang="en-US">
              <a:latin typeface="Times New Roman" panose="02020603050405020304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037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40149a7731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40149a7731_0_524:notes"/>
          <p:cNvSpPr txBox="1">
            <a:spLocks noGrp="1"/>
          </p:cNvSpPr>
          <p:nvPr>
            <p:ph type="body" idx="1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spcFirstLastPara="1" wrap="square" lIns="93162" tIns="93162" rIns="93162" bIns="93162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db.customer.updateMany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 },{$set: {status: "A"}})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db.customer.updateMany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name:"Lisa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" }, {$set: {status: "I"}})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9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db.customer.find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({},{cid:1,name:1,_id:0}).pretty()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0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db.customer.find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name:"Lisa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"}).pretty()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7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db.customer.find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</a:t>
            </a:r>
            <a:r>
              <a:rPr lang="en-US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$or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: [{status: "A"}, {age:20}]})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1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db.customer.find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({name: /is/}).pretty()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12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db.customer.find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({status: {$in: ["A", "D"]}}).pretty()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29593-6498-4AEC-8142-BFED661E0B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048200" y="41082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048200" y="2529840"/>
            <a:ext cx="3226400" cy="403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439989" y="2529840"/>
            <a:ext cx="3226400" cy="403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7831779" y="2529840"/>
            <a:ext cx="3226400" cy="403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800"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83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112058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124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lljemmett.com/2019/01/03/book-blogging-goals-for-2019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s.mongodb.org/windows/mongodb-shell-windows-x86_64-4.4.1.zip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3B31-3432-442C-999E-467EF1A7C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823519"/>
            <a:ext cx="10058400" cy="1544532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LAB Submission system:                    </a:t>
            </a:r>
            <a:r>
              <a:rPr lang="en-US" sz="3200" b="1" dirty="0">
                <a:solidFill>
                  <a:srgbClr val="00B050"/>
                </a:solidFill>
              </a:rPr>
              <a:t>google  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                                                            classroom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3E548-DA48-4A87-9090-9B88B5ED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AE2A16-7F00-451F-A761-41F98A559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6800" y="704930"/>
            <a:ext cx="9828844" cy="2457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40E6E-B35B-42BE-947B-13DFDC56C8BB}"/>
              </a:ext>
            </a:extLst>
          </p:cNvPr>
          <p:cNvSpPr txBox="1"/>
          <p:nvPr/>
        </p:nvSpPr>
        <p:spPr>
          <a:xfrm>
            <a:off x="6096000" y="2910840"/>
            <a:ext cx="411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jilljemmett.com/2019/01/03/book-blogging-goals-for-2019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pic>
        <p:nvPicPr>
          <p:cNvPr id="1030" name="Picture 6" descr="Google Classroom Review | PCMag">
            <a:extLst>
              <a:ext uri="{FF2B5EF4-FFF2-40B4-BE49-F238E27FC236}">
                <a16:creationId xmlns:a16="http://schemas.microsoft.com/office/drawing/2014/main" id="{E253A8BB-01D6-486A-9FA4-2E241612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6" r="13986"/>
          <a:stretch/>
        </p:blipFill>
        <p:spPr bwMode="auto">
          <a:xfrm>
            <a:off x="6176702" y="3695860"/>
            <a:ext cx="1976698" cy="15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682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F8077D-9C68-4CA1-9021-607C1C96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Insert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26F3-03E7-40B8-80B3-4EF31C4B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7360A-73CA-4C9F-9B54-6F7C45F7F5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7442" y="180064"/>
            <a:ext cx="4775696" cy="1578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Google Shape;607;p83">
            <a:extLst>
              <a:ext uri="{FF2B5EF4-FFF2-40B4-BE49-F238E27FC236}">
                <a16:creationId xmlns:a16="http://schemas.microsoft.com/office/drawing/2014/main" id="{5A55D556-CEB9-4317-95DE-6F9CE096A9BC}"/>
              </a:ext>
            </a:extLst>
          </p:cNvPr>
          <p:cNvSpPr txBox="1">
            <a:spLocks noGrp="1"/>
          </p:cNvSpPr>
          <p:nvPr/>
        </p:nvSpPr>
        <p:spPr>
          <a:xfrm>
            <a:off x="5072096" y="2095299"/>
            <a:ext cx="327129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91EA"/>
                </a:solidFill>
                <a:effectLst/>
                <a:latin typeface="Roboto Slab"/>
                <a:ea typeface="Roboto Slab"/>
                <a:cs typeface="Roboto Slab"/>
              </a:rPr>
              <a:t>DDM2020 MongoDB Server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6981DD-AB34-4493-925B-09708F7A68F5}"/>
              </a:ext>
            </a:extLst>
          </p:cNvPr>
          <p:cNvGrpSpPr/>
          <p:nvPr/>
        </p:nvGrpSpPr>
        <p:grpSpPr>
          <a:xfrm>
            <a:off x="1295702" y="2692555"/>
            <a:ext cx="3105909" cy="3432818"/>
            <a:chOff x="1719622" y="2571001"/>
            <a:chExt cx="2473836" cy="2680056"/>
          </a:xfrm>
        </p:grpSpPr>
        <p:pic>
          <p:nvPicPr>
            <p:cNvPr id="16" name="Google Shape;405;p59">
              <a:extLst>
                <a:ext uri="{FF2B5EF4-FFF2-40B4-BE49-F238E27FC236}">
                  <a16:creationId xmlns:a16="http://schemas.microsoft.com/office/drawing/2014/main" id="{DE9C398B-E02F-4426-8DAF-FD41A6E154D8}"/>
                </a:ext>
              </a:extLst>
            </p:cNvPr>
            <p:cNvPicPr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19622" y="2571001"/>
              <a:ext cx="2473836" cy="2680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9CDDEA-C611-4F83-9376-6ADD43B24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143" y1="77778" x2="75238" y2="80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69739" y="2622390"/>
              <a:ext cx="918037" cy="865578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9326D0-38DF-461C-A130-625A9D22C7A1}"/>
              </a:ext>
            </a:extLst>
          </p:cNvPr>
          <p:cNvGrpSpPr/>
          <p:nvPr/>
        </p:nvGrpSpPr>
        <p:grpSpPr>
          <a:xfrm>
            <a:off x="5774682" y="2624413"/>
            <a:ext cx="2012958" cy="865578"/>
            <a:chOff x="6845916" y="2708902"/>
            <a:chExt cx="2012958" cy="86557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E8D4DF-CACA-488E-9493-8059911E3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143" y1="77778" x2="75238" y2="80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45916" y="2708902"/>
              <a:ext cx="918037" cy="86557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DD3069-4F96-4AF6-862A-A206216E8D07}"/>
                </a:ext>
              </a:extLst>
            </p:cNvPr>
            <p:cNvSpPr txBox="1"/>
            <p:nvPr/>
          </p:nvSpPr>
          <p:spPr>
            <a:xfrm>
              <a:off x="7263899" y="2798946"/>
              <a:ext cx="15949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800" dirty="0">
                  <a:solidFill>
                    <a:schemeClr val="tx1"/>
                  </a:solidFill>
                </a:rPr>
                <a:t>Shop101 </a:t>
              </a:r>
              <a:br>
                <a:rPr lang="en-US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Database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3400DF-A474-4DE5-AD3F-9470E6749D71}"/>
              </a:ext>
            </a:extLst>
          </p:cNvPr>
          <p:cNvGrpSpPr/>
          <p:nvPr/>
        </p:nvGrpSpPr>
        <p:grpSpPr>
          <a:xfrm>
            <a:off x="5744561" y="3799387"/>
            <a:ext cx="1225763" cy="1011853"/>
            <a:chOff x="6490378" y="3913729"/>
            <a:chExt cx="1225763" cy="10118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C5BE3F-682B-4CA2-A6A6-B55A10A27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450" y="3913729"/>
              <a:ext cx="698418" cy="6651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57A2A2-66CC-46BE-9304-9428EFD736CB}"/>
                </a:ext>
              </a:extLst>
            </p:cNvPr>
            <p:cNvSpPr txBox="1"/>
            <p:nvPr/>
          </p:nvSpPr>
          <p:spPr>
            <a:xfrm>
              <a:off x="6490378" y="4556250"/>
              <a:ext cx="1225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Customer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A3C68B-39AC-4876-AC86-58F6A67B4CD0}"/>
              </a:ext>
            </a:extLst>
          </p:cNvPr>
          <p:cNvGrpSpPr/>
          <p:nvPr/>
        </p:nvGrpSpPr>
        <p:grpSpPr>
          <a:xfrm>
            <a:off x="5926633" y="4906786"/>
            <a:ext cx="780010" cy="1093949"/>
            <a:chOff x="6256814" y="5221410"/>
            <a:chExt cx="780010" cy="10939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63DDE81-C810-487A-AF5A-79A2C4CA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24313" y="5221410"/>
              <a:ext cx="445011" cy="51045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41AAD8-FB1F-4362-8E80-F889E4B8E426}"/>
                </a:ext>
              </a:extLst>
            </p:cNvPr>
            <p:cNvSpPr txBox="1"/>
            <p:nvPr/>
          </p:nvSpPr>
          <p:spPr>
            <a:xfrm>
              <a:off x="6256814" y="5669028"/>
              <a:ext cx="7800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- Lisa</a:t>
              </a:r>
              <a:br>
                <a:rPr lang="en-US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- Bob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6245898-16FF-49C6-AE52-F9EAD64AFFA2}"/>
              </a:ext>
            </a:extLst>
          </p:cNvPr>
          <p:cNvGrpSpPr/>
          <p:nvPr/>
        </p:nvGrpSpPr>
        <p:grpSpPr>
          <a:xfrm>
            <a:off x="9396033" y="3408076"/>
            <a:ext cx="1987554" cy="2436996"/>
            <a:chOff x="8882921" y="3688376"/>
            <a:chExt cx="1987554" cy="243699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27DA76-AAB4-43B8-B85D-940AA3ED03A5}"/>
                </a:ext>
              </a:extLst>
            </p:cNvPr>
            <p:cNvGrpSpPr/>
            <p:nvPr/>
          </p:nvGrpSpPr>
          <p:grpSpPr>
            <a:xfrm>
              <a:off x="9177460" y="4590309"/>
              <a:ext cx="1489016" cy="1524836"/>
              <a:chOff x="6256814" y="5221410"/>
              <a:chExt cx="1489016" cy="1524836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7FA839C-CD2B-4B7A-86A8-B5E4AF726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4313" y="5221410"/>
                <a:ext cx="445011" cy="51045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4F712-5562-4E99-BA93-75CADC4C3CEF}"/>
                  </a:ext>
                </a:extLst>
              </p:cNvPr>
              <p:cNvSpPr txBox="1"/>
              <p:nvPr/>
            </p:nvSpPr>
            <p:spPr>
              <a:xfrm>
                <a:off x="6256814" y="5669028"/>
                <a:ext cx="148901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2075" indent="-92075">
                  <a:buFontTx/>
                  <a:buChar char="-"/>
                </a:pPr>
                <a:r>
                  <a:rPr lang="en-US" sz="1600" dirty="0"/>
                  <a:t>c</a:t>
                </a:r>
                <a:r>
                  <a:rPr lang="en-US" sz="1600" dirty="0">
                    <a:solidFill>
                      <a:schemeClr val="tx1"/>
                    </a:solidFill>
                  </a:rPr>
                  <a:t>anvas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>
                    <a:solidFill>
                      <a:schemeClr val="tx1"/>
                    </a:solidFill>
                  </a:rPr>
                  <a:t>pen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/>
                  <a:t>mat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/>
                  <a:t>mousepad</a:t>
                </a:r>
                <a:endParaRPr lang="en-US" dirty="0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DB936A-AE39-4E4D-8452-4737C27C79BF}"/>
                </a:ext>
              </a:extLst>
            </p:cNvPr>
            <p:cNvSpPr/>
            <p:nvPr/>
          </p:nvSpPr>
          <p:spPr>
            <a:xfrm>
              <a:off x="8975823" y="4441907"/>
              <a:ext cx="1489016" cy="16834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4F74E9-F9BC-4E94-9EBF-1629DA67319F}"/>
                </a:ext>
              </a:extLst>
            </p:cNvPr>
            <p:cNvSpPr txBox="1"/>
            <p:nvPr/>
          </p:nvSpPr>
          <p:spPr>
            <a:xfrm>
              <a:off x="8882921" y="3688376"/>
              <a:ext cx="19875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Insert information about inventory</a:t>
              </a:r>
            </a:p>
          </p:txBody>
        </p:sp>
      </p:grpSp>
      <p:sp>
        <p:nvSpPr>
          <p:cNvPr id="49" name="Google Shape;607;p83">
            <a:extLst>
              <a:ext uri="{FF2B5EF4-FFF2-40B4-BE49-F238E27FC236}">
                <a16:creationId xmlns:a16="http://schemas.microsoft.com/office/drawing/2014/main" id="{D4ADF75A-D231-4FF7-A008-115C9CE3E392}"/>
              </a:ext>
            </a:extLst>
          </p:cNvPr>
          <p:cNvSpPr txBox="1">
            <a:spLocks noGrp="1"/>
          </p:cNvSpPr>
          <p:nvPr/>
        </p:nvSpPr>
        <p:spPr>
          <a:xfrm>
            <a:off x="1070959" y="2087286"/>
            <a:ext cx="3555393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oboto Slab"/>
                <a:ea typeface="Roboto Slab"/>
                <a:cs typeface="Roboto Slab"/>
              </a:rPr>
              <a:t>Document Model Architecture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DAFA7-FD1F-41ED-8AFA-DD9155942648}"/>
              </a:ext>
            </a:extLst>
          </p:cNvPr>
          <p:cNvSpPr/>
          <p:nvPr/>
        </p:nvSpPr>
        <p:spPr>
          <a:xfrm>
            <a:off x="5182124" y="2537014"/>
            <a:ext cx="2948439" cy="3588359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7E63229-BC10-45C0-A1BD-F6156BB63D52}"/>
              </a:ext>
            </a:extLst>
          </p:cNvPr>
          <p:cNvSpPr/>
          <p:nvPr/>
        </p:nvSpPr>
        <p:spPr>
          <a:xfrm>
            <a:off x="8557778" y="4527791"/>
            <a:ext cx="457925" cy="3789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2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9706-AB9F-4121-A98E-52E583D1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inventory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6D18-6614-40A2-9AF6-8942E420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>
              <a:lnSpc>
                <a:spcPct val="115000"/>
              </a:lnSpc>
            </a:pP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db.inventory.insertOne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457200">
              <a:lnSpc>
                <a:spcPct val="115000"/>
              </a:lnSpc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 item: "canvas", qty: 100, price: 500, tags: ["cotton"], size: { h: 28, w: 35.5,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uom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"cm" } }) 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457200">
              <a:lnSpc>
                <a:spcPct val="115000"/>
              </a:lnSpc>
            </a:pP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db.inventory.insertMany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457200">
              <a:lnSpc>
                <a:spcPct val="115000"/>
              </a:lnSpc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 item: "pen", qty: 25, price: 200, tags: ["red"], size: { h: 14, w: 1,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uom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"cm" } },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457200">
              <a:lnSpc>
                <a:spcPct val="115000"/>
              </a:lnSpc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 item: "mat", qty: 85, price: 99,  tags: ["gray"], size: { h: 27.9, w: 35.5,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uom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"cm" } },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457200">
              <a:lnSpc>
                <a:spcPct val="115000"/>
              </a:lnSpc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 item: "mousepad", qty: 25, price: 29, tags: ["gel", "blue"], size: { h: 19, w: 22.85,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uom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"in" } }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])</a:t>
            </a:r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ED9B-BE81-4302-A920-E1A1D646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6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DB220-E58B-4BDE-8B77-69F2E30E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51720-B383-44FA-A8CE-521C0F34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" y="915781"/>
            <a:ext cx="11634469" cy="455537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6661B7-805C-4D59-93B2-2EA7F6B4039C}"/>
              </a:ext>
            </a:extLst>
          </p:cNvPr>
          <p:cNvSpPr/>
          <p:nvPr/>
        </p:nvSpPr>
        <p:spPr>
          <a:xfrm>
            <a:off x="798715" y="1762774"/>
            <a:ext cx="6196445" cy="599426"/>
          </a:xfrm>
          <a:custGeom>
            <a:avLst/>
            <a:gdLst>
              <a:gd name="connsiteX0" fmla="*/ 0 w 6196445"/>
              <a:gd name="connsiteY0" fmla="*/ 240442 h 599426"/>
              <a:gd name="connsiteX1" fmla="*/ 240442 w 6196445"/>
              <a:gd name="connsiteY1" fmla="*/ 0 h 599426"/>
              <a:gd name="connsiteX2" fmla="*/ 811998 w 6196445"/>
              <a:gd name="connsiteY2" fmla="*/ 0 h 599426"/>
              <a:gd name="connsiteX3" fmla="*/ 1326399 w 6196445"/>
              <a:gd name="connsiteY3" fmla="*/ 0 h 599426"/>
              <a:gd name="connsiteX4" fmla="*/ 1726488 w 6196445"/>
              <a:gd name="connsiteY4" fmla="*/ 0 h 599426"/>
              <a:gd name="connsiteX5" fmla="*/ 2355200 w 6196445"/>
              <a:gd name="connsiteY5" fmla="*/ 0 h 599426"/>
              <a:gd name="connsiteX6" fmla="*/ 2755289 w 6196445"/>
              <a:gd name="connsiteY6" fmla="*/ 0 h 599426"/>
              <a:gd name="connsiteX7" fmla="*/ 3441156 w 6196445"/>
              <a:gd name="connsiteY7" fmla="*/ 0 h 599426"/>
              <a:gd name="connsiteX8" fmla="*/ 3841245 w 6196445"/>
              <a:gd name="connsiteY8" fmla="*/ 0 h 599426"/>
              <a:gd name="connsiteX9" fmla="*/ 4298490 w 6196445"/>
              <a:gd name="connsiteY9" fmla="*/ 0 h 599426"/>
              <a:gd name="connsiteX10" fmla="*/ 4927202 w 6196445"/>
              <a:gd name="connsiteY10" fmla="*/ 0 h 599426"/>
              <a:gd name="connsiteX11" fmla="*/ 5956003 w 6196445"/>
              <a:gd name="connsiteY11" fmla="*/ 0 h 599426"/>
              <a:gd name="connsiteX12" fmla="*/ 6196445 w 6196445"/>
              <a:gd name="connsiteY12" fmla="*/ 240442 h 599426"/>
              <a:gd name="connsiteX13" fmla="*/ 6196445 w 6196445"/>
              <a:gd name="connsiteY13" fmla="*/ 358984 h 599426"/>
              <a:gd name="connsiteX14" fmla="*/ 5956003 w 6196445"/>
              <a:gd name="connsiteY14" fmla="*/ 599426 h 599426"/>
              <a:gd name="connsiteX15" fmla="*/ 5441603 w 6196445"/>
              <a:gd name="connsiteY15" fmla="*/ 599426 h 599426"/>
              <a:gd name="connsiteX16" fmla="*/ 4755735 w 6196445"/>
              <a:gd name="connsiteY16" fmla="*/ 599426 h 599426"/>
              <a:gd name="connsiteX17" fmla="*/ 4355646 w 6196445"/>
              <a:gd name="connsiteY17" fmla="*/ 599426 h 599426"/>
              <a:gd name="connsiteX18" fmla="*/ 3669779 w 6196445"/>
              <a:gd name="connsiteY18" fmla="*/ 599426 h 599426"/>
              <a:gd name="connsiteX19" fmla="*/ 3212534 w 6196445"/>
              <a:gd name="connsiteY19" fmla="*/ 599426 h 599426"/>
              <a:gd name="connsiteX20" fmla="*/ 2698133 w 6196445"/>
              <a:gd name="connsiteY20" fmla="*/ 599426 h 599426"/>
              <a:gd name="connsiteX21" fmla="*/ 2183733 w 6196445"/>
              <a:gd name="connsiteY21" fmla="*/ 599426 h 599426"/>
              <a:gd name="connsiteX22" fmla="*/ 1497865 w 6196445"/>
              <a:gd name="connsiteY22" fmla="*/ 599426 h 599426"/>
              <a:gd name="connsiteX23" fmla="*/ 869154 w 6196445"/>
              <a:gd name="connsiteY23" fmla="*/ 599426 h 599426"/>
              <a:gd name="connsiteX24" fmla="*/ 240442 w 6196445"/>
              <a:gd name="connsiteY24" fmla="*/ 599426 h 599426"/>
              <a:gd name="connsiteX25" fmla="*/ 0 w 6196445"/>
              <a:gd name="connsiteY25" fmla="*/ 358984 h 599426"/>
              <a:gd name="connsiteX26" fmla="*/ 0 w 6196445"/>
              <a:gd name="connsiteY26" fmla="*/ 240442 h 59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96445" h="599426" extrusionOk="0">
                <a:moveTo>
                  <a:pt x="0" y="240442"/>
                </a:moveTo>
                <a:cubicBezTo>
                  <a:pt x="-838" y="119548"/>
                  <a:pt x="110579" y="-10864"/>
                  <a:pt x="240442" y="0"/>
                </a:cubicBezTo>
                <a:cubicBezTo>
                  <a:pt x="394311" y="-26862"/>
                  <a:pt x="683554" y="40220"/>
                  <a:pt x="811998" y="0"/>
                </a:cubicBezTo>
                <a:cubicBezTo>
                  <a:pt x="940442" y="-40220"/>
                  <a:pt x="1159128" y="24829"/>
                  <a:pt x="1326399" y="0"/>
                </a:cubicBezTo>
                <a:cubicBezTo>
                  <a:pt x="1493670" y="-24829"/>
                  <a:pt x="1643073" y="34846"/>
                  <a:pt x="1726488" y="0"/>
                </a:cubicBezTo>
                <a:cubicBezTo>
                  <a:pt x="1809903" y="-34846"/>
                  <a:pt x="2118356" y="66759"/>
                  <a:pt x="2355200" y="0"/>
                </a:cubicBezTo>
                <a:cubicBezTo>
                  <a:pt x="2592044" y="-66759"/>
                  <a:pt x="2580610" y="5332"/>
                  <a:pt x="2755289" y="0"/>
                </a:cubicBezTo>
                <a:cubicBezTo>
                  <a:pt x="2929968" y="-5332"/>
                  <a:pt x="3167655" y="12343"/>
                  <a:pt x="3441156" y="0"/>
                </a:cubicBezTo>
                <a:cubicBezTo>
                  <a:pt x="3714657" y="-12343"/>
                  <a:pt x="3727166" y="2589"/>
                  <a:pt x="3841245" y="0"/>
                </a:cubicBezTo>
                <a:cubicBezTo>
                  <a:pt x="3955324" y="-2589"/>
                  <a:pt x="4202681" y="46048"/>
                  <a:pt x="4298490" y="0"/>
                </a:cubicBezTo>
                <a:cubicBezTo>
                  <a:pt x="4394300" y="-46048"/>
                  <a:pt x="4761324" y="878"/>
                  <a:pt x="4927202" y="0"/>
                </a:cubicBezTo>
                <a:cubicBezTo>
                  <a:pt x="5093080" y="-878"/>
                  <a:pt x="5595714" y="66854"/>
                  <a:pt x="5956003" y="0"/>
                </a:cubicBezTo>
                <a:cubicBezTo>
                  <a:pt x="6104180" y="-22130"/>
                  <a:pt x="6191082" y="103036"/>
                  <a:pt x="6196445" y="240442"/>
                </a:cubicBezTo>
                <a:cubicBezTo>
                  <a:pt x="6199473" y="286437"/>
                  <a:pt x="6188818" y="329731"/>
                  <a:pt x="6196445" y="358984"/>
                </a:cubicBezTo>
                <a:cubicBezTo>
                  <a:pt x="6166753" y="497628"/>
                  <a:pt x="6079581" y="594766"/>
                  <a:pt x="5956003" y="599426"/>
                </a:cubicBezTo>
                <a:cubicBezTo>
                  <a:pt x="5729186" y="601429"/>
                  <a:pt x="5669069" y="593035"/>
                  <a:pt x="5441603" y="599426"/>
                </a:cubicBezTo>
                <a:cubicBezTo>
                  <a:pt x="5214137" y="605817"/>
                  <a:pt x="5077783" y="570400"/>
                  <a:pt x="4755735" y="599426"/>
                </a:cubicBezTo>
                <a:cubicBezTo>
                  <a:pt x="4433687" y="628452"/>
                  <a:pt x="4515931" y="553429"/>
                  <a:pt x="4355646" y="599426"/>
                </a:cubicBezTo>
                <a:cubicBezTo>
                  <a:pt x="4195361" y="645423"/>
                  <a:pt x="3977381" y="546419"/>
                  <a:pt x="3669779" y="599426"/>
                </a:cubicBezTo>
                <a:cubicBezTo>
                  <a:pt x="3362177" y="652433"/>
                  <a:pt x="3402748" y="574497"/>
                  <a:pt x="3212534" y="599426"/>
                </a:cubicBezTo>
                <a:cubicBezTo>
                  <a:pt x="3022320" y="624355"/>
                  <a:pt x="2879587" y="577967"/>
                  <a:pt x="2698133" y="599426"/>
                </a:cubicBezTo>
                <a:cubicBezTo>
                  <a:pt x="2516679" y="620885"/>
                  <a:pt x="2347748" y="570660"/>
                  <a:pt x="2183733" y="599426"/>
                </a:cubicBezTo>
                <a:cubicBezTo>
                  <a:pt x="2019718" y="628192"/>
                  <a:pt x="1719193" y="555688"/>
                  <a:pt x="1497865" y="599426"/>
                </a:cubicBezTo>
                <a:cubicBezTo>
                  <a:pt x="1276537" y="643164"/>
                  <a:pt x="1149890" y="530547"/>
                  <a:pt x="869154" y="599426"/>
                </a:cubicBezTo>
                <a:cubicBezTo>
                  <a:pt x="588418" y="668305"/>
                  <a:pt x="374286" y="538709"/>
                  <a:pt x="240442" y="599426"/>
                </a:cubicBezTo>
                <a:cubicBezTo>
                  <a:pt x="135172" y="579810"/>
                  <a:pt x="1450" y="495766"/>
                  <a:pt x="0" y="358984"/>
                </a:cubicBezTo>
                <a:cubicBezTo>
                  <a:pt x="-3959" y="331521"/>
                  <a:pt x="694" y="286350"/>
                  <a:pt x="0" y="240442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067065809">
                  <a:prstGeom prst="roundRect">
                    <a:avLst>
                      <a:gd name="adj" fmla="val 40112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84B6E-946E-4F52-80BA-E5EF40FD4FDF}"/>
              </a:ext>
            </a:extLst>
          </p:cNvPr>
          <p:cNvSpPr/>
          <p:nvPr/>
        </p:nvSpPr>
        <p:spPr>
          <a:xfrm>
            <a:off x="880453" y="3723964"/>
            <a:ext cx="6114707" cy="1549076"/>
          </a:xfrm>
          <a:custGeom>
            <a:avLst/>
            <a:gdLst>
              <a:gd name="connsiteX0" fmla="*/ 0 w 6114707"/>
              <a:gd name="connsiteY0" fmla="*/ 270840 h 1549076"/>
              <a:gd name="connsiteX1" fmla="*/ 270840 w 6114707"/>
              <a:gd name="connsiteY1" fmla="*/ 0 h 1549076"/>
              <a:gd name="connsiteX2" fmla="*/ 828143 w 6114707"/>
              <a:gd name="connsiteY2" fmla="*/ 0 h 1549076"/>
              <a:gd name="connsiteX3" fmla="*/ 1329715 w 6114707"/>
              <a:gd name="connsiteY3" fmla="*/ 0 h 1549076"/>
              <a:gd name="connsiteX4" fmla="*/ 1719827 w 6114707"/>
              <a:gd name="connsiteY4" fmla="*/ 0 h 1549076"/>
              <a:gd name="connsiteX5" fmla="*/ 2332860 w 6114707"/>
              <a:gd name="connsiteY5" fmla="*/ 0 h 1549076"/>
              <a:gd name="connsiteX6" fmla="*/ 2722972 w 6114707"/>
              <a:gd name="connsiteY6" fmla="*/ 0 h 1549076"/>
              <a:gd name="connsiteX7" fmla="*/ 3391735 w 6114707"/>
              <a:gd name="connsiteY7" fmla="*/ 0 h 1549076"/>
              <a:gd name="connsiteX8" fmla="*/ 3781847 w 6114707"/>
              <a:gd name="connsiteY8" fmla="*/ 0 h 1549076"/>
              <a:gd name="connsiteX9" fmla="*/ 4227689 w 6114707"/>
              <a:gd name="connsiteY9" fmla="*/ 0 h 1549076"/>
              <a:gd name="connsiteX10" fmla="*/ 4840722 w 6114707"/>
              <a:gd name="connsiteY10" fmla="*/ 0 h 1549076"/>
              <a:gd name="connsiteX11" fmla="*/ 5843867 w 6114707"/>
              <a:gd name="connsiteY11" fmla="*/ 0 h 1549076"/>
              <a:gd name="connsiteX12" fmla="*/ 6114707 w 6114707"/>
              <a:gd name="connsiteY12" fmla="*/ 270840 h 1549076"/>
              <a:gd name="connsiteX13" fmla="*/ 6114707 w 6114707"/>
              <a:gd name="connsiteY13" fmla="*/ 794686 h 1549076"/>
              <a:gd name="connsiteX14" fmla="*/ 6114707 w 6114707"/>
              <a:gd name="connsiteY14" fmla="*/ 1278236 h 1549076"/>
              <a:gd name="connsiteX15" fmla="*/ 5843867 w 6114707"/>
              <a:gd name="connsiteY15" fmla="*/ 1549076 h 1549076"/>
              <a:gd name="connsiteX16" fmla="*/ 5453755 w 6114707"/>
              <a:gd name="connsiteY16" fmla="*/ 1549076 h 1549076"/>
              <a:gd name="connsiteX17" fmla="*/ 5063643 w 6114707"/>
              <a:gd name="connsiteY17" fmla="*/ 1549076 h 1549076"/>
              <a:gd name="connsiteX18" fmla="*/ 4394880 w 6114707"/>
              <a:gd name="connsiteY18" fmla="*/ 1549076 h 1549076"/>
              <a:gd name="connsiteX19" fmla="*/ 3949038 w 6114707"/>
              <a:gd name="connsiteY19" fmla="*/ 1549076 h 1549076"/>
              <a:gd name="connsiteX20" fmla="*/ 3447465 w 6114707"/>
              <a:gd name="connsiteY20" fmla="*/ 1549076 h 1549076"/>
              <a:gd name="connsiteX21" fmla="*/ 2945893 w 6114707"/>
              <a:gd name="connsiteY21" fmla="*/ 1549076 h 1549076"/>
              <a:gd name="connsiteX22" fmla="*/ 2277130 w 6114707"/>
              <a:gd name="connsiteY22" fmla="*/ 1549076 h 1549076"/>
              <a:gd name="connsiteX23" fmla="*/ 1664097 w 6114707"/>
              <a:gd name="connsiteY23" fmla="*/ 1549076 h 1549076"/>
              <a:gd name="connsiteX24" fmla="*/ 1051064 w 6114707"/>
              <a:gd name="connsiteY24" fmla="*/ 1549076 h 1549076"/>
              <a:gd name="connsiteX25" fmla="*/ 270840 w 6114707"/>
              <a:gd name="connsiteY25" fmla="*/ 1549076 h 1549076"/>
              <a:gd name="connsiteX26" fmla="*/ 0 w 6114707"/>
              <a:gd name="connsiteY26" fmla="*/ 1278236 h 1549076"/>
              <a:gd name="connsiteX27" fmla="*/ 0 w 6114707"/>
              <a:gd name="connsiteY27" fmla="*/ 794686 h 1549076"/>
              <a:gd name="connsiteX28" fmla="*/ 0 w 6114707"/>
              <a:gd name="connsiteY28" fmla="*/ 270840 h 1549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14707" h="1549076" extrusionOk="0">
                <a:moveTo>
                  <a:pt x="0" y="270840"/>
                </a:moveTo>
                <a:cubicBezTo>
                  <a:pt x="-2863" y="161910"/>
                  <a:pt x="127666" y="-23759"/>
                  <a:pt x="270840" y="0"/>
                </a:cubicBezTo>
                <a:cubicBezTo>
                  <a:pt x="509652" y="-49323"/>
                  <a:pt x="618739" y="20600"/>
                  <a:pt x="828143" y="0"/>
                </a:cubicBezTo>
                <a:cubicBezTo>
                  <a:pt x="1037547" y="-20600"/>
                  <a:pt x="1130640" y="18375"/>
                  <a:pt x="1329715" y="0"/>
                </a:cubicBezTo>
                <a:cubicBezTo>
                  <a:pt x="1528790" y="-18375"/>
                  <a:pt x="1565674" y="36008"/>
                  <a:pt x="1719827" y="0"/>
                </a:cubicBezTo>
                <a:cubicBezTo>
                  <a:pt x="1873980" y="-36008"/>
                  <a:pt x="2122462" y="19137"/>
                  <a:pt x="2332860" y="0"/>
                </a:cubicBezTo>
                <a:cubicBezTo>
                  <a:pt x="2543258" y="-19137"/>
                  <a:pt x="2530014" y="17039"/>
                  <a:pt x="2722972" y="0"/>
                </a:cubicBezTo>
                <a:cubicBezTo>
                  <a:pt x="2915930" y="-17039"/>
                  <a:pt x="3159120" y="11145"/>
                  <a:pt x="3391735" y="0"/>
                </a:cubicBezTo>
                <a:cubicBezTo>
                  <a:pt x="3624350" y="-11145"/>
                  <a:pt x="3662281" y="9589"/>
                  <a:pt x="3781847" y="0"/>
                </a:cubicBezTo>
                <a:cubicBezTo>
                  <a:pt x="3901413" y="-9589"/>
                  <a:pt x="4079944" y="9915"/>
                  <a:pt x="4227689" y="0"/>
                </a:cubicBezTo>
                <a:cubicBezTo>
                  <a:pt x="4375434" y="-9915"/>
                  <a:pt x="4608174" y="55770"/>
                  <a:pt x="4840722" y="0"/>
                </a:cubicBezTo>
                <a:cubicBezTo>
                  <a:pt x="5073270" y="-55770"/>
                  <a:pt x="5345624" y="48829"/>
                  <a:pt x="5843867" y="0"/>
                </a:cubicBezTo>
                <a:cubicBezTo>
                  <a:pt x="5995656" y="-3176"/>
                  <a:pt x="6104612" y="112572"/>
                  <a:pt x="6114707" y="270840"/>
                </a:cubicBezTo>
                <a:cubicBezTo>
                  <a:pt x="6151081" y="450967"/>
                  <a:pt x="6058297" y="624679"/>
                  <a:pt x="6114707" y="794686"/>
                </a:cubicBezTo>
                <a:cubicBezTo>
                  <a:pt x="6171117" y="964693"/>
                  <a:pt x="6090193" y="1043775"/>
                  <a:pt x="6114707" y="1278236"/>
                </a:cubicBezTo>
                <a:cubicBezTo>
                  <a:pt x="6150406" y="1425362"/>
                  <a:pt x="6001157" y="1530784"/>
                  <a:pt x="5843867" y="1549076"/>
                </a:cubicBezTo>
                <a:cubicBezTo>
                  <a:pt x="5657919" y="1549510"/>
                  <a:pt x="5584654" y="1541391"/>
                  <a:pt x="5453755" y="1549076"/>
                </a:cubicBezTo>
                <a:cubicBezTo>
                  <a:pt x="5322856" y="1556761"/>
                  <a:pt x="5219510" y="1536213"/>
                  <a:pt x="5063643" y="1549076"/>
                </a:cubicBezTo>
                <a:cubicBezTo>
                  <a:pt x="4907776" y="1561939"/>
                  <a:pt x="4608752" y="1476139"/>
                  <a:pt x="4394880" y="1549076"/>
                </a:cubicBezTo>
                <a:cubicBezTo>
                  <a:pt x="4181008" y="1622013"/>
                  <a:pt x="4124288" y="1501201"/>
                  <a:pt x="3949038" y="1549076"/>
                </a:cubicBezTo>
                <a:cubicBezTo>
                  <a:pt x="3773788" y="1596951"/>
                  <a:pt x="3639610" y="1492879"/>
                  <a:pt x="3447465" y="1549076"/>
                </a:cubicBezTo>
                <a:cubicBezTo>
                  <a:pt x="3255320" y="1605273"/>
                  <a:pt x="3116582" y="1494057"/>
                  <a:pt x="2945893" y="1549076"/>
                </a:cubicBezTo>
                <a:cubicBezTo>
                  <a:pt x="2775204" y="1604095"/>
                  <a:pt x="2438701" y="1498616"/>
                  <a:pt x="2277130" y="1549076"/>
                </a:cubicBezTo>
                <a:cubicBezTo>
                  <a:pt x="2115559" y="1599536"/>
                  <a:pt x="1848107" y="1544485"/>
                  <a:pt x="1664097" y="1549076"/>
                </a:cubicBezTo>
                <a:cubicBezTo>
                  <a:pt x="1480087" y="1553667"/>
                  <a:pt x="1341477" y="1522259"/>
                  <a:pt x="1051064" y="1549076"/>
                </a:cubicBezTo>
                <a:cubicBezTo>
                  <a:pt x="760651" y="1575893"/>
                  <a:pt x="653284" y="1539196"/>
                  <a:pt x="270840" y="1549076"/>
                </a:cubicBezTo>
                <a:cubicBezTo>
                  <a:pt x="105775" y="1515083"/>
                  <a:pt x="-13107" y="1452907"/>
                  <a:pt x="0" y="1278236"/>
                </a:cubicBezTo>
                <a:cubicBezTo>
                  <a:pt x="-32692" y="1178059"/>
                  <a:pt x="19166" y="893445"/>
                  <a:pt x="0" y="794686"/>
                </a:cubicBezTo>
                <a:cubicBezTo>
                  <a:pt x="-19166" y="695927"/>
                  <a:pt x="8466" y="459563"/>
                  <a:pt x="0" y="27084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067065809">
                  <a:prstGeom prst="roundRect">
                    <a:avLst>
                      <a:gd name="adj" fmla="val 1748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1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F8077D-9C68-4CA1-9021-607C1C96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Verify the inventory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26F3-03E7-40B8-80B3-4EF31C4B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Google Shape;607;p83">
            <a:extLst>
              <a:ext uri="{FF2B5EF4-FFF2-40B4-BE49-F238E27FC236}">
                <a16:creationId xmlns:a16="http://schemas.microsoft.com/office/drawing/2014/main" id="{5A55D556-CEB9-4317-95DE-6F9CE096A9BC}"/>
              </a:ext>
            </a:extLst>
          </p:cNvPr>
          <p:cNvSpPr txBox="1">
            <a:spLocks noGrp="1"/>
          </p:cNvSpPr>
          <p:nvPr/>
        </p:nvSpPr>
        <p:spPr>
          <a:xfrm>
            <a:off x="746760" y="1931915"/>
            <a:ext cx="31059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91EA"/>
                </a:solidFill>
                <a:effectLst/>
                <a:latin typeface="Roboto Slab"/>
                <a:ea typeface="Roboto Slab"/>
                <a:cs typeface="Roboto Slab"/>
              </a:rPr>
              <a:t>DDM2020 MongoDB Cloud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09326D0-38DF-461C-A130-625A9D22C7A1}"/>
              </a:ext>
            </a:extLst>
          </p:cNvPr>
          <p:cNvGrpSpPr/>
          <p:nvPr/>
        </p:nvGrpSpPr>
        <p:grpSpPr>
          <a:xfrm>
            <a:off x="1587841" y="2473768"/>
            <a:ext cx="2012958" cy="865578"/>
            <a:chOff x="6845916" y="2708902"/>
            <a:chExt cx="2012958" cy="86557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E8D4DF-CACA-488E-9493-8059911E3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143" y1="77778" x2="75238" y2="80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45916" y="2708902"/>
              <a:ext cx="918037" cy="86557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DD3069-4F96-4AF6-862A-A206216E8D07}"/>
                </a:ext>
              </a:extLst>
            </p:cNvPr>
            <p:cNvSpPr txBox="1"/>
            <p:nvPr/>
          </p:nvSpPr>
          <p:spPr>
            <a:xfrm>
              <a:off x="7263899" y="2798946"/>
              <a:ext cx="15949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800" dirty="0">
                  <a:solidFill>
                    <a:schemeClr val="tx1"/>
                  </a:solidFill>
                </a:rPr>
                <a:t>Shop101 </a:t>
              </a:r>
              <a:br>
                <a:rPr lang="en-US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Database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3400DF-A474-4DE5-AD3F-9470E6749D71}"/>
              </a:ext>
            </a:extLst>
          </p:cNvPr>
          <p:cNvGrpSpPr/>
          <p:nvPr/>
        </p:nvGrpSpPr>
        <p:grpSpPr>
          <a:xfrm>
            <a:off x="988062" y="3635686"/>
            <a:ext cx="1225763" cy="1011853"/>
            <a:chOff x="6490378" y="3913729"/>
            <a:chExt cx="1225763" cy="1011853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C5BE3F-682B-4CA2-A6A6-B55A10A27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72450" y="3913729"/>
              <a:ext cx="698418" cy="6651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57A2A2-66CC-46BE-9304-9428EFD736CB}"/>
                </a:ext>
              </a:extLst>
            </p:cNvPr>
            <p:cNvSpPr txBox="1"/>
            <p:nvPr/>
          </p:nvSpPr>
          <p:spPr>
            <a:xfrm>
              <a:off x="6490378" y="4556250"/>
              <a:ext cx="1225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Customer</a:t>
              </a:r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2A3C68B-39AC-4876-AC86-58F6A67B4CD0}"/>
              </a:ext>
            </a:extLst>
          </p:cNvPr>
          <p:cNvGrpSpPr/>
          <p:nvPr/>
        </p:nvGrpSpPr>
        <p:grpSpPr>
          <a:xfrm>
            <a:off x="1170134" y="4743085"/>
            <a:ext cx="780010" cy="1093949"/>
            <a:chOff x="6256814" y="5221410"/>
            <a:chExt cx="780010" cy="1093949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63DDE81-C810-487A-AF5A-79A2C4CA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4313" y="5221410"/>
              <a:ext cx="445011" cy="51045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841AAD8-FB1F-4362-8E80-F889E4B8E426}"/>
                </a:ext>
              </a:extLst>
            </p:cNvPr>
            <p:cNvSpPr txBox="1"/>
            <p:nvPr/>
          </p:nvSpPr>
          <p:spPr>
            <a:xfrm>
              <a:off x="6256814" y="5669028"/>
              <a:ext cx="7800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- Lisa</a:t>
              </a:r>
              <a:br>
                <a:rPr lang="en-US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- Bob</a:t>
              </a:r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916201-72DB-4CEA-9704-9D18A45BE429}"/>
              </a:ext>
            </a:extLst>
          </p:cNvPr>
          <p:cNvGrpSpPr/>
          <p:nvPr/>
        </p:nvGrpSpPr>
        <p:grpSpPr>
          <a:xfrm>
            <a:off x="2117643" y="3635686"/>
            <a:ext cx="1629538" cy="2586116"/>
            <a:chOff x="9036938" y="3529029"/>
            <a:chExt cx="1629538" cy="258611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E6879A-804C-4012-B9EC-99E34C9A2EF6}"/>
                </a:ext>
              </a:extLst>
            </p:cNvPr>
            <p:cNvGrpSpPr/>
            <p:nvPr/>
          </p:nvGrpSpPr>
          <p:grpSpPr>
            <a:xfrm>
              <a:off x="9036938" y="3529029"/>
              <a:ext cx="1225763" cy="1011853"/>
              <a:chOff x="7898213" y="3913729"/>
              <a:chExt cx="1225763" cy="1011853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2AE14109-BB36-4F29-84BD-70F6C3C1B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80285" y="3913729"/>
                <a:ext cx="698418" cy="66516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52489E-5C14-41BD-80A2-E128CC75950E}"/>
                  </a:ext>
                </a:extLst>
              </p:cNvPr>
              <p:cNvSpPr txBox="1"/>
              <p:nvPr/>
            </p:nvSpPr>
            <p:spPr>
              <a:xfrm>
                <a:off x="7898213" y="4556250"/>
                <a:ext cx="1225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Inventory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27DA76-AAB4-43B8-B85D-940AA3ED03A5}"/>
                </a:ext>
              </a:extLst>
            </p:cNvPr>
            <p:cNvGrpSpPr/>
            <p:nvPr/>
          </p:nvGrpSpPr>
          <p:grpSpPr>
            <a:xfrm>
              <a:off x="9177460" y="4590309"/>
              <a:ext cx="1489016" cy="1524836"/>
              <a:chOff x="6256814" y="5221410"/>
              <a:chExt cx="1489016" cy="1524836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97FA839C-CD2B-4B7A-86A8-B5E4AF726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4313" y="5221410"/>
                <a:ext cx="445011" cy="51045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4F712-5562-4E99-BA93-75CADC4C3CEF}"/>
                  </a:ext>
                </a:extLst>
              </p:cNvPr>
              <p:cNvSpPr txBox="1"/>
              <p:nvPr/>
            </p:nvSpPr>
            <p:spPr>
              <a:xfrm>
                <a:off x="6256814" y="5669028"/>
                <a:ext cx="148901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2075" indent="-92075">
                  <a:buFontTx/>
                  <a:buChar char="-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canvas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pen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mat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mousepad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48F59D7-C9E6-43FF-81C2-CCE8AF258199}"/>
              </a:ext>
            </a:extLst>
          </p:cNvPr>
          <p:cNvSpPr/>
          <p:nvPr/>
        </p:nvSpPr>
        <p:spPr>
          <a:xfrm>
            <a:off x="881215" y="2403051"/>
            <a:ext cx="2948439" cy="381875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AFDA463-8E02-466A-BFE3-38AC3AACFC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837"/>
          <a:stretch/>
        </p:blipFill>
        <p:spPr>
          <a:xfrm>
            <a:off x="4178344" y="2134153"/>
            <a:ext cx="7643037" cy="407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41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F8077D-9C68-4CA1-9021-607C1C96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Insert Sales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26F3-03E7-40B8-80B3-4EF31C4B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FA839C-CD2B-4B7A-86A8-B5E4AF726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88" y="2750518"/>
            <a:ext cx="445011" cy="5104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DA4F712-5562-4E99-BA93-75CADC4C3CEF}"/>
              </a:ext>
            </a:extLst>
          </p:cNvPr>
          <p:cNvSpPr txBox="1"/>
          <p:nvPr/>
        </p:nvSpPr>
        <p:spPr>
          <a:xfrm>
            <a:off x="7995525" y="3352761"/>
            <a:ext cx="25345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92075">
              <a:buFontTx/>
              <a:buChar char="-"/>
            </a:pPr>
            <a:r>
              <a:rPr lang="en-US" sz="1600" dirty="0"/>
              <a:t>Lisa bought 1 canvas and 1 pen …</a:t>
            </a:r>
            <a:endParaRPr lang="en-US" sz="1600" dirty="0">
              <a:solidFill>
                <a:schemeClr val="tx1"/>
              </a:solidFill>
            </a:endParaRPr>
          </a:p>
          <a:p>
            <a:pPr marL="92075" indent="-92075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Bob bought 1 mousepad …</a:t>
            </a:r>
          </a:p>
          <a:p>
            <a:pPr marL="92075" indent="-92075">
              <a:buFontTx/>
              <a:buChar char="-"/>
            </a:pPr>
            <a:r>
              <a:rPr lang="en-US" sz="1600" dirty="0"/>
              <a:t>Bob bought 1 mat 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B936A-AE39-4E4D-8452-4737C27C79BF}"/>
              </a:ext>
            </a:extLst>
          </p:cNvPr>
          <p:cNvSpPr/>
          <p:nvPr/>
        </p:nvSpPr>
        <p:spPr>
          <a:xfrm>
            <a:off x="7868067" y="2636414"/>
            <a:ext cx="2906594" cy="34300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4F74E9-F9BC-4E94-9EBF-1629DA67319F}"/>
              </a:ext>
            </a:extLst>
          </p:cNvPr>
          <p:cNvSpPr txBox="1"/>
          <p:nvPr/>
        </p:nvSpPr>
        <p:spPr>
          <a:xfrm>
            <a:off x="7721685" y="2267082"/>
            <a:ext cx="3185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Insert transaction about sales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7E63229-BC10-45C0-A1BD-F6156BB63D52}"/>
              </a:ext>
            </a:extLst>
          </p:cNvPr>
          <p:cNvSpPr/>
          <p:nvPr/>
        </p:nvSpPr>
        <p:spPr>
          <a:xfrm>
            <a:off x="5849213" y="3673825"/>
            <a:ext cx="457925" cy="3789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57708C-428C-4691-925F-0CD4F9E7ED54}"/>
              </a:ext>
            </a:extLst>
          </p:cNvPr>
          <p:cNvGrpSpPr/>
          <p:nvPr/>
        </p:nvGrpSpPr>
        <p:grpSpPr>
          <a:xfrm>
            <a:off x="1835046" y="2267082"/>
            <a:ext cx="2012958" cy="865578"/>
            <a:chOff x="6845916" y="2708902"/>
            <a:chExt cx="2012958" cy="865578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B0F2AE4-12B0-4EA0-8194-08A283F2D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143" y1="77778" x2="75238" y2="80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45916" y="2708902"/>
              <a:ext cx="918037" cy="86557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F49EB24-7C4D-47AE-B4B0-E3C77BBFA1F9}"/>
                </a:ext>
              </a:extLst>
            </p:cNvPr>
            <p:cNvSpPr txBox="1"/>
            <p:nvPr/>
          </p:nvSpPr>
          <p:spPr>
            <a:xfrm>
              <a:off x="7263899" y="2798946"/>
              <a:ext cx="15949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en-US" sz="1800" dirty="0">
                  <a:solidFill>
                    <a:schemeClr val="tx1"/>
                  </a:solidFill>
                </a:rPr>
                <a:t>Shop101 </a:t>
              </a:r>
              <a:br>
                <a:rPr lang="en-US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Database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BCA4BB-5327-4EE5-93D6-67DDD4059ABA}"/>
              </a:ext>
            </a:extLst>
          </p:cNvPr>
          <p:cNvGrpSpPr/>
          <p:nvPr/>
        </p:nvGrpSpPr>
        <p:grpSpPr>
          <a:xfrm>
            <a:off x="1235267" y="3429000"/>
            <a:ext cx="1225763" cy="1011853"/>
            <a:chOff x="6490378" y="3913729"/>
            <a:chExt cx="1225763" cy="101185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3B91562-6147-4390-9C57-72BA96589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72450" y="3913729"/>
              <a:ext cx="698418" cy="66516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CA58EF-C6E0-4802-A025-F1F8F13F45AE}"/>
                </a:ext>
              </a:extLst>
            </p:cNvPr>
            <p:cNvSpPr txBox="1"/>
            <p:nvPr/>
          </p:nvSpPr>
          <p:spPr>
            <a:xfrm>
              <a:off x="6490378" y="4556250"/>
              <a:ext cx="1225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Customer</a:t>
              </a:r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C3CCE-2659-4217-9242-F22304810999}"/>
              </a:ext>
            </a:extLst>
          </p:cNvPr>
          <p:cNvGrpSpPr/>
          <p:nvPr/>
        </p:nvGrpSpPr>
        <p:grpSpPr>
          <a:xfrm>
            <a:off x="1417339" y="4536399"/>
            <a:ext cx="780010" cy="1093949"/>
            <a:chOff x="6256814" y="5221410"/>
            <a:chExt cx="780010" cy="109394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6A67B92-0FD5-46D5-A263-9EBAE8C6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4313" y="5221410"/>
              <a:ext cx="445011" cy="51045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100BD7-F829-4F80-ADA2-92B32C5882FF}"/>
                </a:ext>
              </a:extLst>
            </p:cNvPr>
            <p:cNvSpPr txBox="1"/>
            <p:nvPr/>
          </p:nvSpPr>
          <p:spPr>
            <a:xfrm>
              <a:off x="6256814" y="5669028"/>
              <a:ext cx="7800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- Lisa</a:t>
              </a:r>
              <a:br>
                <a:rPr lang="en-US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- Bob</a:t>
              </a:r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103BDA-764C-4DB9-A69A-80E098BB67CA}"/>
              </a:ext>
            </a:extLst>
          </p:cNvPr>
          <p:cNvGrpSpPr/>
          <p:nvPr/>
        </p:nvGrpSpPr>
        <p:grpSpPr>
          <a:xfrm>
            <a:off x="2364848" y="3429000"/>
            <a:ext cx="1629538" cy="2586116"/>
            <a:chOff x="9036938" y="3529029"/>
            <a:chExt cx="1629538" cy="258611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37882D-C3FF-4C14-B9E3-F1B45D05AC9F}"/>
                </a:ext>
              </a:extLst>
            </p:cNvPr>
            <p:cNvGrpSpPr/>
            <p:nvPr/>
          </p:nvGrpSpPr>
          <p:grpSpPr>
            <a:xfrm>
              <a:off x="9036938" y="3529029"/>
              <a:ext cx="1225763" cy="1011853"/>
              <a:chOff x="7898213" y="3913729"/>
              <a:chExt cx="1225763" cy="1011853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9E631FC8-97E7-483C-A39B-F8F297967A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0285" y="3913729"/>
                <a:ext cx="698418" cy="665160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B19CE3B-52DA-411E-8C04-64836748168F}"/>
                  </a:ext>
                </a:extLst>
              </p:cNvPr>
              <p:cNvSpPr txBox="1"/>
              <p:nvPr/>
            </p:nvSpPr>
            <p:spPr>
              <a:xfrm>
                <a:off x="7898213" y="4556250"/>
                <a:ext cx="12257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Inventory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1EB497F-FC30-45EB-8F11-4BC7D71B0637}"/>
                </a:ext>
              </a:extLst>
            </p:cNvPr>
            <p:cNvGrpSpPr/>
            <p:nvPr/>
          </p:nvGrpSpPr>
          <p:grpSpPr>
            <a:xfrm>
              <a:off x="9177460" y="4590309"/>
              <a:ext cx="1489016" cy="1524836"/>
              <a:chOff x="6256814" y="5221410"/>
              <a:chExt cx="1489016" cy="1524836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E029C35C-189C-467A-BFC7-31E1FBE43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24313" y="5221410"/>
                <a:ext cx="445011" cy="510455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A45C6EB-6355-4B28-9ABF-B0FFB344E8A8}"/>
                  </a:ext>
                </a:extLst>
              </p:cNvPr>
              <p:cNvSpPr txBox="1"/>
              <p:nvPr/>
            </p:nvSpPr>
            <p:spPr>
              <a:xfrm>
                <a:off x="6256814" y="5669028"/>
                <a:ext cx="148901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2075" indent="-92075">
                  <a:buFontTx/>
                  <a:buChar char="-"/>
                </a:pPr>
                <a:r>
                  <a:rPr lang="en-US" sz="1600" dirty="0"/>
                  <a:t>canvas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/>
                  <a:t>pen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/>
                  <a:t>mat</a:t>
                </a:r>
              </a:p>
              <a:p>
                <a:pPr marL="92075" indent="-92075">
                  <a:buFontTx/>
                  <a:buChar char="-"/>
                </a:pPr>
                <a:r>
                  <a:rPr lang="en-US" sz="1600" dirty="0"/>
                  <a:t>mousepad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0772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9706-AB9F-4121-A98E-52E583D1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6D18-6614-40A2-9AF6-8942E4200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>
              <a:lnSpc>
                <a:spcPct val="115000"/>
              </a:lnSpc>
            </a:pP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db.sales.insertOne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</a:p>
          <a:p>
            <a:pPr marL="457200">
              <a:lnSpc>
                <a:spcPct val="115000"/>
              </a:lnSpc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 item: [{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pid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"canvas", qty: 1, price: 500},{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pid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"pen", qty: 1, price: 200}],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customer:"Lisa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" , total:700 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couponused:true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})</a:t>
            </a:r>
          </a:p>
          <a:p>
            <a:pPr marL="457200">
              <a:lnSpc>
                <a:spcPct val="115000"/>
              </a:lnSpc>
            </a:pP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db.sales.insertOne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</a:p>
          <a:p>
            <a:pPr marL="457200">
              <a:lnSpc>
                <a:spcPct val="115000"/>
              </a:lnSpc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 item: [{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pid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"mousepad", qty: 1, price: 29}],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customer:"Bob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" , total:29,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couponused:true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})</a:t>
            </a:r>
          </a:p>
          <a:p>
            <a:pPr marL="457200">
              <a:lnSpc>
                <a:spcPct val="115000"/>
              </a:lnSpc>
            </a:pP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db.sales.insertOne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</a:t>
            </a:r>
          </a:p>
          <a:p>
            <a:pPr marL="457200">
              <a:lnSpc>
                <a:spcPct val="115000"/>
              </a:lnSpc>
            </a:pP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{ item: [{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pid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"mat", qty: 1, price: 99}],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customer:"Bob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" , total:99, </a:t>
            </a:r>
            <a:r>
              <a:rPr lang="en-US" sz="22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couponused:false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})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9ED9B-BE81-4302-A920-E1A1D646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6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F8077D-9C68-4CA1-9021-607C1C963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Verify the sales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926F3-03E7-40B8-80B3-4EF31C4B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Google Shape;607;p83">
            <a:extLst>
              <a:ext uri="{FF2B5EF4-FFF2-40B4-BE49-F238E27FC236}">
                <a16:creationId xmlns:a16="http://schemas.microsoft.com/office/drawing/2014/main" id="{5A55D556-CEB9-4317-95DE-6F9CE096A9BC}"/>
              </a:ext>
            </a:extLst>
          </p:cNvPr>
          <p:cNvSpPr txBox="1">
            <a:spLocks noGrp="1"/>
          </p:cNvSpPr>
          <p:nvPr/>
        </p:nvSpPr>
        <p:spPr>
          <a:xfrm>
            <a:off x="746760" y="1918415"/>
            <a:ext cx="31059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91EA"/>
                </a:solidFill>
                <a:effectLst/>
                <a:latin typeface="Roboto Slab"/>
                <a:ea typeface="Roboto Slab"/>
                <a:cs typeface="Roboto Slab"/>
              </a:rPr>
              <a:t>DDM2020 MongoDB Cloud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ECCE84-D3C1-46FD-A90E-7FC47A74C69E}"/>
              </a:ext>
            </a:extLst>
          </p:cNvPr>
          <p:cNvGrpSpPr/>
          <p:nvPr/>
        </p:nvGrpSpPr>
        <p:grpSpPr>
          <a:xfrm>
            <a:off x="874575" y="2418291"/>
            <a:ext cx="3441401" cy="3818751"/>
            <a:chOff x="478335" y="2418291"/>
            <a:chExt cx="3441401" cy="381875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48F59D7-C9E6-43FF-81C2-CCE8AF258199}"/>
                </a:ext>
              </a:extLst>
            </p:cNvPr>
            <p:cNvSpPr/>
            <p:nvPr/>
          </p:nvSpPr>
          <p:spPr>
            <a:xfrm>
              <a:off x="478335" y="2418291"/>
              <a:ext cx="3297129" cy="381875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4511F6-C4AD-4446-B5FD-1D8B22C39912}"/>
                </a:ext>
              </a:extLst>
            </p:cNvPr>
            <p:cNvGrpSpPr/>
            <p:nvPr/>
          </p:nvGrpSpPr>
          <p:grpSpPr>
            <a:xfrm>
              <a:off x="591822" y="2489008"/>
              <a:ext cx="3327914" cy="3748034"/>
              <a:chOff x="591822" y="2489008"/>
              <a:chExt cx="3327914" cy="374803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1ACC4C0-B321-4303-A9F1-CD95B3A74A0D}"/>
                  </a:ext>
                </a:extLst>
              </p:cNvPr>
              <p:cNvGrpSpPr/>
              <p:nvPr/>
            </p:nvGrpSpPr>
            <p:grpSpPr>
              <a:xfrm>
                <a:off x="1191601" y="2489008"/>
                <a:ext cx="2012958" cy="865578"/>
                <a:chOff x="1191601" y="2489008"/>
                <a:chExt cx="2012958" cy="86557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D9E8D4DF-CACA-488E-9493-8059911E3F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0000">
                              <a14:foregroundMark x1="17143" y1="77778" x2="75238" y2="8080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1601" y="2489008"/>
                  <a:ext cx="918037" cy="865578"/>
                </a:xfrm>
                <a:prstGeom prst="rect">
                  <a:avLst/>
                </a:prstGeom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DD3069-4F96-4AF6-862A-A206216E8D07}"/>
                    </a:ext>
                  </a:extLst>
                </p:cNvPr>
                <p:cNvSpPr txBox="1"/>
                <p:nvPr/>
              </p:nvSpPr>
              <p:spPr>
                <a:xfrm>
                  <a:off x="1609584" y="2579052"/>
                  <a:ext cx="159497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:r>
                    <a:rPr lang="en-US" sz="1800" dirty="0">
                      <a:solidFill>
                        <a:schemeClr val="tx1"/>
                      </a:solidFill>
                    </a:rPr>
                    <a:t>Shop101 </a:t>
                  </a:r>
                  <a:br>
                    <a:rPr lang="en-US" sz="1800" dirty="0">
                      <a:solidFill>
                        <a:schemeClr val="tx1"/>
                      </a:solidFill>
                    </a:rPr>
                  </a:br>
                  <a:r>
                    <a:rPr lang="en-US" sz="1800" dirty="0">
                      <a:solidFill>
                        <a:schemeClr val="tx1"/>
                      </a:solidFill>
                    </a:rPr>
                    <a:t>Database</a:t>
                  </a: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EFEDAA5-4887-46B6-AE80-D8E7B3D7E985}"/>
                  </a:ext>
                </a:extLst>
              </p:cNvPr>
              <p:cNvGrpSpPr/>
              <p:nvPr/>
            </p:nvGrpSpPr>
            <p:grpSpPr>
              <a:xfrm>
                <a:off x="591822" y="3650926"/>
                <a:ext cx="1225763" cy="1011853"/>
                <a:chOff x="591822" y="3650926"/>
                <a:chExt cx="1225763" cy="1011853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4CC5BE3F-682B-4CA2-A6A6-B55A10A27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3894" y="3650926"/>
                  <a:ext cx="698418" cy="665160"/>
                </a:xfrm>
                <a:prstGeom prst="rect">
                  <a:avLst/>
                </a:prstGeom>
              </p:spPr>
            </p:pic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957A2A2-66CC-46BE-9304-9428EFD736CB}"/>
                    </a:ext>
                  </a:extLst>
                </p:cNvPr>
                <p:cNvSpPr txBox="1"/>
                <p:nvPr/>
              </p:nvSpPr>
              <p:spPr>
                <a:xfrm>
                  <a:off x="591822" y="4293447"/>
                  <a:ext cx="12257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Customer</a:t>
                  </a:r>
                  <a:endParaRPr lang="en-US" dirty="0"/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F59E508-102C-4844-8F87-8E31B668D45F}"/>
                  </a:ext>
                </a:extLst>
              </p:cNvPr>
              <p:cNvGrpSpPr/>
              <p:nvPr/>
            </p:nvGrpSpPr>
            <p:grpSpPr>
              <a:xfrm>
                <a:off x="773894" y="4758325"/>
                <a:ext cx="780010" cy="1093949"/>
                <a:chOff x="773894" y="4758325"/>
                <a:chExt cx="780010" cy="1093949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A63DDE81-C810-487A-AF5A-79A2C4CA81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393" y="4758325"/>
                  <a:ext cx="445011" cy="510455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41AAD8-FB1F-4362-8E80-F889E4B8E426}"/>
                    </a:ext>
                  </a:extLst>
                </p:cNvPr>
                <p:cNvSpPr txBox="1"/>
                <p:nvPr/>
              </p:nvSpPr>
              <p:spPr>
                <a:xfrm>
                  <a:off x="773894" y="5205943"/>
                  <a:ext cx="78001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- Lisa</a:t>
                  </a:r>
                  <a:br>
                    <a:rPr lang="en-US" sz="1800" dirty="0">
                      <a:solidFill>
                        <a:schemeClr val="tx1"/>
                      </a:solidFill>
                    </a:rPr>
                  </a:br>
                  <a:r>
                    <a:rPr lang="en-US" sz="1800" dirty="0">
                      <a:solidFill>
                        <a:schemeClr val="tx1"/>
                      </a:solidFill>
                    </a:rPr>
                    <a:t>- Bob</a:t>
                  </a:r>
                  <a:endParaRPr lang="en-US" dirty="0"/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C4BC2EC-D937-4DD0-A964-A90E224C0007}"/>
                  </a:ext>
                </a:extLst>
              </p:cNvPr>
              <p:cNvGrpSpPr/>
              <p:nvPr/>
            </p:nvGrpSpPr>
            <p:grpSpPr>
              <a:xfrm>
                <a:off x="1721403" y="3650926"/>
                <a:ext cx="1629538" cy="2586116"/>
                <a:chOff x="1721403" y="3650926"/>
                <a:chExt cx="1629538" cy="2586116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1E6879A-804C-4012-B9EC-99E34C9A2EF6}"/>
                    </a:ext>
                  </a:extLst>
                </p:cNvPr>
                <p:cNvGrpSpPr/>
                <p:nvPr/>
              </p:nvGrpSpPr>
              <p:grpSpPr>
                <a:xfrm>
                  <a:off x="1721403" y="3650926"/>
                  <a:ext cx="1225763" cy="1011853"/>
                  <a:chOff x="7898213" y="3913729"/>
                  <a:chExt cx="1225763" cy="1011853"/>
                </a:xfrm>
              </p:grpSpPr>
              <p:pic>
                <p:nvPicPr>
                  <p:cNvPr id="28" name="Picture 27">
                    <a:extLst>
                      <a:ext uri="{FF2B5EF4-FFF2-40B4-BE49-F238E27FC236}">
                        <a16:creationId xmlns:a16="http://schemas.microsoft.com/office/drawing/2014/main" id="{2AE14109-BB36-4F29-84BD-70F6C3C1B4A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80285" y="3913729"/>
                    <a:ext cx="698418" cy="665160"/>
                  </a:xfrm>
                  <a:prstGeom prst="rect">
                    <a:avLst/>
                  </a:prstGeom>
                </p:spPr>
              </p:pic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852489E-5C14-41BD-80A2-E128CC75950E}"/>
                      </a:ext>
                    </a:extLst>
                  </p:cNvPr>
                  <p:cNvSpPr txBox="1"/>
                  <p:nvPr/>
                </p:nvSpPr>
                <p:spPr>
                  <a:xfrm>
                    <a:off x="7898213" y="4556250"/>
                    <a:ext cx="122576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/>
                      <a:t>Inventory</a:t>
                    </a:r>
                  </a:p>
                </p:txBody>
              </p: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7D27DA76-AAB4-43B8-B85D-940AA3ED03A5}"/>
                    </a:ext>
                  </a:extLst>
                </p:cNvPr>
                <p:cNvGrpSpPr/>
                <p:nvPr/>
              </p:nvGrpSpPr>
              <p:grpSpPr>
                <a:xfrm>
                  <a:off x="1861925" y="4712206"/>
                  <a:ext cx="1489016" cy="1524836"/>
                  <a:chOff x="6256814" y="5221410"/>
                  <a:chExt cx="1489016" cy="1524836"/>
                </a:xfrm>
              </p:grpSpPr>
              <p:pic>
                <p:nvPicPr>
                  <p:cNvPr id="43" name="Picture 42">
                    <a:extLst>
                      <a:ext uri="{FF2B5EF4-FFF2-40B4-BE49-F238E27FC236}">
                        <a16:creationId xmlns:a16="http://schemas.microsoft.com/office/drawing/2014/main" id="{97FA839C-CD2B-4B7A-86A8-B5E4AF726C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424313" y="5221410"/>
                    <a:ext cx="445011" cy="510455"/>
                  </a:xfrm>
                  <a:prstGeom prst="rect">
                    <a:avLst/>
                  </a:prstGeom>
                </p:spPr>
              </p:pic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0DA4F712-5562-4E99-BA93-75CADC4C3CE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6814" y="5669028"/>
                    <a:ext cx="1489016" cy="10772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92075" indent="-92075">
                      <a:buFontTx/>
                      <a:buChar char="-"/>
                    </a:pPr>
                    <a:r>
                      <a:rPr lang="en-US" sz="1600" dirty="0"/>
                      <a:t>c</a:t>
                    </a:r>
                    <a:r>
                      <a:rPr lang="en-US" sz="1600" dirty="0">
                        <a:solidFill>
                          <a:schemeClr val="tx1"/>
                        </a:solidFill>
                      </a:rPr>
                      <a:t>anvas</a:t>
                    </a:r>
                  </a:p>
                  <a:p>
                    <a:pPr marL="92075" indent="-92075">
                      <a:buFontTx/>
                      <a:buChar char="-"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pen</a:t>
                    </a:r>
                  </a:p>
                  <a:p>
                    <a:pPr marL="92075" indent="-92075">
                      <a:buFontTx/>
                      <a:buChar char="-"/>
                    </a:pPr>
                    <a:r>
                      <a:rPr lang="en-US" sz="1600" dirty="0"/>
                      <a:t>mat</a:t>
                    </a:r>
                  </a:p>
                  <a:p>
                    <a:pPr marL="92075" indent="-92075">
                      <a:buFontTx/>
                      <a:buChar char="-"/>
                    </a:pPr>
                    <a:r>
                      <a:rPr lang="en-US" sz="1600" dirty="0"/>
                      <a:t>mousepad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643DBD1-5EAD-475F-A06E-89858F95E5A1}"/>
                  </a:ext>
                </a:extLst>
              </p:cNvPr>
              <p:cNvGrpSpPr/>
              <p:nvPr/>
            </p:nvGrpSpPr>
            <p:grpSpPr>
              <a:xfrm>
                <a:off x="2693973" y="3650926"/>
                <a:ext cx="1225763" cy="1011853"/>
                <a:chOff x="2693973" y="3650926"/>
                <a:chExt cx="1225763" cy="1011853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915BE024-E273-4F9F-B029-B58051DAE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76045" y="3650926"/>
                  <a:ext cx="698418" cy="665160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8FD94F0-D1D7-45FB-9666-C67F13549FEC}"/>
                    </a:ext>
                  </a:extLst>
                </p:cNvPr>
                <p:cNvSpPr txBox="1"/>
                <p:nvPr/>
              </p:nvSpPr>
              <p:spPr>
                <a:xfrm>
                  <a:off x="2693973" y="4293447"/>
                  <a:ext cx="12257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accent1"/>
                      </a:solidFill>
                    </a:rPr>
                    <a:t>   Sales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13E651D-6503-49AE-BDA0-9B5FD53A01F4}"/>
                  </a:ext>
                </a:extLst>
              </p:cNvPr>
              <p:cNvGrpSpPr/>
              <p:nvPr/>
            </p:nvGrpSpPr>
            <p:grpSpPr>
              <a:xfrm>
                <a:off x="2876044" y="4758325"/>
                <a:ext cx="882157" cy="1032393"/>
                <a:chOff x="2876044" y="4758325"/>
                <a:chExt cx="882157" cy="1032393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5185A6B8-BA97-4DD2-8D82-15BC14ED1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3544" y="4758325"/>
                  <a:ext cx="445011" cy="510455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4FF3947-2789-4D55-A123-14FE3C10D706}"/>
                    </a:ext>
                  </a:extLst>
                </p:cNvPr>
                <p:cNvSpPr txBox="1"/>
                <p:nvPr/>
              </p:nvSpPr>
              <p:spPr>
                <a:xfrm>
                  <a:off x="2876044" y="5205943"/>
                  <a:ext cx="88215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</a:rPr>
                    <a:t>- Lisa’s </a:t>
                  </a:r>
                  <a:br>
                    <a:rPr lang="en-US" sz="1600" dirty="0">
                      <a:solidFill>
                        <a:schemeClr val="accent1"/>
                      </a:solidFill>
                    </a:rPr>
                  </a:br>
                  <a:r>
                    <a:rPr lang="en-US" sz="1600" dirty="0">
                      <a:solidFill>
                        <a:schemeClr val="accent1"/>
                      </a:solidFill>
                    </a:rPr>
                    <a:t>- Bob’s </a:t>
                  </a:r>
                </a:p>
              </p:txBody>
            </p:sp>
          </p:grpSp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A60058B-4F9D-438A-9A97-F02BB0820944}"/>
              </a:ext>
            </a:extLst>
          </p:cNvPr>
          <p:cNvPicPr/>
          <p:nvPr/>
        </p:nvPicPr>
        <p:blipFill rotWithShape="1">
          <a:blip r:embed="rId6"/>
          <a:srcRect b="54664"/>
          <a:stretch/>
        </p:blipFill>
        <p:spPr>
          <a:xfrm>
            <a:off x="4639380" y="2207895"/>
            <a:ext cx="6516300" cy="402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0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5941C-E1BF-4452-AD08-CEF9301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3. UPDATE Operations of MongoDB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899E-72CD-4645-985E-89D855F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BF539-8F41-4869-970E-A613778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8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FC12-47B0-4104-B31F-5F68F71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 customer add status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2387-95CE-4460-BBE3-B4020B75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C9EFD-FD44-4AB0-9C4A-89ADF1C745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146"/>
          <a:stretch/>
        </p:blipFill>
        <p:spPr>
          <a:xfrm>
            <a:off x="1097280" y="2734145"/>
            <a:ext cx="6903720" cy="3401256"/>
          </a:xfrm>
          <a:prstGeom prst="rect">
            <a:avLst/>
          </a:prstGeom>
        </p:spPr>
      </p:pic>
      <p:sp>
        <p:nvSpPr>
          <p:cNvPr id="8" name="Google Shape;607;p83">
            <a:extLst>
              <a:ext uri="{FF2B5EF4-FFF2-40B4-BE49-F238E27FC236}">
                <a16:creationId xmlns:a16="http://schemas.microsoft.com/office/drawing/2014/main" id="{913147A3-A425-4877-90C0-8129FB4CB28B}"/>
              </a:ext>
            </a:extLst>
          </p:cNvPr>
          <p:cNvSpPr txBox="1">
            <a:spLocks noGrp="1"/>
          </p:cNvSpPr>
          <p:nvPr/>
        </p:nvSpPr>
        <p:spPr>
          <a:xfrm>
            <a:off x="1097280" y="2305520"/>
            <a:ext cx="286512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Relational Database SQL</a:t>
            </a:r>
          </a:p>
        </p:txBody>
      </p:sp>
      <p:sp>
        <p:nvSpPr>
          <p:cNvPr id="10" name="Google Shape;607;p83">
            <a:extLst>
              <a:ext uri="{FF2B5EF4-FFF2-40B4-BE49-F238E27FC236}">
                <a16:creationId xmlns:a16="http://schemas.microsoft.com/office/drawing/2014/main" id="{64E49E7C-C41F-465D-8B0D-AA550F011EA0}"/>
              </a:ext>
            </a:extLst>
          </p:cNvPr>
          <p:cNvSpPr txBox="1">
            <a:spLocks noGrp="1"/>
          </p:cNvSpPr>
          <p:nvPr/>
        </p:nvSpPr>
        <p:spPr>
          <a:xfrm>
            <a:off x="4099560" y="2305519"/>
            <a:ext cx="260603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MongoDB Command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664164-B286-458B-990B-4805C91A5E70}"/>
              </a:ext>
            </a:extLst>
          </p:cNvPr>
          <p:cNvCxnSpPr/>
          <p:nvPr/>
        </p:nvCxnSpPr>
        <p:spPr>
          <a:xfrm>
            <a:off x="7985760" y="2734144"/>
            <a:ext cx="0" cy="3422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8F858E3-083E-4927-B7E9-550030000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535" y="4752509"/>
            <a:ext cx="445011" cy="5104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076483-8E8A-4F1A-BB7B-810181FF1719}"/>
              </a:ext>
            </a:extLst>
          </p:cNvPr>
          <p:cNvSpPr txBox="1"/>
          <p:nvPr/>
        </p:nvSpPr>
        <p:spPr>
          <a:xfrm>
            <a:off x="9065030" y="5262964"/>
            <a:ext cx="24924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- Lisa      </a:t>
            </a:r>
            <a:r>
              <a:rPr lang="en-US" sz="1800" dirty="0">
                <a:solidFill>
                  <a:schemeClr val="accent1"/>
                </a:solidFill>
              </a:rPr>
              <a:t>status=“I”</a:t>
            </a:r>
            <a:br>
              <a:rPr lang="en-US" sz="1800" dirty="0">
                <a:solidFill>
                  <a:schemeClr val="accent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- Bob      </a:t>
            </a:r>
            <a:r>
              <a:rPr lang="en-US" sz="1800" dirty="0">
                <a:solidFill>
                  <a:schemeClr val="accent1"/>
                </a:solidFill>
              </a:rPr>
              <a:t>status=“A”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13979C-2DB2-4806-A93A-C7F2E747E2F3}"/>
              </a:ext>
            </a:extLst>
          </p:cNvPr>
          <p:cNvGrpSpPr/>
          <p:nvPr/>
        </p:nvGrpSpPr>
        <p:grpSpPr>
          <a:xfrm>
            <a:off x="9455035" y="2590765"/>
            <a:ext cx="780010" cy="1093949"/>
            <a:chOff x="6256814" y="5221410"/>
            <a:chExt cx="780010" cy="109394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A94C49D-B48F-4BD5-A07F-4815AF74F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4313" y="5221410"/>
              <a:ext cx="445011" cy="51045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F0E38C-C614-4E9A-AC60-23C8606D2650}"/>
                </a:ext>
              </a:extLst>
            </p:cNvPr>
            <p:cNvSpPr txBox="1"/>
            <p:nvPr/>
          </p:nvSpPr>
          <p:spPr>
            <a:xfrm>
              <a:off x="6256814" y="5669028"/>
              <a:ext cx="78001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</a:rPr>
                <a:t>- Lisa</a:t>
              </a:r>
              <a:br>
                <a:rPr lang="en-US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- Bob</a:t>
              </a:r>
              <a:endParaRPr lang="en-US" dirty="0"/>
            </a:p>
          </p:txBody>
        </p:sp>
      </p:grp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7B9EBC3-D12F-4C5E-B353-9FBC31C06774}"/>
              </a:ext>
            </a:extLst>
          </p:cNvPr>
          <p:cNvSpPr/>
          <p:nvPr/>
        </p:nvSpPr>
        <p:spPr>
          <a:xfrm rot="16200000">
            <a:off x="9616076" y="4005671"/>
            <a:ext cx="457925" cy="3789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5941C-E1BF-4452-AD08-CEF9301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4. Basic QUERY in MongoDB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899E-72CD-4645-985E-89D855F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BF539-8F41-4869-970E-A613778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65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178D31F-2FFC-4036-8518-795F22D5A1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9" b="13641"/>
          <a:stretch/>
        </p:blipFill>
        <p:spPr bwMode="auto">
          <a:xfrm>
            <a:off x="-1" y="274467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429" y="2791513"/>
            <a:ext cx="6470692" cy="122930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AT82.02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429" y="4195868"/>
            <a:ext cx="6470693" cy="1385782"/>
          </a:xfrm>
        </p:spPr>
        <p:txBody>
          <a:bodyPr>
            <a:normAutofit/>
          </a:bodyPr>
          <a:lstStyle/>
          <a:p>
            <a:r>
              <a:rPr lang="en-US" b="1" dirty="0"/>
              <a:t>Data Modeling and Management</a:t>
            </a:r>
          </a:p>
          <a:p>
            <a:r>
              <a:rPr lang="en-US" dirty="0"/>
              <a:t>Lab6: MongoDB- Document Model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B30B7D-2E87-422A-8586-872F12C6FA1E}"/>
              </a:ext>
            </a:extLst>
          </p:cNvPr>
          <p:cNvSpPr/>
          <p:nvPr/>
        </p:nvSpPr>
        <p:spPr>
          <a:xfrm>
            <a:off x="7459321" y="6400799"/>
            <a:ext cx="4741383" cy="480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16EC6-351B-4E0C-8499-972A395C4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413" y="6420425"/>
            <a:ext cx="2102177" cy="43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DD079-0508-46E4-9BF6-007176784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568" y="6133767"/>
            <a:ext cx="1742160" cy="998690"/>
          </a:xfrm>
          <a:prstGeom prst="rect">
            <a:avLst/>
          </a:prstGeom>
        </p:spPr>
      </p:pic>
      <p:pic>
        <p:nvPicPr>
          <p:cNvPr id="1026" name="Picture 2" descr="Logo | Asian Institute of Technology">
            <a:extLst>
              <a:ext uri="{FF2B5EF4-FFF2-40B4-BE49-F238E27FC236}">
                <a16:creationId xmlns:a16="http://schemas.microsoft.com/office/drawing/2014/main" id="{B8C48FB4-6D14-4F7E-890F-C3D71666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728" y="6400800"/>
            <a:ext cx="449865" cy="44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D25AB6-9148-417B-8F5C-54AD8261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FC12-47B0-4104-B31F-5F68F715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Query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02387-95CE-4460-BBE3-B4020B75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1B410-4E96-4C96-B186-63510ADFB9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76899" y="2182572"/>
            <a:ext cx="7211781" cy="41078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A57B7C-929F-4583-BD10-4FA04AF3F630}"/>
              </a:ext>
            </a:extLst>
          </p:cNvPr>
          <p:cNvSpPr txBox="1"/>
          <p:nvPr/>
        </p:nvSpPr>
        <p:spPr>
          <a:xfrm>
            <a:off x="8671560" y="2182572"/>
            <a:ext cx="2484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Note: pretty() - displays the results in a formatted way.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0941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5327-9057-44FC-81EA-23DA204B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895EB-A7C9-4528-AF8C-F71736AE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7B5857-E0EB-4651-9CDD-D7C76003EF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4162" y="2428241"/>
            <a:ext cx="9184636" cy="22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4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E987-1E05-485D-9113-891009D0A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E5016-540F-41B4-8B35-11768F76A4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8832" y="577691"/>
            <a:ext cx="7573328" cy="570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3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  (return some fields)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B8E42-6C75-46F6-A7EC-919528A682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97280" y="2245726"/>
            <a:ext cx="10424161" cy="1957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68F16C-8624-450C-A2F8-8ACCC42891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5889" y="4640896"/>
            <a:ext cx="11547703" cy="1186548"/>
          </a:xfrm>
          <a:prstGeom prst="rect">
            <a:avLst/>
          </a:prstGeom>
        </p:spPr>
      </p:pic>
      <p:sp>
        <p:nvSpPr>
          <p:cNvPr id="8" name="Google Shape;607;p83">
            <a:extLst>
              <a:ext uri="{FF2B5EF4-FFF2-40B4-BE49-F238E27FC236}">
                <a16:creationId xmlns:a16="http://schemas.microsoft.com/office/drawing/2014/main" id="{3BF9943B-8558-473D-AE01-5403FE9AB9CC}"/>
              </a:ext>
            </a:extLst>
          </p:cNvPr>
          <p:cNvSpPr txBox="1">
            <a:spLocks noGrp="1"/>
          </p:cNvSpPr>
          <p:nvPr/>
        </p:nvSpPr>
        <p:spPr>
          <a:xfrm>
            <a:off x="6537772" y="3966575"/>
            <a:ext cx="92659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Roboto Slab"/>
                <a:ea typeface="Roboto Slab"/>
                <a:cs typeface="Roboto Slab"/>
              </a:rPr>
              <a:t>Show</a:t>
            </a:r>
            <a:endParaRPr lang="en-US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10" name="Google Shape;607;p83">
            <a:extLst>
              <a:ext uri="{FF2B5EF4-FFF2-40B4-BE49-F238E27FC236}">
                <a16:creationId xmlns:a16="http://schemas.microsoft.com/office/drawing/2014/main" id="{B363D59E-40BE-4F6C-9F27-95E9544E4E47}"/>
              </a:ext>
            </a:extLst>
          </p:cNvPr>
          <p:cNvSpPr txBox="1">
            <a:spLocks noGrp="1"/>
          </p:cNvSpPr>
          <p:nvPr/>
        </p:nvSpPr>
        <p:spPr>
          <a:xfrm>
            <a:off x="8271891" y="3980173"/>
            <a:ext cx="171144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Roboto Slab"/>
                <a:ea typeface="Roboto Slab"/>
                <a:cs typeface="Roboto Slab"/>
              </a:rPr>
              <a:t>Not Show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AC35B7A-9C36-4DC1-A4DB-1B9CFFE1E514}"/>
              </a:ext>
            </a:extLst>
          </p:cNvPr>
          <p:cNvSpPr/>
          <p:nvPr/>
        </p:nvSpPr>
        <p:spPr>
          <a:xfrm rot="5400000">
            <a:off x="6814188" y="3688132"/>
            <a:ext cx="373758" cy="292985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CF0C1B9-E1AA-4A90-86EE-446FD0286E4B}"/>
              </a:ext>
            </a:extLst>
          </p:cNvPr>
          <p:cNvSpPr/>
          <p:nvPr/>
        </p:nvSpPr>
        <p:spPr>
          <a:xfrm rot="5400000">
            <a:off x="8794244" y="3704035"/>
            <a:ext cx="373758" cy="292985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7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5565EB-FE54-4566-B605-04021D7C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48" y="2217103"/>
            <a:ext cx="9907101" cy="1056945"/>
          </a:xfrm>
          <a:prstGeom prst="rect">
            <a:avLst/>
          </a:prstGeom>
        </p:spPr>
      </p:pic>
      <p:sp>
        <p:nvSpPr>
          <p:cNvPr id="10" name="Google Shape;607;p83">
            <a:extLst>
              <a:ext uri="{FF2B5EF4-FFF2-40B4-BE49-F238E27FC236}">
                <a16:creationId xmlns:a16="http://schemas.microsoft.com/office/drawing/2014/main" id="{B363D59E-40BE-4F6C-9F27-95E9544E4E47}"/>
              </a:ext>
            </a:extLst>
          </p:cNvPr>
          <p:cNvSpPr txBox="1">
            <a:spLocks noGrp="1"/>
          </p:cNvSpPr>
          <p:nvPr/>
        </p:nvSpPr>
        <p:spPr>
          <a:xfrm>
            <a:off x="9613630" y="2492990"/>
            <a:ext cx="171144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Roboto Slab"/>
                <a:ea typeface="Roboto Slab"/>
                <a:cs typeface="Roboto Slab"/>
              </a:rPr>
              <a:t>-1 = DESC</a:t>
            </a:r>
            <a:endParaRPr lang="en-US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8" name="Google Shape;607;p83">
            <a:extLst>
              <a:ext uri="{FF2B5EF4-FFF2-40B4-BE49-F238E27FC236}">
                <a16:creationId xmlns:a16="http://schemas.microsoft.com/office/drawing/2014/main" id="{3BF9943B-8558-473D-AE01-5403FE9AB9CC}"/>
              </a:ext>
            </a:extLst>
          </p:cNvPr>
          <p:cNvSpPr txBox="1">
            <a:spLocks noGrp="1"/>
          </p:cNvSpPr>
          <p:nvPr/>
        </p:nvSpPr>
        <p:spPr>
          <a:xfrm>
            <a:off x="9783030" y="2183294"/>
            <a:ext cx="137265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effectLst/>
                <a:latin typeface="Roboto Slab"/>
                <a:ea typeface="Roboto Slab"/>
                <a:cs typeface="Roboto Slab"/>
              </a:rPr>
              <a:t>1 = ASC</a:t>
            </a:r>
            <a:endParaRPr lang="en-US" dirty="0">
              <a:solidFill>
                <a:srgbClr val="00B05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D36E22-4842-4C26-9914-C0448AAD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2" y="3449023"/>
            <a:ext cx="11097590" cy="28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51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condition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F065FA-F461-4C90-BB84-2B0FCA2B6231}"/>
              </a:ext>
            </a:extLst>
          </p:cNvPr>
          <p:cNvPicPr/>
          <p:nvPr/>
        </p:nvPicPr>
        <p:blipFill rotWithShape="1">
          <a:blip r:embed="rId3"/>
          <a:srcRect t="15908"/>
          <a:stretch/>
        </p:blipFill>
        <p:spPr>
          <a:xfrm>
            <a:off x="1097280" y="2086712"/>
            <a:ext cx="7750965" cy="1342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62D3E1-4818-4457-9B24-01BB298DAEE6}"/>
              </a:ext>
            </a:extLst>
          </p:cNvPr>
          <p:cNvPicPr/>
          <p:nvPr/>
        </p:nvPicPr>
        <p:blipFill rotWithShape="1">
          <a:blip r:embed="rId4"/>
          <a:srcRect b="6533"/>
          <a:stretch/>
        </p:blipFill>
        <p:spPr>
          <a:xfrm>
            <a:off x="1426474" y="3129746"/>
            <a:ext cx="9886869" cy="31491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77FFAB-C8C2-4A94-B280-A6CC273F07ED}"/>
              </a:ext>
            </a:extLst>
          </p:cNvPr>
          <p:cNvSpPr txBox="1"/>
          <p:nvPr/>
        </p:nvSpPr>
        <p:spPr>
          <a:xfrm>
            <a:off x="6195701" y="2354905"/>
            <a:ext cx="199117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{name : “Lisa”}</a:t>
            </a:r>
          </a:p>
        </p:txBody>
      </p:sp>
    </p:spTree>
    <p:extLst>
      <p:ext uri="{BB962C8B-B14F-4D97-AF65-F5344CB8AC3E}">
        <p14:creationId xmlns:p14="http://schemas.microsoft.com/office/powerpoint/2010/main" val="236139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E5105-0C53-40EE-A305-F177DA0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7F652-41A0-431C-8C0E-0F8F7F67FE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61769" y="486092"/>
            <a:ext cx="8829531" cy="1723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CBED2-AB94-48ED-9D55-A136AF1A0CD3}"/>
              </a:ext>
            </a:extLst>
          </p:cNvPr>
          <p:cNvPicPr/>
          <p:nvPr/>
        </p:nvPicPr>
        <p:blipFill rotWithShape="1">
          <a:blip r:embed="rId3"/>
          <a:srcRect r="7224"/>
          <a:stretch/>
        </p:blipFill>
        <p:spPr bwMode="auto">
          <a:xfrm>
            <a:off x="1461769" y="2647632"/>
            <a:ext cx="10174489" cy="314356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5153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3F3EAD-9D19-4A70-8450-4E2EF80E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AC776-60E6-415E-80B8-9F57D88AF94B}"/>
              </a:ext>
            </a:extLst>
          </p:cNvPr>
          <p:cNvPicPr/>
          <p:nvPr/>
        </p:nvPicPr>
        <p:blipFill rotWithShape="1">
          <a:blip r:embed="rId2"/>
          <a:srcRect b="39271"/>
          <a:stretch/>
        </p:blipFill>
        <p:spPr bwMode="auto">
          <a:xfrm>
            <a:off x="1031729" y="1105535"/>
            <a:ext cx="10741863" cy="4197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262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664CC8-BB53-4479-B838-D4E47404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C5F23-69FF-454F-A748-7BF8F3EAC0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9680" y="421322"/>
            <a:ext cx="8710180" cy="55070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7302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73302-E090-4370-845B-2E022D2D5C3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42987" y="1978342"/>
            <a:ext cx="9306025" cy="1831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76C3F-B5EF-4E18-879B-BBF9F67D6549}"/>
              </a:ext>
            </a:extLst>
          </p:cNvPr>
          <p:cNvSpPr txBox="1"/>
          <p:nvPr/>
        </p:nvSpPr>
        <p:spPr>
          <a:xfrm>
            <a:off x="0" y="3969749"/>
            <a:ext cx="11155680" cy="492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Example :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db.customer.find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({</a:t>
            </a: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$and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: [{status: "A"}, {age:20}]})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76F1B-57CA-47AC-9926-E17482C93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01" y="4553470"/>
            <a:ext cx="11762843" cy="171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2135FC-1024-416A-B19B-411AFCD7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0230AD-F9B1-4EBF-9D74-AB21A1EC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>
            <a:normAutofit/>
          </a:bodyPr>
          <a:lstStyle/>
          <a:p>
            <a:r>
              <a:rPr lang="en-US" sz="2000" dirty="0"/>
              <a:t>1. Connect to a MongoDB Cloud database</a:t>
            </a:r>
          </a:p>
          <a:p>
            <a:r>
              <a:rPr lang="en-US" sz="2000" dirty="0"/>
              <a:t>2. CRUD Operations of MongoDB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 Create (Insert), Update, Delete Documents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 Read data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Simple query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Query nested field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Aggregate function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Join/Link documents</a:t>
            </a:r>
          </a:p>
          <a:p>
            <a:pPr lvl="3">
              <a:buFont typeface="Wingdings" panose="05000000000000000000" pitchFamily="2" charset="2"/>
              <a:buChar char="§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0862-DDEF-476A-99EC-952F770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22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14F7F-99B1-4CAB-BAE4-1F66AB22913B}"/>
              </a:ext>
            </a:extLst>
          </p:cNvPr>
          <p:cNvPicPr/>
          <p:nvPr/>
        </p:nvPicPr>
        <p:blipFill rotWithShape="1">
          <a:blip r:embed="rId3"/>
          <a:srcRect t="17797"/>
          <a:stretch/>
        </p:blipFill>
        <p:spPr>
          <a:xfrm>
            <a:off x="1231264" y="2051450"/>
            <a:ext cx="10036725" cy="14507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48F01B-6CAA-4E7B-B805-0A7979BE511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68424" y="3502207"/>
            <a:ext cx="8875689" cy="27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98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957"/>
          </a:xfrm>
        </p:spPr>
        <p:txBody>
          <a:bodyPr/>
          <a:lstStyle/>
          <a:p>
            <a:r>
              <a:rPr lang="en-US" dirty="0"/>
              <a:t>LIKE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DF4B0-8E2A-4763-8988-774CCDA98C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53780" y="963113"/>
            <a:ext cx="10145399" cy="2392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EFAF2-7475-4BFE-8043-439B6A19662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95400" y="3355793"/>
            <a:ext cx="9264506" cy="33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0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B79039-9C1D-4871-A4EB-D84CCF52200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12215" y="2108303"/>
            <a:ext cx="6682105" cy="5498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4A9D09-2422-4957-B854-BA477086DB6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12215" y="2894370"/>
            <a:ext cx="10659664" cy="31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55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5941C-E1BF-4452-AD08-CEF9301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5. QUERY on Complex fields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BF539-8F41-4869-970E-A613778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6C9430-FA85-409B-8E29-10C4AD5CA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Fields or array fields</a:t>
            </a:r>
          </a:p>
        </p:txBody>
      </p:sp>
    </p:spTree>
    <p:extLst>
      <p:ext uri="{BB962C8B-B14F-4D97-AF65-F5344CB8AC3E}">
        <p14:creationId xmlns:p14="http://schemas.microsoft.com/office/powerpoint/2010/main" val="3465740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92FB4C-1F95-4D95-8ACF-07E3EDFC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86603"/>
            <a:ext cx="10058400" cy="1450757"/>
          </a:xfrm>
        </p:spPr>
        <p:txBody>
          <a:bodyPr/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Fields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FC103-A881-4304-AAEC-B31DF0E1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2182710"/>
            <a:ext cx="10058400" cy="3760891"/>
          </a:xfrm>
        </p:spPr>
        <p:txBody>
          <a:bodyPr/>
          <a:lstStyle/>
          <a:p>
            <a:r>
              <a:rPr lang="en-US" sz="2000" b="1" dirty="0"/>
              <a:t>Nested Field </a:t>
            </a:r>
          </a:p>
          <a:p>
            <a:r>
              <a:rPr lang="en-US" dirty="0"/>
              <a:t>Ex.  Size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Array Field</a:t>
            </a:r>
          </a:p>
          <a:p>
            <a:r>
              <a:rPr lang="en-US" dirty="0"/>
              <a:t>Ex. Tags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4B055-CCB7-4BB4-AC07-63F7DDD7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78027-89AB-404D-AD0E-417E1B54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20" y="286603"/>
            <a:ext cx="7294349" cy="57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3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E5105-0C53-40EE-A305-F177DA0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AA4E15-5372-4EB3-B7AD-C675C1361EDC}"/>
              </a:ext>
            </a:extLst>
          </p:cNvPr>
          <p:cNvPicPr/>
          <p:nvPr/>
        </p:nvPicPr>
        <p:blipFill rotWithShape="1">
          <a:blip r:embed="rId3"/>
          <a:srcRect b="18920"/>
          <a:stretch/>
        </p:blipFill>
        <p:spPr>
          <a:xfrm>
            <a:off x="1376362" y="1050162"/>
            <a:ext cx="5877878" cy="1543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29E120-06E5-45AB-8CA6-1FDF480CBA1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92331" y="3429000"/>
            <a:ext cx="9207337" cy="2682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85B04-0E70-4720-94CA-1A4E1093F3B5}"/>
              </a:ext>
            </a:extLst>
          </p:cNvPr>
          <p:cNvSpPr txBox="1"/>
          <p:nvPr/>
        </p:nvSpPr>
        <p:spPr>
          <a:xfrm>
            <a:off x="1492330" y="2798581"/>
            <a:ext cx="9501251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selects items where their height less than 15 CM and the UOM is in cm.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CD561-FA9A-4C84-8203-0A1E386E8898}"/>
              </a:ext>
            </a:extLst>
          </p:cNvPr>
          <p:cNvSpPr txBox="1"/>
          <p:nvPr/>
        </p:nvSpPr>
        <p:spPr>
          <a:xfrm>
            <a:off x="1492331" y="322024"/>
            <a:ext cx="496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Query Nested Field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F1E3851-FF0B-4888-ABF4-721E963DB605}"/>
              </a:ext>
            </a:extLst>
          </p:cNvPr>
          <p:cNvSpPr txBox="1">
            <a:spLocks/>
          </p:cNvSpPr>
          <p:nvPr/>
        </p:nvSpPr>
        <p:spPr>
          <a:xfrm>
            <a:off x="4540331" y="392841"/>
            <a:ext cx="10058400" cy="114300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Uses </a:t>
            </a:r>
            <a:r>
              <a:rPr lang="en-US" sz="1800" b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dot notation</a:t>
            </a:r>
            <a:r>
              <a:rPr lang="en-US" sz="180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</a:t>
            </a:r>
            <a:r>
              <a:rPr lang="en-US" sz="1800"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to access fields in an embedded document: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E5105-0C53-40EE-A305-F177DA0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85B04-0E70-4720-94CA-1A4E1093F3B5}"/>
              </a:ext>
            </a:extLst>
          </p:cNvPr>
          <p:cNvSpPr txBox="1"/>
          <p:nvPr/>
        </p:nvSpPr>
        <p:spPr>
          <a:xfrm>
            <a:off x="1385651" y="957093"/>
            <a:ext cx="6096000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selects items where their tags has “blue”.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A9F20-6F42-45E4-ACC1-5E3002569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71" y="2283610"/>
            <a:ext cx="9963510" cy="35533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0F2627-266E-414E-81EA-894999D56450}"/>
              </a:ext>
            </a:extLst>
          </p:cNvPr>
          <p:cNvSpPr txBox="1"/>
          <p:nvPr/>
        </p:nvSpPr>
        <p:spPr>
          <a:xfrm>
            <a:off x="1278971" y="433873"/>
            <a:ext cx="496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Query Array Field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B6B098-E061-4D01-8230-B0A5C2F060E1}"/>
              </a:ext>
            </a:extLst>
          </p:cNvPr>
          <p:cNvGrpSpPr/>
          <p:nvPr/>
        </p:nvGrpSpPr>
        <p:grpSpPr>
          <a:xfrm>
            <a:off x="1339931" y="1537279"/>
            <a:ext cx="6278880" cy="523220"/>
            <a:chOff x="1339931" y="1537279"/>
            <a:chExt cx="6278880" cy="5232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37EB5E-6FA9-4C8A-A359-244FB7A6E86A}"/>
                </a:ext>
              </a:extLst>
            </p:cNvPr>
            <p:cNvSpPr/>
            <p:nvPr/>
          </p:nvSpPr>
          <p:spPr>
            <a:xfrm>
              <a:off x="1339931" y="1537279"/>
              <a:ext cx="5516880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6DC1B8-99B0-4621-8AD7-AB109C83BA2C}"/>
                </a:ext>
              </a:extLst>
            </p:cNvPr>
            <p:cNvSpPr txBox="1"/>
            <p:nvPr/>
          </p:nvSpPr>
          <p:spPr>
            <a:xfrm>
              <a:off x="1522811" y="1571492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 err="1"/>
                <a:t>db.inventory.find</a:t>
              </a:r>
              <a:r>
                <a:rPr lang="en-US" sz="2000" dirty="0"/>
                <a:t>({tags : "blue"}).pretty()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496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5941C-E1BF-4452-AD08-CEF9301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6. Aggregate Operations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899E-72CD-4645-985E-89D855F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Aggregation operations group values from multiple documents together and can perform a variety of operations on the grouped data to return a single result.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BF539-8F41-4869-970E-A613778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4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AE42E-3CD2-4DCA-A8F8-7E22A53C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40FE7-34DC-47DA-A25C-77527F7E0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7855" y="218440"/>
            <a:ext cx="5552612" cy="603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08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56A024-CF63-4F54-881C-0172510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2264"/>
            <a:ext cx="11563814" cy="913547"/>
          </a:xfrm>
        </p:spPr>
        <p:txBody>
          <a:bodyPr>
            <a:noAutofit/>
          </a:bodyPr>
          <a:lstStyle/>
          <a:p>
            <a:r>
              <a:rPr lang="en-US" sz="2400" u="sng" dirty="0"/>
              <a:t>EX</a:t>
            </a:r>
            <a:r>
              <a:rPr lang="en-US" sz="2400" dirty="0"/>
              <a:t>. 	</a:t>
            </a:r>
            <a:r>
              <a:rPr lang="en-US" sz="2000" dirty="0"/>
              <a:t>SQL -&gt; Select sum(amount) from orders where status = “A” group by </a:t>
            </a:r>
            <a:r>
              <a:rPr lang="en-US" sz="2000" dirty="0" err="1"/>
              <a:t>cust_id</a:t>
            </a:r>
            <a:r>
              <a:rPr lang="en-US" sz="2000" dirty="0"/>
              <a:t>  </a:t>
            </a:r>
            <a:br>
              <a:rPr lang="en-US" sz="2000" dirty="0"/>
            </a:br>
            <a:r>
              <a:rPr lang="en-US" sz="1050" dirty="0"/>
              <a:t>        </a:t>
            </a:r>
            <a:br>
              <a:rPr lang="en-US" sz="2000" dirty="0"/>
            </a:br>
            <a:r>
              <a:rPr lang="en-US" sz="2000" dirty="0"/>
              <a:t>	Mongo -&gt; ???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99A22-8AD8-4869-8F62-06613BED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5A7FE-4A63-4301-9C62-EED2C62DF8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70878" y="1185811"/>
            <a:ext cx="10013794" cy="512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1048200" y="78121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dirty="0"/>
              <a:t>MongoDB Lab Architecture</a:t>
            </a:r>
            <a:endParaRPr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8" name="Google Shape;607;p83">
            <a:extLst>
              <a:ext uri="{FF2B5EF4-FFF2-40B4-BE49-F238E27FC236}">
                <a16:creationId xmlns:a16="http://schemas.microsoft.com/office/drawing/2014/main" id="{BA410D8F-722C-40E5-B5F7-C1C6DD55D004}"/>
              </a:ext>
            </a:extLst>
          </p:cNvPr>
          <p:cNvSpPr txBox="1">
            <a:spLocks noGrp="1"/>
          </p:cNvSpPr>
          <p:nvPr/>
        </p:nvSpPr>
        <p:spPr>
          <a:xfrm>
            <a:off x="2990090" y="2102138"/>
            <a:ext cx="31059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91EA"/>
                </a:solidFill>
                <a:effectLst/>
                <a:latin typeface="Roboto Slab"/>
                <a:ea typeface="Roboto Slab"/>
                <a:cs typeface="Roboto Slab"/>
              </a:rPr>
              <a:t>DDM2020 MongoDB Cloud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9" name="Google Shape;607;p83">
            <a:extLst>
              <a:ext uri="{FF2B5EF4-FFF2-40B4-BE49-F238E27FC236}">
                <a16:creationId xmlns:a16="http://schemas.microsoft.com/office/drawing/2014/main" id="{F3F194C5-55EB-4985-8D9D-E11467DF704E}"/>
              </a:ext>
            </a:extLst>
          </p:cNvPr>
          <p:cNvSpPr txBox="1">
            <a:spLocks noGrp="1"/>
          </p:cNvSpPr>
          <p:nvPr/>
        </p:nvSpPr>
        <p:spPr>
          <a:xfrm>
            <a:off x="6963377" y="2061900"/>
            <a:ext cx="2839851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91EA"/>
                </a:solidFill>
                <a:effectLst/>
                <a:latin typeface="Roboto Slab"/>
                <a:ea typeface="Roboto Slab"/>
                <a:cs typeface="Roboto Slab"/>
              </a:rPr>
              <a:t>MongoDB Shell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762BD-EDB3-44D9-94BF-2358B553B71F}"/>
              </a:ext>
            </a:extLst>
          </p:cNvPr>
          <p:cNvSpPr txBox="1"/>
          <p:nvPr/>
        </p:nvSpPr>
        <p:spPr>
          <a:xfrm>
            <a:off x="7507097" y="3762655"/>
            <a:ext cx="40721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mongo "</a:t>
            </a:r>
            <a:r>
              <a:rPr lang="en-US" dirty="0" err="1">
                <a:latin typeface="Agency FB" panose="020B0503020202020204" pitchFamily="34" charset="0"/>
              </a:rPr>
              <a:t>mongodb+srv</a:t>
            </a:r>
            <a:r>
              <a:rPr lang="en-US" dirty="0">
                <a:latin typeface="Agency FB" panose="020B0503020202020204" pitchFamily="34" charset="0"/>
              </a:rPr>
              <a:t>://dmmcluster.f1uoi.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gcp.mongodb.net/&lt;</a:t>
            </a:r>
            <a:r>
              <a:rPr lang="en-US" dirty="0" err="1">
                <a:latin typeface="Agency FB" panose="020B0503020202020204" pitchFamily="34" charset="0"/>
              </a:rPr>
              <a:t>dbname</a:t>
            </a:r>
            <a:r>
              <a:rPr lang="en-US" dirty="0">
                <a:latin typeface="Agency FB" panose="020B0503020202020204" pitchFamily="34" charset="0"/>
              </a:rPr>
              <a:t>&gt;“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 --username &lt;username&gt; 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--password &lt;password&gt;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i.e., mongo "</a:t>
            </a:r>
            <a:r>
              <a:rPr lang="en-US" dirty="0" err="1">
                <a:latin typeface="Agency FB" panose="020B0503020202020204" pitchFamily="34" charset="0"/>
              </a:rPr>
              <a:t>mongodb+srv</a:t>
            </a:r>
            <a:r>
              <a:rPr lang="en-US" dirty="0">
                <a:latin typeface="Agency FB" panose="020B0503020202020204" pitchFamily="34" charset="0"/>
              </a:rPr>
              <a:t>://dmmcluster.f1uoi.gcp.mongodb.net/shop101" --username </a:t>
            </a:r>
            <a:r>
              <a:rPr lang="en-US" dirty="0" err="1">
                <a:latin typeface="Agency FB" panose="020B0503020202020204" pitchFamily="34" charset="0"/>
              </a:rPr>
              <a:t>st_dmm</a:t>
            </a:r>
            <a:r>
              <a:rPr lang="en-US" dirty="0">
                <a:latin typeface="Agency FB" panose="020B0503020202020204" pitchFamily="34" charset="0"/>
              </a:rPr>
              <a:t> --password </a:t>
            </a:r>
            <a:r>
              <a:rPr lang="en-US" dirty="0" err="1">
                <a:latin typeface="Agency FB" panose="020B0503020202020204" pitchFamily="34" charset="0"/>
              </a:rPr>
              <a:t>st_dmm</a:t>
            </a:r>
            <a:endParaRPr lang="en-US" dirty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0F75B-07B9-44BC-B5D9-E22A9346B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46"/>
          <a:stretch/>
        </p:blipFill>
        <p:spPr>
          <a:xfrm>
            <a:off x="7365104" y="2530763"/>
            <a:ext cx="3487179" cy="12246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0A86FB-C865-4825-8CB3-40D5BF349065}"/>
              </a:ext>
            </a:extLst>
          </p:cNvPr>
          <p:cNvGrpSpPr/>
          <p:nvPr/>
        </p:nvGrpSpPr>
        <p:grpSpPr>
          <a:xfrm>
            <a:off x="3379662" y="2633400"/>
            <a:ext cx="2473836" cy="2680056"/>
            <a:chOff x="1719622" y="2571001"/>
            <a:chExt cx="2473836" cy="2680056"/>
          </a:xfrm>
        </p:grpSpPr>
        <p:pic>
          <p:nvPicPr>
            <p:cNvPr id="16" name="Google Shape;405;p59">
              <a:extLst>
                <a:ext uri="{FF2B5EF4-FFF2-40B4-BE49-F238E27FC236}">
                  <a16:creationId xmlns:a16="http://schemas.microsoft.com/office/drawing/2014/main" id="{14AB5DE0-82B8-4F83-BD8F-D095EB54FB4D}"/>
                </a:ext>
              </a:extLst>
            </p:cNvPr>
            <p:cNvPicPr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9622" y="2571001"/>
              <a:ext cx="2473836" cy="2680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518C5B-B889-4D20-B2B0-A0461F8B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17143" y1="77778" x2="75238" y2="80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69739" y="2622390"/>
              <a:ext cx="918037" cy="865578"/>
            </a:xfrm>
            <a:prstGeom prst="rect">
              <a:avLst/>
            </a:prstGeom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E7FE55-2F9A-4A3D-A57B-9F50A0774C51}"/>
              </a:ext>
            </a:extLst>
          </p:cNvPr>
          <p:cNvSpPr txBox="1">
            <a:spLocks/>
          </p:cNvSpPr>
          <p:nvPr/>
        </p:nvSpPr>
        <p:spPr>
          <a:xfrm>
            <a:off x="358120" y="2530763"/>
            <a:ext cx="2725188" cy="342190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55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◎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◉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2 Databases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Shop101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RDBProject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8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Shop101 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Customer </a:t>
            </a:r>
          </a:p>
          <a:p>
            <a:pPr marL="1016000" lvl="2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Username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st_dmm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st_dmm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onlne</a:t>
            </a:r>
            <a:r>
              <a:rPr lang="en-US" sz="1600" dirty="0">
                <a:solidFill>
                  <a:schemeClr val="tx1"/>
                </a:solidFill>
              </a:rPr>
              <a:t>/online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offline/offline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06A0DD-64DB-4F8B-BDF2-AE132D78E49E}"/>
              </a:ext>
            </a:extLst>
          </p:cNvPr>
          <p:cNvCxnSpPr>
            <a:cxnSpLocks/>
          </p:cNvCxnSpPr>
          <p:nvPr/>
        </p:nvCxnSpPr>
        <p:spPr>
          <a:xfrm flipH="1">
            <a:off x="6095999" y="2937510"/>
            <a:ext cx="972751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0FD3-39A5-4F0F-B855-A2BD0775B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37086"/>
            <a:ext cx="10058400" cy="1450757"/>
          </a:xfrm>
        </p:spPr>
        <p:txBody>
          <a:bodyPr/>
          <a:lstStyle/>
          <a:p>
            <a:r>
              <a:rPr lang="en-US" dirty="0"/>
              <a:t>Sales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B2B7-CB8E-4F5E-80B4-08A299F6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2A9C98-4F85-4C85-AFAD-4474E4FD0335}"/>
              </a:ext>
            </a:extLst>
          </p:cNvPr>
          <p:cNvPicPr/>
          <p:nvPr/>
        </p:nvPicPr>
        <p:blipFill rotWithShape="1">
          <a:blip r:embed="rId2"/>
          <a:srcRect b="57515"/>
          <a:stretch/>
        </p:blipFill>
        <p:spPr>
          <a:xfrm>
            <a:off x="219940" y="2557363"/>
            <a:ext cx="6160268" cy="3599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DB0AB-5D14-4C20-B0CF-A677012037B5}"/>
              </a:ext>
            </a:extLst>
          </p:cNvPr>
          <p:cNvPicPr/>
          <p:nvPr/>
        </p:nvPicPr>
        <p:blipFill rotWithShape="1">
          <a:blip r:embed="rId2"/>
          <a:srcRect t="39113" r="22301"/>
          <a:stretch/>
        </p:blipFill>
        <p:spPr>
          <a:xfrm>
            <a:off x="6431125" y="286603"/>
            <a:ext cx="5540935" cy="58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74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0D122-4F8B-4C4B-ACFD-C28BC637D2BE}"/>
              </a:ext>
            </a:extLst>
          </p:cNvPr>
          <p:cNvSpPr txBox="1"/>
          <p:nvPr/>
        </p:nvSpPr>
        <p:spPr>
          <a:xfrm>
            <a:off x="96238" y="2087414"/>
            <a:ext cx="10774680" cy="1341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>
              <a:lnSpc>
                <a:spcPct val="115000"/>
              </a:lnSpc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  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 { $group: { _id: "$customer", total: { $sum: "$total" } } } </a:t>
            </a:r>
          </a:p>
          <a:p>
            <a:pPr marL="11430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2216A-0E4A-4953-9615-E60D2374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99" y="3979775"/>
            <a:ext cx="11584802" cy="20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21012-DF10-48A3-B3A6-8FB09E7E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501EAB-78FC-44B7-BFE4-FE217F4925A7}"/>
              </a:ext>
            </a:extLst>
          </p:cNvPr>
          <p:cNvSpPr txBox="1"/>
          <p:nvPr/>
        </p:nvSpPr>
        <p:spPr>
          <a:xfrm>
            <a:off x="-298191" y="2362850"/>
            <a:ext cx="10774680" cy="1341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>
              <a:lnSpc>
                <a:spcPct val="115000"/>
              </a:lnSpc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{ $match: {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couponused:true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} },   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 { $group: { _id: "$customer", total: { $sum: "$total" } } } </a:t>
            </a:r>
          </a:p>
          <a:p>
            <a:pPr marL="11430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4C329-6B0B-4486-AB67-083145DF3E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9009" y="4221370"/>
            <a:ext cx="11873981" cy="130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29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6F384-B5A8-4795-A2FE-AC5F1371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9DCCC-85D5-47C6-920E-07AC1ADA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BF785-89C3-4299-9C3F-BB55440EAD5B}"/>
              </a:ext>
            </a:extLst>
          </p:cNvPr>
          <p:cNvSpPr txBox="1"/>
          <p:nvPr/>
        </p:nvSpPr>
        <p:spPr>
          <a:xfrm>
            <a:off x="0" y="2333225"/>
            <a:ext cx="10774680" cy="91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>
              <a:lnSpc>
                <a:spcPct val="115000"/>
              </a:lnSpc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{ $group: { _id: "$customer", total: </a:t>
            </a: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 $sum: 1}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} } </a:t>
            </a:r>
          </a:p>
          <a:p>
            <a:pPr marL="114300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])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242E7-3C92-45B2-838E-DE11869B2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9" y="4089784"/>
            <a:ext cx="10849043" cy="18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97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2479-5433-4F72-B5B2-74CC457D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FC7A-7BC4-4F15-ADE8-2432BF0EE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FIND() also has COUNT()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4B8C3-83AF-4415-95C6-ED694E54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B1A40-FC6E-4C78-A06E-20A58FF2A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6358" y="3158013"/>
            <a:ext cx="11279284" cy="112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01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4EE6-013E-4689-8876-329063EC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Average, Min, 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DB8F-0BCF-4A40-80D1-2946A0D6C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82" y="2211653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{ $group: { _id: "$customer", average: { </a:t>
            </a:r>
            <a:r>
              <a:rPr lang="en-US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$avg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"$total" } } }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])</a:t>
            </a: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{ $group: { _id: "$customer", minimum: { </a:t>
            </a:r>
            <a:r>
              <a:rPr lang="en-US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$min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"$total" } } }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])</a:t>
            </a:r>
          </a:p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{ $group: { _id: "$customer", maximum: { </a:t>
            </a:r>
            <a:r>
              <a:rPr lang="en-US" sz="24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$max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"$total" } } }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])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F693E-F62B-4894-9D7F-2EAA27B5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856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81F9-5869-48CE-9C51-0A3402E4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97A5-C4FA-41D2-97F7-505ABFE4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60DDE-90AB-4934-A1F3-8B39BED4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4B719-3479-4672-911D-E82E0F0BC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108201"/>
            <a:ext cx="10396331" cy="41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92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5F5F-B217-423F-A897-79C6FEF8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396A-4D8C-45F3-997A-821CFABE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([{ $group: { _id: "$customer", total: { $sum: "$total" } } } ,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  {$match: {total: {$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gt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150 }}}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                                   ])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6AC54-E4D3-430B-A294-ACE0EFB4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04E84-0779-4AD3-AE04-539BB6DB7A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6320" y="3832118"/>
            <a:ext cx="9803299" cy="177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01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5F5F-B217-423F-A897-79C6FEF8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and Limit in Aggregate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A396A-4D8C-45F3-997A-821CFABE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{$group:{_id:"$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customer",total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{$sum:"$total"}}}, 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 $sort: { total: -1 } }</a:t>
            </a:r>
            <a:b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])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6AC54-E4D3-430B-A294-ACE0EFB4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4F14E1-EBEB-48C5-AE1D-7280DB9E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245" y="3781897"/>
            <a:ext cx="9716475" cy="24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93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3F63-0A26-4686-BA19-9C7699A1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E2992-84AD-437C-A7DF-64C36B278F57}"/>
              </a:ext>
            </a:extLst>
          </p:cNvPr>
          <p:cNvSpPr txBox="1"/>
          <p:nvPr/>
        </p:nvSpPr>
        <p:spPr>
          <a:xfrm>
            <a:off x="853440" y="1085268"/>
            <a:ext cx="6096000" cy="261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db.sales.aggregate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([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{$group:{_id:"$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customer",total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: {$sum:"$total"}}}, 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 $sort: { total: -1 }},</a:t>
            </a:r>
            <a:b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{$limit:1}</a:t>
            </a:r>
            <a:br>
              <a:rPr lang="en-US" sz="24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</a:b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ordia New" panose="020B0304020202020204" pitchFamily="34" charset="-34"/>
              </a:rPr>
              <a:t>])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EABA4E-7306-42FA-85EB-948956F9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02" y="4464841"/>
            <a:ext cx="11684195" cy="163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58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23EB-7570-4C78-A74F-08D9FD5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00311F-209B-4A14-A951-0C55759358ED}"/>
              </a:ext>
            </a:extLst>
          </p:cNvPr>
          <p:cNvGrpSpPr/>
          <p:nvPr/>
        </p:nvGrpSpPr>
        <p:grpSpPr>
          <a:xfrm>
            <a:off x="981595" y="1569720"/>
            <a:ext cx="10228810" cy="4662805"/>
            <a:chOff x="1166553" y="820141"/>
            <a:chExt cx="10795461" cy="504725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AE55FF-D6FC-4211-A92E-09AF6026F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1119" y="820141"/>
              <a:ext cx="10620895" cy="4933888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D146C28-CD37-4A5B-8A48-8D93969C3EDE}"/>
                </a:ext>
              </a:extLst>
            </p:cNvPr>
            <p:cNvSpPr/>
            <p:nvPr/>
          </p:nvSpPr>
          <p:spPr>
            <a:xfrm>
              <a:off x="1166553" y="5450190"/>
              <a:ext cx="6453447" cy="417210"/>
            </a:xfrm>
            <a:custGeom>
              <a:avLst/>
              <a:gdLst>
                <a:gd name="connsiteX0" fmla="*/ 0 w 6453447"/>
                <a:gd name="connsiteY0" fmla="*/ 167351 h 417210"/>
                <a:gd name="connsiteX1" fmla="*/ 167351 w 6453447"/>
                <a:gd name="connsiteY1" fmla="*/ 0 h 417210"/>
                <a:gd name="connsiteX2" fmla="*/ 723601 w 6453447"/>
                <a:gd name="connsiteY2" fmla="*/ 0 h 417210"/>
                <a:gd name="connsiteX3" fmla="*/ 1218663 w 6453447"/>
                <a:gd name="connsiteY3" fmla="*/ 0 h 417210"/>
                <a:gd name="connsiteX4" fmla="*/ 1591350 w 6453447"/>
                <a:gd name="connsiteY4" fmla="*/ 0 h 417210"/>
                <a:gd name="connsiteX5" fmla="*/ 2208787 w 6453447"/>
                <a:gd name="connsiteY5" fmla="*/ 0 h 417210"/>
                <a:gd name="connsiteX6" fmla="*/ 2581474 w 6453447"/>
                <a:gd name="connsiteY6" fmla="*/ 0 h 417210"/>
                <a:gd name="connsiteX7" fmla="*/ 3260098 w 6453447"/>
                <a:gd name="connsiteY7" fmla="*/ 0 h 417210"/>
                <a:gd name="connsiteX8" fmla="*/ 3632786 w 6453447"/>
                <a:gd name="connsiteY8" fmla="*/ 0 h 417210"/>
                <a:gd name="connsiteX9" fmla="*/ 4066660 w 6453447"/>
                <a:gd name="connsiteY9" fmla="*/ 0 h 417210"/>
                <a:gd name="connsiteX10" fmla="*/ 4684097 w 6453447"/>
                <a:gd name="connsiteY10" fmla="*/ 0 h 417210"/>
                <a:gd name="connsiteX11" fmla="*/ 5301534 w 6453447"/>
                <a:gd name="connsiteY11" fmla="*/ 0 h 417210"/>
                <a:gd name="connsiteX12" fmla="*/ 5674222 w 6453447"/>
                <a:gd name="connsiteY12" fmla="*/ 0 h 417210"/>
                <a:gd name="connsiteX13" fmla="*/ 6286096 w 6453447"/>
                <a:gd name="connsiteY13" fmla="*/ 0 h 417210"/>
                <a:gd name="connsiteX14" fmla="*/ 6453447 w 6453447"/>
                <a:gd name="connsiteY14" fmla="*/ 167351 h 417210"/>
                <a:gd name="connsiteX15" fmla="*/ 6453447 w 6453447"/>
                <a:gd name="connsiteY15" fmla="*/ 249859 h 417210"/>
                <a:gd name="connsiteX16" fmla="*/ 6286096 w 6453447"/>
                <a:gd name="connsiteY16" fmla="*/ 417210 h 417210"/>
                <a:gd name="connsiteX17" fmla="*/ 5791034 w 6453447"/>
                <a:gd name="connsiteY17" fmla="*/ 417210 h 417210"/>
                <a:gd name="connsiteX18" fmla="*/ 5112409 w 6453447"/>
                <a:gd name="connsiteY18" fmla="*/ 417210 h 417210"/>
                <a:gd name="connsiteX19" fmla="*/ 4678535 w 6453447"/>
                <a:gd name="connsiteY19" fmla="*/ 417210 h 417210"/>
                <a:gd name="connsiteX20" fmla="*/ 4183473 w 6453447"/>
                <a:gd name="connsiteY20" fmla="*/ 417210 h 417210"/>
                <a:gd name="connsiteX21" fmla="*/ 3688411 w 6453447"/>
                <a:gd name="connsiteY21" fmla="*/ 417210 h 417210"/>
                <a:gd name="connsiteX22" fmla="*/ 3009786 w 6453447"/>
                <a:gd name="connsiteY22" fmla="*/ 417210 h 417210"/>
                <a:gd name="connsiteX23" fmla="*/ 2392349 w 6453447"/>
                <a:gd name="connsiteY23" fmla="*/ 417210 h 417210"/>
                <a:gd name="connsiteX24" fmla="*/ 1774912 w 6453447"/>
                <a:gd name="connsiteY24" fmla="*/ 417210 h 417210"/>
                <a:gd name="connsiteX25" fmla="*/ 1218663 w 6453447"/>
                <a:gd name="connsiteY25" fmla="*/ 417210 h 417210"/>
                <a:gd name="connsiteX26" fmla="*/ 167351 w 6453447"/>
                <a:gd name="connsiteY26" fmla="*/ 417210 h 417210"/>
                <a:gd name="connsiteX27" fmla="*/ 0 w 6453447"/>
                <a:gd name="connsiteY27" fmla="*/ 249859 h 417210"/>
                <a:gd name="connsiteX28" fmla="*/ 0 w 6453447"/>
                <a:gd name="connsiteY28" fmla="*/ 167351 h 41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53447" h="417210" extrusionOk="0">
                  <a:moveTo>
                    <a:pt x="0" y="167351"/>
                  </a:moveTo>
                  <a:cubicBezTo>
                    <a:pt x="-739" y="85416"/>
                    <a:pt x="81949" y="-26046"/>
                    <a:pt x="167351" y="0"/>
                  </a:cubicBezTo>
                  <a:cubicBezTo>
                    <a:pt x="353712" y="-32106"/>
                    <a:pt x="589327" y="16594"/>
                    <a:pt x="723601" y="0"/>
                  </a:cubicBezTo>
                  <a:cubicBezTo>
                    <a:pt x="857875" y="-16594"/>
                    <a:pt x="981735" y="38851"/>
                    <a:pt x="1218663" y="0"/>
                  </a:cubicBezTo>
                  <a:cubicBezTo>
                    <a:pt x="1455591" y="-38851"/>
                    <a:pt x="1448562" y="26056"/>
                    <a:pt x="1591350" y="0"/>
                  </a:cubicBezTo>
                  <a:cubicBezTo>
                    <a:pt x="1734138" y="-26056"/>
                    <a:pt x="1992734" y="19208"/>
                    <a:pt x="2208787" y="0"/>
                  </a:cubicBezTo>
                  <a:cubicBezTo>
                    <a:pt x="2424840" y="-19208"/>
                    <a:pt x="2423921" y="19663"/>
                    <a:pt x="2581474" y="0"/>
                  </a:cubicBezTo>
                  <a:cubicBezTo>
                    <a:pt x="2739027" y="-19663"/>
                    <a:pt x="2964874" y="14974"/>
                    <a:pt x="3260098" y="0"/>
                  </a:cubicBezTo>
                  <a:cubicBezTo>
                    <a:pt x="3555322" y="-14974"/>
                    <a:pt x="3481282" y="3775"/>
                    <a:pt x="3632786" y="0"/>
                  </a:cubicBezTo>
                  <a:cubicBezTo>
                    <a:pt x="3784290" y="-3775"/>
                    <a:pt x="3858582" y="47891"/>
                    <a:pt x="4066660" y="0"/>
                  </a:cubicBezTo>
                  <a:cubicBezTo>
                    <a:pt x="4274738" y="-47891"/>
                    <a:pt x="4491338" y="2570"/>
                    <a:pt x="4684097" y="0"/>
                  </a:cubicBezTo>
                  <a:cubicBezTo>
                    <a:pt x="4876856" y="-2570"/>
                    <a:pt x="5099767" y="39575"/>
                    <a:pt x="5301534" y="0"/>
                  </a:cubicBezTo>
                  <a:cubicBezTo>
                    <a:pt x="5503301" y="-39575"/>
                    <a:pt x="5592560" y="32150"/>
                    <a:pt x="5674222" y="0"/>
                  </a:cubicBezTo>
                  <a:cubicBezTo>
                    <a:pt x="5755884" y="-32150"/>
                    <a:pt x="6006374" y="13708"/>
                    <a:pt x="6286096" y="0"/>
                  </a:cubicBezTo>
                  <a:cubicBezTo>
                    <a:pt x="6367804" y="9665"/>
                    <a:pt x="6473259" y="92586"/>
                    <a:pt x="6453447" y="167351"/>
                  </a:cubicBezTo>
                  <a:cubicBezTo>
                    <a:pt x="6463335" y="206840"/>
                    <a:pt x="6451180" y="210524"/>
                    <a:pt x="6453447" y="249859"/>
                  </a:cubicBezTo>
                  <a:cubicBezTo>
                    <a:pt x="6444979" y="360567"/>
                    <a:pt x="6361328" y="436163"/>
                    <a:pt x="6286096" y="417210"/>
                  </a:cubicBezTo>
                  <a:cubicBezTo>
                    <a:pt x="6078464" y="428600"/>
                    <a:pt x="6016523" y="361689"/>
                    <a:pt x="5791034" y="417210"/>
                  </a:cubicBezTo>
                  <a:cubicBezTo>
                    <a:pt x="5565545" y="472731"/>
                    <a:pt x="5412575" y="342722"/>
                    <a:pt x="5112409" y="417210"/>
                  </a:cubicBezTo>
                  <a:cubicBezTo>
                    <a:pt x="4812244" y="491698"/>
                    <a:pt x="4783161" y="397344"/>
                    <a:pt x="4678535" y="417210"/>
                  </a:cubicBezTo>
                  <a:cubicBezTo>
                    <a:pt x="4573909" y="437076"/>
                    <a:pt x="4344897" y="372508"/>
                    <a:pt x="4183473" y="417210"/>
                  </a:cubicBezTo>
                  <a:cubicBezTo>
                    <a:pt x="4022049" y="461912"/>
                    <a:pt x="3913673" y="359621"/>
                    <a:pt x="3688411" y="417210"/>
                  </a:cubicBezTo>
                  <a:cubicBezTo>
                    <a:pt x="3463149" y="474799"/>
                    <a:pt x="3298745" y="349995"/>
                    <a:pt x="3009786" y="417210"/>
                  </a:cubicBezTo>
                  <a:cubicBezTo>
                    <a:pt x="2720828" y="484425"/>
                    <a:pt x="2633525" y="372461"/>
                    <a:pt x="2392349" y="417210"/>
                  </a:cubicBezTo>
                  <a:cubicBezTo>
                    <a:pt x="2151173" y="461959"/>
                    <a:pt x="1992500" y="393257"/>
                    <a:pt x="1774912" y="417210"/>
                  </a:cubicBezTo>
                  <a:cubicBezTo>
                    <a:pt x="1557324" y="441163"/>
                    <a:pt x="1470683" y="353706"/>
                    <a:pt x="1218663" y="417210"/>
                  </a:cubicBezTo>
                  <a:cubicBezTo>
                    <a:pt x="966643" y="480714"/>
                    <a:pt x="609082" y="354439"/>
                    <a:pt x="167351" y="417210"/>
                  </a:cubicBezTo>
                  <a:cubicBezTo>
                    <a:pt x="80911" y="412326"/>
                    <a:pt x="8162" y="340194"/>
                    <a:pt x="0" y="249859"/>
                  </a:cubicBezTo>
                  <a:cubicBezTo>
                    <a:pt x="-42" y="219474"/>
                    <a:pt x="3163" y="201256"/>
                    <a:pt x="0" y="167351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4067065809">
                    <a:prstGeom prst="roundRect">
                      <a:avLst>
                        <a:gd name="adj" fmla="val 40112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AB1466-9227-42D3-A6C9-F4D528F5B499}"/>
                </a:ext>
              </a:extLst>
            </p:cNvPr>
            <p:cNvCxnSpPr/>
            <p:nvPr/>
          </p:nvCxnSpPr>
          <p:spPr>
            <a:xfrm>
              <a:off x="6096000" y="1737360"/>
              <a:ext cx="105156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Google Shape;196;p35">
            <a:extLst>
              <a:ext uri="{FF2B5EF4-FFF2-40B4-BE49-F238E27FC236}">
                <a16:creationId xmlns:a16="http://schemas.microsoft.com/office/drawing/2014/main" id="{900054CF-C77A-48ED-B7C0-ADAC42017847}"/>
              </a:ext>
            </a:extLst>
          </p:cNvPr>
          <p:cNvSpPr txBox="1">
            <a:spLocks/>
          </p:cNvSpPr>
          <p:nvPr/>
        </p:nvSpPr>
        <p:spPr>
          <a:xfrm>
            <a:off x="981595" y="313772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/>
              <a:t>1.Connect to shop101 database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48306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5941C-E1BF-4452-AD08-CEF9301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7. JOIN Operations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899E-72CD-4645-985E-89D855F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BF539-8F41-4869-970E-A613778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28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AA0CC-C4BD-4CC4-B882-AED273E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DD88-DCEE-4A88-B26D-5C643467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0F5EEA-F5BF-4439-92AB-27433416A780}"/>
              </a:ext>
            </a:extLst>
          </p:cNvPr>
          <p:cNvPicPr/>
          <p:nvPr/>
        </p:nvPicPr>
        <p:blipFill rotWithShape="1">
          <a:blip r:embed="rId2"/>
          <a:srcRect t="23107"/>
          <a:stretch/>
        </p:blipFill>
        <p:spPr bwMode="auto">
          <a:xfrm>
            <a:off x="1036320" y="2077721"/>
            <a:ext cx="9498500" cy="40030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81152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26E-0967-4B39-B44D-9F5102D8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Customer vs.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8E2E-286D-4132-9983-7F3A889C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187" y="2352041"/>
            <a:ext cx="10058400" cy="3760891"/>
          </a:xfrm>
        </p:spPr>
        <p:txBody>
          <a:bodyPr>
            <a:noAutofit/>
          </a:bodyPr>
          <a:lstStyle/>
          <a:p>
            <a:pPr>
              <a:lnSpc>
                <a:spcPts val="1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db.sales.aggregate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([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{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$lookup: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{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from: "customer",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localField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"customer",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foreignField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"name",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 as: "</a:t>
            </a:r>
            <a:r>
              <a:rPr lang="en-US" sz="2000" dirty="0" err="1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cust_info</a:t>
            </a:r>
            <a:r>
              <a:rPr lang="en-US" sz="2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}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>
              <a:lnSpc>
                <a:spcPts val="1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]).pretty()</a:t>
            </a:r>
          </a:p>
          <a:p>
            <a:pPr>
              <a:lnSpc>
                <a:spcPts val="1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A2EEB-CC77-4BC7-8CC6-05952F16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61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EB73F-14AF-4A69-BFF7-4226CEA7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080C8-EFD9-454F-8796-792949EA3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9"/>
          <a:stretch/>
        </p:blipFill>
        <p:spPr>
          <a:xfrm>
            <a:off x="2596028" y="0"/>
            <a:ext cx="7349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486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1647E4-1311-4E5A-A7E9-BE13918A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 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3B31-3432-442C-999E-467EF1A7C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Submission system: google classroom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3E548-DA48-4A87-9090-9B88B5ED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198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509BDA-3E2A-41D0-9D0C-171B4596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Shell download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9B250-3803-4251-AF3D-69C2BD19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464C4F"/>
                </a:solidFill>
                <a:latin typeface="Menlo"/>
              </a:rPr>
              <a:t> Windows </a:t>
            </a:r>
            <a:br>
              <a:rPr lang="en-US" dirty="0"/>
            </a:br>
            <a:r>
              <a:rPr lang="en-US" dirty="0">
                <a:hlinkClick r:id="rId2"/>
              </a:rPr>
              <a:t>https://downloads.mongodb.org/windows/mongodb-shell-windows-x86_64-4.4.1.zip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464C4F"/>
                </a:solidFill>
                <a:latin typeface="Menlo"/>
              </a:rPr>
              <a:t> MACOS</a:t>
            </a:r>
          </a:p>
          <a:p>
            <a:r>
              <a:rPr lang="en-US" b="0" i="0" dirty="0">
                <a:solidFill>
                  <a:srgbClr val="464C4F"/>
                </a:solidFill>
                <a:effectLst/>
                <a:latin typeface="Menlo"/>
              </a:rPr>
              <a:t>brew install </a:t>
            </a:r>
            <a:r>
              <a:rPr lang="en-US" b="0" i="0" dirty="0" err="1">
                <a:solidFill>
                  <a:srgbClr val="464C4F"/>
                </a:solidFill>
                <a:effectLst/>
                <a:latin typeface="Menlo"/>
              </a:rPr>
              <a:t>mongodb</a:t>
            </a:r>
            <a:r>
              <a:rPr lang="en-US" b="0" i="0" dirty="0">
                <a:solidFill>
                  <a:srgbClr val="464C4F"/>
                </a:solidFill>
                <a:effectLst/>
                <a:latin typeface="Menlo"/>
              </a:rPr>
              <a:t>/brew/</a:t>
            </a:r>
            <a:r>
              <a:rPr lang="en-US" b="0" i="0" dirty="0" err="1">
                <a:solidFill>
                  <a:srgbClr val="464C4F"/>
                </a:solidFill>
                <a:effectLst/>
                <a:latin typeface="Menlo"/>
              </a:rPr>
              <a:t>mongodb</a:t>
            </a:r>
            <a:r>
              <a:rPr lang="en-US" b="0" i="0" dirty="0">
                <a:solidFill>
                  <a:srgbClr val="464C4F"/>
                </a:solidFill>
                <a:effectLst/>
                <a:latin typeface="Menlo"/>
              </a:rPr>
              <a:t>-community-shell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464C4F"/>
                </a:solidFill>
                <a:latin typeface="Menlo"/>
              </a:rPr>
              <a:t> Ubuntu 16.04,18.04,20.04</a:t>
            </a:r>
          </a:p>
          <a:p>
            <a:r>
              <a:rPr lang="en-US" dirty="0"/>
              <a:t>https://downloads.mongodb.org/linux/mongodb-shell-linux-x86_64-ubuntu1604-4.4.1.tgz https://downloads.mongodb.org/linux/mongodb-shell-linux-x86_64-ubuntu1804-4.4.1.tgz</a:t>
            </a:r>
            <a:br>
              <a:rPr lang="en-US" dirty="0"/>
            </a:br>
            <a:r>
              <a:rPr lang="en-US" dirty="0"/>
              <a:t>https://downloads.mongodb.org/linux/mongodb-shell-linux-x86_64-ubuntu2004-4.4.1.tgz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31FC5-5D45-4C59-801C-D1298A15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3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1048200" y="781216"/>
            <a:ext cx="100956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dirty="0"/>
              <a:t>1. Connect to </a:t>
            </a:r>
            <a:r>
              <a:rPr lang="en-US" altLang="en-US" dirty="0" err="1"/>
              <a:t>RDBProject</a:t>
            </a:r>
            <a:endParaRPr dirty="0"/>
          </a:p>
        </p:txBody>
      </p:sp>
      <p:sp>
        <p:nvSpPr>
          <p:cNvPr id="200" name="Google Shape;200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56</a:t>
            </a:fld>
            <a:endParaRPr dirty="0"/>
          </a:p>
        </p:txBody>
      </p:sp>
      <p:sp>
        <p:nvSpPr>
          <p:cNvPr id="8" name="Google Shape;607;p83">
            <a:extLst>
              <a:ext uri="{FF2B5EF4-FFF2-40B4-BE49-F238E27FC236}">
                <a16:creationId xmlns:a16="http://schemas.microsoft.com/office/drawing/2014/main" id="{BA410D8F-722C-40E5-B5F7-C1C6DD55D004}"/>
              </a:ext>
            </a:extLst>
          </p:cNvPr>
          <p:cNvSpPr txBox="1">
            <a:spLocks noGrp="1"/>
          </p:cNvSpPr>
          <p:nvPr/>
        </p:nvSpPr>
        <p:spPr>
          <a:xfrm>
            <a:off x="2990090" y="2102138"/>
            <a:ext cx="3105909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91EA"/>
                </a:solidFill>
                <a:effectLst/>
                <a:latin typeface="Roboto Slab"/>
                <a:ea typeface="Roboto Slab"/>
                <a:cs typeface="Roboto Slab"/>
              </a:rPr>
              <a:t>DDM2020 MongoDB Cloud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9" name="Google Shape;607;p83">
            <a:extLst>
              <a:ext uri="{FF2B5EF4-FFF2-40B4-BE49-F238E27FC236}">
                <a16:creationId xmlns:a16="http://schemas.microsoft.com/office/drawing/2014/main" id="{F3F194C5-55EB-4985-8D9D-E11467DF704E}"/>
              </a:ext>
            </a:extLst>
          </p:cNvPr>
          <p:cNvSpPr txBox="1">
            <a:spLocks noGrp="1"/>
          </p:cNvSpPr>
          <p:nvPr/>
        </p:nvSpPr>
        <p:spPr>
          <a:xfrm>
            <a:off x="7321619" y="2102138"/>
            <a:ext cx="2839851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91EA"/>
                </a:solidFill>
                <a:effectLst/>
                <a:latin typeface="Roboto Slab"/>
                <a:ea typeface="Roboto Slab"/>
                <a:cs typeface="Roboto Slab"/>
              </a:rPr>
              <a:t>MongoDB Shell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762BD-EDB3-44D9-94BF-2358B553B71F}"/>
              </a:ext>
            </a:extLst>
          </p:cNvPr>
          <p:cNvSpPr txBox="1"/>
          <p:nvPr/>
        </p:nvSpPr>
        <p:spPr>
          <a:xfrm>
            <a:off x="7513320" y="3802893"/>
            <a:ext cx="44241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mongo "</a:t>
            </a:r>
            <a:r>
              <a:rPr lang="en-US" dirty="0" err="1">
                <a:latin typeface="Agency FB" panose="020B0503020202020204" pitchFamily="34" charset="0"/>
              </a:rPr>
              <a:t>mongodb+srv</a:t>
            </a:r>
            <a:r>
              <a:rPr lang="en-US" dirty="0">
                <a:latin typeface="Agency FB" panose="020B0503020202020204" pitchFamily="34" charset="0"/>
              </a:rPr>
              <a:t>://dmmcluster.f1uoi.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gcp.mongodb.net/&lt;</a:t>
            </a:r>
            <a:r>
              <a:rPr lang="en-US" dirty="0" err="1">
                <a:latin typeface="Agency FB" panose="020B0503020202020204" pitchFamily="34" charset="0"/>
              </a:rPr>
              <a:t>dbname</a:t>
            </a:r>
            <a:r>
              <a:rPr lang="en-US" dirty="0">
                <a:latin typeface="Agency FB" panose="020B0503020202020204" pitchFamily="34" charset="0"/>
              </a:rPr>
              <a:t>&gt;“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 --username &lt;username&gt; 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--password &lt;password&gt;</a:t>
            </a:r>
          </a:p>
          <a:p>
            <a:endParaRPr lang="en-US" dirty="0">
              <a:latin typeface="Agency FB" panose="020B0503020202020204" pitchFamily="34" charset="0"/>
            </a:endParaRPr>
          </a:p>
          <a:p>
            <a:r>
              <a:rPr lang="en-US" dirty="0">
                <a:latin typeface="Agency FB" panose="020B0503020202020204" pitchFamily="34" charset="0"/>
              </a:rPr>
              <a:t>i.e., mongo "</a:t>
            </a:r>
            <a:r>
              <a:rPr lang="en-US" dirty="0" err="1">
                <a:latin typeface="Agency FB" panose="020B0503020202020204" pitchFamily="34" charset="0"/>
              </a:rPr>
              <a:t>mongodb+srv</a:t>
            </a:r>
            <a:r>
              <a:rPr lang="en-US" dirty="0">
                <a:latin typeface="Agency FB" panose="020B0503020202020204" pitchFamily="34" charset="0"/>
              </a:rPr>
              <a:t>://dmmcluster.f1uoi.gcp.mongodb.net/</a:t>
            </a:r>
            <a:r>
              <a:rPr lang="en-US" dirty="0" err="1">
                <a:highlight>
                  <a:srgbClr val="FFFF00"/>
                </a:highlight>
                <a:latin typeface="Agency FB" panose="020B0503020202020204" pitchFamily="34" charset="0"/>
              </a:rPr>
              <a:t>RDBProject</a:t>
            </a:r>
            <a:r>
              <a:rPr lang="en-US" dirty="0">
                <a:latin typeface="Agency FB" panose="020B0503020202020204" pitchFamily="34" charset="0"/>
              </a:rPr>
              <a:t>" --username </a:t>
            </a:r>
            <a:r>
              <a:rPr lang="en-US" dirty="0" err="1">
                <a:latin typeface="Agency FB" panose="020B0503020202020204" pitchFamily="34" charset="0"/>
              </a:rPr>
              <a:t>st_dmm</a:t>
            </a:r>
            <a:r>
              <a:rPr lang="en-US" dirty="0">
                <a:latin typeface="Agency FB" panose="020B0503020202020204" pitchFamily="34" charset="0"/>
              </a:rPr>
              <a:t> --password </a:t>
            </a:r>
            <a:r>
              <a:rPr lang="en-US" dirty="0" err="1">
                <a:latin typeface="Agency FB" panose="020B0503020202020204" pitchFamily="34" charset="0"/>
              </a:rPr>
              <a:t>st_dmm</a:t>
            </a:r>
            <a:endParaRPr lang="en-US" dirty="0">
              <a:latin typeface="Agency FB" panose="020B0503020202020204" pitchFamily="34" charset="0"/>
            </a:endParaRPr>
          </a:p>
          <a:p>
            <a:endParaRPr lang="en-US" dirty="0"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0F75B-07B9-44BC-B5D9-E22A9346B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46"/>
          <a:stretch/>
        </p:blipFill>
        <p:spPr>
          <a:xfrm>
            <a:off x="7723346" y="2571001"/>
            <a:ext cx="3487179" cy="122469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00A86FB-C865-4825-8CB3-40D5BF349065}"/>
              </a:ext>
            </a:extLst>
          </p:cNvPr>
          <p:cNvGrpSpPr/>
          <p:nvPr/>
        </p:nvGrpSpPr>
        <p:grpSpPr>
          <a:xfrm>
            <a:off x="3138873" y="2654875"/>
            <a:ext cx="2473836" cy="2680056"/>
            <a:chOff x="1719622" y="2571001"/>
            <a:chExt cx="2473836" cy="2680056"/>
          </a:xfrm>
        </p:grpSpPr>
        <p:pic>
          <p:nvPicPr>
            <p:cNvPr id="16" name="Google Shape;405;p59">
              <a:extLst>
                <a:ext uri="{FF2B5EF4-FFF2-40B4-BE49-F238E27FC236}">
                  <a16:creationId xmlns:a16="http://schemas.microsoft.com/office/drawing/2014/main" id="{14AB5DE0-82B8-4F83-BD8F-D095EB54FB4D}"/>
                </a:ext>
              </a:extLst>
            </p:cNvPr>
            <p:cNvPicPr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19622" y="2571001"/>
              <a:ext cx="2473836" cy="2680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518C5B-B889-4D20-B2B0-A0461F8B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17143" y1="77778" x2="75238" y2="808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469739" y="2622390"/>
              <a:ext cx="918037" cy="865578"/>
            </a:xfrm>
            <a:prstGeom prst="rect">
              <a:avLst/>
            </a:prstGeom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6E7FE55-2F9A-4A3D-A57B-9F50A0774C51}"/>
              </a:ext>
            </a:extLst>
          </p:cNvPr>
          <p:cNvSpPr txBox="1">
            <a:spLocks/>
          </p:cNvSpPr>
          <p:nvPr/>
        </p:nvSpPr>
        <p:spPr>
          <a:xfrm>
            <a:off x="254555" y="2194560"/>
            <a:ext cx="2725188" cy="3882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55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 pitchFamily="34" charset="0"/>
              <a:buChar char="◎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lvl="1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lvl="2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◉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0" lvl="3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286000" lvl="4" indent="-355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lvl="5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00400" lvl="6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●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657600" lvl="7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○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114800" lvl="8" indent="-35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itchFamily="34" charset="0"/>
              <a:buChar char="■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2 Databases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Shop101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RDBProject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endParaRPr lang="en-US" sz="800" dirty="0">
              <a:solidFill>
                <a:schemeClr val="tx1"/>
              </a:solidFill>
            </a:endParaRPr>
          </a:p>
          <a:p>
            <a:pPr marL="1016000" lvl="2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r>
              <a:rPr lang="en-US" sz="1600" dirty="0" err="1">
                <a:solidFill>
                  <a:schemeClr val="tx1"/>
                </a:solidFill>
                <a:highlight>
                  <a:srgbClr val="FFFF00"/>
                </a:highlight>
              </a:rPr>
              <a:t>RDBProject</a:t>
            </a:r>
            <a:endParaRPr lang="en-US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Feedback </a:t>
            </a:r>
            <a:endParaRPr lang="th-TH" sz="1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Username</a:t>
            </a: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st_dmm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st_dmm</a:t>
            </a:r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</a:rPr>
              <a:t>onlne</a:t>
            </a:r>
            <a:r>
              <a:rPr lang="en-US" sz="1600" dirty="0">
                <a:solidFill>
                  <a:schemeClr val="tx1"/>
                </a:solidFill>
              </a:rPr>
              <a:t>/online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offline/offline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06A0DD-64DB-4F8B-BDF2-AE132D78E49E}"/>
              </a:ext>
            </a:extLst>
          </p:cNvPr>
          <p:cNvCxnSpPr>
            <a:cxnSpLocks/>
          </p:cNvCxnSpPr>
          <p:nvPr/>
        </p:nvCxnSpPr>
        <p:spPr>
          <a:xfrm flipH="1">
            <a:off x="5930969" y="2937510"/>
            <a:ext cx="139065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63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6692A0-4B67-49A9-8CB3-0E058204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784503-D721-432D-9207-F1B8DC57A2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4326" y="228600"/>
            <a:ext cx="10074593" cy="852805"/>
          </a:xfrm>
        </p:spPr>
        <p:txBody>
          <a:bodyPr>
            <a:normAutofit fontScale="90000"/>
          </a:bodyPr>
          <a:lstStyle/>
          <a:p>
            <a:r>
              <a:rPr lang="en-US" dirty="0"/>
              <a:t>2. Peer Review -&gt; JSON Documents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36AC3-02AD-43D8-825D-AFC0CB044F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327" y="1347961"/>
            <a:ext cx="7406612" cy="2738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685BBF-28D6-4391-8CE3-E2B7A427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04" y="3249864"/>
            <a:ext cx="7825569" cy="309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98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BD3542-8D8A-48BA-8231-774EFE99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9EC9C-F0AC-4C4C-8DBC-6035AA48F9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80" y="500698"/>
            <a:ext cx="10058400" cy="1449387"/>
          </a:xfrm>
        </p:spPr>
        <p:txBody>
          <a:bodyPr/>
          <a:lstStyle/>
          <a:p>
            <a:r>
              <a:rPr lang="en-US" sz="2800" dirty="0"/>
              <a:t>3. Insert into feedback table in </a:t>
            </a:r>
            <a:r>
              <a:rPr lang="en-US" sz="2800" dirty="0" err="1"/>
              <a:t>RDBProject</a:t>
            </a:r>
            <a:r>
              <a:rPr lang="en-US" sz="2800" dirty="0"/>
              <a:t> MongoDB 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FE089C7-83AB-47FF-811B-089B441376FD}"/>
              </a:ext>
            </a:extLst>
          </p:cNvPr>
          <p:cNvSpPr txBox="1">
            <a:spLocks/>
          </p:cNvSpPr>
          <p:nvPr/>
        </p:nvSpPr>
        <p:spPr>
          <a:xfrm>
            <a:off x="1066800" y="2257481"/>
            <a:ext cx="10058400" cy="2819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4. Write MongoDB command to retrieve Task1-3 information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5. Submit the commands and the capture images in DMM GOOGLE CLASSROOM</a:t>
            </a:r>
          </a:p>
        </p:txBody>
      </p:sp>
    </p:spTree>
    <p:extLst>
      <p:ext uri="{BB962C8B-B14F-4D97-AF65-F5344CB8AC3E}">
        <p14:creationId xmlns:p14="http://schemas.microsoft.com/office/powerpoint/2010/main" val="50793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C4C853-226C-4E83-A8C3-5B226EC9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 </a:t>
            </a:r>
            <a:r>
              <a:rPr lang="en-US" sz="3600" dirty="0">
                <a:solidFill>
                  <a:srgbClr val="FF0000"/>
                </a:solidFill>
              </a:rPr>
              <a:t>TUE SEP 29 11:59 AM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318B-055C-4951-8D40-3EC46601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2663686"/>
            <a:ext cx="9962984" cy="3205405"/>
          </a:xfrm>
        </p:spPr>
        <p:txBody>
          <a:bodyPr>
            <a:normAutofit/>
          </a:bodyPr>
          <a:lstStyle/>
          <a:p>
            <a:r>
              <a:rPr lang="en-US" sz="2800" b="1" dirty="0"/>
              <a:t>LAB 5: REDIS  </a:t>
            </a:r>
            <a:r>
              <a:rPr lang="en-US" sz="2800" dirty="0"/>
              <a:t>		SUBMIT on </a:t>
            </a:r>
            <a:r>
              <a:rPr lang="en-US" sz="2800" b="1" dirty="0">
                <a:solidFill>
                  <a:srgbClr val="00B050"/>
                </a:solidFill>
              </a:rPr>
              <a:t>DSAI</a:t>
            </a:r>
          </a:p>
          <a:p>
            <a:endParaRPr lang="en-US" sz="2800" dirty="0"/>
          </a:p>
          <a:p>
            <a:r>
              <a:rPr lang="en-US" sz="2800" b="1" dirty="0"/>
              <a:t>LAB 6: MONGODB  </a:t>
            </a:r>
            <a:r>
              <a:rPr lang="en-US" sz="2800" dirty="0"/>
              <a:t>	SUBMIT on </a:t>
            </a:r>
            <a:r>
              <a:rPr lang="en-US" sz="2800" b="1" dirty="0">
                <a:solidFill>
                  <a:srgbClr val="00B0F0"/>
                </a:solidFill>
              </a:rPr>
              <a:t>GOOGLE CLASSROOM  </a:t>
            </a:r>
            <a:br>
              <a:rPr lang="en-US" sz="2800" dirty="0"/>
            </a:br>
            <a:r>
              <a:rPr lang="en-US" sz="2800" b="1" dirty="0"/>
              <a:t>LAB 7-10  </a:t>
            </a:r>
            <a:r>
              <a:rPr lang="en-US" sz="2800" dirty="0"/>
              <a:t>		 	SUBMIT on </a:t>
            </a:r>
            <a:r>
              <a:rPr lang="en-US" sz="3600" b="1" dirty="0">
                <a:solidFill>
                  <a:srgbClr val="00B0F0"/>
                </a:solidFill>
              </a:rPr>
              <a:t>GOOGLE CLASSROOM </a:t>
            </a:r>
            <a:r>
              <a:rPr lang="en-US" sz="2800" dirty="0"/>
              <a:t>		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ABC194-BA95-46FC-877B-14877ED4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8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49C97E2-64CD-4CD0-B454-716AF692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command in </a:t>
            </a:r>
            <a:r>
              <a:rPr lang="en-US" sz="3200" dirty="0" err="1"/>
              <a:t>mongoDB</a:t>
            </a:r>
            <a:r>
              <a:rPr lang="en-US" sz="3200" dirty="0"/>
              <a:t> shell</a:t>
            </a:r>
            <a:br>
              <a:rPr lang="en-US" sz="3200" dirty="0"/>
            </a:br>
            <a:br>
              <a:rPr lang="en-US" sz="800" dirty="0"/>
            </a:br>
            <a:r>
              <a:rPr lang="en-US" sz="2000" i="1" dirty="0"/>
              <a:t>more command : https://docs.mongodb.com/manual/reference/mongo-shell/</a:t>
            </a:r>
            <a:endParaRPr lang="en-US" sz="3200" i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806E7EE-57A9-4DA2-9A99-4A7B9BA26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Show databases</a:t>
            </a:r>
          </a:p>
          <a:p>
            <a:pPr marL="0" indent="0">
              <a:buNone/>
            </a:pP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Listing all the databases in </a:t>
            </a:r>
            <a:r>
              <a:rPr lang="en-US" i="1" dirty="0" err="1">
                <a:solidFill>
                  <a:srgbClr val="222222"/>
                </a:solidFill>
                <a:latin typeface="arial" panose="020B0604020202020204" pitchFamily="34" charset="0"/>
              </a:rPr>
              <a:t>mongoDB</a:t>
            </a:r>
            <a:endParaRPr lang="en-US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78758B7-0C52-4D8E-BB62-A422D610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3" y="2120900"/>
            <a:ext cx="5043265" cy="374819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Show collections</a:t>
            </a:r>
          </a:p>
          <a:p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Listing all the tables in the current database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171A7-E483-4E8F-B957-E27BDBA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0220A8-5C4A-488D-B69C-33665BA94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956" y="3195207"/>
            <a:ext cx="9346088" cy="29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422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fld id="{F2FF4A50-5318-43BB-AC62-45CD14B88AC1}" type="slidenum">
              <a:rPr lang="en-US" altLang="en-US">
                <a:latin typeface="Arial Black" panose="020B0A04020102020204" pitchFamily="34" charset="0"/>
              </a:rPr>
              <a:pPr eaLnBrk="1" hangingPunct="1"/>
              <a:t>60</a:t>
            </a:fld>
            <a:endParaRPr lang="th-TH" altLang="en-US">
              <a:latin typeface="Arial Black" panose="020B0A04020102020204" pitchFamily="34" charset="0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References</a:t>
            </a:r>
            <a:endParaRPr lang="th-TH" altLang="en-US" dirty="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https://docs.mongodb.com/manual/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https://docs.mongodb.com/manual/reference/sql-comparison/#examples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70C0"/>
                </a:solidFill>
              </a:rPr>
              <a:t>https://docs.mongodb.com/manual/reference/operator/aggregation/lookup/index.html#lookup-single-equality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th-TH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4555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D845CF-2722-48FA-8366-9885EE00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 for the Midterm Exams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D30BE5-BBB1-4836-BE9A-8492CC417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you next </a:t>
            </a:r>
            <a:r>
              <a:rPr lang="en-US" dirty="0" err="1"/>
              <a:t>wednesday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6A9F8-FE50-48BF-A881-49A4AC2D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39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6" name="Google Shape;826;p90"/>
          <p:cNvPicPr preferRelativeResize="0"/>
          <p:nvPr/>
        </p:nvPicPr>
        <p:blipFill rotWithShape="1">
          <a:blip r:embed="rId3"/>
          <a:srcRect b="15730"/>
          <a:stretch/>
        </p:blipFill>
        <p:spPr>
          <a:xfrm>
            <a:off x="20" y="290342"/>
            <a:ext cx="12191980" cy="6858000"/>
          </a:xfrm>
          <a:prstGeom prst="rect">
            <a:avLst/>
          </a:prstGeom>
          <a:noFill/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C225E0-846D-4C3D-8E3A-BE00A7D2E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r>
              <a:rPr lang="en-US" sz="4000" dirty="0">
                <a:solidFill>
                  <a:schemeClr val="tx1"/>
                </a:solidFill>
                <a:sym typeface="Roboto Slab"/>
              </a:rPr>
              <a:t>Thank you.</a:t>
            </a: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  <a:p>
            <a:endParaRPr lang="en-US" sz="2400" dirty="0">
              <a:solidFill>
                <a:schemeClr val="tx1"/>
              </a:solidFill>
              <a:sym typeface="Roboto Slab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Google Shape;825;p90"/>
          <p:cNvSpPr txBox="1"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0000000-1234-1234-1234-123412341234}" type="slidenum">
              <a:rPr lang="en-US" sz="1050"/>
              <a:pPr>
                <a:spcAft>
                  <a:spcPts val="600"/>
                </a:spcAft>
              </a:pPr>
              <a:t>62</a:t>
            </a:fld>
            <a:endParaRPr lang="en-US" sz="105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49C97E2-64CD-4CD0-B454-716AF692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command in </a:t>
            </a:r>
            <a:r>
              <a:rPr lang="en-US" sz="3200" dirty="0" err="1"/>
              <a:t>mongoDB</a:t>
            </a:r>
            <a:r>
              <a:rPr lang="en-US" sz="3200" dirty="0"/>
              <a:t> shell</a:t>
            </a:r>
            <a:br>
              <a:rPr lang="en-US" sz="3200" dirty="0"/>
            </a:br>
            <a:br>
              <a:rPr lang="en-US" sz="800" dirty="0"/>
            </a:br>
            <a:r>
              <a:rPr lang="en-US" sz="2000" i="1" dirty="0"/>
              <a:t>more command : https://docs.mongodb.com/manual/reference/mongo-shell/</a:t>
            </a:r>
            <a:endParaRPr lang="en-US" sz="3200" i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806E7EE-57A9-4DA2-9A99-4A7B9BA26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676313" cy="3923061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db.collection.find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()  : 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Find all documents in the collection.</a:t>
            </a:r>
            <a:endParaRPr lang="en-US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171A7-E483-4E8F-B957-E27BDBAB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BB6C2-2896-4FFF-A1AB-FA51A7E6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917825"/>
            <a:ext cx="10353940" cy="312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9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74EB-448D-4148-8183-3F5FE830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7327D6-C803-40F0-94B0-884A1DCB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18" y="1050846"/>
            <a:ext cx="9163564" cy="5335746"/>
          </a:xfrm>
          <a:prstGeom prst="rect">
            <a:avLst/>
          </a:prstGeom>
        </p:spPr>
      </p:pic>
      <p:sp>
        <p:nvSpPr>
          <p:cNvPr id="10" name="Google Shape;196;p35">
            <a:extLst>
              <a:ext uri="{FF2B5EF4-FFF2-40B4-BE49-F238E27FC236}">
                <a16:creationId xmlns:a16="http://schemas.microsoft.com/office/drawing/2014/main" id="{5891D155-8050-48EA-BF7B-00E309E8CDC9}"/>
              </a:ext>
            </a:extLst>
          </p:cNvPr>
          <p:cNvSpPr txBox="1">
            <a:spLocks/>
          </p:cNvSpPr>
          <p:nvPr/>
        </p:nvSpPr>
        <p:spPr>
          <a:xfrm>
            <a:off x="897982" y="132994"/>
            <a:ext cx="10095600" cy="6768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/>
              <a:t>Shop101 Database in MongoDB Cloud Atlas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400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5941C-E1BF-4452-AD08-CEF9301F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2. INSERT Operations of MongoDB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0899E-72CD-4645-985E-89D855F1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7BF539-8F41-4869-970E-A613778B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6799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B63218-A2B6-40CF-BCE7-190CEF2AE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1B33D7-02C6-4445-87B6-8BB078D72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70F49E-A1F9-47B4-B217-E100630EFCCE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16c05727-aa75-4e4a-9b5f-8a80a1165891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2247</Words>
  <Application>Microsoft Office PowerPoint</Application>
  <PresentationFormat>Widescreen</PresentationFormat>
  <Paragraphs>342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5" baseType="lpstr">
      <vt:lpstr>Agency FB</vt:lpstr>
      <vt:lpstr>Arial</vt:lpstr>
      <vt:lpstr>Arial Black</vt:lpstr>
      <vt:lpstr>Bookman Old Style</vt:lpstr>
      <vt:lpstr>Calibri</vt:lpstr>
      <vt:lpstr>Courier New</vt:lpstr>
      <vt:lpstr>Franklin Gothic Book</vt:lpstr>
      <vt:lpstr>Menlo</vt:lpstr>
      <vt:lpstr>Roboto Slab</vt:lpstr>
      <vt:lpstr>Symbol</vt:lpstr>
      <vt:lpstr>Times New Roman</vt:lpstr>
      <vt:lpstr>Wingdings</vt:lpstr>
      <vt:lpstr>1_RetrospectVTI</vt:lpstr>
      <vt:lpstr>PowerPoint Presentation</vt:lpstr>
      <vt:lpstr>AT82.02</vt:lpstr>
      <vt:lpstr>Outline</vt:lpstr>
      <vt:lpstr>MongoDB Lab Architecture</vt:lpstr>
      <vt:lpstr>PowerPoint Presentation</vt:lpstr>
      <vt:lpstr>Common command in mongoDB shell  more command : https://docs.mongodb.com/manual/reference/mongo-shell/</vt:lpstr>
      <vt:lpstr>Common command in mongoDB shell  more command : https://docs.mongodb.com/manual/reference/mongo-shell/</vt:lpstr>
      <vt:lpstr>PowerPoint Presentation</vt:lpstr>
      <vt:lpstr>2. INSERT Operations of MongoDB</vt:lpstr>
      <vt:lpstr>Insert Documents</vt:lpstr>
      <vt:lpstr>Insert inventory documents</vt:lpstr>
      <vt:lpstr>PowerPoint Presentation</vt:lpstr>
      <vt:lpstr>Verify the inventory insertion</vt:lpstr>
      <vt:lpstr>Insert Sales information</vt:lpstr>
      <vt:lpstr>Insert sales</vt:lpstr>
      <vt:lpstr>Verify the sales insertion</vt:lpstr>
      <vt:lpstr>3. UPDATE Operations of MongoDB</vt:lpstr>
      <vt:lpstr>Update customer add status field</vt:lpstr>
      <vt:lpstr>4. Basic QUERY in MongoDB</vt:lpstr>
      <vt:lpstr>Query Documents</vt:lpstr>
      <vt:lpstr>Basic Select</vt:lpstr>
      <vt:lpstr>PowerPoint Presentation</vt:lpstr>
      <vt:lpstr>Projection  (return some fields) </vt:lpstr>
      <vt:lpstr>Order by</vt:lpstr>
      <vt:lpstr>WHERE condition</vt:lpstr>
      <vt:lpstr>PowerPoint Presentation</vt:lpstr>
      <vt:lpstr>PowerPoint Presentation</vt:lpstr>
      <vt:lpstr>PowerPoint Presentation</vt:lpstr>
      <vt:lpstr>AND</vt:lpstr>
      <vt:lpstr>OR</vt:lpstr>
      <vt:lpstr>LIKE</vt:lpstr>
      <vt:lpstr>IN</vt:lpstr>
      <vt:lpstr>5. QUERY on Complex fields</vt:lpstr>
      <vt:lpstr>Complex Fields</vt:lpstr>
      <vt:lpstr>PowerPoint Presentation</vt:lpstr>
      <vt:lpstr>PowerPoint Presentation</vt:lpstr>
      <vt:lpstr>6. Aggregate Operations</vt:lpstr>
      <vt:lpstr>PowerPoint Presentation</vt:lpstr>
      <vt:lpstr>EX.  SQL -&gt; Select sum(amount) from orders where status = “A” group by cust_id             Mongo -&gt; ???</vt:lpstr>
      <vt:lpstr>Sales documents</vt:lpstr>
      <vt:lpstr>SUM</vt:lpstr>
      <vt:lpstr>PowerPoint Presentation</vt:lpstr>
      <vt:lpstr>COUNT</vt:lpstr>
      <vt:lpstr>Note:</vt:lpstr>
      <vt:lpstr>Average, Min, Max</vt:lpstr>
      <vt:lpstr>Result</vt:lpstr>
      <vt:lpstr>HAVING</vt:lpstr>
      <vt:lpstr>Sort and Limit in Aggregate</vt:lpstr>
      <vt:lpstr>PowerPoint Presentation</vt:lpstr>
      <vt:lpstr>7. JOIN Operations</vt:lpstr>
      <vt:lpstr>JOIN</vt:lpstr>
      <vt:lpstr>Join Customer vs. Sale</vt:lpstr>
      <vt:lpstr>PowerPoint Presentation</vt:lpstr>
      <vt:lpstr>Lab 6 Assignment</vt:lpstr>
      <vt:lpstr>Mongo Shell download</vt:lpstr>
      <vt:lpstr>1. Connect to RDBProject</vt:lpstr>
      <vt:lpstr>2. Peer Review -&gt; JSON Documents </vt:lpstr>
      <vt:lpstr>3. Insert into feedback table in RDBProject MongoDB </vt:lpstr>
      <vt:lpstr>Deadline TUE SEP 29 11:59 AM </vt:lpstr>
      <vt:lpstr>References</vt:lpstr>
      <vt:lpstr>Good Luck for the Midterm Exams</vt:lpstr>
      <vt:lpstr> Thank you.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2020-09-03T15:47:04Z</dcterms:created>
  <dcterms:modified xsi:type="dcterms:W3CDTF">2020-09-25T10:16:36Z</dcterms:modified>
</cp:coreProperties>
</file>