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6"/>
  </p:notesMasterIdLst>
  <p:handoutMasterIdLst>
    <p:handoutMasterId r:id="rId97"/>
  </p:handoutMasterIdLst>
  <p:sldIdLst>
    <p:sldId id="256" r:id="rId2"/>
    <p:sldId id="259" r:id="rId3"/>
    <p:sldId id="437" r:id="rId4"/>
    <p:sldId id="334" r:id="rId5"/>
    <p:sldId id="499" r:id="rId6"/>
    <p:sldId id="438" r:id="rId7"/>
    <p:sldId id="439" r:id="rId8"/>
    <p:sldId id="313" r:id="rId9"/>
    <p:sldId id="440" r:id="rId10"/>
    <p:sldId id="441" r:id="rId11"/>
    <p:sldId id="442" r:id="rId12"/>
    <p:sldId id="335" r:id="rId13"/>
    <p:sldId id="337" r:id="rId14"/>
    <p:sldId id="500" r:id="rId15"/>
    <p:sldId id="443" r:id="rId16"/>
    <p:sldId id="444" r:id="rId17"/>
    <p:sldId id="445" r:id="rId18"/>
    <p:sldId id="446" r:id="rId19"/>
    <p:sldId id="447" r:id="rId20"/>
    <p:sldId id="449" r:id="rId21"/>
    <p:sldId id="388" r:id="rId22"/>
    <p:sldId id="389" r:id="rId23"/>
    <p:sldId id="450" r:id="rId24"/>
    <p:sldId id="451" r:id="rId25"/>
    <p:sldId id="456" r:id="rId26"/>
    <p:sldId id="399" r:id="rId27"/>
    <p:sldId id="400" r:id="rId28"/>
    <p:sldId id="457" r:id="rId29"/>
    <p:sldId id="402" r:id="rId30"/>
    <p:sldId id="458" r:id="rId31"/>
    <p:sldId id="459" r:id="rId32"/>
    <p:sldId id="460" r:id="rId33"/>
    <p:sldId id="406" r:id="rId34"/>
    <p:sldId id="461" r:id="rId35"/>
    <p:sldId id="462" r:id="rId36"/>
    <p:sldId id="463" r:id="rId37"/>
    <p:sldId id="464" r:id="rId38"/>
    <p:sldId id="465" r:id="rId39"/>
    <p:sldId id="466" r:id="rId40"/>
    <p:sldId id="468" r:id="rId41"/>
    <p:sldId id="469" r:id="rId42"/>
    <p:sldId id="470" r:id="rId43"/>
    <p:sldId id="471" r:id="rId44"/>
    <p:sldId id="501" r:id="rId45"/>
    <p:sldId id="338" r:id="rId46"/>
    <p:sldId id="339" r:id="rId47"/>
    <p:sldId id="340" r:id="rId48"/>
    <p:sldId id="288" r:id="rId49"/>
    <p:sldId id="341" r:id="rId50"/>
    <p:sldId id="342" r:id="rId51"/>
    <p:sldId id="344" r:id="rId52"/>
    <p:sldId id="345" r:id="rId53"/>
    <p:sldId id="346" r:id="rId54"/>
    <p:sldId id="285" r:id="rId55"/>
    <p:sldId id="347" r:id="rId56"/>
    <p:sldId id="348" r:id="rId57"/>
    <p:sldId id="349" r:id="rId58"/>
    <p:sldId id="350" r:id="rId59"/>
    <p:sldId id="355" r:id="rId60"/>
    <p:sldId id="357" r:id="rId61"/>
    <p:sldId id="358" r:id="rId62"/>
    <p:sldId id="282" r:id="rId63"/>
    <p:sldId id="283" r:id="rId64"/>
    <p:sldId id="284" r:id="rId65"/>
    <p:sldId id="286" r:id="rId66"/>
    <p:sldId id="300" r:id="rId67"/>
    <p:sldId id="359" r:id="rId68"/>
    <p:sldId id="319" r:id="rId69"/>
    <p:sldId id="321" r:id="rId70"/>
    <p:sldId id="302" r:id="rId71"/>
    <p:sldId id="303" r:id="rId72"/>
    <p:sldId id="304" r:id="rId73"/>
    <p:sldId id="305" r:id="rId74"/>
    <p:sldId id="361" r:id="rId75"/>
    <p:sldId id="308" r:id="rId76"/>
    <p:sldId id="310" r:id="rId77"/>
    <p:sldId id="309" r:id="rId78"/>
    <p:sldId id="311" r:id="rId79"/>
    <p:sldId id="312" r:id="rId80"/>
    <p:sldId id="291" r:id="rId81"/>
    <p:sldId id="362" r:id="rId82"/>
    <p:sldId id="293" r:id="rId83"/>
    <p:sldId id="294" r:id="rId84"/>
    <p:sldId id="295" r:id="rId85"/>
    <p:sldId id="502" r:id="rId86"/>
    <p:sldId id="503" r:id="rId87"/>
    <p:sldId id="365" r:id="rId88"/>
    <p:sldId id="366" r:id="rId89"/>
    <p:sldId id="322" r:id="rId90"/>
    <p:sldId id="367" r:id="rId91"/>
    <p:sldId id="368" r:id="rId92"/>
    <p:sldId id="369" r:id="rId93"/>
    <p:sldId id="289" r:id="rId94"/>
    <p:sldId id="290" r:id="rId95"/>
  </p:sldIdLst>
  <p:sldSz cx="12192000" cy="6858000"/>
  <p:notesSz cx="6858000" cy="9144000"/>
  <p:embeddedFontLst>
    <p:embeddedFont>
      <p:font typeface="Brush Script MT" panose="03060802040406070304" pitchFamily="66" charset="0"/>
      <p:italic r:id="rId98"/>
    </p:embeddedFont>
    <p:embeddedFont>
      <p:font typeface="Calibri" panose="020F0502020204030204" pitchFamily="34" charset="0"/>
      <p:regular r:id="rId99"/>
      <p:bold r:id="rId100"/>
      <p:italic r:id="rId101"/>
      <p:boldItalic r:id="rId102"/>
    </p:embeddedFont>
    <p:embeddedFont>
      <p:font typeface="Garamond" panose="02020404030301010803" pitchFamily="18" charset="0"/>
      <p:regular r:id="rId103"/>
      <p:bold r:id="rId104"/>
      <p:italic r:id="rId105"/>
    </p:embeddedFont>
    <p:embeddedFont>
      <p:font typeface="Roboto" panose="020B0604020202020204" charset="0"/>
      <p:regular r:id="rId106"/>
      <p:bold r:id="rId107"/>
      <p:italic r:id="rId108"/>
      <p:boldItalic r:id="rId109"/>
    </p:embeddedFont>
    <p:embeddedFont>
      <p:font typeface="Verdana" panose="020B0604030504040204" pitchFamily="3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19499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3941" autoAdjust="0"/>
  </p:normalViewPr>
  <p:slideViewPr>
    <p:cSldViewPr snapToGrid="0">
      <p:cViewPr varScale="1">
        <p:scale>
          <a:sx n="56" d="100"/>
          <a:sy n="56" d="100"/>
        </p:scale>
        <p:origin x="1044" y="2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05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5.fntdata"/><Relationship Id="rId16" Type="http://schemas.openxmlformats.org/officeDocument/2006/relationships/slide" Target="slides/slide15.xml"/><Relationship Id="rId107" Type="http://schemas.openxmlformats.org/officeDocument/2006/relationships/font" Target="fonts/font10.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6.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6.fntdata"/><Relationship Id="rId108" Type="http://schemas.openxmlformats.org/officeDocument/2006/relationships/font" Target="fonts/font11.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3.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39946-26BE-4B62-B4B2-E9409E5D819A}" type="slidenum">
              <a:rPr lang="en-GB" smtClean="0"/>
              <a:t>‹#›</a:t>
            </a:fld>
            <a:endParaRPr lang="en-GB"/>
          </a:p>
        </p:txBody>
      </p:sp>
    </p:spTree>
    <p:extLst>
      <p:ext uri="{BB962C8B-B14F-4D97-AF65-F5344CB8AC3E}">
        <p14:creationId xmlns:p14="http://schemas.microsoft.com/office/powerpoint/2010/main" val="3208403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4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93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3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38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0953F3C-81CC-443D-97BE-B7FB48A85A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fld id="{AFE26806-F316-42B3-852F-F27DB835BF98}" type="slidenum">
              <a:rPr lang="en-GB" altLang="en-US" smtClean="0"/>
              <a:pPr/>
              <a:t>89</a:t>
            </a:fld>
            <a:endParaRPr lang="en-GB" altLang="en-US"/>
          </a:p>
        </p:txBody>
      </p:sp>
      <p:sp>
        <p:nvSpPr>
          <p:cNvPr id="66563" name="Rectangle 2">
            <a:extLst>
              <a:ext uri="{FF2B5EF4-FFF2-40B4-BE49-F238E27FC236}">
                <a16:creationId xmlns:a16="http://schemas.microsoft.com/office/drawing/2014/main" id="{23D1D572-9826-4D49-83BB-9F46759081CA}"/>
              </a:ext>
            </a:extLst>
          </p:cNvPr>
          <p:cNvSpPr>
            <a:spLocks noChangeArrowheads="1" noTextEdit="1"/>
          </p:cNvSpPr>
          <p:nvPr>
            <p:ph type="sldImg"/>
          </p:nvPr>
        </p:nvSpPr>
        <p:spPr>
          <a:xfrm>
            <a:off x="460375" y="720725"/>
            <a:ext cx="6396038" cy="3598863"/>
          </a:xfrm>
          <a:ln/>
        </p:spPr>
      </p:sp>
      <p:sp>
        <p:nvSpPr>
          <p:cNvPr id="66564" name="Rectangle 3">
            <a:extLst>
              <a:ext uri="{FF2B5EF4-FFF2-40B4-BE49-F238E27FC236}">
                <a16:creationId xmlns:a16="http://schemas.microsoft.com/office/drawing/2014/main" id="{106C13E7-D0B2-4496-AB77-4567158C979C}"/>
              </a:ext>
            </a:extLst>
          </p:cNvPr>
          <p:cNvSpPr>
            <a:spLocks noGrp="1" noChangeArrowheads="1"/>
          </p:cNvSpPr>
          <p:nvPr>
            <p:ph type="body" idx="1"/>
          </p:nvPr>
        </p:nvSpPr>
        <p:spPr>
          <a:xfrm>
            <a:off x="976313" y="4559300"/>
            <a:ext cx="5362575" cy="4321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z="1400"/>
              <a:t>Put this slide on the OHP</a:t>
            </a:r>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84D16FD-24C0-4EF9-935C-011BD49193A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fld id="{DB4CBB9C-D653-48EB-A7DE-96E7CBDD33BC}" type="slidenum">
              <a:rPr lang="en-GB" altLang="en-US" smtClean="0"/>
              <a:pPr/>
              <a:t>91</a:t>
            </a:fld>
            <a:endParaRPr lang="en-GB" altLang="en-US"/>
          </a:p>
        </p:txBody>
      </p:sp>
      <p:sp>
        <p:nvSpPr>
          <p:cNvPr id="69635" name="Rectangle 2">
            <a:extLst>
              <a:ext uri="{FF2B5EF4-FFF2-40B4-BE49-F238E27FC236}">
                <a16:creationId xmlns:a16="http://schemas.microsoft.com/office/drawing/2014/main" id="{2CCA6C3E-F8C0-431F-9873-C7E12878B13B}"/>
              </a:ext>
            </a:extLst>
          </p:cNvPr>
          <p:cNvSpPr>
            <a:spLocks noChangeArrowheads="1" noTextEdit="1"/>
          </p:cNvSpPr>
          <p:nvPr>
            <p:ph type="sldImg"/>
          </p:nvPr>
        </p:nvSpPr>
        <p:spPr>
          <a:xfrm>
            <a:off x="460375" y="720725"/>
            <a:ext cx="6396038" cy="3598863"/>
          </a:xfrm>
          <a:ln/>
        </p:spPr>
      </p:sp>
      <p:sp>
        <p:nvSpPr>
          <p:cNvPr id="69636" name="Rectangle 3">
            <a:extLst>
              <a:ext uri="{FF2B5EF4-FFF2-40B4-BE49-F238E27FC236}">
                <a16:creationId xmlns:a16="http://schemas.microsoft.com/office/drawing/2014/main" id="{D7F49056-2353-4C92-9FAF-6FA3CFDEBCB0}"/>
              </a:ext>
            </a:extLst>
          </p:cNvPr>
          <p:cNvSpPr>
            <a:spLocks noGrp="1" noChangeArrowheads="1"/>
          </p:cNvSpPr>
          <p:nvPr>
            <p:ph type="body" idx="1"/>
          </p:nvPr>
        </p:nvSpPr>
        <p:spPr>
          <a:xfrm>
            <a:off x="976313" y="4559300"/>
            <a:ext cx="5362575" cy="4321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z="1400" dirty="0"/>
              <a:t>The matching items in case 1 are</a:t>
            </a:r>
          </a:p>
          <a:p>
            <a:pPr eaLnBrk="1" hangingPunct="1"/>
            <a:r>
              <a:rPr lang="en-GB" altLang="en-US" sz="1400" dirty="0"/>
              <a:t>number of bedrooms</a:t>
            </a:r>
          </a:p>
          <a:p>
            <a:pPr eaLnBrk="1" hangingPunct="1"/>
            <a:r>
              <a:rPr lang="en-GB" altLang="en-US" sz="1400" dirty="0"/>
              <a:t>number of floors</a:t>
            </a:r>
          </a:p>
          <a:p>
            <a:pPr eaLnBrk="1" hangingPunct="1"/>
            <a:r>
              <a:rPr lang="en-GB" altLang="en-US" sz="1400" dirty="0"/>
              <a:t>condition</a:t>
            </a:r>
          </a:p>
          <a:p>
            <a:pPr eaLnBrk="1" hangingPunct="1"/>
            <a:r>
              <a:rPr lang="en-GB" altLang="en-US" sz="1400" dirty="0"/>
              <a:t>The matching items in case 2 are</a:t>
            </a:r>
          </a:p>
          <a:p>
            <a:pPr eaLnBrk="1" hangingPunct="1"/>
            <a:r>
              <a:rPr lang="en-GB" altLang="en-US" sz="1400" dirty="0"/>
              <a:t>number of bedrooms</a:t>
            </a:r>
          </a:p>
          <a:p>
            <a:pPr eaLnBrk="1" hangingPunct="1"/>
            <a:r>
              <a:rPr lang="en-GB" altLang="en-US" sz="1400" dirty="0"/>
              <a:t>number of reception rooms</a:t>
            </a:r>
          </a:p>
          <a:p>
            <a:pPr eaLnBrk="1" hangingPunct="1"/>
            <a:r>
              <a:rPr lang="en-GB" altLang="en-US" sz="1400" dirty="0"/>
              <a:t>number of floors</a:t>
            </a:r>
          </a:p>
          <a:p>
            <a:pPr eaLnBrk="1" hangingPunct="1"/>
            <a:r>
              <a:rPr lang="en-GB" altLang="en-US" sz="1400" dirty="0"/>
              <a:t>Suppose for the sake of argument that we have a rule in the rule-base that says (within reason) that the number of reception rooms is more important than the condition.</a:t>
            </a:r>
          </a:p>
          <a:p>
            <a:pPr eaLnBrk="1" hangingPunct="1"/>
            <a:r>
              <a:rPr lang="en-GB" altLang="en-US" sz="1400" dirty="0"/>
              <a:t>So we would say that case 2 was the best match and estimate the price of property 5 as </a:t>
            </a:r>
            <a:r>
              <a:rPr lang="en-GB" altLang="en-US" sz="1400" dirty="0">
                <a:latin typeface="Times New Roman" panose="02020603050405020304" pitchFamily="18" charset="0"/>
              </a:rPr>
              <a:t>£</a:t>
            </a:r>
            <a:r>
              <a:rPr lang="en-GB" altLang="en-US" sz="1400" dirty="0"/>
              <a:t>25,000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8BAC56C-87A7-44BC-B502-B857F496E1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fld id="{595C9861-E0B3-43F7-B429-61A243A5DF4D}" type="slidenum">
              <a:rPr lang="en-GB" altLang="en-US" smtClean="0"/>
              <a:pPr/>
              <a:t>92</a:t>
            </a:fld>
            <a:endParaRPr lang="en-GB" altLang="en-US"/>
          </a:p>
        </p:txBody>
      </p:sp>
      <p:sp>
        <p:nvSpPr>
          <p:cNvPr id="71683" name="Rectangle 2">
            <a:extLst>
              <a:ext uri="{FF2B5EF4-FFF2-40B4-BE49-F238E27FC236}">
                <a16:creationId xmlns:a16="http://schemas.microsoft.com/office/drawing/2014/main" id="{5F976CD4-FA89-490C-92A4-EEFB73722B92}"/>
              </a:ext>
            </a:extLst>
          </p:cNvPr>
          <p:cNvSpPr>
            <a:spLocks noChangeArrowheads="1" noTextEdit="1"/>
          </p:cNvSpPr>
          <p:nvPr>
            <p:ph type="sldImg"/>
          </p:nvPr>
        </p:nvSpPr>
        <p:spPr>
          <a:xfrm>
            <a:off x="460375" y="720725"/>
            <a:ext cx="6396038" cy="3598863"/>
          </a:xfrm>
          <a:ln/>
        </p:spPr>
      </p:sp>
      <p:sp>
        <p:nvSpPr>
          <p:cNvPr id="71684" name="Rectangle 3">
            <a:extLst>
              <a:ext uri="{FF2B5EF4-FFF2-40B4-BE49-F238E27FC236}">
                <a16:creationId xmlns:a16="http://schemas.microsoft.com/office/drawing/2014/main" id="{2D6A03B6-C6E8-4C46-A1BD-A71966576B6F}"/>
              </a:ext>
            </a:extLst>
          </p:cNvPr>
          <p:cNvSpPr>
            <a:spLocks noGrp="1" noChangeArrowheads="1"/>
          </p:cNvSpPr>
          <p:nvPr>
            <p:ph type="body" idx="1"/>
          </p:nvPr>
        </p:nvSpPr>
        <p:spPr>
          <a:xfrm>
            <a:off x="976313" y="4559300"/>
            <a:ext cx="5362575" cy="4321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z="1400"/>
              <a:t>Adapting may involve adapting rule in the rule-base and then applying them to the closest matching case.</a:t>
            </a:r>
          </a:p>
          <a:p>
            <a:pPr eaLnBrk="1" hangingPunct="1"/>
            <a:r>
              <a:rPr lang="en-GB" altLang="en-US" sz="1400"/>
              <a:t>Thus we finally suggest that property 5 should fetch </a:t>
            </a:r>
            <a:r>
              <a:rPr lang="en-GB" altLang="en-US" sz="1400">
                <a:latin typeface="Times New Roman" panose="02020603050405020304" pitchFamily="18" charset="0"/>
              </a:rPr>
              <a:t>£</a:t>
            </a:r>
            <a:r>
              <a:rPr lang="en-GB" altLang="en-US" sz="1400"/>
              <a:t>32,000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bg>
      <p:bgPr>
        <a:solidFill>
          <a:schemeClr val="bg1"/>
        </a:solidFill>
        <a:effectLst/>
      </p:bgPr>
    </p:bg>
    <p:spTree>
      <p:nvGrpSpPr>
        <p:cNvPr id="1" name="Shape 9"/>
        <p:cNvGrpSpPr/>
        <p:nvPr/>
      </p:nvGrpSpPr>
      <p:grpSpPr>
        <a:xfrm>
          <a:off x="0" y="0"/>
          <a:ext cx="0" cy="0"/>
          <a:chOff x="0" y="0"/>
          <a:chExt cx="0" cy="0"/>
        </a:xfrm>
      </p:grpSpPr>
      <p:sp>
        <p:nvSpPr>
          <p:cNvPr id="10" name="Google Shape;10;p2"/>
          <p:cNvSpPr/>
          <p:nvPr userDrawn="1"/>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userDrawn="1"/>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4" name="Google Shape;14;p2"/>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solidFill>
                  <a:schemeClr val="bg1">
                    <a:lumMod val="50000"/>
                  </a:schemeClr>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53526" r="17"/>
          <a:stretch/>
        </p:blipFill>
        <p:spPr>
          <a:xfrm>
            <a:off x="-29867" y="0"/>
            <a:ext cx="5976000" cy="6858000"/>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sp>
        <p:nvSpPr>
          <p:cNvPr id="25" name="Google Shape;16;p3"/>
          <p:cNvSpPr txBox="1">
            <a:spLocks noGrp="1"/>
          </p:cNvSpPr>
          <p:nvPr>
            <p:ph type="title"/>
          </p:nvPr>
        </p:nvSpPr>
        <p:spPr>
          <a:xfrm>
            <a:off x="6313715" y="348343"/>
            <a:ext cx="5341256" cy="247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5600">
                <a:solidFill>
                  <a:srgbClr val="194990"/>
                </a:solidFill>
              </a:defRPr>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dirty="0"/>
          </a:p>
        </p:txBody>
      </p:sp>
      <p:sp>
        <p:nvSpPr>
          <p:cNvPr id="26" name="Google Shape;49;p9"/>
          <p:cNvSpPr txBox="1">
            <a:spLocks noGrp="1"/>
          </p:cNvSpPr>
          <p:nvPr>
            <p:ph type="subTitle" idx="1"/>
          </p:nvPr>
        </p:nvSpPr>
        <p:spPr>
          <a:xfrm>
            <a:off x="6287543" y="3420655"/>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solidFill>
                  <a:schemeClr val="bg1">
                    <a:lumMod val="50000"/>
                  </a:schemeClr>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dirty="0"/>
          </a:p>
        </p:txBody>
      </p:sp>
      <p:pic>
        <p:nvPicPr>
          <p:cNvPr id="3" name="Picture 2" descr="A close up of a sign&#10;&#10;Description automatically generated">
            <a:extLst>
              <a:ext uri="{FF2B5EF4-FFF2-40B4-BE49-F238E27FC236}">
                <a16:creationId xmlns:a16="http://schemas.microsoft.com/office/drawing/2014/main" id="{F69046A6-580E-416B-884A-5B8876847EDD}"/>
              </a:ext>
            </a:extLst>
          </p:cNvPr>
          <p:cNvPicPr>
            <a:picLocks noChangeAspect="1"/>
          </p:cNvPicPr>
          <p:nvPr userDrawn="1"/>
        </p:nvPicPr>
        <p:blipFill>
          <a:blip r:embed="rId5"/>
          <a:stretch>
            <a:fillRect/>
          </a:stretch>
        </p:blipFill>
        <p:spPr>
          <a:xfrm>
            <a:off x="10048583" y="6229527"/>
            <a:ext cx="1268513" cy="5602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87DDA7D-8585-453D-99FC-BDE75E349934}"/>
              </a:ext>
            </a:extLst>
          </p:cNvPr>
          <p:cNvSpPr>
            <a:spLocks noGrp="1" noChangeArrowheads="1"/>
          </p:cNvSpPr>
          <p:nvPr>
            <p:ph type="dt" sz="half" idx="10"/>
          </p:nvPr>
        </p:nvSpPr>
        <p:spPr>
          <a:ln/>
        </p:spPr>
        <p:txBody>
          <a:bodyPr/>
          <a:lstStyle>
            <a:lvl1pPr>
              <a:defRPr/>
            </a:lvl1pPr>
          </a:lstStyle>
          <a:p>
            <a:pPr>
              <a:defRPr/>
            </a:pPr>
            <a:fld id="{B4EDE6E2-65BF-4471-9F93-0DA2127EA09F}" type="datetime1">
              <a:rPr lang="zh-CN" altLang="en-US"/>
              <a:pPr>
                <a:defRPr/>
              </a:pPr>
              <a:t>2020/6/22</a:t>
            </a:fld>
            <a:endParaRPr lang="en-GB" altLang="en-US"/>
          </a:p>
        </p:txBody>
      </p:sp>
      <p:sp>
        <p:nvSpPr>
          <p:cNvPr id="7" name="Rectangle 5">
            <a:extLst>
              <a:ext uri="{FF2B5EF4-FFF2-40B4-BE49-F238E27FC236}">
                <a16:creationId xmlns:a16="http://schemas.microsoft.com/office/drawing/2014/main" id="{215BFE1C-63D8-4829-AAE6-7DC342E5709E}"/>
              </a:ext>
            </a:extLst>
          </p:cNvPr>
          <p:cNvSpPr>
            <a:spLocks noGrp="1" noChangeArrowheads="1"/>
          </p:cNvSpPr>
          <p:nvPr>
            <p:ph type="ftr" sz="quarter" idx="11"/>
          </p:nvPr>
        </p:nvSpPr>
        <p:spPr>
          <a:ln/>
        </p:spPr>
        <p:txBody>
          <a:bodyPr/>
          <a:lstStyle>
            <a:lvl1pPr>
              <a:defRPr/>
            </a:lvl1pPr>
          </a:lstStyle>
          <a:p>
            <a:pPr>
              <a:defRPr/>
            </a:pPr>
            <a:r>
              <a:rPr lang="en-GB" altLang="en-US"/>
              <a:t>EIE426-AICV</a:t>
            </a:r>
          </a:p>
        </p:txBody>
      </p:sp>
      <p:sp>
        <p:nvSpPr>
          <p:cNvPr id="8" name="Rectangle 6">
            <a:extLst>
              <a:ext uri="{FF2B5EF4-FFF2-40B4-BE49-F238E27FC236}">
                <a16:creationId xmlns:a16="http://schemas.microsoft.com/office/drawing/2014/main" id="{9FB99597-5366-4A06-86C3-19DE9A61FBEA}"/>
              </a:ext>
            </a:extLst>
          </p:cNvPr>
          <p:cNvSpPr>
            <a:spLocks noGrp="1" noChangeArrowheads="1"/>
          </p:cNvSpPr>
          <p:nvPr>
            <p:ph type="sldNum" sz="quarter" idx="12"/>
          </p:nvPr>
        </p:nvSpPr>
        <p:spPr>
          <a:ln/>
        </p:spPr>
        <p:txBody>
          <a:bodyPr/>
          <a:lstStyle>
            <a:lvl1pPr>
              <a:defRPr/>
            </a:lvl1pPr>
          </a:lstStyle>
          <a:p>
            <a:fld id="{943F290C-6452-411A-8FFC-37BB1C7999C0}" type="slidenum">
              <a:rPr lang="en-GB" altLang="en-US"/>
              <a:pPr/>
              <a:t>‹#›</a:t>
            </a:fld>
            <a:endParaRPr lang="en-GB" altLang="en-US"/>
          </a:p>
        </p:txBody>
      </p:sp>
    </p:spTree>
    <p:extLst>
      <p:ext uri="{BB962C8B-B14F-4D97-AF65-F5344CB8AC3E}">
        <p14:creationId xmlns:p14="http://schemas.microsoft.com/office/powerpoint/2010/main" val="249129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63BA30A-D07F-4B50-B7BF-0B757EC40587}"/>
              </a:ext>
            </a:extLst>
          </p:cNvPr>
          <p:cNvSpPr>
            <a:spLocks noGrp="1" noChangeArrowheads="1"/>
          </p:cNvSpPr>
          <p:nvPr>
            <p:ph type="dt" sz="half" idx="10"/>
          </p:nvPr>
        </p:nvSpPr>
        <p:spPr>
          <a:ln/>
        </p:spPr>
        <p:txBody>
          <a:bodyPr/>
          <a:lstStyle>
            <a:lvl1pPr>
              <a:defRPr/>
            </a:lvl1pPr>
          </a:lstStyle>
          <a:p>
            <a:pPr>
              <a:defRPr/>
            </a:pPr>
            <a:fld id="{84A3C0F0-3BD3-41D0-AE9E-BE0A45FE7021}" type="datetime1">
              <a:rPr lang="zh-CN" altLang="en-US"/>
              <a:pPr>
                <a:defRPr/>
              </a:pPr>
              <a:t>2020/6/22</a:t>
            </a:fld>
            <a:endParaRPr lang="en-GB" altLang="en-US"/>
          </a:p>
        </p:txBody>
      </p:sp>
      <p:sp>
        <p:nvSpPr>
          <p:cNvPr id="6" name="Rectangle 5">
            <a:extLst>
              <a:ext uri="{FF2B5EF4-FFF2-40B4-BE49-F238E27FC236}">
                <a16:creationId xmlns:a16="http://schemas.microsoft.com/office/drawing/2014/main" id="{B7158A7C-780F-4865-BAE5-11466CBD7506}"/>
              </a:ext>
            </a:extLst>
          </p:cNvPr>
          <p:cNvSpPr>
            <a:spLocks noGrp="1" noChangeArrowheads="1"/>
          </p:cNvSpPr>
          <p:nvPr>
            <p:ph type="ftr" sz="quarter" idx="11"/>
          </p:nvPr>
        </p:nvSpPr>
        <p:spPr>
          <a:ln/>
        </p:spPr>
        <p:txBody>
          <a:bodyPr/>
          <a:lstStyle>
            <a:lvl1pPr>
              <a:defRPr/>
            </a:lvl1pPr>
          </a:lstStyle>
          <a:p>
            <a:pPr>
              <a:defRPr/>
            </a:pPr>
            <a:r>
              <a:rPr lang="en-GB" altLang="en-US"/>
              <a:t>EIE426-AICV</a:t>
            </a:r>
          </a:p>
        </p:txBody>
      </p:sp>
      <p:sp>
        <p:nvSpPr>
          <p:cNvPr id="7" name="Rectangle 6">
            <a:extLst>
              <a:ext uri="{FF2B5EF4-FFF2-40B4-BE49-F238E27FC236}">
                <a16:creationId xmlns:a16="http://schemas.microsoft.com/office/drawing/2014/main" id="{CCDBFEE8-B220-4E77-A012-0FB974F60108}"/>
              </a:ext>
            </a:extLst>
          </p:cNvPr>
          <p:cNvSpPr>
            <a:spLocks noGrp="1" noChangeArrowheads="1"/>
          </p:cNvSpPr>
          <p:nvPr>
            <p:ph type="sldNum" sz="quarter" idx="12"/>
          </p:nvPr>
        </p:nvSpPr>
        <p:spPr>
          <a:ln/>
        </p:spPr>
        <p:txBody>
          <a:bodyPr/>
          <a:lstStyle>
            <a:lvl1pPr>
              <a:defRPr/>
            </a:lvl1pPr>
          </a:lstStyle>
          <a:p>
            <a:fld id="{058F6149-16EC-4138-AFEF-D9BDCAD013C5}" type="slidenum">
              <a:rPr lang="en-GB" altLang="en-US"/>
              <a:pPr/>
              <a:t>‹#›</a:t>
            </a:fld>
            <a:endParaRPr lang="en-GB" altLang="en-US"/>
          </a:p>
        </p:txBody>
      </p:sp>
    </p:spTree>
    <p:extLst>
      <p:ext uri="{BB962C8B-B14F-4D97-AF65-F5344CB8AC3E}">
        <p14:creationId xmlns:p14="http://schemas.microsoft.com/office/powerpoint/2010/main" val="78097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bg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1" name="Google Shape;21;p4"/>
          <p:cNvSpPr txBox="1">
            <a:spLocks noGrp="1"/>
          </p:cNvSpPr>
          <p:nvPr>
            <p:ph type="title"/>
          </p:nvPr>
        </p:nvSpPr>
        <p:spPr>
          <a:xfrm>
            <a:off x="0" y="67576"/>
            <a:ext cx="12192000" cy="102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solidFill>
                  <a:srgbClr val="424242"/>
                </a:solidFill>
                <a:latin typeface="Calibri" panose="020F0502020204030204" pitchFamily="34" charset="0"/>
                <a:cs typeface="Calibri" panose="020F050202020403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2" name="Google Shape;22;p4"/>
          <p:cNvSpPr txBox="1">
            <a:spLocks noGrp="1"/>
          </p:cNvSpPr>
          <p:nvPr>
            <p:ph type="body" idx="1"/>
          </p:nvPr>
        </p:nvSpPr>
        <p:spPr>
          <a:xfrm>
            <a:off x="290286" y="1355073"/>
            <a:ext cx="11611428" cy="4817294"/>
          </a:xfrm>
          <a:prstGeom prst="rect">
            <a:avLst/>
          </a:prstGeom>
        </p:spPr>
        <p:txBody>
          <a:bodyPr spcFirstLastPara="1" wrap="square" lIns="91425" tIns="91425" rIns="91425" bIns="91425" anchor="t" anchorCtr="0">
            <a:noAutofit/>
          </a:bodyPr>
          <a:lstStyle>
            <a:lvl1pPr marL="609555" lvl="0" indent="-457167">
              <a:spcBef>
                <a:spcPts val="600"/>
              </a:spcBef>
              <a:spcAft>
                <a:spcPts val="0"/>
              </a:spcAft>
              <a:buSzPts val="1800"/>
              <a:buChar char="●"/>
              <a:defRPr>
                <a:solidFill>
                  <a:schemeClr val="bg1">
                    <a:lumMod val="50000"/>
                  </a:schemeClr>
                </a:solidFill>
              </a:defRPr>
            </a:lvl1pPr>
            <a:lvl2pPr marL="1219110" lvl="1" indent="-423301">
              <a:spcBef>
                <a:spcPts val="600"/>
              </a:spcBef>
              <a:spcAft>
                <a:spcPts val="0"/>
              </a:spcAft>
              <a:buSzPts val="1400"/>
              <a:buChar char="○"/>
              <a:defRPr/>
            </a:lvl2pPr>
            <a:lvl3pPr marL="1828664" lvl="2" indent="-423301">
              <a:spcBef>
                <a:spcPts val="2133"/>
              </a:spcBef>
              <a:spcAft>
                <a:spcPts val="0"/>
              </a:spcAft>
              <a:buSzPts val="1400"/>
              <a:buChar char="■"/>
              <a:defRPr/>
            </a:lvl3pPr>
            <a:lvl4pPr marL="2438218" lvl="3" indent="-423301">
              <a:spcBef>
                <a:spcPts val="2133"/>
              </a:spcBef>
              <a:spcAft>
                <a:spcPts val="0"/>
              </a:spcAft>
              <a:buSzPts val="1400"/>
              <a:buChar char="●"/>
              <a:defRPr/>
            </a:lvl4pPr>
            <a:lvl5pPr marL="3047772" lvl="4" indent="-423301">
              <a:spcBef>
                <a:spcPts val="2133"/>
              </a:spcBef>
              <a:spcAft>
                <a:spcPts val="0"/>
              </a:spcAft>
              <a:buSzPts val="1400"/>
              <a:buChar char="○"/>
              <a:defRPr/>
            </a:lvl5pPr>
            <a:lvl6pPr marL="3657327" lvl="5" indent="-423301">
              <a:spcBef>
                <a:spcPts val="2133"/>
              </a:spcBef>
              <a:spcAft>
                <a:spcPts val="0"/>
              </a:spcAft>
              <a:buSzPts val="1400"/>
              <a:buChar char="■"/>
              <a:defRPr/>
            </a:lvl6pPr>
            <a:lvl7pPr marL="4266880" lvl="6" indent="-423301">
              <a:spcBef>
                <a:spcPts val="2133"/>
              </a:spcBef>
              <a:spcAft>
                <a:spcPts val="0"/>
              </a:spcAft>
              <a:buSzPts val="1400"/>
              <a:buChar char="●"/>
              <a:defRPr/>
            </a:lvl7pPr>
            <a:lvl8pPr marL="4876435" lvl="7" indent="-423301">
              <a:spcBef>
                <a:spcPts val="2133"/>
              </a:spcBef>
              <a:spcAft>
                <a:spcPts val="0"/>
              </a:spcAft>
              <a:buSzPts val="1400"/>
              <a:buChar char="○"/>
              <a:defRPr/>
            </a:lvl8pPr>
            <a:lvl9pPr marL="5485990" lvl="8" indent="-423301">
              <a:spcBef>
                <a:spcPts val="2133"/>
              </a:spcBef>
              <a:spcAft>
                <a:spcPts val="2133"/>
              </a:spcAft>
              <a:buSzPts val="1400"/>
              <a:buChar char="■"/>
              <a:defRPr/>
            </a:lvl9pPr>
          </a:lstStyle>
          <a:p>
            <a:pPr lvl="0"/>
            <a:endParaRPr dirty="0"/>
          </a:p>
        </p:txBody>
      </p:sp>
      <p:sp>
        <p:nvSpPr>
          <p:cNvPr id="23" name="Google Shape;23;p4"/>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9" name="Picture 8">
            <a:extLst>
              <a:ext uri="{FF2B5EF4-FFF2-40B4-BE49-F238E27FC236}">
                <a16:creationId xmlns:a16="http://schemas.microsoft.com/office/drawing/2014/main" id="{ADD74E8E-4EDA-4905-BE9B-BF8609FE33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10" name="Picture 9">
            <a:extLst>
              <a:ext uri="{FF2B5EF4-FFF2-40B4-BE49-F238E27FC236}">
                <a16:creationId xmlns:a16="http://schemas.microsoft.com/office/drawing/2014/main" id="{215BBF92-8124-4EDA-901C-3111057322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pic>
        <p:nvPicPr>
          <p:cNvPr id="13" name="Picture 12" descr="A close up of a sign&#10;&#10;Description automatically generated">
            <a:extLst>
              <a:ext uri="{FF2B5EF4-FFF2-40B4-BE49-F238E27FC236}">
                <a16:creationId xmlns:a16="http://schemas.microsoft.com/office/drawing/2014/main" id="{CF2C04AA-D86A-4C7F-8286-7A2DC166E704}"/>
              </a:ext>
            </a:extLst>
          </p:cNvPr>
          <p:cNvPicPr>
            <a:picLocks noChangeAspect="1"/>
          </p:cNvPicPr>
          <p:nvPr userDrawn="1"/>
        </p:nvPicPr>
        <p:blipFill>
          <a:blip r:embed="rId4"/>
          <a:stretch>
            <a:fillRect/>
          </a:stretch>
        </p:blipFill>
        <p:spPr>
          <a:xfrm>
            <a:off x="10048583" y="6229527"/>
            <a:ext cx="1268513" cy="5602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bg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chemeClr val="bg1">
                  <a:lumMod val="50000"/>
                </a:schemeClr>
              </a:solidFill>
            </a:endParaRPr>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solidFill>
                  <a:schemeClr val="bg1">
                    <a:lumMod val="50000"/>
                  </a:schemeClr>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dirty="0"/>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55" lvl="0" indent="-406371">
              <a:spcBef>
                <a:spcPts val="0"/>
              </a:spcBef>
              <a:spcAft>
                <a:spcPts val="0"/>
              </a:spcAft>
              <a:buClr>
                <a:schemeClr val="lt1"/>
              </a:buClr>
              <a:buSzPts val="1200"/>
              <a:buChar char="●"/>
              <a:defRPr sz="1600">
                <a:solidFill>
                  <a:schemeClr val="bg1">
                    <a:lumMod val="50000"/>
                  </a:schemeClr>
                </a:solidFill>
              </a:defRPr>
            </a:lvl1pPr>
            <a:lvl2pPr marL="1219110" lvl="1" indent="-406371">
              <a:spcBef>
                <a:spcPts val="2133"/>
              </a:spcBef>
              <a:spcAft>
                <a:spcPts val="0"/>
              </a:spcAft>
              <a:buClr>
                <a:schemeClr val="lt1"/>
              </a:buClr>
              <a:buSzPts val="1200"/>
              <a:buChar char="○"/>
              <a:defRPr sz="1600">
                <a:solidFill>
                  <a:schemeClr val="lt1"/>
                </a:solidFill>
              </a:defRPr>
            </a:lvl2pPr>
            <a:lvl3pPr marL="1828664" lvl="2" indent="-406371">
              <a:spcBef>
                <a:spcPts val="2133"/>
              </a:spcBef>
              <a:spcAft>
                <a:spcPts val="0"/>
              </a:spcAft>
              <a:buClr>
                <a:schemeClr val="lt1"/>
              </a:buClr>
              <a:buSzPts val="1200"/>
              <a:buChar char="■"/>
              <a:defRPr sz="1600">
                <a:solidFill>
                  <a:schemeClr val="lt1"/>
                </a:solidFill>
              </a:defRPr>
            </a:lvl3pPr>
            <a:lvl4pPr marL="2438218" lvl="3" indent="-406371">
              <a:spcBef>
                <a:spcPts val="2133"/>
              </a:spcBef>
              <a:spcAft>
                <a:spcPts val="0"/>
              </a:spcAft>
              <a:buClr>
                <a:schemeClr val="lt1"/>
              </a:buClr>
              <a:buSzPts val="1200"/>
              <a:buChar char="●"/>
              <a:defRPr sz="1600">
                <a:solidFill>
                  <a:schemeClr val="lt1"/>
                </a:solidFill>
              </a:defRPr>
            </a:lvl4pPr>
            <a:lvl5pPr marL="3047772" lvl="4" indent="-406371">
              <a:spcBef>
                <a:spcPts val="2133"/>
              </a:spcBef>
              <a:spcAft>
                <a:spcPts val="0"/>
              </a:spcAft>
              <a:buClr>
                <a:schemeClr val="lt1"/>
              </a:buClr>
              <a:buSzPts val="1200"/>
              <a:buChar char="○"/>
              <a:defRPr sz="1600">
                <a:solidFill>
                  <a:schemeClr val="lt1"/>
                </a:solidFill>
              </a:defRPr>
            </a:lvl5pPr>
            <a:lvl6pPr marL="3657327" lvl="5" indent="-406371">
              <a:spcBef>
                <a:spcPts val="2133"/>
              </a:spcBef>
              <a:spcAft>
                <a:spcPts val="0"/>
              </a:spcAft>
              <a:buClr>
                <a:schemeClr val="lt1"/>
              </a:buClr>
              <a:buSzPts val="1200"/>
              <a:buChar char="■"/>
              <a:defRPr sz="1600">
                <a:solidFill>
                  <a:schemeClr val="lt1"/>
                </a:solidFill>
              </a:defRPr>
            </a:lvl6pPr>
            <a:lvl7pPr marL="4266880" lvl="6" indent="-406371">
              <a:spcBef>
                <a:spcPts val="2133"/>
              </a:spcBef>
              <a:spcAft>
                <a:spcPts val="0"/>
              </a:spcAft>
              <a:buClr>
                <a:schemeClr val="lt1"/>
              </a:buClr>
              <a:buSzPts val="1200"/>
              <a:buChar char="●"/>
              <a:defRPr sz="1600">
                <a:solidFill>
                  <a:schemeClr val="lt1"/>
                </a:solidFill>
              </a:defRPr>
            </a:lvl7pPr>
            <a:lvl8pPr marL="4876435" lvl="7" indent="-406371">
              <a:spcBef>
                <a:spcPts val="2133"/>
              </a:spcBef>
              <a:spcAft>
                <a:spcPts val="0"/>
              </a:spcAft>
              <a:buClr>
                <a:schemeClr val="lt1"/>
              </a:buClr>
              <a:buSzPts val="1200"/>
              <a:buChar char="○"/>
              <a:defRPr sz="1600">
                <a:solidFill>
                  <a:schemeClr val="lt1"/>
                </a:solidFill>
              </a:defRPr>
            </a:lvl8pPr>
            <a:lvl9pPr marL="5485990" lvl="8" indent="-406371">
              <a:spcBef>
                <a:spcPts val="2133"/>
              </a:spcBef>
              <a:spcAft>
                <a:spcPts val="2133"/>
              </a:spcAft>
              <a:buClr>
                <a:schemeClr val="lt1"/>
              </a:buClr>
              <a:buSzPts val="1200"/>
              <a:buChar char="■"/>
              <a:defRPr sz="1600">
                <a:solidFill>
                  <a:schemeClr val="lt1"/>
                </a:solidFill>
              </a:defRPr>
            </a:lvl9pPr>
          </a:lstStyle>
          <a:p>
            <a:endParaRPr dirty="0"/>
          </a:p>
        </p:txBody>
      </p:sp>
      <p:sp>
        <p:nvSpPr>
          <p:cNvPr id="41" name="Google Shape;41;p7"/>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solidFill>
                  <a:schemeClr val="tx2"/>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9" name="Picture 8">
            <a:extLst>
              <a:ext uri="{FF2B5EF4-FFF2-40B4-BE49-F238E27FC236}">
                <a16:creationId xmlns:a16="http://schemas.microsoft.com/office/drawing/2014/main" id="{E603FD94-B0BC-4E3E-BEBB-39FB41EBD3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10" name="Picture 9">
            <a:extLst>
              <a:ext uri="{FF2B5EF4-FFF2-40B4-BE49-F238E27FC236}">
                <a16:creationId xmlns:a16="http://schemas.microsoft.com/office/drawing/2014/main" id="{FEDBF0FB-CC54-429B-B458-F26FED63C1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pic>
        <p:nvPicPr>
          <p:cNvPr id="13" name="Picture 12" descr="A close up of a sign&#10;&#10;Description automatically generated">
            <a:extLst>
              <a:ext uri="{FF2B5EF4-FFF2-40B4-BE49-F238E27FC236}">
                <a16:creationId xmlns:a16="http://schemas.microsoft.com/office/drawing/2014/main" id="{56EE732E-EC02-4B99-B82F-01D0A1993ED2}"/>
              </a:ext>
            </a:extLst>
          </p:cNvPr>
          <p:cNvPicPr>
            <a:picLocks noChangeAspect="1"/>
          </p:cNvPicPr>
          <p:nvPr userDrawn="1"/>
        </p:nvPicPr>
        <p:blipFill>
          <a:blip r:embed="rId4"/>
          <a:stretch>
            <a:fillRect/>
          </a:stretch>
        </p:blipFill>
        <p:spPr>
          <a:xfrm>
            <a:off x="10048583" y="6229527"/>
            <a:ext cx="1268513" cy="5602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bg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8" name="Google Shape;48;p9"/>
          <p:cNvSpPr txBox="1">
            <a:spLocks noGrp="1"/>
          </p:cNvSpPr>
          <p:nvPr>
            <p:ph type="title"/>
          </p:nvPr>
        </p:nvSpPr>
        <p:spPr>
          <a:xfrm>
            <a:off x="6447200" y="163776"/>
            <a:ext cx="5393600" cy="1215081"/>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latin typeface="Calibri" panose="020F0502020204030204" pitchFamily="34" charset="0"/>
                <a:cs typeface="Calibri" panose="020F0502020204030204" pitchFamily="34" charset="0"/>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dirty="0"/>
          </a:p>
        </p:txBody>
      </p:sp>
      <p:sp>
        <p:nvSpPr>
          <p:cNvPr id="50" name="Google Shape;50;p9"/>
          <p:cNvSpPr txBox="1">
            <a:spLocks noGrp="1"/>
          </p:cNvSpPr>
          <p:nvPr>
            <p:ph type="body" idx="2"/>
          </p:nvPr>
        </p:nvSpPr>
        <p:spPr>
          <a:xfrm>
            <a:off x="6586000" y="1524000"/>
            <a:ext cx="5116000" cy="4368400"/>
          </a:xfrm>
          <a:prstGeom prst="rect">
            <a:avLst/>
          </a:prstGeom>
        </p:spPr>
        <p:txBody>
          <a:bodyPr spcFirstLastPara="1" wrap="square" lIns="91425" tIns="91425" rIns="91425" bIns="91425" anchor="ctr" anchorCtr="0">
            <a:noAutofit/>
          </a:bodyPr>
          <a:lstStyle>
            <a:lvl1pPr marL="609555" lvl="0" indent="-457167">
              <a:spcBef>
                <a:spcPts val="0"/>
              </a:spcBef>
              <a:spcAft>
                <a:spcPts val="0"/>
              </a:spcAft>
              <a:buClr>
                <a:schemeClr val="tx2"/>
              </a:buClr>
              <a:buSzPct val="95000"/>
              <a:buFont typeface="Arial" panose="020B0604020202020204" pitchFamily="34" charset="0"/>
              <a:buChar char="•"/>
              <a:defRPr sz="2800">
                <a:solidFill>
                  <a:schemeClr val="tx2"/>
                </a:solidFill>
                <a:latin typeface="Calibri" panose="020F0502020204030204" pitchFamily="34" charset="0"/>
                <a:cs typeface="Calibri" panose="020F0502020204030204" pitchFamily="34" charset="0"/>
              </a:defRPr>
            </a:lvl1pPr>
            <a:lvl2pPr marL="1219110" lvl="1" indent="-423301">
              <a:spcBef>
                <a:spcPts val="2133"/>
              </a:spcBef>
              <a:spcAft>
                <a:spcPts val="0"/>
              </a:spcAft>
              <a:buClr>
                <a:schemeClr val="lt1"/>
              </a:buClr>
              <a:buSzPts val="1400"/>
              <a:buChar char="○"/>
              <a:defRPr>
                <a:solidFill>
                  <a:schemeClr val="lt1"/>
                </a:solidFill>
              </a:defRPr>
            </a:lvl2pPr>
            <a:lvl3pPr marL="1828664" lvl="2" indent="-423301">
              <a:spcBef>
                <a:spcPts val="2133"/>
              </a:spcBef>
              <a:spcAft>
                <a:spcPts val="0"/>
              </a:spcAft>
              <a:buClr>
                <a:schemeClr val="lt1"/>
              </a:buClr>
              <a:buSzPts val="1400"/>
              <a:buChar char="■"/>
              <a:defRPr>
                <a:solidFill>
                  <a:schemeClr val="lt1"/>
                </a:solidFill>
              </a:defRPr>
            </a:lvl3pPr>
            <a:lvl4pPr marL="2438218" lvl="3" indent="-423301">
              <a:spcBef>
                <a:spcPts val="2133"/>
              </a:spcBef>
              <a:spcAft>
                <a:spcPts val="0"/>
              </a:spcAft>
              <a:buClr>
                <a:schemeClr val="lt1"/>
              </a:buClr>
              <a:buSzPts val="1400"/>
              <a:buChar char="●"/>
              <a:defRPr>
                <a:solidFill>
                  <a:schemeClr val="lt1"/>
                </a:solidFill>
              </a:defRPr>
            </a:lvl4pPr>
            <a:lvl5pPr marL="3047772" lvl="4" indent="-423301">
              <a:spcBef>
                <a:spcPts val="2133"/>
              </a:spcBef>
              <a:spcAft>
                <a:spcPts val="0"/>
              </a:spcAft>
              <a:buClr>
                <a:schemeClr val="lt1"/>
              </a:buClr>
              <a:buSzPts val="1400"/>
              <a:buChar char="○"/>
              <a:defRPr>
                <a:solidFill>
                  <a:schemeClr val="lt1"/>
                </a:solidFill>
              </a:defRPr>
            </a:lvl5pPr>
            <a:lvl6pPr marL="3657327" lvl="5" indent="-423301">
              <a:spcBef>
                <a:spcPts val="2133"/>
              </a:spcBef>
              <a:spcAft>
                <a:spcPts val="0"/>
              </a:spcAft>
              <a:buClr>
                <a:schemeClr val="lt1"/>
              </a:buClr>
              <a:buSzPts val="1400"/>
              <a:buChar char="■"/>
              <a:defRPr>
                <a:solidFill>
                  <a:schemeClr val="lt1"/>
                </a:solidFill>
              </a:defRPr>
            </a:lvl6pPr>
            <a:lvl7pPr marL="4266880" lvl="6" indent="-423301">
              <a:spcBef>
                <a:spcPts val="2133"/>
              </a:spcBef>
              <a:spcAft>
                <a:spcPts val="0"/>
              </a:spcAft>
              <a:buClr>
                <a:schemeClr val="lt1"/>
              </a:buClr>
              <a:buSzPts val="1400"/>
              <a:buChar char="●"/>
              <a:defRPr>
                <a:solidFill>
                  <a:schemeClr val="lt1"/>
                </a:solidFill>
              </a:defRPr>
            </a:lvl7pPr>
            <a:lvl8pPr marL="4876435" lvl="7" indent="-423301">
              <a:spcBef>
                <a:spcPts val="2133"/>
              </a:spcBef>
              <a:spcAft>
                <a:spcPts val="0"/>
              </a:spcAft>
              <a:buClr>
                <a:schemeClr val="lt1"/>
              </a:buClr>
              <a:buSzPts val="1400"/>
              <a:buChar char="○"/>
              <a:defRPr>
                <a:solidFill>
                  <a:schemeClr val="lt1"/>
                </a:solidFill>
              </a:defRPr>
            </a:lvl8pPr>
            <a:lvl9pPr marL="5485990" lvl="8" indent="-423301">
              <a:spcBef>
                <a:spcPts val="2133"/>
              </a:spcBef>
              <a:spcAft>
                <a:spcPts val="2133"/>
              </a:spcAft>
              <a:buClr>
                <a:schemeClr val="lt1"/>
              </a:buClr>
              <a:buSzPts val="1400"/>
              <a:buChar char="■"/>
              <a:defRPr>
                <a:solidFill>
                  <a:schemeClr val="lt1"/>
                </a:solidFill>
              </a:defRPr>
            </a:lvl9pPr>
          </a:lstStyle>
          <a:p>
            <a:endParaRPr dirty="0"/>
          </a:p>
        </p:txBody>
      </p:sp>
      <p:sp>
        <p:nvSpPr>
          <p:cNvPr id="51" name="Google Shape;51;p9"/>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solidFill>
                  <a:schemeClr val="tx2"/>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dirty="0"/>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53526" r="17"/>
          <a:stretch/>
        </p:blipFill>
        <p:spPr>
          <a:xfrm>
            <a:off x="-29867" y="0"/>
            <a:ext cx="5976000" cy="6858000"/>
          </a:xfrm>
          <a:prstGeom prst="rect">
            <a:avLst/>
          </a:prstGeom>
        </p:spPr>
      </p:pic>
      <p:sp>
        <p:nvSpPr>
          <p:cNvPr id="49" name="Google Shape;49;p9"/>
          <p:cNvSpPr txBox="1">
            <a:spLocks noGrp="1"/>
          </p:cNvSpPr>
          <p:nvPr>
            <p:ph type="subTitle" idx="1"/>
          </p:nvPr>
        </p:nvSpPr>
        <p:spPr>
          <a:xfrm>
            <a:off x="261333" y="5980117"/>
            <a:ext cx="5393600" cy="745401"/>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solidFill>
                  <a:schemeClr val="tx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dirty="0"/>
          </a:p>
        </p:txBody>
      </p:sp>
      <p:pic>
        <p:nvPicPr>
          <p:cNvPr id="11" name="Picture 10">
            <a:extLst>
              <a:ext uri="{FF2B5EF4-FFF2-40B4-BE49-F238E27FC236}">
                <a16:creationId xmlns:a16="http://schemas.microsoft.com/office/drawing/2014/main" id="{4FF80C93-AFD7-452E-9FFA-563EC288C7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14" name="Picture 13">
            <a:extLst>
              <a:ext uri="{FF2B5EF4-FFF2-40B4-BE49-F238E27FC236}">
                <a16:creationId xmlns:a16="http://schemas.microsoft.com/office/drawing/2014/main" id="{B6F27479-C591-4B1F-97D8-7E7A12C92E9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pic>
        <p:nvPicPr>
          <p:cNvPr id="17" name="Picture 16" descr="A close up of a sign&#10;&#10;Description automatically generated">
            <a:extLst>
              <a:ext uri="{FF2B5EF4-FFF2-40B4-BE49-F238E27FC236}">
                <a16:creationId xmlns:a16="http://schemas.microsoft.com/office/drawing/2014/main" id="{9F018BA9-23AB-484D-853C-AA6CFD88EA04}"/>
              </a:ext>
            </a:extLst>
          </p:cNvPr>
          <p:cNvPicPr>
            <a:picLocks noChangeAspect="1"/>
          </p:cNvPicPr>
          <p:nvPr userDrawn="1"/>
        </p:nvPicPr>
        <p:blipFill>
          <a:blip r:embed="rId5"/>
          <a:stretch>
            <a:fillRect/>
          </a:stretch>
        </p:blipFill>
        <p:spPr>
          <a:xfrm>
            <a:off x="10048583" y="6229527"/>
            <a:ext cx="1268513" cy="5602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bg1"/>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rPr dirty="0"/>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55" lvl="0" indent="-457167" algn="ctr">
              <a:spcBef>
                <a:spcPts val="0"/>
              </a:spcBef>
              <a:spcAft>
                <a:spcPts val="0"/>
              </a:spcAft>
              <a:buSzPts val="1800"/>
              <a:buChar char="●"/>
              <a:defRPr>
                <a:solidFill>
                  <a:schemeClr val="tx2"/>
                </a:solidFill>
              </a:defRPr>
            </a:lvl1pPr>
            <a:lvl2pPr marL="1219110" lvl="1" indent="-423301" algn="ctr">
              <a:spcBef>
                <a:spcPts val="2133"/>
              </a:spcBef>
              <a:spcAft>
                <a:spcPts val="0"/>
              </a:spcAft>
              <a:buSzPts val="1400"/>
              <a:buChar char="○"/>
              <a:defRPr/>
            </a:lvl2pPr>
            <a:lvl3pPr marL="1828664" lvl="2" indent="-423301" algn="ctr">
              <a:spcBef>
                <a:spcPts val="2133"/>
              </a:spcBef>
              <a:spcAft>
                <a:spcPts val="0"/>
              </a:spcAft>
              <a:buSzPts val="1400"/>
              <a:buChar char="■"/>
              <a:defRPr/>
            </a:lvl3pPr>
            <a:lvl4pPr marL="2438218" lvl="3" indent="-423301" algn="ctr">
              <a:spcBef>
                <a:spcPts val="2133"/>
              </a:spcBef>
              <a:spcAft>
                <a:spcPts val="0"/>
              </a:spcAft>
              <a:buSzPts val="1400"/>
              <a:buChar char="●"/>
              <a:defRPr/>
            </a:lvl4pPr>
            <a:lvl5pPr marL="3047772" lvl="4" indent="-423301" algn="ctr">
              <a:spcBef>
                <a:spcPts val="2133"/>
              </a:spcBef>
              <a:spcAft>
                <a:spcPts val="0"/>
              </a:spcAft>
              <a:buSzPts val="1400"/>
              <a:buChar char="○"/>
              <a:defRPr/>
            </a:lvl5pPr>
            <a:lvl6pPr marL="3657327" lvl="5" indent="-423301" algn="ctr">
              <a:spcBef>
                <a:spcPts val="2133"/>
              </a:spcBef>
              <a:spcAft>
                <a:spcPts val="0"/>
              </a:spcAft>
              <a:buSzPts val="1400"/>
              <a:buChar char="■"/>
              <a:defRPr/>
            </a:lvl6pPr>
            <a:lvl7pPr marL="4266880" lvl="6" indent="-423301" algn="ctr">
              <a:spcBef>
                <a:spcPts val="2133"/>
              </a:spcBef>
              <a:spcAft>
                <a:spcPts val="0"/>
              </a:spcAft>
              <a:buSzPts val="1400"/>
              <a:buChar char="●"/>
              <a:defRPr/>
            </a:lvl7pPr>
            <a:lvl8pPr marL="4876435" lvl="7" indent="-423301" algn="ctr">
              <a:spcBef>
                <a:spcPts val="2133"/>
              </a:spcBef>
              <a:spcAft>
                <a:spcPts val="0"/>
              </a:spcAft>
              <a:buSzPts val="1400"/>
              <a:buChar char="○"/>
              <a:defRPr/>
            </a:lvl8pPr>
            <a:lvl9pPr marL="5485990" lvl="8" indent="-423301" algn="ctr">
              <a:spcBef>
                <a:spcPts val="2133"/>
              </a:spcBef>
              <a:spcAft>
                <a:spcPts val="2133"/>
              </a:spcAft>
              <a:buSzPts val="1400"/>
              <a:buChar char="■"/>
              <a:defRPr/>
            </a:lvl9pPr>
          </a:lstStyle>
          <a:p>
            <a:endParaRPr dirty="0"/>
          </a:p>
        </p:txBody>
      </p:sp>
      <p:sp>
        <p:nvSpPr>
          <p:cNvPr id="60" name="Google Shape;60;p11"/>
          <p:cNvSpPr txBox="1">
            <a:spLocks noGrp="1"/>
          </p:cNvSpPr>
          <p:nvPr>
            <p:ph type="sldNum" idx="12"/>
          </p:nvPr>
        </p:nvSpPr>
        <p:spPr>
          <a:xfrm>
            <a:off x="11364721" y="6333402"/>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Picture 7">
            <a:extLst>
              <a:ext uri="{FF2B5EF4-FFF2-40B4-BE49-F238E27FC236}">
                <a16:creationId xmlns:a16="http://schemas.microsoft.com/office/drawing/2014/main" id="{B3063B93-4CDC-404D-92AA-FCF1E7BDF7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11" name="Picture 10">
            <a:extLst>
              <a:ext uri="{FF2B5EF4-FFF2-40B4-BE49-F238E27FC236}">
                <a16:creationId xmlns:a16="http://schemas.microsoft.com/office/drawing/2014/main" id="{1E758DE8-D3C0-43A5-BE97-06DC6C6938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pic>
        <p:nvPicPr>
          <p:cNvPr id="13" name="Picture 12" descr="A close up of a sign&#10;&#10;Description automatically generated">
            <a:extLst>
              <a:ext uri="{FF2B5EF4-FFF2-40B4-BE49-F238E27FC236}">
                <a16:creationId xmlns:a16="http://schemas.microsoft.com/office/drawing/2014/main" id="{C962CA50-2948-47EF-8FAF-C003AC6F7691}"/>
              </a:ext>
            </a:extLst>
          </p:cNvPr>
          <p:cNvPicPr>
            <a:picLocks noChangeAspect="1"/>
          </p:cNvPicPr>
          <p:nvPr userDrawn="1"/>
        </p:nvPicPr>
        <p:blipFill>
          <a:blip r:embed="rId4"/>
          <a:stretch>
            <a:fillRect/>
          </a:stretch>
        </p:blipFill>
        <p:spPr>
          <a:xfrm>
            <a:off x="10048583" y="6229527"/>
            <a:ext cx="1268513" cy="5602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bg1"/>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solidFill>
                  <a:schemeClr val="tx2"/>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Picture 5">
            <a:extLst>
              <a:ext uri="{FF2B5EF4-FFF2-40B4-BE49-F238E27FC236}">
                <a16:creationId xmlns:a16="http://schemas.microsoft.com/office/drawing/2014/main" id="{88A047F5-D98C-4EC4-93C1-156E1FFD2E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070" y="6244014"/>
            <a:ext cx="2728686" cy="560260"/>
          </a:xfrm>
          <a:prstGeom prst="rect">
            <a:avLst/>
          </a:prstGeom>
        </p:spPr>
      </p:pic>
      <p:pic>
        <p:nvPicPr>
          <p:cNvPr id="9" name="Picture 8">
            <a:extLst>
              <a:ext uri="{FF2B5EF4-FFF2-40B4-BE49-F238E27FC236}">
                <a16:creationId xmlns:a16="http://schemas.microsoft.com/office/drawing/2014/main" id="{A7CAA4D8-6249-4DA7-A263-BA25B05E73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55658" y="5980117"/>
            <a:ext cx="1894863" cy="1086227"/>
          </a:xfrm>
          <a:prstGeom prst="rect">
            <a:avLst/>
          </a:prstGeom>
        </p:spPr>
      </p:pic>
      <p:pic>
        <p:nvPicPr>
          <p:cNvPr id="11" name="Picture 10" descr="A close up of a sign&#10;&#10;Description automatically generated">
            <a:extLst>
              <a:ext uri="{FF2B5EF4-FFF2-40B4-BE49-F238E27FC236}">
                <a16:creationId xmlns:a16="http://schemas.microsoft.com/office/drawing/2014/main" id="{86C6B8BD-3F7F-4A5D-877B-1A4F7DC560C5}"/>
              </a:ext>
            </a:extLst>
          </p:cNvPr>
          <p:cNvPicPr>
            <a:picLocks noChangeAspect="1"/>
          </p:cNvPicPr>
          <p:nvPr userDrawn="1"/>
        </p:nvPicPr>
        <p:blipFill>
          <a:blip r:embed="rId4"/>
          <a:stretch>
            <a:fillRect/>
          </a:stretch>
        </p:blipFill>
        <p:spPr>
          <a:xfrm>
            <a:off x="10048583" y="6229527"/>
            <a:ext cx="1268513" cy="56026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714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1"/>
            <a:ext cx="5689600" cy="5141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689600" cy="5141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33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4A3BA72-7755-4322-A861-27B71FA5C5DF}"/>
              </a:ext>
            </a:extLst>
          </p:cNvPr>
          <p:cNvSpPr>
            <a:spLocks noGrp="1" noChangeArrowheads="1"/>
          </p:cNvSpPr>
          <p:nvPr>
            <p:ph type="dt" sz="half" idx="10"/>
          </p:nvPr>
        </p:nvSpPr>
        <p:spPr>
          <a:ln/>
        </p:spPr>
        <p:txBody>
          <a:bodyPr/>
          <a:lstStyle>
            <a:lvl1pPr>
              <a:defRPr/>
            </a:lvl1pPr>
          </a:lstStyle>
          <a:p>
            <a:pPr>
              <a:defRPr/>
            </a:pPr>
            <a:fld id="{83BCA464-EB54-4F84-ADDE-8E3571FB36C7}" type="datetime1">
              <a:rPr lang="zh-CN" altLang="en-US"/>
              <a:pPr>
                <a:defRPr/>
              </a:pPr>
              <a:t>2020/6/22</a:t>
            </a:fld>
            <a:endParaRPr lang="en-GB" altLang="en-US"/>
          </a:p>
        </p:txBody>
      </p:sp>
      <p:sp>
        <p:nvSpPr>
          <p:cNvPr id="4" name="Rectangle 5">
            <a:extLst>
              <a:ext uri="{FF2B5EF4-FFF2-40B4-BE49-F238E27FC236}">
                <a16:creationId xmlns:a16="http://schemas.microsoft.com/office/drawing/2014/main" id="{6348D284-CD78-470C-A7F4-FE89225D7B61}"/>
              </a:ext>
            </a:extLst>
          </p:cNvPr>
          <p:cNvSpPr>
            <a:spLocks noGrp="1" noChangeArrowheads="1"/>
          </p:cNvSpPr>
          <p:nvPr>
            <p:ph type="ftr" sz="quarter" idx="11"/>
          </p:nvPr>
        </p:nvSpPr>
        <p:spPr>
          <a:ln/>
        </p:spPr>
        <p:txBody>
          <a:bodyPr/>
          <a:lstStyle>
            <a:lvl1pPr>
              <a:defRPr/>
            </a:lvl1pPr>
          </a:lstStyle>
          <a:p>
            <a:pPr>
              <a:defRPr/>
            </a:pPr>
            <a:r>
              <a:rPr lang="en-GB" altLang="en-US"/>
              <a:t>EIE426-AICV</a:t>
            </a:r>
          </a:p>
        </p:txBody>
      </p:sp>
      <p:sp>
        <p:nvSpPr>
          <p:cNvPr id="5" name="Rectangle 6">
            <a:extLst>
              <a:ext uri="{FF2B5EF4-FFF2-40B4-BE49-F238E27FC236}">
                <a16:creationId xmlns:a16="http://schemas.microsoft.com/office/drawing/2014/main" id="{C99A45FC-80B3-4009-8CE9-5E9868DA20BC}"/>
              </a:ext>
            </a:extLst>
          </p:cNvPr>
          <p:cNvSpPr>
            <a:spLocks noGrp="1" noChangeArrowheads="1"/>
          </p:cNvSpPr>
          <p:nvPr>
            <p:ph type="sldNum" sz="quarter" idx="12"/>
          </p:nvPr>
        </p:nvSpPr>
        <p:spPr>
          <a:ln/>
        </p:spPr>
        <p:txBody>
          <a:bodyPr/>
          <a:lstStyle>
            <a:lvl1pPr>
              <a:defRPr/>
            </a:lvl1pPr>
          </a:lstStyle>
          <a:p>
            <a:fld id="{F78F202E-41C8-4D58-AF59-D8D27DF36661}" type="slidenum">
              <a:rPr lang="en-GB" altLang="en-US"/>
              <a:pPr/>
              <a:t>‹#›</a:t>
            </a:fld>
            <a:endParaRPr lang="en-GB" altLang="en-US"/>
          </a:p>
        </p:txBody>
      </p:sp>
    </p:spTree>
    <p:extLst>
      <p:ext uri="{BB962C8B-B14F-4D97-AF65-F5344CB8AC3E}">
        <p14:creationId xmlns:p14="http://schemas.microsoft.com/office/powerpoint/2010/main" val="312788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11364721" y="633340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tx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7" r:id="rId5"/>
    <p:sldLayoutId id="2147483658" r:id="rId6"/>
    <p:sldLayoutId id="2147483660" r:id="rId7"/>
    <p:sldLayoutId id="2147483661" r:id="rId8"/>
    <p:sldLayoutId id="2147483662"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194990"/>
                </a:solidFill>
                <a:latin typeface="Calibri" panose="020F0502020204030204" pitchFamily="34" charset="0"/>
                <a:cs typeface="Calibri" panose="020F0502020204030204" pitchFamily="34" charset="0"/>
              </a:rPr>
              <a:t>DS&amp;AI</a:t>
            </a:r>
            <a:r>
              <a:rPr lang="en-US" sz="8800" b="1" dirty="0">
                <a:solidFill>
                  <a:srgbClr val="194990"/>
                </a:solidFill>
                <a:latin typeface="Calibri" panose="020F0502020204030204" pitchFamily="34" charset="0"/>
                <a:cs typeface="Calibri" panose="020F0502020204030204" pitchFamily="34" charset="0"/>
              </a:rPr>
              <a:t> </a:t>
            </a:r>
            <a:r>
              <a:rPr lang="en-US" sz="5400" b="1" dirty="0">
                <a:solidFill>
                  <a:srgbClr val="194990"/>
                </a:solidFill>
                <a:latin typeface="Calibri" panose="020F0502020204030204" pitchFamily="34" charset="0"/>
                <a:cs typeface="Calibri" panose="020F0502020204030204" pitchFamily="34" charset="0"/>
              </a:rPr>
              <a:t>Project</a:t>
            </a:r>
            <a:br>
              <a:rPr lang="en-US" sz="6000" dirty="0">
                <a:solidFill>
                  <a:srgbClr val="1694B2"/>
                </a:solidFill>
                <a:latin typeface="Calibri" panose="020F0502020204030204" pitchFamily="34" charset="0"/>
                <a:cs typeface="Calibri" panose="020F0502020204030204" pitchFamily="34" charset="0"/>
              </a:rPr>
            </a:br>
            <a:r>
              <a:rPr lang="en-US" altLang="en-US" sz="3600" dirty="0"/>
              <a:t>Case–based Reasoning</a:t>
            </a:r>
            <a:endParaRPr lang="en-GB" dirty="0">
              <a:latin typeface="Calibri" panose="020F0502020204030204" pitchFamily="34" charset="0"/>
              <a:cs typeface="Calibri" panose="020F0502020204030204" pitchFamily="34" charset="0"/>
            </a:endParaRPr>
          </a:p>
        </p:txBody>
      </p:sp>
      <p:sp>
        <p:nvSpPr>
          <p:cNvPr id="4" name="Subtitle 3"/>
          <p:cNvSpPr>
            <a:spLocks noGrp="1"/>
          </p:cNvSpPr>
          <p:nvPr>
            <p:ph type="subTitle" idx="1"/>
          </p:nvPr>
        </p:nvSpPr>
        <p:spPr>
          <a:xfrm>
            <a:off x="5906530" y="3420654"/>
            <a:ext cx="6285469" cy="2478599"/>
          </a:xfrm>
        </p:spPr>
        <p:txBody>
          <a:bodyPr/>
          <a:lstStyle/>
          <a:p>
            <a:r>
              <a:rPr lang="en-US" sz="2400" dirty="0">
                <a:solidFill>
                  <a:srgbClr val="19498F"/>
                </a:solidFill>
              </a:rPr>
              <a:t>Marcello Bonsangue</a:t>
            </a:r>
          </a:p>
          <a:p>
            <a:r>
              <a:rPr lang="en-US" sz="2000" b="1" dirty="0">
                <a:solidFill>
                  <a:schemeClr val="tx2"/>
                </a:solidFill>
              </a:rPr>
              <a:t>LIACS – Leiden University</a:t>
            </a:r>
            <a:endParaRPr lang="en-US" sz="2000" b="1" dirty="0">
              <a:solidFill>
                <a:srgbClr val="8498A0"/>
              </a:solidFill>
            </a:endParaRPr>
          </a:p>
          <a:p>
            <a:r>
              <a:rPr lang="en-US" sz="2000" dirty="0">
                <a:solidFill>
                  <a:srgbClr val="194991"/>
                </a:solidFill>
              </a:rPr>
              <a:t>m.m.bonsangue@liacs.leidenuniv.nl</a:t>
            </a:r>
          </a:p>
          <a:p>
            <a:endParaRPr lang="en-GB" dirty="0"/>
          </a:p>
          <a:p>
            <a:pPr eaLnBrk="1" hangingPunct="1"/>
            <a:r>
              <a:rPr lang="en-GB" sz="2200" dirty="0"/>
              <a:t>Reusing slides from </a:t>
            </a:r>
            <a:r>
              <a:rPr lang="en-GB" sz="2200" dirty="0" err="1"/>
              <a:t>Havily</a:t>
            </a:r>
            <a:r>
              <a:rPr lang="en-GB" sz="2200" dirty="0"/>
              <a:t> Janssen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7F62-659D-4AF8-9799-97F94E656D0D}"/>
              </a:ext>
            </a:extLst>
          </p:cNvPr>
          <p:cNvSpPr>
            <a:spLocks noGrp="1"/>
          </p:cNvSpPr>
          <p:nvPr>
            <p:ph type="title"/>
          </p:nvPr>
        </p:nvSpPr>
        <p:spPr>
          <a:xfrm>
            <a:off x="290286" y="67576"/>
            <a:ext cx="11901714" cy="1023600"/>
          </a:xfrm>
        </p:spPr>
        <p:txBody>
          <a:bodyPr/>
          <a:lstStyle/>
          <a:p>
            <a:r>
              <a:rPr lang="en-US" altLang="en-US" sz="4000" dirty="0"/>
              <a:t>Model-based KBS</a:t>
            </a:r>
            <a:endParaRPr lang="en-US" sz="4000" dirty="0"/>
          </a:p>
        </p:txBody>
      </p:sp>
      <p:sp>
        <p:nvSpPr>
          <p:cNvPr id="3" name="Text Placeholder 2">
            <a:extLst>
              <a:ext uri="{FF2B5EF4-FFF2-40B4-BE49-F238E27FC236}">
                <a16:creationId xmlns:a16="http://schemas.microsoft.com/office/drawing/2014/main" id="{74637779-4C71-4E46-BAA2-EFCD094B4032}"/>
              </a:ext>
            </a:extLst>
          </p:cNvPr>
          <p:cNvSpPr>
            <a:spLocks noGrp="1"/>
          </p:cNvSpPr>
          <p:nvPr>
            <p:ph type="body" idx="1"/>
          </p:nvPr>
        </p:nvSpPr>
        <p:spPr>
          <a:xfrm>
            <a:off x="290286" y="1020353"/>
            <a:ext cx="11611428" cy="2408647"/>
          </a:xfrm>
        </p:spPr>
        <p:txBody>
          <a:bodyPr/>
          <a:lstStyle/>
          <a:p>
            <a:r>
              <a:rPr lang="en-US" sz="2400" dirty="0">
                <a:solidFill>
                  <a:srgbClr val="FF0000"/>
                </a:solidFill>
              </a:rPr>
              <a:t>Correct Operation</a:t>
            </a:r>
            <a:r>
              <a:rPr lang="en-US" sz="2400" dirty="0"/>
              <a:t>:</a:t>
            </a:r>
          </a:p>
          <a:p>
            <a:r>
              <a:rPr lang="en-US" sz="2400" dirty="0"/>
              <a:t>Assume we have a model-based system built to diagnose the following simple device with 3 multipliers and 2 adders</a:t>
            </a:r>
          </a:p>
          <a:p>
            <a:r>
              <a:rPr lang="en-US" sz="2400" dirty="0"/>
              <a:t>Once the logic is developed, executes quickly</a:t>
            </a:r>
            <a:endParaRPr lang="en-US" sz="3200" dirty="0"/>
          </a:p>
        </p:txBody>
      </p:sp>
      <p:sp>
        <p:nvSpPr>
          <p:cNvPr id="4" name="Slide Number Placeholder 3">
            <a:extLst>
              <a:ext uri="{FF2B5EF4-FFF2-40B4-BE49-F238E27FC236}">
                <a16:creationId xmlns:a16="http://schemas.microsoft.com/office/drawing/2014/main" id="{2E31468C-534C-471F-AFAB-9895E9F8C12B}"/>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5" name="Picture 4">
            <a:extLst>
              <a:ext uri="{FF2B5EF4-FFF2-40B4-BE49-F238E27FC236}">
                <a16:creationId xmlns:a16="http://schemas.microsoft.com/office/drawing/2014/main" id="{1C15C42C-F396-47CC-BE33-F82419A2AFC2}"/>
              </a:ext>
            </a:extLst>
          </p:cNvPr>
          <p:cNvPicPr>
            <a:picLocks noChangeAspect="1"/>
          </p:cNvPicPr>
          <p:nvPr/>
        </p:nvPicPr>
        <p:blipFill>
          <a:blip r:embed="rId2"/>
          <a:stretch>
            <a:fillRect/>
          </a:stretch>
        </p:blipFill>
        <p:spPr>
          <a:xfrm>
            <a:off x="2845484" y="3061252"/>
            <a:ext cx="6755837" cy="3172157"/>
          </a:xfrm>
          <a:prstGeom prst="rect">
            <a:avLst/>
          </a:prstGeom>
        </p:spPr>
      </p:pic>
    </p:spTree>
    <p:extLst>
      <p:ext uri="{BB962C8B-B14F-4D97-AF65-F5344CB8AC3E}">
        <p14:creationId xmlns:p14="http://schemas.microsoft.com/office/powerpoint/2010/main" val="20997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7F62-659D-4AF8-9799-97F94E656D0D}"/>
              </a:ext>
            </a:extLst>
          </p:cNvPr>
          <p:cNvSpPr>
            <a:spLocks noGrp="1"/>
          </p:cNvSpPr>
          <p:nvPr>
            <p:ph type="title"/>
          </p:nvPr>
        </p:nvSpPr>
        <p:spPr>
          <a:xfrm>
            <a:off x="290286" y="67576"/>
            <a:ext cx="11901714" cy="1023600"/>
          </a:xfrm>
        </p:spPr>
        <p:txBody>
          <a:bodyPr/>
          <a:lstStyle/>
          <a:p>
            <a:r>
              <a:rPr lang="en-US" altLang="en-US" sz="4000" dirty="0"/>
              <a:t>Model-based KBS</a:t>
            </a:r>
            <a:endParaRPr lang="en-US" sz="4000" dirty="0"/>
          </a:p>
        </p:txBody>
      </p:sp>
      <p:sp>
        <p:nvSpPr>
          <p:cNvPr id="3" name="Text Placeholder 2">
            <a:extLst>
              <a:ext uri="{FF2B5EF4-FFF2-40B4-BE49-F238E27FC236}">
                <a16:creationId xmlns:a16="http://schemas.microsoft.com/office/drawing/2014/main" id="{74637779-4C71-4E46-BAA2-EFCD094B4032}"/>
              </a:ext>
            </a:extLst>
          </p:cNvPr>
          <p:cNvSpPr>
            <a:spLocks noGrp="1"/>
          </p:cNvSpPr>
          <p:nvPr>
            <p:ph type="body" idx="1"/>
          </p:nvPr>
        </p:nvSpPr>
        <p:spPr>
          <a:xfrm>
            <a:off x="290286" y="1020353"/>
            <a:ext cx="11611428" cy="2408647"/>
          </a:xfrm>
        </p:spPr>
        <p:txBody>
          <a:bodyPr/>
          <a:lstStyle/>
          <a:p>
            <a:r>
              <a:rPr lang="en-US" sz="2400" dirty="0">
                <a:solidFill>
                  <a:srgbClr val="FF0000"/>
                </a:solidFill>
              </a:rPr>
              <a:t>Incorrect Operation</a:t>
            </a:r>
            <a:r>
              <a:rPr lang="en-US" sz="2400" dirty="0"/>
              <a:t>:</a:t>
            </a:r>
          </a:p>
          <a:p>
            <a:pPr lvl="1"/>
            <a:r>
              <a:rPr lang="en-US" sz="2467" dirty="0"/>
              <a:t>Diagnostics</a:t>
            </a:r>
            <a:endParaRPr lang="en-US" sz="3200" dirty="0"/>
          </a:p>
        </p:txBody>
      </p:sp>
      <p:sp>
        <p:nvSpPr>
          <p:cNvPr id="4" name="Slide Number Placeholder 3">
            <a:extLst>
              <a:ext uri="{FF2B5EF4-FFF2-40B4-BE49-F238E27FC236}">
                <a16:creationId xmlns:a16="http://schemas.microsoft.com/office/drawing/2014/main" id="{2E31468C-534C-471F-AFAB-9895E9F8C12B}"/>
              </a:ext>
            </a:extLst>
          </p:cNvPr>
          <p:cNvSpPr>
            <a:spLocks noGrp="1"/>
          </p:cNvSpPr>
          <p:nvPr>
            <p:ph type="sldNum" idx="12"/>
          </p:nvPr>
        </p:nvSpPr>
        <p:spPr/>
        <p:txBody>
          <a:bodyPr/>
          <a:lstStyle/>
          <a:p>
            <a:fld id="{00000000-1234-1234-1234-123412341234}" type="slidenum">
              <a:rPr lang="en" smtClean="0"/>
              <a:pPr/>
              <a:t>11</a:t>
            </a:fld>
            <a:endParaRPr lang="en"/>
          </a:p>
        </p:txBody>
      </p:sp>
      <p:pic>
        <p:nvPicPr>
          <p:cNvPr id="6" name="Picture 5">
            <a:extLst>
              <a:ext uri="{FF2B5EF4-FFF2-40B4-BE49-F238E27FC236}">
                <a16:creationId xmlns:a16="http://schemas.microsoft.com/office/drawing/2014/main" id="{40DE49EC-A35B-4F46-A79E-BBAF03265D3B}"/>
              </a:ext>
            </a:extLst>
          </p:cNvPr>
          <p:cNvPicPr>
            <a:picLocks noChangeAspect="1"/>
          </p:cNvPicPr>
          <p:nvPr/>
        </p:nvPicPr>
        <p:blipFill>
          <a:blip r:embed="rId2"/>
          <a:stretch>
            <a:fillRect/>
          </a:stretch>
        </p:blipFill>
        <p:spPr>
          <a:xfrm>
            <a:off x="1978658" y="2224676"/>
            <a:ext cx="8234683" cy="3977953"/>
          </a:xfrm>
          <a:prstGeom prst="rect">
            <a:avLst/>
          </a:prstGeom>
        </p:spPr>
      </p:pic>
    </p:spTree>
    <p:extLst>
      <p:ext uri="{BB962C8B-B14F-4D97-AF65-F5344CB8AC3E}">
        <p14:creationId xmlns:p14="http://schemas.microsoft.com/office/powerpoint/2010/main" val="42210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F78A9A-36AC-4EC2-B5C9-44116DABE2E0}"/>
              </a:ext>
            </a:extLst>
          </p:cNvPr>
          <p:cNvSpPr>
            <a:spLocks noGrp="1" noChangeArrowheads="1"/>
          </p:cNvSpPr>
          <p:nvPr>
            <p:ph type="title"/>
          </p:nvPr>
        </p:nvSpPr>
        <p:spPr>
          <a:xfrm>
            <a:off x="457200" y="67576"/>
            <a:ext cx="11734800" cy="1023600"/>
          </a:xfrm>
        </p:spPr>
        <p:txBody>
          <a:bodyPr/>
          <a:lstStyle/>
          <a:p>
            <a:pPr eaLnBrk="1" hangingPunct="1"/>
            <a:r>
              <a:rPr lang="en-US" altLang="en-US" sz="4200" dirty="0"/>
              <a:t>Model-based KBS</a:t>
            </a:r>
            <a:endParaRPr lang="el-GR" altLang="en-US" sz="4200" dirty="0"/>
          </a:p>
        </p:txBody>
      </p:sp>
      <p:sp>
        <p:nvSpPr>
          <p:cNvPr id="7171" name="Rectangle 3">
            <a:extLst>
              <a:ext uri="{FF2B5EF4-FFF2-40B4-BE49-F238E27FC236}">
                <a16:creationId xmlns:a16="http://schemas.microsoft.com/office/drawing/2014/main" id="{67B10C35-7770-4765-B075-93A97CC13B73}"/>
              </a:ext>
            </a:extLst>
          </p:cNvPr>
          <p:cNvSpPr>
            <a:spLocks noGrp="1" noChangeArrowheads="1"/>
          </p:cNvSpPr>
          <p:nvPr>
            <p:ph type="body" idx="1"/>
          </p:nvPr>
        </p:nvSpPr>
        <p:spPr/>
        <p:txBody>
          <a:bodyPr/>
          <a:lstStyle/>
          <a:p>
            <a:pPr eaLnBrk="1" hangingPunct="1"/>
            <a:r>
              <a:rPr lang="en-US" altLang="en-US" sz="2400" dirty="0"/>
              <a:t>D</a:t>
            </a:r>
            <a:r>
              <a:rPr lang="el-GR" altLang="en-US" sz="2400" dirty="0"/>
              <a:t>espite the undoubted success of model-based KBS in many sectors developers of these systems have met several problems:</a:t>
            </a:r>
            <a:endParaRPr lang="en-US" altLang="en-US" sz="2400" dirty="0"/>
          </a:p>
          <a:p>
            <a:pPr lvl="1" eaLnBrk="1" hangingPunct="1"/>
            <a:r>
              <a:rPr lang="el-GR" altLang="en-US" sz="2400" dirty="0"/>
              <a:t>knowledge elicitation</a:t>
            </a:r>
            <a:r>
              <a:rPr lang="en-US" altLang="en-US" sz="2400" dirty="0"/>
              <a:t> (acquisition)</a:t>
            </a:r>
            <a:r>
              <a:rPr lang="el-GR" altLang="en-US" sz="2400" dirty="0"/>
              <a:t> is a difficult process, often being referred to as the </a:t>
            </a:r>
            <a:r>
              <a:rPr lang="el-GR" altLang="en-US" sz="2400" i="1" dirty="0"/>
              <a:t>knowledge elicitation bottleneck</a:t>
            </a:r>
            <a:r>
              <a:rPr lang="el-GR" altLang="en-US" sz="2400" dirty="0"/>
              <a:t> </a:t>
            </a:r>
            <a:endParaRPr lang="en-US" altLang="en-US" sz="2400" dirty="0"/>
          </a:p>
          <a:p>
            <a:pPr lvl="1" eaLnBrk="1" hangingPunct="1"/>
            <a:r>
              <a:rPr lang="el-GR" altLang="en-US" sz="2400" dirty="0"/>
              <a:t>implementing KBS is a difficult process requiring special skills and often taking many man years  </a:t>
            </a:r>
            <a:endParaRPr lang="en-US" altLang="en-US" sz="2400" dirty="0"/>
          </a:p>
          <a:p>
            <a:pPr lvl="1" eaLnBrk="1" hangingPunct="1"/>
            <a:r>
              <a:rPr lang="el-GR" altLang="en-US" sz="2400" dirty="0"/>
              <a:t>once implemented model-based KBS are often slow and are unable to access or manage large volumes of information </a:t>
            </a:r>
            <a:endParaRPr lang="en-US" altLang="en-US" sz="2400" dirty="0"/>
          </a:p>
          <a:p>
            <a:pPr lvl="1" eaLnBrk="1" hangingPunct="1"/>
            <a:r>
              <a:rPr lang="el-GR" altLang="en-US" sz="2400" dirty="0"/>
              <a:t>once implemented they are difficult to maintain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982413-68B9-4F87-ACDC-E07DAED6DF58}"/>
              </a:ext>
            </a:extLst>
          </p:cNvPr>
          <p:cNvSpPr>
            <a:spLocks noGrp="1" noChangeArrowheads="1"/>
          </p:cNvSpPr>
          <p:nvPr>
            <p:ph type="title"/>
          </p:nvPr>
        </p:nvSpPr>
        <p:spPr>
          <a:xfrm>
            <a:off x="580572" y="67576"/>
            <a:ext cx="11611428" cy="1023600"/>
          </a:xfrm>
        </p:spPr>
        <p:txBody>
          <a:bodyPr/>
          <a:lstStyle/>
          <a:p>
            <a:pPr eaLnBrk="1" hangingPunct="1"/>
            <a:r>
              <a:rPr lang="en-US" altLang="en-US" sz="4200" dirty="0"/>
              <a:t>Model-based KBS</a:t>
            </a:r>
            <a:endParaRPr lang="el-GR" altLang="en-US" sz="4200" dirty="0"/>
          </a:p>
        </p:txBody>
      </p:sp>
      <p:sp>
        <p:nvSpPr>
          <p:cNvPr id="9219" name="Rectangle 3">
            <a:extLst>
              <a:ext uri="{FF2B5EF4-FFF2-40B4-BE49-F238E27FC236}">
                <a16:creationId xmlns:a16="http://schemas.microsoft.com/office/drawing/2014/main" id="{A60FD004-0A39-4925-B489-8612E970FE30}"/>
              </a:ext>
            </a:extLst>
          </p:cNvPr>
          <p:cNvSpPr>
            <a:spLocks noGrp="1" noChangeArrowheads="1"/>
          </p:cNvSpPr>
          <p:nvPr>
            <p:ph type="body" idx="1"/>
          </p:nvPr>
        </p:nvSpPr>
        <p:spPr/>
        <p:txBody>
          <a:bodyPr/>
          <a:lstStyle/>
          <a:p>
            <a:pPr eaLnBrk="1" hangingPunct="1">
              <a:lnSpc>
                <a:spcPct val="90000"/>
              </a:lnSpc>
            </a:pPr>
            <a:r>
              <a:rPr lang="el-GR" altLang="en-US" sz="2400" dirty="0"/>
              <a:t>Solutions to these problems have been </a:t>
            </a:r>
            <a:r>
              <a:rPr lang="en-US" altLang="en-US" sz="2400" dirty="0"/>
              <a:t>proposed</a:t>
            </a:r>
          </a:p>
          <a:p>
            <a:pPr lvl="1" eaLnBrk="1" hangingPunct="1">
              <a:lnSpc>
                <a:spcPct val="90000"/>
              </a:lnSpc>
            </a:pPr>
            <a:r>
              <a:rPr lang="el-GR" altLang="en-US" sz="2400" dirty="0"/>
              <a:t>better elicitation techniques and tools </a:t>
            </a:r>
            <a:endParaRPr lang="en-US" altLang="en-US" sz="2400" dirty="0"/>
          </a:p>
          <a:p>
            <a:pPr lvl="1" eaLnBrk="1" hangingPunct="1">
              <a:lnSpc>
                <a:spcPct val="90000"/>
              </a:lnSpc>
            </a:pPr>
            <a:r>
              <a:rPr lang="el-GR" altLang="en-US" sz="2400" dirty="0"/>
              <a:t>better KBS shells and environments, improved development methodologies </a:t>
            </a:r>
            <a:endParaRPr lang="en-US" altLang="en-US" sz="2400" dirty="0"/>
          </a:p>
          <a:p>
            <a:pPr lvl="1" eaLnBrk="1" hangingPunct="1">
              <a:lnSpc>
                <a:spcPct val="90000"/>
              </a:lnSpc>
            </a:pPr>
            <a:r>
              <a:rPr lang="el-GR" altLang="en-US" sz="2400" dirty="0"/>
              <a:t>knowledge modelling languages and ontologies </a:t>
            </a:r>
            <a:endParaRPr lang="en-US" altLang="en-US" sz="2400" dirty="0"/>
          </a:p>
          <a:p>
            <a:pPr lvl="1" eaLnBrk="1" hangingPunct="1">
              <a:lnSpc>
                <a:spcPct val="90000"/>
              </a:lnSpc>
            </a:pPr>
            <a:r>
              <a:rPr lang="el-GR" altLang="en-US" sz="2400" dirty="0"/>
              <a:t>facilitating the co-operation between KBS and databases in expert databases and deductive databases  </a:t>
            </a:r>
            <a:endParaRPr lang="en-US" altLang="en-US" sz="2400" dirty="0"/>
          </a:p>
          <a:p>
            <a:pPr lvl="1" eaLnBrk="1" hangingPunct="1">
              <a:lnSpc>
                <a:spcPct val="90000"/>
              </a:lnSpc>
            </a:pPr>
            <a:r>
              <a:rPr lang="el-GR" altLang="en-US" sz="2400" dirty="0"/>
              <a:t>techniques and tools for maintaining systems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r>
              <a:rPr lang="en-GB" dirty="0"/>
              <a:t>Outline</a:t>
            </a:r>
          </a:p>
        </p:txBody>
      </p:sp>
      <p:sp>
        <p:nvSpPr>
          <p:cNvPr id="85" name="Google Shape;85;p16"/>
          <p:cNvSpPr txBox="1">
            <a:spLocks noGrp="1"/>
          </p:cNvSpPr>
          <p:nvPr>
            <p:ph type="body" idx="2"/>
          </p:nvPr>
        </p:nvSpPr>
        <p:spPr>
          <a:xfrm>
            <a:off x="6272406" y="1671929"/>
            <a:ext cx="5743187" cy="4368400"/>
          </a:xfrm>
        </p:spPr>
        <p:txBody>
          <a:bodyPr/>
          <a:lstStyle/>
          <a:p>
            <a:r>
              <a:rPr lang="en-US" altLang="en-US" sz="2400" dirty="0">
                <a:solidFill>
                  <a:srgbClr val="194990"/>
                </a:solidFill>
              </a:rPr>
              <a:t>Knowledge-base Systems</a:t>
            </a:r>
          </a:p>
          <a:p>
            <a:endParaRPr lang="en-US" altLang="en-US" sz="2400" dirty="0">
              <a:solidFill>
                <a:srgbClr val="194990"/>
              </a:solidFill>
            </a:endParaRPr>
          </a:p>
          <a:p>
            <a:r>
              <a:rPr lang="en-US" altLang="en-US" sz="2400" dirty="0">
                <a:solidFill>
                  <a:srgbClr val="194990"/>
                </a:solidFill>
              </a:rPr>
              <a:t>Model-based systems</a:t>
            </a:r>
          </a:p>
          <a:p>
            <a:endParaRPr lang="en-US" altLang="en-US" sz="2400" dirty="0">
              <a:solidFill>
                <a:srgbClr val="194990"/>
              </a:solidFill>
            </a:endParaRPr>
          </a:p>
          <a:p>
            <a:r>
              <a:rPr lang="en-US" altLang="en-US" sz="2400" dirty="0">
                <a:solidFill>
                  <a:srgbClr val="FF0000"/>
                </a:solidFill>
              </a:rPr>
              <a:t>Rules-based systems</a:t>
            </a:r>
          </a:p>
          <a:p>
            <a:pPr marL="152388" indent="0">
              <a:buNone/>
            </a:pPr>
            <a:endParaRPr lang="en-US" altLang="en-US" sz="2400" dirty="0">
              <a:solidFill>
                <a:srgbClr val="194990"/>
              </a:solidFill>
            </a:endParaRPr>
          </a:p>
          <a:p>
            <a:r>
              <a:rPr lang="en-US" altLang="en-US" sz="2400" dirty="0">
                <a:solidFill>
                  <a:srgbClr val="194990"/>
                </a:solidFill>
              </a:rPr>
              <a:t>Case-based reasoning</a:t>
            </a:r>
          </a:p>
        </p:txBody>
      </p:sp>
      <p:sp>
        <p:nvSpPr>
          <p:cNvPr id="5" name="Slide Number Placeholder 4"/>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196267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90DBDF92-3AF1-4258-B8C1-042D694D6609}"/>
              </a:ext>
            </a:extLst>
          </p:cNvPr>
          <p:cNvSpPr>
            <a:spLocks noGrp="1" noChangeArrowheads="1"/>
          </p:cNvSpPr>
          <p:nvPr>
            <p:ph type="title"/>
          </p:nvPr>
        </p:nvSpPr>
        <p:spPr>
          <a:xfrm>
            <a:off x="434340" y="67576"/>
            <a:ext cx="11757660" cy="1023600"/>
          </a:xfrm>
        </p:spPr>
        <p:txBody>
          <a:bodyPr/>
          <a:lstStyle/>
          <a:p>
            <a:pPr eaLnBrk="1" hangingPunct="1"/>
            <a:r>
              <a:rPr lang="en-US" altLang="zh-CN" sz="3600" dirty="0">
                <a:ea typeface="宋体" panose="02010600030101010101" pitchFamily="2" charset="-122"/>
              </a:rPr>
              <a:t>Rules as a knowledge representation technique</a:t>
            </a:r>
          </a:p>
        </p:txBody>
      </p:sp>
      <p:sp>
        <p:nvSpPr>
          <p:cNvPr id="13318" name="Rectangle 3">
            <a:extLst>
              <a:ext uri="{FF2B5EF4-FFF2-40B4-BE49-F238E27FC236}">
                <a16:creationId xmlns:a16="http://schemas.microsoft.com/office/drawing/2014/main" id="{46FF08B1-E16B-455D-91F7-262740838F13}"/>
              </a:ext>
            </a:extLst>
          </p:cNvPr>
          <p:cNvSpPr>
            <a:spLocks noGrp="1" noChangeArrowheads="1"/>
          </p:cNvSpPr>
          <p:nvPr>
            <p:ph type="body" idx="1"/>
          </p:nvPr>
        </p:nvSpPr>
        <p:spPr/>
        <p:txBody>
          <a:bodyPr/>
          <a:lstStyle/>
          <a:p>
            <a:pPr eaLnBrk="1" hangingPunct="1"/>
            <a:r>
              <a:rPr lang="en-US" altLang="zh-CN" sz="2600" dirty="0">
                <a:ea typeface="宋体" panose="02010600030101010101" pitchFamily="2" charset="-122"/>
              </a:rPr>
              <a:t>The term rule in AI, which is the most commonly used type of knowledge representation, can be defined as an IF-THEN structure that relates given information or facts in the IF part to some action in the THEN part.  A rule provides some description of how to solve a problem.  Rules are relatively easy to create and understand.</a:t>
            </a:r>
          </a:p>
          <a:p>
            <a:pPr eaLnBrk="1" hangingPunct="1"/>
            <a:endParaRPr lang="en-US" altLang="zh-CN" sz="2600" dirty="0">
              <a:ea typeface="宋体" panose="02010600030101010101" pitchFamily="2" charset="-122"/>
            </a:endParaRPr>
          </a:p>
          <a:p>
            <a:pPr eaLnBrk="1" hangingPunct="1"/>
            <a:r>
              <a:rPr lang="en-US" altLang="zh-CN" sz="2600" dirty="0">
                <a:ea typeface="宋体" panose="02010600030101010101" pitchFamily="2" charset="-122"/>
              </a:rPr>
              <a:t>Any rule consists of two parts: the IF part, called the antecedent (premise or condition) and the THEN part called the consequent (conclusion or action).</a:t>
            </a:r>
          </a:p>
        </p:txBody>
      </p:sp>
      <p:sp>
        <p:nvSpPr>
          <p:cNvPr id="6" name="Slide Number Placeholder 5">
            <a:extLst>
              <a:ext uri="{FF2B5EF4-FFF2-40B4-BE49-F238E27FC236}">
                <a16:creationId xmlns:a16="http://schemas.microsoft.com/office/drawing/2014/main" id="{19969C78-8E5E-4BF0-9A1C-E3135FAB1AAB}"/>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15</a:t>
            </a:fld>
            <a:endParaRPr lang="en-GB" altLang="en-US">
              <a:latin typeface="Garamond" panose="020204040303010108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3">
            <a:extLst>
              <a:ext uri="{FF2B5EF4-FFF2-40B4-BE49-F238E27FC236}">
                <a16:creationId xmlns:a16="http://schemas.microsoft.com/office/drawing/2014/main" id="{DCDF66C9-B25C-4BFC-8707-DB4C3AA1C39D}"/>
              </a:ext>
            </a:extLst>
          </p:cNvPr>
          <p:cNvSpPr>
            <a:spLocks noGrp="1" noChangeArrowheads="1"/>
          </p:cNvSpPr>
          <p:nvPr>
            <p:ph type="body" idx="1"/>
          </p:nvPr>
        </p:nvSpPr>
        <p:spPr>
          <a:xfrm>
            <a:off x="290286" y="994410"/>
            <a:ext cx="11611428" cy="4817294"/>
          </a:xfrm>
        </p:spPr>
        <p:txBody>
          <a:bodyPr/>
          <a:lstStyle/>
          <a:p>
            <a:pPr eaLnBrk="1" hangingPunct="1">
              <a:lnSpc>
                <a:spcPct val="80000"/>
              </a:lnSpc>
              <a:buFont typeface="Wingdings" panose="05000000000000000000" pitchFamily="2" charset="2"/>
              <a:buNone/>
            </a:pPr>
            <a:r>
              <a:rPr lang="en-US" altLang="zh-CN" sz="2400" dirty="0">
                <a:ea typeface="宋体" panose="02010600030101010101" pitchFamily="2" charset="-122"/>
              </a:rPr>
              <a:t>IF               &lt;antecedent&gt;</a:t>
            </a:r>
          </a:p>
          <a:p>
            <a:pPr eaLnBrk="1" hangingPunct="1">
              <a:lnSpc>
                <a:spcPct val="80000"/>
              </a:lnSpc>
              <a:buFont typeface="Wingdings" panose="05000000000000000000" pitchFamily="2" charset="2"/>
              <a:buNone/>
            </a:pPr>
            <a:r>
              <a:rPr lang="en-US" altLang="zh-CN" sz="2400" dirty="0">
                <a:ea typeface="宋体" panose="02010600030101010101" pitchFamily="2" charset="-122"/>
              </a:rPr>
              <a:t>THEN        &lt;consequent&gt;</a:t>
            </a:r>
          </a:p>
          <a:p>
            <a:pPr eaLnBrk="1" hangingPunct="1">
              <a:lnSpc>
                <a:spcPct val="80000"/>
              </a:lnSpc>
              <a:buFont typeface="Wingdings" panose="05000000000000000000" pitchFamily="2" charset="2"/>
              <a:buNone/>
            </a:pPr>
            <a:endParaRPr lang="en-US" altLang="zh-CN" sz="2400" dirty="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ea typeface="宋体" panose="02010600030101010101" pitchFamily="2" charset="-122"/>
              </a:rPr>
              <a:t>A rule can have multiple antecedents joined by the keywords AND (conjunction), OR (disjunction) or a combination of both.</a:t>
            </a:r>
          </a:p>
          <a:p>
            <a:pPr eaLnBrk="1" hangingPunct="1">
              <a:lnSpc>
                <a:spcPct val="80000"/>
              </a:lnSpc>
              <a:buFont typeface="Wingdings" panose="05000000000000000000" pitchFamily="2" charset="2"/>
              <a:buNone/>
            </a:pPr>
            <a:endParaRPr lang="en-US" altLang="zh-CN" sz="2400" dirty="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ea typeface="宋体" panose="02010600030101010101" pitchFamily="2" charset="-122"/>
              </a:rPr>
              <a:t>IF		&lt;antecedent 1&gt;		IF	&lt;antecedent 1&gt;</a:t>
            </a:r>
          </a:p>
          <a:p>
            <a:pPr eaLnBrk="1" hangingPunct="1">
              <a:lnSpc>
                <a:spcPct val="80000"/>
              </a:lnSpc>
              <a:buFont typeface="Wingdings" panose="05000000000000000000" pitchFamily="2" charset="2"/>
              <a:buNone/>
            </a:pPr>
            <a:r>
              <a:rPr lang="en-US" altLang="zh-CN" sz="2400" dirty="0">
                <a:ea typeface="宋体" panose="02010600030101010101" pitchFamily="2" charset="-122"/>
              </a:rPr>
              <a:t>AND	&lt;antecedent 2&gt;		OR	&lt;antecedent 2&gt;</a:t>
            </a:r>
          </a:p>
          <a:p>
            <a:pPr eaLnBrk="1" hangingPunct="1">
              <a:lnSpc>
                <a:spcPct val="80000"/>
              </a:lnSpc>
              <a:buFont typeface="Wingdings" panose="05000000000000000000" pitchFamily="2" charset="2"/>
              <a:buNone/>
            </a:pPr>
            <a:r>
              <a:rPr lang="en-US" altLang="zh-CN" sz="2400" dirty="0">
                <a:ea typeface="宋体" panose="02010600030101010101" pitchFamily="2" charset="-122"/>
              </a:rPr>
              <a:t>			.				.</a:t>
            </a:r>
          </a:p>
          <a:p>
            <a:pPr eaLnBrk="1" hangingPunct="1">
              <a:lnSpc>
                <a:spcPct val="80000"/>
              </a:lnSpc>
              <a:buFont typeface="Wingdings" panose="05000000000000000000" pitchFamily="2" charset="2"/>
              <a:buNone/>
            </a:pPr>
            <a:r>
              <a:rPr lang="en-US" altLang="zh-CN" sz="2400" dirty="0">
                <a:ea typeface="宋体" panose="02010600030101010101" pitchFamily="2" charset="-122"/>
              </a:rPr>
              <a:t>			.				.</a:t>
            </a:r>
          </a:p>
          <a:p>
            <a:pPr eaLnBrk="1" hangingPunct="1">
              <a:lnSpc>
                <a:spcPct val="80000"/>
              </a:lnSpc>
              <a:buFont typeface="Wingdings" panose="05000000000000000000" pitchFamily="2" charset="2"/>
              <a:buNone/>
            </a:pPr>
            <a:r>
              <a:rPr lang="en-US" altLang="zh-CN" sz="2400" dirty="0">
                <a:ea typeface="宋体" panose="02010600030101010101" pitchFamily="2" charset="-122"/>
              </a:rPr>
              <a:t>			.				.</a:t>
            </a:r>
          </a:p>
          <a:p>
            <a:pPr eaLnBrk="1" hangingPunct="1">
              <a:lnSpc>
                <a:spcPct val="80000"/>
              </a:lnSpc>
              <a:buFont typeface="Wingdings" panose="05000000000000000000" pitchFamily="2" charset="2"/>
              <a:buNone/>
            </a:pPr>
            <a:r>
              <a:rPr lang="en-US" altLang="zh-CN" sz="2400" dirty="0">
                <a:ea typeface="宋体" panose="02010600030101010101" pitchFamily="2" charset="-122"/>
              </a:rPr>
              <a:t>AND 	&lt;antecedent </a:t>
            </a:r>
            <a:r>
              <a:rPr lang="en-US" altLang="zh-CN" sz="2400" i="1" dirty="0">
                <a:ea typeface="宋体" panose="02010600030101010101" pitchFamily="2" charset="-122"/>
              </a:rPr>
              <a:t>n</a:t>
            </a:r>
            <a:r>
              <a:rPr lang="en-US" altLang="zh-CN" sz="2400" dirty="0">
                <a:ea typeface="宋体" panose="02010600030101010101" pitchFamily="2" charset="-122"/>
              </a:rPr>
              <a:t>&gt;		OR	&lt;antecedent </a:t>
            </a:r>
            <a:r>
              <a:rPr lang="en-US" altLang="zh-CN" sz="2400" i="1" dirty="0">
                <a:ea typeface="宋体" panose="02010600030101010101" pitchFamily="2" charset="-122"/>
              </a:rPr>
              <a:t>n</a:t>
            </a:r>
            <a:r>
              <a:rPr lang="en-US" altLang="zh-CN" sz="2400" dirty="0">
                <a:ea typeface="宋体" panose="02010600030101010101" pitchFamily="2" charset="-122"/>
              </a:rPr>
              <a:t>&gt;</a:t>
            </a:r>
          </a:p>
          <a:p>
            <a:pPr eaLnBrk="1" hangingPunct="1">
              <a:lnSpc>
                <a:spcPct val="80000"/>
              </a:lnSpc>
              <a:buFont typeface="Wingdings" panose="05000000000000000000" pitchFamily="2" charset="2"/>
              <a:buNone/>
            </a:pPr>
            <a:r>
              <a:rPr lang="en-US" altLang="zh-CN" sz="2400" dirty="0">
                <a:ea typeface="宋体" panose="02010600030101010101" pitchFamily="2" charset="-122"/>
              </a:rPr>
              <a:t>THEN	&lt;consequent&gt;			THEN	&lt;consequent&gt;</a:t>
            </a:r>
          </a:p>
        </p:txBody>
      </p:sp>
      <p:sp>
        <p:nvSpPr>
          <p:cNvPr id="6" name="Slide Number Placeholder 5">
            <a:extLst>
              <a:ext uri="{FF2B5EF4-FFF2-40B4-BE49-F238E27FC236}">
                <a16:creationId xmlns:a16="http://schemas.microsoft.com/office/drawing/2014/main" id="{C1169820-5AAA-4DD7-B09E-1CDE4F1634B8}"/>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16</a:t>
            </a:fld>
            <a:endParaRPr lang="en-GB" altLang="en-US">
              <a:latin typeface="Garamond" panose="02020404030301010803" pitchFamily="18" charset="0"/>
            </a:endParaRPr>
          </a:p>
        </p:txBody>
      </p:sp>
      <p:sp>
        <p:nvSpPr>
          <p:cNvPr id="7" name="Rectangle 6">
            <a:extLst>
              <a:ext uri="{FF2B5EF4-FFF2-40B4-BE49-F238E27FC236}">
                <a16:creationId xmlns:a16="http://schemas.microsoft.com/office/drawing/2014/main" id="{D1ED87F4-B0B0-47D6-B52E-21E089426661}"/>
              </a:ext>
            </a:extLst>
          </p:cNvPr>
          <p:cNvSpPr/>
          <p:nvPr/>
        </p:nvSpPr>
        <p:spPr>
          <a:xfrm>
            <a:off x="290286" y="3089910"/>
            <a:ext cx="4018824"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F57EBD34-227F-4EB7-911E-B1705BD113A1}"/>
              </a:ext>
            </a:extLst>
          </p:cNvPr>
          <p:cNvSpPr/>
          <p:nvPr/>
        </p:nvSpPr>
        <p:spPr>
          <a:xfrm>
            <a:off x="4773206" y="3089910"/>
            <a:ext cx="5182324"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a:extLst>
              <a:ext uri="{FF2B5EF4-FFF2-40B4-BE49-F238E27FC236}">
                <a16:creationId xmlns:a16="http://schemas.microsoft.com/office/drawing/2014/main" id="{C782F9D4-C771-4769-BE7D-CBC01197DC57}"/>
              </a:ext>
            </a:extLst>
          </p:cNvPr>
          <p:cNvSpPr>
            <a:spLocks noGrp="1" noChangeArrowheads="1"/>
          </p:cNvSpPr>
          <p:nvPr>
            <p:ph type="body" idx="1"/>
          </p:nvPr>
        </p:nvSpPr>
        <p:spPr>
          <a:xfrm>
            <a:off x="290286" y="1020353"/>
            <a:ext cx="11611428" cy="4817294"/>
          </a:xfrm>
        </p:spPr>
        <p:txBody>
          <a:bodyPr/>
          <a:lstStyle/>
          <a:p>
            <a:pPr eaLnBrk="1" hangingPunct="1">
              <a:lnSpc>
                <a:spcPct val="90000"/>
              </a:lnSpc>
            </a:pPr>
            <a:r>
              <a:rPr lang="en-US" altLang="zh-CN" sz="2400" dirty="0">
                <a:ea typeface="宋体" panose="02010600030101010101" pitchFamily="2" charset="-122"/>
              </a:rPr>
              <a:t>The antecedent of a rule incorporates two parts: an object (linguistic object) and its value. The object and its value are linked by an operator.</a:t>
            </a:r>
          </a:p>
          <a:p>
            <a:pPr eaLnBrk="1" hangingPunct="1">
              <a:lnSpc>
                <a:spcPct val="90000"/>
              </a:lnSpc>
            </a:pPr>
            <a:endParaRPr lang="en-US" altLang="zh-CN" sz="2400" dirty="0">
              <a:ea typeface="宋体" panose="02010600030101010101" pitchFamily="2" charset="-122"/>
            </a:endParaRPr>
          </a:p>
          <a:p>
            <a:pPr eaLnBrk="1" hangingPunct="1">
              <a:lnSpc>
                <a:spcPct val="90000"/>
              </a:lnSpc>
            </a:pPr>
            <a:r>
              <a:rPr lang="en-US" altLang="zh-CN" sz="2400" dirty="0">
                <a:ea typeface="宋体" panose="02010600030101010101" pitchFamily="2" charset="-122"/>
              </a:rPr>
              <a:t>The operator identifies the object and assigns the value. Operators such as “is”, “are”, “is not”, “are not” are used to assign a symbolic value to a linguistic object.</a:t>
            </a:r>
          </a:p>
          <a:p>
            <a:pPr eaLnBrk="1" hangingPunct="1">
              <a:lnSpc>
                <a:spcPct val="90000"/>
              </a:lnSpc>
            </a:pPr>
            <a:endParaRPr lang="en-US" altLang="zh-CN" sz="2400" dirty="0">
              <a:ea typeface="宋体" panose="02010600030101010101" pitchFamily="2" charset="-122"/>
            </a:endParaRPr>
          </a:p>
          <a:p>
            <a:pPr eaLnBrk="1" hangingPunct="1">
              <a:lnSpc>
                <a:spcPct val="90000"/>
              </a:lnSpc>
            </a:pPr>
            <a:r>
              <a:rPr lang="en-US" altLang="zh-CN" sz="2400" dirty="0">
                <a:ea typeface="宋体" panose="02010600030101010101" pitchFamily="2" charset="-122"/>
              </a:rPr>
              <a:t>Expert systems can also use mathematical operators to define an object as numerical and assign it to the numerical value.</a:t>
            </a:r>
          </a:p>
          <a:p>
            <a:pPr eaLnBrk="1" hangingPunct="1">
              <a:lnSpc>
                <a:spcPct val="90000"/>
              </a:lnSpc>
            </a:pPr>
            <a:endParaRPr lang="en-US" altLang="zh-CN" sz="2400" dirty="0">
              <a:ea typeface="宋体" panose="02010600030101010101" pitchFamily="2" charset="-122"/>
            </a:endParaRPr>
          </a:p>
          <a:p>
            <a:pPr eaLnBrk="1" hangingPunct="1">
              <a:lnSpc>
                <a:spcPct val="90000"/>
              </a:lnSpc>
              <a:buFont typeface="Wingdings" panose="05000000000000000000" pitchFamily="2" charset="2"/>
              <a:buNone/>
            </a:pPr>
            <a:r>
              <a:rPr lang="en-US" altLang="zh-CN" sz="2400" dirty="0">
                <a:ea typeface="宋体" panose="02010600030101010101" pitchFamily="2" charset="-122"/>
              </a:rPr>
              <a:t>IF		‘age of the customer’ &lt;18</a:t>
            </a:r>
          </a:p>
          <a:p>
            <a:pPr eaLnBrk="1" hangingPunct="1">
              <a:lnSpc>
                <a:spcPct val="90000"/>
              </a:lnSpc>
              <a:buFont typeface="Wingdings" panose="05000000000000000000" pitchFamily="2" charset="2"/>
              <a:buNone/>
            </a:pPr>
            <a:r>
              <a:rPr lang="en-US" altLang="zh-CN" sz="2400" dirty="0">
                <a:ea typeface="宋体" panose="02010600030101010101" pitchFamily="2" charset="-122"/>
              </a:rPr>
              <a:t>AND	‘cash withdrawal’ &gt;1000</a:t>
            </a:r>
          </a:p>
          <a:p>
            <a:pPr eaLnBrk="1" hangingPunct="1">
              <a:lnSpc>
                <a:spcPct val="90000"/>
              </a:lnSpc>
              <a:buFont typeface="Wingdings" panose="05000000000000000000" pitchFamily="2" charset="2"/>
              <a:buNone/>
            </a:pPr>
            <a:r>
              <a:rPr lang="en-US" altLang="zh-CN" sz="2400" dirty="0">
                <a:ea typeface="宋体" panose="02010600030101010101" pitchFamily="2" charset="-122"/>
              </a:rPr>
              <a:t>THEN	‘signature of parent’ is required</a:t>
            </a:r>
          </a:p>
        </p:txBody>
      </p:sp>
      <p:sp>
        <p:nvSpPr>
          <p:cNvPr id="6" name="Slide Number Placeholder 5">
            <a:extLst>
              <a:ext uri="{FF2B5EF4-FFF2-40B4-BE49-F238E27FC236}">
                <a16:creationId xmlns:a16="http://schemas.microsoft.com/office/drawing/2014/main" id="{DBC9CC57-50A2-417C-9616-6AA98E1D6132}"/>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17</a:t>
            </a:fld>
            <a:endParaRPr lang="en-GB" altLang="en-US">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2F13688E-85F4-4A66-AF1D-B8B82F85E134}"/>
              </a:ext>
            </a:extLst>
          </p:cNvPr>
          <p:cNvSpPr>
            <a:spLocks noGrp="1" noChangeArrowheads="1"/>
          </p:cNvSpPr>
          <p:nvPr>
            <p:ph type="title"/>
          </p:nvPr>
        </p:nvSpPr>
        <p:spPr>
          <a:xfrm>
            <a:off x="580572" y="67576"/>
            <a:ext cx="11009448" cy="1023600"/>
          </a:xfrm>
        </p:spPr>
        <p:txBody>
          <a:bodyPr/>
          <a:lstStyle/>
          <a:p>
            <a:pPr eaLnBrk="1" hangingPunct="1"/>
            <a:r>
              <a:rPr lang="en-US" altLang="zh-CN" sz="2800" dirty="0">
                <a:ea typeface="宋体" panose="02010600030101010101" pitchFamily="2" charset="-122"/>
              </a:rPr>
              <a:t>Rules can represent relations, recommendations, directives, strategies and heuristics:</a:t>
            </a:r>
          </a:p>
        </p:txBody>
      </p:sp>
      <p:sp>
        <p:nvSpPr>
          <p:cNvPr id="16390" name="Rectangle 3">
            <a:extLst>
              <a:ext uri="{FF2B5EF4-FFF2-40B4-BE49-F238E27FC236}">
                <a16:creationId xmlns:a16="http://schemas.microsoft.com/office/drawing/2014/main" id="{F1B08DB0-EB7D-4E64-A7B9-DFA235572D5A}"/>
              </a:ext>
            </a:extLst>
          </p:cNvPr>
          <p:cNvSpPr>
            <a:spLocks noGrp="1" noChangeArrowheads="1"/>
          </p:cNvSpPr>
          <p:nvPr>
            <p:ph type="body" idx="1"/>
          </p:nvPr>
        </p:nvSpPr>
        <p:spPr>
          <a:xfrm>
            <a:off x="290286" y="1020353"/>
            <a:ext cx="11611428" cy="4817294"/>
          </a:xfrm>
        </p:spPr>
        <p:txBody>
          <a:bodyPr/>
          <a:lstStyle/>
          <a:p>
            <a:pPr eaLnBrk="1" hangingPunct="1">
              <a:lnSpc>
                <a:spcPct val="90000"/>
              </a:lnSpc>
            </a:pPr>
            <a:r>
              <a:rPr lang="en-US" altLang="zh-CN" sz="2000" b="1" dirty="0">
                <a:ea typeface="宋体" panose="02010600030101010101" pitchFamily="2" charset="-122"/>
              </a:rPr>
              <a:t>Relation</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IF		the ‘fuel tank’ is empty</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THEN	the car is dead</a:t>
            </a:r>
          </a:p>
          <a:p>
            <a:pPr eaLnBrk="1" hangingPunct="1">
              <a:lnSpc>
                <a:spcPct val="90000"/>
              </a:lnSpc>
              <a:buFont typeface="Wingdings" panose="05000000000000000000" pitchFamily="2" charset="2"/>
              <a:buNone/>
            </a:pPr>
            <a:endParaRPr lang="en-US" altLang="zh-CN" sz="2000" b="1" dirty="0">
              <a:ea typeface="宋体" panose="02010600030101010101" pitchFamily="2" charset="-122"/>
            </a:endParaRPr>
          </a:p>
          <a:p>
            <a:pPr eaLnBrk="1" hangingPunct="1">
              <a:lnSpc>
                <a:spcPct val="90000"/>
              </a:lnSpc>
            </a:pPr>
            <a:r>
              <a:rPr lang="en-US" altLang="zh-CN" sz="2000" b="1" dirty="0">
                <a:ea typeface="宋体" panose="02010600030101010101" pitchFamily="2" charset="-122"/>
              </a:rPr>
              <a:t>Recommendation</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IF		the season is autumn</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AND		the sky is cloudy</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AND		the forecast is drizzle</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THEN	the advice is ‘take an umbrella’ </a:t>
            </a:r>
          </a:p>
          <a:p>
            <a:pPr eaLnBrk="1" hangingPunct="1">
              <a:lnSpc>
                <a:spcPct val="90000"/>
              </a:lnSpc>
              <a:buFont typeface="Wingdings" panose="05000000000000000000" pitchFamily="2" charset="2"/>
              <a:buNone/>
            </a:pPr>
            <a:endParaRPr lang="en-US" altLang="zh-CN" sz="2000" b="1" dirty="0">
              <a:ea typeface="宋体" panose="02010600030101010101" pitchFamily="2" charset="-122"/>
            </a:endParaRPr>
          </a:p>
          <a:p>
            <a:pPr eaLnBrk="1" hangingPunct="1">
              <a:lnSpc>
                <a:spcPct val="90000"/>
              </a:lnSpc>
            </a:pPr>
            <a:r>
              <a:rPr lang="en-US" altLang="zh-CN" sz="2000" b="1" dirty="0">
                <a:ea typeface="宋体" panose="02010600030101010101" pitchFamily="2" charset="-122"/>
              </a:rPr>
              <a:t>Directive</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IF		the car is dead</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AND		the ‘fuel tank’ is empty</a:t>
            </a:r>
          </a:p>
          <a:p>
            <a:pPr eaLnBrk="1" hangingPunct="1">
              <a:lnSpc>
                <a:spcPct val="90000"/>
              </a:lnSpc>
              <a:buFont typeface="Wingdings" panose="05000000000000000000" pitchFamily="2" charset="2"/>
              <a:buNone/>
            </a:pPr>
            <a:r>
              <a:rPr lang="en-US" altLang="zh-CN" sz="2000" b="1" dirty="0">
                <a:ea typeface="宋体" panose="02010600030101010101" pitchFamily="2" charset="-122"/>
              </a:rPr>
              <a:t>	THEN	the action is ‘refuel the car’</a:t>
            </a:r>
          </a:p>
        </p:txBody>
      </p:sp>
      <p:sp>
        <p:nvSpPr>
          <p:cNvPr id="6" name="Slide Number Placeholder 5">
            <a:extLst>
              <a:ext uri="{FF2B5EF4-FFF2-40B4-BE49-F238E27FC236}">
                <a16:creationId xmlns:a16="http://schemas.microsoft.com/office/drawing/2014/main" id="{A0936907-0914-4B79-B4A3-3397C97E4B35}"/>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18</a:t>
            </a:fld>
            <a:endParaRPr lang="en-GB" altLang="en-US">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a:extLst>
              <a:ext uri="{FF2B5EF4-FFF2-40B4-BE49-F238E27FC236}">
                <a16:creationId xmlns:a16="http://schemas.microsoft.com/office/drawing/2014/main" id="{1542A885-A491-4437-9DEA-A01F9BEE2923}"/>
              </a:ext>
            </a:extLst>
          </p:cNvPr>
          <p:cNvSpPr>
            <a:spLocks noGrp="1" noChangeArrowheads="1"/>
          </p:cNvSpPr>
          <p:nvPr>
            <p:ph type="body" idx="1"/>
          </p:nvPr>
        </p:nvSpPr>
        <p:spPr>
          <a:xfrm>
            <a:off x="580572" y="612122"/>
            <a:ext cx="11611428" cy="5320047"/>
          </a:xfrm>
        </p:spPr>
        <p:txBody>
          <a:bodyPr/>
          <a:lstStyle/>
          <a:p>
            <a:pPr eaLnBrk="1" hangingPunct="1">
              <a:lnSpc>
                <a:spcPct val="80000"/>
              </a:lnSpc>
            </a:pPr>
            <a:r>
              <a:rPr lang="en-US" altLang="zh-CN" sz="2100" dirty="0">
                <a:ea typeface="宋体" panose="02010600030101010101" pitchFamily="2" charset="-122"/>
              </a:rPr>
              <a:t>Strategy</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IF		the car is dead</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THEN	the action is ‘check the fuel tank’;</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step1 is complete</a:t>
            </a:r>
          </a:p>
          <a:p>
            <a:pPr eaLnBrk="1" hangingPunct="1">
              <a:lnSpc>
                <a:spcPct val="80000"/>
              </a:lnSpc>
              <a:buFont typeface="Wingdings" panose="05000000000000000000" pitchFamily="2" charset="2"/>
              <a:buNone/>
            </a:pPr>
            <a:endParaRPr lang="en-US" altLang="zh-CN" sz="2100" dirty="0">
              <a:ea typeface="宋体" panose="02010600030101010101" pitchFamily="2" charset="-122"/>
            </a:endParaRPr>
          </a:p>
          <a:p>
            <a:pPr eaLnBrk="1" hangingPunct="1">
              <a:lnSpc>
                <a:spcPct val="80000"/>
              </a:lnSpc>
              <a:buFont typeface="Wingdings" panose="05000000000000000000" pitchFamily="2" charset="2"/>
              <a:buNone/>
            </a:pPr>
            <a:r>
              <a:rPr lang="en-US" altLang="zh-CN" sz="2100" dirty="0">
                <a:ea typeface="宋体" panose="02010600030101010101" pitchFamily="2" charset="-122"/>
              </a:rPr>
              <a:t>	IF		step1 is complete</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AND 	the ‘fuel tank’ is full</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THEN	the action is ‘check the battery’;</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step2 is complete</a:t>
            </a:r>
          </a:p>
          <a:p>
            <a:pPr eaLnBrk="1" hangingPunct="1">
              <a:lnSpc>
                <a:spcPct val="80000"/>
              </a:lnSpc>
              <a:buFont typeface="Wingdings" panose="05000000000000000000" pitchFamily="2" charset="2"/>
              <a:buNone/>
            </a:pPr>
            <a:endParaRPr lang="en-US" altLang="zh-CN" sz="2100" dirty="0">
              <a:ea typeface="宋体" panose="02010600030101010101" pitchFamily="2" charset="-122"/>
            </a:endParaRPr>
          </a:p>
          <a:p>
            <a:pPr eaLnBrk="1" hangingPunct="1">
              <a:lnSpc>
                <a:spcPct val="80000"/>
              </a:lnSpc>
            </a:pPr>
            <a:r>
              <a:rPr lang="en-US" altLang="zh-CN" sz="2100" dirty="0">
                <a:ea typeface="宋体" panose="02010600030101010101" pitchFamily="2" charset="-122"/>
              </a:rPr>
              <a:t>Heuristic</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IF		the spill is liquid</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AND		the ‘spill PH’ &lt;6</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AND		the ‘spill smell’ is vinegar</a:t>
            </a:r>
          </a:p>
          <a:p>
            <a:pPr eaLnBrk="1" hangingPunct="1">
              <a:lnSpc>
                <a:spcPct val="80000"/>
              </a:lnSpc>
              <a:buFont typeface="Wingdings" panose="05000000000000000000" pitchFamily="2" charset="2"/>
              <a:buNone/>
            </a:pPr>
            <a:r>
              <a:rPr lang="en-US" altLang="zh-CN" sz="2100" dirty="0">
                <a:ea typeface="宋体" panose="02010600030101010101" pitchFamily="2" charset="-122"/>
              </a:rPr>
              <a:t>	THEN	the ‘spill material’ is ‘acetic acid’</a:t>
            </a:r>
          </a:p>
        </p:txBody>
      </p:sp>
      <p:sp>
        <p:nvSpPr>
          <p:cNvPr id="6" name="Slide Number Placeholder 5">
            <a:extLst>
              <a:ext uri="{FF2B5EF4-FFF2-40B4-BE49-F238E27FC236}">
                <a16:creationId xmlns:a16="http://schemas.microsoft.com/office/drawing/2014/main" id="{F8D55B4F-B48C-4AEF-860A-74BF802A88C9}"/>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19</a:t>
            </a:fld>
            <a:endParaRPr lang="en-GB" altLang="en-US">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r>
              <a:rPr lang="en-GB" dirty="0"/>
              <a:t>Outline</a:t>
            </a:r>
          </a:p>
        </p:txBody>
      </p:sp>
      <p:sp>
        <p:nvSpPr>
          <p:cNvPr id="85" name="Google Shape;85;p16"/>
          <p:cNvSpPr txBox="1">
            <a:spLocks noGrp="1"/>
          </p:cNvSpPr>
          <p:nvPr>
            <p:ph type="body" idx="2"/>
          </p:nvPr>
        </p:nvSpPr>
        <p:spPr>
          <a:xfrm>
            <a:off x="6272406" y="1671929"/>
            <a:ext cx="5743187" cy="4368400"/>
          </a:xfrm>
        </p:spPr>
        <p:txBody>
          <a:bodyPr/>
          <a:lstStyle/>
          <a:p>
            <a:r>
              <a:rPr lang="en-US" altLang="en-US" sz="2400" dirty="0">
                <a:solidFill>
                  <a:srgbClr val="FF0000"/>
                </a:solidFill>
              </a:rPr>
              <a:t>Knowledge-base Systems</a:t>
            </a:r>
          </a:p>
          <a:p>
            <a:endParaRPr lang="en-US" altLang="en-US" sz="2400" dirty="0">
              <a:solidFill>
                <a:srgbClr val="194990"/>
              </a:solidFill>
            </a:endParaRPr>
          </a:p>
          <a:p>
            <a:r>
              <a:rPr lang="en-US" altLang="en-US" sz="2400" dirty="0">
                <a:solidFill>
                  <a:srgbClr val="194990"/>
                </a:solidFill>
              </a:rPr>
              <a:t>Model-based systems</a:t>
            </a:r>
          </a:p>
          <a:p>
            <a:endParaRPr lang="en-US" altLang="en-US" sz="2400" dirty="0">
              <a:solidFill>
                <a:srgbClr val="194990"/>
              </a:solidFill>
            </a:endParaRPr>
          </a:p>
          <a:p>
            <a:r>
              <a:rPr lang="en-US" altLang="en-US" sz="2400" dirty="0">
                <a:solidFill>
                  <a:srgbClr val="194990"/>
                </a:solidFill>
              </a:rPr>
              <a:t>Rules-based systems</a:t>
            </a:r>
          </a:p>
          <a:p>
            <a:pPr marL="152388" indent="0">
              <a:buNone/>
            </a:pPr>
            <a:endParaRPr lang="en-US" altLang="en-US" sz="2400" dirty="0">
              <a:solidFill>
                <a:srgbClr val="194990"/>
              </a:solidFill>
            </a:endParaRPr>
          </a:p>
          <a:p>
            <a:r>
              <a:rPr lang="en-US" altLang="en-US" sz="2400" dirty="0">
                <a:solidFill>
                  <a:srgbClr val="194990"/>
                </a:solidFill>
              </a:rPr>
              <a:t>Case-based reasoning</a:t>
            </a:r>
          </a:p>
        </p:txBody>
      </p:sp>
      <p:sp>
        <p:nvSpPr>
          <p:cNvPr id="5" name="Slide Number Placeholder 4"/>
          <p:cNvSpPr>
            <a:spLocks noGrp="1"/>
          </p:cNvSpPr>
          <p:nvPr>
            <p:ph type="sldNum" idx="12"/>
          </p:nvPr>
        </p:nvSpPr>
        <p:spPr/>
        <p:txBody>
          <a:bodyPr/>
          <a:lstStyle/>
          <a:p>
            <a:fld id="{00000000-1234-1234-1234-123412341234}" type="slidenum">
              <a:rPr lang="en" smtClean="0"/>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id="{DFCBA7DF-DCA2-435D-8341-30A8DE972A17}"/>
              </a:ext>
            </a:extLst>
          </p:cNvPr>
          <p:cNvSpPr>
            <a:spLocks noGrp="1" noChangeArrowheads="1"/>
          </p:cNvSpPr>
          <p:nvPr>
            <p:ph type="title"/>
          </p:nvPr>
        </p:nvSpPr>
        <p:spPr>
          <a:xfrm>
            <a:off x="708660" y="67576"/>
            <a:ext cx="11483340" cy="1023600"/>
          </a:xfrm>
        </p:spPr>
        <p:txBody>
          <a:bodyPr/>
          <a:lstStyle/>
          <a:p>
            <a:pPr eaLnBrk="1" hangingPunct="1"/>
            <a:r>
              <a:rPr lang="en-US" altLang="zh-CN" sz="3600" dirty="0">
                <a:ea typeface="宋体" panose="02010600030101010101" pitchFamily="2" charset="-122"/>
              </a:rPr>
              <a:t>Structure of a rule-based expert system</a:t>
            </a:r>
          </a:p>
        </p:txBody>
      </p:sp>
      <p:sp>
        <p:nvSpPr>
          <p:cNvPr id="31750" name="Rectangle 3">
            <a:extLst>
              <a:ext uri="{FF2B5EF4-FFF2-40B4-BE49-F238E27FC236}">
                <a16:creationId xmlns:a16="http://schemas.microsoft.com/office/drawing/2014/main" id="{96BDAEBE-3F3B-48FE-BF1E-1ADB02C097D1}"/>
              </a:ext>
            </a:extLst>
          </p:cNvPr>
          <p:cNvSpPr>
            <a:spLocks noGrp="1" noChangeArrowheads="1"/>
          </p:cNvSpPr>
          <p:nvPr>
            <p:ph type="body" idx="1"/>
          </p:nvPr>
        </p:nvSpPr>
        <p:spPr/>
        <p:txBody>
          <a:bodyPr/>
          <a:lstStyle/>
          <a:p>
            <a:pPr eaLnBrk="1" hangingPunct="1">
              <a:lnSpc>
                <a:spcPct val="90000"/>
              </a:lnSpc>
            </a:pPr>
            <a:r>
              <a:rPr lang="en-US" altLang="zh-CN" sz="2600" dirty="0">
                <a:ea typeface="宋体" panose="02010600030101010101" pitchFamily="2" charset="-122"/>
              </a:rPr>
              <a:t>In the early 1970s, Newell and Simon from Carnegie-Mellon University proposed a production system model, the foundation of the modern rule-based expert systems.</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dirty="0">
                <a:ea typeface="宋体" panose="02010600030101010101" pitchFamily="2" charset="-122"/>
              </a:rPr>
              <a:t>The production model is based on the idea that humans solve problems by applying their knowledge (expressed as production rules) to a given problem represented by problem-specific information.</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dirty="0">
                <a:ea typeface="宋体" panose="02010600030101010101" pitchFamily="2" charset="-122"/>
              </a:rPr>
              <a:t>The production rules are stored in the long-term memory and the problem-specific information or facts in the short-term memory.</a:t>
            </a:r>
          </a:p>
        </p:txBody>
      </p:sp>
      <p:sp>
        <p:nvSpPr>
          <p:cNvPr id="6" name="Slide Number Placeholder 5">
            <a:extLst>
              <a:ext uri="{FF2B5EF4-FFF2-40B4-BE49-F238E27FC236}">
                <a16:creationId xmlns:a16="http://schemas.microsoft.com/office/drawing/2014/main" id="{9DB907CF-9B99-4702-AAEC-301C7EE28C29}"/>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20</a:t>
            </a:fld>
            <a:endParaRPr lang="en-GB" altLang="en-US">
              <a:latin typeface="Garamond" panose="020204040303010108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id="{04E26E49-0222-49D6-8695-0A7970E84D1E}"/>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Production system model</a:t>
            </a:r>
          </a:p>
        </p:txBody>
      </p:sp>
      <p:sp>
        <p:nvSpPr>
          <p:cNvPr id="6" name="Slide Number Placeholder 4">
            <a:extLst>
              <a:ext uri="{FF2B5EF4-FFF2-40B4-BE49-F238E27FC236}">
                <a16:creationId xmlns:a16="http://schemas.microsoft.com/office/drawing/2014/main" id="{9B6B98CC-D0F9-44C2-A051-151F2438C88A}"/>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C39BAB-12F4-4650-91F0-96A838C1F78C}" type="slidenum">
              <a:rPr lang="en-GB" altLang="en-US">
                <a:latin typeface="Garamond" panose="02020404030301010803" pitchFamily="18" charset="0"/>
              </a:rPr>
              <a:pPr eaLnBrk="1" hangingPunct="1"/>
              <a:t>21</a:t>
            </a:fld>
            <a:endParaRPr lang="en-GB" altLang="en-US">
              <a:latin typeface="Garamond" panose="02020404030301010803" pitchFamily="18" charset="0"/>
            </a:endParaRPr>
          </a:p>
        </p:txBody>
      </p:sp>
      <p:pic>
        <p:nvPicPr>
          <p:cNvPr id="32774" name="Picture 3">
            <a:extLst>
              <a:ext uri="{FF2B5EF4-FFF2-40B4-BE49-F238E27FC236}">
                <a16:creationId xmlns:a16="http://schemas.microsoft.com/office/drawing/2014/main" id="{27089203-5D14-4337-B108-D67E317C4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75" y="1447800"/>
            <a:ext cx="78946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03AE707F-8241-4034-91B3-11F2A3DAB002}"/>
              </a:ext>
            </a:extLst>
          </p:cNvPr>
          <p:cNvSpPr>
            <a:spLocks noGrp="1" noChangeArrowheads="1"/>
          </p:cNvSpPr>
          <p:nvPr>
            <p:ph type="title"/>
          </p:nvPr>
        </p:nvSpPr>
        <p:spPr>
          <a:xfrm>
            <a:off x="788670" y="67576"/>
            <a:ext cx="11403330" cy="1023600"/>
          </a:xfrm>
        </p:spPr>
        <p:txBody>
          <a:bodyPr/>
          <a:lstStyle/>
          <a:p>
            <a:pPr eaLnBrk="1" hangingPunct="1"/>
            <a:r>
              <a:rPr lang="en-US" altLang="zh-CN" sz="3600" dirty="0">
                <a:ea typeface="宋体" panose="02010600030101010101" pitchFamily="2" charset="-122"/>
              </a:rPr>
              <a:t>Basic structure of a rule-based knowledge system</a:t>
            </a:r>
          </a:p>
        </p:txBody>
      </p:sp>
      <p:sp>
        <p:nvSpPr>
          <p:cNvPr id="6" name="Slide Number Placeholder 4">
            <a:extLst>
              <a:ext uri="{FF2B5EF4-FFF2-40B4-BE49-F238E27FC236}">
                <a16:creationId xmlns:a16="http://schemas.microsoft.com/office/drawing/2014/main" id="{1BE48075-1DBF-4308-A451-920D869BD1F2}"/>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A43682-18D5-40EF-ACD3-92EE766D7D4F}" type="slidenum">
              <a:rPr lang="en-GB" altLang="en-US">
                <a:latin typeface="Garamond" panose="02020404030301010803" pitchFamily="18" charset="0"/>
              </a:rPr>
              <a:pPr eaLnBrk="1" hangingPunct="1"/>
              <a:t>22</a:t>
            </a:fld>
            <a:endParaRPr lang="en-GB" altLang="en-US">
              <a:latin typeface="Garamond" panose="02020404030301010803" pitchFamily="18" charset="0"/>
            </a:endParaRPr>
          </a:p>
        </p:txBody>
      </p:sp>
      <p:pic>
        <p:nvPicPr>
          <p:cNvPr id="33798" name="Picture 3">
            <a:extLst>
              <a:ext uri="{FF2B5EF4-FFF2-40B4-BE49-F238E27FC236}">
                <a16:creationId xmlns:a16="http://schemas.microsoft.com/office/drawing/2014/main" id="{97508D0E-A46A-41EE-9E50-16C5CBA9F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56388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3">
            <a:extLst>
              <a:ext uri="{FF2B5EF4-FFF2-40B4-BE49-F238E27FC236}">
                <a16:creationId xmlns:a16="http://schemas.microsoft.com/office/drawing/2014/main" id="{1B62EC9F-2979-4D07-AA33-7BC74DE63DA8}"/>
              </a:ext>
            </a:extLst>
          </p:cNvPr>
          <p:cNvSpPr>
            <a:spLocks noGrp="1" noChangeArrowheads="1"/>
          </p:cNvSpPr>
          <p:nvPr>
            <p:ph type="body" idx="1"/>
          </p:nvPr>
        </p:nvSpPr>
        <p:spPr/>
        <p:txBody>
          <a:bodyPr/>
          <a:lstStyle/>
          <a:p>
            <a:pPr eaLnBrk="1" hangingPunct="1">
              <a:lnSpc>
                <a:spcPct val="90000"/>
              </a:lnSpc>
            </a:pPr>
            <a:r>
              <a:rPr lang="en-US" altLang="zh-CN" sz="2600" dirty="0">
                <a:ea typeface="宋体" panose="02010600030101010101" pitchFamily="2" charset="-122"/>
              </a:rPr>
              <a:t>The knowledge base contains the domain knowledge useful for problem solving. In a rule based expert system, the knowledge is represented as a set of rules. Each rule specifies a relation, recommendation, directive, strategy or heuristic and has the IF (condition) THEN (action) structure. When the condition part of a rule is satisfied, the rule is said to fire and the action part is executed.</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dirty="0">
                <a:ea typeface="宋体" panose="02010600030101010101" pitchFamily="2" charset="-122"/>
              </a:rPr>
              <a:t>The database includes a set of facts used to match against the IF (condition) parts of rules stored in the knowledge base.</a:t>
            </a:r>
          </a:p>
        </p:txBody>
      </p:sp>
      <p:sp>
        <p:nvSpPr>
          <p:cNvPr id="6" name="Slide Number Placeholder 5">
            <a:extLst>
              <a:ext uri="{FF2B5EF4-FFF2-40B4-BE49-F238E27FC236}">
                <a16:creationId xmlns:a16="http://schemas.microsoft.com/office/drawing/2014/main" id="{E785F8A4-E8DF-4C3D-9153-CB86C049CA0D}"/>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23</a:t>
            </a:fld>
            <a:endParaRPr lang="en-GB" altLang="en-US">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a:extLst>
              <a:ext uri="{FF2B5EF4-FFF2-40B4-BE49-F238E27FC236}">
                <a16:creationId xmlns:a16="http://schemas.microsoft.com/office/drawing/2014/main" id="{4C7B1E98-2645-4CD0-BD5B-02567D13C2F3}"/>
              </a:ext>
            </a:extLst>
          </p:cNvPr>
          <p:cNvSpPr>
            <a:spLocks noGrp="1" noChangeArrowheads="1"/>
          </p:cNvSpPr>
          <p:nvPr>
            <p:ph type="body" idx="1"/>
          </p:nvPr>
        </p:nvSpPr>
        <p:spPr/>
        <p:txBody>
          <a:bodyPr/>
          <a:lstStyle/>
          <a:p>
            <a:pPr eaLnBrk="1" hangingPunct="1">
              <a:lnSpc>
                <a:spcPct val="80000"/>
              </a:lnSpc>
            </a:pPr>
            <a:r>
              <a:rPr lang="en-US" altLang="zh-CN" sz="2600" dirty="0">
                <a:ea typeface="宋体" panose="02010600030101010101" pitchFamily="2" charset="-122"/>
              </a:rPr>
              <a:t>The inference engine carries out the reasoning whereby the expert system reaches a solution. It links the rules given in the knowledge base with the facts provided in the database.</a:t>
            </a:r>
          </a:p>
          <a:p>
            <a:pPr eaLnBrk="1" hangingPunct="1">
              <a:lnSpc>
                <a:spcPct val="80000"/>
              </a:lnSpc>
            </a:pPr>
            <a:endParaRPr lang="en-US" altLang="zh-CN" sz="2600" dirty="0">
              <a:ea typeface="宋体" panose="02010600030101010101" pitchFamily="2" charset="-122"/>
            </a:endParaRPr>
          </a:p>
          <a:p>
            <a:pPr eaLnBrk="1" hangingPunct="1">
              <a:lnSpc>
                <a:spcPct val="80000"/>
              </a:lnSpc>
            </a:pPr>
            <a:r>
              <a:rPr lang="en-US" altLang="zh-CN" sz="2600" dirty="0">
                <a:ea typeface="宋体" panose="02010600030101010101" pitchFamily="2" charset="-122"/>
              </a:rPr>
              <a:t>The explanation facilities enable the user to ask the expert system how a particular conclusion is reached and why a specific fact is needed. An expert system must be able to explain its reasoning and justify its advice, analysis or conclusion.</a:t>
            </a:r>
          </a:p>
          <a:p>
            <a:pPr eaLnBrk="1" hangingPunct="1">
              <a:lnSpc>
                <a:spcPct val="80000"/>
              </a:lnSpc>
            </a:pPr>
            <a:endParaRPr lang="en-US" altLang="zh-CN" sz="2600" dirty="0">
              <a:ea typeface="宋体" panose="02010600030101010101" pitchFamily="2" charset="-122"/>
            </a:endParaRPr>
          </a:p>
          <a:p>
            <a:pPr eaLnBrk="1" hangingPunct="1">
              <a:lnSpc>
                <a:spcPct val="80000"/>
              </a:lnSpc>
            </a:pPr>
            <a:r>
              <a:rPr lang="en-US" altLang="zh-CN" sz="2600" dirty="0">
                <a:ea typeface="宋体" panose="02010600030101010101" pitchFamily="2" charset="-122"/>
              </a:rPr>
              <a:t>The user interface is the means of communication between a user seeking a solution to the problem and an expert system. </a:t>
            </a:r>
          </a:p>
        </p:txBody>
      </p:sp>
      <p:sp>
        <p:nvSpPr>
          <p:cNvPr id="6" name="Slide Number Placeholder 5">
            <a:extLst>
              <a:ext uri="{FF2B5EF4-FFF2-40B4-BE49-F238E27FC236}">
                <a16:creationId xmlns:a16="http://schemas.microsoft.com/office/drawing/2014/main" id="{D347632C-0FF4-4745-BA95-0785A8F96FC8}"/>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24</a:t>
            </a:fld>
            <a:endParaRPr lang="en-GB" altLang="en-US">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27D51918-49C7-4774-B6DE-63D020DC5A9D}"/>
              </a:ext>
            </a:extLst>
          </p:cNvPr>
          <p:cNvSpPr>
            <a:spLocks noGrp="1" noChangeArrowheads="1"/>
          </p:cNvSpPr>
          <p:nvPr>
            <p:ph type="title"/>
          </p:nvPr>
        </p:nvSpPr>
        <p:spPr>
          <a:xfrm>
            <a:off x="491490" y="67576"/>
            <a:ext cx="11700510" cy="1023600"/>
          </a:xfrm>
        </p:spPr>
        <p:txBody>
          <a:bodyPr/>
          <a:lstStyle/>
          <a:p>
            <a:pPr eaLnBrk="1" hangingPunct="1"/>
            <a:r>
              <a:rPr lang="en-US" altLang="zh-CN" dirty="0">
                <a:ea typeface="宋体" panose="02010600030101010101" pitchFamily="2" charset="-122"/>
              </a:rPr>
              <a:t>Forward chaining and backward chaining</a:t>
            </a:r>
          </a:p>
        </p:txBody>
      </p:sp>
      <p:sp>
        <p:nvSpPr>
          <p:cNvPr id="44038" name="Rectangle 3">
            <a:extLst>
              <a:ext uri="{FF2B5EF4-FFF2-40B4-BE49-F238E27FC236}">
                <a16:creationId xmlns:a16="http://schemas.microsoft.com/office/drawing/2014/main" id="{B9190454-31A4-48B9-9515-A7B8ABF97855}"/>
              </a:ext>
            </a:extLst>
          </p:cNvPr>
          <p:cNvSpPr>
            <a:spLocks noGrp="1" noChangeArrowheads="1"/>
          </p:cNvSpPr>
          <p:nvPr>
            <p:ph type="body" idx="1"/>
          </p:nvPr>
        </p:nvSpPr>
        <p:spPr/>
        <p:txBody>
          <a:bodyPr/>
          <a:lstStyle/>
          <a:p>
            <a:pPr eaLnBrk="1" hangingPunct="1">
              <a:lnSpc>
                <a:spcPct val="90000"/>
              </a:lnSpc>
            </a:pPr>
            <a:r>
              <a:rPr lang="en-US" altLang="zh-CN" sz="2600" dirty="0">
                <a:ea typeface="宋体" panose="02010600030101010101" pitchFamily="2" charset="-122"/>
              </a:rPr>
              <a:t>In a rule-based knowledge  system, the domain knowledge is represented by a set of IF-THEN production rules and data is represented by a set of facts about the current situation. The inference engine compares each rule stored in the knowledge base with facts contained in the database. When the IF (condition) part of the rule matches a fact, the rule is fired and its THEN (action) part is executed.</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dirty="0">
                <a:ea typeface="宋体" panose="02010600030101010101" pitchFamily="2" charset="-122"/>
              </a:rPr>
              <a:t>The matching of the rule IF parts to the facts produces inference chains. An inference chain indicates how an expert system applies the rules to reach a conclusion.</a:t>
            </a:r>
          </a:p>
        </p:txBody>
      </p:sp>
      <p:sp>
        <p:nvSpPr>
          <p:cNvPr id="6" name="Slide Number Placeholder 5">
            <a:extLst>
              <a:ext uri="{FF2B5EF4-FFF2-40B4-BE49-F238E27FC236}">
                <a16:creationId xmlns:a16="http://schemas.microsoft.com/office/drawing/2014/main" id="{BF8CD1F7-A786-4C16-84FE-C618D612D703}"/>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25</a:t>
            </a:fld>
            <a:endParaRPr lang="en-GB" altLang="en-US">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1450CDFD-ABB3-434F-BFB3-C9683BD89658}"/>
              </a:ext>
            </a:extLst>
          </p:cNvPr>
          <p:cNvSpPr>
            <a:spLocks noGrp="1" noChangeArrowheads="1"/>
          </p:cNvSpPr>
          <p:nvPr>
            <p:ph type="title"/>
          </p:nvPr>
        </p:nvSpPr>
        <p:spPr>
          <a:xfrm>
            <a:off x="400050" y="67576"/>
            <a:ext cx="11791950" cy="1023600"/>
          </a:xfrm>
        </p:spPr>
        <p:txBody>
          <a:bodyPr/>
          <a:lstStyle/>
          <a:p>
            <a:pPr eaLnBrk="1" hangingPunct="1"/>
            <a:r>
              <a:rPr lang="en-US" altLang="zh-CN" sz="3600" dirty="0">
                <a:ea typeface="宋体" panose="02010600030101010101" pitchFamily="2" charset="-122"/>
              </a:rPr>
              <a:t>Inference engine cycles via a match-fire procedure</a:t>
            </a:r>
          </a:p>
        </p:txBody>
      </p:sp>
      <p:sp>
        <p:nvSpPr>
          <p:cNvPr id="6" name="Slide Number Placeholder 4">
            <a:extLst>
              <a:ext uri="{FF2B5EF4-FFF2-40B4-BE49-F238E27FC236}">
                <a16:creationId xmlns:a16="http://schemas.microsoft.com/office/drawing/2014/main" id="{D3145DBC-B265-454F-A7B2-42F3CC3AFFD9}"/>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A3AE5E-4659-443E-A882-1B2240C5B703}" type="slidenum">
              <a:rPr lang="en-GB" altLang="en-US">
                <a:latin typeface="Garamond" panose="02020404030301010803" pitchFamily="18" charset="0"/>
              </a:rPr>
              <a:pPr eaLnBrk="1" hangingPunct="1"/>
              <a:t>26</a:t>
            </a:fld>
            <a:endParaRPr lang="en-GB" altLang="en-US">
              <a:latin typeface="Garamond" panose="02020404030301010803" pitchFamily="18" charset="0"/>
            </a:endParaRPr>
          </a:p>
        </p:txBody>
      </p:sp>
      <p:pic>
        <p:nvPicPr>
          <p:cNvPr id="45062" name="Picture 3">
            <a:extLst>
              <a:ext uri="{FF2B5EF4-FFF2-40B4-BE49-F238E27FC236}">
                <a16:creationId xmlns:a16="http://schemas.microsoft.com/office/drawing/2014/main" id="{47211A0B-84E6-4610-B811-8C5504A0B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295401"/>
            <a:ext cx="6408738"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a:extLst>
              <a:ext uri="{FF2B5EF4-FFF2-40B4-BE49-F238E27FC236}">
                <a16:creationId xmlns:a16="http://schemas.microsoft.com/office/drawing/2014/main" id="{6A0C64ED-799E-4ABE-A571-9B2DAA03B883}"/>
              </a:ext>
            </a:extLst>
          </p:cNvPr>
          <p:cNvSpPr>
            <a:spLocks noGrp="1" noChangeArrowheads="1"/>
          </p:cNvSpPr>
          <p:nvPr>
            <p:ph type="title"/>
          </p:nvPr>
        </p:nvSpPr>
        <p:spPr>
          <a:xfrm>
            <a:off x="468630" y="67576"/>
            <a:ext cx="11723370" cy="1023600"/>
          </a:xfrm>
        </p:spPr>
        <p:txBody>
          <a:bodyPr/>
          <a:lstStyle/>
          <a:p>
            <a:pPr eaLnBrk="1" hangingPunct="1"/>
            <a:r>
              <a:rPr lang="en-US" altLang="zh-CN" dirty="0">
                <a:ea typeface="宋体" panose="02010600030101010101" pitchFamily="2" charset="-122"/>
              </a:rPr>
              <a:t>An example of an inference chain </a:t>
            </a:r>
          </a:p>
        </p:txBody>
      </p:sp>
      <p:sp>
        <p:nvSpPr>
          <p:cNvPr id="6" name="Slide Number Placeholder 4">
            <a:extLst>
              <a:ext uri="{FF2B5EF4-FFF2-40B4-BE49-F238E27FC236}">
                <a16:creationId xmlns:a16="http://schemas.microsoft.com/office/drawing/2014/main" id="{23ABDCB8-D52F-41BF-977A-6A0D3A0BD496}"/>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8DE887-80EF-41AE-AEC7-2B9672CE1AFC}" type="slidenum">
              <a:rPr lang="en-GB" altLang="en-US">
                <a:latin typeface="Garamond" panose="02020404030301010803" pitchFamily="18" charset="0"/>
              </a:rPr>
              <a:pPr eaLnBrk="1" hangingPunct="1"/>
              <a:t>27</a:t>
            </a:fld>
            <a:endParaRPr lang="en-GB" altLang="en-US">
              <a:latin typeface="Garamond" panose="02020404030301010803" pitchFamily="18" charset="0"/>
            </a:endParaRPr>
          </a:p>
        </p:txBody>
      </p:sp>
      <p:pic>
        <p:nvPicPr>
          <p:cNvPr id="46086" name="Picture 4">
            <a:extLst>
              <a:ext uri="{FF2B5EF4-FFF2-40B4-BE49-F238E27FC236}">
                <a16:creationId xmlns:a16="http://schemas.microsoft.com/office/drawing/2014/main" id="{6E8DD408-DE55-4A04-9D6C-99E0DD326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791368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a:extLst>
              <a:ext uri="{FF2B5EF4-FFF2-40B4-BE49-F238E27FC236}">
                <a16:creationId xmlns:a16="http://schemas.microsoft.com/office/drawing/2014/main" id="{F2D5900B-5BB5-415F-9BE1-A8F0A3BA784A}"/>
              </a:ext>
            </a:extLst>
          </p:cNvPr>
          <p:cNvSpPr>
            <a:spLocks noGrp="1" noChangeArrowheads="1"/>
          </p:cNvSpPr>
          <p:nvPr>
            <p:ph type="title"/>
          </p:nvPr>
        </p:nvSpPr>
        <p:spPr>
          <a:xfrm>
            <a:off x="457200" y="67576"/>
            <a:ext cx="11734800" cy="1023600"/>
          </a:xfrm>
        </p:spPr>
        <p:txBody>
          <a:bodyPr/>
          <a:lstStyle/>
          <a:p>
            <a:pPr eaLnBrk="1" hangingPunct="1"/>
            <a:r>
              <a:rPr lang="en-US" altLang="zh-CN" dirty="0">
                <a:ea typeface="宋体" panose="02010600030101010101" pitchFamily="2" charset="-122"/>
              </a:rPr>
              <a:t>Forward chaining	</a:t>
            </a:r>
          </a:p>
        </p:txBody>
      </p:sp>
      <p:sp>
        <p:nvSpPr>
          <p:cNvPr id="47110" name="Rectangle 3">
            <a:extLst>
              <a:ext uri="{FF2B5EF4-FFF2-40B4-BE49-F238E27FC236}">
                <a16:creationId xmlns:a16="http://schemas.microsoft.com/office/drawing/2014/main" id="{819D470B-6B5E-40F4-818D-370CE72038BB}"/>
              </a:ext>
            </a:extLst>
          </p:cNvPr>
          <p:cNvSpPr>
            <a:spLocks noGrp="1" noChangeArrowheads="1"/>
          </p:cNvSpPr>
          <p:nvPr>
            <p:ph type="body" idx="1"/>
          </p:nvPr>
        </p:nvSpPr>
        <p:spPr/>
        <p:txBody>
          <a:bodyPr/>
          <a:lstStyle/>
          <a:p>
            <a:pPr eaLnBrk="1" hangingPunct="1"/>
            <a:r>
              <a:rPr lang="en-US" altLang="zh-CN" sz="2800" dirty="0">
                <a:ea typeface="宋体" panose="02010600030101010101" pitchFamily="2" charset="-122"/>
              </a:rPr>
              <a:t>Forward chaining is the data-driven reasoning. The reasoning starts from the known data and proceeds forward with that data. Each time only the topmost rule is executed. When fired, the rule adds a new fact in the database. Any rule can be executed only once. The match-fire cycle stops when no further rules can be fired.</a:t>
            </a:r>
          </a:p>
        </p:txBody>
      </p:sp>
      <p:sp>
        <p:nvSpPr>
          <p:cNvPr id="6" name="Slide Number Placeholder 5">
            <a:extLst>
              <a:ext uri="{FF2B5EF4-FFF2-40B4-BE49-F238E27FC236}">
                <a16:creationId xmlns:a16="http://schemas.microsoft.com/office/drawing/2014/main" id="{A0D39759-CC30-442A-95F3-79E2BD222CF9}"/>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28</a:t>
            </a:fld>
            <a:endParaRPr lang="en-GB" altLang="en-US">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2443FE80-0615-4E64-B9C1-BB8617E73DAD}"/>
              </a:ext>
            </a:extLst>
          </p:cNvPr>
          <p:cNvSpPr>
            <a:spLocks noGrp="1" noChangeArrowheads="1"/>
          </p:cNvSpPr>
          <p:nvPr>
            <p:ph type="title"/>
          </p:nvPr>
        </p:nvSpPr>
        <p:spPr>
          <a:xfrm>
            <a:off x="537210" y="67576"/>
            <a:ext cx="11654790" cy="1023600"/>
          </a:xfrm>
        </p:spPr>
        <p:txBody>
          <a:bodyPr/>
          <a:lstStyle/>
          <a:p>
            <a:pPr eaLnBrk="1" hangingPunct="1"/>
            <a:r>
              <a:rPr lang="en-US" altLang="zh-CN" dirty="0">
                <a:ea typeface="宋体" panose="02010600030101010101" pitchFamily="2" charset="-122"/>
              </a:rPr>
              <a:t>Forward chaining</a:t>
            </a:r>
          </a:p>
        </p:txBody>
      </p:sp>
      <p:sp>
        <p:nvSpPr>
          <p:cNvPr id="6" name="Slide Number Placeholder 4">
            <a:extLst>
              <a:ext uri="{FF2B5EF4-FFF2-40B4-BE49-F238E27FC236}">
                <a16:creationId xmlns:a16="http://schemas.microsoft.com/office/drawing/2014/main" id="{1476B864-4B1B-4480-8D29-D294C9382CC1}"/>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1FAA59-6DA8-4BAC-8FAE-FC3181D0D2D3}" type="slidenum">
              <a:rPr lang="en-GB" altLang="en-US">
                <a:latin typeface="Garamond" panose="02020404030301010803" pitchFamily="18" charset="0"/>
              </a:rPr>
              <a:pPr eaLnBrk="1" hangingPunct="1"/>
              <a:t>29</a:t>
            </a:fld>
            <a:endParaRPr lang="en-GB" altLang="en-US">
              <a:latin typeface="Garamond" panose="02020404030301010803" pitchFamily="18" charset="0"/>
            </a:endParaRPr>
          </a:p>
        </p:txBody>
      </p:sp>
      <p:pic>
        <p:nvPicPr>
          <p:cNvPr id="48134" name="Picture 3">
            <a:extLst>
              <a:ext uri="{FF2B5EF4-FFF2-40B4-BE49-F238E27FC236}">
                <a16:creationId xmlns:a16="http://schemas.microsoft.com/office/drawing/2014/main" id="{DFC20A73-3F96-4466-8368-285E9B91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600201"/>
            <a:ext cx="8208963"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FC947760-E6D1-4735-A5DA-89131DDCA2C0}"/>
              </a:ext>
            </a:extLst>
          </p:cNvPr>
          <p:cNvSpPr>
            <a:spLocks noGrp="1" noChangeArrowheads="1"/>
          </p:cNvSpPr>
          <p:nvPr>
            <p:ph type="title"/>
          </p:nvPr>
        </p:nvSpPr>
        <p:spPr>
          <a:xfrm>
            <a:off x="731520" y="67576"/>
            <a:ext cx="11460480" cy="1023600"/>
          </a:xfrm>
        </p:spPr>
        <p:txBody>
          <a:bodyPr/>
          <a:lstStyle/>
          <a:p>
            <a:pPr eaLnBrk="1" hangingPunct="1"/>
            <a:r>
              <a:rPr lang="en-US" altLang="zh-CN" sz="4000" dirty="0">
                <a:ea typeface="宋体" panose="02010600030101010101" pitchFamily="2" charset="-122"/>
              </a:rPr>
              <a:t>What is knowledge?</a:t>
            </a:r>
          </a:p>
        </p:txBody>
      </p:sp>
      <p:sp>
        <p:nvSpPr>
          <p:cNvPr id="11270" name="Rectangle 3">
            <a:extLst>
              <a:ext uri="{FF2B5EF4-FFF2-40B4-BE49-F238E27FC236}">
                <a16:creationId xmlns:a16="http://schemas.microsoft.com/office/drawing/2014/main" id="{1C08C458-EAF0-4718-BAB0-FE59244F7745}"/>
              </a:ext>
            </a:extLst>
          </p:cNvPr>
          <p:cNvSpPr>
            <a:spLocks noGrp="1" noChangeArrowheads="1"/>
          </p:cNvSpPr>
          <p:nvPr>
            <p:ph type="body" idx="1"/>
          </p:nvPr>
        </p:nvSpPr>
        <p:spPr/>
        <p:txBody>
          <a:bodyPr/>
          <a:lstStyle/>
          <a:p>
            <a:pPr eaLnBrk="1" hangingPunct="1">
              <a:lnSpc>
                <a:spcPct val="90000"/>
              </a:lnSpc>
            </a:pPr>
            <a:r>
              <a:rPr lang="en-US" altLang="zh-CN" sz="2600" dirty="0">
                <a:ea typeface="宋体" panose="02010600030101010101" pitchFamily="2" charset="-122"/>
              </a:rPr>
              <a:t>Knowledge is a theoretical or practical understanding of a subject or a domain.  Knowledge is also the sum of what is currently known, and apparently knowledge is power.  Those who possess knowledge are called experts.</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dirty="0">
                <a:ea typeface="宋体" panose="02010600030101010101" pitchFamily="2" charset="-122"/>
              </a:rPr>
              <a:t>Anyone can be considered a domain expert if he or she has deep knowledge (of both facts and rules) and strong practical experience in a particular domain.  The area of the domain may be limited.  In general, an expert is a skillful person who can do things other people cannot.</a:t>
            </a:r>
          </a:p>
        </p:txBody>
      </p:sp>
      <p:sp>
        <p:nvSpPr>
          <p:cNvPr id="6" name="Slide Number Placeholder 5">
            <a:extLst>
              <a:ext uri="{FF2B5EF4-FFF2-40B4-BE49-F238E27FC236}">
                <a16:creationId xmlns:a16="http://schemas.microsoft.com/office/drawing/2014/main" id="{94147801-9E7A-42DA-8AD8-CA2017A9189F}"/>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a:t>3</a:t>
            </a:fld>
            <a:endParaRPr lang="en-GB" altLang="en-US">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a:extLst>
              <a:ext uri="{FF2B5EF4-FFF2-40B4-BE49-F238E27FC236}">
                <a16:creationId xmlns:a16="http://schemas.microsoft.com/office/drawing/2014/main" id="{D871E8B6-D014-495F-B484-142D099694B6}"/>
              </a:ext>
            </a:extLst>
          </p:cNvPr>
          <p:cNvSpPr>
            <a:spLocks noGrp="1" noChangeArrowheads="1"/>
          </p:cNvSpPr>
          <p:nvPr>
            <p:ph type="body" idx="1"/>
          </p:nvPr>
        </p:nvSpPr>
        <p:spPr/>
        <p:txBody>
          <a:bodyPr/>
          <a:lstStyle/>
          <a:p>
            <a:pPr eaLnBrk="1" hangingPunct="1"/>
            <a:r>
              <a:rPr lang="en-US" altLang="zh-CN" sz="2400" dirty="0">
                <a:ea typeface="宋体" panose="02010600030101010101" pitchFamily="2" charset="-122"/>
              </a:rPr>
              <a:t>Forward chaining is a technique for gathering information and then inferring from it whatever can be inferred.</a:t>
            </a:r>
          </a:p>
          <a:p>
            <a:pPr eaLnBrk="1" hangingPunct="1"/>
            <a:r>
              <a:rPr lang="en-US" altLang="zh-CN" sz="2400" dirty="0">
                <a:ea typeface="宋体" panose="02010600030101010101" pitchFamily="2" charset="-122"/>
              </a:rPr>
              <a:t>However, in forward chaining, many rules may be executed that have nothing to do with the established goal.</a:t>
            </a:r>
          </a:p>
          <a:p>
            <a:pPr eaLnBrk="1" hangingPunct="1"/>
            <a:r>
              <a:rPr lang="en-US" altLang="zh-CN" sz="2400" dirty="0">
                <a:ea typeface="宋体" panose="02010600030101010101" pitchFamily="2" charset="-122"/>
              </a:rPr>
              <a:t>Therefore, if our goal is to infer only one particular fact, the forward chaining inference technique would not be efficient.</a:t>
            </a:r>
          </a:p>
        </p:txBody>
      </p:sp>
      <p:sp>
        <p:nvSpPr>
          <p:cNvPr id="6" name="Slide Number Placeholder 5">
            <a:extLst>
              <a:ext uri="{FF2B5EF4-FFF2-40B4-BE49-F238E27FC236}">
                <a16:creationId xmlns:a16="http://schemas.microsoft.com/office/drawing/2014/main" id="{9605DAF9-64AC-4C08-A6EE-DCF2AE16FB8D}"/>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30</a:t>
            </a:fld>
            <a:endParaRPr lang="en-GB" altLang="en-US">
              <a:latin typeface="Garamond" panose="02020404030301010803" pitchFamily="18" charset="0"/>
            </a:endParaRPr>
          </a:p>
        </p:txBody>
      </p:sp>
      <p:sp>
        <p:nvSpPr>
          <p:cNvPr id="8" name="Rectangle 2">
            <a:extLst>
              <a:ext uri="{FF2B5EF4-FFF2-40B4-BE49-F238E27FC236}">
                <a16:creationId xmlns:a16="http://schemas.microsoft.com/office/drawing/2014/main" id="{D25040A5-C1D3-4103-B57A-90101F1C23C3}"/>
              </a:ext>
            </a:extLst>
          </p:cNvPr>
          <p:cNvSpPr>
            <a:spLocks noGrp="1" noChangeArrowheads="1"/>
          </p:cNvSpPr>
          <p:nvPr>
            <p:ph type="title"/>
          </p:nvPr>
        </p:nvSpPr>
        <p:spPr>
          <a:xfrm>
            <a:off x="537210" y="67576"/>
            <a:ext cx="11654790" cy="1023600"/>
          </a:xfrm>
        </p:spPr>
        <p:txBody>
          <a:bodyPr/>
          <a:lstStyle/>
          <a:p>
            <a:pPr eaLnBrk="1" hangingPunct="1"/>
            <a:r>
              <a:rPr lang="en-US" altLang="zh-CN" dirty="0">
                <a:ea typeface="宋体" panose="02010600030101010101" pitchFamily="2" charset="-122"/>
              </a:rPr>
              <a:t>Forward chaining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a:extLst>
              <a:ext uri="{FF2B5EF4-FFF2-40B4-BE49-F238E27FC236}">
                <a16:creationId xmlns:a16="http://schemas.microsoft.com/office/drawing/2014/main" id="{70545641-1784-4EB0-A449-DBDEC7C61F04}"/>
              </a:ext>
            </a:extLst>
          </p:cNvPr>
          <p:cNvSpPr>
            <a:spLocks noGrp="1" noChangeArrowheads="1"/>
          </p:cNvSpPr>
          <p:nvPr>
            <p:ph type="title"/>
          </p:nvPr>
        </p:nvSpPr>
        <p:spPr>
          <a:xfrm>
            <a:off x="580572" y="67576"/>
            <a:ext cx="11611428" cy="1023600"/>
          </a:xfrm>
        </p:spPr>
        <p:txBody>
          <a:bodyPr/>
          <a:lstStyle/>
          <a:p>
            <a:pPr eaLnBrk="1" hangingPunct="1"/>
            <a:r>
              <a:rPr lang="en-US" altLang="zh-CN" dirty="0">
                <a:ea typeface="宋体" panose="02010600030101010101" pitchFamily="2" charset="-122"/>
              </a:rPr>
              <a:t>Backward chaining</a:t>
            </a:r>
          </a:p>
        </p:txBody>
      </p:sp>
      <p:sp>
        <p:nvSpPr>
          <p:cNvPr id="50182" name="Rectangle 3">
            <a:extLst>
              <a:ext uri="{FF2B5EF4-FFF2-40B4-BE49-F238E27FC236}">
                <a16:creationId xmlns:a16="http://schemas.microsoft.com/office/drawing/2014/main" id="{9BF742B4-2ABB-4364-805B-A266953C3D93}"/>
              </a:ext>
            </a:extLst>
          </p:cNvPr>
          <p:cNvSpPr>
            <a:spLocks noGrp="1" noChangeArrowheads="1"/>
          </p:cNvSpPr>
          <p:nvPr>
            <p:ph type="body" idx="1"/>
          </p:nvPr>
        </p:nvSpPr>
        <p:spPr/>
        <p:txBody>
          <a:bodyPr/>
          <a:lstStyle/>
          <a:p>
            <a:pPr eaLnBrk="1" hangingPunct="1"/>
            <a:r>
              <a:rPr lang="en-US" altLang="zh-CN" sz="2600" dirty="0">
                <a:ea typeface="宋体" panose="02010600030101010101" pitchFamily="2" charset="-122"/>
              </a:rPr>
              <a:t>Backward chaining is the goal-driven reasoning. In backward chaining, an expert system has the goal (a hypothetical solution) and the inference engine attempts to find the evidence to prove it. First, the knowledge base is searched to find rules that might have the desired solution. Such rules must have the goal in their THEN (action) parts. If such a rule is found and its IF (condition) part matches data in the database, then the rule is fired and the goal is proved. However, this is rarely the case.</a:t>
            </a:r>
          </a:p>
        </p:txBody>
      </p:sp>
      <p:sp>
        <p:nvSpPr>
          <p:cNvPr id="6" name="Slide Number Placeholder 5">
            <a:extLst>
              <a:ext uri="{FF2B5EF4-FFF2-40B4-BE49-F238E27FC236}">
                <a16:creationId xmlns:a16="http://schemas.microsoft.com/office/drawing/2014/main" id="{3950893D-CEDA-4064-92CE-6DF10486447D}"/>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31</a:t>
            </a:fld>
            <a:endParaRPr lang="en-GB" altLang="en-US">
              <a:latin typeface="Garamond" panose="020204040303010108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6D9F2DA8-489B-4667-96FF-BE7600598E16}"/>
              </a:ext>
            </a:extLst>
          </p:cNvPr>
          <p:cNvSpPr>
            <a:spLocks noGrp="1" noChangeArrowheads="1"/>
          </p:cNvSpPr>
          <p:nvPr>
            <p:ph type="title"/>
          </p:nvPr>
        </p:nvSpPr>
        <p:spPr>
          <a:xfrm>
            <a:off x="491490" y="67576"/>
            <a:ext cx="11700510" cy="1023600"/>
          </a:xfrm>
        </p:spPr>
        <p:txBody>
          <a:bodyPr/>
          <a:lstStyle/>
          <a:p>
            <a:pPr eaLnBrk="1" hangingPunct="1"/>
            <a:r>
              <a:rPr lang="en-US" altLang="zh-CN" dirty="0">
                <a:ea typeface="宋体" panose="02010600030101010101" pitchFamily="2" charset="-122"/>
              </a:rPr>
              <a:t>Backward chaining</a:t>
            </a:r>
          </a:p>
        </p:txBody>
      </p:sp>
      <p:sp>
        <p:nvSpPr>
          <p:cNvPr id="51206" name="Rectangle 3">
            <a:extLst>
              <a:ext uri="{FF2B5EF4-FFF2-40B4-BE49-F238E27FC236}">
                <a16:creationId xmlns:a16="http://schemas.microsoft.com/office/drawing/2014/main" id="{AF51F7D2-5B16-41A6-89C2-5F6758EC576C}"/>
              </a:ext>
            </a:extLst>
          </p:cNvPr>
          <p:cNvSpPr>
            <a:spLocks noGrp="1" noChangeArrowheads="1"/>
          </p:cNvSpPr>
          <p:nvPr>
            <p:ph type="body" idx="1"/>
          </p:nvPr>
        </p:nvSpPr>
        <p:spPr/>
        <p:txBody>
          <a:bodyPr/>
          <a:lstStyle/>
          <a:p>
            <a:pPr eaLnBrk="1" hangingPunct="1"/>
            <a:r>
              <a:rPr lang="en-US" altLang="zh-CN" sz="2800">
                <a:ea typeface="宋体" panose="02010600030101010101" pitchFamily="2" charset="-122"/>
              </a:rPr>
              <a:t>Thus, the interference engine puts aside the rule it is working with (the rule said to stack) and sets up a new goal, a subgoal, to prove the IF part of this rule. Then the knowledge base is searched again for rules that can prove the subgoal. The inference engine repeats the process of stacking the rules until no rules are found in the knowledge base to prove the current subgoal. </a:t>
            </a:r>
          </a:p>
        </p:txBody>
      </p:sp>
      <p:sp>
        <p:nvSpPr>
          <p:cNvPr id="6" name="Slide Number Placeholder 5">
            <a:extLst>
              <a:ext uri="{FF2B5EF4-FFF2-40B4-BE49-F238E27FC236}">
                <a16:creationId xmlns:a16="http://schemas.microsoft.com/office/drawing/2014/main" id="{90866F58-B298-4C72-AE76-DFCCB49066F0}"/>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32</a:t>
            </a:fld>
            <a:endParaRPr lang="en-GB" altLang="en-US">
              <a:latin typeface="Garamond" panose="020204040303010108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a:extLst>
              <a:ext uri="{FF2B5EF4-FFF2-40B4-BE49-F238E27FC236}">
                <a16:creationId xmlns:a16="http://schemas.microsoft.com/office/drawing/2014/main" id="{FC3ACE76-13CE-4887-AA3A-9B04644DCB0B}"/>
              </a:ext>
            </a:extLst>
          </p:cNvPr>
          <p:cNvSpPr>
            <a:spLocks noGrp="1" noChangeArrowheads="1"/>
          </p:cNvSpPr>
          <p:nvPr>
            <p:ph type="title"/>
          </p:nvPr>
        </p:nvSpPr>
        <p:spPr>
          <a:xfrm>
            <a:off x="617220" y="67576"/>
            <a:ext cx="11574780" cy="1023600"/>
          </a:xfrm>
        </p:spPr>
        <p:txBody>
          <a:bodyPr/>
          <a:lstStyle/>
          <a:p>
            <a:pPr eaLnBrk="1" hangingPunct="1"/>
            <a:r>
              <a:rPr lang="en-US" altLang="zh-CN" sz="3600" dirty="0">
                <a:ea typeface="宋体" panose="02010600030101010101" pitchFamily="2" charset="-122"/>
              </a:rPr>
              <a:t>Backward chaining</a:t>
            </a:r>
          </a:p>
        </p:txBody>
      </p:sp>
      <p:sp>
        <p:nvSpPr>
          <p:cNvPr id="6" name="Slide Number Placeholder 4">
            <a:extLst>
              <a:ext uri="{FF2B5EF4-FFF2-40B4-BE49-F238E27FC236}">
                <a16:creationId xmlns:a16="http://schemas.microsoft.com/office/drawing/2014/main" id="{6DCB37F2-73FF-4C4F-A7CD-1BF53F079DDB}"/>
              </a:ext>
            </a:extLst>
          </p:cNvPr>
          <p:cNvSpPr>
            <a:spLocks noGrp="1"/>
          </p:cNvSpPr>
          <p:nvPr>
            <p:ph type="sldNum"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880CC1-1340-4B30-B872-B47653D52BCC}" type="slidenum">
              <a:rPr lang="en-GB" altLang="en-US">
                <a:latin typeface="Garamond" panose="02020404030301010803" pitchFamily="18" charset="0"/>
              </a:rPr>
              <a:pPr eaLnBrk="1" hangingPunct="1"/>
              <a:t>33</a:t>
            </a:fld>
            <a:endParaRPr lang="en-GB" altLang="en-US">
              <a:latin typeface="Garamond" panose="02020404030301010803" pitchFamily="18" charset="0"/>
            </a:endParaRPr>
          </a:p>
        </p:txBody>
      </p:sp>
      <p:pic>
        <p:nvPicPr>
          <p:cNvPr id="52230" name="Picture 3">
            <a:extLst>
              <a:ext uri="{FF2B5EF4-FFF2-40B4-BE49-F238E27FC236}">
                <a16:creationId xmlns:a16="http://schemas.microsoft.com/office/drawing/2014/main" id="{45316C67-42BE-42B2-A49C-4B24D3252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710" y="167641"/>
            <a:ext cx="528955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4B2E3080-BADB-4CF5-9053-0ED1B3D448F7}"/>
              </a:ext>
            </a:extLst>
          </p:cNvPr>
          <p:cNvSpPr>
            <a:spLocks noGrp="1" noChangeArrowheads="1"/>
          </p:cNvSpPr>
          <p:nvPr>
            <p:ph type="title"/>
          </p:nvPr>
        </p:nvSpPr>
        <p:spPr>
          <a:xfrm>
            <a:off x="457200" y="67576"/>
            <a:ext cx="11734800" cy="1023600"/>
          </a:xfrm>
        </p:spPr>
        <p:txBody>
          <a:bodyPr/>
          <a:lstStyle/>
          <a:p>
            <a:pPr eaLnBrk="1" hangingPunct="1"/>
            <a:r>
              <a:rPr lang="en-US" altLang="zh-CN" sz="3600" dirty="0">
                <a:ea typeface="宋体" panose="02010600030101010101" pitchFamily="2" charset="-122"/>
              </a:rPr>
              <a:t>How do we choose between forward and backward chaining?</a:t>
            </a:r>
          </a:p>
        </p:txBody>
      </p:sp>
      <p:sp>
        <p:nvSpPr>
          <p:cNvPr id="53254" name="Rectangle 3">
            <a:extLst>
              <a:ext uri="{FF2B5EF4-FFF2-40B4-BE49-F238E27FC236}">
                <a16:creationId xmlns:a16="http://schemas.microsoft.com/office/drawing/2014/main" id="{0CC2F816-14D5-4DFF-8C9D-7F87E6DA5354}"/>
              </a:ext>
            </a:extLst>
          </p:cNvPr>
          <p:cNvSpPr>
            <a:spLocks noGrp="1" noChangeArrowheads="1"/>
          </p:cNvSpPr>
          <p:nvPr>
            <p:ph type="body" idx="1"/>
          </p:nvPr>
        </p:nvSpPr>
        <p:spPr/>
        <p:txBody>
          <a:bodyPr/>
          <a:lstStyle/>
          <a:p>
            <a:pPr eaLnBrk="1" hangingPunct="1"/>
            <a:r>
              <a:rPr lang="en-US" altLang="zh-CN" sz="2400" dirty="0">
                <a:ea typeface="宋体" panose="02010600030101010101" pitchFamily="2" charset="-122"/>
              </a:rPr>
              <a:t>If an expert first needs to gather some information then tries to infer from it whatever can be inferred, choose the forward chaining inference engine.</a:t>
            </a:r>
          </a:p>
          <a:p>
            <a:pPr eaLnBrk="1" hangingPunct="1"/>
            <a:r>
              <a:rPr lang="en-US" altLang="zh-CN" sz="2400" dirty="0">
                <a:ea typeface="宋体" panose="02010600030101010101" pitchFamily="2" charset="-122"/>
              </a:rPr>
              <a:t>However, if your expert begins with a hypothetical solution and the attempts to find facts to prove it, choose the backward inference engine.</a:t>
            </a:r>
          </a:p>
        </p:txBody>
      </p:sp>
      <p:sp>
        <p:nvSpPr>
          <p:cNvPr id="6" name="Slide Number Placeholder 5">
            <a:extLst>
              <a:ext uri="{FF2B5EF4-FFF2-40B4-BE49-F238E27FC236}">
                <a16:creationId xmlns:a16="http://schemas.microsoft.com/office/drawing/2014/main" id="{4F9F51B7-3E8D-4CC0-BAF8-B73309B8EAB7}"/>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34</a:t>
            </a:fld>
            <a:endParaRPr lang="en-GB" altLang="en-US">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14703D65-2E2B-4498-AB46-47E2821F0679}"/>
              </a:ext>
            </a:extLst>
          </p:cNvPr>
          <p:cNvSpPr>
            <a:spLocks noGrp="1" noChangeArrowheads="1"/>
          </p:cNvSpPr>
          <p:nvPr>
            <p:ph type="title"/>
          </p:nvPr>
        </p:nvSpPr>
        <p:spPr>
          <a:xfrm>
            <a:off x="445770" y="67576"/>
            <a:ext cx="11746230" cy="1023600"/>
          </a:xfrm>
        </p:spPr>
        <p:txBody>
          <a:bodyPr/>
          <a:lstStyle/>
          <a:p>
            <a:pPr eaLnBrk="1" hangingPunct="1"/>
            <a:r>
              <a:rPr lang="en-US" altLang="zh-CN" dirty="0">
                <a:ea typeface="宋体" panose="02010600030101010101" pitchFamily="2" charset="-122"/>
              </a:rPr>
              <a:t>Conflict resolution</a:t>
            </a:r>
          </a:p>
        </p:txBody>
      </p:sp>
      <p:sp>
        <p:nvSpPr>
          <p:cNvPr id="54278" name="Rectangle 3">
            <a:extLst>
              <a:ext uri="{FF2B5EF4-FFF2-40B4-BE49-F238E27FC236}">
                <a16:creationId xmlns:a16="http://schemas.microsoft.com/office/drawing/2014/main" id="{43671792-9D22-4C75-854A-AF18C515C350}"/>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400" dirty="0">
                <a:ea typeface="宋体" panose="02010600030101010101" pitchFamily="2" charset="-122"/>
              </a:rPr>
              <a:t>   Consider two simple rules for crossing a road. Let us add third rule.</a:t>
            </a:r>
          </a:p>
          <a:p>
            <a:pPr eaLnBrk="1" hangingPunct="1">
              <a:lnSpc>
                <a:spcPct val="90000"/>
              </a:lnSpc>
              <a:buFont typeface="Wingdings" panose="05000000000000000000" pitchFamily="2" charset="2"/>
              <a:buNone/>
            </a:pPr>
            <a:endParaRPr lang="en-US" altLang="zh-CN" sz="2400" dirty="0">
              <a:ea typeface="宋体" panose="02010600030101010101" pitchFamily="2" charset="-122"/>
            </a:endParaRPr>
          </a:p>
          <a:p>
            <a:pPr eaLnBrk="1" hangingPunct="1">
              <a:lnSpc>
                <a:spcPct val="90000"/>
              </a:lnSpc>
            </a:pPr>
            <a:r>
              <a:rPr lang="en-US" altLang="zh-CN" sz="2400" i="1" dirty="0">
                <a:ea typeface="宋体" panose="02010600030101010101" pitchFamily="2" charset="-122"/>
              </a:rPr>
              <a:t>Rule</a:t>
            </a:r>
            <a:r>
              <a:rPr lang="en-US" altLang="zh-CN" sz="2400" dirty="0">
                <a:ea typeface="宋体" panose="02010600030101010101" pitchFamily="2" charset="-122"/>
              </a:rPr>
              <a:t> 1:</a:t>
            </a:r>
          </a:p>
          <a:p>
            <a:pPr eaLnBrk="1" hangingPunct="1">
              <a:lnSpc>
                <a:spcPct val="90000"/>
              </a:lnSpc>
              <a:buFont typeface="Wingdings" panose="05000000000000000000" pitchFamily="2" charset="2"/>
              <a:buNone/>
            </a:pPr>
            <a:r>
              <a:rPr lang="en-US" altLang="zh-CN" sz="2400" dirty="0">
                <a:ea typeface="宋体" panose="02010600030101010101" pitchFamily="2" charset="-122"/>
              </a:rPr>
              <a:t>    IF          the ‘traffic light’ is green</a:t>
            </a:r>
          </a:p>
          <a:p>
            <a:pPr eaLnBrk="1" hangingPunct="1">
              <a:lnSpc>
                <a:spcPct val="90000"/>
              </a:lnSpc>
              <a:buFont typeface="Wingdings" panose="05000000000000000000" pitchFamily="2" charset="2"/>
              <a:buNone/>
            </a:pPr>
            <a:r>
              <a:rPr lang="en-US" altLang="zh-CN" sz="2400" dirty="0">
                <a:ea typeface="宋体" panose="02010600030101010101" pitchFamily="2" charset="-122"/>
              </a:rPr>
              <a:t>    THEN    the action is go</a:t>
            </a:r>
          </a:p>
          <a:p>
            <a:pPr eaLnBrk="1" hangingPunct="1">
              <a:lnSpc>
                <a:spcPct val="90000"/>
              </a:lnSpc>
            </a:pPr>
            <a:r>
              <a:rPr lang="en-US" altLang="zh-CN" sz="2400" i="1" dirty="0">
                <a:ea typeface="宋体" panose="02010600030101010101" pitchFamily="2" charset="-122"/>
              </a:rPr>
              <a:t>Rule</a:t>
            </a:r>
            <a:r>
              <a:rPr lang="en-US" altLang="zh-CN" sz="2400" dirty="0">
                <a:ea typeface="宋体" panose="02010600030101010101" pitchFamily="2" charset="-122"/>
              </a:rPr>
              <a:t> 2:</a:t>
            </a:r>
          </a:p>
          <a:p>
            <a:pPr eaLnBrk="1" hangingPunct="1">
              <a:lnSpc>
                <a:spcPct val="90000"/>
              </a:lnSpc>
              <a:buFont typeface="Wingdings" panose="05000000000000000000" pitchFamily="2" charset="2"/>
              <a:buNone/>
            </a:pPr>
            <a:r>
              <a:rPr lang="en-US" altLang="zh-CN" sz="2400" dirty="0">
                <a:ea typeface="宋体" panose="02010600030101010101" pitchFamily="2" charset="-122"/>
              </a:rPr>
              <a:t>    IF          the ‘traffic light’ is red</a:t>
            </a:r>
          </a:p>
          <a:p>
            <a:pPr eaLnBrk="1" hangingPunct="1">
              <a:lnSpc>
                <a:spcPct val="90000"/>
              </a:lnSpc>
              <a:buFont typeface="Wingdings" panose="05000000000000000000" pitchFamily="2" charset="2"/>
              <a:buNone/>
            </a:pPr>
            <a:r>
              <a:rPr lang="en-US" altLang="zh-CN" sz="2400" dirty="0">
                <a:ea typeface="宋体" panose="02010600030101010101" pitchFamily="2" charset="-122"/>
              </a:rPr>
              <a:t>    THEN    the action is stop</a:t>
            </a:r>
          </a:p>
          <a:p>
            <a:pPr eaLnBrk="1" hangingPunct="1">
              <a:lnSpc>
                <a:spcPct val="90000"/>
              </a:lnSpc>
            </a:pPr>
            <a:r>
              <a:rPr lang="en-US" altLang="zh-CN" sz="2400" i="1" dirty="0">
                <a:solidFill>
                  <a:srgbClr val="FF0000"/>
                </a:solidFill>
                <a:ea typeface="宋体" panose="02010600030101010101" pitchFamily="2" charset="-122"/>
              </a:rPr>
              <a:t>Rule</a:t>
            </a:r>
            <a:r>
              <a:rPr lang="en-US" altLang="zh-CN" sz="2400" dirty="0">
                <a:solidFill>
                  <a:srgbClr val="FF0000"/>
                </a:solidFill>
                <a:ea typeface="宋体" panose="02010600030101010101" pitchFamily="2" charset="-122"/>
              </a:rPr>
              <a:t> 3:</a:t>
            </a:r>
          </a:p>
          <a:p>
            <a:pPr eaLnBrk="1" hangingPunct="1">
              <a:lnSpc>
                <a:spcPct val="90000"/>
              </a:lnSpc>
              <a:buFont typeface="Wingdings" panose="05000000000000000000" pitchFamily="2" charset="2"/>
              <a:buNone/>
            </a:pPr>
            <a:r>
              <a:rPr lang="en-US" altLang="zh-CN" sz="2400" dirty="0">
                <a:solidFill>
                  <a:srgbClr val="FF0000"/>
                </a:solidFill>
                <a:ea typeface="宋体" panose="02010600030101010101" pitchFamily="2" charset="-122"/>
              </a:rPr>
              <a:t>    IF          the ‘traffic light’ is red</a:t>
            </a:r>
          </a:p>
          <a:p>
            <a:pPr eaLnBrk="1" hangingPunct="1">
              <a:lnSpc>
                <a:spcPct val="90000"/>
              </a:lnSpc>
              <a:buFont typeface="Wingdings" panose="05000000000000000000" pitchFamily="2" charset="2"/>
              <a:buNone/>
            </a:pPr>
            <a:r>
              <a:rPr lang="en-US" altLang="zh-CN" sz="2400" dirty="0">
                <a:solidFill>
                  <a:srgbClr val="FF0000"/>
                </a:solidFill>
                <a:ea typeface="宋体" panose="02010600030101010101" pitchFamily="2" charset="-122"/>
              </a:rPr>
              <a:t>    THEN    the action is go</a:t>
            </a:r>
          </a:p>
          <a:p>
            <a:pPr eaLnBrk="1" hangingPunct="1">
              <a:lnSpc>
                <a:spcPct val="90000"/>
              </a:lnSpc>
            </a:pPr>
            <a:endParaRPr lang="en-US" altLang="zh-CN" sz="2400" dirty="0">
              <a:ea typeface="宋体" panose="02010600030101010101" pitchFamily="2" charset="-122"/>
            </a:endParaRPr>
          </a:p>
        </p:txBody>
      </p:sp>
      <p:sp>
        <p:nvSpPr>
          <p:cNvPr id="6" name="Slide Number Placeholder 5">
            <a:extLst>
              <a:ext uri="{FF2B5EF4-FFF2-40B4-BE49-F238E27FC236}">
                <a16:creationId xmlns:a16="http://schemas.microsoft.com/office/drawing/2014/main" id="{CBE9E514-E16A-4B31-B797-8C521615C004}"/>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35</a:t>
            </a:fld>
            <a:endParaRPr lang="en-GB" altLang="en-US">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a:extLst>
              <a:ext uri="{FF2B5EF4-FFF2-40B4-BE49-F238E27FC236}">
                <a16:creationId xmlns:a16="http://schemas.microsoft.com/office/drawing/2014/main" id="{800C31EC-1A7F-48B6-81A0-84D043C2F3CF}"/>
              </a:ext>
            </a:extLst>
          </p:cNvPr>
          <p:cNvSpPr>
            <a:spLocks noGrp="1" noChangeArrowheads="1"/>
          </p:cNvSpPr>
          <p:nvPr>
            <p:ph type="body" idx="1"/>
          </p:nvPr>
        </p:nvSpPr>
        <p:spPr/>
        <p:txBody>
          <a:bodyPr/>
          <a:lstStyle/>
          <a:p>
            <a:pPr eaLnBrk="1" hangingPunct="1"/>
            <a:r>
              <a:rPr lang="en-US" altLang="zh-CN" sz="2800" dirty="0">
                <a:ea typeface="宋体" panose="02010600030101010101" pitchFamily="2" charset="-122"/>
              </a:rPr>
              <a:t>We have two rules. </a:t>
            </a:r>
            <a:r>
              <a:rPr lang="en-US" altLang="zh-CN" sz="2800" i="1" dirty="0">
                <a:ea typeface="宋体" panose="02010600030101010101" pitchFamily="2" charset="-122"/>
              </a:rPr>
              <a:t>Rule</a:t>
            </a:r>
            <a:r>
              <a:rPr lang="en-US" altLang="zh-CN" sz="2800" dirty="0">
                <a:ea typeface="宋体" panose="02010600030101010101" pitchFamily="2" charset="-122"/>
              </a:rPr>
              <a:t> 2 and </a:t>
            </a:r>
            <a:r>
              <a:rPr lang="en-US" altLang="zh-CN" sz="2800" i="1" dirty="0">
                <a:ea typeface="宋体" panose="02010600030101010101" pitchFamily="2" charset="-122"/>
              </a:rPr>
              <a:t>Rule</a:t>
            </a:r>
            <a:r>
              <a:rPr lang="en-US" altLang="zh-CN" sz="2800" dirty="0">
                <a:ea typeface="宋体" panose="02010600030101010101" pitchFamily="2" charset="-122"/>
              </a:rPr>
              <a:t> 3, with the same IF part. Thus both of them can be set to fire when the condition part is satisfied. These rules represent a conflict set. The inference engine must determine which rule to fire from such a set. A method for choosing a rule to fire when more than one rule can be fired in a given cycle is called </a:t>
            </a:r>
            <a:r>
              <a:rPr lang="en-US" altLang="zh-CN" sz="2800" b="1" dirty="0">
                <a:ea typeface="宋体" panose="02010600030101010101" pitchFamily="2" charset="-122"/>
              </a:rPr>
              <a:t>conflict resolution</a:t>
            </a:r>
            <a:r>
              <a:rPr lang="en-US" altLang="zh-CN" sz="2800" dirty="0">
                <a:ea typeface="宋体" panose="02010600030101010101" pitchFamily="2" charset="-122"/>
              </a:rPr>
              <a:t>.</a:t>
            </a:r>
          </a:p>
        </p:txBody>
      </p:sp>
      <p:sp>
        <p:nvSpPr>
          <p:cNvPr id="5" name="Slide Number Placeholder 5">
            <a:extLst>
              <a:ext uri="{FF2B5EF4-FFF2-40B4-BE49-F238E27FC236}">
                <a16:creationId xmlns:a16="http://schemas.microsoft.com/office/drawing/2014/main" id="{CAF6FE7F-5459-4BE0-B717-94FABD5C43D6}"/>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36</a:t>
            </a:fld>
            <a:endParaRPr lang="en-GB" altLang="en-US">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a:extLst>
              <a:ext uri="{FF2B5EF4-FFF2-40B4-BE49-F238E27FC236}">
                <a16:creationId xmlns:a16="http://schemas.microsoft.com/office/drawing/2014/main" id="{9E85E85E-9634-4484-9F44-C1619F67E23A}"/>
              </a:ext>
            </a:extLst>
          </p:cNvPr>
          <p:cNvSpPr>
            <a:spLocks noGrp="1" noChangeArrowheads="1"/>
          </p:cNvSpPr>
          <p:nvPr>
            <p:ph type="body" idx="1"/>
          </p:nvPr>
        </p:nvSpPr>
        <p:spPr/>
        <p:txBody>
          <a:bodyPr/>
          <a:lstStyle/>
          <a:p>
            <a:pPr eaLnBrk="1" hangingPunct="1"/>
            <a:r>
              <a:rPr lang="en-US" altLang="zh-CN" sz="2800" dirty="0">
                <a:ea typeface="宋体" panose="02010600030101010101" pitchFamily="2" charset="-122"/>
              </a:rPr>
              <a:t>In forward chaining. Both rules would be fired</a:t>
            </a:r>
            <a:r>
              <a:rPr lang="en-US" altLang="zh-CN" sz="2800" dirty="0">
                <a:solidFill>
                  <a:srgbClr val="FF0000"/>
                </a:solidFill>
                <a:ea typeface="宋体" panose="02010600030101010101" pitchFamily="2" charset="-122"/>
              </a:rPr>
              <a:t>.</a:t>
            </a:r>
            <a:r>
              <a:rPr lang="en-US" altLang="zh-CN" sz="2800" dirty="0">
                <a:ea typeface="宋体" panose="02010600030101010101" pitchFamily="2" charset="-122"/>
              </a:rPr>
              <a:t> Rule 2 is fired first as the topmost one and linguistic object action obtains value stop. However, Rule 3 is also fired because the condition part of this rule matches the fact traffic light is red, which is still in the database. Consequently, object action takes new value go.</a:t>
            </a:r>
          </a:p>
        </p:txBody>
      </p:sp>
      <p:sp>
        <p:nvSpPr>
          <p:cNvPr id="5" name="Slide Number Placeholder 5">
            <a:extLst>
              <a:ext uri="{FF2B5EF4-FFF2-40B4-BE49-F238E27FC236}">
                <a16:creationId xmlns:a16="http://schemas.microsoft.com/office/drawing/2014/main" id="{8E7FBAA2-482C-439F-BBE0-A24FA240BB9A}"/>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37</a:t>
            </a:fld>
            <a:endParaRPr lang="en-GB" altLang="en-US">
              <a:latin typeface="Garamond" panose="020204040303010108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13A20173-C400-4EB9-AF18-D62321B9E071}"/>
              </a:ext>
            </a:extLst>
          </p:cNvPr>
          <p:cNvSpPr>
            <a:spLocks noGrp="1" noChangeArrowheads="1"/>
          </p:cNvSpPr>
          <p:nvPr>
            <p:ph type="title"/>
          </p:nvPr>
        </p:nvSpPr>
        <p:spPr>
          <a:xfrm>
            <a:off x="457200" y="67576"/>
            <a:ext cx="11734800" cy="1023600"/>
          </a:xfrm>
        </p:spPr>
        <p:txBody>
          <a:bodyPr/>
          <a:lstStyle/>
          <a:p>
            <a:pPr eaLnBrk="1" hangingPunct="1"/>
            <a:r>
              <a:rPr lang="en-US" altLang="zh-CN" sz="3600" dirty="0">
                <a:ea typeface="宋体" panose="02010600030101010101" pitchFamily="2" charset="-122"/>
              </a:rPr>
              <a:t>Methods used for conflict resolution</a:t>
            </a:r>
          </a:p>
        </p:txBody>
      </p:sp>
      <p:sp>
        <p:nvSpPr>
          <p:cNvPr id="57350" name="Rectangle 3">
            <a:extLst>
              <a:ext uri="{FF2B5EF4-FFF2-40B4-BE49-F238E27FC236}">
                <a16:creationId xmlns:a16="http://schemas.microsoft.com/office/drawing/2014/main" id="{498C2187-4F0B-4725-85CC-E577FC5EC504}"/>
              </a:ext>
            </a:extLst>
          </p:cNvPr>
          <p:cNvSpPr>
            <a:spLocks noGrp="1" noChangeArrowheads="1"/>
          </p:cNvSpPr>
          <p:nvPr>
            <p:ph type="body" idx="1"/>
          </p:nvPr>
        </p:nvSpPr>
        <p:spPr/>
        <p:txBody>
          <a:bodyPr/>
          <a:lstStyle/>
          <a:p>
            <a:pPr eaLnBrk="1" hangingPunct="1"/>
            <a:r>
              <a:rPr lang="en-US" altLang="zh-CN" sz="2600" dirty="0">
                <a:ea typeface="宋体" panose="02010600030101010101" pitchFamily="2" charset="-122"/>
              </a:rPr>
              <a:t>Fire the rule with the highest priority, in simple applications, the priority can be established by placing the rules in an appropriate order in the knowledge base. Usually this strategy works well for expert systems with around 100 rules.</a:t>
            </a:r>
          </a:p>
          <a:p>
            <a:pPr eaLnBrk="1" hangingPunct="1"/>
            <a:endParaRPr lang="en-US" altLang="zh-CN" sz="2600" dirty="0">
              <a:ea typeface="宋体" panose="02010600030101010101" pitchFamily="2" charset="-122"/>
            </a:endParaRPr>
          </a:p>
          <a:p>
            <a:pPr eaLnBrk="1" hangingPunct="1"/>
            <a:r>
              <a:rPr lang="en-US" altLang="zh-CN" sz="2600" dirty="0">
                <a:ea typeface="宋体" panose="02010600030101010101" pitchFamily="2" charset="-122"/>
              </a:rPr>
              <a:t>Fire the most specific rule (a largest number of conditions). This method is also known as the longest matching strategy. It assumes that a specific rule processes more information than a general one.</a:t>
            </a:r>
          </a:p>
        </p:txBody>
      </p:sp>
      <p:sp>
        <p:nvSpPr>
          <p:cNvPr id="6" name="Slide Number Placeholder 5">
            <a:extLst>
              <a:ext uri="{FF2B5EF4-FFF2-40B4-BE49-F238E27FC236}">
                <a16:creationId xmlns:a16="http://schemas.microsoft.com/office/drawing/2014/main" id="{AAE2D0BB-6434-4523-A55B-262D4E51CF3C}"/>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38</a:t>
            </a:fld>
            <a:endParaRPr lang="en-GB" altLang="en-US">
              <a:latin typeface="Garamond" panose="02020404030301010803"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3">
            <a:extLst>
              <a:ext uri="{FF2B5EF4-FFF2-40B4-BE49-F238E27FC236}">
                <a16:creationId xmlns:a16="http://schemas.microsoft.com/office/drawing/2014/main" id="{EB50EA7D-4274-4510-BE57-083F5346837E}"/>
              </a:ext>
            </a:extLst>
          </p:cNvPr>
          <p:cNvSpPr>
            <a:spLocks noGrp="1" noChangeArrowheads="1"/>
          </p:cNvSpPr>
          <p:nvPr>
            <p:ph type="body" idx="1"/>
          </p:nvPr>
        </p:nvSpPr>
        <p:spPr/>
        <p:txBody>
          <a:bodyPr/>
          <a:lstStyle/>
          <a:p>
            <a:pPr eaLnBrk="1" hangingPunct="1"/>
            <a:r>
              <a:rPr lang="en-US" altLang="zh-CN" sz="2800">
                <a:ea typeface="宋体" panose="02010600030101010101" pitchFamily="2" charset="-122"/>
              </a:rPr>
              <a:t>Fire the rule that uses the </a:t>
            </a:r>
            <a:r>
              <a:rPr lang="en-US" altLang="zh-CN" sz="2800" i="1">
                <a:ea typeface="宋体" panose="02010600030101010101" pitchFamily="2" charset="-122"/>
              </a:rPr>
              <a:t>data most recently entered</a:t>
            </a:r>
            <a:r>
              <a:rPr lang="en-US" altLang="zh-CN" sz="2800">
                <a:ea typeface="宋体" panose="02010600030101010101" pitchFamily="2" charset="-122"/>
              </a:rPr>
              <a:t> in the database. This  method relies on time tags attached to each fact in the database. In the conflict set, the expert system first fires the rule whose antecedent uses the data most recently added to the database.</a:t>
            </a:r>
          </a:p>
        </p:txBody>
      </p:sp>
      <p:sp>
        <p:nvSpPr>
          <p:cNvPr id="6" name="Slide Number Placeholder 5">
            <a:extLst>
              <a:ext uri="{FF2B5EF4-FFF2-40B4-BE49-F238E27FC236}">
                <a16:creationId xmlns:a16="http://schemas.microsoft.com/office/drawing/2014/main" id="{80488657-7F76-45A0-969F-8F97215568FE}"/>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39</a:t>
            </a:fld>
            <a:endParaRPr lang="en-GB" altLang="en-US">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3543C4-8149-46E9-A527-922E49731D29}"/>
              </a:ext>
            </a:extLst>
          </p:cNvPr>
          <p:cNvSpPr>
            <a:spLocks noGrp="1" noChangeArrowheads="1"/>
          </p:cNvSpPr>
          <p:nvPr>
            <p:ph type="title"/>
          </p:nvPr>
        </p:nvSpPr>
        <p:spPr>
          <a:xfrm>
            <a:off x="400050" y="67576"/>
            <a:ext cx="11791950" cy="1023600"/>
          </a:xfrm>
        </p:spPr>
        <p:txBody>
          <a:bodyPr/>
          <a:lstStyle/>
          <a:p>
            <a:pPr eaLnBrk="1" hangingPunct="1"/>
            <a:r>
              <a:rPr lang="en-US" altLang="en-US" sz="4200" dirty="0"/>
              <a:t>Knowledge based systems</a:t>
            </a:r>
            <a:endParaRPr lang="el-GR" altLang="en-US" sz="4200" dirty="0"/>
          </a:p>
        </p:txBody>
      </p:sp>
      <p:sp>
        <p:nvSpPr>
          <p:cNvPr id="6147" name="Rectangle 3">
            <a:extLst>
              <a:ext uri="{FF2B5EF4-FFF2-40B4-BE49-F238E27FC236}">
                <a16:creationId xmlns:a16="http://schemas.microsoft.com/office/drawing/2014/main" id="{84F51D1F-6043-4C0A-BD30-5C85E97967BB}"/>
              </a:ext>
            </a:extLst>
          </p:cNvPr>
          <p:cNvSpPr>
            <a:spLocks noGrp="1" noChangeArrowheads="1"/>
          </p:cNvSpPr>
          <p:nvPr>
            <p:ph type="body" idx="1"/>
          </p:nvPr>
        </p:nvSpPr>
        <p:spPr/>
        <p:txBody>
          <a:bodyPr/>
          <a:lstStyle/>
          <a:p>
            <a:pPr eaLnBrk="1" hangingPunct="1"/>
            <a:r>
              <a:rPr lang="el-GR" altLang="en-US" sz="2400" dirty="0"/>
              <a:t>KBS are one of the success stories of </a:t>
            </a:r>
            <a:r>
              <a:rPr lang="en-US" altLang="en-US" sz="2400" dirty="0"/>
              <a:t>A</a:t>
            </a:r>
            <a:r>
              <a:rPr lang="el-GR" altLang="en-US" sz="2400" dirty="0"/>
              <a:t>I research </a:t>
            </a:r>
            <a:endParaRPr lang="en-US" altLang="en-US" sz="2400" dirty="0"/>
          </a:p>
          <a:p>
            <a:pPr lvl="1" eaLnBrk="1" hangingPunct="1"/>
            <a:r>
              <a:rPr lang="el-GR" altLang="en-US" sz="2400" dirty="0"/>
              <a:t>It has been around </a:t>
            </a:r>
            <a:r>
              <a:rPr lang="en-US" altLang="en-US" sz="2400" dirty="0"/>
              <a:t>30</a:t>
            </a:r>
            <a:r>
              <a:rPr lang="el-GR" altLang="en-US" sz="2400" dirty="0"/>
              <a:t> years since the first documented KBS </a:t>
            </a:r>
            <a:r>
              <a:rPr lang="en-US" altLang="en-US" sz="2400" dirty="0"/>
              <a:t>and</a:t>
            </a:r>
            <a:r>
              <a:rPr lang="el-GR" altLang="en-US" sz="2400" dirty="0"/>
              <a:t> in that time the basic architecture of KBS has changed little </a:t>
            </a:r>
            <a:endParaRPr lang="en-US" altLang="en-US" sz="2400" dirty="0"/>
          </a:p>
          <a:p>
            <a:pPr lvl="1" eaLnBrk="1" hangingPunct="1"/>
            <a:r>
              <a:rPr lang="el-GR" altLang="en-US" sz="2400" dirty="0"/>
              <a:t>The early KBS, and today’s systems, are based upon an explicit model of the knowledge required to solve a problem</a:t>
            </a:r>
            <a:endParaRPr lang="en-US" altLang="en-US" sz="2400" dirty="0"/>
          </a:p>
          <a:p>
            <a:pPr lvl="2" eaLnBrk="1" hangingPunct="1"/>
            <a:r>
              <a:rPr lang="en-US" altLang="en-US" sz="2400" dirty="0"/>
              <a:t>Model-based KR</a:t>
            </a:r>
          </a:p>
          <a:p>
            <a:pPr lvl="2" eaLnBrk="1" hangingPunct="1"/>
            <a:r>
              <a:rPr lang="en-US" altLang="en-US" sz="2400" dirty="0"/>
              <a:t>Rules-based  KR</a:t>
            </a:r>
          </a:p>
          <a:p>
            <a:pPr lvl="2" eaLnBrk="1" hangingPunct="1"/>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D1F5A9F1-B06B-4096-8CAC-634E7002A5A6}"/>
              </a:ext>
            </a:extLst>
          </p:cNvPr>
          <p:cNvSpPr>
            <a:spLocks noGrp="1" noChangeArrowheads="1"/>
          </p:cNvSpPr>
          <p:nvPr>
            <p:ph type="title"/>
          </p:nvPr>
        </p:nvSpPr>
        <p:spPr>
          <a:xfrm>
            <a:off x="580572" y="67576"/>
            <a:ext cx="11611428" cy="1023600"/>
          </a:xfrm>
        </p:spPr>
        <p:txBody>
          <a:bodyPr/>
          <a:lstStyle/>
          <a:p>
            <a:pPr eaLnBrk="1" hangingPunct="1"/>
            <a:r>
              <a:rPr lang="en-US" altLang="zh-CN" sz="3600" dirty="0">
                <a:ea typeface="宋体" panose="02010600030101010101" pitchFamily="2" charset="-122"/>
              </a:rPr>
              <a:t>Advantages of rule-based knowledge systems</a:t>
            </a:r>
          </a:p>
        </p:txBody>
      </p:sp>
      <p:sp>
        <p:nvSpPr>
          <p:cNvPr id="59398" name="Rectangle 3">
            <a:extLst>
              <a:ext uri="{FF2B5EF4-FFF2-40B4-BE49-F238E27FC236}">
                <a16:creationId xmlns:a16="http://schemas.microsoft.com/office/drawing/2014/main" id="{01221272-707C-4D1B-B2B1-969E18C15082}"/>
              </a:ext>
            </a:extLst>
          </p:cNvPr>
          <p:cNvSpPr>
            <a:spLocks noGrp="1" noChangeArrowheads="1"/>
          </p:cNvSpPr>
          <p:nvPr>
            <p:ph type="body" idx="1"/>
          </p:nvPr>
        </p:nvSpPr>
        <p:spPr/>
        <p:txBody>
          <a:bodyPr/>
          <a:lstStyle/>
          <a:p>
            <a:pPr eaLnBrk="1" hangingPunct="1">
              <a:lnSpc>
                <a:spcPct val="90000"/>
              </a:lnSpc>
            </a:pPr>
            <a:r>
              <a:rPr lang="en-US" altLang="zh-CN" sz="2600" b="1" dirty="0">
                <a:solidFill>
                  <a:srgbClr val="FF0000"/>
                </a:solidFill>
                <a:ea typeface="宋体" panose="02010600030101010101" pitchFamily="2" charset="-122"/>
              </a:rPr>
              <a:t>Natural Knowledge representation</a:t>
            </a:r>
            <a:r>
              <a:rPr lang="en-US" altLang="zh-CN" sz="2600" dirty="0">
                <a:ea typeface="宋体" panose="02010600030101010101" pitchFamily="2" charset="-122"/>
              </a:rPr>
              <a:t>. An expert usually explains the problem-solving procedure with such expressions as this: "In such-and-such situation, I do so-and-so”. These expressions can be represented quite naturally as IF-THEN production rules.</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b="1" dirty="0">
                <a:solidFill>
                  <a:srgbClr val="FF0000"/>
                </a:solidFill>
                <a:ea typeface="宋体" panose="02010600030101010101" pitchFamily="2" charset="-122"/>
              </a:rPr>
              <a:t>Uniform structure</a:t>
            </a:r>
            <a:r>
              <a:rPr lang="en-US" altLang="zh-CN" sz="2600" dirty="0">
                <a:ea typeface="宋体" panose="02010600030101010101" pitchFamily="2" charset="-122"/>
              </a:rPr>
              <a:t>. Production rules have the uniform IF-THEN structure. Each rule is an independent piece of knowledge. The very syntax of production rules enables them to be self documented.</a:t>
            </a:r>
          </a:p>
        </p:txBody>
      </p:sp>
      <p:sp>
        <p:nvSpPr>
          <p:cNvPr id="6" name="Slide Number Placeholder 5">
            <a:extLst>
              <a:ext uri="{FF2B5EF4-FFF2-40B4-BE49-F238E27FC236}">
                <a16:creationId xmlns:a16="http://schemas.microsoft.com/office/drawing/2014/main" id="{A70D64DD-99B7-4250-B65E-855D098CE0DA}"/>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40</a:t>
            </a:fld>
            <a:endParaRPr lang="en-GB" altLang="en-US">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ED08C3AE-220F-4618-B466-04D03C95BCD3}"/>
              </a:ext>
            </a:extLst>
          </p:cNvPr>
          <p:cNvSpPr>
            <a:spLocks noGrp="1" noChangeArrowheads="1"/>
          </p:cNvSpPr>
          <p:nvPr>
            <p:ph type="title"/>
          </p:nvPr>
        </p:nvSpPr>
        <p:spPr>
          <a:xfrm>
            <a:off x="434340" y="67576"/>
            <a:ext cx="11757660" cy="1023600"/>
          </a:xfrm>
        </p:spPr>
        <p:txBody>
          <a:bodyPr/>
          <a:lstStyle/>
          <a:p>
            <a:pPr eaLnBrk="1" hangingPunct="1"/>
            <a:r>
              <a:rPr lang="en-US" altLang="zh-CN" sz="3600" dirty="0">
                <a:ea typeface="宋体" panose="02010600030101010101" pitchFamily="2" charset="-122"/>
              </a:rPr>
              <a:t>Advantages of rule-based expert systems</a:t>
            </a:r>
          </a:p>
        </p:txBody>
      </p:sp>
      <p:sp>
        <p:nvSpPr>
          <p:cNvPr id="60422" name="Rectangle 3">
            <a:extLst>
              <a:ext uri="{FF2B5EF4-FFF2-40B4-BE49-F238E27FC236}">
                <a16:creationId xmlns:a16="http://schemas.microsoft.com/office/drawing/2014/main" id="{97324D19-3F39-4AE0-B41D-7306D192FAAB}"/>
              </a:ext>
            </a:extLst>
          </p:cNvPr>
          <p:cNvSpPr>
            <a:spLocks noGrp="1" noChangeArrowheads="1"/>
          </p:cNvSpPr>
          <p:nvPr>
            <p:ph type="body" idx="1"/>
          </p:nvPr>
        </p:nvSpPr>
        <p:spPr/>
        <p:txBody>
          <a:bodyPr/>
          <a:lstStyle/>
          <a:p>
            <a:pPr eaLnBrk="1" hangingPunct="1"/>
            <a:r>
              <a:rPr lang="en-US" altLang="zh-CN" sz="2600" b="1" dirty="0">
                <a:solidFill>
                  <a:srgbClr val="FF0000"/>
                </a:solidFill>
                <a:ea typeface="宋体" panose="02010600030101010101" pitchFamily="2" charset="-122"/>
              </a:rPr>
              <a:t>Separation of knowledge from its processing</a:t>
            </a:r>
            <a:r>
              <a:rPr lang="en-US" altLang="zh-CN" sz="2600" b="1" dirty="0">
                <a:ea typeface="宋体" panose="02010600030101010101" pitchFamily="2" charset="-122"/>
              </a:rPr>
              <a:t>.</a:t>
            </a:r>
            <a:r>
              <a:rPr lang="en-US" altLang="zh-CN" sz="2600" dirty="0">
                <a:ea typeface="宋体" panose="02010600030101010101" pitchFamily="2" charset="-122"/>
              </a:rPr>
              <a:t> The structure of a rule-based system provides an effective separation of the knowledge form the inference engine. This makes it possible to develop different applications using the same expert system shell.</a:t>
            </a:r>
          </a:p>
          <a:p>
            <a:pPr eaLnBrk="1" hangingPunct="1"/>
            <a:endParaRPr lang="en-US" altLang="zh-CN" sz="2600" dirty="0">
              <a:ea typeface="宋体" panose="02010600030101010101" pitchFamily="2" charset="-122"/>
            </a:endParaRPr>
          </a:p>
          <a:p>
            <a:pPr eaLnBrk="1" hangingPunct="1"/>
            <a:r>
              <a:rPr lang="en-US" altLang="zh-CN" sz="2600" b="1" dirty="0">
                <a:solidFill>
                  <a:srgbClr val="FF0000"/>
                </a:solidFill>
                <a:ea typeface="宋体" panose="02010600030101010101" pitchFamily="2" charset="-122"/>
              </a:rPr>
              <a:t>Dealing with incomplete and uncertain knowledge</a:t>
            </a:r>
            <a:r>
              <a:rPr lang="en-US" altLang="zh-CN" sz="2600" dirty="0">
                <a:ea typeface="宋体" panose="02010600030101010101" pitchFamily="2" charset="-122"/>
              </a:rPr>
              <a:t>. Most rule-based systems can represent and reasoning with incomplete and uncertain knowledge.</a:t>
            </a:r>
          </a:p>
        </p:txBody>
      </p:sp>
      <p:sp>
        <p:nvSpPr>
          <p:cNvPr id="6" name="Slide Number Placeholder 5">
            <a:extLst>
              <a:ext uri="{FF2B5EF4-FFF2-40B4-BE49-F238E27FC236}">
                <a16:creationId xmlns:a16="http://schemas.microsoft.com/office/drawing/2014/main" id="{0750C568-0DDD-430D-AE2E-53BB92164176}"/>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41</a:t>
            </a:fld>
            <a:endParaRPr lang="en-GB" altLang="en-US">
              <a:latin typeface="Garamond" panose="020204040303010108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872E04D7-06CC-4B7E-96A9-3BE0A60A51E1}"/>
              </a:ext>
            </a:extLst>
          </p:cNvPr>
          <p:cNvSpPr>
            <a:spLocks noGrp="1" noChangeArrowheads="1"/>
          </p:cNvSpPr>
          <p:nvPr>
            <p:ph type="title"/>
          </p:nvPr>
        </p:nvSpPr>
        <p:spPr>
          <a:xfrm>
            <a:off x="457200" y="67576"/>
            <a:ext cx="11734800" cy="1023600"/>
          </a:xfrm>
        </p:spPr>
        <p:txBody>
          <a:bodyPr/>
          <a:lstStyle/>
          <a:p>
            <a:pPr eaLnBrk="1" hangingPunct="1"/>
            <a:r>
              <a:rPr lang="en-US" altLang="zh-CN" sz="3600" dirty="0">
                <a:ea typeface="宋体" panose="02010600030101010101" pitchFamily="2" charset="-122"/>
              </a:rPr>
              <a:t>Disadvantages of rule-based expert systems</a:t>
            </a:r>
          </a:p>
        </p:txBody>
      </p:sp>
      <p:sp>
        <p:nvSpPr>
          <p:cNvPr id="61446" name="Rectangle 3">
            <a:extLst>
              <a:ext uri="{FF2B5EF4-FFF2-40B4-BE49-F238E27FC236}">
                <a16:creationId xmlns:a16="http://schemas.microsoft.com/office/drawing/2014/main" id="{FBABCCD9-70CC-485C-A244-86BCF2A4521C}"/>
              </a:ext>
            </a:extLst>
          </p:cNvPr>
          <p:cNvSpPr>
            <a:spLocks noGrp="1" noChangeArrowheads="1"/>
          </p:cNvSpPr>
          <p:nvPr>
            <p:ph type="body" idx="1"/>
          </p:nvPr>
        </p:nvSpPr>
        <p:spPr/>
        <p:txBody>
          <a:bodyPr/>
          <a:lstStyle/>
          <a:p>
            <a:pPr eaLnBrk="1" hangingPunct="1">
              <a:lnSpc>
                <a:spcPct val="90000"/>
              </a:lnSpc>
            </a:pPr>
            <a:r>
              <a:rPr lang="en-US" altLang="zh-CN" sz="2600" b="1" dirty="0">
                <a:solidFill>
                  <a:srgbClr val="FF0000"/>
                </a:solidFill>
                <a:ea typeface="宋体" panose="02010600030101010101" pitchFamily="2" charset="-122"/>
              </a:rPr>
              <a:t>Opaque relations between rules</a:t>
            </a:r>
            <a:r>
              <a:rPr lang="en-US" altLang="zh-CN" sz="2600" dirty="0">
                <a:ea typeface="宋体" panose="02010600030101010101" pitchFamily="2" charset="-122"/>
              </a:rPr>
              <a:t>. Although individual production rules are relatively simple and self-documented, their logical interactions within a large set of rules may be opaque. Rule-based systems make it difficult to observe how individual rules serve the overall strategy.</a:t>
            </a:r>
          </a:p>
          <a:p>
            <a:pPr eaLnBrk="1" hangingPunct="1">
              <a:lnSpc>
                <a:spcPct val="90000"/>
              </a:lnSpc>
            </a:pPr>
            <a:endParaRPr lang="en-US" altLang="zh-CN" sz="2600" dirty="0">
              <a:ea typeface="宋体" panose="02010600030101010101" pitchFamily="2" charset="-122"/>
            </a:endParaRPr>
          </a:p>
          <a:p>
            <a:pPr eaLnBrk="1" hangingPunct="1">
              <a:lnSpc>
                <a:spcPct val="90000"/>
              </a:lnSpc>
            </a:pPr>
            <a:r>
              <a:rPr lang="en-US" altLang="zh-CN" sz="2600" b="1" dirty="0">
                <a:solidFill>
                  <a:srgbClr val="FF0000"/>
                </a:solidFill>
                <a:ea typeface="宋体" panose="02010600030101010101" pitchFamily="2" charset="-122"/>
              </a:rPr>
              <a:t>Ineffective search strategy</a:t>
            </a:r>
            <a:r>
              <a:rPr lang="en-US" altLang="zh-CN" sz="2600" dirty="0">
                <a:ea typeface="宋体" panose="02010600030101010101" pitchFamily="2" charset="-122"/>
              </a:rPr>
              <a:t>. The inference engine applies an exhaustive search through all the production rules during each cycle. Systems with a large set of rules (over 100 rules) can be slow, and thus large rule-based systems can be unsuitable for real-time applications.</a:t>
            </a:r>
          </a:p>
        </p:txBody>
      </p:sp>
      <p:sp>
        <p:nvSpPr>
          <p:cNvPr id="6" name="Slide Number Placeholder 5">
            <a:extLst>
              <a:ext uri="{FF2B5EF4-FFF2-40B4-BE49-F238E27FC236}">
                <a16:creationId xmlns:a16="http://schemas.microsoft.com/office/drawing/2014/main" id="{526600F9-3395-4BF0-A148-D42BC6EAADE2}"/>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42</a:t>
            </a:fld>
            <a:endParaRPr lang="en-GB" altLang="en-US">
              <a:latin typeface="Garamond" panose="020204040303010108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B2D4F3EA-0F8E-4150-8D8B-CA2C05762ED4}"/>
              </a:ext>
            </a:extLst>
          </p:cNvPr>
          <p:cNvSpPr>
            <a:spLocks noGrp="1" noChangeArrowheads="1"/>
          </p:cNvSpPr>
          <p:nvPr>
            <p:ph type="title"/>
          </p:nvPr>
        </p:nvSpPr>
        <p:spPr>
          <a:xfrm>
            <a:off x="445770" y="67576"/>
            <a:ext cx="11746230" cy="1023600"/>
          </a:xfrm>
        </p:spPr>
        <p:txBody>
          <a:bodyPr/>
          <a:lstStyle/>
          <a:p>
            <a:pPr eaLnBrk="1" hangingPunct="1"/>
            <a:r>
              <a:rPr lang="en-US" altLang="zh-CN" dirty="0">
                <a:ea typeface="宋体" panose="02010600030101010101" pitchFamily="2" charset="-122"/>
              </a:rPr>
              <a:t>Disadvantages of rule-based systems</a:t>
            </a:r>
          </a:p>
        </p:txBody>
      </p:sp>
      <p:sp>
        <p:nvSpPr>
          <p:cNvPr id="62470" name="Rectangle 3">
            <a:extLst>
              <a:ext uri="{FF2B5EF4-FFF2-40B4-BE49-F238E27FC236}">
                <a16:creationId xmlns:a16="http://schemas.microsoft.com/office/drawing/2014/main" id="{D3379E4C-D719-4C93-AFDD-404786FA6D1D}"/>
              </a:ext>
            </a:extLst>
          </p:cNvPr>
          <p:cNvSpPr>
            <a:spLocks noGrp="1" noChangeArrowheads="1"/>
          </p:cNvSpPr>
          <p:nvPr>
            <p:ph type="body" idx="1"/>
          </p:nvPr>
        </p:nvSpPr>
        <p:spPr/>
        <p:txBody>
          <a:bodyPr/>
          <a:lstStyle/>
          <a:p>
            <a:pPr eaLnBrk="1" hangingPunct="1"/>
            <a:r>
              <a:rPr lang="en-US" altLang="zh-CN" sz="2800" b="1" dirty="0">
                <a:solidFill>
                  <a:srgbClr val="FF0000"/>
                </a:solidFill>
                <a:ea typeface="宋体" panose="02010600030101010101" pitchFamily="2" charset="-122"/>
              </a:rPr>
              <a:t>Inability to lean</a:t>
            </a:r>
            <a:r>
              <a:rPr lang="en-US" altLang="zh-CN" sz="2800" dirty="0">
                <a:ea typeface="宋体" panose="02010600030101010101" pitchFamily="2" charset="-122"/>
              </a:rPr>
              <a:t>. In general, rule-based systems do not have an ability to learn from the experience. Unlike a human expert, who knows when to “break the rules”, an expert system cannot automatically modify its knowledge base, or adjust existing rules or add new ones. The knowledge engineer is still responsible for revising and maintaining the system.</a:t>
            </a:r>
          </a:p>
        </p:txBody>
      </p:sp>
      <p:sp>
        <p:nvSpPr>
          <p:cNvPr id="6" name="Slide Number Placeholder 5">
            <a:extLst>
              <a:ext uri="{FF2B5EF4-FFF2-40B4-BE49-F238E27FC236}">
                <a16:creationId xmlns:a16="http://schemas.microsoft.com/office/drawing/2014/main" id="{8E564E42-957D-408A-B8CA-CEEBD8112F19}"/>
              </a:ext>
            </a:extLst>
          </p:cNvPr>
          <p:cNvSpPr>
            <a:spLocks noGrp="1"/>
          </p:cNvSpPr>
          <p:nvPr>
            <p:ph type="sldNum" idx="12"/>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A287555B-D725-4CD0-BA92-04B097CB406D}" type="slidenum">
              <a:rPr lang="en-GB" altLang="en-US" smtClean="0"/>
              <a:pPr eaLnBrk="1" hangingPunct="1"/>
              <a:t>43</a:t>
            </a:fld>
            <a:endParaRPr lang="en-GB" altLang="en-US">
              <a:latin typeface="Garamond" panose="02020404030301010803"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r>
              <a:rPr lang="en-GB" dirty="0"/>
              <a:t>Outline</a:t>
            </a:r>
          </a:p>
        </p:txBody>
      </p:sp>
      <p:sp>
        <p:nvSpPr>
          <p:cNvPr id="85" name="Google Shape;85;p16"/>
          <p:cNvSpPr txBox="1">
            <a:spLocks noGrp="1"/>
          </p:cNvSpPr>
          <p:nvPr>
            <p:ph type="body" idx="2"/>
          </p:nvPr>
        </p:nvSpPr>
        <p:spPr>
          <a:xfrm>
            <a:off x="6272406" y="1671929"/>
            <a:ext cx="5743187" cy="4368400"/>
          </a:xfrm>
        </p:spPr>
        <p:txBody>
          <a:bodyPr/>
          <a:lstStyle/>
          <a:p>
            <a:r>
              <a:rPr lang="en-US" altLang="en-US" sz="2400" dirty="0">
                <a:solidFill>
                  <a:srgbClr val="194990"/>
                </a:solidFill>
              </a:rPr>
              <a:t>Knowledge-base Systems</a:t>
            </a:r>
          </a:p>
          <a:p>
            <a:endParaRPr lang="en-US" altLang="en-US" sz="2400" dirty="0">
              <a:solidFill>
                <a:srgbClr val="194990"/>
              </a:solidFill>
            </a:endParaRPr>
          </a:p>
          <a:p>
            <a:r>
              <a:rPr lang="en-US" altLang="en-US" sz="2400" dirty="0">
                <a:solidFill>
                  <a:srgbClr val="194990"/>
                </a:solidFill>
              </a:rPr>
              <a:t>Model-based systems</a:t>
            </a:r>
          </a:p>
          <a:p>
            <a:endParaRPr lang="en-US" altLang="en-US" sz="2400" dirty="0">
              <a:solidFill>
                <a:srgbClr val="194990"/>
              </a:solidFill>
            </a:endParaRPr>
          </a:p>
          <a:p>
            <a:r>
              <a:rPr lang="en-US" altLang="en-US" sz="2400" dirty="0">
                <a:solidFill>
                  <a:srgbClr val="194990"/>
                </a:solidFill>
              </a:rPr>
              <a:t>Rules-based systems</a:t>
            </a:r>
          </a:p>
          <a:p>
            <a:pPr marL="152388" indent="0">
              <a:buNone/>
            </a:pPr>
            <a:endParaRPr lang="en-US" altLang="en-US" sz="2400" dirty="0">
              <a:solidFill>
                <a:srgbClr val="194990"/>
              </a:solidFill>
            </a:endParaRPr>
          </a:p>
          <a:p>
            <a:r>
              <a:rPr lang="en-US" altLang="en-US" sz="2400" dirty="0">
                <a:solidFill>
                  <a:srgbClr val="FF0000"/>
                </a:solidFill>
              </a:rPr>
              <a:t>Case-based reasoning</a:t>
            </a:r>
          </a:p>
        </p:txBody>
      </p:sp>
      <p:sp>
        <p:nvSpPr>
          <p:cNvPr id="5" name="Slide Number Placeholder 4"/>
          <p:cNvSpPr>
            <a:spLocks noGrp="1"/>
          </p:cNvSpPr>
          <p:nvPr>
            <p:ph type="sldNum" idx="12"/>
          </p:nvPr>
        </p:nvSpPr>
        <p:spPr/>
        <p:txBody>
          <a:bodyPr/>
          <a:lstStyle/>
          <a:p>
            <a:fld id="{00000000-1234-1234-1234-123412341234}" type="slidenum">
              <a:rPr lang="en" smtClean="0"/>
              <a:pPr/>
              <a:t>44</a:t>
            </a:fld>
            <a:endParaRPr lang="en"/>
          </a:p>
        </p:txBody>
      </p:sp>
    </p:spTree>
    <p:extLst>
      <p:ext uri="{BB962C8B-B14F-4D97-AF65-F5344CB8AC3E}">
        <p14:creationId xmlns:p14="http://schemas.microsoft.com/office/powerpoint/2010/main" val="2052396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0088321-7F8D-4573-B58C-D80F2077CF13}"/>
              </a:ext>
            </a:extLst>
          </p:cNvPr>
          <p:cNvSpPr>
            <a:spLocks noGrp="1" noChangeArrowheads="1"/>
          </p:cNvSpPr>
          <p:nvPr>
            <p:ph type="title"/>
          </p:nvPr>
        </p:nvSpPr>
        <p:spPr>
          <a:xfrm>
            <a:off x="580572" y="67576"/>
            <a:ext cx="11611428" cy="1023600"/>
          </a:xfrm>
        </p:spPr>
        <p:txBody>
          <a:bodyPr/>
          <a:lstStyle/>
          <a:p>
            <a:pPr eaLnBrk="1" hangingPunct="1"/>
            <a:r>
              <a:rPr lang="en-US" altLang="en-US" sz="4200" dirty="0"/>
              <a:t>Case-based Reasoning</a:t>
            </a:r>
            <a:endParaRPr lang="el-GR" altLang="en-US" sz="4200" dirty="0"/>
          </a:p>
        </p:txBody>
      </p:sp>
      <p:sp>
        <p:nvSpPr>
          <p:cNvPr id="10243" name="Rectangle 3">
            <a:extLst>
              <a:ext uri="{FF2B5EF4-FFF2-40B4-BE49-F238E27FC236}">
                <a16:creationId xmlns:a16="http://schemas.microsoft.com/office/drawing/2014/main" id="{FC3C84F3-39E2-4B83-B349-1C9840B5C5D0}"/>
              </a:ext>
            </a:extLst>
          </p:cNvPr>
          <p:cNvSpPr>
            <a:spLocks noGrp="1" noChangeArrowheads="1"/>
          </p:cNvSpPr>
          <p:nvPr>
            <p:ph type="body" idx="1"/>
          </p:nvPr>
        </p:nvSpPr>
        <p:spPr>
          <a:xfrm>
            <a:off x="480060" y="1355073"/>
            <a:ext cx="11421654" cy="4817294"/>
          </a:xfrm>
        </p:spPr>
        <p:txBody>
          <a:bodyPr/>
          <a:lstStyle/>
          <a:p>
            <a:pPr eaLnBrk="1" hangingPunct="1">
              <a:lnSpc>
                <a:spcPct val="90000"/>
              </a:lnSpc>
            </a:pPr>
            <a:r>
              <a:rPr lang="en-US" altLang="en-US" sz="2400" dirty="0"/>
              <a:t>O</a:t>
            </a:r>
            <a:r>
              <a:rPr lang="el-GR" altLang="en-US" sz="2400" dirty="0"/>
              <a:t>ver the last few years an alternative reasoning paradigm and computational </a:t>
            </a:r>
            <a:r>
              <a:rPr lang="en-GB" altLang="en-US" sz="2400" dirty="0"/>
              <a:t>problem-solving</a:t>
            </a:r>
            <a:r>
              <a:rPr lang="el-GR" altLang="en-US" sz="2400" dirty="0"/>
              <a:t> method has increasingly attracted more and more attention </a:t>
            </a:r>
            <a:endParaRPr lang="en-US" altLang="en-US" sz="2400" dirty="0"/>
          </a:p>
          <a:p>
            <a:pPr eaLnBrk="1" hangingPunct="1">
              <a:lnSpc>
                <a:spcPct val="90000"/>
              </a:lnSpc>
            </a:pPr>
            <a:r>
              <a:rPr lang="el-GR" altLang="en-US" sz="2400" b="1" dirty="0"/>
              <a:t>Case-based reasoning</a:t>
            </a:r>
            <a:r>
              <a:rPr lang="el-GR" altLang="en-US" sz="2400" dirty="0"/>
              <a:t> (CBR) solves new problems by adapting previously successful solutions to similar problems</a:t>
            </a:r>
            <a:endParaRPr lang="en-US" altLang="en-US" sz="2400" dirty="0"/>
          </a:p>
          <a:p>
            <a:pPr lvl="1" eaLnBrk="1" hangingPunct="1">
              <a:lnSpc>
                <a:spcPct val="90000"/>
              </a:lnSpc>
            </a:pPr>
            <a:r>
              <a:rPr lang="el-GR" altLang="en-US" sz="2400" dirty="0"/>
              <a:t>CBR is attracting attention because it seems to directly address the problems outlined above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8231F85-F149-438B-B9A8-9291BA248702}"/>
              </a:ext>
            </a:extLst>
          </p:cNvPr>
          <p:cNvSpPr>
            <a:spLocks noGrp="1" noChangeArrowheads="1"/>
          </p:cNvSpPr>
          <p:nvPr>
            <p:ph type="title"/>
          </p:nvPr>
        </p:nvSpPr>
        <p:spPr>
          <a:xfrm>
            <a:off x="580572" y="67576"/>
            <a:ext cx="11611428" cy="1023600"/>
          </a:xfrm>
        </p:spPr>
        <p:txBody>
          <a:bodyPr/>
          <a:lstStyle/>
          <a:p>
            <a:pPr eaLnBrk="1" hangingPunct="1"/>
            <a:r>
              <a:rPr lang="en-US" altLang="en-US" sz="4200" dirty="0"/>
              <a:t>Case-based Reasoning</a:t>
            </a:r>
            <a:endParaRPr lang="el-GR" altLang="en-US" sz="4200" dirty="0"/>
          </a:p>
        </p:txBody>
      </p:sp>
      <p:sp>
        <p:nvSpPr>
          <p:cNvPr id="11267" name="Rectangle 3">
            <a:extLst>
              <a:ext uri="{FF2B5EF4-FFF2-40B4-BE49-F238E27FC236}">
                <a16:creationId xmlns:a16="http://schemas.microsoft.com/office/drawing/2014/main" id="{5D176B9D-258E-41E7-8839-6500CE606EA2}"/>
              </a:ext>
            </a:extLst>
          </p:cNvPr>
          <p:cNvSpPr>
            <a:spLocks noGrp="1" noChangeArrowheads="1"/>
          </p:cNvSpPr>
          <p:nvPr>
            <p:ph type="body" idx="1"/>
          </p:nvPr>
        </p:nvSpPr>
        <p:spPr/>
        <p:txBody>
          <a:bodyPr/>
          <a:lstStyle/>
          <a:p>
            <a:pPr eaLnBrk="1" hangingPunct="1">
              <a:lnSpc>
                <a:spcPct val="90000"/>
              </a:lnSpc>
            </a:pPr>
            <a:r>
              <a:rPr lang="en-US" altLang="en-US" sz="2400" dirty="0"/>
              <a:t>Namely:</a:t>
            </a:r>
          </a:p>
          <a:p>
            <a:pPr lvl="1" eaLnBrk="1" hangingPunct="1">
              <a:lnSpc>
                <a:spcPct val="90000"/>
              </a:lnSpc>
            </a:pPr>
            <a:r>
              <a:rPr lang="el-GR" altLang="en-US" sz="2400" dirty="0"/>
              <a:t>CBR does not require an explicit domain model and so elicitation becomes a task of gathering case histories </a:t>
            </a:r>
            <a:endParaRPr lang="en-US" altLang="en-US" sz="2400" dirty="0"/>
          </a:p>
          <a:p>
            <a:pPr lvl="1" eaLnBrk="1" hangingPunct="1">
              <a:lnSpc>
                <a:spcPct val="90000"/>
              </a:lnSpc>
            </a:pPr>
            <a:r>
              <a:rPr lang="el-GR" altLang="en-US" sz="2400" dirty="0"/>
              <a:t>implementation is reduced to identifying significant features that describe a case, an easier task than creating an explicit model</a:t>
            </a:r>
            <a:endParaRPr lang="en-US" altLang="en-US" sz="2400" dirty="0"/>
          </a:p>
          <a:p>
            <a:pPr lvl="1" eaLnBrk="1" hangingPunct="1">
              <a:lnSpc>
                <a:spcPct val="90000"/>
              </a:lnSpc>
            </a:pPr>
            <a:r>
              <a:rPr lang="el-GR" altLang="en-US" sz="2400" dirty="0"/>
              <a:t>by applying database techniques large volumes of information can be managed </a:t>
            </a:r>
            <a:endParaRPr lang="en-US" altLang="en-US" sz="2400" dirty="0"/>
          </a:p>
          <a:p>
            <a:pPr lvl="1" eaLnBrk="1" hangingPunct="1">
              <a:lnSpc>
                <a:spcPct val="90000"/>
              </a:lnSpc>
            </a:pPr>
            <a:r>
              <a:rPr lang="el-GR" altLang="en-US" sz="2400" dirty="0"/>
              <a:t>CBR systems can learn by acquiring new knowledge as cases thus making maintenance easier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12F05B9-8573-429C-B859-8364D91831E1}"/>
              </a:ext>
            </a:extLst>
          </p:cNvPr>
          <p:cNvSpPr>
            <a:spLocks noGrp="1" noChangeArrowheads="1"/>
          </p:cNvSpPr>
          <p:nvPr>
            <p:ph type="title"/>
          </p:nvPr>
        </p:nvSpPr>
        <p:spPr>
          <a:xfrm>
            <a:off x="468630" y="67576"/>
            <a:ext cx="11723370" cy="1023600"/>
          </a:xfrm>
        </p:spPr>
        <p:txBody>
          <a:bodyPr/>
          <a:lstStyle/>
          <a:p>
            <a:pPr eaLnBrk="1" hangingPunct="1"/>
            <a:r>
              <a:rPr lang="en-US" altLang="en-US" sz="4200" dirty="0"/>
              <a:t>Case-based Reasoning</a:t>
            </a:r>
            <a:endParaRPr lang="el-GR" altLang="en-US" sz="4200" dirty="0"/>
          </a:p>
        </p:txBody>
      </p:sp>
      <p:graphicFrame>
        <p:nvGraphicFramePr>
          <p:cNvPr id="13315" name="Object 4">
            <a:extLst>
              <a:ext uri="{FF2B5EF4-FFF2-40B4-BE49-F238E27FC236}">
                <a16:creationId xmlns:a16="http://schemas.microsoft.com/office/drawing/2014/main" id="{3C3EB6CF-F2F2-4B2A-980F-2B7E06436E7C}"/>
              </a:ext>
            </a:extLst>
          </p:cNvPr>
          <p:cNvGraphicFramePr>
            <a:graphicFrameLocks noChangeAspect="1"/>
          </p:cNvGraphicFramePr>
          <p:nvPr>
            <p:extLst>
              <p:ext uri="{D42A27DB-BD31-4B8C-83A1-F6EECF244321}">
                <p14:modId xmlns:p14="http://schemas.microsoft.com/office/powerpoint/2010/main" val="190038349"/>
              </p:ext>
            </p:extLst>
          </p:nvPr>
        </p:nvGraphicFramePr>
        <p:xfrm>
          <a:off x="5396548" y="960121"/>
          <a:ext cx="4989512" cy="4752975"/>
        </p:xfrm>
        <a:graphic>
          <a:graphicData uri="http://schemas.openxmlformats.org/presentationml/2006/ole">
            <mc:AlternateContent xmlns:mc="http://schemas.openxmlformats.org/markup-compatibility/2006">
              <mc:Choice xmlns:v="urn:schemas-microsoft-com:vml" Requires="v">
                <p:oleObj spid="_x0000_s1036" r:id="rId4" imgW="4977384" imgH="5510784" progId="Word.Picture.8">
                  <p:embed/>
                </p:oleObj>
              </mc:Choice>
              <mc:Fallback>
                <p:oleObj r:id="rId4" imgW="4977384" imgH="5510784" progId="Word.Picture.8">
                  <p:embed/>
                  <p:pic>
                    <p:nvPicPr>
                      <p:cNvPr id="13315" name="Object 4">
                        <a:extLst>
                          <a:ext uri="{FF2B5EF4-FFF2-40B4-BE49-F238E27FC236}">
                            <a16:creationId xmlns:a16="http://schemas.microsoft.com/office/drawing/2014/main" id="{3C3EB6CF-F2F2-4B2A-980F-2B7E06436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6548" y="960121"/>
                        <a:ext cx="49895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Text Box 5">
            <a:extLst>
              <a:ext uri="{FF2B5EF4-FFF2-40B4-BE49-F238E27FC236}">
                <a16:creationId xmlns:a16="http://schemas.microsoft.com/office/drawing/2014/main" id="{3AAD01E2-2B1B-40F5-8133-DF137F4547C2}"/>
              </a:ext>
            </a:extLst>
          </p:cNvPr>
          <p:cNvSpPr txBox="1">
            <a:spLocks noChangeArrowheads="1"/>
          </p:cNvSpPr>
          <p:nvPr/>
        </p:nvSpPr>
        <p:spPr bwMode="auto">
          <a:xfrm>
            <a:off x="3965575" y="3336608"/>
            <a:ext cx="3347391" cy="1200329"/>
          </a:xfrm>
          <a:prstGeom prst="rect">
            <a:avLst/>
          </a:prstGeom>
          <a:solidFill>
            <a:schemeClr val="bg1">
              <a:lumMod val="95000"/>
            </a:schemeClr>
          </a:solidFill>
          <a:ln>
            <a:noFill/>
          </a:ln>
          <a:effec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2400" dirty="0">
                <a:solidFill>
                  <a:srgbClr val="FF0000"/>
                </a:solidFill>
                <a:latin typeface="Calibri" panose="020F0502020204030204" pitchFamily="34" charset="0"/>
                <a:cs typeface="Calibri" panose="020F0502020204030204" pitchFamily="34" charset="0"/>
              </a:rPr>
              <a:t>Retrieve a similar case</a:t>
            </a:r>
          </a:p>
          <a:p>
            <a:pPr>
              <a:spcBef>
                <a:spcPct val="0"/>
              </a:spcBef>
              <a:buClrTx/>
              <a:buSzTx/>
              <a:buFontTx/>
              <a:buNone/>
            </a:pPr>
            <a:r>
              <a:rPr lang="en-IE" altLang="en-US" sz="2400" dirty="0">
                <a:solidFill>
                  <a:srgbClr val="FF0000"/>
                </a:solidFill>
                <a:latin typeface="Calibri" panose="020F0502020204030204" pitchFamily="34" charset="0"/>
                <a:cs typeface="Calibri" panose="020F0502020204030204" pitchFamily="34" charset="0"/>
              </a:rPr>
              <a:t>and adapt the solution to</a:t>
            </a:r>
          </a:p>
          <a:p>
            <a:pPr>
              <a:spcBef>
                <a:spcPct val="0"/>
              </a:spcBef>
              <a:buClrTx/>
              <a:buSzTx/>
              <a:buFontTx/>
              <a:buNone/>
            </a:pPr>
            <a:r>
              <a:rPr lang="en-IE" altLang="en-US" sz="2400" dirty="0">
                <a:solidFill>
                  <a:srgbClr val="FF0000"/>
                </a:solidFill>
                <a:latin typeface="Calibri" panose="020F0502020204030204" pitchFamily="34" charset="0"/>
                <a:cs typeface="Calibri" panose="020F0502020204030204" pitchFamily="34" charset="0"/>
              </a:rPr>
              <a:t>fit the current problem</a:t>
            </a:r>
            <a:endParaRPr lang="en-GB" altLang="en-US" sz="2400"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E3506B3-8A0E-4208-8DB5-1578BAE02F90}"/>
              </a:ext>
            </a:extLst>
          </p:cNvPr>
          <p:cNvSpPr>
            <a:spLocks noGrp="1" noChangeArrowheads="1"/>
          </p:cNvSpPr>
          <p:nvPr>
            <p:ph type="title"/>
          </p:nvPr>
        </p:nvSpPr>
        <p:spPr>
          <a:xfrm>
            <a:off x="580572" y="67576"/>
            <a:ext cx="11611428" cy="1023600"/>
          </a:xfrm>
        </p:spPr>
        <p:txBody>
          <a:bodyPr/>
          <a:lstStyle/>
          <a:p>
            <a:pPr eaLnBrk="1" hangingPunct="1"/>
            <a:r>
              <a:rPr lang="en-US" altLang="en-US" dirty="0"/>
              <a:t>The CBR Assumption</a:t>
            </a:r>
            <a:endParaRPr lang="el-GR" altLang="en-US" dirty="0"/>
          </a:p>
        </p:txBody>
      </p:sp>
      <p:sp>
        <p:nvSpPr>
          <p:cNvPr id="14339" name="Rectangle 3">
            <a:extLst>
              <a:ext uri="{FF2B5EF4-FFF2-40B4-BE49-F238E27FC236}">
                <a16:creationId xmlns:a16="http://schemas.microsoft.com/office/drawing/2014/main" id="{5B90D281-EB8A-4DC1-B728-A12B475890CA}"/>
              </a:ext>
            </a:extLst>
          </p:cNvPr>
          <p:cNvSpPr>
            <a:spLocks noGrp="1" noChangeArrowheads="1"/>
          </p:cNvSpPr>
          <p:nvPr>
            <p:ph type="body" idx="1"/>
          </p:nvPr>
        </p:nvSpPr>
        <p:spPr/>
        <p:txBody>
          <a:bodyPr/>
          <a:lstStyle/>
          <a:p>
            <a:pPr eaLnBrk="1" hangingPunct="1"/>
            <a:r>
              <a:rPr lang="en-GB" altLang="en-US" sz="2500" dirty="0"/>
              <a:t>New problem can be solved by</a:t>
            </a:r>
          </a:p>
          <a:p>
            <a:pPr lvl="1" eaLnBrk="1" hangingPunct="1"/>
            <a:r>
              <a:rPr lang="en-GB" altLang="en-US" sz="2100" dirty="0"/>
              <a:t>retrieving </a:t>
            </a:r>
            <a:r>
              <a:rPr lang="en-GB" altLang="en-US" sz="2100" dirty="0">
                <a:solidFill>
                  <a:schemeClr val="tx2"/>
                </a:solidFill>
              </a:rPr>
              <a:t>similar</a:t>
            </a:r>
            <a:r>
              <a:rPr lang="en-GB" altLang="en-US" sz="2100" dirty="0"/>
              <a:t> problems</a:t>
            </a:r>
          </a:p>
          <a:p>
            <a:pPr lvl="1" eaLnBrk="1" hangingPunct="1"/>
            <a:r>
              <a:rPr lang="en-GB" altLang="en-US" sz="2100" dirty="0">
                <a:solidFill>
                  <a:schemeClr val="tx2"/>
                </a:solidFill>
              </a:rPr>
              <a:t>adapting</a:t>
            </a:r>
            <a:r>
              <a:rPr lang="en-GB" altLang="en-US" sz="2100" dirty="0"/>
              <a:t> retrieved solutions</a:t>
            </a:r>
          </a:p>
          <a:p>
            <a:pPr eaLnBrk="1" hangingPunct="1"/>
            <a:r>
              <a:rPr lang="en-GB" altLang="en-US" sz="2500" dirty="0">
                <a:solidFill>
                  <a:schemeClr val="tx2"/>
                </a:solidFill>
              </a:rPr>
              <a:t>Similar problems</a:t>
            </a:r>
            <a:r>
              <a:rPr lang="en-GB" altLang="en-US" sz="2500" dirty="0"/>
              <a:t> have </a:t>
            </a:r>
            <a:r>
              <a:rPr lang="en-GB" altLang="en-US" sz="2500" dirty="0">
                <a:solidFill>
                  <a:schemeClr val="tx2"/>
                </a:solidFill>
              </a:rPr>
              <a:t>similar solutions</a:t>
            </a:r>
            <a:endParaRPr lang="el-GR" altLang="en-US" sz="2500" dirty="0">
              <a:solidFill>
                <a:schemeClr val="tx2"/>
              </a:solidFill>
            </a:endParaRPr>
          </a:p>
        </p:txBody>
      </p:sp>
      <p:sp>
        <p:nvSpPr>
          <p:cNvPr id="541700" name="Freeform 4">
            <a:extLst>
              <a:ext uri="{FF2B5EF4-FFF2-40B4-BE49-F238E27FC236}">
                <a16:creationId xmlns:a16="http://schemas.microsoft.com/office/drawing/2014/main" id="{E260734D-7885-433B-84FC-0E08574D1669}"/>
              </a:ext>
            </a:extLst>
          </p:cNvPr>
          <p:cNvSpPr>
            <a:spLocks/>
          </p:cNvSpPr>
          <p:nvPr/>
        </p:nvSpPr>
        <p:spPr bwMode="auto">
          <a:xfrm>
            <a:off x="5955031" y="1606869"/>
            <a:ext cx="4352925" cy="1514475"/>
          </a:xfrm>
          <a:custGeom>
            <a:avLst/>
            <a:gdLst>
              <a:gd name="T0" fmla="*/ 1038539989 w 2897"/>
              <a:gd name="T1" fmla="*/ 456149075 h 954"/>
              <a:gd name="T2" fmla="*/ 203193097 w 2897"/>
              <a:gd name="T3" fmla="*/ 582156888 h 954"/>
              <a:gd name="T4" fmla="*/ 45153521 w 2897"/>
              <a:gd name="T5" fmla="*/ 834172513 h 954"/>
              <a:gd name="T6" fmla="*/ 0 w 2897"/>
              <a:gd name="T7" fmla="*/ 985381888 h 954"/>
              <a:gd name="T8" fmla="*/ 22577512 w 2897"/>
              <a:gd name="T9" fmla="*/ 1262599075 h 954"/>
              <a:gd name="T10" fmla="*/ 112884553 w 2897"/>
              <a:gd name="T11" fmla="*/ 1413808450 h 954"/>
              <a:gd name="T12" fmla="*/ 451539714 w 2897"/>
              <a:gd name="T13" fmla="*/ 1615420950 h 954"/>
              <a:gd name="T14" fmla="*/ 812770884 w 2897"/>
              <a:gd name="T15" fmla="*/ 1615420950 h 954"/>
              <a:gd name="T16" fmla="*/ 880501916 w 2897"/>
              <a:gd name="T17" fmla="*/ 1766630325 h 954"/>
              <a:gd name="T18" fmla="*/ 1264309095 w 2897"/>
              <a:gd name="T19" fmla="*/ 2043847513 h 954"/>
              <a:gd name="T20" fmla="*/ 1602964256 w 2897"/>
              <a:gd name="T21" fmla="*/ 2147483646 h 954"/>
              <a:gd name="T22" fmla="*/ 2077079978 w 2897"/>
              <a:gd name="T23" fmla="*/ 1993444388 h 954"/>
              <a:gd name="T24" fmla="*/ 2147483646 w 2897"/>
              <a:gd name="T25" fmla="*/ 2069049075 h 954"/>
              <a:gd name="T26" fmla="*/ 2147483646 w 2897"/>
              <a:gd name="T27" fmla="*/ 2119452200 h 954"/>
              <a:gd name="T28" fmla="*/ 2147483646 w 2897"/>
              <a:gd name="T29" fmla="*/ 2147483646 h 954"/>
              <a:gd name="T30" fmla="*/ 2147483646 w 2897"/>
              <a:gd name="T31" fmla="*/ 1943041263 h 954"/>
              <a:gd name="T32" fmla="*/ 2147483646 w 2897"/>
              <a:gd name="T33" fmla="*/ 2069049075 h 954"/>
              <a:gd name="T34" fmla="*/ 2147483646 w 2897"/>
              <a:gd name="T35" fmla="*/ 1892638138 h 954"/>
              <a:gd name="T36" fmla="*/ 2147483646 w 2897"/>
              <a:gd name="T37" fmla="*/ 1640622513 h 954"/>
              <a:gd name="T38" fmla="*/ 2147483646 w 2897"/>
              <a:gd name="T39" fmla="*/ 1615420950 h 954"/>
              <a:gd name="T40" fmla="*/ 2147483646 w 2897"/>
              <a:gd name="T41" fmla="*/ 1640622513 h 954"/>
              <a:gd name="T42" fmla="*/ 2147483646 w 2897"/>
              <a:gd name="T43" fmla="*/ 1691025638 h 954"/>
              <a:gd name="T44" fmla="*/ 2147483646 w 2897"/>
              <a:gd name="T45" fmla="*/ 1665824075 h 954"/>
              <a:gd name="T46" fmla="*/ 2147483646 w 2897"/>
              <a:gd name="T47" fmla="*/ 1313002200 h 954"/>
              <a:gd name="T48" fmla="*/ 2147483646 w 2897"/>
              <a:gd name="T49" fmla="*/ 304939700 h 954"/>
              <a:gd name="T50" fmla="*/ 2147483646 w 2897"/>
              <a:gd name="T51" fmla="*/ 456149075 h 954"/>
              <a:gd name="T52" fmla="*/ 2147483646 w 2897"/>
              <a:gd name="T53" fmla="*/ 607358450 h 954"/>
              <a:gd name="T54" fmla="*/ 2147483646 w 2897"/>
              <a:gd name="T55" fmla="*/ 481350638 h 954"/>
              <a:gd name="T56" fmla="*/ 2147483646 w 2897"/>
              <a:gd name="T57" fmla="*/ 355342825 h 954"/>
              <a:gd name="T58" fmla="*/ 2147483646 w 2897"/>
              <a:gd name="T59" fmla="*/ 330141263 h 954"/>
              <a:gd name="T60" fmla="*/ 2147483646 w 2897"/>
              <a:gd name="T61" fmla="*/ 229335013 h 954"/>
              <a:gd name="T62" fmla="*/ 2147483646 w 2897"/>
              <a:gd name="T63" fmla="*/ 254536575 h 954"/>
              <a:gd name="T64" fmla="*/ 2147483646 w 2897"/>
              <a:gd name="T65" fmla="*/ 355342825 h 954"/>
              <a:gd name="T66" fmla="*/ 2147483646 w 2897"/>
              <a:gd name="T67" fmla="*/ 405745950 h 954"/>
              <a:gd name="T68" fmla="*/ 2147483646 w 2897"/>
              <a:gd name="T69" fmla="*/ 103327200 h 954"/>
              <a:gd name="T70" fmla="*/ 2147483646 w 2897"/>
              <a:gd name="T71" fmla="*/ 254536575 h 954"/>
              <a:gd name="T72" fmla="*/ 2147483646 w 2897"/>
              <a:gd name="T73" fmla="*/ 128528763 h 954"/>
              <a:gd name="T74" fmla="*/ 2147483646 w 2897"/>
              <a:gd name="T75" fmla="*/ 27722513 h 954"/>
              <a:gd name="T76" fmla="*/ 2147483646 w 2897"/>
              <a:gd name="T77" fmla="*/ 178931888 h 954"/>
              <a:gd name="T78" fmla="*/ 2031926458 w 2897"/>
              <a:gd name="T79" fmla="*/ 78125638 h 954"/>
              <a:gd name="T80" fmla="*/ 1557809232 w 2897"/>
              <a:gd name="T81" fmla="*/ 204133450 h 954"/>
              <a:gd name="T82" fmla="*/ 1286886606 w 2897"/>
              <a:gd name="T83" fmla="*/ 330141263 h 954"/>
              <a:gd name="T84" fmla="*/ 1038539989 w 2897"/>
              <a:gd name="T85" fmla="*/ 456149075 h 9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7" h="954">
                <a:moveTo>
                  <a:pt x="460" y="181"/>
                </a:moveTo>
                <a:cubicBezTo>
                  <a:pt x="337" y="198"/>
                  <a:pt x="211" y="202"/>
                  <a:pt x="90" y="231"/>
                </a:cubicBezTo>
                <a:cubicBezTo>
                  <a:pt x="77" y="234"/>
                  <a:pt x="25" y="319"/>
                  <a:pt x="20" y="331"/>
                </a:cubicBezTo>
                <a:cubicBezTo>
                  <a:pt x="11" y="350"/>
                  <a:pt x="0" y="391"/>
                  <a:pt x="0" y="391"/>
                </a:cubicBezTo>
                <a:cubicBezTo>
                  <a:pt x="3" y="428"/>
                  <a:pt x="5" y="465"/>
                  <a:pt x="10" y="501"/>
                </a:cubicBezTo>
                <a:cubicBezTo>
                  <a:pt x="15" y="539"/>
                  <a:pt x="25" y="531"/>
                  <a:pt x="50" y="561"/>
                </a:cubicBezTo>
                <a:cubicBezTo>
                  <a:pt x="96" y="617"/>
                  <a:pt x="132" y="624"/>
                  <a:pt x="200" y="641"/>
                </a:cubicBezTo>
                <a:cubicBezTo>
                  <a:pt x="253" y="637"/>
                  <a:pt x="322" y="603"/>
                  <a:pt x="360" y="641"/>
                </a:cubicBezTo>
                <a:cubicBezTo>
                  <a:pt x="376" y="657"/>
                  <a:pt x="376" y="684"/>
                  <a:pt x="390" y="701"/>
                </a:cubicBezTo>
                <a:cubicBezTo>
                  <a:pt x="445" y="767"/>
                  <a:pt x="486" y="789"/>
                  <a:pt x="560" y="811"/>
                </a:cubicBezTo>
                <a:cubicBezTo>
                  <a:pt x="616" y="828"/>
                  <a:pt x="651" y="851"/>
                  <a:pt x="710" y="861"/>
                </a:cubicBezTo>
                <a:cubicBezTo>
                  <a:pt x="852" y="852"/>
                  <a:pt x="860" y="882"/>
                  <a:pt x="920" y="791"/>
                </a:cubicBezTo>
                <a:cubicBezTo>
                  <a:pt x="967" y="800"/>
                  <a:pt x="976" y="799"/>
                  <a:pt x="1020" y="821"/>
                </a:cubicBezTo>
                <a:cubicBezTo>
                  <a:pt x="1031" y="826"/>
                  <a:pt x="1039" y="837"/>
                  <a:pt x="1050" y="841"/>
                </a:cubicBezTo>
                <a:cubicBezTo>
                  <a:pt x="1112" y="862"/>
                  <a:pt x="1177" y="873"/>
                  <a:pt x="1240" y="891"/>
                </a:cubicBezTo>
                <a:cubicBezTo>
                  <a:pt x="1436" y="885"/>
                  <a:pt x="1579" y="954"/>
                  <a:pt x="1640" y="771"/>
                </a:cubicBezTo>
                <a:cubicBezTo>
                  <a:pt x="1705" y="797"/>
                  <a:pt x="1738" y="812"/>
                  <a:pt x="1810" y="821"/>
                </a:cubicBezTo>
                <a:cubicBezTo>
                  <a:pt x="2247" y="804"/>
                  <a:pt x="1963" y="862"/>
                  <a:pt x="2130" y="751"/>
                </a:cubicBezTo>
                <a:cubicBezTo>
                  <a:pt x="2145" y="729"/>
                  <a:pt x="2181" y="664"/>
                  <a:pt x="2200" y="651"/>
                </a:cubicBezTo>
                <a:cubicBezTo>
                  <a:pt x="2211" y="643"/>
                  <a:pt x="2227" y="644"/>
                  <a:pt x="2240" y="641"/>
                </a:cubicBezTo>
                <a:cubicBezTo>
                  <a:pt x="2273" y="644"/>
                  <a:pt x="2307" y="645"/>
                  <a:pt x="2340" y="651"/>
                </a:cubicBezTo>
                <a:cubicBezTo>
                  <a:pt x="2361" y="655"/>
                  <a:pt x="2379" y="670"/>
                  <a:pt x="2400" y="671"/>
                </a:cubicBezTo>
                <a:cubicBezTo>
                  <a:pt x="2497" y="674"/>
                  <a:pt x="2593" y="664"/>
                  <a:pt x="2690" y="661"/>
                </a:cubicBezTo>
                <a:cubicBezTo>
                  <a:pt x="2778" y="639"/>
                  <a:pt x="2818" y="611"/>
                  <a:pt x="2840" y="521"/>
                </a:cubicBezTo>
                <a:cubicBezTo>
                  <a:pt x="2834" y="348"/>
                  <a:pt x="2897" y="180"/>
                  <a:pt x="2720" y="121"/>
                </a:cubicBezTo>
                <a:cubicBezTo>
                  <a:pt x="2586" y="134"/>
                  <a:pt x="2645" y="124"/>
                  <a:pt x="2560" y="181"/>
                </a:cubicBezTo>
                <a:cubicBezTo>
                  <a:pt x="2547" y="201"/>
                  <a:pt x="2540" y="254"/>
                  <a:pt x="2520" y="241"/>
                </a:cubicBezTo>
                <a:cubicBezTo>
                  <a:pt x="2503" y="230"/>
                  <a:pt x="2462" y="203"/>
                  <a:pt x="2450" y="191"/>
                </a:cubicBezTo>
                <a:cubicBezTo>
                  <a:pt x="2435" y="176"/>
                  <a:pt x="2428" y="153"/>
                  <a:pt x="2410" y="141"/>
                </a:cubicBezTo>
                <a:cubicBezTo>
                  <a:pt x="2396" y="132"/>
                  <a:pt x="2376" y="136"/>
                  <a:pt x="2360" y="131"/>
                </a:cubicBezTo>
                <a:cubicBezTo>
                  <a:pt x="2316" y="118"/>
                  <a:pt x="2314" y="114"/>
                  <a:pt x="2280" y="91"/>
                </a:cubicBezTo>
                <a:cubicBezTo>
                  <a:pt x="2250" y="94"/>
                  <a:pt x="2219" y="91"/>
                  <a:pt x="2190" y="101"/>
                </a:cubicBezTo>
                <a:cubicBezTo>
                  <a:pt x="2167" y="109"/>
                  <a:pt x="2150" y="128"/>
                  <a:pt x="2130" y="141"/>
                </a:cubicBezTo>
                <a:cubicBezTo>
                  <a:pt x="2120" y="148"/>
                  <a:pt x="2100" y="161"/>
                  <a:pt x="2100" y="161"/>
                </a:cubicBezTo>
                <a:cubicBezTo>
                  <a:pt x="2015" y="97"/>
                  <a:pt x="1921" y="70"/>
                  <a:pt x="1820" y="41"/>
                </a:cubicBezTo>
                <a:cubicBezTo>
                  <a:pt x="1710" y="49"/>
                  <a:pt x="1678" y="33"/>
                  <a:pt x="1610" y="101"/>
                </a:cubicBezTo>
                <a:cubicBezTo>
                  <a:pt x="1561" y="85"/>
                  <a:pt x="1510" y="61"/>
                  <a:pt x="1460" y="51"/>
                </a:cubicBezTo>
                <a:cubicBezTo>
                  <a:pt x="1393" y="38"/>
                  <a:pt x="1260" y="11"/>
                  <a:pt x="1260" y="11"/>
                </a:cubicBezTo>
                <a:cubicBezTo>
                  <a:pt x="1053" y="27"/>
                  <a:pt x="1187" y="0"/>
                  <a:pt x="1080" y="71"/>
                </a:cubicBezTo>
                <a:cubicBezTo>
                  <a:pt x="1027" y="36"/>
                  <a:pt x="962" y="39"/>
                  <a:pt x="900" y="31"/>
                </a:cubicBezTo>
                <a:cubicBezTo>
                  <a:pt x="809" y="38"/>
                  <a:pt x="750" y="21"/>
                  <a:pt x="690" y="81"/>
                </a:cubicBezTo>
                <a:cubicBezTo>
                  <a:pt x="671" y="138"/>
                  <a:pt x="632" y="123"/>
                  <a:pt x="570" y="131"/>
                </a:cubicBezTo>
                <a:cubicBezTo>
                  <a:pt x="520" y="164"/>
                  <a:pt x="527" y="203"/>
                  <a:pt x="460" y="181"/>
                </a:cubicBezTo>
                <a:close/>
              </a:path>
            </a:pathLst>
          </a:custGeom>
          <a:solidFill>
            <a:schemeClr val="hlink"/>
          </a:solidFill>
          <a:ln w="9525" cap="flat" cmpd="sng">
            <a:solidFill>
              <a:schemeClr val="hlink"/>
            </a:solidFill>
            <a:prstDash val="solid"/>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1701" name="Freeform 5">
            <a:extLst>
              <a:ext uri="{FF2B5EF4-FFF2-40B4-BE49-F238E27FC236}">
                <a16:creationId xmlns:a16="http://schemas.microsoft.com/office/drawing/2014/main" id="{9FEAB355-C28D-473B-9355-373EDD7799C7}"/>
              </a:ext>
            </a:extLst>
          </p:cNvPr>
          <p:cNvSpPr>
            <a:spLocks/>
          </p:cNvSpPr>
          <p:nvPr/>
        </p:nvSpPr>
        <p:spPr bwMode="auto">
          <a:xfrm>
            <a:off x="6543993" y="3049905"/>
            <a:ext cx="5459412" cy="1703388"/>
          </a:xfrm>
          <a:custGeom>
            <a:avLst/>
            <a:gdLst>
              <a:gd name="T0" fmla="*/ 709979890 w 3855"/>
              <a:gd name="T1" fmla="*/ 839213071 h 1073"/>
              <a:gd name="T2" fmla="*/ 389085425 w 3855"/>
              <a:gd name="T3" fmla="*/ 713205222 h 1073"/>
              <a:gd name="T4" fmla="*/ 168469949 w 3855"/>
              <a:gd name="T5" fmla="*/ 738406792 h 1073"/>
              <a:gd name="T6" fmla="*/ 28078797 w 3855"/>
              <a:gd name="T7" fmla="*/ 1091228770 h 1073"/>
              <a:gd name="T8" fmla="*/ 369029344 w 3855"/>
              <a:gd name="T9" fmla="*/ 1595260168 h 1073"/>
              <a:gd name="T10" fmla="*/ 449253668 w 3855"/>
              <a:gd name="T11" fmla="*/ 1570058598 h 1073"/>
              <a:gd name="T12" fmla="*/ 469308333 w 3855"/>
              <a:gd name="T13" fmla="*/ 1922880577 h 1073"/>
              <a:gd name="T14" fmla="*/ 730035971 w 3855"/>
              <a:gd name="T15" fmla="*/ 2124493136 h 1073"/>
              <a:gd name="T16" fmla="*/ 1472105308 w 3855"/>
              <a:gd name="T17" fmla="*/ 1998485287 h 1073"/>
              <a:gd name="T18" fmla="*/ 1652608622 w 3855"/>
              <a:gd name="T19" fmla="*/ 2147483646 h 1073"/>
              <a:gd name="T20" fmla="*/ 1712776866 w 3855"/>
              <a:gd name="T21" fmla="*/ 2147483646 h 1073"/>
              <a:gd name="T22" fmla="*/ 1873224099 w 3855"/>
              <a:gd name="T23" fmla="*/ 2147483646 h 1073"/>
              <a:gd name="T24" fmla="*/ 2073783494 w 3855"/>
              <a:gd name="T25" fmla="*/ 2147483646 h 1073"/>
              <a:gd name="T26" fmla="*/ 2147483646 w 3855"/>
              <a:gd name="T27" fmla="*/ 2147483646 h 1073"/>
              <a:gd name="T28" fmla="*/ 2147483646 w 3855"/>
              <a:gd name="T29" fmla="*/ 2147483646 h 1073"/>
              <a:gd name="T30" fmla="*/ 2147483646 w 3855"/>
              <a:gd name="T31" fmla="*/ 2147483646 h 1073"/>
              <a:gd name="T32" fmla="*/ 2147483646 w 3855"/>
              <a:gd name="T33" fmla="*/ 2147483646 h 1073"/>
              <a:gd name="T34" fmla="*/ 2147483646 w 3855"/>
              <a:gd name="T35" fmla="*/ 2147483646 h 1073"/>
              <a:gd name="T36" fmla="*/ 2147483646 w 3855"/>
              <a:gd name="T37" fmla="*/ 2147483646 h 1073"/>
              <a:gd name="T38" fmla="*/ 2147483646 w 3855"/>
              <a:gd name="T39" fmla="*/ 2147483646 h 1073"/>
              <a:gd name="T40" fmla="*/ 2147483646 w 3855"/>
              <a:gd name="T41" fmla="*/ 2147483646 h 1073"/>
              <a:gd name="T42" fmla="*/ 2147483646 w 3855"/>
              <a:gd name="T43" fmla="*/ 2147483646 h 1073"/>
              <a:gd name="T44" fmla="*/ 2147483646 w 3855"/>
              <a:gd name="T45" fmla="*/ 2099291566 h 1073"/>
              <a:gd name="T46" fmla="*/ 2147483646 w 3855"/>
              <a:gd name="T47" fmla="*/ 2023686857 h 1073"/>
              <a:gd name="T48" fmla="*/ 2147483646 w 3855"/>
              <a:gd name="T49" fmla="*/ 1847275867 h 1073"/>
              <a:gd name="T50" fmla="*/ 2147483646 w 3855"/>
              <a:gd name="T51" fmla="*/ 1595260168 h 1073"/>
              <a:gd name="T52" fmla="*/ 2147483646 w 3855"/>
              <a:gd name="T53" fmla="*/ 1670864878 h 1073"/>
              <a:gd name="T54" fmla="*/ 2147483646 w 3855"/>
              <a:gd name="T55" fmla="*/ 1721268018 h 1073"/>
              <a:gd name="T56" fmla="*/ 2147483646 w 3855"/>
              <a:gd name="T57" fmla="*/ 1595260168 h 1073"/>
              <a:gd name="T58" fmla="*/ 2147483646 w 3855"/>
              <a:gd name="T59" fmla="*/ 1292841329 h 1073"/>
              <a:gd name="T60" fmla="*/ 2147483646 w 3855"/>
              <a:gd name="T61" fmla="*/ 738406792 h 1073"/>
              <a:gd name="T62" fmla="*/ 2147483646 w 3855"/>
              <a:gd name="T63" fmla="*/ 662802082 h 1073"/>
              <a:gd name="T64" fmla="*/ 2147483646 w 3855"/>
              <a:gd name="T65" fmla="*/ 587197372 h 1073"/>
              <a:gd name="T66" fmla="*/ 2147483646 w 3855"/>
              <a:gd name="T67" fmla="*/ 158770684 h 1073"/>
              <a:gd name="T68" fmla="*/ 2147483646 w 3855"/>
              <a:gd name="T69" fmla="*/ 209173824 h 1073"/>
              <a:gd name="T70" fmla="*/ 2147483646 w 3855"/>
              <a:gd name="T71" fmla="*/ 234375394 h 1073"/>
              <a:gd name="T72" fmla="*/ 2147483646 w 3855"/>
              <a:gd name="T73" fmla="*/ 32762835 h 1073"/>
              <a:gd name="T74" fmla="*/ 2147483646 w 3855"/>
              <a:gd name="T75" fmla="*/ 57964405 h 1073"/>
              <a:gd name="T76" fmla="*/ 2147483646 w 3855"/>
              <a:gd name="T77" fmla="*/ 385584813 h 1073"/>
              <a:gd name="T78" fmla="*/ 2147483646 w 3855"/>
              <a:gd name="T79" fmla="*/ 410786383 h 1073"/>
              <a:gd name="T80" fmla="*/ 2147483646 w 3855"/>
              <a:gd name="T81" fmla="*/ 637600512 h 1073"/>
              <a:gd name="T82" fmla="*/ 2147483646 w 3855"/>
              <a:gd name="T83" fmla="*/ 713205222 h 1073"/>
              <a:gd name="T84" fmla="*/ 2147483646 w 3855"/>
              <a:gd name="T85" fmla="*/ 738406792 h 1073"/>
              <a:gd name="T86" fmla="*/ 2147483646 w 3855"/>
              <a:gd name="T87" fmla="*/ 864414641 h 1073"/>
              <a:gd name="T88" fmla="*/ 2147483646 w 3855"/>
              <a:gd name="T89" fmla="*/ 839213071 h 1073"/>
              <a:gd name="T90" fmla="*/ 2147483646 w 3855"/>
              <a:gd name="T91" fmla="*/ 662802082 h 1073"/>
              <a:gd name="T92" fmla="*/ 2147483646 w 3855"/>
              <a:gd name="T93" fmla="*/ 688003652 h 1073"/>
              <a:gd name="T94" fmla="*/ 1833113353 w 3855"/>
              <a:gd name="T95" fmla="*/ 486391093 h 1073"/>
              <a:gd name="T96" fmla="*/ 1672664704 w 3855"/>
              <a:gd name="T97" fmla="*/ 511592663 h 1073"/>
              <a:gd name="T98" fmla="*/ 1572385714 w 3855"/>
              <a:gd name="T99" fmla="*/ 738406792 h 1073"/>
              <a:gd name="T100" fmla="*/ 1431994562 w 3855"/>
              <a:gd name="T101" fmla="*/ 662802082 h 1073"/>
              <a:gd name="T102" fmla="*/ 1050930437 w 3855"/>
              <a:gd name="T103" fmla="*/ 587197372 h 1073"/>
              <a:gd name="T104" fmla="*/ 709979890 w 3855"/>
              <a:gd name="T105" fmla="*/ 839213071 h 10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855" h="1073">
                <a:moveTo>
                  <a:pt x="354" y="333"/>
                </a:moveTo>
                <a:cubicBezTo>
                  <a:pt x="303" y="299"/>
                  <a:pt x="254" y="292"/>
                  <a:pt x="194" y="283"/>
                </a:cubicBezTo>
                <a:cubicBezTo>
                  <a:pt x="157" y="286"/>
                  <a:pt x="118" y="278"/>
                  <a:pt x="84" y="293"/>
                </a:cubicBezTo>
                <a:cubicBezTo>
                  <a:pt x="74" y="297"/>
                  <a:pt x="20" y="415"/>
                  <a:pt x="14" y="433"/>
                </a:cubicBezTo>
                <a:cubicBezTo>
                  <a:pt x="51" y="656"/>
                  <a:pt x="0" y="615"/>
                  <a:pt x="184" y="633"/>
                </a:cubicBezTo>
                <a:cubicBezTo>
                  <a:pt x="197" y="630"/>
                  <a:pt x="219" y="610"/>
                  <a:pt x="224" y="623"/>
                </a:cubicBezTo>
                <a:cubicBezTo>
                  <a:pt x="241" y="667"/>
                  <a:pt x="226" y="717"/>
                  <a:pt x="234" y="763"/>
                </a:cubicBezTo>
                <a:cubicBezTo>
                  <a:pt x="240" y="796"/>
                  <a:pt x="336" y="834"/>
                  <a:pt x="364" y="843"/>
                </a:cubicBezTo>
                <a:cubicBezTo>
                  <a:pt x="466" y="836"/>
                  <a:pt x="631" y="861"/>
                  <a:pt x="734" y="793"/>
                </a:cubicBezTo>
                <a:cubicBezTo>
                  <a:pt x="749" y="838"/>
                  <a:pt x="779" y="858"/>
                  <a:pt x="824" y="873"/>
                </a:cubicBezTo>
                <a:cubicBezTo>
                  <a:pt x="834" y="886"/>
                  <a:pt x="839" y="906"/>
                  <a:pt x="854" y="913"/>
                </a:cubicBezTo>
                <a:cubicBezTo>
                  <a:pt x="878" y="924"/>
                  <a:pt x="907" y="919"/>
                  <a:pt x="934" y="923"/>
                </a:cubicBezTo>
                <a:cubicBezTo>
                  <a:pt x="968" y="929"/>
                  <a:pt x="1001" y="934"/>
                  <a:pt x="1034" y="943"/>
                </a:cubicBezTo>
                <a:cubicBezTo>
                  <a:pt x="1072" y="953"/>
                  <a:pt x="1107" y="971"/>
                  <a:pt x="1144" y="983"/>
                </a:cubicBezTo>
                <a:cubicBezTo>
                  <a:pt x="1247" y="974"/>
                  <a:pt x="1253" y="984"/>
                  <a:pt x="1314" y="923"/>
                </a:cubicBezTo>
                <a:cubicBezTo>
                  <a:pt x="1481" y="979"/>
                  <a:pt x="1249" y="906"/>
                  <a:pt x="1454" y="953"/>
                </a:cubicBezTo>
                <a:cubicBezTo>
                  <a:pt x="1640" y="996"/>
                  <a:pt x="1333" y="949"/>
                  <a:pt x="1574" y="993"/>
                </a:cubicBezTo>
                <a:cubicBezTo>
                  <a:pt x="1624" y="1002"/>
                  <a:pt x="1674" y="1006"/>
                  <a:pt x="1724" y="1013"/>
                </a:cubicBezTo>
                <a:cubicBezTo>
                  <a:pt x="1982" y="1006"/>
                  <a:pt x="2014" y="1073"/>
                  <a:pt x="2134" y="953"/>
                </a:cubicBezTo>
                <a:cubicBezTo>
                  <a:pt x="2150" y="904"/>
                  <a:pt x="2161" y="917"/>
                  <a:pt x="2204" y="923"/>
                </a:cubicBezTo>
                <a:cubicBezTo>
                  <a:pt x="2244" y="928"/>
                  <a:pt x="2284" y="930"/>
                  <a:pt x="2324" y="933"/>
                </a:cubicBezTo>
                <a:cubicBezTo>
                  <a:pt x="2639" y="915"/>
                  <a:pt x="2598" y="973"/>
                  <a:pt x="2744" y="863"/>
                </a:cubicBezTo>
                <a:cubicBezTo>
                  <a:pt x="2747" y="853"/>
                  <a:pt x="2749" y="842"/>
                  <a:pt x="2754" y="833"/>
                </a:cubicBezTo>
                <a:cubicBezTo>
                  <a:pt x="2759" y="822"/>
                  <a:pt x="2769" y="814"/>
                  <a:pt x="2774" y="803"/>
                </a:cubicBezTo>
                <a:cubicBezTo>
                  <a:pt x="2813" y="713"/>
                  <a:pt x="2754" y="808"/>
                  <a:pt x="2804" y="733"/>
                </a:cubicBezTo>
                <a:cubicBezTo>
                  <a:pt x="2807" y="700"/>
                  <a:pt x="2795" y="661"/>
                  <a:pt x="2814" y="633"/>
                </a:cubicBezTo>
                <a:cubicBezTo>
                  <a:pt x="2821" y="622"/>
                  <a:pt x="2912" y="663"/>
                  <a:pt x="2914" y="663"/>
                </a:cubicBezTo>
                <a:cubicBezTo>
                  <a:pt x="2977" y="673"/>
                  <a:pt x="3041" y="676"/>
                  <a:pt x="3104" y="683"/>
                </a:cubicBezTo>
                <a:cubicBezTo>
                  <a:pt x="3289" y="677"/>
                  <a:pt x="3391" y="694"/>
                  <a:pt x="3544" y="633"/>
                </a:cubicBezTo>
                <a:cubicBezTo>
                  <a:pt x="3591" y="586"/>
                  <a:pt x="3618" y="577"/>
                  <a:pt x="3644" y="513"/>
                </a:cubicBezTo>
                <a:cubicBezTo>
                  <a:pt x="3657" y="221"/>
                  <a:pt x="3592" y="313"/>
                  <a:pt x="3794" y="293"/>
                </a:cubicBezTo>
                <a:cubicBezTo>
                  <a:pt x="3811" y="283"/>
                  <a:pt x="3830" y="277"/>
                  <a:pt x="3844" y="263"/>
                </a:cubicBezTo>
                <a:cubicBezTo>
                  <a:pt x="3851" y="256"/>
                  <a:pt x="3855" y="244"/>
                  <a:pt x="3854" y="233"/>
                </a:cubicBezTo>
                <a:cubicBezTo>
                  <a:pt x="3846" y="126"/>
                  <a:pt x="3811" y="87"/>
                  <a:pt x="3714" y="63"/>
                </a:cubicBezTo>
                <a:cubicBezTo>
                  <a:pt x="3639" y="13"/>
                  <a:pt x="3576" y="65"/>
                  <a:pt x="3504" y="83"/>
                </a:cubicBezTo>
                <a:cubicBezTo>
                  <a:pt x="3455" y="132"/>
                  <a:pt x="3454" y="109"/>
                  <a:pt x="3394" y="93"/>
                </a:cubicBezTo>
                <a:cubicBezTo>
                  <a:pt x="3288" y="64"/>
                  <a:pt x="3181" y="40"/>
                  <a:pt x="3074" y="13"/>
                </a:cubicBezTo>
                <a:cubicBezTo>
                  <a:pt x="2997" y="16"/>
                  <a:pt x="2917" y="0"/>
                  <a:pt x="2844" y="23"/>
                </a:cubicBezTo>
                <a:cubicBezTo>
                  <a:pt x="2785" y="42"/>
                  <a:pt x="2813" y="144"/>
                  <a:pt x="2754" y="153"/>
                </a:cubicBezTo>
                <a:cubicBezTo>
                  <a:pt x="2701" y="161"/>
                  <a:pt x="2647" y="160"/>
                  <a:pt x="2594" y="163"/>
                </a:cubicBezTo>
                <a:cubicBezTo>
                  <a:pt x="2514" y="195"/>
                  <a:pt x="2489" y="209"/>
                  <a:pt x="2424" y="253"/>
                </a:cubicBezTo>
                <a:cubicBezTo>
                  <a:pt x="2421" y="263"/>
                  <a:pt x="2422" y="276"/>
                  <a:pt x="2414" y="283"/>
                </a:cubicBezTo>
                <a:cubicBezTo>
                  <a:pt x="2403" y="292"/>
                  <a:pt x="2387" y="288"/>
                  <a:pt x="2374" y="293"/>
                </a:cubicBezTo>
                <a:cubicBezTo>
                  <a:pt x="2280" y="333"/>
                  <a:pt x="2312" y="322"/>
                  <a:pt x="2174" y="343"/>
                </a:cubicBezTo>
                <a:cubicBezTo>
                  <a:pt x="2051" y="340"/>
                  <a:pt x="1927" y="339"/>
                  <a:pt x="1804" y="333"/>
                </a:cubicBezTo>
                <a:cubicBezTo>
                  <a:pt x="1637" y="325"/>
                  <a:pt x="1461" y="281"/>
                  <a:pt x="1294" y="263"/>
                </a:cubicBezTo>
                <a:cubicBezTo>
                  <a:pt x="1247" y="266"/>
                  <a:pt x="1201" y="273"/>
                  <a:pt x="1154" y="273"/>
                </a:cubicBezTo>
                <a:cubicBezTo>
                  <a:pt x="1100" y="273"/>
                  <a:pt x="972" y="210"/>
                  <a:pt x="914" y="193"/>
                </a:cubicBezTo>
                <a:cubicBezTo>
                  <a:pt x="887" y="196"/>
                  <a:pt x="859" y="193"/>
                  <a:pt x="834" y="203"/>
                </a:cubicBezTo>
                <a:cubicBezTo>
                  <a:pt x="816" y="210"/>
                  <a:pt x="795" y="277"/>
                  <a:pt x="784" y="293"/>
                </a:cubicBezTo>
                <a:cubicBezTo>
                  <a:pt x="760" y="285"/>
                  <a:pt x="738" y="270"/>
                  <a:pt x="714" y="263"/>
                </a:cubicBezTo>
                <a:cubicBezTo>
                  <a:pt x="656" y="247"/>
                  <a:pt x="584" y="242"/>
                  <a:pt x="524" y="233"/>
                </a:cubicBezTo>
                <a:cubicBezTo>
                  <a:pt x="421" y="246"/>
                  <a:pt x="414" y="253"/>
                  <a:pt x="354" y="333"/>
                </a:cubicBezTo>
                <a:close/>
              </a:path>
            </a:pathLst>
          </a:custGeom>
          <a:solidFill>
            <a:schemeClr val="folHlink"/>
          </a:solidFill>
          <a:ln w="9525" cap="flat" cmpd="sng">
            <a:solidFill>
              <a:schemeClr val="folHlink"/>
            </a:solidFill>
            <a:prstDash val="solid"/>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1702" name="Text Box 6">
            <a:extLst>
              <a:ext uri="{FF2B5EF4-FFF2-40B4-BE49-F238E27FC236}">
                <a16:creationId xmlns:a16="http://schemas.microsoft.com/office/drawing/2014/main" id="{A236B47A-4901-4871-9DDF-546B57304DCA}"/>
              </a:ext>
            </a:extLst>
          </p:cNvPr>
          <p:cNvSpPr txBox="1">
            <a:spLocks noChangeArrowheads="1"/>
          </p:cNvSpPr>
          <p:nvPr/>
        </p:nvSpPr>
        <p:spPr bwMode="auto">
          <a:xfrm>
            <a:off x="7182168" y="1967230"/>
            <a:ext cx="3540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solidFill>
                  <a:srgbClr val="FF0000"/>
                </a:solidFill>
                <a:latin typeface="Arial" panose="020B0604020202020204" pitchFamily="34" charset="0"/>
              </a:rPr>
              <a:t>?</a:t>
            </a:r>
            <a:endParaRPr lang="en-GB" altLang="en-US" sz="3600">
              <a:solidFill>
                <a:srgbClr val="FF0000"/>
              </a:solidFill>
              <a:latin typeface="Times New Roman" panose="02020603050405020304" pitchFamily="18" charset="0"/>
            </a:endParaRPr>
          </a:p>
        </p:txBody>
      </p:sp>
      <p:grpSp>
        <p:nvGrpSpPr>
          <p:cNvPr id="541703" name="Group 7">
            <a:extLst>
              <a:ext uri="{FF2B5EF4-FFF2-40B4-BE49-F238E27FC236}">
                <a16:creationId xmlns:a16="http://schemas.microsoft.com/office/drawing/2014/main" id="{CFCD2F82-FF9A-4BCA-BC13-CEC8A9C0F964}"/>
              </a:ext>
            </a:extLst>
          </p:cNvPr>
          <p:cNvGrpSpPr>
            <a:grpSpLocks/>
          </p:cNvGrpSpPr>
          <p:nvPr/>
        </p:nvGrpSpPr>
        <p:grpSpPr bwMode="auto">
          <a:xfrm>
            <a:off x="7147243" y="3491230"/>
            <a:ext cx="4502150" cy="990600"/>
            <a:chOff x="1776" y="3456"/>
            <a:chExt cx="2836" cy="624"/>
          </a:xfrm>
        </p:grpSpPr>
        <p:sp>
          <p:nvSpPr>
            <p:cNvPr id="14368" name="Text Box 8">
              <a:extLst>
                <a:ext uri="{FF2B5EF4-FFF2-40B4-BE49-F238E27FC236}">
                  <a16:creationId xmlns:a16="http://schemas.microsoft.com/office/drawing/2014/main" id="{CB7D04EC-4872-40AE-AD3D-55C37BC7B8DF}"/>
                </a:ext>
              </a:extLst>
            </p:cNvPr>
            <p:cNvSpPr txBox="1">
              <a:spLocks noChangeArrowheads="1"/>
            </p:cNvSpPr>
            <p:nvPr/>
          </p:nvSpPr>
          <p:spPr bwMode="auto">
            <a:xfrm>
              <a:off x="3168" y="3600"/>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69" name="Text Box 9">
              <a:extLst>
                <a:ext uri="{FF2B5EF4-FFF2-40B4-BE49-F238E27FC236}">
                  <a16:creationId xmlns:a16="http://schemas.microsoft.com/office/drawing/2014/main" id="{E4792AD8-5E56-4083-B211-CEACE7D1DB0E}"/>
                </a:ext>
              </a:extLst>
            </p:cNvPr>
            <p:cNvSpPr txBox="1">
              <a:spLocks noChangeArrowheads="1"/>
            </p:cNvSpPr>
            <p:nvPr/>
          </p:nvSpPr>
          <p:spPr bwMode="auto">
            <a:xfrm>
              <a:off x="2544" y="3744"/>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0" name="Text Box 10">
              <a:extLst>
                <a:ext uri="{FF2B5EF4-FFF2-40B4-BE49-F238E27FC236}">
                  <a16:creationId xmlns:a16="http://schemas.microsoft.com/office/drawing/2014/main" id="{84D8DB01-E059-4CFD-A4EA-8E7C29DAC5A1}"/>
                </a:ext>
              </a:extLst>
            </p:cNvPr>
            <p:cNvSpPr txBox="1">
              <a:spLocks noChangeArrowheads="1"/>
            </p:cNvSpPr>
            <p:nvPr/>
          </p:nvSpPr>
          <p:spPr bwMode="auto">
            <a:xfrm>
              <a:off x="2016" y="3744"/>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1" name="Text Box 11">
              <a:extLst>
                <a:ext uri="{FF2B5EF4-FFF2-40B4-BE49-F238E27FC236}">
                  <a16:creationId xmlns:a16="http://schemas.microsoft.com/office/drawing/2014/main" id="{5723A36A-D6E1-4629-99CE-0CA638D1B64F}"/>
                </a:ext>
              </a:extLst>
            </p:cNvPr>
            <p:cNvSpPr txBox="1">
              <a:spLocks noChangeArrowheads="1"/>
            </p:cNvSpPr>
            <p:nvPr/>
          </p:nvSpPr>
          <p:spPr bwMode="auto">
            <a:xfrm>
              <a:off x="2160" y="3504"/>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2" name="Text Box 12">
              <a:extLst>
                <a:ext uri="{FF2B5EF4-FFF2-40B4-BE49-F238E27FC236}">
                  <a16:creationId xmlns:a16="http://schemas.microsoft.com/office/drawing/2014/main" id="{E1C3243F-ACFC-4CAB-A326-0FF36769853F}"/>
                </a:ext>
              </a:extLst>
            </p:cNvPr>
            <p:cNvSpPr txBox="1">
              <a:spLocks noChangeArrowheads="1"/>
            </p:cNvSpPr>
            <p:nvPr/>
          </p:nvSpPr>
          <p:spPr bwMode="auto">
            <a:xfrm>
              <a:off x="1776" y="3696"/>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3" name="Text Box 13">
              <a:extLst>
                <a:ext uri="{FF2B5EF4-FFF2-40B4-BE49-F238E27FC236}">
                  <a16:creationId xmlns:a16="http://schemas.microsoft.com/office/drawing/2014/main" id="{FE700067-2948-4E18-B2AF-4266C650D9DD}"/>
                </a:ext>
              </a:extLst>
            </p:cNvPr>
            <p:cNvSpPr txBox="1">
              <a:spLocks noChangeArrowheads="1"/>
            </p:cNvSpPr>
            <p:nvPr/>
          </p:nvSpPr>
          <p:spPr bwMode="auto">
            <a:xfrm>
              <a:off x="3648" y="3792"/>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4" name="Text Box 14">
              <a:extLst>
                <a:ext uri="{FF2B5EF4-FFF2-40B4-BE49-F238E27FC236}">
                  <a16:creationId xmlns:a16="http://schemas.microsoft.com/office/drawing/2014/main" id="{F866CF25-080E-4A57-B13A-CF24A446D664}"/>
                </a:ext>
              </a:extLst>
            </p:cNvPr>
            <p:cNvSpPr txBox="1">
              <a:spLocks noChangeArrowheads="1"/>
            </p:cNvSpPr>
            <p:nvPr/>
          </p:nvSpPr>
          <p:spPr bwMode="auto">
            <a:xfrm>
              <a:off x="3936" y="3456"/>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5" name="Text Box 15">
              <a:extLst>
                <a:ext uri="{FF2B5EF4-FFF2-40B4-BE49-F238E27FC236}">
                  <a16:creationId xmlns:a16="http://schemas.microsoft.com/office/drawing/2014/main" id="{D78EF2F6-02B7-4AAA-AEA2-ED976D3A638F}"/>
                </a:ext>
              </a:extLst>
            </p:cNvPr>
            <p:cNvSpPr txBox="1">
              <a:spLocks noChangeArrowheads="1"/>
            </p:cNvSpPr>
            <p:nvPr/>
          </p:nvSpPr>
          <p:spPr bwMode="auto">
            <a:xfrm>
              <a:off x="3600" y="3600"/>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sp>
          <p:nvSpPr>
            <p:cNvPr id="14376" name="Text Box 16">
              <a:extLst>
                <a:ext uri="{FF2B5EF4-FFF2-40B4-BE49-F238E27FC236}">
                  <a16:creationId xmlns:a16="http://schemas.microsoft.com/office/drawing/2014/main" id="{1535F5C8-7AA2-446E-B56E-8B679FC0AC05}"/>
                </a:ext>
              </a:extLst>
            </p:cNvPr>
            <p:cNvSpPr txBox="1">
              <a:spLocks noChangeArrowheads="1"/>
            </p:cNvSpPr>
            <p:nvPr/>
          </p:nvSpPr>
          <p:spPr bwMode="auto">
            <a:xfrm>
              <a:off x="4368" y="3504"/>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S</a:t>
              </a:r>
              <a:endParaRPr lang="en-GB" altLang="en-US" sz="3600">
                <a:latin typeface="Times New Roman" panose="02020603050405020304" pitchFamily="18" charset="0"/>
              </a:endParaRPr>
            </a:p>
          </p:txBody>
        </p:sp>
      </p:grpSp>
      <p:grpSp>
        <p:nvGrpSpPr>
          <p:cNvPr id="541713" name="Group 17">
            <a:extLst>
              <a:ext uri="{FF2B5EF4-FFF2-40B4-BE49-F238E27FC236}">
                <a16:creationId xmlns:a16="http://schemas.microsoft.com/office/drawing/2014/main" id="{1152B302-2C1A-49C3-88ED-D4F1BDBE389A}"/>
              </a:ext>
            </a:extLst>
          </p:cNvPr>
          <p:cNvGrpSpPr>
            <a:grpSpLocks/>
          </p:cNvGrpSpPr>
          <p:nvPr/>
        </p:nvGrpSpPr>
        <p:grpSpPr bwMode="auto">
          <a:xfrm>
            <a:off x="6156643" y="1814830"/>
            <a:ext cx="3892550" cy="990600"/>
            <a:chOff x="1152" y="2400"/>
            <a:chExt cx="2452" cy="624"/>
          </a:xfrm>
        </p:grpSpPr>
        <p:sp>
          <p:nvSpPr>
            <p:cNvPr id="14359" name="Text Box 18">
              <a:extLst>
                <a:ext uri="{FF2B5EF4-FFF2-40B4-BE49-F238E27FC236}">
                  <a16:creationId xmlns:a16="http://schemas.microsoft.com/office/drawing/2014/main" id="{0427C2F3-AFA6-49FD-9B15-19E21ECC3A76}"/>
                </a:ext>
              </a:extLst>
            </p:cNvPr>
            <p:cNvSpPr txBox="1">
              <a:spLocks noChangeArrowheads="1"/>
            </p:cNvSpPr>
            <p:nvPr/>
          </p:nvSpPr>
          <p:spPr bwMode="auto">
            <a:xfrm>
              <a:off x="1152" y="2544"/>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0" name="Text Box 19">
              <a:extLst>
                <a:ext uri="{FF2B5EF4-FFF2-40B4-BE49-F238E27FC236}">
                  <a16:creationId xmlns:a16="http://schemas.microsoft.com/office/drawing/2014/main" id="{FD8B2180-4102-4314-B39A-7CC5C9F31DE9}"/>
                </a:ext>
              </a:extLst>
            </p:cNvPr>
            <p:cNvSpPr txBox="1">
              <a:spLocks noChangeArrowheads="1"/>
            </p:cNvSpPr>
            <p:nvPr/>
          </p:nvSpPr>
          <p:spPr bwMode="auto">
            <a:xfrm>
              <a:off x="2640" y="2736"/>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1" name="Text Box 20">
              <a:extLst>
                <a:ext uri="{FF2B5EF4-FFF2-40B4-BE49-F238E27FC236}">
                  <a16:creationId xmlns:a16="http://schemas.microsoft.com/office/drawing/2014/main" id="{245803B6-25D8-45AD-97B0-652D57C774F3}"/>
                </a:ext>
              </a:extLst>
            </p:cNvPr>
            <p:cNvSpPr txBox="1">
              <a:spLocks noChangeArrowheads="1"/>
            </p:cNvSpPr>
            <p:nvPr/>
          </p:nvSpPr>
          <p:spPr bwMode="auto">
            <a:xfrm>
              <a:off x="3360" y="2592"/>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2" name="Text Box 21">
              <a:extLst>
                <a:ext uri="{FF2B5EF4-FFF2-40B4-BE49-F238E27FC236}">
                  <a16:creationId xmlns:a16="http://schemas.microsoft.com/office/drawing/2014/main" id="{087B134F-C025-4C3F-861D-BC9D46C99612}"/>
                </a:ext>
              </a:extLst>
            </p:cNvPr>
            <p:cNvSpPr txBox="1">
              <a:spLocks noChangeArrowheads="1"/>
            </p:cNvSpPr>
            <p:nvPr/>
          </p:nvSpPr>
          <p:spPr bwMode="auto">
            <a:xfrm>
              <a:off x="3168" y="2496"/>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3" name="Text Box 22">
              <a:extLst>
                <a:ext uri="{FF2B5EF4-FFF2-40B4-BE49-F238E27FC236}">
                  <a16:creationId xmlns:a16="http://schemas.microsoft.com/office/drawing/2014/main" id="{FBA39CD2-DE8B-4F7D-B9A6-F7F50832D1C4}"/>
                </a:ext>
              </a:extLst>
            </p:cNvPr>
            <p:cNvSpPr txBox="1">
              <a:spLocks noChangeArrowheads="1"/>
            </p:cNvSpPr>
            <p:nvPr/>
          </p:nvSpPr>
          <p:spPr bwMode="auto">
            <a:xfrm>
              <a:off x="2592" y="2448"/>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4" name="Text Box 23">
              <a:extLst>
                <a:ext uri="{FF2B5EF4-FFF2-40B4-BE49-F238E27FC236}">
                  <a16:creationId xmlns:a16="http://schemas.microsoft.com/office/drawing/2014/main" id="{FCC39543-425F-498D-B8AF-A42F791E7387}"/>
                </a:ext>
              </a:extLst>
            </p:cNvPr>
            <p:cNvSpPr txBox="1">
              <a:spLocks noChangeArrowheads="1"/>
            </p:cNvSpPr>
            <p:nvPr/>
          </p:nvSpPr>
          <p:spPr bwMode="auto">
            <a:xfrm>
              <a:off x="2160" y="2400"/>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5" name="Text Box 24">
              <a:extLst>
                <a:ext uri="{FF2B5EF4-FFF2-40B4-BE49-F238E27FC236}">
                  <a16:creationId xmlns:a16="http://schemas.microsoft.com/office/drawing/2014/main" id="{FDEB5247-6697-4B1C-A31F-849C73862B77}"/>
                </a:ext>
              </a:extLst>
            </p:cNvPr>
            <p:cNvSpPr txBox="1">
              <a:spLocks noChangeArrowheads="1"/>
            </p:cNvSpPr>
            <p:nvPr/>
          </p:nvSpPr>
          <p:spPr bwMode="auto">
            <a:xfrm>
              <a:off x="1920" y="2688"/>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6" name="Text Box 25">
              <a:extLst>
                <a:ext uri="{FF2B5EF4-FFF2-40B4-BE49-F238E27FC236}">
                  <a16:creationId xmlns:a16="http://schemas.microsoft.com/office/drawing/2014/main" id="{1A39ED17-3D6C-4EF3-8E34-B7713BFD11BA}"/>
                </a:ext>
              </a:extLst>
            </p:cNvPr>
            <p:cNvSpPr txBox="1">
              <a:spLocks noChangeArrowheads="1"/>
            </p:cNvSpPr>
            <p:nvPr/>
          </p:nvSpPr>
          <p:spPr bwMode="auto">
            <a:xfrm>
              <a:off x="1728" y="2400"/>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sp>
          <p:nvSpPr>
            <p:cNvPr id="14367" name="Text Box 26">
              <a:extLst>
                <a:ext uri="{FF2B5EF4-FFF2-40B4-BE49-F238E27FC236}">
                  <a16:creationId xmlns:a16="http://schemas.microsoft.com/office/drawing/2014/main" id="{07ED7776-8D65-447E-A6C2-6CAB0097C2C9}"/>
                </a:ext>
              </a:extLst>
            </p:cNvPr>
            <p:cNvSpPr txBox="1">
              <a:spLocks noChangeArrowheads="1"/>
            </p:cNvSpPr>
            <p:nvPr/>
          </p:nvSpPr>
          <p:spPr bwMode="auto">
            <a:xfrm>
              <a:off x="1632" y="2592"/>
              <a:ext cx="24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latin typeface="Arial" panose="020B0604020202020204" pitchFamily="34" charset="0"/>
                </a:rPr>
                <a:t>P</a:t>
              </a:r>
              <a:endParaRPr lang="en-GB" altLang="en-US" sz="3600">
                <a:latin typeface="Times New Roman" panose="02020603050405020304" pitchFamily="18" charset="0"/>
              </a:endParaRPr>
            </a:p>
          </p:txBody>
        </p:sp>
      </p:grpSp>
      <p:sp>
        <p:nvSpPr>
          <p:cNvPr id="541723" name="Oval 27">
            <a:extLst>
              <a:ext uri="{FF2B5EF4-FFF2-40B4-BE49-F238E27FC236}">
                <a16:creationId xmlns:a16="http://schemas.microsoft.com/office/drawing/2014/main" id="{8E4EC2F2-A0A8-43AE-93C0-6F7D078E62D1}"/>
              </a:ext>
            </a:extLst>
          </p:cNvPr>
          <p:cNvSpPr>
            <a:spLocks noChangeArrowheads="1"/>
          </p:cNvSpPr>
          <p:nvPr/>
        </p:nvSpPr>
        <p:spPr bwMode="auto">
          <a:xfrm>
            <a:off x="6918643" y="1738630"/>
            <a:ext cx="881062"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nvGrpSpPr>
          <p:cNvPr id="541724" name="Group 28">
            <a:extLst>
              <a:ext uri="{FF2B5EF4-FFF2-40B4-BE49-F238E27FC236}">
                <a16:creationId xmlns:a16="http://schemas.microsoft.com/office/drawing/2014/main" id="{8A519F3B-8154-4AF0-9BB8-8347A6A5FEA1}"/>
              </a:ext>
            </a:extLst>
          </p:cNvPr>
          <p:cNvGrpSpPr>
            <a:grpSpLocks/>
          </p:cNvGrpSpPr>
          <p:nvPr/>
        </p:nvGrpSpPr>
        <p:grpSpPr bwMode="auto">
          <a:xfrm>
            <a:off x="6461443" y="2043430"/>
            <a:ext cx="4876800" cy="2133600"/>
            <a:chOff x="1344" y="2544"/>
            <a:chExt cx="3072" cy="1344"/>
          </a:xfrm>
        </p:grpSpPr>
        <p:sp>
          <p:nvSpPr>
            <p:cNvPr id="14350" name="Line 29">
              <a:extLst>
                <a:ext uri="{FF2B5EF4-FFF2-40B4-BE49-F238E27FC236}">
                  <a16:creationId xmlns:a16="http://schemas.microsoft.com/office/drawing/2014/main" id="{3F3421EA-B7D2-4D57-B016-C9D41AEC1943}"/>
                </a:ext>
              </a:extLst>
            </p:cNvPr>
            <p:cNvSpPr>
              <a:spLocks noChangeShapeType="1"/>
            </p:cNvSpPr>
            <p:nvPr/>
          </p:nvSpPr>
          <p:spPr bwMode="auto">
            <a:xfrm>
              <a:off x="1776" y="2784"/>
              <a:ext cx="336" cy="100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1" name="Line 30">
              <a:extLst>
                <a:ext uri="{FF2B5EF4-FFF2-40B4-BE49-F238E27FC236}">
                  <a16:creationId xmlns:a16="http://schemas.microsoft.com/office/drawing/2014/main" id="{C0B4E8AC-A09A-41C6-9B0D-7F3C460D08AB}"/>
                </a:ext>
              </a:extLst>
            </p:cNvPr>
            <p:cNvSpPr>
              <a:spLocks noChangeShapeType="1"/>
            </p:cNvSpPr>
            <p:nvPr/>
          </p:nvSpPr>
          <p:spPr bwMode="auto">
            <a:xfrm>
              <a:off x="2064" y="2880"/>
              <a:ext cx="192" cy="624"/>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2" name="Line 31">
              <a:extLst>
                <a:ext uri="{FF2B5EF4-FFF2-40B4-BE49-F238E27FC236}">
                  <a16:creationId xmlns:a16="http://schemas.microsoft.com/office/drawing/2014/main" id="{C7D43AE6-D80B-4A98-B7E7-FE0C40539A11}"/>
                </a:ext>
              </a:extLst>
            </p:cNvPr>
            <p:cNvSpPr>
              <a:spLocks noChangeShapeType="1"/>
            </p:cNvSpPr>
            <p:nvPr/>
          </p:nvSpPr>
          <p:spPr bwMode="auto">
            <a:xfrm>
              <a:off x="1920" y="2544"/>
              <a:ext cx="1248" cy="115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3" name="Line 32">
              <a:extLst>
                <a:ext uri="{FF2B5EF4-FFF2-40B4-BE49-F238E27FC236}">
                  <a16:creationId xmlns:a16="http://schemas.microsoft.com/office/drawing/2014/main" id="{BC4D7BA9-E7B2-4130-9CD3-9B3117C2FAE1}"/>
                </a:ext>
              </a:extLst>
            </p:cNvPr>
            <p:cNvSpPr>
              <a:spLocks noChangeShapeType="1"/>
            </p:cNvSpPr>
            <p:nvPr/>
          </p:nvSpPr>
          <p:spPr bwMode="auto">
            <a:xfrm>
              <a:off x="1344" y="2784"/>
              <a:ext cx="528" cy="96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4" name="Line 33">
              <a:extLst>
                <a:ext uri="{FF2B5EF4-FFF2-40B4-BE49-F238E27FC236}">
                  <a16:creationId xmlns:a16="http://schemas.microsoft.com/office/drawing/2014/main" id="{73F23E5C-E3B2-4F72-90AF-1E7B24BC0334}"/>
                </a:ext>
              </a:extLst>
            </p:cNvPr>
            <p:cNvSpPr>
              <a:spLocks noChangeShapeType="1"/>
            </p:cNvSpPr>
            <p:nvPr/>
          </p:nvSpPr>
          <p:spPr bwMode="auto">
            <a:xfrm>
              <a:off x="2304" y="2640"/>
              <a:ext cx="336" cy="115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5" name="Line 34">
              <a:extLst>
                <a:ext uri="{FF2B5EF4-FFF2-40B4-BE49-F238E27FC236}">
                  <a16:creationId xmlns:a16="http://schemas.microsoft.com/office/drawing/2014/main" id="{2EE1E599-0AEF-4097-89DF-D9F7C95FD8E6}"/>
                </a:ext>
              </a:extLst>
            </p:cNvPr>
            <p:cNvSpPr>
              <a:spLocks noChangeShapeType="1"/>
            </p:cNvSpPr>
            <p:nvPr/>
          </p:nvSpPr>
          <p:spPr bwMode="auto">
            <a:xfrm>
              <a:off x="3552" y="2784"/>
              <a:ext cx="864" cy="7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6" name="Line 35">
              <a:extLst>
                <a:ext uri="{FF2B5EF4-FFF2-40B4-BE49-F238E27FC236}">
                  <a16:creationId xmlns:a16="http://schemas.microsoft.com/office/drawing/2014/main" id="{A708C4F4-CC0D-404E-B9A5-3EFEE1302078}"/>
                </a:ext>
              </a:extLst>
            </p:cNvPr>
            <p:cNvSpPr>
              <a:spLocks noChangeShapeType="1"/>
            </p:cNvSpPr>
            <p:nvPr/>
          </p:nvSpPr>
          <p:spPr bwMode="auto">
            <a:xfrm>
              <a:off x="2832" y="2928"/>
              <a:ext cx="864" cy="72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7" name="Line 36">
              <a:extLst>
                <a:ext uri="{FF2B5EF4-FFF2-40B4-BE49-F238E27FC236}">
                  <a16:creationId xmlns:a16="http://schemas.microsoft.com/office/drawing/2014/main" id="{655FF323-CFE5-41F9-ABDE-92D24FD05047}"/>
                </a:ext>
              </a:extLst>
            </p:cNvPr>
            <p:cNvSpPr>
              <a:spLocks noChangeShapeType="1"/>
            </p:cNvSpPr>
            <p:nvPr/>
          </p:nvSpPr>
          <p:spPr bwMode="auto">
            <a:xfrm>
              <a:off x="2784" y="2640"/>
              <a:ext cx="1248"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358" name="Line 37">
              <a:extLst>
                <a:ext uri="{FF2B5EF4-FFF2-40B4-BE49-F238E27FC236}">
                  <a16:creationId xmlns:a16="http://schemas.microsoft.com/office/drawing/2014/main" id="{D138F310-FAC7-439A-94D3-002878D0218A}"/>
                </a:ext>
              </a:extLst>
            </p:cNvPr>
            <p:cNvSpPr>
              <a:spLocks noChangeShapeType="1"/>
            </p:cNvSpPr>
            <p:nvPr/>
          </p:nvSpPr>
          <p:spPr bwMode="auto">
            <a:xfrm>
              <a:off x="3312" y="2736"/>
              <a:ext cx="384" cy="115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541734" name="Freeform 38">
            <a:extLst>
              <a:ext uri="{FF2B5EF4-FFF2-40B4-BE49-F238E27FC236}">
                <a16:creationId xmlns:a16="http://schemas.microsoft.com/office/drawing/2014/main" id="{C17DE499-5FCC-4B65-86A5-A395D8DD8F2C}"/>
              </a:ext>
            </a:extLst>
          </p:cNvPr>
          <p:cNvSpPr>
            <a:spLocks/>
          </p:cNvSpPr>
          <p:nvPr/>
        </p:nvSpPr>
        <p:spPr bwMode="auto">
          <a:xfrm>
            <a:off x="7440931" y="3576955"/>
            <a:ext cx="2341563" cy="793750"/>
          </a:xfrm>
          <a:custGeom>
            <a:avLst/>
            <a:gdLst>
              <a:gd name="T0" fmla="*/ 854333945 w 1475"/>
              <a:gd name="T1" fmla="*/ 25201563 h 500"/>
              <a:gd name="T2" fmla="*/ 224294748 w 1475"/>
              <a:gd name="T3" fmla="*/ 176410938 h 500"/>
              <a:gd name="T4" fmla="*/ 173891612 w 1475"/>
              <a:gd name="T5" fmla="*/ 252015625 h 500"/>
              <a:gd name="T6" fmla="*/ 98286908 w 1475"/>
              <a:gd name="T7" fmla="*/ 302418750 h 500"/>
              <a:gd name="T8" fmla="*/ 47883773 w 1475"/>
              <a:gd name="T9" fmla="*/ 453628125 h 500"/>
              <a:gd name="T10" fmla="*/ 148690044 w 1475"/>
              <a:gd name="T11" fmla="*/ 1108868750 h 500"/>
              <a:gd name="T12" fmla="*/ 375504155 w 1475"/>
              <a:gd name="T13" fmla="*/ 1209675000 h 500"/>
              <a:gd name="T14" fmla="*/ 526713562 w 1475"/>
              <a:gd name="T15" fmla="*/ 1260078125 h 500"/>
              <a:gd name="T16" fmla="*/ 1081148056 w 1475"/>
              <a:gd name="T17" fmla="*/ 1159271875 h 500"/>
              <a:gd name="T18" fmla="*/ 1307962167 w 1475"/>
              <a:gd name="T19" fmla="*/ 1008062500 h 500"/>
              <a:gd name="T20" fmla="*/ 1383566870 w 1475"/>
              <a:gd name="T21" fmla="*/ 957659375 h 500"/>
              <a:gd name="T22" fmla="*/ 1509574710 w 1475"/>
              <a:gd name="T23" fmla="*/ 856853125 h 500"/>
              <a:gd name="T24" fmla="*/ 1585179413 w 1475"/>
              <a:gd name="T25" fmla="*/ 781248438 h 500"/>
              <a:gd name="T26" fmla="*/ 1736388821 w 1475"/>
              <a:gd name="T27" fmla="*/ 730845313 h 500"/>
              <a:gd name="T28" fmla="*/ 2147483646 w 1475"/>
              <a:gd name="T29" fmla="*/ 831651563 h 500"/>
              <a:gd name="T30" fmla="*/ 2147483646 w 1475"/>
              <a:gd name="T31" fmla="*/ 957659375 h 500"/>
              <a:gd name="T32" fmla="*/ 2147483646 w 1475"/>
              <a:gd name="T33" fmla="*/ 1033264063 h 500"/>
              <a:gd name="T34" fmla="*/ 2147483646 w 1475"/>
              <a:gd name="T35" fmla="*/ 1058465625 h 500"/>
              <a:gd name="T36" fmla="*/ 2147483646 w 1475"/>
              <a:gd name="T37" fmla="*/ 781248438 h 500"/>
              <a:gd name="T38" fmla="*/ 2147483646 w 1475"/>
              <a:gd name="T39" fmla="*/ 504031250 h 500"/>
              <a:gd name="T40" fmla="*/ 2147483646 w 1475"/>
              <a:gd name="T41" fmla="*/ 327620313 h 500"/>
              <a:gd name="T42" fmla="*/ 2147483646 w 1475"/>
              <a:gd name="T43" fmla="*/ 176410938 h 500"/>
              <a:gd name="T44" fmla="*/ 1660784117 w 1475"/>
              <a:gd name="T45" fmla="*/ 151209375 h 500"/>
              <a:gd name="T46" fmla="*/ 980341784 w 1475"/>
              <a:gd name="T47" fmla="*/ 0 h 500"/>
              <a:gd name="T48" fmla="*/ 854333945 w 1475"/>
              <a:gd name="T49" fmla="*/ 25201563 h 5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75" h="500">
                <a:moveTo>
                  <a:pt x="339" y="10"/>
                </a:moveTo>
                <a:cubicBezTo>
                  <a:pt x="247" y="17"/>
                  <a:pt x="166" y="19"/>
                  <a:pt x="89" y="70"/>
                </a:cubicBezTo>
                <a:cubicBezTo>
                  <a:pt x="82" y="80"/>
                  <a:pt x="77" y="92"/>
                  <a:pt x="69" y="100"/>
                </a:cubicBezTo>
                <a:cubicBezTo>
                  <a:pt x="61" y="108"/>
                  <a:pt x="45" y="110"/>
                  <a:pt x="39" y="120"/>
                </a:cubicBezTo>
                <a:cubicBezTo>
                  <a:pt x="28" y="138"/>
                  <a:pt x="19" y="180"/>
                  <a:pt x="19" y="180"/>
                </a:cubicBezTo>
                <a:cubicBezTo>
                  <a:pt x="21" y="220"/>
                  <a:pt x="0" y="381"/>
                  <a:pt x="59" y="440"/>
                </a:cubicBezTo>
                <a:cubicBezTo>
                  <a:pt x="83" y="464"/>
                  <a:pt x="119" y="470"/>
                  <a:pt x="149" y="480"/>
                </a:cubicBezTo>
                <a:cubicBezTo>
                  <a:pt x="169" y="487"/>
                  <a:pt x="209" y="500"/>
                  <a:pt x="209" y="500"/>
                </a:cubicBezTo>
                <a:cubicBezTo>
                  <a:pt x="267" y="496"/>
                  <a:pt x="372" y="498"/>
                  <a:pt x="429" y="460"/>
                </a:cubicBezTo>
                <a:cubicBezTo>
                  <a:pt x="459" y="440"/>
                  <a:pt x="489" y="420"/>
                  <a:pt x="519" y="400"/>
                </a:cubicBezTo>
                <a:cubicBezTo>
                  <a:pt x="529" y="393"/>
                  <a:pt x="549" y="380"/>
                  <a:pt x="549" y="380"/>
                </a:cubicBezTo>
                <a:cubicBezTo>
                  <a:pt x="594" y="313"/>
                  <a:pt x="541" y="379"/>
                  <a:pt x="599" y="340"/>
                </a:cubicBezTo>
                <a:cubicBezTo>
                  <a:pt x="611" y="332"/>
                  <a:pt x="617" y="317"/>
                  <a:pt x="629" y="310"/>
                </a:cubicBezTo>
                <a:cubicBezTo>
                  <a:pt x="647" y="300"/>
                  <a:pt x="689" y="290"/>
                  <a:pt x="689" y="290"/>
                </a:cubicBezTo>
                <a:cubicBezTo>
                  <a:pt x="768" y="298"/>
                  <a:pt x="825" y="305"/>
                  <a:pt x="899" y="330"/>
                </a:cubicBezTo>
                <a:cubicBezTo>
                  <a:pt x="929" y="340"/>
                  <a:pt x="960" y="367"/>
                  <a:pt x="989" y="380"/>
                </a:cubicBezTo>
                <a:cubicBezTo>
                  <a:pt x="1018" y="393"/>
                  <a:pt x="1049" y="400"/>
                  <a:pt x="1079" y="410"/>
                </a:cubicBezTo>
                <a:cubicBezTo>
                  <a:pt x="1089" y="413"/>
                  <a:pt x="1109" y="420"/>
                  <a:pt x="1109" y="420"/>
                </a:cubicBezTo>
                <a:cubicBezTo>
                  <a:pt x="1332" y="412"/>
                  <a:pt x="1411" y="483"/>
                  <a:pt x="1469" y="310"/>
                </a:cubicBezTo>
                <a:cubicBezTo>
                  <a:pt x="1464" y="273"/>
                  <a:pt x="1475" y="226"/>
                  <a:pt x="1449" y="200"/>
                </a:cubicBezTo>
                <a:cubicBezTo>
                  <a:pt x="1407" y="158"/>
                  <a:pt x="1353" y="148"/>
                  <a:pt x="1299" y="130"/>
                </a:cubicBezTo>
                <a:cubicBezTo>
                  <a:pt x="1173" y="88"/>
                  <a:pt x="1031" y="77"/>
                  <a:pt x="899" y="70"/>
                </a:cubicBezTo>
                <a:cubicBezTo>
                  <a:pt x="819" y="66"/>
                  <a:pt x="739" y="63"/>
                  <a:pt x="659" y="60"/>
                </a:cubicBezTo>
                <a:cubicBezTo>
                  <a:pt x="566" y="48"/>
                  <a:pt x="481" y="18"/>
                  <a:pt x="389" y="0"/>
                </a:cubicBezTo>
                <a:cubicBezTo>
                  <a:pt x="346" y="11"/>
                  <a:pt x="363" y="10"/>
                  <a:pt x="339" y="10"/>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1735" name="Text Box 39">
            <a:extLst>
              <a:ext uri="{FF2B5EF4-FFF2-40B4-BE49-F238E27FC236}">
                <a16:creationId xmlns:a16="http://schemas.microsoft.com/office/drawing/2014/main" id="{9ECBC17F-905C-48D1-94DA-E984C7F1DF25}"/>
              </a:ext>
            </a:extLst>
          </p:cNvPr>
          <p:cNvSpPr txBox="1">
            <a:spLocks noChangeArrowheads="1"/>
          </p:cNvSpPr>
          <p:nvPr/>
        </p:nvSpPr>
        <p:spPr bwMode="auto">
          <a:xfrm>
            <a:off x="8120380" y="3719830"/>
            <a:ext cx="387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r>
              <a:rPr lang="en-GB" altLang="en-US" sz="2400">
                <a:solidFill>
                  <a:srgbClr val="FF0000"/>
                </a:solidFill>
                <a:latin typeface="Arial" panose="020B0604020202020204" pitchFamily="34" charset="0"/>
              </a:rPr>
              <a:t>X</a:t>
            </a:r>
            <a:endParaRPr lang="en-GB" altLang="en-US" sz="3600">
              <a:solidFill>
                <a:srgbClr val="FF0000"/>
              </a:solidFill>
              <a:latin typeface="Times New Roman" panose="02020603050405020304" pitchFamily="18" charset="0"/>
            </a:endParaRPr>
          </a:p>
        </p:txBody>
      </p:sp>
      <p:sp>
        <p:nvSpPr>
          <p:cNvPr id="541736" name="Line 40">
            <a:extLst>
              <a:ext uri="{FF2B5EF4-FFF2-40B4-BE49-F238E27FC236}">
                <a16:creationId xmlns:a16="http://schemas.microsoft.com/office/drawing/2014/main" id="{0E0BDFB6-FB18-405B-926B-56BC09C6B752}"/>
              </a:ext>
            </a:extLst>
          </p:cNvPr>
          <p:cNvSpPr>
            <a:spLocks noChangeShapeType="1"/>
          </p:cNvSpPr>
          <p:nvPr/>
        </p:nvSpPr>
        <p:spPr bwMode="auto">
          <a:xfrm>
            <a:off x="7452043" y="2272030"/>
            <a:ext cx="838200" cy="1524000"/>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41700"/>
                                        </p:tgtEl>
                                        <p:attrNameLst>
                                          <p:attrName>style.visibility</p:attrName>
                                        </p:attrNameLst>
                                      </p:cBhvr>
                                      <p:to>
                                        <p:strVal val="visible"/>
                                      </p:to>
                                    </p:set>
                                    <p:animEffect transition="in" filter="box(out)">
                                      <p:cBhvr>
                                        <p:cTn id="7" dur="500"/>
                                        <p:tgtEl>
                                          <p:spTgt spid="54170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541713"/>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541724"/>
                                        </p:tgtEl>
                                        <p:attrNameLst>
                                          <p:attrName>style.visibility</p:attrName>
                                        </p:attrNameLst>
                                      </p:cBhvr>
                                      <p:to>
                                        <p:strVal val="visible"/>
                                      </p:to>
                                    </p:set>
                                    <p:animEffect transition="in" filter="wipe(up)">
                                      <p:cBhvr>
                                        <p:cTn id="14" dur="500"/>
                                        <p:tgtEl>
                                          <p:spTgt spid="541724"/>
                                        </p:tgtEl>
                                      </p:cBhvr>
                                    </p:animEffect>
                                  </p:childTnLst>
                                </p:cTn>
                              </p:par>
                            </p:childTnLst>
                          </p:cTn>
                        </p:par>
                        <p:par>
                          <p:cTn id="15" fill="hold" nodeType="afterGroup">
                            <p:stCondLst>
                              <p:cond delay="1500"/>
                            </p:stCondLst>
                            <p:childTnLst>
                              <p:par>
                                <p:cTn id="16" presetID="4" presetClass="entr" presetSubtype="32" fill="hold" nodeType="afterEffect">
                                  <p:stCondLst>
                                    <p:cond delay="0"/>
                                  </p:stCondLst>
                                  <p:childTnLst>
                                    <p:set>
                                      <p:cBhvr>
                                        <p:cTn id="17" dur="1" fill="hold">
                                          <p:stCondLst>
                                            <p:cond delay="0"/>
                                          </p:stCondLst>
                                        </p:cTn>
                                        <p:tgtEl>
                                          <p:spTgt spid="541701"/>
                                        </p:tgtEl>
                                        <p:attrNameLst>
                                          <p:attrName>style.visibility</p:attrName>
                                        </p:attrNameLst>
                                      </p:cBhvr>
                                      <p:to>
                                        <p:strVal val="visible"/>
                                      </p:to>
                                    </p:set>
                                    <p:animEffect transition="in" filter="box(out)">
                                      <p:cBhvr>
                                        <p:cTn id="18" dur="500"/>
                                        <p:tgtEl>
                                          <p:spTgt spid="541701"/>
                                        </p:tgtEl>
                                      </p:cBhvr>
                                    </p:animEffec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54170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41702"/>
                                        </p:tgtEl>
                                        <p:attrNameLst>
                                          <p:attrName>style.visibility</p:attrName>
                                        </p:attrNameLst>
                                      </p:cBhvr>
                                      <p:to>
                                        <p:strVal val="visible"/>
                                      </p:to>
                                    </p:set>
                                  </p:childTnLst>
                                </p:cTn>
                              </p:par>
                            </p:childTnLst>
                          </p:cTn>
                        </p:par>
                        <p:par>
                          <p:cTn id="26" fill="hold" nodeType="afterGroup">
                            <p:stCondLst>
                              <p:cond delay="500"/>
                            </p:stCondLst>
                            <p:childTnLst>
                              <p:par>
                                <p:cTn id="27" presetID="23" presetClass="entr" presetSubtype="16" fill="hold" nodeType="afterEffect">
                                  <p:stCondLst>
                                    <p:cond delay="0"/>
                                  </p:stCondLst>
                                  <p:childTnLst>
                                    <p:set>
                                      <p:cBhvr>
                                        <p:cTn id="28" dur="1" fill="hold">
                                          <p:stCondLst>
                                            <p:cond delay="0"/>
                                          </p:stCondLst>
                                        </p:cTn>
                                        <p:tgtEl>
                                          <p:spTgt spid="541723"/>
                                        </p:tgtEl>
                                        <p:attrNameLst>
                                          <p:attrName>style.visibility</p:attrName>
                                        </p:attrNameLst>
                                      </p:cBhvr>
                                      <p:to>
                                        <p:strVal val="visible"/>
                                      </p:to>
                                    </p:set>
                                    <p:anim calcmode="lin" valueType="num">
                                      <p:cBhvr>
                                        <p:cTn id="29" dur="500" fill="hold"/>
                                        <p:tgtEl>
                                          <p:spTgt spid="541723"/>
                                        </p:tgtEl>
                                        <p:attrNameLst>
                                          <p:attrName>ppt_w</p:attrName>
                                        </p:attrNameLst>
                                      </p:cBhvr>
                                      <p:tavLst>
                                        <p:tav tm="0">
                                          <p:val>
                                            <p:fltVal val="0"/>
                                          </p:val>
                                        </p:tav>
                                        <p:tav tm="100000">
                                          <p:val>
                                            <p:strVal val="#ppt_w"/>
                                          </p:val>
                                        </p:tav>
                                      </p:tavLst>
                                    </p:anim>
                                    <p:anim calcmode="lin" valueType="num">
                                      <p:cBhvr>
                                        <p:cTn id="30" dur="500" fill="hold"/>
                                        <p:tgtEl>
                                          <p:spTgt spid="54172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541734"/>
                                        </p:tgtEl>
                                        <p:attrNameLst>
                                          <p:attrName>style.visibility</p:attrName>
                                        </p:attrNameLst>
                                      </p:cBhvr>
                                      <p:to>
                                        <p:strVal val="visible"/>
                                      </p:to>
                                    </p:set>
                                    <p:anim calcmode="lin" valueType="num">
                                      <p:cBhvr>
                                        <p:cTn id="35" dur="500" fill="hold"/>
                                        <p:tgtEl>
                                          <p:spTgt spid="541734"/>
                                        </p:tgtEl>
                                        <p:attrNameLst>
                                          <p:attrName>ppt_w</p:attrName>
                                        </p:attrNameLst>
                                      </p:cBhvr>
                                      <p:tavLst>
                                        <p:tav tm="0">
                                          <p:val>
                                            <p:fltVal val="0"/>
                                          </p:val>
                                        </p:tav>
                                        <p:tav tm="100000">
                                          <p:val>
                                            <p:strVal val="#ppt_w"/>
                                          </p:val>
                                        </p:tav>
                                      </p:tavLst>
                                    </p:anim>
                                    <p:anim calcmode="lin" valueType="num">
                                      <p:cBhvr>
                                        <p:cTn id="36" dur="500" fill="hold"/>
                                        <p:tgtEl>
                                          <p:spTgt spid="541734"/>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41736"/>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41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2" grpId="0" autoUpdateAnimBg="0"/>
      <p:bldP spid="54173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138CB5-2D4F-48AF-82F7-8C8F7826ABCB}"/>
              </a:ext>
            </a:extLst>
          </p:cNvPr>
          <p:cNvSpPr>
            <a:spLocks noGrp="1" noChangeArrowheads="1"/>
          </p:cNvSpPr>
          <p:nvPr>
            <p:ph type="title"/>
          </p:nvPr>
        </p:nvSpPr>
        <p:spPr>
          <a:xfrm>
            <a:off x="580572" y="67576"/>
            <a:ext cx="11611428" cy="1023600"/>
          </a:xfrm>
        </p:spPr>
        <p:txBody>
          <a:bodyPr/>
          <a:lstStyle/>
          <a:p>
            <a:pPr eaLnBrk="1" hangingPunct="1"/>
            <a:r>
              <a:rPr lang="en-US" altLang="en-US" sz="3900" dirty="0"/>
              <a:t>Case-based Reasoning Applications</a:t>
            </a:r>
            <a:endParaRPr lang="el-GR" altLang="en-US" sz="3900" dirty="0"/>
          </a:p>
        </p:txBody>
      </p:sp>
      <p:sp>
        <p:nvSpPr>
          <p:cNvPr id="15363" name="Rectangle 4">
            <a:extLst>
              <a:ext uri="{FF2B5EF4-FFF2-40B4-BE49-F238E27FC236}">
                <a16:creationId xmlns:a16="http://schemas.microsoft.com/office/drawing/2014/main" id="{5714BA5E-581D-4646-8E18-ADA8BA42AE9A}"/>
              </a:ext>
            </a:extLst>
          </p:cNvPr>
          <p:cNvSpPr>
            <a:spLocks noGrp="1" noChangeArrowheads="1"/>
          </p:cNvSpPr>
          <p:nvPr>
            <p:ph type="body" idx="1"/>
          </p:nvPr>
        </p:nvSpPr>
        <p:spPr>
          <a:xfrm>
            <a:off x="290286" y="1195053"/>
            <a:ext cx="11611428" cy="4817294"/>
          </a:xfrm>
          <a:noFill/>
        </p:spPr>
        <p:txBody>
          <a:bodyPr/>
          <a:lstStyle/>
          <a:p>
            <a:pPr eaLnBrk="1" hangingPunct="1"/>
            <a:r>
              <a:rPr lang="en-GB" altLang="en-US" sz="2400" dirty="0"/>
              <a:t>Medicine</a:t>
            </a:r>
          </a:p>
          <a:p>
            <a:pPr lvl="1" eaLnBrk="1" hangingPunct="1"/>
            <a:r>
              <a:rPr lang="en-GB" altLang="en-US" sz="2400" dirty="0"/>
              <a:t>doctor remembers previous patients especially for rare combinations of symptoms</a:t>
            </a:r>
          </a:p>
          <a:p>
            <a:pPr eaLnBrk="1" hangingPunct="1"/>
            <a:r>
              <a:rPr lang="en-GB" altLang="en-US" sz="2400" dirty="0"/>
              <a:t>Law</a:t>
            </a:r>
          </a:p>
          <a:p>
            <a:pPr lvl="1" eaLnBrk="1" hangingPunct="1"/>
            <a:r>
              <a:rPr lang="en-GB" altLang="en-US" sz="2400" dirty="0"/>
              <a:t>Many laws depends on precedent cases</a:t>
            </a:r>
          </a:p>
          <a:p>
            <a:pPr lvl="1" eaLnBrk="1" hangingPunct="1"/>
            <a:r>
              <a:rPr lang="en-GB" altLang="en-US" sz="2400" dirty="0"/>
              <a:t>case histories are consulted</a:t>
            </a:r>
          </a:p>
          <a:p>
            <a:pPr eaLnBrk="1" hangingPunct="1"/>
            <a:r>
              <a:rPr lang="en-GB" altLang="en-US" sz="2400" dirty="0"/>
              <a:t>Management</a:t>
            </a:r>
          </a:p>
          <a:p>
            <a:pPr lvl="1" eaLnBrk="1" hangingPunct="1"/>
            <a:r>
              <a:rPr lang="en-GB" altLang="en-US" sz="2400" dirty="0"/>
              <a:t>decisions are often based on past rulings</a:t>
            </a:r>
          </a:p>
          <a:p>
            <a:pPr eaLnBrk="1" hangingPunct="1"/>
            <a:r>
              <a:rPr lang="en-GB" altLang="en-US" sz="2400" dirty="0"/>
              <a:t>Financial</a:t>
            </a:r>
          </a:p>
          <a:p>
            <a:pPr lvl="1" eaLnBrk="1" hangingPunct="1"/>
            <a:r>
              <a:rPr lang="en-GB" altLang="en-US" sz="2400" dirty="0"/>
              <a:t>performance is predicted by past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r>
              <a:rPr lang="en-GB" dirty="0"/>
              <a:t>Outline</a:t>
            </a:r>
          </a:p>
        </p:txBody>
      </p:sp>
      <p:sp>
        <p:nvSpPr>
          <p:cNvPr id="85" name="Google Shape;85;p16"/>
          <p:cNvSpPr txBox="1">
            <a:spLocks noGrp="1"/>
          </p:cNvSpPr>
          <p:nvPr>
            <p:ph type="body" idx="2"/>
          </p:nvPr>
        </p:nvSpPr>
        <p:spPr>
          <a:xfrm>
            <a:off x="6272406" y="1671929"/>
            <a:ext cx="5743187" cy="4368400"/>
          </a:xfrm>
        </p:spPr>
        <p:txBody>
          <a:bodyPr/>
          <a:lstStyle/>
          <a:p>
            <a:r>
              <a:rPr lang="en-US" altLang="en-US" sz="2400" dirty="0">
                <a:solidFill>
                  <a:srgbClr val="194990"/>
                </a:solidFill>
              </a:rPr>
              <a:t>Knowledge-base Systems</a:t>
            </a:r>
          </a:p>
          <a:p>
            <a:endParaRPr lang="en-US" altLang="en-US" sz="2400" dirty="0">
              <a:solidFill>
                <a:srgbClr val="194990"/>
              </a:solidFill>
            </a:endParaRPr>
          </a:p>
          <a:p>
            <a:r>
              <a:rPr lang="en-US" altLang="en-US" sz="2400" dirty="0">
                <a:solidFill>
                  <a:srgbClr val="FF0000"/>
                </a:solidFill>
              </a:rPr>
              <a:t>Model-based systems</a:t>
            </a:r>
          </a:p>
          <a:p>
            <a:endParaRPr lang="en-US" altLang="en-US" sz="2400" dirty="0">
              <a:solidFill>
                <a:srgbClr val="194990"/>
              </a:solidFill>
            </a:endParaRPr>
          </a:p>
          <a:p>
            <a:r>
              <a:rPr lang="en-US" altLang="en-US" sz="2400" dirty="0">
                <a:solidFill>
                  <a:srgbClr val="194990"/>
                </a:solidFill>
              </a:rPr>
              <a:t>Rules-based systems</a:t>
            </a:r>
          </a:p>
          <a:p>
            <a:pPr marL="152388" indent="0">
              <a:buNone/>
            </a:pPr>
            <a:endParaRPr lang="en-US" altLang="en-US" sz="2400" dirty="0">
              <a:solidFill>
                <a:srgbClr val="194990"/>
              </a:solidFill>
            </a:endParaRPr>
          </a:p>
          <a:p>
            <a:r>
              <a:rPr lang="en-US" altLang="en-US" sz="2400" dirty="0">
                <a:solidFill>
                  <a:srgbClr val="194990"/>
                </a:solidFill>
              </a:rPr>
              <a:t>Case-based reasoning</a:t>
            </a:r>
          </a:p>
        </p:txBody>
      </p:sp>
      <p:sp>
        <p:nvSpPr>
          <p:cNvPr id="5" name="Slide Number Placeholder 4"/>
          <p:cNvSpPr>
            <a:spLocks noGrp="1"/>
          </p:cNvSpPr>
          <p:nvPr>
            <p:ph type="sldNum" idx="12"/>
          </p:nvPr>
        </p:nvSpPr>
        <p:spPr/>
        <p:txBody>
          <a:bodyPr/>
          <a:lstStyle/>
          <a:p>
            <a:fld id="{00000000-1234-1234-1234-123412341234}" type="slidenum">
              <a:rPr lang="en" smtClean="0"/>
              <a:pPr/>
              <a:t>5</a:t>
            </a:fld>
            <a:endParaRPr lang="en"/>
          </a:p>
        </p:txBody>
      </p:sp>
    </p:spTree>
    <p:extLst>
      <p:ext uri="{BB962C8B-B14F-4D97-AF65-F5344CB8AC3E}">
        <p14:creationId xmlns:p14="http://schemas.microsoft.com/office/powerpoint/2010/main" val="3533437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878BF9-A4FE-4382-AE36-D53EFED34BF8}"/>
              </a:ext>
            </a:extLst>
          </p:cNvPr>
          <p:cNvSpPr>
            <a:spLocks noGrp="1" noChangeArrowheads="1"/>
          </p:cNvSpPr>
          <p:nvPr>
            <p:ph type="title"/>
          </p:nvPr>
        </p:nvSpPr>
        <p:spPr>
          <a:xfrm>
            <a:off x="468630" y="67576"/>
            <a:ext cx="11723370" cy="1023600"/>
          </a:xfrm>
        </p:spPr>
        <p:txBody>
          <a:bodyPr/>
          <a:lstStyle/>
          <a:p>
            <a:pPr eaLnBrk="1" hangingPunct="1"/>
            <a:r>
              <a:rPr lang="en-US" altLang="en-US" sz="3500" dirty="0"/>
              <a:t>Case-based Reasoning Applications</a:t>
            </a:r>
            <a:endParaRPr lang="el-GR" altLang="en-US" sz="3500" dirty="0"/>
          </a:p>
        </p:txBody>
      </p:sp>
      <p:sp>
        <p:nvSpPr>
          <p:cNvPr id="16387" name="Rectangle 3">
            <a:extLst>
              <a:ext uri="{FF2B5EF4-FFF2-40B4-BE49-F238E27FC236}">
                <a16:creationId xmlns:a16="http://schemas.microsoft.com/office/drawing/2014/main" id="{8F301BFC-2EAE-4051-9A48-83AA6AD70AE1}"/>
              </a:ext>
            </a:extLst>
          </p:cNvPr>
          <p:cNvSpPr>
            <a:spLocks noGrp="1" noChangeArrowheads="1"/>
          </p:cNvSpPr>
          <p:nvPr>
            <p:ph type="body" idx="1"/>
          </p:nvPr>
        </p:nvSpPr>
        <p:spPr>
          <a:xfrm>
            <a:off x="290286" y="1020353"/>
            <a:ext cx="11611428" cy="4817294"/>
          </a:xfrm>
        </p:spPr>
        <p:txBody>
          <a:bodyPr/>
          <a:lstStyle/>
          <a:p>
            <a:pPr eaLnBrk="1" hangingPunct="1"/>
            <a:r>
              <a:rPr lang="en-US" altLang="en-US" sz="2400" dirty="0"/>
              <a:t>e-Commerce</a:t>
            </a:r>
          </a:p>
          <a:p>
            <a:pPr lvl="1" eaLnBrk="1" hangingPunct="1">
              <a:spcBef>
                <a:spcPct val="30000"/>
              </a:spcBef>
            </a:pPr>
            <a:r>
              <a:rPr lang="en-US" altLang="en-US" sz="2400" dirty="0"/>
              <a:t>sales support for standard products</a:t>
            </a:r>
          </a:p>
          <a:p>
            <a:pPr lvl="1" eaLnBrk="1" hangingPunct="1">
              <a:spcBef>
                <a:spcPct val="30000"/>
              </a:spcBef>
            </a:pPr>
            <a:r>
              <a:rPr lang="en-US" altLang="en-US" sz="2400" dirty="0"/>
              <a:t>sales support for customized products</a:t>
            </a:r>
          </a:p>
          <a:p>
            <a:pPr eaLnBrk="1" hangingPunct="1"/>
            <a:r>
              <a:rPr lang="en-US" altLang="en-US" sz="2400" dirty="0"/>
              <a:t>Planning</a:t>
            </a:r>
          </a:p>
          <a:p>
            <a:pPr lvl="1" eaLnBrk="1" hangingPunct="1"/>
            <a:r>
              <a:rPr lang="en-US" altLang="en-US" sz="2400" dirty="0"/>
              <a:t>mission planning </a:t>
            </a:r>
          </a:p>
          <a:p>
            <a:pPr lvl="1" eaLnBrk="1" hangingPunct="1"/>
            <a:r>
              <a:rPr lang="en-US" altLang="en-US" sz="2400" dirty="0"/>
              <a:t>route planning </a:t>
            </a:r>
          </a:p>
          <a:p>
            <a:r>
              <a:rPr lang="en-US" altLang="en-US" sz="2333" dirty="0"/>
              <a:t>Personalization</a:t>
            </a:r>
          </a:p>
          <a:p>
            <a:pPr lvl="1" eaLnBrk="1" hangingPunct="1">
              <a:spcBef>
                <a:spcPct val="30000"/>
              </a:spcBef>
            </a:pPr>
            <a:r>
              <a:rPr lang="en-US" altLang="en-US" sz="2400" dirty="0"/>
              <a:t>TV listings from</a:t>
            </a:r>
          </a:p>
          <a:p>
            <a:pPr lvl="1" eaLnBrk="1" hangingPunct="1">
              <a:spcBef>
                <a:spcPct val="30000"/>
              </a:spcBef>
            </a:pPr>
            <a:r>
              <a:rPr lang="en-US" altLang="en-US" sz="2400" dirty="0"/>
              <a:t>music on demand </a:t>
            </a:r>
          </a:p>
          <a:p>
            <a:pPr lvl="1" eaLnBrk="1" hangingPunct="1">
              <a:spcBef>
                <a:spcPct val="30000"/>
              </a:spcBef>
            </a:pPr>
            <a:r>
              <a:rPr lang="en-US" altLang="en-US" sz="2400" dirty="0"/>
              <a:t>news stories</a:t>
            </a:r>
            <a:endParaRPr lang="el-GR"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963CE15-D7D2-49A4-8099-2D6C3846C6A1}"/>
              </a:ext>
            </a:extLst>
          </p:cNvPr>
          <p:cNvSpPr>
            <a:spLocks noGrp="1" noChangeArrowheads="1"/>
          </p:cNvSpPr>
          <p:nvPr>
            <p:ph type="title"/>
          </p:nvPr>
        </p:nvSpPr>
        <p:spPr>
          <a:xfrm>
            <a:off x="514350" y="67576"/>
            <a:ext cx="11677650" cy="1023600"/>
          </a:xfrm>
        </p:spPr>
        <p:txBody>
          <a:bodyPr/>
          <a:lstStyle/>
          <a:p>
            <a:pPr eaLnBrk="1" hangingPunct="1"/>
            <a:r>
              <a:rPr lang="el-GR" altLang="en-US" sz="4200" dirty="0"/>
              <a:t>The CBR Cycle</a:t>
            </a:r>
            <a:r>
              <a:rPr lang="el-GR" altLang="en-US" dirty="0"/>
              <a:t> </a:t>
            </a:r>
          </a:p>
        </p:txBody>
      </p:sp>
      <p:sp>
        <p:nvSpPr>
          <p:cNvPr id="18435" name="AutoShape 8">
            <a:extLst>
              <a:ext uri="{FF2B5EF4-FFF2-40B4-BE49-F238E27FC236}">
                <a16:creationId xmlns:a16="http://schemas.microsoft.com/office/drawing/2014/main" id="{89B7D5F5-DCBA-48DD-B5D0-C5CEEC854D64}"/>
              </a:ext>
            </a:extLst>
          </p:cNvPr>
          <p:cNvSpPr>
            <a:spLocks noChangeArrowheads="1"/>
          </p:cNvSpPr>
          <p:nvPr/>
        </p:nvSpPr>
        <p:spPr bwMode="auto">
          <a:xfrm>
            <a:off x="7810500" y="1799908"/>
            <a:ext cx="1295400" cy="762000"/>
          </a:xfrm>
          <a:prstGeom prst="flowChartAlternateProcess">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36" name="AutoShape 9">
            <a:extLst>
              <a:ext uri="{FF2B5EF4-FFF2-40B4-BE49-F238E27FC236}">
                <a16:creationId xmlns:a16="http://schemas.microsoft.com/office/drawing/2014/main" id="{2101F1C1-FC02-4BB3-AF09-EA2807D03153}"/>
              </a:ext>
            </a:extLst>
          </p:cNvPr>
          <p:cNvSpPr>
            <a:spLocks noChangeArrowheads="1"/>
          </p:cNvSpPr>
          <p:nvPr/>
        </p:nvSpPr>
        <p:spPr bwMode="auto">
          <a:xfrm>
            <a:off x="3238500" y="1876108"/>
            <a:ext cx="1295400" cy="762000"/>
          </a:xfrm>
          <a:prstGeom prst="flowChartAlternateProcess">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37" name="AutoShape 10">
            <a:extLst>
              <a:ext uri="{FF2B5EF4-FFF2-40B4-BE49-F238E27FC236}">
                <a16:creationId xmlns:a16="http://schemas.microsoft.com/office/drawing/2014/main" id="{F22E584C-81F8-4474-9FAF-B1B2FF34C511}"/>
              </a:ext>
            </a:extLst>
          </p:cNvPr>
          <p:cNvSpPr>
            <a:spLocks noChangeArrowheads="1"/>
          </p:cNvSpPr>
          <p:nvPr/>
        </p:nvSpPr>
        <p:spPr bwMode="auto">
          <a:xfrm>
            <a:off x="7734300" y="18761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38" name="AutoShape 11">
            <a:extLst>
              <a:ext uri="{FF2B5EF4-FFF2-40B4-BE49-F238E27FC236}">
                <a16:creationId xmlns:a16="http://schemas.microsoft.com/office/drawing/2014/main" id="{F40324A8-7E25-4953-BC25-83C2DB81D75A}"/>
              </a:ext>
            </a:extLst>
          </p:cNvPr>
          <p:cNvSpPr>
            <a:spLocks noChangeArrowheads="1"/>
          </p:cNvSpPr>
          <p:nvPr/>
        </p:nvSpPr>
        <p:spPr bwMode="auto">
          <a:xfrm>
            <a:off x="7658100" y="19523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39" name="AutoShape 12">
            <a:extLst>
              <a:ext uri="{FF2B5EF4-FFF2-40B4-BE49-F238E27FC236}">
                <a16:creationId xmlns:a16="http://schemas.microsoft.com/office/drawing/2014/main" id="{963ABC16-F5C8-4E3B-AE76-2B8BBA52E0EA}"/>
              </a:ext>
            </a:extLst>
          </p:cNvPr>
          <p:cNvSpPr>
            <a:spLocks noChangeArrowheads="1"/>
          </p:cNvSpPr>
          <p:nvPr/>
        </p:nvSpPr>
        <p:spPr bwMode="auto">
          <a:xfrm>
            <a:off x="7810500" y="4390708"/>
            <a:ext cx="1295400" cy="762000"/>
          </a:xfrm>
          <a:prstGeom prst="flowChartAlternateProcess">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0" name="AutoShape 13">
            <a:extLst>
              <a:ext uri="{FF2B5EF4-FFF2-40B4-BE49-F238E27FC236}">
                <a16:creationId xmlns:a16="http://schemas.microsoft.com/office/drawing/2014/main" id="{881D3B65-1C01-4EB3-BC4B-386D0C65CFBC}"/>
              </a:ext>
            </a:extLst>
          </p:cNvPr>
          <p:cNvSpPr>
            <a:spLocks noChangeArrowheads="1"/>
          </p:cNvSpPr>
          <p:nvPr/>
        </p:nvSpPr>
        <p:spPr bwMode="auto">
          <a:xfrm>
            <a:off x="3162300" y="4314508"/>
            <a:ext cx="1295400" cy="762000"/>
          </a:xfrm>
          <a:prstGeom prst="flowChartAlternateProcess">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1" name="AutoShape 14">
            <a:extLst>
              <a:ext uri="{FF2B5EF4-FFF2-40B4-BE49-F238E27FC236}">
                <a16:creationId xmlns:a16="http://schemas.microsoft.com/office/drawing/2014/main" id="{B1AD6D1D-C77A-4748-91C7-027CC07AA0DE}"/>
              </a:ext>
            </a:extLst>
          </p:cNvPr>
          <p:cNvSpPr>
            <a:spLocks noChangeArrowheads="1"/>
          </p:cNvSpPr>
          <p:nvPr/>
        </p:nvSpPr>
        <p:spPr bwMode="auto">
          <a:xfrm>
            <a:off x="5372100" y="3019108"/>
            <a:ext cx="1295400" cy="762000"/>
          </a:xfrm>
          <a:prstGeom prst="flowChartAlternateProcess">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2" name="AutoShape 15">
            <a:extLst>
              <a:ext uri="{FF2B5EF4-FFF2-40B4-BE49-F238E27FC236}">
                <a16:creationId xmlns:a16="http://schemas.microsoft.com/office/drawing/2014/main" id="{10767970-A1D6-4E81-AC27-A052A0FCEFF5}"/>
              </a:ext>
            </a:extLst>
          </p:cNvPr>
          <p:cNvSpPr>
            <a:spLocks noChangeArrowheads="1"/>
          </p:cNvSpPr>
          <p:nvPr/>
        </p:nvSpPr>
        <p:spPr bwMode="auto">
          <a:xfrm>
            <a:off x="5295900" y="30953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3" name="AutoShape 16">
            <a:extLst>
              <a:ext uri="{FF2B5EF4-FFF2-40B4-BE49-F238E27FC236}">
                <a16:creationId xmlns:a16="http://schemas.microsoft.com/office/drawing/2014/main" id="{B9C834E6-38F2-4616-A771-A72A993D3085}"/>
              </a:ext>
            </a:extLst>
          </p:cNvPr>
          <p:cNvSpPr>
            <a:spLocks noChangeArrowheads="1"/>
          </p:cNvSpPr>
          <p:nvPr/>
        </p:nvSpPr>
        <p:spPr bwMode="auto">
          <a:xfrm>
            <a:off x="5219700" y="31715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4" name="AutoShape 17">
            <a:extLst>
              <a:ext uri="{FF2B5EF4-FFF2-40B4-BE49-F238E27FC236}">
                <a16:creationId xmlns:a16="http://schemas.microsoft.com/office/drawing/2014/main" id="{03A6A8F5-C4D5-4947-A48F-C589BE3CF442}"/>
              </a:ext>
            </a:extLst>
          </p:cNvPr>
          <p:cNvSpPr>
            <a:spLocks noChangeArrowheads="1"/>
          </p:cNvSpPr>
          <p:nvPr/>
        </p:nvSpPr>
        <p:spPr bwMode="auto">
          <a:xfrm>
            <a:off x="5143500" y="32477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5" name="AutoShape 18">
            <a:extLst>
              <a:ext uri="{FF2B5EF4-FFF2-40B4-BE49-F238E27FC236}">
                <a16:creationId xmlns:a16="http://schemas.microsoft.com/office/drawing/2014/main" id="{4770644D-759F-4EC3-AB07-2AD9B3FC1577}"/>
              </a:ext>
            </a:extLst>
          </p:cNvPr>
          <p:cNvSpPr>
            <a:spLocks noChangeArrowheads="1"/>
          </p:cNvSpPr>
          <p:nvPr/>
        </p:nvSpPr>
        <p:spPr bwMode="auto">
          <a:xfrm>
            <a:off x="5067300" y="33239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6" name="AutoShape 19">
            <a:extLst>
              <a:ext uri="{FF2B5EF4-FFF2-40B4-BE49-F238E27FC236}">
                <a16:creationId xmlns:a16="http://schemas.microsoft.com/office/drawing/2014/main" id="{B71C6118-408B-44AD-A9F3-3D17C98C50E2}"/>
              </a:ext>
            </a:extLst>
          </p:cNvPr>
          <p:cNvSpPr>
            <a:spLocks noChangeArrowheads="1"/>
          </p:cNvSpPr>
          <p:nvPr/>
        </p:nvSpPr>
        <p:spPr bwMode="auto">
          <a:xfrm>
            <a:off x="4991100" y="3400108"/>
            <a:ext cx="1295400" cy="762000"/>
          </a:xfrm>
          <a:prstGeom prst="flowChartAlternate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8447" name="Line 20">
            <a:extLst>
              <a:ext uri="{FF2B5EF4-FFF2-40B4-BE49-F238E27FC236}">
                <a16:creationId xmlns:a16="http://schemas.microsoft.com/office/drawing/2014/main" id="{F9EB9EC7-58E2-40E1-81E2-E0F3550273E8}"/>
              </a:ext>
            </a:extLst>
          </p:cNvPr>
          <p:cNvSpPr>
            <a:spLocks noChangeShapeType="1"/>
          </p:cNvSpPr>
          <p:nvPr/>
        </p:nvSpPr>
        <p:spPr bwMode="auto">
          <a:xfrm>
            <a:off x="4610100" y="2180908"/>
            <a:ext cx="2971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21">
            <a:extLst>
              <a:ext uri="{FF2B5EF4-FFF2-40B4-BE49-F238E27FC236}">
                <a16:creationId xmlns:a16="http://schemas.microsoft.com/office/drawing/2014/main" id="{E4D17552-EE94-448D-B44E-026AFC0E9C0C}"/>
              </a:ext>
            </a:extLst>
          </p:cNvPr>
          <p:cNvSpPr>
            <a:spLocks noChangeShapeType="1"/>
          </p:cNvSpPr>
          <p:nvPr/>
        </p:nvSpPr>
        <p:spPr bwMode="auto">
          <a:xfrm>
            <a:off x="8420100" y="2790508"/>
            <a:ext cx="0" cy="1524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22">
            <a:extLst>
              <a:ext uri="{FF2B5EF4-FFF2-40B4-BE49-F238E27FC236}">
                <a16:creationId xmlns:a16="http://schemas.microsoft.com/office/drawing/2014/main" id="{551809C4-F32B-4989-B0BF-3FE75A19B19C}"/>
              </a:ext>
            </a:extLst>
          </p:cNvPr>
          <p:cNvSpPr>
            <a:spLocks noChangeShapeType="1"/>
          </p:cNvSpPr>
          <p:nvPr/>
        </p:nvSpPr>
        <p:spPr bwMode="auto">
          <a:xfrm flipH="1">
            <a:off x="4533900" y="4771708"/>
            <a:ext cx="3124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Text Box 23">
            <a:extLst>
              <a:ext uri="{FF2B5EF4-FFF2-40B4-BE49-F238E27FC236}">
                <a16:creationId xmlns:a16="http://schemas.microsoft.com/office/drawing/2014/main" id="{084F4C3E-AF27-411D-98D3-475416B0551E}"/>
              </a:ext>
            </a:extLst>
          </p:cNvPr>
          <p:cNvSpPr txBox="1">
            <a:spLocks noChangeArrowheads="1"/>
          </p:cNvSpPr>
          <p:nvPr/>
        </p:nvSpPr>
        <p:spPr bwMode="auto">
          <a:xfrm>
            <a:off x="5284788" y="2320608"/>
            <a:ext cx="1327150" cy="3667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800">
                <a:latin typeface="Arial" panose="020B0604020202020204" pitchFamily="34" charset="0"/>
              </a:rPr>
              <a:t>RETRIEVE</a:t>
            </a:r>
            <a:endParaRPr lang="en-GB" altLang="en-US" sz="1800">
              <a:latin typeface="Arial" panose="020B0604020202020204" pitchFamily="34" charset="0"/>
            </a:endParaRPr>
          </a:p>
        </p:txBody>
      </p:sp>
      <p:sp>
        <p:nvSpPr>
          <p:cNvPr id="18451" name="Rectangle 24">
            <a:extLst>
              <a:ext uri="{FF2B5EF4-FFF2-40B4-BE49-F238E27FC236}">
                <a16:creationId xmlns:a16="http://schemas.microsoft.com/office/drawing/2014/main" id="{EC3BD7AA-B82B-428C-B582-B24080B498FB}"/>
              </a:ext>
            </a:extLst>
          </p:cNvPr>
          <p:cNvSpPr>
            <a:spLocks noChangeArrowheads="1"/>
          </p:cNvSpPr>
          <p:nvPr/>
        </p:nvSpPr>
        <p:spPr bwMode="auto">
          <a:xfrm>
            <a:off x="8572500" y="3323908"/>
            <a:ext cx="971550" cy="3667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800">
                <a:latin typeface="Arial" panose="020B0604020202020204" pitchFamily="34" charset="0"/>
              </a:rPr>
              <a:t>REUSE</a:t>
            </a:r>
            <a:endParaRPr lang="en-GB" altLang="en-US" sz="1800">
              <a:latin typeface="Arial" panose="020B0604020202020204" pitchFamily="34" charset="0"/>
            </a:endParaRPr>
          </a:p>
        </p:txBody>
      </p:sp>
      <p:sp>
        <p:nvSpPr>
          <p:cNvPr id="18452" name="Rectangle 25">
            <a:extLst>
              <a:ext uri="{FF2B5EF4-FFF2-40B4-BE49-F238E27FC236}">
                <a16:creationId xmlns:a16="http://schemas.microsoft.com/office/drawing/2014/main" id="{ED51D994-6B0C-4913-A624-8E2E7E94228B}"/>
              </a:ext>
            </a:extLst>
          </p:cNvPr>
          <p:cNvSpPr>
            <a:spLocks noChangeArrowheads="1"/>
          </p:cNvSpPr>
          <p:nvPr/>
        </p:nvSpPr>
        <p:spPr bwMode="auto">
          <a:xfrm>
            <a:off x="5372100" y="4847908"/>
            <a:ext cx="1022350" cy="3667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800">
                <a:latin typeface="Arial" panose="020B0604020202020204" pitchFamily="34" charset="0"/>
              </a:rPr>
              <a:t>REVISE</a:t>
            </a:r>
            <a:endParaRPr lang="en-GB" altLang="en-US" sz="1800">
              <a:latin typeface="Arial" panose="020B0604020202020204" pitchFamily="34" charset="0"/>
            </a:endParaRPr>
          </a:p>
        </p:txBody>
      </p:sp>
      <p:sp>
        <p:nvSpPr>
          <p:cNvPr id="18453" name="Freeform 26">
            <a:extLst>
              <a:ext uri="{FF2B5EF4-FFF2-40B4-BE49-F238E27FC236}">
                <a16:creationId xmlns:a16="http://schemas.microsoft.com/office/drawing/2014/main" id="{423CA3E9-A2CA-41DF-94A9-AC114AEBA111}"/>
              </a:ext>
            </a:extLst>
          </p:cNvPr>
          <p:cNvSpPr>
            <a:spLocks/>
          </p:cNvSpPr>
          <p:nvPr/>
        </p:nvSpPr>
        <p:spPr bwMode="auto">
          <a:xfrm rot="20358873">
            <a:off x="3416300" y="3698558"/>
            <a:ext cx="1447800" cy="304800"/>
          </a:xfrm>
          <a:custGeom>
            <a:avLst/>
            <a:gdLst>
              <a:gd name="T0" fmla="*/ 0 w 1248"/>
              <a:gd name="T1" fmla="*/ 297766154 h 312"/>
              <a:gd name="T2" fmla="*/ 1033592309 w 1248"/>
              <a:gd name="T3" fmla="*/ 22904938 h 312"/>
              <a:gd name="T4" fmla="*/ 1679587212 w 1248"/>
              <a:gd name="T5" fmla="*/ 160335546 h 312"/>
              <a:gd name="T6" fmla="*/ 0 60000 65536"/>
              <a:gd name="T7" fmla="*/ 0 60000 65536"/>
              <a:gd name="T8" fmla="*/ 0 60000 65536"/>
            </a:gdLst>
            <a:ahLst/>
            <a:cxnLst>
              <a:cxn ang="T6">
                <a:pos x="T0" y="T1"/>
              </a:cxn>
              <a:cxn ang="T7">
                <a:pos x="T2" y="T3"/>
              </a:cxn>
              <a:cxn ang="T8">
                <a:pos x="T4" y="T5"/>
              </a:cxn>
            </a:cxnLst>
            <a:rect l="0" t="0" r="r" b="b"/>
            <a:pathLst>
              <a:path w="1248" h="312">
                <a:moveTo>
                  <a:pt x="0" y="312"/>
                </a:moveTo>
                <a:cubicBezTo>
                  <a:pt x="280" y="180"/>
                  <a:pt x="560" y="48"/>
                  <a:pt x="768" y="24"/>
                </a:cubicBezTo>
                <a:cubicBezTo>
                  <a:pt x="976" y="0"/>
                  <a:pt x="1168" y="144"/>
                  <a:pt x="1248" y="168"/>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Rectangle 29">
            <a:extLst>
              <a:ext uri="{FF2B5EF4-FFF2-40B4-BE49-F238E27FC236}">
                <a16:creationId xmlns:a16="http://schemas.microsoft.com/office/drawing/2014/main" id="{86B2D34B-3D70-4847-9131-9A5B34DB1931}"/>
              </a:ext>
            </a:extLst>
          </p:cNvPr>
          <p:cNvSpPr>
            <a:spLocks noChangeArrowheads="1"/>
          </p:cNvSpPr>
          <p:nvPr/>
        </p:nvSpPr>
        <p:spPr bwMode="auto">
          <a:xfrm>
            <a:off x="3213100" y="3263583"/>
            <a:ext cx="1022350" cy="3667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800">
                <a:latin typeface="Arial" panose="020B0604020202020204" pitchFamily="34" charset="0"/>
              </a:rPr>
              <a:t>RETAIN</a:t>
            </a:r>
            <a:endParaRPr lang="en-GB" altLang="en-US" sz="1800">
              <a:latin typeface="Arial" panose="020B0604020202020204" pitchFamily="34" charset="0"/>
            </a:endParaRPr>
          </a:p>
        </p:txBody>
      </p:sp>
      <p:sp>
        <p:nvSpPr>
          <p:cNvPr id="18455" name="Text Box 30">
            <a:extLst>
              <a:ext uri="{FF2B5EF4-FFF2-40B4-BE49-F238E27FC236}">
                <a16:creationId xmlns:a16="http://schemas.microsoft.com/office/drawing/2014/main" id="{5DFFEF38-C1F9-4A66-80DE-FB400F214E13}"/>
              </a:ext>
            </a:extLst>
          </p:cNvPr>
          <p:cNvSpPr txBox="1">
            <a:spLocks noChangeArrowheads="1"/>
          </p:cNvSpPr>
          <p:nvPr/>
        </p:nvSpPr>
        <p:spPr bwMode="auto">
          <a:xfrm>
            <a:off x="9318626" y="1860234"/>
            <a:ext cx="803275" cy="5810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600">
                <a:latin typeface="Arial" panose="020B0604020202020204" pitchFamily="34" charset="0"/>
              </a:rPr>
              <a:t>Similar</a:t>
            </a:r>
          </a:p>
          <a:p>
            <a:pPr>
              <a:spcBef>
                <a:spcPct val="0"/>
              </a:spcBef>
              <a:buClrTx/>
              <a:buSzTx/>
              <a:buFontTx/>
              <a:buNone/>
            </a:pPr>
            <a:r>
              <a:rPr lang="en-IE" altLang="en-US" sz="1600">
                <a:latin typeface="Arial" panose="020B0604020202020204" pitchFamily="34" charset="0"/>
              </a:rPr>
              <a:t>Cases</a:t>
            </a:r>
            <a:endParaRPr lang="en-GB" altLang="en-US" sz="1600">
              <a:latin typeface="Arial" panose="020B0604020202020204" pitchFamily="34" charset="0"/>
            </a:endParaRPr>
          </a:p>
        </p:txBody>
      </p:sp>
      <p:sp>
        <p:nvSpPr>
          <p:cNvPr id="18456" name="Text Box 31">
            <a:extLst>
              <a:ext uri="{FF2B5EF4-FFF2-40B4-BE49-F238E27FC236}">
                <a16:creationId xmlns:a16="http://schemas.microsoft.com/office/drawing/2014/main" id="{28BE6D39-6641-4E6B-A448-EA20C468DD6D}"/>
              </a:ext>
            </a:extLst>
          </p:cNvPr>
          <p:cNvSpPr txBox="1">
            <a:spLocks noChangeArrowheads="1"/>
          </p:cNvSpPr>
          <p:nvPr/>
        </p:nvSpPr>
        <p:spPr bwMode="auto">
          <a:xfrm>
            <a:off x="9471025" y="4876483"/>
            <a:ext cx="1028700" cy="3365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600">
                <a:latin typeface="Arial" panose="020B0604020202020204" pitchFamily="34" charset="0"/>
              </a:rPr>
              <a:t>Solution?</a:t>
            </a:r>
            <a:endParaRPr lang="en-GB" altLang="en-US" sz="1600">
              <a:latin typeface="Arial" panose="020B0604020202020204" pitchFamily="34" charset="0"/>
            </a:endParaRPr>
          </a:p>
        </p:txBody>
      </p:sp>
      <p:sp>
        <p:nvSpPr>
          <p:cNvPr id="18457" name="Text Box 32">
            <a:extLst>
              <a:ext uri="{FF2B5EF4-FFF2-40B4-BE49-F238E27FC236}">
                <a16:creationId xmlns:a16="http://schemas.microsoft.com/office/drawing/2014/main" id="{251775AB-05D4-40F5-87FD-3C14D4B59A15}"/>
              </a:ext>
            </a:extLst>
          </p:cNvPr>
          <p:cNvSpPr txBox="1">
            <a:spLocks noChangeArrowheads="1"/>
          </p:cNvSpPr>
          <p:nvPr/>
        </p:nvSpPr>
        <p:spPr bwMode="auto">
          <a:xfrm>
            <a:off x="2324100" y="4924109"/>
            <a:ext cx="915988" cy="5810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600">
                <a:latin typeface="Arial" panose="020B0604020202020204" pitchFamily="34" charset="0"/>
              </a:rPr>
              <a:t>New</a:t>
            </a:r>
          </a:p>
          <a:p>
            <a:pPr>
              <a:spcBef>
                <a:spcPct val="0"/>
              </a:spcBef>
              <a:buClrTx/>
              <a:buSzTx/>
              <a:buFontTx/>
              <a:buNone/>
            </a:pPr>
            <a:r>
              <a:rPr lang="en-IE" altLang="en-US" sz="1600">
                <a:latin typeface="Arial" panose="020B0604020202020204" pitchFamily="34" charset="0"/>
              </a:rPr>
              <a:t>Solution</a:t>
            </a:r>
            <a:endParaRPr lang="en-GB" altLang="en-US" sz="1600">
              <a:latin typeface="Arial" panose="020B0604020202020204" pitchFamily="34" charset="0"/>
            </a:endParaRPr>
          </a:p>
        </p:txBody>
      </p:sp>
      <p:sp>
        <p:nvSpPr>
          <p:cNvPr id="18458" name="Text Box 33">
            <a:extLst>
              <a:ext uri="{FF2B5EF4-FFF2-40B4-BE49-F238E27FC236}">
                <a16:creationId xmlns:a16="http://schemas.microsoft.com/office/drawing/2014/main" id="{9147ADE4-B921-4A22-A8D0-C048BB125FF0}"/>
              </a:ext>
            </a:extLst>
          </p:cNvPr>
          <p:cNvSpPr txBox="1">
            <a:spLocks noChangeArrowheads="1"/>
          </p:cNvSpPr>
          <p:nvPr/>
        </p:nvSpPr>
        <p:spPr bwMode="auto">
          <a:xfrm>
            <a:off x="2146300" y="1463358"/>
            <a:ext cx="939800" cy="3365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600">
                <a:latin typeface="Arial" panose="020B0604020202020204" pitchFamily="34" charset="0"/>
              </a:rPr>
              <a:t>Problem</a:t>
            </a:r>
            <a:endParaRPr lang="en-GB" altLang="en-US" sz="1600">
              <a:latin typeface="Arial" panose="020B0604020202020204" pitchFamily="34" charset="0"/>
            </a:endParaRPr>
          </a:p>
        </p:txBody>
      </p:sp>
      <p:sp>
        <p:nvSpPr>
          <p:cNvPr id="18459" name="Text Box 34">
            <a:extLst>
              <a:ext uri="{FF2B5EF4-FFF2-40B4-BE49-F238E27FC236}">
                <a16:creationId xmlns:a16="http://schemas.microsoft.com/office/drawing/2014/main" id="{55D33876-92C6-4D6B-94A3-CC01744FF907}"/>
              </a:ext>
            </a:extLst>
          </p:cNvPr>
          <p:cNvSpPr txBox="1">
            <a:spLocks noChangeArrowheads="1"/>
          </p:cNvSpPr>
          <p:nvPr/>
        </p:nvSpPr>
        <p:spPr bwMode="auto">
          <a:xfrm>
            <a:off x="5299076" y="3476309"/>
            <a:ext cx="758825" cy="5810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600">
                <a:latin typeface="Arial" panose="020B0604020202020204" pitchFamily="34" charset="0"/>
              </a:rPr>
              <a:t>Prior </a:t>
            </a:r>
          </a:p>
          <a:p>
            <a:pPr>
              <a:spcBef>
                <a:spcPct val="0"/>
              </a:spcBef>
              <a:buClrTx/>
              <a:buSzTx/>
              <a:buFontTx/>
              <a:buNone/>
            </a:pPr>
            <a:r>
              <a:rPr lang="en-IE" altLang="en-US" sz="1600">
                <a:latin typeface="Arial" panose="020B0604020202020204" pitchFamily="34" charset="0"/>
              </a:rPr>
              <a:t>Cases</a:t>
            </a:r>
            <a:endParaRPr lang="en-GB" altLang="en-US" sz="1600">
              <a:latin typeface="Arial" panose="020B0604020202020204" pitchFamily="34" charset="0"/>
            </a:endParaRPr>
          </a:p>
        </p:txBody>
      </p:sp>
      <p:sp>
        <p:nvSpPr>
          <p:cNvPr id="18460" name="Freeform 35">
            <a:extLst>
              <a:ext uri="{FF2B5EF4-FFF2-40B4-BE49-F238E27FC236}">
                <a16:creationId xmlns:a16="http://schemas.microsoft.com/office/drawing/2014/main" id="{2E064BDA-71AA-406F-BAEB-2BE16ACE1338}"/>
              </a:ext>
            </a:extLst>
          </p:cNvPr>
          <p:cNvSpPr>
            <a:spLocks/>
          </p:cNvSpPr>
          <p:nvPr/>
        </p:nvSpPr>
        <p:spPr bwMode="auto">
          <a:xfrm rot="20358873">
            <a:off x="6438900" y="2409508"/>
            <a:ext cx="1219200" cy="304800"/>
          </a:xfrm>
          <a:custGeom>
            <a:avLst/>
            <a:gdLst>
              <a:gd name="T0" fmla="*/ 0 w 1248"/>
              <a:gd name="T1" fmla="*/ 297766154 h 312"/>
              <a:gd name="T2" fmla="*/ 732962915 w 1248"/>
              <a:gd name="T3" fmla="*/ 22904938 h 312"/>
              <a:gd name="T4" fmla="*/ 1191064615 w 1248"/>
              <a:gd name="T5" fmla="*/ 160335546 h 312"/>
              <a:gd name="T6" fmla="*/ 0 60000 65536"/>
              <a:gd name="T7" fmla="*/ 0 60000 65536"/>
              <a:gd name="T8" fmla="*/ 0 60000 65536"/>
            </a:gdLst>
            <a:ahLst/>
            <a:cxnLst>
              <a:cxn ang="T6">
                <a:pos x="T0" y="T1"/>
              </a:cxn>
              <a:cxn ang="T7">
                <a:pos x="T2" y="T3"/>
              </a:cxn>
              <a:cxn ang="T8">
                <a:pos x="T4" y="T5"/>
              </a:cxn>
            </a:cxnLst>
            <a:rect l="0" t="0" r="r" b="b"/>
            <a:pathLst>
              <a:path w="1248" h="312">
                <a:moveTo>
                  <a:pt x="0" y="312"/>
                </a:moveTo>
                <a:cubicBezTo>
                  <a:pt x="280" y="180"/>
                  <a:pt x="560" y="48"/>
                  <a:pt x="768" y="24"/>
                </a:cubicBezTo>
                <a:cubicBezTo>
                  <a:pt x="976" y="0"/>
                  <a:pt x="1168" y="144"/>
                  <a:pt x="1248" y="168"/>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36">
            <a:extLst>
              <a:ext uri="{FF2B5EF4-FFF2-40B4-BE49-F238E27FC236}">
                <a16:creationId xmlns:a16="http://schemas.microsoft.com/office/drawing/2014/main" id="{67C9E10E-EC98-437B-BE8C-12562DD49343}"/>
              </a:ext>
            </a:extLst>
          </p:cNvPr>
          <p:cNvSpPr>
            <a:spLocks noChangeShapeType="1"/>
          </p:cNvSpPr>
          <p:nvPr/>
        </p:nvSpPr>
        <p:spPr bwMode="auto">
          <a:xfrm>
            <a:off x="9182100" y="4847908"/>
            <a:ext cx="381000" cy="152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2" name="Line 37">
            <a:extLst>
              <a:ext uri="{FF2B5EF4-FFF2-40B4-BE49-F238E27FC236}">
                <a16:creationId xmlns:a16="http://schemas.microsoft.com/office/drawing/2014/main" id="{8FC32F9F-C0EB-40E3-B65F-4E4163BFF219}"/>
              </a:ext>
            </a:extLst>
          </p:cNvPr>
          <p:cNvSpPr>
            <a:spLocks noChangeShapeType="1"/>
          </p:cNvSpPr>
          <p:nvPr/>
        </p:nvSpPr>
        <p:spPr bwMode="auto">
          <a:xfrm flipH="1">
            <a:off x="2857500" y="5076508"/>
            <a:ext cx="304800" cy="152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3" name="Line 38">
            <a:extLst>
              <a:ext uri="{FF2B5EF4-FFF2-40B4-BE49-F238E27FC236}">
                <a16:creationId xmlns:a16="http://schemas.microsoft.com/office/drawing/2014/main" id="{4B157A83-D2B0-4A11-8EFD-F26DE3F7C79F}"/>
              </a:ext>
            </a:extLst>
          </p:cNvPr>
          <p:cNvSpPr>
            <a:spLocks noChangeShapeType="1"/>
          </p:cNvSpPr>
          <p:nvPr/>
        </p:nvSpPr>
        <p:spPr bwMode="auto">
          <a:xfrm>
            <a:off x="2857500" y="1799908"/>
            <a:ext cx="304800" cy="152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4" name="Text Box 39">
            <a:extLst>
              <a:ext uri="{FF2B5EF4-FFF2-40B4-BE49-F238E27FC236}">
                <a16:creationId xmlns:a16="http://schemas.microsoft.com/office/drawing/2014/main" id="{FA0CD861-8C5F-4D5B-8D9A-0612E53678B4}"/>
              </a:ext>
            </a:extLst>
          </p:cNvPr>
          <p:cNvSpPr txBox="1">
            <a:spLocks noChangeArrowheads="1"/>
          </p:cNvSpPr>
          <p:nvPr/>
        </p:nvSpPr>
        <p:spPr bwMode="auto">
          <a:xfrm>
            <a:off x="5143500" y="4162108"/>
            <a:ext cx="1314450" cy="3667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IE" altLang="en-US" sz="1800">
                <a:latin typeface="Arial" panose="020B0604020202020204" pitchFamily="34" charset="0"/>
              </a:rPr>
              <a:t>Case-Base</a:t>
            </a:r>
            <a:endParaRPr lang="en-GB" altLang="en-US" sz="180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6642DC1-E96E-457F-A026-B7CE37A17EEE}"/>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The CBR Cycle</a:t>
            </a:r>
          </a:p>
        </p:txBody>
      </p:sp>
      <p:sp>
        <p:nvSpPr>
          <p:cNvPr id="19459" name="Rectangle 3">
            <a:extLst>
              <a:ext uri="{FF2B5EF4-FFF2-40B4-BE49-F238E27FC236}">
                <a16:creationId xmlns:a16="http://schemas.microsoft.com/office/drawing/2014/main" id="{B575E641-6417-4E73-A2CF-45D568FF0262}"/>
              </a:ext>
            </a:extLst>
          </p:cNvPr>
          <p:cNvSpPr>
            <a:spLocks noGrp="1" noChangeArrowheads="1"/>
          </p:cNvSpPr>
          <p:nvPr>
            <p:ph type="body" idx="1"/>
          </p:nvPr>
        </p:nvSpPr>
        <p:spPr/>
        <p:txBody>
          <a:bodyPr/>
          <a:lstStyle/>
          <a:p>
            <a:pPr eaLnBrk="1" hangingPunct="1"/>
            <a:r>
              <a:rPr lang="el-GR" altLang="en-US" sz="2400" dirty="0"/>
              <a:t>CBR typically as a cyclical process comprising </a:t>
            </a:r>
            <a:r>
              <a:rPr lang="el-GR" altLang="en-US" sz="2400" i="1" dirty="0"/>
              <a:t>the </a:t>
            </a:r>
            <a:r>
              <a:rPr lang="en-US" altLang="en-US" sz="2400" i="1" dirty="0"/>
              <a:t>four</a:t>
            </a:r>
            <a:r>
              <a:rPr lang="el-GR" altLang="en-US" sz="2400" i="1" dirty="0"/>
              <a:t> REs</a:t>
            </a:r>
            <a:r>
              <a:rPr lang="el-GR" altLang="en-US" sz="2400" dirty="0"/>
              <a:t>: </a:t>
            </a:r>
          </a:p>
          <a:p>
            <a:pPr lvl="1" eaLnBrk="1" hangingPunct="1"/>
            <a:r>
              <a:rPr lang="el-GR" altLang="en-US" sz="2400" dirty="0"/>
              <a:t>RETRIEVE the most similar case(s); </a:t>
            </a:r>
          </a:p>
          <a:p>
            <a:pPr lvl="1" eaLnBrk="1" hangingPunct="1"/>
            <a:r>
              <a:rPr lang="el-GR" altLang="en-US" sz="2400" dirty="0"/>
              <a:t>REUSE the case(s) to attempt to solve the problem; </a:t>
            </a:r>
          </a:p>
          <a:p>
            <a:pPr lvl="1" eaLnBrk="1" hangingPunct="1"/>
            <a:r>
              <a:rPr lang="el-GR" altLang="en-US" sz="2400" dirty="0"/>
              <a:t>REVISE the proposed solution if necessary, and </a:t>
            </a:r>
          </a:p>
          <a:p>
            <a:pPr lvl="1" eaLnBrk="1" hangingPunct="1"/>
            <a:r>
              <a:rPr lang="el-GR" altLang="en-US" sz="2400" dirty="0"/>
              <a:t>RETAIN the new solution as a part of a new case. </a:t>
            </a:r>
            <a:endParaRPr lang="en-US" altLang="en-US" sz="2400" dirty="0"/>
          </a:p>
          <a:p>
            <a:pPr lvl="1" eaLnBrk="1" hangingPunct="1"/>
            <a:endParaRPr lang="el-GR"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7506AA-5806-402F-8AAF-9B2C726610E1}"/>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The CBR Cycle</a:t>
            </a:r>
          </a:p>
        </p:txBody>
      </p:sp>
      <p:sp>
        <p:nvSpPr>
          <p:cNvPr id="20483" name="Rectangle 3">
            <a:extLst>
              <a:ext uri="{FF2B5EF4-FFF2-40B4-BE49-F238E27FC236}">
                <a16:creationId xmlns:a16="http://schemas.microsoft.com/office/drawing/2014/main" id="{6F0409AD-B63F-4F43-A85E-172428B261A4}"/>
              </a:ext>
            </a:extLst>
          </p:cNvPr>
          <p:cNvSpPr>
            <a:spLocks noGrp="1" noChangeArrowheads="1"/>
          </p:cNvSpPr>
          <p:nvPr>
            <p:ph type="body" idx="1"/>
          </p:nvPr>
        </p:nvSpPr>
        <p:spPr/>
        <p:txBody>
          <a:bodyPr/>
          <a:lstStyle/>
          <a:p>
            <a:pPr eaLnBrk="1" hangingPunct="1">
              <a:lnSpc>
                <a:spcPct val="90000"/>
              </a:lnSpc>
            </a:pPr>
            <a:r>
              <a:rPr lang="el-GR" altLang="en-US" sz="2400" dirty="0"/>
              <a:t>This cycle currently rarely occurs without human intervention. </a:t>
            </a:r>
            <a:endParaRPr lang="en-US" altLang="en-US" sz="2400" dirty="0"/>
          </a:p>
          <a:p>
            <a:pPr lvl="1" eaLnBrk="1" hangingPunct="1">
              <a:lnSpc>
                <a:spcPct val="90000"/>
              </a:lnSpc>
            </a:pPr>
            <a:r>
              <a:rPr lang="el-GR" altLang="en-US" sz="2400" dirty="0"/>
              <a:t>For example many CBR tools act primarily as case retrieval and reuse systems. </a:t>
            </a:r>
            <a:endParaRPr lang="en-US" altLang="en-US" sz="2400" dirty="0"/>
          </a:p>
          <a:p>
            <a:pPr lvl="1" eaLnBrk="1" hangingPunct="1">
              <a:lnSpc>
                <a:spcPct val="90000"/>
              </a:lnSpc>
            </a:pPr>
            <a:endParaRPr lang="en-US" altLang="en-US" sz="2400" dirty="0"/>
          </a:p>
          <a:p>
            <a:pPr eaLnBrk="1" hangingPunct="1">
              <a:lnSpc>
                <a:spcPct val="90000"/>
              </a:lnSpc>
            </a:pPr>
            <a:r>
              <a:rPr lang="el-GR" altLang="en-US" sz="2400" dirty="0"/>
              <a:t>Case revision (i.e., adaptation) often being undertaken by managers of the case base. </a:t>
            </a:r>
            <a:endParaRPr lang="en-US" altLang="en-US" sz="2400" dirty="0"/>
          </a:p>
          <a:p>
            <a:pPr lvl="1" eaLnBrk="1" hangingPunct="1">
              <a:lnSpc>
                <a:spcPct val="90000"/>
              </a:lnSpc>
            </a:pPr>
            <a:r>
              <a:rPr lang="el-GR" altLang="en-US" sz="2400" dirty="0"/>
              <a:t>However, it should not be viewed as weakness of CBR that it encourages human collaboration in decision support.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B83627-9CF7-4742-A87F-E3599DCE0B55}"/>
              </a:ext>
            </a:extLst>
          </p:cNvPr>
          <p:cNvSpPr>
            <a:spLocks noGrp="1" noChangeArrowheads="1"/>
          </p:cNvSpPr>
          <p:nvPr>
            <p:ph type="title"/>
          </p:nvPr>
        </p:nvSpPr>
        <p:spPr>
          <a:xfrm>
            <a:off x="580572" y="67576"/>
            <a:ext cx="11611428" cy="1023600"/>
          </a:xfrm>
        </p:spPr>
        <p:txBody>
          <a:bodyPr/>
          <a:lstStyle/>
          <a:p>
            <a:pPr eaLnBrk="1" hangingPunct="1"/>
            <a:r>
              <a:rPr lang="en-US" altLang="en-US" sz="4400" dirty="0"/>
              <a:t>Issues in CBR</a:t>
            </a:r>
            <a:endParaRPr lang="el-GR" altLang="en-US" sz="4400" dirty="0"/>
          </a:p>
        </p:txBody>
      </p:sp>
      <p:sp>
        <p:nvSpPr>
          <p:cNvPr id="21507" name="Rectangle 3">
            <a:extLst>
              <a:ext uri="{FF2B5EF4-FFF2-40B4-BE49-F238E27FC236}">
                <a16:creationId xmlns:a16="http://schemas.microsoft.com/office/drawing/2014/main" id="{C6D848E3-D59F-43C1-AC22-83AC6269578D}"/>
              </a:ext>
            </a:extLst>
          </p:cNvPr>
          <p:cNvSpPr>
            <a:spLocks noGrp="1" noChangeArrowheads="1"/>
          </p:cNvSpPr>
          <p:nvPr>
            <p:ph type="body" idx="1"/>
          </p:nvPr>
        </p:nvSpPr>
        <p:spPr/>
        <p:txBody>
          <a:bodyPr/>
          <a:lstStyle/>
          <a:p>
            <a:pPr eaLnBrk="1" hangingPunct="1"/>
            <a:r>
              <a:rPr lang="en-US" altLang="en-US" sz="2400" dirty="0"/>
              <a:t>There are five important issues in Case-based reasoning:</a:t>
            </a:r>
          </a:p>
          <a:p>
            <a:pPr lvl="1" eaLnBrk="1" hangingPunct="1"/>
            <a:r>
              <a:rPr lang="en-US" altLang="en-US" sz="2400" dirty="0"/>
              <a:t>Case representation</a:t>
            </a:r>
          </a:p>
          <a:p>
            <a:pPr lvl="1" eaLnBrk="1" hangingPunct="1"/>
            <a:r>
              <a:rPr lang="en-US" altLang="en-US" sz="2400" dirty="0"/>
              <a:t>Indexing - Storage</a:t>
            </a:r>
          </a:p>
          <a:p>
            <a:pPr lvl="1" eaLnBrk="1" hangingPunct="1"/>
            <a:r>
              <a:rPr lang="en-US" altLang="en-US" sz="2400" dirty="0"/>
              <a:t>Retrieval</a:t>
            </a:r>
          </a:p>
          <a:p>
            <a:pPr lvl="1" eaLnBrk="1" hangingPunct="1"/>
            <a:r>
              <a:rPr lang="en-US" altLang="en-US" sz="2400" dirty="0"/>
              <a:t>Adaptation</a:t>
            </a:r>
            <a:endParaRPr lang="el-GR"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A5E0B2-53E5-40B5-B399-12FA1FED0161}"/>
              </a:ext>
            </a:extLst>
          </p:cNvPr>
          <p:cNvSpPr>
            <a:spLocks noGrp="1" noChangeArrowheads="1"/>
          </p:cNvSpPr>
          <p:nvPr>
            <p:ph type="title"/>
          </p:nvPr>
        </p:nvSpPr>
        <p:spPr/>
        <p:txBody>
          <a:bodyPr/>
          <a:lstStyle/>
          <a:p>
            <a:pPr eaLnBrk="1" hangingPunct="1"/>
            <a:r>
              <a:rPr lang="el-GR" altLang="en-US" sz="4200"/>
              <a:t>Case Representation</a:t>
            </a:r>
            <a:r>
              <a:rPr lang="el-GR" altLang="en-US"/>
              <a:t> </a:t>
            </a:r>
          </a:p>
        </p:txBody>
      </p:sp>
      <p:sp>
        <p:nvSpPr>
          <p:cNvPr id="22531" name="Rectangle 3">
            <a:extLst>
              <a:ext uri="{FF2B5EF4-FFF2-40B4-BE49-F238E27FC236}">
                <a16:creationId xmlns:a16="http://schemas.microsoft.com/office/drawing/2014/main" id="{C1C26946-294A-4D5B-9CD6-057BDD155C49}"/>
              </a:ext>
            </a:extLst>
          </p:cNvPr>
          <p:cNvSpPr>
            <a:spLocks noGrp="1" noChangeArrowheads="1"/>
          </p:cNvSpPr>
          <p:nvPr>
            <p:ph type="body" idx="1"/>
          </p:nvPr>
        </p:nvSpPr>
        <p:spPr>
          <a:xfrm>
            <a:off x="290286" y="1172193"/>
            <a:ext cx="11611428" cy="4817294"/>
          </a:xfrm>
        </p:spPr>
        <p:txBody>
          <a:bodyPr/>
          <a:lstStyle/>
          <a:p>
            <a:pPr eaLnBrk="1" hangingPunct="1"/>
            <a:r>
              <a:rPr lang="el-GR" altLang="en-US" sz="2800" dirty="0"/>
              <a:t>A case is a contextualised piece of knowledge representing an experience. </a:t>
            </a:r>
            <a:endParaRPr lang="en-US" altLang="en-US" sz="2800" dirty="0"/>
          </a:p>
          <a:p>
            <a:pPr lvl="1" eaLnBrk="1" hangingPunct="1"/>
            <a:r>
              <a:rPr lang="el-GR" altLang="en-US" sz="2400" dirty="0"/>
              <a:t>It contains the past lesson that is the content of the case and the context in which the lesson can be used. </a:t>
            </a:r>
            <a:endParaRPr lang="en-US" altLang="en-US" sz="2400" dirty="0"/>
          </a:p>
          <a:p>
            <a:pPr lvl="1" eaLnBrk="1" hangingPunct="1"/>
            <a:endParaRPr lang="en-US" altLang="en-US" sz="2400" dirty="0"/>
          </a:p>
          <a:p>
            <a:pPr eaLnBrk="1" hangingPunct="1"/>
            <a:r>
              <a:rPr lang="el-GR" altLang="en-US" sz="2800" dirty="0"/>
              <a:t>Typically a case comprises: </a:t>
            </a:r>
          </a:p>
          <a:p>
            <a:pPr lvl="1" eaLnBrk="1" hangingPunct="1"/>
            <a:r>
              <a:rPr lang="el-GR" altLang="en-US" sz="2400" dirty="0"/>
              <a:t>the </a:t>
            </a:r>
            <a:r>
              <a:rPr lang="el-GR" altLang="en-US" sz="2400" b="1" i="1" dirty="0"/>
              <a:t>problem</a:t>
            </a:r>
            <a:r>
              <a:rPr lang="el-GR" altLang="en-US" sz="2400" dirty="0"/>
              <a:t> that describes the state of the world when the case occurred, </a:t>
            </a:r>
          </a:p>
          <a:p>
            <a:pPr lvl="1" eaLnBrk="1" hangingPunct="1"/>
            <a:r>
              <a:rPr lang="el-GR" altLang="en-US" sz="2400" dirty="0"/>
              <a:t>the </a:t>
            </a:r>
            <a:r>
              <a:rPr lang="el-GR" altLang="en-US" sz="2400" b="1" i="1" dirty="0"/>
              <a:t>solution</a:t>
            </a:r>
            <a:r>
              <a:rPr lang="el-GR" altLang="en-US" sz="2400" dirty="0"/>
              <a:t> which states the derived solution to that problem, and/or </a:t>
            </a:r>
          </a:p>
          <a:p>
            <a:pPr lvl="1" eaLnBrk="1" hangingPunct="1"/>
            <a:r>
              <a:rPr lang="el-GR" altLang="en-US" sz="2400" dirty="0"/>
              <a:t>the </a:t>
            </a:r>
            <a:r>
              <a:rPr lang="el-GR" altLang="en-US" sz="2400" b="1" i="1" dirty="0"/>
              <a:t>outcome</a:t>
            </a:r>
            <a:r>
              <a:rPr lang="el-GR" altLang="en-US" sz="2400" dirty="0"/>
              <a:t> which describe the state of the world after the case occurred.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60C343B-A7E7-4020-A06F-CF6CEEB652D0}"/>
              </a:ext>
            </a:extLst>
          </p:cNvPr>
          <p:cNvSpPr>
            <a:spLocks noGrp="1" noChangeArrowheads="1"/>
          </p:cNvSpPr>
          <p:nvPr>
            <p:ph type="title"/>
          </p:nvPr>
        </p:nvSpPr>
        <p:spPr/>
        <p:txBody>
          <a:bodyPr/>
          <a:lstStyle/>
          <a:p>
            <a:pPr eaLnBrk="1" hangingPunct="1"/>
            <a:r>
              <a:rPr lang="el-GR" altLang="en-US" sz="4200"/>
              <a:t>Case Representation</a:t>
            </a:r>
          </a:p>
        </p:txBody>
      </p:sp>
      <p:sp>
        <p:nvSpPr>
          <p:cNvPr id="23555" name="Rectangle 3">
            <a:extLst>
              <a:ext uri="{FF2B5EF4-FFF2-40B4-BE49-F238E27FC236}">
                <a16:creationId xmlns:a16="http://schemas.microsoft.com/office/drawing/2014/main" id="{06E4A515-65F2-4A7A-BD5C-66914EA0336F}"/>
              </a:ext>
            </a:extLst>
          </p:cNvPr>
          <p:cNvSpPr>
            <a:spLocks noGrp="1" noChangeArrowheads="1"/>
          </p:cNvSpPr>
          <p:nvPr>
            <p:ph type="body" idx="1"/>
          </p:nvPr>
        </p:nvSpPr>
        <p:spPr/>
        <p:txBody>
          <a:bodyPr/>
          <a:lstStyle/>
          <a:p>
            <a:pPr eaLnBrk="1" hangingPunct="1"/>
            <a:r>
              <a:rPr lang="el-GR" altLang="en-US" sz="2400" dirty="0"/>
              <a:t>Cases can be represented in a variety of forms using the full range of </a:t>
            </a:r>
            <a:r>
              <a:rPr lang="en-US" altLang="en-US" sz="2400" dirty="0"/>
              <a:t>KR</a:t>
            </a:r>
            <a:r>
              <a:rPr lang="el-GR" altLang="en-US" sz="2400" dirty="0"/>
              <a:t> formalisms </a:t>
            </a:r>
            <a:endParaRPr lang="en-US" altLang="en-US" sz="2400" dirty="0"/>
          </a:p>
          <a:p>
            <a:pPr lvl="1" eaLnBrk="1" hangingPunct="1"/>
            <a:r>
              <a:rPr lang="el-GR" altLang="en-US" sz="2400" dirty="0"/>
              <a:t>frames, objects, predicates, semantic nets and rules </a:t>
            </a:r>
            <a:endParaRPr lang="en-US" altLang="en-US" sz="2400" dirty="0"/>
          </a:p>
          <a:p>
            <a:pPr lvl="1" eaLnBrk="1" hangingPunct="1"/>
            <a:r>
              <a:rPr lang="el-GR" altLang="en-US" sz="2400" dirty="0"/>
              <a:t>the frame/object representation currently being used by the majority of CBR software.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AB0A3A-8B37-4CAC-9CC0-2DF52EB154A0}"/>
              </a:ext>
            </a:extLst>
          </p:cNvPr>
          <p:cNvSpPr>
            <a:spLocks noGrp="1" noChangeArrowheads="1"/>
          </p:cNvSpPr>
          <p:nvPr>
            <p:ph type="title"/>
          </p:nvPr>
        </p:nvSpPr>
        <p:spPr>
          <a:xfrm>
            <a:off x="411480" y="67576"/>
            <a:ext cx="11780520" cy="1023600"/>
          </a:xfrm>
        </p:spPr>
        <p:txBody>
          <a:bodyPr/>
          <a:lstStyle/>
          <a:p>
            <a:pPr eaLnBrk="1" hangingPunct="1"/>
            <a:r>
              <a:rPr lang="el-GR" altLang="en-US" sz="4200" dirty="0"/>
              <a:t>Indexing</a:t>
            </a:r>
          </a:p>
        </p:txBody>
      </p:sp>
      <p:sp>
        <p:nvSpPr>
          <p:cNvPr id="25603" name="Rectangle 3">
            <a:extLst>
              <a:ext uri="{FF2B5EF4-FFF2-40B4-BE49-F238E27FC236}">
                <a16:creationId xmlns:a16="http://schemas.microsoft.com/office/drawing/2014/main" id="{64B38C53-424F-47E8-B10A-E9BE58FBE71A}"/>
              </a:ext>
            </a:extLst>
          </p:cNvPr>
          <p:cNvSpPr>
            <a:spLocks noGrp="1" noChangeArrowheads="1"/>
          </p:cNvSpPr>
          <p:nvPr>
            <p:ph type="body" idx="1"/>
          </p:nvPr>
        </p:nvSpPr>
        <p:spPr/>
        <p:txBody>
          <a:bodyPr/>
          <a:lstStyle/>
          <a:p>
            <a:pPr eaLnBrk="1" hangingPunct="1"/>
            <a:r>
              <a:rPr lang="el-GR" altLang="en-US" sz="2400" dirty="0"/>
              <a:t>Case indexing involves assigning indices to cases to facilitate their retrieval. Indices should: </a:t>
            </a:r>
            <a:endParaRPr lang="en-US" altLang="en-US" sz="2400" dirty="0"/>
          </a:p>
          <a:p>
            <a:pPr lvl="1" eaLnBrk="1" hangingPunct="1"/>
            <a:r>
              <a:rPr lang="el-GR" altLang="en-US" sz="2400" dirty="0"/>
              <a:t>be predictive, </a:t>
            </a:r>
          </a:p>
          <a:p>
            <a:pPr lvl="1" eaLnBrk="1" hangingPunct="1"/>
            <a:r>
              <a:rPr lang="el-GR" altLang="en-US" sz="2400" dirty="0"/>
              <a:t>address the purposes the case will be used for, </a:t>
            </a:r>
          </a:p>
          <a:p>
            <a:pPr lvl="1" eaLnBrk="1" hangingPunct="1"/>
            <a:r>
              <a:rPr lang="el-GR" altLang="en-US" sz="2400" dirty="0"/>
              <a:t>be abstract enough to allow for widening the future use of the case-base</a:t>
            </a:r>
          </a:p>
          <a:p>
            <a:pPr lvl="1" eaLnBrk="1" hangingPunct="1"/>
            <a:r>
              <a:rPr lang="el-GR" altLang="en-US" sz="2400" dirty="0"/>
              <a:t>be concrete enough to be recognised in future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2D40D87-6183-48D8-A871-0CCF49878182}"/>
              </a:ext>
            </a:extLst>
          </p:cNvPr>
          <p:cNvSpPr>
            <a:spLocks noGrp="1" noChangeArrowheads="1"/>
          </p:cNvSpPr>
          <p:nvPr>
            <p:ph type="title"/>
          </p:nvPr>
        </p:nvSpPr>
        <p:spPr>
          <a:xfrm>
            <a:off x="457200" y="67576"/>
            <a:ext cx="11734800" cy="1023600"/>
          </a:xfrm>
        </p:spPr>
        <p:txBody>
          <a:bodyPr/>
          <a:lstStyle/>
          <a:p>
            <a:pPr eaLnBrk="1" hangingPunct="1"/>
            <a:r>
              <a:rPr lang="el-GR" altLang="en-US" sz="4200" dirty="0"/>
              <a:t>Indexing</a:t>
            </a:r>
          </a:p>
        </p:txBody>
      </p:sp>
      <p:sp>
        <p:nvSpPr>
          <p:cNvPr id="26627" name="Rectangle 3">
            <a:extLst>
              <a:ext uri="{FF2B5EF4-FFF2-40B4-BE49-F238E27FC236}">
                <a16:creationId xmlns:a16="http://schemas.microsoft.com/office/drawing/2014/main" id="{BC039C2A-A626-4A75-86F0-624E86A90BBB}"/>
              </a:ext>
            </a:extLst>
          </p:cNvPr>
          <p:cNvSpPr>
            <a:spLocks noGrp="1" noChangeArrowheads="1"/>
          </p:cNvSpPr>
          <p:nvPr>
            <p:ph type="body" idx="1"/>
          </p:nvPr>
        </p:nvSpPr>
        <p:spPr/>
        <p:txBody>
          <a:bodyPr/>
          <a:lstStyle/>
          <a:p>
            <a:pPr eaLnBrk="1" hangingPunct="1"/>
            <a:r>
              <a:rPr lang="el-GR" altLang="en-US" sz="2400" dirty="0"/>
              <a:t>Both manual and automated methods have been used to select indices. </a:t>
            </a:r>
            <a:endParaRPr lang="en-US" altLang="en-US" sz="2400" dirty="0"/>
          </a:p>
          <a:p>
            <a:pPr eaLnBrk="1" hangingPunct="1"/>
            <a:r>
              <a:rPr lang="en-US" altLang="en-US" sz="2400" dirty="0"/>
              <a:t>A</a:t>
            </a:r>
            <a:r>
              <a:rPr lang="el-GR" altLang="en-US" sz="2400" dirty="0"/>
              <a:t>utomated indexing methods includ</a:t>
            </a:r>
            <a:r>
              <a:rPr lang="en-US" altLang="en-US" sz="2400" dirty="0"/>
              <a:t>e:</a:t>
            </a:r>
          </a:p>
          <a:p>
            <a:pPr lvl="1" eaLnBrk="1" hangingPunct="1"/>
            <a:r>
              <a:rPr lang="el-GR" altLang="en-US" sz="2400" dirty="0"/>
              <a:t>Indexing cases by features and dimensions</a:t>
            </a:r>
            <a:endParaRPr lang="en-US" altLang="en-US" sz="2400" dirty="0"/>
          </a:p>
          <a:p>
            <a:pPr lvl="1" eaLnBrk="1" hangingPunct="1"/>
            <a:r>
              <a:rPr lang="el-GR" altLang="en-US" sz="2400" dirty="0"/>
              <a:t>Difference-based indexing selects indices that differentiate a case from other cases</a:t>
            </a:r>
            <a:r>
              <a:rPr lang="en-US" altLang="en-US" sz="2400" dirty="0"/>
              <a:t>.</a:t>
            </a:r>
            <a:r>
              <a:rPr lang="el-GR" altLang="en-US" sz="2400" dirty="0"/>
              <a:t> </a:t>
            </a:r>
            <a:endParaRPr lang="en-US" altLang="en-US" sz="2400" dirty="0"/>
          </a:p>
          <a:p>
            <a:pPr lvl="1"/>
            <a:r>
              <a:rPr lang="el-GR" altLang="en-US" sz="2400" dirty="0"/>
              <a:t>Similarity and explanation-based generalisation methods, which produce an appropriate set of indices for abstract cases created from cases that share some common set of features, whilst the unshared features are used as indices to the original cases </a:t>
            </a:r>
          </a:p>
          <a:p>
            <a:pPr lvl="1"/>
            <a:endParaRPr lang="el-GR" altLang="en-US" sz="2400" dirty="0"/>
          </a:p>
          <a:p>
            <a:pPr lvl="1" eaLnBrk="1" hangingPunct="1"/>
            <a:endParaRPr lang="el-GR"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737594C-2486-4994-A84C-0B640BD20DD0}"/>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Storage</a:t>
            </a:r>
          </a:p>
        </p:txBody>
      </p:sp>
      <p:sp>
        <p:nvSpPr>
          <p:cNvPr id="31747" name="Rectangle 3">
            <a:extLst>
              <a:ext uri="{FF2B5EF4-FFF2-40B4-BE49-F238E27FC236}">
                <a16:creationId xmlns:a16="http://schemas.microsoft.com/office/drawing/2014/main" id="{A1D499F5-A7AB-4D06-BA1A-5BF39A809CA9}"/>
              </a:ext>
            </a:extLst>
          </p:cNvPr>
          <p:cNvSpPr>
            <a:spLocks noGrp="1" noChangeArrowheads="1"/>
          </p:cNvSpPr>
          <p:nvPr>
            <p:ph type="body" idx="1"/>
          </p:nvPr>
        </p:nvSpPr>
        <p:spPr>
          <a:xfrm>
            <a:off x="130266" y="1260383"/>
            <a:ext cx="11611428" cy="4817294"/>
          </a:xfrm>
        </p:spPr>
        <p:txBody>
          <a:bodyPr/>
          <a:lstStyle/>
          <a:p>
            <a:pPr eaLnBrk="1" hangingPunct="1"/>
            <a:r>
              <a:rPr lang="el-GR" altLang="en-US" sz="2400" dirty="0"/>
              <a:t>Case storage is an important aspect in designing efficient CBR systems </a:t>
            </a:r>
            <a:endParaRPr lang="en-US" altLang="en-US" sz="2400" dirty="0"/>
          </a:p>
          <a:p>
            <a:pPr eaLnBrk="1" hangingPunct="1"/>
            <a:r>
              <a:rPr lang="el-GR" altLang="en-US" sz="2400" dirty="0"/>
              <a:t>The case-base should be organised into a manageable structure that supports efficient search and retrieval methods. </a:t>
            </a:r>
            <a:endParaRPr lang="en-US" altLang="en-US" sz="2400" dirty="0"/>
          </a:p>
          <a:p>
            <a:pPr eaLnBrk="1" hangingPunct="1"/>
            <a:endParaRPr lang="en-US" altLang="en-US" sz="2400" dirty="0"/>
          </a:p>
          <a:p>
            <a:pPr eaLnBrk="1" hangingPunct="1"/>
            <a:r>
              <a:rPr lang="en-US" altLang="en-US" sz="2400" dirty="0"/>
              <a:t>A balance has to be found between storing methods that preserve the semantic richness of cases and their indices and methods that simplify the access and retrieval of relevant cases. </a:t>
            </a:r>
          </a:p>
          <a:p>
            <a:pPr eaLnBrk="1" hangingPunct="1"/>
            <a:r>
              <a:rPr lang="en-US" altLang="en-US" sz="2400" dirty="0"/>
              <a:t>These methods are usually referred to as case memory models. The most influential case memory model is the </a:t>
            </a:r>
            <a:r>
              <a:rPr lang="en-US" altLang="en-US" sz="2400" dirty="0">
                <a:solidFill>
                  <a:srgbClr val="FF0000"/>
                </a:solidFill>
              </a:rPr>
              <a:t>dynamic memory model</a:t>
            </a:r>
          </a:p>
          <a:p>
            <a:pPr eaLnBrk="1" hangingPunct="1"/>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7F62-659D-4AF8-9799-97F94E656D0D}"/>
              </a:ext>
            </a:extLst>
          </p:cNvPr>
          <p:cNvSpPr>
            <a:spLocks noGrp="1"/>
          </p:cNvSpPr>
          <p:nvPr>
            <p:ph type="title"/>
          </p:nvPr>
        </p:nvSpPr>
        <p:spPr>
          <a:xfrm>
            <a:off x="290286" y="67576"/>
            <a:ext cx="11901714" cy="1023600"/>
          </a:xfrm>
        </p:spPr>
        <p:txBody>
          <a:bodyPr/>
          <a:lstStyle/>
          <a:p>
            <a:r>
              <a:rPr lang="en-US" altLang="en-US" sz="4000" dirty="0"/>
              <a:t>Model-based KBS</a:t>
            </a:r>
            <a:endParaRPr lang="en-US" sz="4000" dirty="0"/>
          </a:p>
        </p:txBody>
      </p:sp>
      <p:sp>
        <p:nvSpPr>
          <p:cNvPr id="3" name="Text Placeholder 2">
            <a:extLst>
              <a:ext uri="{FF2B5EF4-FFF2-40B4-BE49-F238E27FC236}">
                <a16:creationId xmlns:a16="http://schemas.microsoft.com/office/drawing/2014/main" id="{74637779-4C71-4E46-BAA2-EFCD094B4032}"/>
              </a:ext>
            </a:extLst>
          </p:cNvPr>
          <p:cNvSpPr>
            <a:spLocks noGrp="1"/>
          </p:cNvSpPr>
          <p:nvPr>
            <p:ph type="body" idx="1"/>
          </p:nvPr>
        </p:nvSpPr>
        <p:spPr>
          <a:xfrm>
            <a:off x="290286" y="1020353"/>
            <a:ext cx="11611428" cy="4817294"/>
          </a:xfrm>
        </p:spPr>
        <p:txBody>
          <a:bodyPr/>
          <a:lstStyle/>
          <a:p>
            <a:r>
              <a:rPr lang="en-US" sz="2400" dirty="0"/>
              <a:t>A model-based system is based on a model of the structure and behavior of the device that the system is designed to simulate</a:t>
            </a:r>
          </a:p>
          <a:p>
            <a:r>
              <a:rPr lang="en-US" sz="2400" dirty="0"/>
              <a:t>Used for well structured problems</a:t>
            </a:r>
          </a:p>
          <a:p>
            <a:pPr lvl="1"/>
            <a:r>
              <a:rPr lang="en-US" sz="2400" dirty="0"/>
              <a:t>Not for stock pricing/modeling, not well structured</a:t>
            </a:r>
          </a:p>
          <a:p>
            <a:pPr lvl="1">
              <a:spcBef>
                <a:spcPts val="0"/>
              </a:spcBef>
            </a:pPr>
            <a:r>
              <a:rPr lang="en-US" sz="2400" dirty="0"/>
              <a:t>Engineering Problems</a:t>
            </a:r>
          </a:p>
          <a:p>
            <a:pPr lvl="2">
              <a:spcBef>
                <a:spcPts val="0"/>
              </a:spcBef>
            </a:pPr>
            <a:r>
              <a:rPr lang="en-US" sz="2400" dirty="0"/>
              <a:t>Ex: Diagnosing hardware or a machine</a:t>
            </a:r>
          </a:p>
          <a:p>
            <a:pPr lvl="2">
              <a:spcBef>
                <a:spcPts val="0"/>
              </a:spcBef>
            </a:pPr>
            <a:r>
              <a:rPr lang="en-US" sz="2400" dirty="0"/>
              <a:t>Ex: Automobile diagnostics</a:t>
            </a:r>
          </a:p>
          <a:p>
            <a:r>
              <a:rPr lang="en-US" sz="2400" dirty="0"/>
              <a:t>Based on written documentation</a:t>
            </a:r>
          </a:p>
          <a:p>
            <a:r>
              <a:rPr lang="en-US" sz="2400" dirty="0"/>
              <a:t>The problem is extracting knowledge</a:t>
            </a:r>
          </a:p>
        </p:txBody>
      </p:sp>
      <p:sp>
        <p:nvSpPr>
          <p:cNvPr id="4" name="Slide Number Placeholder 3">
            <a:extLst>
              <a:ext uri="{FF2B5EF4-FFF2-40B4-BE49-F238E27FC236}">
                <a16:creationId xmlns:a16="http://schemas.microsoft.com/office/drawing/2014/main" id="{2E31468C-534C-471F-AFAB-9895E9F8C12B}"/>
              </a:ext>
            </a:extLst>
          </p:cNvPr>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3284822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9633B99-D428-4334-B0F6-C357D13DB8E8}"/>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The dynamic memory model</a:t>
            </a:r>
            <a:r>
              <a:rPr lang="el-GR" altLang="en-US" dirty="0"/>
              <a:t> </a:t>
            </a:r>
          </a:p>
        </p:txBody>
      </p:sp>
      <p:sp>
        <p:nvSpPr>
          <p:cNvPr id="33795" name="Rectangle 3">
            <a:extLst>
              <a:ext uri="{FF2B5EF4-FFF2-40B4-BE49-F238E27FC236}">
                <a16:creationId xmlns:a16="http://schemas.microsoft.com/office/drawing/2014/main" id="{C04B3E7A-40B9-43B0-B315-BC11E90069E0}"/>
              </a:ext>
            </a:extLst>
          </p:cNvPr>
          <p:cNvSpPr>
            <a:spLocks noGrp="1" noChangeArrowheads="1"/>
          </p:cNvSpPr>
          <p:nvPr>
            <p:ph type="body" idx="1"/>
          </p:nvPr>
        </p:nvSpPr>
        <p:spPr/>
        <p:txBody>
          <a:bodyPr/>
          <a:lstStyle/>
          <a:p>
            <a:pPr eaLnBrk="1" hangingPunct="1"/>
            <a:r>
              <a:rPr lang="el-GR" altLang="en-US" sz="2400" dirty="0"/>
              <a:t>The case memory model in this method is comprised of </a:t>
            </a:r>
            <a:r>
              <a:rPr lang="el-GR" altLang="en-US" sz="2400" i="1" dirty="0"/>
              <a:t>memory organisation packets</a:t>
            </a:r>
            <a:r>
              <a:rPr lang="el-GR" altLang="en-US" sz="2400" dirty="0"/>
              <a:t> or MOPs. </a:t>
            </a:r>
            <a:endParaRPr lang="en-US" altLang="en-US" sz="2400" dirty="0"/>
          </a:p>
          <a:p>
            <a:pPr lvl="1" eaLnBrk="1" hangingPunct="1"/>
            <a:r>
              <a:rPr lang="el-GR" altLang="en-US" sz="2400" dirty="0"/>
              <a:t>MOPs are a form of frame and are the basic unit in dynamic memory. They can be used to represent knowledge about classes of events using: </a:t>
            </a:r>
          </a:p>
          <a:p>
            <a:pPr lvl="2" eaLnBrk="1" hangingPunct="1"/>
            <a:r>
              <a:rPr lang="el-GR" altLang="en-US" sz="2400" i="1" dirty="0"/>
              <a:t>instances</a:t>
            </a:r>
            <a:r>
              <a:rPr lang="el-GR" altLang="en-US" sz="2400" dirty="0"/>
              <a:t> representing cases, events or objects, and </a:t>
            </a:r>
          </a:p>
          <a:p>
            <a:pPr lvl="2" eaLnBrk="1" hangingPunct="1"/>
            <a:r>
              <a:rPr lang="el-GR" altLang="en-US" sz="2400" i="1" dirty="0"/>
              <a:t>abstractions</a:t>
            </a:r>
            <a:r>
              <a:rPr lang="el-GR" altLang="en-US" sz="2400" dirty="0"/>
              <a:t> representing generalised versions of instances or of other abstractions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DFFEEE3-F4CA-437B-B241-A4C2CD5DBB9E}"/>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The dynamic memory model</a:t>
            </a:r>
          </a:p>
        </p:txBody>
      </p:sp>
      <p:sp>
        <p:nvSpPr>
          <p:cNvPr id="34819" name="Rectangle 3">
            <a:extLst>
              <a:ext uri="{FF2B5EF4-FFF2-40B4-BE49-F238E27FC236}">
                <a16:creationId xmlns:a16="http://schemas.microsoft.com/office/drawing/2014/main" id="{B07E0168-16D5-47F4-A1FF-09F6427BE991}"/>
              </a:ext>
            </a:extLst>
          </p:cNvPr>
          <p:cNvSpPr>
            <a:spLocks noGrp="1" noChangeArrowheads="1"/>
          </p:cNvSpPr>
          <p:nvPr>
            <p:ph type="body" idx="1"/>
          </p:nvPr>
        </p:nvSpPr>
        <p:spPr>
          <a:xfrm>
            <a:off x="381726" y="1285486"/>
            <a:ext cx="11611428" cy="4817294"/>
          </a:xfrm>
        </p:spPr>
        <p:txBody>
          <a:bodyPr/>
          <a:lstStyle/>
          <a:p>
            <a:pPr eaLnBrk="1" hangingPunct="1">
              <a:lnSpc>
                <a:spcPct val="80000"/>
              </a:lnSpc>
            </a:pPr>
            <a:r>
              <a:rPr lang="el-GR" altLang="en-US" sz="2800" dirty="0"/>
              <a:t>The case memory, in a dynamic memory model, is a hierarchical structure of MOPs</a:t>
            </a:r>
            <a:r>
              <a:rPr lang="en-US" altLang="en-US" sz="2800" dirty="0"/>
              <a:t>,</a:t>
            </a:r>
            <a:r>
              <a:rPr lang="el-GR" altLang="en-US" sz="2800" dirty="0"/>
              <a:t> also referred to as </a:t>
            </a:r>
            <a:r>
              <a:rPr lang="el-GR" altLang="en-US" sz="2800" i="1" dirty="0"/>
              <a:t>generalised episode</a:t>
            </a:r>
            <a:r>
              <a:rPr lang="en-US" altLang="en-US" sz="2800" i="1" dirty="0"/>
              <a:t>s</a:t>
            </a:r>
            <a:r>
              <a:rPr lang="el-GR" altLang="en-US" sz="2800" dirty="0"/>
              <a:t> (GEs) </a:t>
            </a:r>
            <a:endParaRPr lang="en-US" altLang="en-US" sz="2800" dirty="0"/>
          </a:p>
          <a:p>
            <a:pPr eaLnBrk="1" hangingPunct="1">
              <a:lnSpc>
                <a:spcPct val="80000"/>
              </a:lnSpc>
            </a:pPr>
            <a:endParaRPr lang="en-US" altLang="en-US" sz="2800" dirty="0"/>
          </a:p>
          <a:p>
            <a:pPr eaLnBrk="1" hangingPunct="1">
              <a:lnSpc>
                <a:spcPct val="80000"/>
              </a:lnSpc>
            </a:pPr>
            <a:r>
              <a:rPr lang="el-GR" altLang="en-US" sz="2800" dirty="0"/>
              <a:t>The basic idea is to organise specific cases which share similar properties under a more general structure (i.e., a generalised episode). </a:t>
            </a:r>
            <a:endParaRPr lang="en-US" altLang="en-US" sz="2800" dirty="0"/>
          </a:p>
          <a:p>
            <a:pPr eaLnBrk="1" hangingPunct="1">
              <a:lnSpc>
                <a:spcPct val="80000"/>
              </a:lnSpc>
            </a:pPr>
            <a:endParaRPr lang="en-US" altLang="en-US" sz="2800" dirty="0"/>
          </a:p>
          <a:p>
            <a:pPr eaLnBrk="1" hangingPunct="1">
              <a:lnSpc>
                <a:spcPct val="80000"/>
              </a:lnSpc>
            </a:pPr>
            <a:r>
              <a:rPr lang="el-GR" altLang="en-US" sz="2800" dirty="0"/>
              <a:t>A GE contains three different types of objects: </a:t>
            </a:r>
            <a:r>
              <a:rPr lang="el-GR" altLang="en-US" sz="2800" i="1" dirty="0"/>
              <a:t>norms</a:t>
            </a:r>
            <a:r>
              <a:rPr lang="el-GR" altLang="en-US" sz="2800" dirty="0"/>
              <a:t>, </a:t>
            </a:r>
            <a:r>
              <a:rPr lang="el-GR" altLang="en-US" sz="2800" i="1" dirty="0"/>
              <a:t>cases</a:t>
            </a:r>
            <a:r>
              <a:rPr lang="el-GR" altLang="en-US" sz="2800" dirty="0"/>
              <a:t> and </a:t>
            </a:r>
            <a:r>
              <a:rPr lang="el-GR" altLang="en-US" sz="2800" i="1" dirty="0"/>
              <a:t>indices</a:t>
            </a:r>
            <a:r>
              <a:rPr lang="el-GR" altLang="en-US" sz="2800" dirty="0"/>
              <a:t>. </a:t>
            </a:r>
            <a:endParaRPr lang="en-US" altLang="en-US" sz="2800" dirty="0"/>
          </a:p>
          <a:p>
            <a:pPr lvl="1" eaLnBrk="1" hangingPunct="1">
              <a:lnSpc>
                <a:spcPct val="80000"/>
              </a:lnSpc>
            </a:pPr>
            <a:r>
              <a:rPr lang="el-GR" altLang="en-US" sz="2400" dirty="0"/>
              <a:t>Norms are features common to all cases indexed under a GE. </a:t>
            </a:r>
            <a:endParaRPr lang="en-US" altLang="en-US" sz="2400" dirty="0"/>
          </a:p>
          <a:p>
            <a:pPr lvl="1" eaLnBrk="1" hangingPunct="1">
              <a:lnSpc>
                <a:spcPct val="80000"/>
              </a:lnSpc>
            </a:pPr>
            <a:r>
              <a:rPr lang="el-GR" altLang="en-US" sz="2400" dirty="0"/>
              <a:t>Indices are features which discriminate between a GE’s cases.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753AD53-19DB-4906-B4FD-5AF63D7EAA45}"/>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The dynamic memory model</a:t>
            </a:r>
          </a:p>
        </p:txBody>
      </p:sp>
      <p:sp>
        <p:nvSpPr>
          <p:cNvPr id="35843" name="Rectangle 3">
            <a:extLst>
              <a:ext uri="{FF2B5EF4-FFF2-40B4-BE49-F238E27FC236}">
                <a16:creationId xmlns:a16="http://schemas.microsoft.com/office/drawing/2014/main" id="{C97821CA-E1F4-40A5-A203-30B17CC31B1B}"/>
              </a:ext>
            </a:extLst>
          </p:cNvPr>
          <p:cNvSpPr>
            <a:spLocks noGrp="1" noChangeArrowheads="1"/>
          </p:cNvSpPr>
          <p:nvPr>
            <p:ph type="body" idx="1"/>
          </p:nvPr>
        </p:nvSpPr>
        <p:spPr>
          <a:xfrm>
            <a:off x="290286" y="1091176"/>
            <a:ext cx="11611428" cy="4817294"/>
          </a:xfrm>
        </p:spPr>
        <p:txBody>
          <a:bodyPr/>
          <a:lstStyle/>
          <a:p>
            <a:pPr eaLnBrk="1" hangingPunct="1">
              <a:lnSpc>
                <a:spcPct val="80000"/>
              </a:lnSpc>
            </a:pPr>
            <a:r>
              <a:rPr lang="el-GR" altLang="en-US" sz="2800" dirty="0"/>
              <a:t>The case-memory is a network where nodes are either a GE, an index name, index value or a case. </a:t>
            </a:r>
            <a:endParaRPr lang="en-US" altLang="en-US" sz="2800" dirty="0"/>
          </a:p>
          <a:p>
            <a:pPr eaLnBrk="1" hangingPunct="1">
              <a:lnSpc>
                <a:spcPct val="80000"/>
              </a:lnSpc>
            </a:pPr>
            <a:endParaRPr lang="en-US" altLang="en-US" sz="2800" dirty="0"/>
          </a:p>
          <a:p>
            <a:pPr eaLnBrk="1" hangingPunct="1">
              <a:lnSpc>
                <a:spcPct val="80000"/>
              </a:lnSpc>
            </a:pPr>
            <a:r>
              <a:rPr lang="el-GR" altLang="en-US" sz="2800" dirty="0"/>
              <a:t>Index name-value pairs point from a GE to another GE or case. </a:t>
            </a:r>
            <a:endParaRPr lang="en-US" altLang="en-US" sz="2800" dirty="0"/>
          </a:p>
          <a:p>
            <a:pPr eaLnBrk="1" hangingPunct="1">
              <a:lnSpc>
                <a:spcPct val="80000"/>
              </a:lnSpc>
            </a:pPr>
            <a:endParaRPr lang="en-US" altLang="en-US" sz="2800" dirty="0"/>
          </a:p>
          <a:p>
            <a:pPr eaLnBrk="1" hangingPunct="1">
              <a:lnSpc>
                <a:spcPct val="80000"/>
              </a:lnSpc>
            </a:pPr>
            <a:r>
              <a:rPr lang="el-GR" altLang="en-US" sz="2800" dirty="0"/>
              <a:t>The primary role of a GE is as an indexing structure for storing, matching and retrieval of cases. </a:t>
            </a:r>
            <a:endParaRPr lang="en-US" altLang="en-US" sz="2800" dirty="0"/>
          </a:p>
          <a:p>
            <a:pPr lvl="1" eaLnBrk="1" hangingPunct="1">
              <a:lnSpc>
                <a:spcPct val="80000"/>
              </a:lnSpc>
            </a:pPr>
            <a:r>
              <a:rPr lang="el-GR" altLang="en-US" sz="2400" dirty="0"/>
              <a:t>During case storage when a feature (i.e., index name and index value) of a new case matches a feature of an existing case a new GE is created. </a:t>
            </a:r>
            <a:endParaRPr lang="en-US" altLang="en-US" sz="2400" dirty="0"/>
          </a:p>
          <a:p>
            <a:pPr lvl="1" eaLnBrk="1" hangingPunct="1">
              <a:lnSpc>
                <a:spcPct val="80000"/>
              </a:lnSpc>
            </a:pPr>
            <a:r>
              <a:rPr lang="el-GR" altLang="en-US" sz="2400" dirty="0"/>
              <a:t>The two cases are then discriminated by indexing them under different indices below the new GE (assuming the cases are not identical). </a:t>
            </a:r>
            <a:endParaRPr lang="en-US" altLang="en-US" sz="2400" dirty="0"/>
          </a:p>
          <a:p>
            <a:pPr lvl="1" eaLnBrk="1" hangingPunct="1">
              <a:lnSpc>
                <a:spcPct val="80000"/>
              </a:lnSpc>
            </a:pPr>
            <a:r>
              <a:rPr lang="el-GR" altLang="en-US" sz="2400" dirty="0"/>
              <a:t>Thus, the memory is </a:t>
            </a:r>
            <a:r>
              <a:rPr lang="el-GR" altLang="en-US" sz="2400" i="1" dirty="0"/>
              <a:t>dynamic</a:t>
            </a:r>
            <a:r>
              <a:rPr lang="el-GR" altLang="en-US" sz="2400" dirty="0"/>
              <a:t> in that similar parts of two cases are dynamically generalised into a new GE, the cases being indexed under the GE by their differences.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1A6363A-6E3B-4195-861F-376A36BDA0B7}"/>
              </a:ext>
            </a:extLst>
          </p:cNvPr>
          <p:cNvSpPr>
            <a:spLocks noGrp="1" noChangeArrowheads="1"/>
          </p:cNvSpPr>
          <p:nvPr>
            <p:ph type="title"/>
          </p:nvPr>
        </p:nvSpPr>
        <p:spPr>
          <a:xfrm>
            <a:off x="457200" y="67576"/>
            <a:ext cx="11734800" cy="1023600"/>
          </a:xfrm>
        </p:spPr>
        <p:txBody>
          <a:bodyPr/>
          <a:lstStyle/>
          <a:p>
            <a:pPr eaLnBrk="1" hangingPunct="1"/>
            <a:r>
              <a:rPr lang="el-GR" altLang="en-US" sz="4200" dirty="0"/>
              <a:t>Retrieval</a:t>
            </a:r>
            <a:r>
              <a:rPr lang="el-GR" altLang="en-US" dirty="0"/>
              <a:t> </a:t>
            </a:r>
          </a:p>
        </p:txBody>
      </p:sp>
      <p:sp>
        <p:nvSpPr>
          <p:cNvPr id="36867" name="Rectangle 3">
            <a:extLst>
              <a:ext uri="{FF2B5EF4-FFF2-40B4-BE49-F238E27FC236}">
                <a16:creationId xmlns:a16="http://schemas.microsoft.com/office/drawing/2014/main" id="{4ECFD355-B967-490D-9487-95410705EFD8}"/>
              </a:ext>
            </a:extLst>
          </p:cNvPr>
          <p:cNvSpPr>
            <a:spLocks noGrp="1" noChangeArrowheads="1"/>
          </p:cNvSpPr>
          <p:nvPr>
            <p:ph type="body" idx="1"/>
          </p:nvPr>
        </p:nvSpPr>
        <p:spPr>
          <a:xfrm>
            <a:off x="290286" y="1091176"/>
            <a:ext cx="11611428" cy="4817294"/>
          </a:xfrm>
        </p:spPr>
        <p:txBody>
          <a:bodyPr/>
          <a:lstStyle/>
          <a:p>
            <a:pPr eaLnBrk="1" hangingPunct="1"/>
            <a:r>
              <a:rPr lang="el-GR" altLang="en-US" sz="2400" dirty="0"/>
              <a:t>Given a description of a problem, a retrieval algorithm, using the indices in the case-memory, should retrieve the most similar cases to the current problem or situation. </a:t>
            </a:r>
            <a:endParaRPr lang="en-US" altLang="en-US" sz="2400" dirty="0"/>
          </a:p>
          <a:p>
            <a:pPr eaLnBrk="1" hangingPunct="1"/>
            <a:r>
              <a:rPr lang="el-GR" altLang="en-US" sz="2400" dirty="0"/>
              <a:t>The retrieval algorithm relies on the indices and the organisation of the memory to direct the search to potentially useful cases </a:t>
            </a:r>
            <a:endParaRPr lang="en-US" altLang="en-US" sz="2400" dirty="0"/>
          </a:p>
          <a:p>
            <a:pPr eaLnBrk="1" hangingPunct="1">
              <a:lnSpc>
                <a:spcPct val="90000"/>
              </a:lnSpc>
            </a:pPr>
            <a:r>
              <a:rPr lang="el-GR" altLang="en-US" sz="2400" dirty="0"/>
              <a:t>Case-based reasoning will be ready for large scale problems only when retrieval algorithms are efficient at handling thousands of cases. </a:t>
            </a:r>
            <a:endParaRPr lang="en-US" altLang="en-US" sz="2400" dirty="0"/>
          </a:p>
          <a:p>
            <a:pPr eaLnBrk="1" hangingPunct="1">
              <a:lnSpc>
                <a:spcPct val="90000"/>
              </a:lnSpc>
            </a:pPr>
            <a:endParaRPr lang="en-US" altLang="en-US" sz="2400" dirty="0"/>
          </a:p>
          <a:p>
            <a:pPr eaLnBrk="1" hangingPunct="1">
              <a:lnSpc>
                <a:spcPct val="90000"/>
              </a:lnSpc>
            </a:pPr>
            <a:r>
              <a:rPr lang="el-GR" altLang="en-US" sz="2400" dirty="0"/>
              <a:t>Unlike database searches that target a specific value in a record, retrieval of cases from the case-base must be equipped with heuristics that perform partial matches, since in general there is no existing case that exactly matches the new case. </a:t>
            </a:r>
          </a:p>
          <a:p>
            <a:pPr eaLnBrk="1" hangingPunct="1"/>
            <a:endParaRPr lang="el-GR"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F38957B-0771-4F9E-963F-A123BE2A8C5C}"/>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Retrieval</a:t>
            </a:r>
          </a:p>
        </p:txBody>
      </p:sp>
      <p:sp>
        <p:nvSpPr>
          <p:cNvPr id="37891" name="Rectangle 3">
            <a:extLst>
              <a:ext uri="{FF2B5EF4-FFF2-40B4-BE49-F238E27FC236}">
                <a16:creationId xmlns:a16="http://schemas.microsoft.com/office/drawing/2014/main" id="{129400A6-DD29-46D3-9D71-17B2694E8E41}"/>
              </a:ext>
            </a:extLst>
          </p:cNvPr>
          <p:cNvSpPr>
            <a:spLocks noGrp="1" noChangeArrowheads="1"/>
          </p:cNvSpPr>
          <p:nvPr>
            <p:ph type="body" idx="1"/>
          </p:nvPr>
        </p:nvSpPr>
        <p:spPr/>
        <p:txBody>
          <a:bodyPr/>
          <a:lstStyle/>
          <a:p>
            <a:pPr eaLnBrk="1" hangingPunct="1">
              <a:lnSpc>
                <a:spcPct val="90000"/>
              </a:lnSpc>
            </a:pPr>
            <a:r>
              <a:rPr lang="el-GR" altLang="en-US" sz="2400" dirty="0"/>
              <a:t>Case-based reasoning will be ready for large scale problems only when retrieval algorithms are efficient at handling thousands of cases. </a:t>
            </a:r>
            <a:endParaRPr lang="en-US" altLang="en-US" sz="2400" dirty="0"/>
          </a:p>
          <a:p>
            <a:pPr eaLnBrk="1" hangingPunct="1">
              <a:lnSpc>
                <a:spcPct val="90000"/>
              </a:lnSpc>
            </a:pPr>
            <a:r>
              <a:rPr lang="el-GR" altLang="en-US" sz="2400" dirty="0"/>
              <a:t>Unlike database searches that target a specific value in a record, retrieval of cases from the case-base must be equipped with heuristics that perform partial matches, since in general there is no existing case that exactly matches the new case.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0AB7C70-1C0F-4BB7-B323-674B4C348620}"/>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Retrieval</a:t>
            </a:r>
          </a:p>
        </p:txBody>
      </p:sp>
      <p:sp>
        <p:nvSpPr>
          <p:cNvPr id="38915" name="Rectangle 3">
            <a:extLst>
              <a:ext uri="{FF2B5EF4-FFF2-40B4-BE49-F238E27FC236}">
                <a16:creationId xmlns:a16="http://schemas.microsoft.com/office/drawing/2014/main" id="{A3EEE0A0-DDD0-451F-84D6-8EFA811F9BFD}"/>
              </a:ext>
            </a:extLst>
          </p:cNvPr>
          <p:cNvSpPr>
            <a:spLocks noGrp="1" noChangeArrowheads="1"/>
          </p:cNvSpPr>
          <p:nvPr>
            <p:ph type="body" idx="1"/>
          </p:nvPr>
        </p:nvSpPr>
        <p:spPr/>
        <p:txBody>
          <a:bodyPr/>
          <a:lstStyle/>
          <a:p>
            <a:pPr eaLnBrk="1" hangingPunct="1"/>
            <a:r>
              <a:rPr lang="el-GR" altLang="en-US" sz="2400" dirty="0"/>
              <a:t>Among well known methods for case retrieval are: </a:t>
            </a:r>
            <a:endParaRPr lang="en-US" altLang="en-US" sz="2400" dirty="0"/>
          </a:p>
          <a:p>
            <a:pPr lvl="1" eaLnBrk="1" hangingPunct="1"/>
            <a:r>
              <a:rPr lang="el-GR" altLang="en-US" sz="2400" dirty="0"/>
              <a:t>nearest neighbour</a:t>
            </a:r>
            <a:endParaRPr lang="en-US" altLang="en-US" sz="2400" dirty="0"/>
          </a:p>
          <a:p>
            <a:pPr lvl="1" eaLnBrk="1" hangingPunct="1"/>
            <a:r>
              <a:rPr lang="el-GR" altLang="en-US" sz="2400" dirty="0"/>
              <a:t>induction</a:t>
            </a:r>
            <a:endParaRPr lang="en-US" altLang="en-US" sz="2400" dirty="0"/>
          </a:p>
          <a:p>
            <a:pPr lvl="1" eaLnBrk="1" hangingPunct="1"/>
            <a:r>
              <a:rPr lang="el-GR" altLang="en-US" sz="2400" dirty="0"/>
              <a:t>knowledge guided induction </a:t>
            </a:r>
            <a:endParaRPr lang="en-US" altLang="en-US" sz="2400" dirty="0"/>
          </a:p>
          <a:p>
            <a:pPr lvl="1" eaLnBrk="1" hangingPunct="1"/>
            <a:r>
              <a:rPr lang="el-GR" altLang="en-US" sz="2400" dirty="0"/>
              <a:t>template retrieval</a:t>
            </a:r>
            <a:endParaRPr lang="en-US" altLang="en-US" sz="2400" dirty="0"/>
          </a:p>
          <a:p>
            <a:pPr eaLnBrk="1" hangingPunct="1"/>
            <a:r>
              <a:rPr lang="el-GR" altLang="en-US" sz="2400" dirty="0"/>
              <a:t>These methods can be used alone or combined into hybrid retrieval strategies.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92587F0-366E-40CE-AFC8-07AFEE4ABBCC}"/>
              </a:ext>
            </a:extLst>
          </p:cNvPr>
          <p:cNvSpPr>
            <a:spLocks noGrp="1" noChangeArrowheads="1"/>
          </p:cNvSpPr>
          <p:nvPr>
            <p:ph type="title"/>
          </p:nvPr>
        </p:nvSpPr>
        <p:spPr>
          <a:xfrm>
            <a:off x="491490" y="67576"/>
            <a:ext cx="11700510" cy="1023600"/>
          </a:xfrm>
        </p:spPr>
        <p:txBody>
          <a:bodyPr/>
          <a:lstStyle/>
          <a:p>
            <a:pPr eaLnBrk="1" hangingPunct="1"/>
            <a:r>
              <a:rPr lang="en-US" altLang="en-US" sz="4200" dirty="0"/>
              <a:t>N</a:t>
            </a:r>
            <a:r>
              <a:rPr lang="el-GR" altLang="en-US" sz="4200" dirty="0"/>
              <a:t>earest </a:t>
            </a:r>
            <a:r>
              <a:rPr lang="en-US" altLang="en-US" sz="4200" dirty="0"/>
              <a:t>n</a:t>
            </a:r>
            <a:r>
              <a:rPr lang="el-GR" altLang="en-US" sz="4200" dirty="0"/>
              <a:t>eighbour</a:t>
            </a:r>
          </a:p>
        </p:txBody>
      </p:sp>
      <p:sp>
        <p:nvSpPr>
          <p:cNvPr id="39939" name="Rectangle 3">
            <a:extLst>
              <a:ext uri="{FF2B5EF4-FFF2-40B4-BE49-F238E27FC236}">
                <a16:creationId xmlns:a16="http://schemas.microsoft.com/office/drawing/2014/main" id="{BE8D4796-4A5F-4E82-8987-9DA80709CBB5}"/>
              </a:ext>
            </a:extLst>
          </p:cNvPr>
          <p:cNvSpPr>
            <a:spLocks noGrp="1" noChangeArrowheads="1"/>
          </p:cNvSpPr>
          <p:nvPr>
            <p:ph type="body" idx="1"/>
          </p:nvPr>
        </p:nvSpPr>
        <p:spPr/>
        <p:txBody>
          <a:bodyPr/>
          <a:lstStyle/>
          <a:p>
            <a:pPr eaLnBrk="1" hangingPunct="1">
              <a:lnSpc>
                <a:spcPct val="90000"/>
              </a:lnSpc>
            </a:pPr>
            <a:r>
              <a:rPr lang="el-GR" altLang="en-US" sz="2500" dirty="0"/>
              <a:t>This approach involves the assessment of similarity between stored cases and the new input case, based on matching a weighted sum of features. </a:t>
            </a:r>
            <a:endParaRPr lang="en-US" altLang="en-US" sz="2500" dirty="0"/>
          </a:p>
          <a:p>
            <a:pPr lvl="1" eaLnBrk="1" hangingPunct="1">
              <a:lnSpc>
                <a:spcPct val="90000"/>
              </a:lnSpc>
            </a:pPr>
            <a:r>
              <a:rPr lang="el-GR" altLang="en-US" sz="2100" dirty="0"/>
              <a:t>The biggest problem here is to determine the weights of the features. </a:t>
            </a:r>
            <a:endParaRPr lang="en-US" altLang="en-US" sz="2100" dirty="0"/>
          </a:p>
          <a:p>
            <a:pPr eaLnBrk="1" hangingPunct="1">
              <a:lnSpc>
                <a:spcPct val="90000"/>
              </a:lnSpc>
            </a:pPr>
            <a:r>
              <a:rPr lang="el-GR" altLang="en-US" sz="2500" dirty="0"/>
              <a:t>The limitation of this approach include problems in converging on the correct solution and retrieval times. </a:t>
            </a:r>
            <a:endParaRPr lang="en-US" altLang="en-US" sz="2500" dirty="0"/>
          </a:p>
          <a:p>
            <a:pPr lvl="1" eaLnBrk="1" hangingPunct="1">
              <a:lnSpc>
                <a:spcPct val="90000"/>
              </a:lnSpc>
            </a:pPr>
            <a:r>
              <a:rPr lang="el-GR" altLang="en-US" sz="2100" dirty="0"/>
              <a:t>In general the use of this method leads to the retrieval time increasing linearly with the number of cases. </a:t>
            </a:r>
            <a:endParaRPr lang="en-US" altLang="en-US" sz="2100" dirty="0"/>
          </a:p>
          <a:p>
            <a:pPr lvl="2" eaLnBrk="1" hangingPunct="1">
              <a:lnSpc>
                <a:spcPct val="90000"/>
              </a:lnSpc>
            </a:pPr>
            <a:r>
              <a:rPr lang="el-GR" altLang="en-US" sz="2000" dirty="0"/>
              <a:t>Therefore this approach is more effective when the case base is relatively small.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Oval 2">
            <a:extLst>
              <a:ext uri="{FF2B5EF4-FFF2-40B4-BE49-F238E27FC236}">
                <a16:creationId xmlns:a16="http://schemas.microsoft.com/office/drawing/2014/main" id="{8219E620-B21A-4049-A4E4-8FA537982168}"/>
              </a:ext>
            </a:extLst>
          </p:cNvPr>
          <p:cNvSpPr>
            <a:spLocks noChangeArrowheads="1"/>
          </p:cNvSpPr>
          <p:nvPr/>
        </p:nvSpPr>
        <p:spPr bwMode="auto">
          <a:xfrm>
            <a:off x="8460921" y="2565400"/>
            <a:ext cx="1042988"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574467" name="Oval 3">
            <a:extLst>
              <a:ext uri="{FF2B5EF4-FFF2-40B4-BE49-F238E27FC236}">
                <a16:creationId xmlns:a16="http://schemas.microsoft.com/office/drawing/2014/main" id="{2C681213-917D-42AC-8337-90D27AAA5ACA}"/>
              </a:ext>
            </a:extLst>
          </p:cNvPr>
          <p:cNvSpPr>
            <a:spLocks noChangeArrowheads="1"/>
          </p:cNvSpPr>
          <p:nvPr/>
        </p:nvSpPr>
        <p:spPr bwMode="auto">
          <a:xfrm>
            <a:off x="7938634" y="2278063"/>
            <a:ext cx="2087562" cy="11509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574468" name="Oval 4">
            <a:extLst>
              <a:ext uri="{FF2B5EF4-FFF2-40B4-BE49-F238E27FC236}">
                <a16:creationId xmlns:a16="http://schemas.microsoft.com/office/drawing/2014/main" id="{91E55F3A-7C3D-4F6C-8F89-DB60F2D148AD}"/>
              </a:ext>
            </a:extLst>
          </p:cNvPr>
          <p:cNvSpPr>
            <a:spLocks noChangeArrowheads="1"/>
          </p:cNvSpPr>
          <p:nvPr/>
        </p:nvSpPr>
        <p:spPr bwMode="auto">
          <a:xfrm>
            <a:off x="7416346" y="1990724"/>
            <a:ext cx="3130550" cy="172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65" name="Rectangle 5">
            <a:extLst>
              <a:ext uri="{FF2B5EF4-FFF2-40B4-BE49-F238E27FC236}">
                <a16:creationId xmlns:a16="http://schemas.microsoft.com/office/drawing/2014/main" id="{263FE784-850F-49F7-9658-3D4C8B0B1750}"/>
              </a:ext>
            </a:extLst>
          </p:cNvPr>
          <p:cNvSpPr>
            <a:spLocks noGrp="1" noChangeArrowheads="1"/>
          </p:cNvSpPr>
          <p:nvPr>
            <p:ph type="title"/>
          </p:nvPr>
        </p:nvSpPr>
        <p:spPr>
          <a:xfrm>
            <a:off x="580572" y="67576"/>
            <a:ext cx="11611428" cy="1023600"/>
          </a:xfrm>
        </p:spPr>
        <p:txBody>
          <a:bodyPr/>
          <a:lstStyle/>
          <a:p>
            <a:pPr eaLnBrk="1" hangingPunct="1"/>
            <a:r>
              <a:rPr lang="en-GB" altLang="en-US" dirty="0"/>
              <a:t>Nearest Neighbour Retrieval</a:t>
            </a:r>
          </a:p>
        </p:txBody>
      </p:sp>
      <p:sp>
        <p:nvSpPr>
          <p:cNvPr id="40966" name="Rectangle 6">
            <a:extLst>
              <a:ext uri="{FF2B5EF4-FFF2-40B4-BE49-F238E27FC236}">
                <a16:creationId xmlns:a16="http://schemas.microsoft.com/office/drawing/2014/main" id="{2ED2E2F6-CFD1-4B85-9CBA-C5E3221CE3E6}"/>
              </a:ext>
            </a:extLst>
          </p:cNvPr>
          <p:cNvSpPr>
            <a:spLocks noGrp="1" noChangeArrowheads="1"/>
          </p:cNvSpPr>
          <p:nvPr>
            <p:ph type="body" idx="1"/>
          </p:nvPr>
        </p:nvSpPr>
        <p:spPr/>
        <p:txBody>
          <a:bodyPr/>
          <a:lstStyle/>
          <a:p>
            <a:pPr eaLnBrk="1" hangingPunct="1"/>
            <a:r>
              <a:rPr lang="en-GB" altLang="en-US" sz="2400" dirty="0"/>
              <a:t>Retrieve most similar</a:t>
            </a:r>
          </a:p>
          <a:p>
            <a:pPr eaLnBrk="1" hangingPunct="1"/>
            <a:r>
              <a:rPr lang="en-GB" altLang="en-US" sz="2400" dirty="0"/>
              <a:t>k-nearest neighbour </a:t>
            </a:r>
          </a:p>
          <a:p>
            <a:pPr lvl="1" eaLnBrk="1" hangingPunct="1"/>
            <a:r>
              <a:rPr lang="en-GB" altLang="en-US" sz="2400" dirty="0"/>
              <a:t>k-NN</a:t>
            </a:r>
          </a:p>
          <a:p>
            <a:pPr lvl="1" eaLnBrk="1" hangingPunct="1"/>
            <a:r>
              <a:rPr lang="en-GB" altLang="en-US" sz="2400" dirty="0"/>
              <a:t>like scoring in bowls or curling</a:t>
            </a:r>
          </a:p>
          <a:p>
            <a:pPr eaLnBrk="1" hangingPunct="1"/>
            <a:r>
              <a:rPr lang="en-GB" altLang="en-US" sz="2400" dirty="0"/>
              <a:t>Example</a:t>
            </a:r>
          </a:p>
          <a:p>
            <a:pPr lvl="1" eaLnBrk="1" hangingPunct="1"/>
            <a:r>
              <a:rPr lang="en-GB" altLang="en-US" sz="2400" dirty="0"/>
              <a:t>1-NN</a:t>
            </a:r>
          </a:p>
          <a:p>
            <a:pPr lvl="1" eaLnBrk="1" hangingPunct="1"/>
            <a:r>
              <a:rPr lang="en-GB" altLang="en-US" sz="2400" dirty="0"/>
              <a:t>5-NN</a:t>
            </a:r>
          </a:p>
          <a:p>
            <a:pPr eaLnBrk="1" hangingPunct="1"/>
            <a:endParaRPr lang="en-GB" altLang="en-US" sz="2400" dirty="0"/>
          </a:p>
        </p:txBody>
      </p:sp>
      <p:grpSp>
        <p:nvGrpSpPr>
          <p:cNvPr id="574471" name="Group 7">
            <a:extLst>
              <a:ext uri="{FF2B5EF4-FFF2-40B4-BE49-F238E27FC236}">
                <a16:creationId xmlns:a16="http://schemas.microsoft.com/office/drawing/2014/main" id="{74929B0E-169D-4BCC-ADAD-B9BB1CA84C3D}"/>
              </a:ext>
            </a:extLst>
          </p:cNvPr>
          <p:cNvGrpSpPr>
            <a:grpSpLocks/>
          </p:cNvGrpSpPr>
          <p:nvPr/>
        </p:nvGrpSpPr>
        <p:grpSpPr bwMode="auto">
          <a:xfrm>
            <a:off x="7384596" y="1609725"/>
            <a:ext cx="3498850" cy="2500313"/>
            <a:chOff x="1372" y="2160"/>
            <a:chExt cx="2204" cy="1575"/>
          </a:xfrm>
        </p:grpSpPr>
        <p:sp>
          <p:nvSpPr>
            <p:cNvPr id="40973" name="Oval 8">
              <a:extLst>
                <a:ext uri="{FF2B5EF4-FFF2-40B4-BE49-F238E27FC236}">
                  <a16:creationId xmlns:a16="http://schemas.microsoft.com/office/drawing/2014/main" id="{F9E8573F-B733-412F-8904-59315CB18909}"/>
                </a:ext>
              </a:extLst>
            </p:cNvPr>
            <p:cNvSpPr>
              <a:spLocks noChangeAspect="1" noChangeArrowheads="1"/>
            </p:cNvSpPr>
            <p:nvPr/>
          </p:nvSpPr>
          <p:spPr bwMode="auto">
            <a:xfrm>
              <a:off x="2112" y="2160"/>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4" name="Oval 9">
              <a:extLst>
                <a:ext uri="{FF2B5EF4-FFF2-40B4-BE49-F238E27FC236}">
                  <a16:creationId xmlns:a16="http://schemas.microsoft.com/office/drawing/2014/main" id="{4E718B58-CDCE-4A50-A5D0-37C0256637E9}"/>
                </a:ext>
              </a:extLst>
            </p:cNvPr>
            <p:cNvSpPr>
              <a:spLocks noChangeAspect="1" noChangeArrowheads="1"/>
            </p:cNvSpPr>
            <p:nvPr/>
          </p:nvSpPr>
          <p:spPr bwMode="auto">
            <a:xfrm>
              <a:off x="2956" y="3471"/>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5" name="Oval 10">
              <a:extLst>
                <a:ext uri="{FF2B5EF4-FFF2-40B4-BE49-F238E27FC236}">
                  <a16:creationId xmlns:a16="http://schemas.microsoft.com/office/drawing/2014/main" id="{1A812EEE-1DD1-4083-95E3-133CA0FD0C76}"/>
                </a:ext>
              </a:extLst>
            </p:cNvPr>
            <p:cNvSpPr>
              <a:spLocks noChangeAspect="1" noChangeArrowheads="1"/>
            </p:cNvSpPr>
            <p:nvPr/>
          </p:nvSpPr>
          <p:spPr bwMode="auto">
            <a:xfrm>
              <a:off x="2812" y="3135"/>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6" name="Oval 11">
              <a:extLst>
                <a:ext uri="{FF2B5EF4-FFF2-40B4-BE49-F238E27FC236}">
                  <a16:creationId xmlns:a16="http://schemas.microsoft.com/office/drawing/2014/main" id="{3771741F-ECCB-41FD-B56A-BC304CF660F8}"/>
                </a:ext>
              </a:extLst>
            </p:cNvPr>
            <p:cNvSpPr>
              <a:spLocks noChangeAspect="1" noChangeArrowheads="1"/>
            </p:cNvSpPr>
            <p:nvPr/>
          </p:nvSpPr>
          <p:spPr bwMode="auto">
            <a:xfrm>
              <a:off x="1420" y="3279"/>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7" name="Oval 12">
              <a:extLst>
                <a:ext uri="{FF2B5EF4-FFF2-40B4-BE49-F238E27FC236}">
                  <a16:creationId xmlns:a16="http://schemas.microsoft.com/office/drawing/2014/main" id="{1A2DE540-1EA7-4AE8-AF88-F1DF6B9386A9}"/>
                </a:ext>
              </a:extLst>
            </p:cNvPr>
            <p:cNvSpPr>
              <a:spLocks noChangeAspect="1" noChangeArrowheads="1"/>
            </p:cNvSpPr>
            <p:nvPr/>
          </p:nvSpPr>
          <p:spPr bwMode="auto">
            <a:xfrm>
              <a:off x="3052" y="3231"/>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8" name="Oval 13">
              <a:extLst>
                <a:ext uri="{FF2B5EF4-FFF2-40B4-BE49-F238E27FC236}">
                  <a16:creationId xmlns:a16="http://schemas.microsoft.com/office/drawing/2014/main" id="{54045B2B-031A-4FE5-9306-67805C097EAF}"/>
                </a:ext>
              </a:extLst>
            </p:cNvPr>
            <p:cNvSpPr>
              <a:spLocks noChangeAspect="1" noChangeArrowheads="1"/>
            </p:cNvSpPr>
            <p:nvPr/>
          </p:nvSpPr>
          <p:spPr bwMode="auto">
            <a:xfrm>
              <a:off x="2380" y="2703"/>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79" name="Oval 14">
              <a:extLst>
                <a:ext uri="{FF2B5EF4-FFF2-40B4-BE49-F238E27FC236}">
                  <a16:creationId xmlns:a16="http://schemas.microsoft.com/office/drawing/2014/main" id="{6848F57A-5521-410A-9610-C5AF18CD2DD7}"/>
                </a:ext>
              </a:extLst>
            </p:cNvPr>
            <p:cNvSpPr>
              <a:spLocks noChangeAspect="1" noChangeArrowheads="1"/>
            </p:cNvSpPr>
            <p:nvPr/>
          </p:nvSpPr>
          <p:spPr bwMode="auto">
            <a:xfrm>
              <a:off x="3072" y="2544"/>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0" name="Oval 15">
              <a:extLst>
                <a:ext uri="{FF2B5EF4-FFF2-40B4-BE49-F238E27FC236}">
                  <a16:creationId xmlns:a16="http://schemas.microsoft.com/office/drawing/2014/main" id="{E584267F-5E55-4C52-942F-A1E3BB415859}"/>
                </a:ext>
              </a:extLst>
            </p:cNvPr>
            <p:cNvSpPr>
              <a:spLocks noChangeAspect="1" noChangeArrowheads="1"/>
            </p:cNvSpPr>
            <p:nvPr/>
          </p:nvSpPr>
          <p:spPr bwMode="auto">
            <a:xfrm>
              <a:off x="1372" y="2991"/>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1" name="Oval 16">
              <a:extLst>
                <a:ext uri="{FF2B5EF4-FFF2-40B4-BE49-F238E27FC236}">
                  <a16:creationId xmlns:a16="http://schemas.microsoft.com/office/drawing/2014/main" id="{6195DB9B-15B8-43A1-91EC-37B928E4BF5F}"/>
                </a:ext>
              </a:extLst>
            </p:cNvPr>
            <p:cNvSpPr>
              <a:spLocks noChangeAspect="1" noChangeArrowheads="1"/>
            </p:cNvSpPr>
            <p:nvPr/>
          </p:nvSpPr>
          <p:spPr bwMode="auto">
            <a:xfrm>
              <a:off x="1852" y="3231"/>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2" name="Oval 17">
              <a:extLst>
                <a:ext uri="{FF2B5EF4-FFF2-40B4-BE49-F238E27FC236}">
                  <a16:creationId xmlns:a16="http://schemas.microsoft.com/office/drawing/2014/main" id="{B5A884AC-CDF7-4345-BA1C-9BEB08BF6A4E}"/>
                </a:ext>
              </a:extLst>
            </p:cNvPr>
            <p:cNvSpPr>
              <a:spLocks noChangeAspect="1" noChangeArrowheads="1"/>
            </p:cNvSpPr>
            <p:nvPr/>
          </p:nvSpPr>
          <p:spPr bwMode="auto">
            <a:xfrm>
              <a:off x="2524" y="2943"/>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3" name="Oval 18">
              <a:extLst>
                <a:ext uri="{FF2B5EF4-FFF2-40B4-BE49-F238E27FC236}">
                  <a16:creationId xmlns:a16="http://schemas.microsoft.com/office/drawing/2014/main" id="{758F4FCE-650A-4503-BF04-FF0A3DC9E81F}"/>
                </a:ext>
              </a:extLst>
            </p:cNvPr>
            <p:cNvSpPr>
              <a:spLocks noChangeAspect="1" noChangeArrowheads="1"/>
            </p:cNvSpPr>
            <p:nvPr/>
          </p:nvSpPr>
          <p:spPr bwMode="auto">
            <a:xfrm>
              <a:off x="3456" y="2208"/>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4" name="Oval 19">
              <a:extLst>
                <a:ext uri="{FF2B5EF4-FFF2-40B4-BE49-F238E27FC236}">
                  <a16:creationId xmlns:a16="http://schemas.microsoft.com/office/drawing/2014/main" id="{D6A05979-0847-43F8-BB22-12E8E9AB8269}"/>
                </a:ext>
              </a:extLst>
            </p:cNvPr>
            <p:cNvSpPr>
              <a:spLocks noChangeAspect="1" noChangeArrowheads="1"/>
            </p:cNvSpPr>
            <p:nvPr/>
          </p:nvSpPr>
          <p:spPr bwMode="auto">
            <a:xfrm>
              <a:off x="1488" y="2208"/>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5" name="Oval 20">
              <a:extLst>
                <a:ext uri="{FF2B5EF4-FFF2-40B4-BE49-F238E27FC236}">
                  <a16:creationId xmlns:a16="http://schemas.microsoft.com/office/drawing/2014/main" id="{B55514CC-F1A1-4790-B9D1-4F7305E8CE30}"/>
                </a:ext>
              </a:extLst>
            </p:cNvPr>
            <p:cNvSpPr>
              <a:spLocks noChangeAspect="1" noChangeArrowheads="1"/>
            </p:cNvSpPr>
            <p:nvPr/>
          </p:nvSpPr>
          <p:spPr bwMode="auto">
            <a:xfrm>
              <a:off x="1680" y="2448"/>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6" name="Oval 21">
              <a:extLst>
                <a:ext uri="{FF2B5EF4-FFF2-40B4-BE49-F238E27FC236}">
                  <a16:creationId xmlns:a16="http://schemas.microsoft.com/office/drawing/2014/main" id="{2BB76E19-07EB-400B-BBB2-7E9A2EA117F0}"/>
                </a:ext>
              </a:extLst>
            </p:cNvPr>
            <p:cNvSpPr>
              <a:spLocks noChangeAspect="1" noChangeArrowheads="1"/>
            </p:cNvSpPr>
            <p:nvPr/>
          </p:nvSpPr>
          <p:spPr bwMode="auto">
            <a:xfrm>
              <a:off x="2332" y="3087"/>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7" name="Oval 22">
              <a:extLst>
                <a:ext uri="{FF2B5EF4-FFF2-40B4-BE49-F238E27FC236}">
                  <a16:creationId xmlns:a16="http://schemas.microsoft.com/office/drawing/2014/main" id="{638EDF2E-D3F0-409F-B6F5-053F6D28C533}"/>
                </a:ext>
              </a:extLst>
            </p:cNvPr>
            <p:cNvSpPr>
              <a:spLocks noChangeAspect="1" noChangeArrowheads="1"/>
            </p:cNvSpPr>
            <p:nvPr/>
          </p:nvSpPr>
          <p:spPr bwMode="auto">
            <a:xfrm>
              <a:off x="1612" y="2847"/>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8" name="Oval 23">
              <a:extLst>
                <a:ext uri="{FF2B5EF4-FFF2-40B4-BE49-F238E27FC236}">
                  <a16:creationId xmlns:a16="http://schemas.microsoft.com/office/drawing/2014/main" id="{054BFFCF-E008-4A02-94B3-2C8D97F5E933}"/>
                </a:ext>
              </a:extLst>
            </p:cNvPr>
            <p:cNvSpPr>
              <a:spLocks noChangeAspect="1" noChangeArrowheads="1"/>
            </p:cNvSpPr>
            <p:nvPr/>
          </p:nvSpPr>
          <p:spPr bwMode="auto">
            <a:xfrm>
              <a:off x="2044" y="3087"/>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89" name="Oval 24">
              <a:extLst>
                <a:ext uri="{FF2B5EF4-FFF2-40B4-BE49-F238E27FC236}">
                  <a16:creationId xmlns:a16="http://schemas.microsoft.com/office/drawing/2014/main" id="{DF666432-8EC3-4CF2-B647-C10AC6AF85EE}"/>
                </a:ext>
              </a:extLst>
            </p:cNvPr>
            <p:cNvSpPr>
              <a:spLocks noChangeAspect="1" noChangeArrowheads="1"/>
            </p:cNvSpPr>
            <p:nvPr/>
          </p:nvSpPr>
          <p:spPr bwMode="auto">
            <a:xfrm>
              <a:off x="1804" y="2799"/>
              <a:ext cx="120" cy="1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0" name="Oval 25">
              <a:extLst>
                <a:ext uri="{FF2B5EF4-FFF2-40B4-BE49-F238E27FC236}">
                  <a16:creationId xmlns:a16="http://schemas.microsoft.com/office/drawing/2014/main" id="{43C94438-EFF0-4D26-95F7-B7BC6DEA092B}"/>
                </a:ext>
              </a:extLst>
            </p:cNvPr>
            <p:cNvSpPr>
              <a:spLocks noChangeAspect="1" noChangeArrowheads="1"/>
            </p:cNvSpPr>
            <p:nvPr/>
          </p:nvSpPr>
          <p:spPr bwMode="auto">
            <a:xfrm>
              <a:off x="2572" y="3567"/>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1" name="Oval 26">
              <a:extLst>
                <a:ext uri="{FF2B5EF4-FFF2-40B4-BE49-F238E27FC236}">
                  <a16:creationId xmlns:a16="http://schemas.microsoft.com/office/drawing/2014/main" id="{34EEF8E6-A263-469C-99A5-67E6F4451385}"/>
                </a:ext>
              </a:extLst>
            </p:cNvPr>
            <p:cNvSpPr>
              <a:spLocks noChangeAspect="1" noChangeArrowheads="1"/>
            </p:cNvSpPr>
            <p:nvPr/>
          </p:nvSpPr>
          <p:spPr bwMode="auto">
            <a:xfrm>
              <a:off x="2380" y="3423"/>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2" name="Oval 27">
              <a:extLst>
                <a:ext uri="{FF2B5EF4-FFF2-40B4-BE49-F238E27FC236}">
                  <a16:creationId xmlns:a16="http://schemas.microsoft.com/office/drawing/2014/main" id="{ABEA9E54-EA68-4275-B0D7-C41EE8CB7F10}"/>
                </a:ext>
              </a:extLst>
            </p:cNvPr>
            <p:cNvSpPr>
              <a:spLocks noChangeAspect="1" noChangeArrowheads="1"/>
            </p:cNvSpPr>
            <p:nvPr/>
          </p:nvSpPr>
          <p:spPr bwMode="auto">
            <a:xfrm>
              <a:off x="2188" y="3615"/>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3" name="Oval 28">
              <a:extLst>
                <a:ext uri="{FF2B5EF4-FFF2-40B4-BE49-F238E27FC236}">
                  <a16:creationId xmlns:a16="http://schemas.microsoft.com/office/drawing/2014/main" id="{A9865BDC-158A-4C0F-AD5A-84C5B053F730}"/>
                </a:ext>
              </a:extLst>
            </p:cNvPr>
            <p:cNvSpPr>
              <a:spLocks noChangeAspect="1" noChangeArrowheads="1"/>
            </p:cNvSpPr>
            <p:nvPr/>
          </p:nvSpPr>
          <p:spPr bwMode="auto">
            <a:xfrm>
              <a:off x="3100" y="2895"/>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4" name="Oval 29">
              <a:extLst>
                <a:ext uri="{FF2B5EF4-FFF2-40B4-BE49-F238E27FC236}">
                  <a16:creationId xmlns:a16="http://schemas.microsoft.com/office/drawing/2014/main" id="{88DF4900-5AF9-4EF1-8DB0-5EFE1EE000B0}"/>
                </a:ext>
              </a:extLst>
            </p:cNvPr>
            <p:cNvSpPr>
              <a:spLocks noChangeAspect="1" noChangeArrowheads="1"/>
            </p:cNvSpPr>
            <p:nvPr/>
          </p:nvSpPr>
          <p:spPr bwMode="auto">
            <a:xfrm>
              <a:off x="1660" y="3375"/>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40995" name="Oval 30">
              <a:extLst>
                <a:ext uri="{FF2B5EF4-FFF2-40B4-BE49-F238E27FC236}">
                  <a16:creationId xmlns:a16="http://schemas.microsoft.com/office/drawing/2014/main" id="{C5054114-F387-459D-8468-D198DCCA900B}"/>
                </a:ext>
              </a:extLst>
            </p:cNvPr>
            <p:cNvSpPr>
              <a:spLocks noChangeAspect="1" noChangeArrowheads="1"/>
            </p:cNvSpPr>
            <p:nvPr/>
          </p:nvSpPr>
          <p:spPr bwMode="auto">
            <a:xfrm>
              <a:off x="3456" y="2592"/>
              <a:ext cx="120" cy="1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sp>
        <p:nvSpPr>
          <p:cNvPr id="574495" name="Oval 31">
            <a:extLst>
              <a:ext uri="{FF2B5EF4-FFF2-40B4-BE49-F238E27FC236}">
                <a16:creationId xmlns:a16="http://schemas.microsoft.com/office/drawing/2014/main" id="{96C4A074-8B4D-4CD3-9704-113F5E1B90B9}"/>
              </a:ext>
            </a:extLst>
          </p:cNvPr>
          <p:cNvSpPr>
            <a:spLocks noChangeAspect="1" noChangeArrowheads="1"/>
          </p:cNvSpPr>
          <p:nvPr/>
        </p:nvSpPr>
        <p:spPr bwMode="auto">
          <a:xfrm>
            <a:off x="8886371" y="2759074"/>
            <a:ext cx="190500" cy="190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574496" name="Rectangle 32">
            <a:extLst>
              <a:ext uri="{FF2B5EF4-FFF2-40B4-BE49-F238E27FC236}">
                <a16:creationId xmlns:a16="http://schemas.microsoft.com/office/drawing/2014/main" id="{80201384-140E-4023-A0A8-1B2EC4784F29}"/>
              </a:ext>
            </a:extLst>
          </p:cNvPr>
          <p:cNvSpPr>
            <a:spLocks noChangeArrowheads="1"/>
          </p:cNvSpPr>
          <p:nvPr/>
        </p:nvSpPr>
        <p:spPr bwMode="auto">
          <a:xfrm>
            <a:off x="2667000" y="3581400"/>
            <a:ext cx="77724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621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19812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4384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895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352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10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endParaRPr lang="el-GR" altLang="en-US"/>
          </a:p>
        </p:txBody>
      </p:sp>
      <p:sp>
        <p:nvSpPr>
          <p:cNvPr id="574497" name="Oval 33">
            <a:extLst>
              <a:ext uri="{FF2B5EF4-FFF2-40B4-BE49-F238E27FC236}">
                <a16:creationId xmlns:a16="http://schemas.microsoft.com/office/drawing/2014/main" id="{60982871-E66A-4973-83E7-573F44E375A1}"/>
              </a:ext>
            </a:extLst>
          </p:cNvPr>
          <p:cNvSpPr>
            <a:spLocks noChangeAspect="1" noChangeArrowheads="1"/>
          </p:cNvSpPr>
          <p:nvPr/>
        </p:nvSpPr>
        <p:spPr bwMode="auto">
          <a:xfrm>
            <a:off x="7683047" y="2138363"/>
            <a:ext cx="2595563" cy="14319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574498" name="Oval 34">
            <a:extLst>
              <a:ext uri="{FF2B5EF4-FFF2-40B4-BE49-F238E27FC236}">
                <a16:creationId xmlns:a16="http://schemas.microsoft.com/office/drawing/2014/main" id="{9D398DDF-BDFB-4DC7-BE1A-65DF3D38A4DC}"/>
              </a:ext>
            </a:extLst>
          </p:cNvPr>
          <p:cNvSpPr>
            <a:spLocks noChangeAspect="1" noChangeArrowheads="1"/>
          </p:cNvSpPr>
          <p:nvPr/>
        </p:nvSpPr>
        <p:spPr bwMode="auto">
          <a:xfrm>
            <a:off x="7806872" y="2206624"/>
            <a:ext cx="2347913" cy="1295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574499" name="Oval 35">
            <a:extLst>
              <a:ext uri="{FF2B5EF4-FFF2-40B4-BE49-F238E27FC236}">
                <a16:creationId xmlns:a16="http://schemas.microsoft.com/office/drawing/2014/main" id="{55A08785-BA80-4021-A277-C469E6A4E291}"/>
              </a:ext>
            </a:extLst>
          </p:cNvPr>
          <p:cNvSpPr>
            <a:spLocks noChangeAspect="1" noChangeArrowheads="1"/>
          </p:cNvSpPr>
          <p:nvPr/>
        </p:nvSpPr>
        <p:spPr bwMode="auto">
          <a:xfrm>
            <a:off x="7540171" y="2058988"/>
            <a:ext cx="2882900" cy="15906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7447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449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499"/>
                                          </p:stCondLst>
                                        </p:cTn>
                                        <p:tgtEl>
                                          <p:spTgt spid="574496"/>
                                        </p:tgtEl>
                                        <p:attrNameLst>
                                          <p:attrName>style.visibility</p:attrName>
                                        </p:attrNameLst>
                                      </p:cBhvr>
                                      <p:to>
                                        <p:strVal val="visible"/>
                                      </p:to>
                                    </p:set>
                                  </p:childTnLst>
                                </p:cTn>
                              </p:par>
                            </p:childTnLst>
                          </p:cTn>
                        </p:par>
                        <p:par>
                          <p:cTn id="14" fill="hold" nodeType="afterGroup">
                            <p:stCondLst>
                              <p:cond delay="500"/>
                            </p:stCondLst>
                            <p:childTnLst>
                              <p:par>
                                <p:cTn id="15" presetID="23" presetClass="entr" presetSubtype="16" fill="hold" nodeType="afterEffect">
                                  <p:stCondLst>
                                    <p:cond delay="0"/>
                                  </p:stCondLst>
                                  <p:childTnLst>
                                    <p:set>
                                      <p:cBhvr>
                                        <p:cTn id="16" dur="1" fill="hold">
                                          <p:stCondLst>
                                            <p:cond delay="0"/>
                                          </p:stCondLst>
                                        </p:cTn>
                                        <p:tgtEl>
                                          <p:spTgt spid="574466"/>
                                        </p:tgtEl>
                                        <p:attrNameLst>
                                          <p:attrName>style.visibility</p:attrName>
                                        </p:attrNameLst>
                                      </p:cBhvr>
                                      <p:to>
                                        <p:strVal val="visible"/>
                                      </p:to>
                                    </p:set>
                                    <p:anim calcmode="lin" valueType="num">
                                      <p:cBhvr>
                                        <p:cTn id="17" dur="500" fill="hold"/>
                                        <p:tgtEl>
                                          <p:spTgt spid="574466"/>
                                        </p:tgtEl>
                                        <p:attrNameLst>
                                          <p:attrName>ppt_w</p:attrName>
                                        </p:attrNameLst>
                                      </p:cBhvr>
                                      <p:tavLst>
                                        <p:tav tm="0">
                                          <p:val>
                                            <p:fltVal val="0"/>
                                          </p:val>
                                        </p:tav>
                                        <p:tav tm="100000">
                                          <p:val>
                                            <p:strVal val="#ppt_w"/>
                                          </p:val>
                                        </p:tav>
                                      </p:tavLst>
                                    </p:anim>
                                    <p:anim calcmode="lin" valueType="num">
                                      <p:cBhvr>
                                        <p:cTn id="18" dur="500" fill="hold"/>
                                        <p:tgtEl>
                                          <p:spTgt spid="574466"/>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000"/>
                            </p:stCondLst>
                            <p:childTnLst>
                              <p:par>
                                <p:cTn id="20" presetID="23" presetClass="entr" presetSubtype="16" fill="hold" nodeType="afterEffect">
                                  <p:stCondLst>
                                    <p:cond delay="0"/>
                                  </p:stCondLst>
                                  <p:childTnLst>
                                    <p:set>
                                      <p:cBhvr>
                                        <p:cTn id="21" dur="1" fill="hold">
                                          <p:stCondLst>
                                            <p:cond delay="0"/>
                                          </p:stCondLst>
                                        </p:cTn>
                                        <p:tgtEl>
                                          <p:spTgt spid="574467"/>
                                        </p:tgtEl>
                                        <p:attrNameLst>
                                          <p:attrName>style.visibility</p:attrName>
                                        </p:attrNameLst>
                                      </p:cBhvr>
                                      <p:to>
                                        <p:strVal val="visible"/>
                                      </p:to>
                                    </p:set>
                                    <p:anim calcmode="lin" valueType="num">
                                      <p:cBhvr>
                                        <p:cTn id="22" dur="500" fill="hold"/>
                                        <p:tgtEl>
                                          <p:spTgt spid="574467"/>
                                        </p:tgtEl>
                                        <p:attrNameLst>
                                          <p:attrName>ppt_w</p:attrName>
                                        </p:attrNameLst>
                                      </p:cBhvr>
                                      <p:tavLst>
                                        <p:tav tm="0">
                                          <p:val>
                                            <p:fltVal val="0"/>
                                          </p:val>
                                        </p:tav>
                                        <p:tav tm="100000">
                                          <p:val>
                                            <p:strVal val="#ppt_w"/>
                                          </p:val>
                                        </p:tav>
                                      </p:tavLst>
                                    </p:anim>
                                    <p:anim calcmode="lin" valueType="num">
                                      <p:cBhvr>
                                        <p:cTn id="23" dur="500" fill="hold"/>
                                        <p:tgtEl>
                                          <p:spTgt spid="574467"/>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574498"/>
                                        </p:tgtEl>
                                        <p:attrNameLst>
                                          <p:attrName>style.visibility</p:attrName>
                                        </p:attrNameLst>
                                      </p:cBhvr>
                                      <p:to>
                                        <p:strVal val="visible"/>
                                      </p:to>
                                    </p:set>
                                    <p:anim calcmode="lin" valueType="num">
                                      <p:cBhvr>
                                        <p:cTn id="28" dur="500" fill="hold"/>
                                        <p:tgtEl>
                                          <p:spTgt spid="574498"/>
                                        </p:tgtEl>
                                        <p:attrNameLst>
                                          <p:attrName>ppt_w</p:attrName>
                                        </p:attrNameLst>
                                      </p:cBhvr>
                                      <p:tavLst>
                                        <p:tav tm="0">
                                          <p:val>
                                            <p:fltVal val="0"/>
                                          </p:val>
                                        </p:tav>
                                        <p:tav tm="100000">
                                          <p:val>
                                            <p:strVal val="#ppt_w"/>
                                          </p:val>
                                        </p:tav>
                                      </p:tavLst>
                                    </p:anim>
                                    <p:anim calcmode="lin" valueType="num">
                                      <p:cBhvr>
                                        <p:cTn id="29" dur="500" fill="hold"/>
                                        <p:tgtEl>
                                          <p:spTgt spid="574498"/>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272" fill="hold" nodeType="afterEffect">
                                  <p:stCondLst>
                                    <p:cond delay="0"/>
                                  </p:stCondLst>
                                  <p:childTnLst>
                                    <p:set>
                                      <p:cBhvr>
                                        <p:cTn id="32" dur="1" fill="hold">
                                          <p:stCondLst>
                                            <p:cond delay="0"/>
                                          </p:stCondLst>
                                        </p:cTn>
                                        <p:tgtEl>
                                          <p:spTgt spid="574497"/>
                                        </p:tgtEl>
                                        <p:attrNameLst>
                                          <p:attrName>style.visibility</p:attrName>
                                        </p:attrNameLst>
                                      </p:cBhvr>
                                      <p:to>
                                        <p:strVal val="visible"/>
                                      </p:to>
                                    </p:set>
                                    <p:anim calcmode="lin" valueType="num">
                                      <p:cBhvr>
                                        <p:cTn id="33" dur="500" fill="hold"/>
                                        <p:tgtEl>
                                          <p:spTgt spid="574497"/>
                                        </p:tgtEl>
                                        <p:attrNameLst>
                                          <p:attrName>ppt_w</p:attrName>
                                        </p:attrNameLst>
                                      </p:cBhvr>
                                      <p:tavLst>
                                        <p:tav tm="0">
                                          <p:val>
                                            <p:strVal val="2/3*#ppt_w"/>
                                          </p:val>
                                        </p:tav>
                                        <p:tav tm="100000">
                                          <p:val>
                                            <p:strVal val="#ppt_w"/>
                                          </p:val>
                                        </p:tav>
                                      </p:tavLst>
                                    </p:anim>
                                    <p:anim calcmode="lin" valueType="num">
                                      <p:cBhvr>
                                        <p:cTn id="34" dur="500" fill="hold"/>
                                        <p:tgtEl>
                                          <p:spTgt spid="574497"/>
                                        </p:tgtEl>
                                        <p:attrNameLst>
                                          <p:attrName>ppt_h</p:attrName>
                                        </p:attrNameLst>
                                      </p:cBhvr>
                                      <p:tavLst>
                                        <p:tav tm="0">
                                          <p:val>
                                            <p:strVal val="2/3*#ppt_h"/>
                                          </p:val>
                                        </p:tav>
                                        <p:tav tm="100000">
                                          <p:val>
                                            <p:strVal val="#ppt_h"/>
                                          </p:val>
                                        </p:tav>
                                      </p:tavLst>
                                    </p:anim>
                                  </p:childTnLst>
                                </p:cTn>
                              </p:par>
                            </p:childTnLst>
                          </p:cTn>
                        </p:par>
                        <p:par>
                          <p:cTn id="35" fill="hold" nodeType="afterGroup">
                            <p:stCondLst>
                              <p:cond delay="1000"/>
                            </p:stCondLst>
                            <p:childTnLst>
                              <p:par>
                                <p:cTn id="36" presetID="23" presetClass="entr" presetSubtype="272" fill="hold" nodeType="afterEffect">
                                  <p:stCondLst>
                                    <p:cond delay="0"/>
                                  </p:stCondLst>
                                  <p:childTnLst>
                                    <p:set>
                                      <p:cBhvr>
                                        <p:cTn id="37" dur="1" fill="hold">
                                          <p:stCondLst>
                                            <p:cond delay="0"/>
                                          </p:stCondLst>
                                        </p:cTn>
                                        <p:tgtEl>
                                          <p:spTgt spid="574499"/>
                                        </p:tgtEl>
                                        <p:attrNameLst>
                                          <p:attrName>style.visibility</p:attrName>
                                        </p:attrNameLst>
                                      </p:cBhvr>
                                      <p:to>
                                        <p:strVal val="visible"/>
                                      </p:to>
                                    </p:set>
                                    <p:anim calcmode="lin" valueType="num">
                                      <p:cBhvr>
                                        <p:cTn id="38" dur="500" fill="hold"/>
                                        <p:tgtEl>
                                          <p:spTgt spid="574499"/>
                                        </p:tgtEl>
                                        <p:attrNameLst>
                                          <p:attrName>ppt_w</p:attrName>
                                        </p:attrNameLst>
                                      </p:cBhvr>
                                      <p:tavLst>
                                        <p:tav tm="0">
                                          <p:val>
                                            <p:strVal val="2/3*#ppt_w"/>
                                          </p:val>
                                        </p:tav>
                                        <p:tav tm="100000">
                                          <p:val>
                                            <p:strVal val="#ppt_w"/>
                                          </p:val>
                                        </p:tav>
                                      </p:tavLst>
                                    </p:anim>
                                    <p:anim calcmode="lin" valueType="num">
                                      <p:cBhvr>
                                        <p:cTn id="39" dur="500" fill="hold"/>
                                        <p:tgtEl>
                                          <p:spTgt spid="574499"/>
                                        </p:tgtEl>
                                        <p:attrNameLst>
                                          <p:attrName>ppt_h</p:attrName>
                                        </p:attrNameLst>
                                      </p:cBhvr>
                                      <p:tavLst>
                                        <p:tav tm="0">
                                          <p:val>
                                            <p:strVal val="2/3*#ppt_h"/>
                                          </p:val>
                                        </p:tav>
                                        <p:tav tm="100000">
                                          <p:val>
                                            <p:strVal val="#ppt_h"/>
                                          </p:val>
                                        </p:tav>
                                      </p:tavLst>
                                    </p:anim>
                                  </p:childTnLst>
                                </p:cTn>
                              </p:par>
                            </p:childTnLst>
                          </p:cTn>
                        </p:par>
                        <p:par>
                          <p:cTn id="40" fill="hold" nodeType="afterGroup">
                            <p:stCondLst>
                              <p:cond delay="1500"/>
                            </p:stCondLst>
                            <p:childTnLst>
                              <p:par>
                                <p:cTn id="41" presetID="23" presetClass="entr" presetSubtype="272" fill="hold" nodeType="afterEffect">
                                  <p:stCondLst>
                                    <p:cond delay="0"/>
                                  </p:stCondLst>
                                  <p:childTnLst>
                                    <p:set>
                                      <p:cBhvr>
                                        <p:cTn id="42" dur="1" fill="hold">
                                          <p:stCondLst>
                                            <p:cond delay="0"/>
                                          </p:stCondLst>
                                        </p:cTn>
                                        <p:tgtEl>
                                          <p:spTgt spid="574468"/>
                                        </p:tgtEl>
                                        <p:attrNameLst>
                                          <p:attrName>style.visibility</p:attrName>
                                        </p:attrNameLst>
                                      </p:cBhvr>
                                      <p:to>
                                        <p:strVal val="visible"/>
                                      </p:to>
                                    </p:set>
                                    <p:anim calcmode="lin" valueType="num">
                                      <p:cBhvr>
                                        <p:cTn id="43" dur="500" fill="hold"/>
                                        <p:tgtEl>
                                          <p:spTgt spid="574468"/>
                                        </p:tgtEl>
                                        <p:attrNameLst>
                                          <p:attrName>ppt_w</p:attrName>
                                        </p:attrNameLst>
                                      </p:cBhvr>
                                      <p:tavLst>
                                        <p:tav tm="0">
                                          <p:val>
                                            <p:strVal val="2/3*#ppt_w"/>
                                          </p:val>
                                        </p:tav>
                                        <p:tav tm="100000">
                                          <p:val>
                                            <p:strVal val="#ppt_w"/>
                                          </p:val>
                                        </p:tav>
                                      </p:tavLst>
                                    </p:anim>
                                    <p:anim calcmode="lin" valueType="num">
                                      <p:cBhvr>
                                        <p:cTn id="44" dur="500" fill="hold"/>
                                        <p:tgtEl>
                                          <p:spTgt spid="57446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9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DBF435C-C6DF-4487-9E03-942CBA2EFE2D}"/>
              </a:ext>
            </a:extLst>
          </p:cNvPr>
          <p:cNvSpPr>
            <a:spLocks noGrp="1" noChangeArrowheads="1"/>
          </p:cNvSpPr>
          <p:nvPr>
            <p:ph type="title"/>
          </p:nvPr>
        </p:nvSpPr>
        <p:spPr>
          <a:xfrm>
            <a:off x="580572" y="67576"/>
            <a:ext cx="11611428" cy="1023600"/>
          </a:xfrm>
        </p:spPr>
        <p:txBody>
          <a:bodyPr/>
          <a:lstStyle/>
          <a:p>
            <a:pPr eaLnBrk="1" hangingPunct="1"/>
            <a:r>
              <a:rPr lang="en-GB" altLang="en-US" dirty="0"/>
              <a:t>How do we measure similarity?</a:t>
            </a:r>
          </a:p>
        </p:txBody>
      </p:sp>
      <p:sp>
        <p:nvSpPr>
          <p:cNvPr id="575491" name="Rectangle 3">
            <a:extLst>
              <a:ext uri="{FF2B5EF4-FFF2-40B4-BE49-F238E27FC236}">
                <a16:creationId xmlns:a16="http://schemas.microsoft.com/office/drawing/2014/main" id="{B11DA4E1-875C-4A55-B3E7-8AE8E40033C1}"/>
              </a:ext>
            </a:extLst>
          </p:cNvPr>
          <p:cNvSpPr>
            <a:spLocks noGrp="1" noChangeArrowheads="1"/>
          </p:cNvSpPr>
          <p:nvPr>
            <p:ph type="body" idx="1"/>
          </p:nvPr>
        </p:nvSpPr>
        <p:spPr>
          <a:xfrm>
            <a:off x="290286" y="1020353"/>
            <a:ext cx="11611428" cy="4817294"/>
          </a:xfrm>
          <a:extLst>
            <a:ext uri="{91240B29-F687-4F45-9708-019B960494DF}">
              <a14:hiddenLine xmlns:a14="http://schemas.microsoft.com/office/drawing/2010/main" w="9525">
                <a:solidFill>
                  <a:srgbClr val="FF0000"/>
                </a:solidFill>
                <a:miter lim="800000"/>
                <a:headEnd/>
                <a:tailEnd/>
              </a14:hiddenLine>
            </a:ext>
          </a:extLst>
        </p:spPr>
        <p:txBody>
          <a:bodyPr/>
          <a:lstStyle/>
          <a:p>
            <a:pPr defTabSz="269875"/>
            <a:r>
              <a:rPr lang="en-GB" altLang="en-US" sz="2800" dirty="0"/>
              <a:t>Distances between values of individual features</a:t>
            </a:r>
          </a:p>
          <a:p>
            <a:pPr lvl="1" defTabSz="269875"/>
            <a:r>
              <a:rPr lang="en-GB" altLang="en-US" sz="2800" dirty="0"/>
              <a:t>problem and case have values p and c for feature f</a:t>
            </a:r>
          </a:p>
          <a:p>
            <a:pPr lvl="1" defTabSz="269875">
              <a:spcBef>
                <a:spcPts val="0"/>
              </a:spcBef>
            </a:pPr>
            <a:r>
              <a:rPr lang="en-GB" altLang="en-US" sz="2800" dirty="0">
                <a:solidFill>
                  <a:srgbClr val="CC0000"/>
                </a:solidFill>
              </a:rPr>
              <a:t>Numeric</a:t>
            </a:r>
            <a:r>
              <a:rPr lang="en-GB" altLang="en-US" sz="2800" dirty="0"/>
              <a:t> features </a:t>
            </a:r>
          </a:p>
          <a:p>
            <a:pPr lvl="2" defTabSz="269875">
              <a:spcBef>
                <a:spcPts val="0"/>
              </a:spcBef>
            </a:pPr>
            <a:r>
              <a:rPr lang="en-GB" altLang="en-US" sz="2400" b="1" dirty="0">
                <a:solidFill>
                  <a:srgbClr val="CC0000"/>
                </a:solidFill>
                <a:sym typeface="Symbol" panose="05050102010706020507" pitchFamily="18" charset="2"/>
              </a:rPr>
              <a:t></a:t>
            </a:r>
            <a:r>
              <a:rPr lang="en-GB" altLang="en-US" sz="2400" dirty="0">
                <a:solidFill>
                  <a:srgbClr val="CC0000"/>
                </a:solidFill>
                <a:sym typeface="Symbol" panose="05050102010706020507" pitchFamily="18" charset="2"/>
              </a:rPr>
              <a:t>f</a:t>
            </a:r>
            <a:r>
              <a:rPr lang="en-GB" altLang="en-US" sz="2400" dirty="0">
                <a:solidFill>
                  <a:srgbClr val="CC0000"/>
                </a:solidFill>
              </a:rPr>
              <a:t>(</a:t>
            </a:r>
            <a:r>
              <a:rPr lang="en-GB" altLang="en-US" sz="2400" dirty="0" err="1">
                <a:solidFill>
                  <a:srgbClr val="CC0000"/>
                </a:solidFill>
              </a:rPr>
              <a:t>problem,case</a:t>
            </a:r>
            <a:r>
              <a:rPr lang="en-GB" altLang="en-US" sz="2400" dirty="0">
                <a:solidFill>
                  <a:srgbClr val="CC0000"/>
                </a:solidFill>
              </a:rPr>
              <a:t>)</a:t>
            </a:r>
            <a:r>
              <a:rPr lang="en-GB" altLang="en-US" sz="2400" dirty="0"/>
              <a:t> = |p - c|/(max difference)</a:t>
            </a:r>
          </a:p>
          <a:p>
            <a:pPr lvl="1" defTabSz="269875">
              <a:spcBef>
                <a:spcPts val="0"/>
              </a:spcBef>
            </a:pPr>
            <a:r>
              <a:rPr lang="en-GB" altLang="en-US" sz="2800" dirty="0">
                <a:solidFill>
                  <a:srgbClr val="CC0000"/>
                </a:solidFill>
              </a:rPr>
              <a:t>Symbolic</a:t>
            </a:r>
            <a:r>
              <a:rPr lang="en-GB" altLang="en-US" sz="2800" dirty="0"/>
              <a:t> features</a:t>
            </a:r>
          </a:p>
          <a:p>
            <a:pPr lvl="2" defTabSz="269875">
              <a:spcBef>
                <a:spcPts val="0"/>
              </a:spcBef>
            </a:pPr>
            <a:r>
              <a:rPr lang="en-GB" altLang="en-US" sz="2400" b="1" dirty="0">
                <a:solidFill>
                  <a:srgbClr val="CC0000"/>
                </a:solidFill>
                <a:sym typeface="Symbol" panose="05050102010706020507" pitchFamily="18" charset="2"/>
              </a:rPr>
              <a:t></a:t>
            </a:r>
            <a:r>
              <a:rPr lang="en-GB" altLang="en-US" sz="2400" dirty="0">
                <a:solidFill>
                  <a:srgbClr val="CC0000"/>
                </a:solidFill>
                <a:sym typeface="Symbol" panose="05050102010706020507" pitchFamily="18" charset="2"/>
              </a:rPr>
              <a:t>f</a:t>
            </a:r>
            <a:r>
              <a:rPr lang="en-GB" altLang="en-US" sz="2400" dirty="0">
                <a:solidFill>
                  <a:srgbClr val="CC0000"/>
                </a:solidFill>
              </a:rPr>
              <a:t>(</a:t>
            </a:r>
            <a:r>
              <a:rPr lang="en-GB" altLang="en-US" sz="2400" dirty="0" err="1">
                <a:solidFill>
                  <a:srgbClr val="CC0000"/>
                </a:solidFill>
              </a:rPr>
              <a:t>problem,case</a:t>
            </a:r>
            <a:r>
              <a:rPr lang="en-GB" altLang="en-US" sz="2400" dirty="0">
                <a:solidFill>
                  <a:srgbClr val="CC0000"/>
                </a:solidFill>
              </a:rPr>
              <a:t>)</a:t>
            </a:r>
            <a:r>
              <a:rPr lang="en-GB" altLang="en-US" sz="2400" dirty="0"/>
              <a:t>	= if p = c then 0  else 1</a:t>
            </a:r>
          </a:p>
          <a:p>
            <a:pPr lvl="2" defTabSz="269875">
              <a:spcBef>
                <a:spcPts val="0"/>
              </a:spcBef>
            </a:pPr>
            <a:endParaRPr lang="en-GB" altLang="en-US" sz="2400" dirty="0"/>
          </a:p>
          <a:p>
            <a:pPr eaLnBrk="1" hangingPunct="1"/>
            <a:r>
              <a:rPr lang="en-GB" altLang="en-US" sz="2800" dirty="0"/>
              <a:t>Distance is </a:t>
            </a:r>
            <a:r>
              <a:rPr lang="en-GB" altLang="en-US" sz="2800" b="1" dirty="0">
                <a:sym typeface="Symbol" panose="05050102010706020507" pitchFamily="18" charset="2"/>
              </a:rPr>
              <a:t></a:t>
            </a:r>
            <a:r>
              <a:rPr lang="en-GB" altLang="en-US" sz="2800" dirty="0">
                <a:sym typeface="Symbol" panose="05050102010706020507" pitchFamily="18" charset="2"/>
              </a:rPr>
              <a:t>(</a:t>
            </a:r>
            <a:r>
              <a:rPr lang="en-GB" altLang="en-US" sz="2800" dirty="0" err="1">
                <a:sym typeface="Symbol" panose="05050102010706020507" pitchFamily="18" charset="2"/>
              </a:rPr>
              <a:t>problem,case</a:t>
            </a:r>
            <a:r>
              <a:rPr lang="en-GB" altLang="en-US" sz="2800" dirty="0">
                <a:sym typeface="Symbol" panose="05050102010706020507" pitchFamily="18" charset="2"/>
              </a:rPr>
              <a:t>)</a:t>
            </a:r>
          </a:p>
          <a:p>
            <a:pPr lvl="1" eaLnBrk="1" hangingPunct="1"/>
            <a:r>
              <a:rPr lang="en-GB" altLang="en-US" sz="2400" dirty="0">
                <a:solidFill>
                  <a:srgbClr val="CC0000"/>
                </a:solidFill>
              </a:rPr>
              <a:t>weighted sum</a:t>
            </a:r>
            <a:r>
              <a:rPr lang="en-GB" altLang="en-US" sz="2400" dirty="0"/>
              <a:t> of </a:t>
            </a:r>
            <a:r>
              <a:rPr lang="en-GB" altLang="en-US" sz="2400" b="1" dirty="0">
                <a:sym typeface="Symbol" panose="05050102010706020507" pitchFamily="18" charset="2"/>
              </a:rPr>
              <a:t></a:t>
            </a:r>
            <a:r>
              <a:rPr lang="en-GB" altLang="en-US" sz="2400" dirty="0">
                <a:sym typeface="Symbol" panose="05050102010706020507" pitchFamily="18" charset="2"/>
              </a:rPr>
              <a:t>f</a:t>
            </a:r>
            <a:r>
              <a:rPr lang="en-GB" altLang="en-US" sz="2400" dirty="0"/>
              <a:t>(</a:t>
            </a:r>
            <a:r>
              <a:rPr lang="en-GB" altLang="en-US" sz="2400" dirty="0" err="1"/>
              <a:t>problem,case</a:t>
            </a:r>
            <a:r>
              <a:rPr lang="en-GB" altLang="en-US" sz="2400" dirty="0"/>
              <a:t>) for all features</a:t>
            </a:r>
          </a:p>
          <a:p>
            <a:pPr eaLnBrk="1" hangingPunct="1"/>
            <a:r>
              <a:rPr lang="en-GB" altLang="en-US" sz="2800" dirty="0"/>
              <a:t>Similarity(problem, case) = 1/(1+ </a:t>
            </a:r>
            <a:r>
              <a:rPr lang="en-GB" altLang="en-US" sz="2800" b="1" dirty="0">
                <a:sym typeface="Symbol" panose="05050102010706020507" pitchFamily="18" charset="2"/>
              </a:rPr>
              <a:t></a:t>
            </a:r>
            <a:r>
              <a:rPr lang="en-GB" altLang="en-US" sz="2800" dirty="0">
                <a:sym typeface="Symbol" panose="05050102010706020507" pitchFamily="18" charset="2"/>
              </a:rPr>
              <a:t>(</a:t>
            </a:r>
            <a:r>
              <a:rPr lang="en-GB" altLang="en-US" sz="2800" dirty="0" err="1">
                <a:sym typeface="Symbol" panose="05050102010706020507" pitchFamily="18" charset="2"/>
              </a:rPr>
              <a:t>problem,case</a:t>
            </a:r>
            <a:r>
              <a:rPr lang="en-GB" altLang="en-US" sz="2800" dirty="0">
                <a:sym typeface="Symbol" panose="05050102010706020507" pitchFamily="18" charset="2"/>
              </a:rPr>
              <a:t>))</a:t>
            </a:r>
          </a:p>
          <a:p>
            <a:pPr lvl="2" defTabSz="269875"/>
            <a:endParaRPr lang="en-GB" altLang="en-US" sz="28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Effect transition="in" filter="wipe(left)">
                                      <p:cBhvr>
                                        <p:cTn id="7" dur="500"/>
                                        <p:tgtEl>
                                          <p:spTgt spid="5754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5491">
                                            <p:txEl>
                                              <p:pRg st="1" end="1"/>
                                            </p:txEl>
                                          </p:spTgt>
                                        </p:tgtEl>
                                        <p:attrNameLst>
                                          <p:attrName>style.visibility</p:attrName>
                                        </p:attrNameLst>
                                      </p:cBhvr>
                                      <p:to>
                                        <p:strVal val="visible"/>
                                      </p:to>
                                    </p:set>
                                    <p:animEffect transition="in" filter="wipe(left)">
                                      <p:cBhvr>
                                        <p:cTn id="10" dur="500"/>
                                        <p:tgtEl>
                                          <p:spTgt spid="5754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5491">
                                            <p:txEl>
                                              <p:pRg st="2" end="2"/>
                                            </p:txEl>
                                          </p:spTgt>
                                        </p:tgtEl>
                                        <p:attrNameLst>
                                          <p:attrName>style.visibility</p:attrName>
                                        </p:attrNameLst>
                                      </p:cBhvr>
                                      <p:to>
                                        <p:strVal val="visible"/>
                                      </p:to>
                                    </p:set>
                                    <p:animEffect transition="in" filter="wipe(left)">
                                      <p:cBhvr>
                                        <p:cTn id="13" dur="500"/>
                                        <p:tgtEl>
                                          <p:spTgt spid="5754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75491">
                                            <p:txEl>
                                              <p:pRg st="3" end="3"/>
                                            </p:txEl>
                                          </p:spTgt>
                                        </p:tgtEl>
                                        <p:attrNameLst>
                                          <p:attrName>style.visibility</p:attrName>
                                        </p:attrNameLst>
                                      </p:cBhvr>
                                      <p:to>
                                        <p:strVal val="visible"/>
                                      </p:to>
                                    </p:set>
                                    <p:animEffect transition="in" filter="wipe(left)">
                                      <p:cBhvr>
                                        <p:cTn id="16" dur="500"/>
                                        <p:tgtEl>
                                          <p:spTgt spid="57549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75491">
                                            <p:txEl>
                                              <p:pRg st="4" end="4"/>
                                            </p:txEl>
                                          </p:spTgt>
                                        </p:tgtEl>
                                        <p:attrNameLst>
                                          <p:attrName>style.visibility</p:attrName>
                                        </p:attrNameLst>
                                      </p:cBhvr>
                                      <p:to>
                                        <p:strVal val="visible"/>
                                      </p:to>
                                    </p:set>
                                    <p:animEffect transition="in" filter="wipe(left)">
                                      <p:cBhvr>
                                        <p:cTn id="19" dur="500"/>
                                        <p:tgtEl>
                                          <p:spTgt spid="57549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75491">
                                            <p:txEl>
                                              <p:pRg st="5" end="5"/>
                                            </p:txEl>
                                          </p:spTgt>
                                        </p:tgtEl>
                                        <p:attrNameLst>
                                          <p:attrName>style.visibility</p:attrName>
                                        </p:attrNameLst>
                                      </p:cBhvr>
                                      <p:to>
                                        <p:strVal val="visible"/>
                                      </p:to>
                                    </p:set>
                                    <p:animEffect transition="in" filter="wipe(left)">
                                      <p:cBhvr>
                                        <p:cTn id="22" dur="500"/>
                                        <p:tgtEl>
                                          <p:spTgt spid="5754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5491">
                                            <p:txEl>
                                              <p:pRg st="7" end="7"/>
                                            </p:txEl>
                                          </p:spTgt>
                                        </p:tgtEl>
                                        <p:attrNameLst>
                                          <p:attrName>style.visibility</p:attrName>
                                        </p:attrNameLst>
                                      </p:cBhvr>
                                      <p:to>
                                        <p:strVal val="visible"/>
                                      </p:to>
                                    </p:set>
                                    <p:animEffect transition="in" filter="wipe(left)">
                                      <p:cBhvr>
                                        <p:cTn id="27" dur="500"/>
                                        <p:tgtEl>
                                          <p:spTgt spid="575491">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75491">
                                            <p:txEl>
                                              <p:pRg st="8" end="8"/>
                                            </p:txEl>
                                          </p:spTgt>
                                        </p:tgtEl>
                                        <p:attrNameLst>
                                          <p:attrName>style.visibility</p:attrName>
                                        </p:attrNameLst>
                                      </p:cBhvr>
                                      <p:to>
                                        <p:strVal val="visible"/>
                                      </p:to>
                                    </p:set>
                                    <p:animEffect transition="in" filter="wipe(left)">
                                      <p:cBhvr>
                                        <p:cTn id="30" dur="500"/>
                                        <p:tgtEl>
                                          <p:spTgt spid="575491">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75491">
                                            <p:txEl>
                                              <p:pRg st="9" end="9"/>
                                            </p:txEl>
                                          </p:spTgt>
                                        </p:tgtEl>
                                        <p:attrNameLst>
                                          <p:attrName>style.visibility</p:attrName>
                                        </p:attrNameLst>
                                      </p:cBhvr>
                                      <p:to>
                                        <p:strVal val="visible"/>
                                      </p:to>
                                    </p:set>
                                    <p:animEffect transition="in" filter="wipe(left)">
                                      <p:cBhvr>
                                        <p:cTn id="35" dur="500"/>
                                        <p:tgtEl>
                                          <p:spTgt spid="575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7FC4D51-2AE1-451E-AA51-240D6DF37E66}"/>
              </a:ext>
            </a:extLst>
          </p:cNvPr>
          <p:cNvSpPr>
            <a:spLocks noGrp="1" noChangeArrowheads="1"/>
          </p:cNvSpPr>
          <p:nvPr>
            <p:ph type="title"/>
          </p:nvPr>
        </p:nvSpPr>
        <p:spPr>
          <a:xfrm>
            <a:off x="580572" y="67576"/>
            <a:ext cx="11611428" cy="1023600"/>
          </a:xfrm>
        </p:spPr>
        <p:txBody>
          <a:bodyPr/>
          <a:lstStyle/>
          <a:p>
            <a:pPr eaLnBrk="1" hangingPunct="1"/>
            <a:r>
              <a:rPr lang="en-GB" altLang="en-US" dirty="0"/>
              <a:t>Why do we want an index?</a:t>
            </a:r>
            <a:endParaRPr lang="el-GR" altLang="en-US" dirty="0"/>
          </a:p>
        </p:txBody>
      </p:sp>
      <p:sp>
        <p:nvSpPr>
          <p:cNvPr id="44035" name="Rectangle 5">
            <a:extLst>
              <a:ext uri="{FF2B5EF4-FFF2-40B4-BE49-F238E27FC236}">
                <a16:creationId xmlns:a16="http://schemas.microsoft.com/office/drawing/2014/main" id="{952848C8-54C0-4E30-B16E-5D6E233AC5A4}"/>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GB" altLang="en-US" sz="2400" dirty="0"/>
              <a:t>Efficiency</a:t>
            </a:r>
          </a:p>
          <a:p>
            <a:pPr lvl="1" eaLnBrk="1" hangingPunct="1"/>
            <a:r>
              <a:rPr lang="en-GB" altLang="en-US" sz="2400" dirty="0"/>
              <a:t>if similarity matching is computationally expensive </a:t>
            </a:r>
          </a:p>
          <a:p>
            <a:pPr eaLnBrk="1" hangingPunct="1"/>
            <a:r>
              <a:rPr lang="en-GB" altLang="en-US" sz="2400" dirty="0"/>
              <a:t>Pre-selection of relevant cases</a:t>
            </a:r>
          </a:p>
          <a:p>
            <a:pPr lvl="1" eaLnBrk="1" hangingPunct="1"/>
            <a:r>
              <a:rPr lang="en-GB" altLang="en-US" sz="2400" dirty="0"/>
              <a:t>some features of new problem may 	make certain cases irrelevant . . . </a:t>
            </a:r>
          </a:p>
          <a:p>
            <a:pPr lvl="1" eaLnBrk="1" hangingPunct="1"/>
            <a:r>
              <a:rPr lang="en-GB" altLang="en-US" sz="2400" dirty="0"/>
              <a:t>despite being very similar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7F62-659D-4AF8-9799-97F94E656D0D}"/>
              </a:ext>
            </a:extLst>
          </p:cNvPr>
          <p:cNvSpPr>
            <a:spLocks noGrp="1"/>
          </p:cNvSpPr>
          <p:nvPr>
            <p:ph type="title"/>
          </p:nvPr>
        </p:nvSpPr>
        <p:spPr>
          <a:xfrm>
            <a:off x="290286" y="67576"/>
            <a:ext cx="11901714" cy="1023600"/>
          </a:xfrm>
        </p:spPr>
        <p:txBody>
          <a:bodyPr/>
          <a:lstStyle/>
          <a:p>
            <a:r>
              <a:rPr lang="en-US" altLang="en-US" sz="4000" dirty="0"/>
              <a:t>Model-based KBS</a:t>
            </a:r>
            <a:endParaRPr lang="en-US" sz="4000" dirty="0"/>
          </a:p>
        </p:txBody>
      </p:sp>
      <p:sp>
        <p:nvSpPr>
          <p:cNvPr id="3" name="Text Placeholder 2">
            <a:extLst>
              <a:ext uri="{FF2B5EF4-FFF2-40B4-BE49-F238E27FC236}">
                <a16:creationId xmlns:a16="http://schemas.microsoft.com/office/drawing/2014/main" id="{74637779-4C71-4E46-BAA2-EFCD094B4032}"/>
              </a:ext>
            </a:extLst>
          </p:cNvPr>
          <p:cNvSpPr>
            <a:spLocks noGrp="1"/>
          </p:cNvSpPr>
          <p:nvPr>
            <p:ph type="body" idx="1"/>
          </p:nvPr>
        </p:nvSpPr>
        <p:spPr>
          <a:xfrm>
            <a:off x="290286" y="1020353"/>
            <a:ext cx="11611428" cy="4817294"/>
          </a:xfrm>
        </p:spPr>
        <p:txBody>
          <a:bodyPr/>
          <a:lstStyle/>
          <a:p>
            <a:r>
              <a:rPr lang="en-US" sz="2400" dirty="0"/>
              <a:t>Observed behavior (what the device is actually doing) is compared with predicted behavior (what the device should do)</a:t>
            </a:r>
          </a:p>
          <a:p>
            <a:r>
              <a:rPr lang="en-US" sz="2400" dirty="0"/>
              <a:t>The difference between them is called a discrepancy, indicating a defect</a:t>
            </a:r>
          </a:p>
          <a:p>
            <a:r>
              <a:rPr lang="en-US" sz="2400" dirty="0"/>
              <a:t>Then a process is initiated to diagnose the nature and location of the defect</a:t>
            </a:r>
          </a:p>
          <a:p>
            <a:r>
              <a:rPr lang="en-US" sz="2400" dirty="0"/>
              <a:t>Could be a mathematical equation</a:t>
            </a:r>
            <a:endParaRPr lang="en-US" sz="3200" dirty="0"/>
          </a:p>
        </p:txBody>
      </p:sp>
      <p:sp>
        <p:nvSpPr>
          <p:cNvPr id="4" name="Slide Number Placeholder 3">
            <a:extLst>
              <a:ext uri="{FF2B5EF4-FFF2-40B4-BE49-F238E27FC236}">
                <a16:creationId xmlns:a16="http://schemas.microsoft.com/office/drawing/2014/main" id="{2E31468C-534C-471F-AFAB-9895E9F8C12B}"/>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1740189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4FB66E7-2BA5-449B-A735-4B15A3A08182}"/>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Induction</a:t>
            </a:r>
            <a:r>
              <a:rPr lang="el-GR" altLang="en-US" dirty="0"/>
              <a:t> </a:t>
            </a:r>
          </a:p>
        </p:txBody>
      </p:sp>
      <p:sp>
        <p:nvSpPr>
          <p:cNvPr id="45059" name="Rectangle 3">
            <a:extLst>
              <a:ext uri="{FF2B5EF4-FFF2-40B4-BE49-F238E27FC236}">
                <a16:creationId xmlns:a16="http://schemas.microsoft.com/office/drawing/2014/main" id="{479C0F7A-7A1C-4BC1-A207-DE4F36485F70}"/>
              </a:ext>
            </a:extLst>
          </p:cNvPr>
          <p:cNvSpPr>
            <a:spLocks noGrp="1" noChangeArrowheads="1"/>
          </p:cNvSpPr>
          <p:nvPr>
            <p:ph type="body" idx="1"/>
          </p:nvPr>
        </p:nvSpPr>
        <p:spPr/>
        <p:txBody>
          <a:bodyPr/>
          <a:lstStyle/>
          <a:p>
            <a:pPr eaLnBrk="1" hangingPunct="1">
              <a:lnSpc>
                <a:spcPct val="90000"/>
              </a:lnSpc>
            </a:pPr>
            <a:r>
              <a:rPr lang="el-GR" altLang="en-US" sz="2800" dirty="0"/>
              <a:t>Induction algorithms determine which features do the best job in discriminating cases, and generate a decision tree type structure to organise the cases in memory. </a:t>
            </a:r>
            <a:endParaRPr lang="en-US" altLang="en-US" sz="2800" dirty="0"/>
          </a:p>
          <a:p>
            <a:pPr eaLnBrk="1" hangingPunct="1">
              <a:lnSpc>
                <a:spcPct val="90000"/>
              </a:lnSpc>
            </a:pPr>
            <a:endParaRPr lang="en-US" altLang="en-US" sz="2800" dirty="0"/>
          </a:p>
          <a:p>
            <a:pPr eaLnBrk="1" hangingPunct="1">
              <a:lnSpc>
                <a:spcPct val="90000"/>
              </a:lnSpc>
            </a:pPr>
            <a:r>
              <a:rPr lang="el-GR" altLang="en-US" sz="2800" dirty="0"/>
              <a:t>This approach is useful when a single case feature is required as a solution, and where that case feature is dependent upon others.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048082-BB3A-4F35-8F6D-634A2357B8D3}"/>
              </a:ext>
            </a:extLst>
          </p:cNvPr>
          <p:cNvSpPr>
            <a:spLocks noGrp="1" noChangeArrowheads="1"/>
          </p:cNvSpPr>
          <p:nvPr>
            <p:ph type="title"/>
          </p:nvPr>
        </p:nvSpPr>
        <p:spPr>
          <a:xfrm>
            <a:off x="674370" y="67576"/>
            <a:ext cx="11517630" cy="1023600"/>
          </a:xfrm>
        </p:spPr>
        <p:txBody>
          <a:bodyPr/>
          <a:lstStyle/>
          <a:p>
            <a:pPr eaLnBrk="1" hangingPunct="1"/>
            <a:r>
              <a:rPr lang="el-GR" altLang="en-US" sz="4200" dirty="0"/>
              <a:t>Knowledge guided induction</a:t>
            </a:r>
            <a:r>
              <a:rPr lang="el-GR" altLang="en-US" dirty="0"/>
              <a:t> </a:t>
            </a:r>
          </a:p>
        </p:txBody>
      </p:sp>
      <p:sp>
        <p:nvSpPr>
          <p:cNvPr id="46083" name="Rectangle 3">
            <a:extLst>
              <a:ext uri="{FF2B5EF4-FFF2-40B4-BE49-F238E27FC236}">
                <a16:creationId xmlns:a16="http://schemas.microsoft.com/office/drawing/2014/main" id="{878064C7-D2B6-437F-B445-F1FC81438A4D}"/>
              </a:ext>
            </a:extLst>
          </p:cNvPr>
          <p:cNvSpPr>
            <a:spLocks noGrp="1" noChangeArrowheads="1"/>
          </p:cNvSpPr>
          <p:nvPr>
            <p:ph type="body" idx="1"/>
          </p:nvPr>
        </p:nvSpPr>
        <p:spPr/>
        <p:txBody>
          <a:bodyPr/>
          <a:lstStyle/>
          <a:p>
            <a:pPr eaLnBrk="1" hangingPunct="1">
              <a:lnSpc>
                <a:spcPct val="90000"/>
              </a:lnSpc>
            </a:pPr>
            <a:r>
              <a:rPr lang="el-GR" altLang="en-US" sz="2800" dirty="0"/>
              <a:t>This method applies knowledge to the induction process by manually identifying case features that are known or thought to affect the primary case feature. </a:t>
            </a:r>
            <a:endParaRPr lang="en-US" altLang="en-US" sz="2800" dirty="0"/>
          </a:p>
          <a:p>
            <a:pPr eaLnBrk="1" hangingPunct="1">
              <a:lnSpc>
                <a:spcPct val="90000"/>
              </a:lnSpc>
            </a:pPr>
            <a:endParaRPr lang="en-US" altLang="en-US" sz="2800" dirty="0"/>
          </a:p>
          <a:p>
            <a:pPr eaLnBrk="1" hangingPunct="1">
              <a:lnSpc>
                <a:spcPct val="90000"/>
              </a:lnSpc>
            </a:pPr>
            <a:r>
              <a:rPr lang="el-GR" altLang="en-US" sz="2800" dirty="0"/>
              <a:t>This approach is frequently used in conjunction with other techniques, because the explanatory knowledge is not always readily available for large case bases.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0649389-5D6E-448E-9E95-B8A28E1C7E1C}"/>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Template retrieval</a:t>
            </a:r>
            <a:r>
              <a:rPr lang="el-GR" altLang="en-US" dirty="0"/>
              <a:t> </a:t>
            </a:r>
          </a:p>
        </p:txBody>
      </p:sp>
      <p:sp>
        <p:nvSpPr>
          <p:cNvPr id="47107" name="Rectangle 3">
            <a:extLst>
              <a:ext uri="{FF2B5EF4-FFF2-40B4-BE49-F238E27FC236}">
                <a16:creationId xmlns:a16="http://schemas.microsoft.com/office/drawing/2014/main" id="{1836E683-1807-4513-8B16-AC111E4161CE}"/>
              </a:ext>
            </a:extLst>
          </p:cNvPr>
          <p:cNvSpPr>
            <a:spLocks noGrp="1" noChangeArrowheads="1"/>
          </p:cNvSpPr>
          <p:nvPr>
            <p:ph type="body" idx="1"/>
          </p:nvPr>
        </p:nvSpPr>
        <p:spPr/>
        <p:txBody>
          <a:bodyPr/>
          <a:lstStyle/>
          <a:p>
            <a:pPr eaLnBrk="1" hangingPunct="1"/>
            <a:r>
              <a:rPr lang="el-GR" altLang="en-US" sz="2800" dirty="0"/>
              <a:t>Similar to SQL-like queries, template retrieval returns all cases that fit within certain parameters.</a:t>
            </a:r>
            <a:endParaRPr lang="en-US" altLang="en-US" sz="2800" dirty="0"/>
          </a:p>
          <a:p>
            <a:pPr marL="152388" indent="0" eaLnBrk="1" hangingPunct="1">
              <a:buNone/>
            </a:pPr>
            <a:r>
              <a:rPr lang="el-GR" altLang="en-US" sz="2800" dirty="0"/>
              <a:t> </a:t>
            </a:r>
            <a:endParaRPr lang="en-US" altLang="en-US" sz="2800" dirty="0"/>
          </a:p>
          <a:p>
            <a:pPr eaLnBrk="1" hangingPunct="1"/>
            <a:r>
              <a:rPr lang="el-GR" altLang="en-US" sz="2800" dirty="0"/>
              <a:t>This technique is often used before other techniques, such as nearest neighbour, to limit the search space to a relevant section of the case-base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67A163B-5C1B-4AC2-8868-8248032277F8}"/>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Adaptation</a:t>
            </a:r>
            <a:r>
              <a:rPr lang="el-GR" altLang="en-US" dirty="0"/>
              <a:t> </a:t>
            </a:r>
          </a:p>
        </p:txBody>
      </p:sp>
      <p:sp>
        <p:nvSpPr>
          <p:cNvPr id="48131" name="Rectangle 3">
            <a:extLst>
              <a:ext uri="{FF2B5EF4-FFF2-40B4-BE49-F238E27FC236}">
                <a16:creationId xmlns:a16="http://schemas.microsoft.com/office/drawing/2014/main" id="{0C3B9DB2-F786-410E-BF5A-BC0F68F96191}"/>
              </a:ext>
            </a:extLst>
          </p:cNvPr>
          <p:cNvSpPr>
            <a:spLocks noGrp="1" noChangeArrowheads="1"/>
          </p:cNvSpPr>
          <p:nvPr>
            <p:ph type="body" idx="1"/>
          </p:nvPr>
        </p:nvSpPr>
        <p:spPr/>
        <p:txBody>
          <a:bodyPr/>
          <a:lstStyle/>
          <a:p>
            <a:pPr eaLnBrk="1" hangingPunct="1">
              <a:lnSpc>
                <a:spcPct val="90000"/>
              </a:lnSpc>
            </a:pPr>
            <a:r>
              <a:rPr lang="el-GR" altLang="en-US" sz="2800" dirty="0"/>
              <a:t>Once a matching case is retrieved a CBR system should adapt the solution stored in the retrieved case to the needs of the current case. </a:t>
            </a:r>
            <a:endParaRPr lang="en-US" altLang="en-US" sz="2800" dirty="0"/>
          </a:p>
          <a:p>
            <a:pPr eaLnBrk="1" hangingPunct="1">
              <a:lnSpc>
                <a:spcPct val="90000"/>
              </a:lnSpc>
            </a:pPr>
            <a:endParaRPr lang="en-US" altLang="en-US" sz="2800" dirty="0"/>
          </a:p>
          <a:p>
            <a:pPr eaLnBrk="1" hangingPunct="1">
              <a:lnSpc>
                <a:spcPct val="90000"/>
              </a:lnSpc>
            </a:pPr>
            <a:r>
              <a:rPr lang="el-GR" altLang="en-US" sz="2800" dirty="0"/>
              <a:t>Adaptation looks for prominent differences between the retrieved case and the current case and then applies formulae or rules that take those differences into account when suggesting a solution.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1CBC72E-A8F0-4603-9F72-AE54F477EB1F}"/>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Adaptation</a:t>
            </a:r>
          </a:p>
        </p:txBody>
      </p:sp>
      <p:sp>
        <p:nvSpPr>
          <p:cNvPr id="49155" name="Rectangle 3">
            <a:extLst>
              <a:ext uri="{FF2B5EF4-FFF2-40B4-BE49-F238E27FC236}">
                <a16:creationId xmlns:a16="http://schemas.microsoft.com/office/drawing/2014/main" id="{5508A0B9-10E8-4102-9C16-221A24679F20}"/>
              </a:ext>
            </a:extLst>
          </p:cNvPr>
          <p:cNvSpPr>
            <a:spLocks noGrp="1" noChangeArrowheads="1"/>
          </p:cNvSpPr>
          <p:nvPr>
            <p:ph type="body" idx="1"/>
          </p:nvPr>
        </p:nvSpPr>
        <p:spPr>
          <a:xfrm>
            <a:off x="187416" y="669273"/>
            <a:ext cx="11611428" cy="4817294"/>
          </a:xfrm>
        </p:spPr>
        <p:txBody>
          <a:bodyPr/>
          <a:lstStyle/>
          <a:p>
            <a:pPr eaLnBrk="1" hangingPunct="1"/>
            <a:r>
              <a:rPr lang="el-GR" altLang="en-US" sz="2800" dirty="0"/>
              <a:t>In general, there are two kinds of adaptation in CBR:</a:t>
            </a:r>
            <a:endParaRPr lang="en-US" altLang="en-US" sz="2800" dirty="0"/>
          </a:p>
          <a:p>
            <a:pPr lvl="1" eaLnBrk="1" hangingPunct="1"/>
            <a:r>
              <a:rPr lang="el-GR" altLang="en-US" sz="2400" b="1" i="1" dirty="0">
                <a:solidFill>
                  <a:srgbClr val="FF0000"/>
                </a:solidFill>
              </a:rPr>
              <a:t>Structural adaptation</a:t>
            </a:r>
            <a:r>
              <a:rPr lang="en-US" altLang="en-US" sz="2400" b="1" i="1" dirty="0">
                <a:solidFill>
                  <a:srgbClr val="FF0000"/>
                </a:solidFill>
              </a:rPr>
              <a:t> </a:t>
            </a:r>
            <a:r>
              <a:rPr lang="el-GR" altLang="en-US" sz="2400" dirty="0"/>
              <a:t>in which adaptation rules are applied directly to the solution stored in cases </a:t>
            </a:r>
            <a:endParaRPr lang="en-US" altLang="en-US" sz="2400" dirty="0"/>
          </a:p>
          <a:p>
            <a:pPr lvl="1" eaLnBrk="1" hangingPunct="1"/>
            <a:r>
              <a:rPr lang="el-GR" altLang="en-US" sz="2400" b="1" i="1" dirty="0">
                <a:solidFill>
                  <a:srgbClr val="FF0000"/>
                </a:solidFill>
              </a:rPr>
              <a:t>Derivational adaptation</a:t>
            </a:r>
            <a:r>
              <a:rPr lang="el-GR" altLang="en-US" sz="2400" dirty="0"/>
              <a:t> that reuses the algorithms, methods or rules that generated the original solution to produce a new solution to the current problem. In this method the planning sequence that constructed that original solution must be stored in memory along with the solution</a:t>
            </a:r>
            <a:endParaRPr lang="en-US" altLang="en-US" sz="2400" dirty="0"/>
          </a:p>
          <a:p>
            <a:pPr lvl="1" eaLnBrk="1" hangingPunct="1"/>
            <a:endParaRPr lang="en-US" altLang="en-US" sz="2400" dirty="0"/>
          </a:p>
          <a:p>
            <a:pPr eaLnBrk="1" hangingPunct="1">
              <a:lnSpc>
                <a:spcPct val="90000"/>
              </a:lnSpc>
            </a:pPr>
            <a:r>
              <a:rPr lang="el-GR" altLang="en-US" sz="2400" dirty="0"/>
              <a:t>An ideal set of adaptation rules must be strong enough to generate complete solutions from scratch </a:t>
            </a:r>
            <a:endParaRPr lang="en-US" altLang="en-US" sz="2400" dirty="0"/>
          </a:p>
          <a:p>
            <a:pPr eaLnBrk="1" hangingPunct="1">
              <a:lnSpc>
                <a:spcPct val="90000"/>
              </a:lnSpc>
            </a:pPr>
            <a:r>
              <a:rPr lang="en-US" altLang="en-US" sz="2400" dirty="0"/>
              <a:t>A</a:t>
            </a:r>
            <a:r>
              <a:rPr lang="el-GR" altLang="en-US" sz="2400" dirty="0"/>
              <a:t>n efficient CBR system may need both structural adaptation rules to adapt poorly understood solutions and derivational mechanisms to adapt solutions of cases that are well understood </a:t>
            </a:r>
          </a:p>
          <a:p>
            <a:pPr lvl="1" eaLnBrk="1" hangingPunct="1"/>
            <a:endParaRPr lang="el-GR"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DBA4816-E387-41B4-AE4E-B0013C5FE165}"/>
              </a:ext>
            </a:extLst>
          </p:cNvPr>
          <p:cNvSpPr>
            <a:spLocks noGrp="1" noChangeArrowheads="1"/>
          </p:cNvSpPr>
          <p:nvPr>
            <p:ph type="title"/>
          </p:nvPr>
        </p:nvSpPr>
        <p:spPr>
          <a:xfrm>
            <a:off x="480060" y="67576"/>
            <a:ext cx="11711940" cy="1023600"/>
          </a:xfrm>
        </p:spPr>
        <p:txBody>
          <a:bodyPr/>
          <a:lstStyle/>
          <a:p>
            <a:pPr eaLnBrk="1" hangingPunct="1"/>
            <a:r>
              <a:rPr lang="el-GR" altLang="en-US" sz="4200" dirty="0"/>
              <a:t>Adaptation</a:t>
            </a:r>
          </a:p>
        </p:txBody>
      </p:sp>
      <p:sp>
        <p:nvSpPr>
          <p:cNvPr id="51203" name="Rectangle 3">
            <a:extLst>
              <a:ext uri="{FF2B5EF4-FFF2-40B4-BE49-F238E27FC236}">
                <a16:creationId xmlns:a16="http://schemas.microsoft.com/office/drawing/2014/main" id="{CEDCB8C1-4242-4CD0-8F0E-ACCB59F57D04}"/>
              </a:ext>
            </a:extLst>
          </p:cNvPr>
          <p:cNvSpPr>
            <a:spLocks noGrp="1" noChangeArrowheads="1"/>
          </p:cNvSpPr>
          <p:nvPr>
            <p:ph type="body" idx="1"/>
          </p:nvPr>
        </p:nvSpPr>
        <p:spPr/>
        <p:txBody>
          <a:bodyPr/>
          <a:lstStyle/>
          <a:p>
            <a:pPr eaLnBrk="1" hangingPunct="1"/>
            <a:r>
              <a:rPr lang="el-GR" altLang="en-US" sz="2800" dirty="0"/>
              <a:t>Several techniques, ranging from simple to complex, have been used in CBR for adaptation</a:t>
            </a:r>
            <a:r>
              <a:rPr lang="en-US" altLang="en-US" sz="2800" dirty="0"/>
              <a:t>:</a:t>
            </a:r>
          </a:p>
          <a:p>
            <a:pPr lvl="1" eaLnBrk="1" hangingPunct="1"/>
            <a:r>
              <a:rPr lang="el-GR" altLang="en-US" sz="2400" b="1" i="1" dirty="0">
                <a:solidFill>
                  <a:srgbClr val="FF0000"/>
                </a:solidFill>
              </a:rPr>
              <a:t>Null adaptation</a:t>
            </a:r>
            <a:r>
              <a:rPr lang="en-US" altLang="en-US" sz="2400" b="1" i="1" dirty="0">
                <a:solidFill>
                  <a:srgbClr val="FF0000"/>
                </a:solidFill>
              </a:rPr>
              <a:t> </a:t>
            </a:r>
            <a:r>
              <a:rPr lang="el-GR" altLang="en-US" sz="2400" dirty="0"/>
              <a:t>a direct simple technique that applies whatever solution is retrieved to the current problem without adapting it. Null adaptation is useful for problems involving complex reasoning but with a simple solution. </a:t>
            </a:r>
            <a:endParaRPr lang="en-US" altLang="en-US" sz="2400" dirty="0"/>
          </a:p>
          <a:p>
            <a:pPr lvl="2" eaLnBrk="1" hangingPunct="1"/>
            <a:r>
              <a:rPr lang="el-GR" altLang="en-US" sz="2400" dirty="0"/>
              <a:t>For example, when someone applies for a bank loan, after answering numerous questions the final answer is very simple: grant the loan, reject the loan, or refer the application.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1609955-AFFE-4875-BF59-5DC347B6E112}"/>
              </a:ext>
            </a:extLst>
          </p:cNvPr>
          <p:cNvSpPr>
            <a:spLocks noGrp="1" noChangeArrowheads="1"/>
          </p:cNvSpPr>
          <p:nvPr>
            <p:ph type="title"/>
          </p:nvPr>
        </p:nvSpPr>
        <p:spPr>
          <a:xfrm>
            <a:off x="541746" y="67576"/>
            <a:ext cx="11650254" cy="1023600"/>
          </a:xfrm>
        </p:spPr>
        <p:txBody>
          <a:bodyPr/>
          <a:lstStyle/>
          <a:p>
            <a:pPr eaLnBrk="1" hangingPunct="1"/>
            <a:r>
              <a:rPr lang="el-GR" altLang="en-US" sz="4200" dirty="0"/>
              <a:t>Adaptation</a:t>
            </a:r>
          </a:p>
        </p:txBody>
      </p:sp>
      <p:sp>
        <p:nvSpPr>
          <p:cNvPr id="52227" name="Rectangle 3">
            <a:extLst>
              <a:ext uri="{FF2B5EF4-FFF2-40B4-BE49-F238E27FC236}">
                <a16:creationId xmlns:a16="http://schemas.microsoft.com/office/drawing/2014/main" id="{1AE54107-ADC1-4C4E-9206-9AAFAF9228BE}"/>
              </a:ext>
            </a:extLst>
          </p:cNvPr>
          <p:cNvSpPr>
            <a:spLocks noGrp="1" noChangeArrowheads="1"/>
          </p:cNvSpPr>
          <p:nvPr>
            <p:ph type="body" idx="1"/>
          </p:nvPr>
        </p:nvSpPr>
        <p:spPr>
          <a:xfrm>
            <a:off x="251460" y="1355073"/>
            <a:ext cx="11650254" cy="4817294"/>
          </a:xfrm>
        </p:spPr>
        <p:txBody>
          <a:bodyPr/>
          <a:lstStyle/>
          <a:p>
            <a:pPr eaLnBrk="1" hangingPunct="1">
              <a:lnSpc>
                <a:spcPct val="90000"/>
              </a:lnSpc>
            </a:pPr>
            <a:r>
              <a:rPr lang="el-GR" altLang="en-US" sz="2400" b="1" i="1" dirty="0">
                <a:solidFill>
                  <a:srgbClr val="FF0000"/>
                </a:solidFill>
              </a:rPr>
              <a:t>Parameter adjustment</a:t>
            </a:r>
            <a:r>
              <a:rPr lang="el-GR" altLang="en-US" sz="2400" dirty="0"/>
              <a:t> a structural adaptation technique that compares specified parameters of the retrieved and current case to modify the solution in an appropriate direction. </a:t>
            </a:r>
            <a:endParaRPr lang="en-US" altLang="en-US" sz="2400" dirty="0"/>
          </a:p>
          <a:p>
            <a:pPr lvl="1" eaLnBrk="1" hangingPunct="1">
              <a:lnSpc>
                <a:spcPct val="90000"/>
              </a:lnSpc>
            </a:pPr>
            <a:r>
              <a:rPr lang="el-GR" altLang="en-US" sz="2400" dirty="0"/>
              <a:t>This technique is used in JUDGE, which recommends a shorter sentence for a criminal where the crime was less violent.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4FFEC0D-15D4-4FCC-A59C-45E5786FA468}"/>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Adaptation</a:t>
            </a:r>
          </a:p>
        </p:txBody>
      </p:sp>
      <p:sp>
        <p:nvSpPr>
          <p:cNvPr id="53251" name="Rectangle 3">
            <a:extLst>
              <a:ext uri="{FF2B5EF4-FFF2-40B4-BE49-F238E27FC236}">
                <a16:creationId xmlns:a16="http://schemas.microsoft.com/office/drawing/2014/main" id="{12542DE1-883E-4445-9AAB-0C949EB4F4A2}"/>
              </a:ext>
            </a:extLst>
          </p:cNvPr>
          <p:cNvSpPr>
            <a:spLocks noGrp="1" noChangeArrowheads="1"/>
          </p:cNvSpPr>
          <p:nvPr>
            <p:ph type="body" idx="1"/>
          </p:nvPr>
        </p:nvSpPr>
        <p:spPr/>
        <p:txBody>
          <a:bodyPr/>
          <a:lstStyle/>
          <a:p>
            <a:pPr eaLnBrk="1" hangingPunct="1"/>
            <a:r>
              <a:rPr lang="el-GR" altLang="en-US" sz="2800" b="1" i="1" dirty="0">
                <a:solidFill>
                  <a:srgbClr val="FF0000"/>
                </a:solidFill>
              </a:rPr>
              <a:t>Abstraction and respecialisation</a:t>
            </a:r>
            <a:r>
              <a:rPr lang="el-GR" altLang="en-US" sz="2800" dirty="0"/>
              <a:t> a general structural adaptation technique that is used in a basic way to achieve simple adaptations and in a complex way to generate novel, creative solutions. </a:t>
            </a:r>
            <a:endParaRPr lang="en-US" altLang="en-US" sz="2800" dirty="0"/>
          </a:p>
          <a:p>
            <a:pPr eaLnBrk="1" hangingPunct="1"/>
            <a:endParaRPr lang="en-US" altLang="en-US" sz="2800" dirty="0"/>
          </a:p>
          <a:p>
            <a:pPr eaLnBrk="1" hangingPunct="1"/>
            <a:r>
              <a:rPr lang="el-GR" altLang="en-US" sz="2800" b="1" i="1" dirty="0">
                <a:solidFill>
                  <a:srgbClr val="FF0000"/>
                </a:solidFill>
              </a:rPr>
              <a:t>Critic-based adaptation</a:t>
            </a:r>
            <a:r>
              <a:rPr lang="el-GR" altLang="en-US" sz="2800" i="1" dirty="0"/>
              <a:t> </a:t>
            </a:r>
            <a:r>
              <a:rPr lang="el-GR" altLang="en-US" sz="2800" dirty="0"/>
              <a:t>in which a critic looks for combinations of features that can cause a problem in a solution. Importantly, the critic is aware of repairs for these problems.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75379F5-F159-41D8-84F4-29BFF69B0EEB}"/>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Adaptation</a:t>
            </a:r>
          </a:p>
        </p:txBody>
      </p:sp>
      <p:sp>
        <p:nvSpPr>
          <p:cNvPr id="54275" name="Rectangle 3">
            <a:extLst>
              <a:ext uri="{FF2B5EF4-FFF2-40B4-BE49-F238E27FC236}">
                <a16:creationId xmlns:a16="http://schemas.microsoft.com/office/drawing/2014/main" id="{57CDDE7A-C760-4B70-87A4-5FA352788A4D}"/>
              </a:ext>
            </a:extLst>
          </p:cNvPr>
          <p:cNvSpPr>
            <a:spLocks noGrp="1" noChangeArrowheads="1"/>
          </p:cNvSpPr>
          <p:nvPr>
            <p:ph type="body" idx="1"/>
          </p:nvPr>
        </p:nvSpPr>
        <p:spPr/>
        <p:txBody>
          <a:bodyPr/>
          <a:lstStyle/>
          <a:p>
            <a:pPr eaLnBrk="1" hangingPunct="1">
              <a:lnSpc>
                <a:spcPct val="90000"/>
              </a:lnSpc>
            </a:pPr>
            <a:r>
              <a:rPr lang="el-GR" altLang="en-US" sz="2800" b="1" i="1" dirty="0">
                <a:solidFill>
                  <a:srgbClr val="FF0000"/>
                </a:solidFill>
              </a:rPr>
              <a:t>Reinstantiation</a:t>
            </a:r>
            <a:r>
              <a:rPr lang="el-GR" altLang="en-US" sz="2800" dirty="0"/>
              <a:t> is used to instantiate features of an old solution with new features. For example, CHEF can reinstantiate </a:t>
            </a:r>
            <a:r>
              <a:rPr lang="el-GR" altLang="en-US" sz="2800" i="1" dirty="0"/>
              <a:t>chicken </a:t>
            </a:r>
            <a:r>
              <a:rPr lang="el-GR" altLang="en-US" sz="2800" dirty="0"/>
              <a:t>and</a:t>
            </a:r>
            <a:r>
              <a:rPr lang="el-GR" altLang="en-US" sz="2800" i="1" dirty="0"/>
              <a:t> snow peas</a:t>
            </a:r>
            <a:r>
              <a:rPr lang="el-GR" altLang="en-US" sz="2800" dirty="0"/>
              <a:t> in a Chinese recipe with </a:t>
            </a:r>
            <a:r>
              <a:rPr lang="el-GR" altLang="en-US" sz="2800" i="1" dirty="0"/>
              <a:t>beef </a:t>
            </a:r>
            <a:r>
              <a:rPr lang="el-GR" altLang="en-US" sz="2800" dirty="0"/>
              <a:t>and</a:t>
            </a:r>
            <a:r>
              <a:rPr lang="el-GR" altLang="en-US" sz="2800" i="1" dirty="0"/>
              <a:t> broccoli</a:t>
            </a:r>
            <a:r>
              <a:rPr lang="el-GR" altLang="en-US" sz="2800" dirty="0"/>
              <a:t> thereby creating a new recipe. </a:t>
            </a:r>
          </a:p>
          <a:p>
            <a:pPr eaLnBrk="1" hangingPunct="1">
              <a:lnSpc>
                <a:spcPct val="90000"/>
              </a:lnSpc>
            </a:pPr>
            <a:endParaRPr lang="en-US" altLang="en-US" sz="2800" b="1" i="1" dirty="0">
              <a:solidFill>
                <a:srgbClr val="FF0000"/>
              </a:solidFill>
            </a:endParaRPr>
          </a:p>
          <a:p>
            <a:pPr eaLnBrk="1" hangingPunct="1">
              <a:lnSpc>
                <a:spcPct val="90000"/>
              </a:lnSpc>
            </a:pPr>
            <a:r>
              <a:rPr lang="el-GR" altLang="en-US" sz="2800" b="1" i="1" dirty="0">
                <a:solidFill>
                  <a:srgbClr val="FF0000"/>
                </a:solidFill>
              </a:rPr>
              <a:t>Derivational replay</a:t>
            </a:r>
            <a:r>
              <a:rPr lang="el-GR" altLang="en-US" sz="2800" dirty="0"/>
              <a:t> is the process of using the method of deriving an old solution or solution piece to derive a solution in the new situation. For example, BOGART, which replays stored design plans to solve problems.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AD20837-8CC3-4129-B974-F5FE75350D2C}"/>
              </a:ext>
            </a:extLst>
          </p:cNvPr>
          <p:cNvSpPr>
            <a:spLocks noGrp="1" noChangeArrowheads="1"/>
          </p:cNvSpPr>
          <p:nvPr>
            <p:ph type="title"/>
          </p:nvPr>
        </p:nvSpPr>
        <p:spPr>
          <a:xfrm>
            <a:off x="580572" y="67576"/>
            <a:ext cx="11611428" cy="1023600"/>
          </a:xfrm>
        </p:spPr>
        <p:txBody>
          <a:bodyPr/>
          <a:lstStyle/>
          <a:p>
            <a:pPr eaLnBrk="1" hangingPunct="1"/>
            <a:r>
              <a:rPr lang="el-GR" altLang="en-US" sz="4200" dirty="0"/>
              <a:t>Adaptation</a:t>
            </a:r>
          </a:p>
        </p:txBody>
      </p:sp>
      <p:sp>
        <p:nvSpPr>
          <p:cNvPr id="55299" name="Rectangle 3">
            <a:extLst>
              <a:ext uri="{FF2B5EF4-FFF2-40B4-BE49-F238E27FC236}">
                <a16:creationId xmlns:a16="http://schemas.microsoft.com/office/drawing/2014/main" id="{A7F968C2-11DE-4526-A486-A1B5E3B5C3E0}"/>
              </a:ext>
            </a:extLst>
          </p:cNvPr>
          <p:cNvSpPr>
            <a:spLocks noGrp="1" noChangeArrowheads="1"/>
          </p:cNvSpPr>
          <p:nvPr>
            <p:ph type="body" idx="1"/>
          </p:nvPr>
        </p:nvSpPr>
        <p:spPr/>
        <p:txBody>
          <a:bodyPr/>
          <a:lstStyle/>
          <a:p>
            <a:pPr eaLnBrk="1" hangingPunct="1"/>
            <a:r>
              <a:rPr lang="el-GR" altLang="en-US" sz="2800" b="1" i="1" dirty="0">
                <a:solidFill>
                  <a:srgbClr val="FF0000"/>
                </a:solidFill>
              </a:rPr>
              <a:t>Model-guided repai</a:t>
            </a:r>
            <a:r>
              <a:rPr lang="en-US" altLang="en-US" sz="2800" b="1" i="1" dirty="0">
                <a:solidFill>
                  <a:srgbClr val="FF0000"/>
                </a:solidFill>
              </a:rPr>
              <a:t>r</a:t>
            </a:r>
            <a:r>
              <a:rPr lang="el-GR" altLang="en-US" sz="2800" dirty="0">
                <a:solidFill>
                  <a:srgbClr val="FF0000"/>
                </a:solidFill>
              </a:rPr>
              <a:t> </a:t>
            </a:r>
            <a:r>
              <a:rPr lang="el-GR" altLang="en-US" sz="2800" dirty="0"/>
              <a:t>uses a causal model to guide adaptation as in CELIA, which is used for diagnosis and learning in auto mechanics, and KRITIK used in the design of physical devices. </a:t>
            </a:r>
          </a:p>
          <a:p>
            <a:pPr eaLnBrk="1" hangingPunct="1"/>
            <a:r>
              <a:rPr lang="el-GR" altLang="en-US" sz="2800" b="1" i="1" dirty="0">
                <a:solidFill>
                  <a:srgbClr val="FF0000"/>
                </a:solidFill>
              </a:rPr>
              <a:t>Case-based substitution</a:t>
            </a:r>
            <a:r>
              <a:rPr lang="el-GR" altLang="en-US" sz="2800" dirty="0">
                <a:solidFill>
                  <a:srgbClr val="FF0000"/>
                </a:solidFill>
              </a:rPr>
              <a:t> </a:t>
            </a:r>
            <a:r>
              <a:rPr lang="el-GR" altLang="en-US" sz="2800" dirty="0"/>
              <a:t>uses cases to suggest solution adaptation as in ACBARR a system for robot navigation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C19F1FAA-6CE2-4ACD-B82D-B3744CEF483D}"/>
              </a:ext>
            </a:extLst>
          </p:cNvPr>
          <p:cNvSpPr>
            <a:spLocks noGrp="1" noChangeArrowheads="1"/>
          </p:cNvSpPr>
          <p:nvPr>
            <p:ph type="title"/>
          </p:nvPr>
        </p:nvSpPr>
        <p:spPr/>
        <p:txBody>
          <a:bodyPr/>
          <a:lstStyle/>
          <a:p>
            <a:pPr eaLnBrk="1" hangingPunct="1"/>
            <a:r>
              <a:rPr lang="en-US" altLang="en-US" sz="4200"/>
              <a:t>Model-based KBS</a:t>
            </a:r>
            <a:endParaRPr lang="el-GR" altLang="en-US" sz="4200"/>
          </a:p>
        </p:txBody>
      </p:sp>
      <p:grpSp>
        <p:nvGrpSpPr>
          <p:cNvPr id="12291" name="Group 8">
            <a:extLst>
              <a:ext uri="{FF2B5EF4-FFF2-40B4-BE49-F238E27FC236}">
                <a16:creationId xmlns:a16="http://schemas.microsoft.com/office/drawing/2014/main" id="{6C075A3E-7263-44E4-B3E1-E3F2CB65BE4D}"/>
              </a:ext>
            </a:extLst>
          </p:cNvPr>
          <p:cNvGrpSpPr>
            <a:grpSpLocks noChangeAspect="1"/>
          </p:cNvGrpSpPr>
          <p:nvPr/>
        </p:nvGrpSpPr>
        <p:grpSpPr bwMode="auto">
          <a:xfrm>
            <a:off x="2485709" y="1452244"/>
            <a:ext cx="7849265" cy="3953511"/>
            <a:chOff x="975" y="1434"/>
            <a:chExt cx="4031" cy="2030"/>
          </a:xfrm>
        </p:grpSpPr>
        <p:sp>
          <p:nvSpPr>
            <p:cNvPr id="12292" name="AutoShape 7">
              <a:extLst>
                <a:ext uri="{FF2B5EF4-FFF2-40B4-BE49-F238E27FC236}">
                  <a16:creationId xmlns:a16="http://schemas.microsoft.com/office/drawing/2014/main" id="{990F02BA-67C9-4873-BAAA-65E026CF0351}"/>
                </a:ext>
              </a:extLst>
            </p:cNvPr>
            <p:cNvSpPr>
              <a:spLocks noChangeAspect="1" noChangeArrowheads="1" noTextEdit="1"/>
            </p:cNvSpPr>
            <p:nvPr/>
          </p:nvSpPr>
          <p:spPr bwMode="auto">
            <a:xfrm>
              <a:off x="975" y="1434"/>
              <a:ext cx="4031" cy="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3" name="Freeform 9">
              <a:extLst>
                <a:ext uri="{FF2B5EF4-FFF2-40B4-BE49-F238E27FC236}">
                  <a16:creationId xmlns:a16="http://schemas.microsoft.com/office/drawing/2014/main" id="{F5CA9975-95EB-4C25-8674-7FE9A23A56CB}"/>
                </a:ext>
              </a:extLst>
            </p:cNvPr>
            <p:cNvSpPr>
              <a:spLocks/>
            </p:cNvSpPr>
            <p:nvPr/>
          </p:nvSpPr>
          <p:spPr bwMode="auto">
            <a:xfrm>
              <a:off x="1034" y="1823"/>
              <a:ext cx="1217" cy="1184"/>
            </a:xfrm>
            <a:custGeom>
              <a:avLst/>
              <a:gdLst>
                <a:gd name="T0" fmla="*/ 190 w 1217"/>
                <a:gd name="T1" fmla="*/ 714 h 1184"/>
                <a:gd name="T2" fmla="*/ 165 w 1217"/>
                <a:gd name="T3" fmla="*/ 698 h 1184"/>
                <a:gd name="T4" fmla="*/ 130 w 1217"/>
                <a:gd name="T5" fmla="*/ 652 h 1184"/>
                <a:gd name="T6" fmla="*/ 103 w 1217"/>
                <a:gd name="T7" fmla="*/ 611 h 1184"/>
                <a:gd name="T8" fmla="*/ 98 w 1217"/>
                <a:gd name="T9" fmla="*/ 468 h 1184"/>
                <a:gd name="T10" fmla="*/ 117 w 1217"/>
                <a:gd name="T11" fmla="*/ 419 h 1184"/>
                <a:gd name="T12" fmla="*/ 198 w 1217"/>
                <a:gd name="T13" fmla="*/ 435 h 1184"/>
                <a:gd name="T14" fmla="*/ 174 w 1217"/>
                <a:gd name="T15" fmla="*/ 389 h 1184"/>
                <a:gd name="T16" fmla="*/ 165 w 1217"/>
                <a:gd name="T17" fmla="*/ 333 h 1184"/>
                <a:gd name="T18" fmla="*/ 179 w 1217"/>
                <a:gd name="T19" fmla="*/ 189 h 1184"/>
                <a:gd name="T20" fmla="*/ 203 w 1217"/>
                <a:gd name="T21" fmla="*/ 173 h 1184"/>
                <a:gd name="T22" fmla="*/ 241 w 1217"/>
                <a:gd name="T23" fmla="*/ 157 h 1184"/>
                <a:gd name="T24" fmla="*/ 265 w 1217"/>
                <a:gd name="T25" fmla="*/ 173 h 1184"/>
                <a:gd name="T26" fmla="*/ 295 w 1217"/>
                <a:gd name="T27" fmla="*/ 214 h 1184"/>
                <a:gd name="T28" fmla="*/ 295 w 1217"/>
                <a:gd name="T29" fmla="*/ 189 h 1184"/>
                <a:gd name="T30" fmla="*/ 303 w 1217"/>
                <a:gd name="T31" fmla="*/ 111 h 1184"/>
                <a:gd name="T32" fmla="*/ 328 w 1217"/>
                <a:gd name="T33" fmla="*/ 46 h 1184"/>
                <a:gd name="T34" fmla="*/ 382 w 1217"/>
                <a:gd name="T35" fmla="*/ 0 h 1184"/>
                <a:gd name="T36" fmla="*/ 506 w 1217"/>
                <a:gd name="T37" fmla="*/ 14 h 1184"/>
                <a:gd name="T38" fmla="*/ 593 w 1217"/>
                <a:gd name="T39" fmla="*/ 87 h 1184"/>
                <a:gd name="T40" fmla="*/ 617 w 1217"/>
                <a:gd name="T41" fmla="*/ 262 h 1184"/>
                <a:gd name="T42" fmla="*/ 611 w 1217"/>
                <a:gd name="T43" fmla="*/ 292 h 1184"/>
                <a:gd name="T44" fmla="*/ 636 w 1217"/>
                <a:gd name="T45" fmla="*/ 262 h 1184"/>
                <a:gd name="T46" fmla="*/ 755 w 1217"/>
                <a:gd name="T47" fmla="*/ 214 h 1184"/>
                <a:gd name="T48" fmla="*/ 876 w 1217"/>
                <a:gd name="T49" fmla="*/ 189 h 1184"/>
                <a:gd name="T50" fmla="*/ 1025 w 1217"/>
                <a:gd name="T51" fmla="*/ 230 h 1184"/>
                <a:gd name="T52" fmla="*/ 1049 w 1217"/>
                <a:gd name="T53" fmla="*/ 389 h 1184"/>
                <a:gd name="T54" fmla="*/ 1031 w 1217"/>
                <a:gd name="T55" fmla="*/ 562 h 1184"/>
                <a:gd name="T56" fmla="*/ 1074 w 1217"/>
                <a:gd name="T57" fmla="*/ 562 h 1184"/>
                <a:gd name="T58" fmla="*/ 1212 w 1217"/>
                <a:gd name="T59" fmla="*/ 579 h 1184"/>
                <a:gd name="T60" fmla="*/ 1217 w 1217"/>
                <a:gd name="T61" fmla="*/ 660 h 1184"/>
                <a:gd name="T62" fmla="*/ 1204 w 1217"/>
                <a:gd name="T63" fmla="*/ 738 h 1184"/>
                <a:gd name="T64" fmla="*/ 1168 w 1217"/>
                <a:gd name="T65" fmla="*/ 825 h 1184"/>
                <a:gd name="T66" fmla="*/ 971 w 1217"/>
                <a:gd name="T67" fmla="*/ 946 h 1184"/>
                <a:gd name="T68" fmla="*/ 882 w 1217"/>
                <a:gd name="T69" fmla="*/ 960 h 1184"/>
                <a:gd name="T70" fmla="*/ 876 w 1217"/>
                <a:gd name="T71" fmla="*/ 1095 h 1184"/>
                <a:gd name="T72" fmla="*/ 717 w 1217"/>
                <a:gd name="T73" fmla="*/ 1160 h 1184"/>
                <a:gd name="T74" fmla="*/ 555 w 1217"/>
                <a:gd name="T75" fmla="*/ 1176 h 1184"/>
                <a:gd name="T76" fmla="*/ 347 w 1217"/>
                <a:gd name="T77" fmla="*/ 1176 h 1184"/>
                <a:gd name="T78" fmla="*/ 338 w 1217"/>
                <a:gd name="T79" fmla="*/ 1111 h 1184"/>
                <a:gd name="T80" fmla="*/ 433 w 1217"/>
                <a:gd name="T81" fmla="*/ 992 h 1184"/>
                <a:gd name="T82" fmla="*/ 457 w 1217"/>
                <a:gd name="T83" fmla="*/ 992 h 1184"/>
                <a:gd name="T84" fmla="*/ 449 w 1217"/>
                <a:gd name="T85" fmla="*/ 1000 h 1184"/>
                <a:gd name="T86" fmla="*/ 303 w 1217"/>
                <a:gd name="T87" fmla="*/ 1033 h 1184"/>
                <a:gd name="T88" fmla="*/ 6 w 1217"/>
                <a:gd name="T89" fmla="*/ 1041 h 1184"/>
                <a:gd name="T90" fmla="*/ 6 w 1217"/>
                <a:gd name="T91" fmla="*/ 976 h 1184"/>
                <a:gd name="T92" fmla="*/ 49 w 1217"/>
                <a:gd name="T93" fmla="*/ 865 h 1184"/>
                <a:gd name="T94" fmla="*/ 160 w 1217"/>
                <a:gd name="T95" fmla="*/ 849 h 1184"/>
                <a:gd name="T96" fmla="*/ 217 w 1217"/>
                <a:gd name="T97" fmla="*/ 857 h 1184"/>
                <a:gd name="T98" fmla="*/ 68 w 1217"/>
                <a:gd name="T99" fmla="*/ 841 h 1184"/>
                <a:gd name="T100" fmla="*/ 6 w 1217"/>
                <a:gd name="T101" fmla="*/ 825 h 1184"/>
                <a:gd name="T102" fmla="*/ 44 w 1217"/>
                <a:gd name="T103" fmla="*/ 763 h 1184"/>
                <a:gd name="T104" fmla="*/ 117 w 1217"/>
                <a:gd name="T105" fmla="*/ 746 h 1184"/>
                <a:gd name="T106" fmla="*/ 233 w 1217"/>
                <a:gd name="T107" fmla="*/ 738 h 1184"/>
                <a:gd name="T108" fmla="*/ 252 w 1217"/>
                <a:gd name="T109" fmla="*/ 744 h 1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17" h="1184">
                  <a:moveTo>
                    <a:pt x="206" y="744"/>
                  </a:moveTo>
                  <a:lnTo>
                    <a:pt x="198" y="722"/>
                  </a:lnTo>
                  <a:lnTo>
                    <a:pt x="190" y="714"/>
                  </a:lnTo>
                  <a:lnTo>
                    <a:pt x="179" y="706"/>
                  </a:lnTo>
                  <a:lnTo>
                    <a:pt x="174" y="698"/>
                  </a:lnTo>
                  <a:lnTo>
                    <a:pt x="165" y="698"/>
                  </a:lnTo>
                  <a:lnTo>
                    <a:pt x="141" y="668"/>
                  </a:lnTo>
                  <a:lnTo>
                    <a:pt x="130" y="660"/>
                  </a:lnTo>
                  <a:lnTo>
                    <a:pt x="130" y="652"/>
                  </a:lnTo>
                  <a:lnTo>
                    <a:pt x="117" y="635"/>
                  </a:lnTo>
                  <a:lnTo>
                    <a:pt x="117" y="619"/>
                  </a:lnTo>
                  <a:lnTo>
                    <a:pt x="103" y="611"/>
                  </a:lnTo>
                  <a:lnTo>
                    <a:pt x="103" y="603"/>
                  </a:lnTo>
                  <a:lnTo>
                    <a:pt x="98" y="595"/>
                  </a:lnTo>
                  <a:lnTo>
                    <a:pt x="98" y="468"/>
                  </a:lnTo>
                  <a:lnTo>
                    <a:pt x="103" y="452"/>
                  </a:lnTo>
                  <a:lnTo>
                    <a:pt x="103" y="435"/>
                  </a:lnTo>
                  <a:lnTo>
                    <a:pt x="117" y="419"/>
                  </a:lnTo>
                  <a:lnTo>
                    <a:pt x="155" y="419"/>
                  </a:lnTo>
                  <a:lnTo>
                    <a:pt x="179" y="435"/>
                  </a:lnTo>
                  <a:lnTo>
                    <a:pt x="198" y="435"/>
                  </a:lnTo>
                  <a:lnTo>
                    <a:pt x="190" y="419"/>
                  </a:lnTo>
                  <a:lnTo>
                    <a:pt x="179" y="406"/>
                  </a:lnTo>
                  <a:lnTo>
                    <a:pt x="174" y="389"/>
                  </a:lnTo>
                  <a:lnTo>
                    <a:pt x="174" y="357"/>
                  </a:lnTo>
                  <a:lnTo>
                    <a:pt x="165" y="349"/>
                  </a:lnTo>
                  <a:lnTo>
                    <a:pt x="165" y="333"/>
                  </a:lnTo>
                  <a:lnTo>
                    <a:pt x="174" y="284"/>
                  </a:lnTo>
                  <a:lnTo>
                    <a:pt x="174" y="238"/>
                  </a:lnTo>
                  <a:lnTo>
                    <a:pt x="179" y="189"/>
                  </a:lnTo>
                  <a:lnTo>
                    <a:pt x="190" y="181"/>
                  </a:lnTo>
                  <a:lnTo>
                    <a:pt x="190" y="173"/>
                  </a:lnTo>
                  <a:lnTo>
                    <a:pt x="203" y="173"/>
                  </a:lnTo>
                  <a:lnTo>
                    <a:pt x="217" y="165"/>
                  </a:lnTo>
                  <a:lnTo>
                    <a:pt x="228" y="165"/>
                  </a:lnTo>
                  <a:lnTo>
                    <a:pt x="241" y="157"/>
                  </a:lnTo>
                  <a:lnTo>
                    <a:pt x="247" y="157"/>
                  </a:lnTo>
                  <a:lnTo>
                    <a:pt x="252" y="165"/>
                  </a:lnTo>
                  <a:lnTo>
                    <a:pt x="265" y="173"/>
                  </a:lnTo>
                  <a:lnTo>
                    <a:pt x="271" y="173"/>
                  </a:lnTo>
                  <a:lnTo>
                    <a:pt x="295" y="206"/>
                  </a:lnTo>
                  <a:lnTo>
                    <a:pt x="295" y="214"/>
                  </a:lnTo>
                  <a:lnTo>
                    <a:pt x="303" y="214"/>
                  </a:lnTo>
                  <a:lnTo>
                    <a:pt x="303" y="206"/>
                  </a:lnTo>
                  <a:lnTo>
                    <a:pt x="295" y="189"/>
                  </a:lnTo>
                  <a:lnTo>
                    <a:pt x="295" y="173"/>
                  </a:lnTo>
                  <a:lnTo>
                    <a:pt x="303" y="157"/>
                  </a:lnTo>
                  <a:lnTo>
                    <a:pt x="303" y="111"/>
                  </a:lnTo>
                  <a:lnTo>
                    <a:pt x="314" y="95"/>
                  </a:lnTo>
                  <a:lnTo>
                    <a:pt x="314" y="79"/>
                  </a:lnTo>
                  <a:lnTo>
                    <a:pt x="328" y="46"/>
                  </a:lnTo>
                  <a:lnTo>
                    <a:pt x="357" y="8"/>
                  </a:lnTo>
                  <a:lnTo>
                    <a:pt x="371" y="8"/>
                  </a:lnTo>
                  <a:lnTo>
                    <a:pt x="382" y="0"/>
                  </a:lnTo>
                  <a:lnTo>
                    <a:pt x="457" y="0"/>
                  </a:lnTo>
                  <a:lnTo>
                    <a:pt x="493" y="8"/>
                  </a:lnTo>
                  <a:lnTo>
                    <a:pt x="506" y="14"/>
                  </a:lnTo>
                  <a:lnTo>
                    <a:pt x="544" y="30"/>
                  </a:lnTo>
                  <a:lnTo>
                    <a:pt x="579" y="38"/>
                  </a:lnTo>
                  <a:lnTo>
                    <a:pt x="593" y="87"/>
                  </a:lnTo>
                  <a:lnTo>
                    <a:pt x="606" y="149"/>
                  </a:lnTo>
                  <a:lnTo>
                    <a:pt x="611" y="198"/>
                  </a:lnTo>
                  <a:lnTo>
                    <a:pt x="617" y="262"/>
                  </a:lnTo>
                  <a:lnTo>
                    <a:pt x="617" y="279"/>
                  </a:lnTo>
                  <a:lnTo>
                    <a:pt x="611" y="284"/>
                  </a:lnTo>
                  <a:lnTo>
                    <a:pt x="611" y="292"/>
                  </a:lnTo>
                  <a:lnTo>
                    <a:pt x="617" y="284"/>
                  </a:lnTo>
                  <a:lnTo>
                    <a:pt x="630" y="279"/>
                  </a:lnTo>
                  <a:lnTo>
                    <a:pt x="636" y="262"/>
                  </a:lnTo>
                  <a:lnTo>
                    <a:pt x="655" y="238"/>
                  </a:lnTo>
                  <a:lnTo>
                    <a:pt x="693" y="230"/>
                  </a:lnTo>
                  <a:lnTo>
                    <a:pt x="755" y="214"/>
                  </a:lnTo>
                  <a:lnTo>
                    <a:pt x="803" y="198"/>
                  </a:lnTo>
                  <a:lnTo>
                    <a:pt x="852" y="189"/>
                  </a:lnTo>
                  <a:lnTo>
                    <a:pt x="876" y="189"/>
                  </a:lnTo>
                  <a:lnTo>
                    <a:pt x="928" y="206"/>
                  </a:lnTo>
                  <a:lnTo>
                    <a:pt x="987" y="222"/>
                  </a:lnTo>
                  <a:lnTo>
                    <a:pt x="1025" y="230"/>
                  </a:lnTo>
                  <a:lnTo>
                    <a:pt x="1039" y="246"/>
                  </a:lnTo>
                  <a:lnTo>
                    <a:pt x="1044" y="292"/>
                  </a:lnTo>
                  <a:lnTo>
                    <a:pt x="1049" y="389"/>
                  </a:lnTo>
                  <a:lnTo>
                    <a:pt x="1049" y="452"/>
                  </a:lnTo>
                  <a:lnTo>
                    <a:pt x="1044" y="517"/>
                  </a:lnTo>
                  <a:lnTo>
                    <a:pt x="1031" y="562"/>
                  </a:lnTo>
                  <a:lnTo>
                    <a:pt x="1031" y="571"/>
                  </a:lnTo>
                  <a:lnTo>
                    <a:pt x="1063" y="571"/>
                  </a:lnTo>
                  <a:lnTo>
                    <a:pt x="1074" y="562"/>
                  </a:lnTo>
                  <a:lnTo>
                    <a:pt x="1193" y="562"/>
                  </a:lnTo>
                  <a:lnTo>
                    <a:pt x="1204" y="571"/>
                  </a:lnTo>
                  <a:lnTo>
                    <a:pt x="1212" y="579"/>
                  </a:lnTo>
                  <a:lnTo>
                    <a:pt x="1212" y="627"/>
                  </a:lnTo>
                  <a:lnTo>
                    <a:pt x="1217" y="644"/>
                  </a:lnTo>
                  <a:lnTo>
                    <a:pt x="1217" y="660"/>
                  </a:lnTo>
                  <a:lnTo>
                    <a:pt x="1212" y="676"/>
                  </a:lnTo>
                  <a:lnTo>
                    <a:pt x="1212" y="722"/>
                  </a:lnTo>
                  <a:lnTo>
                    <a:pt x="1204" y="738"/>
                  </a:lnTo>
                  <a:lnTo>
                    <a:pt x="1193" y="787"/>
                  </a:lnTo>
                  <a:lnTo>
                    <a:pt x="1187" y="803"/>
                  </a:lnTo>
                  <a:lnTo>
                    <a:pt x="1168" y="825"/>
                  </a:lnTo>
                  <a:lnTo>
                    <a:pt x="1068" y="922"/>
                  </a:lnTo>
                  <a:lnTo>
                    <a:pt x="1020" y="938"/>
                  </a:lnTo>
                  <a:lnTo>
                    <a:pt x="971" y="946"/>
                  </a:lnTo>
                  <a:lnTo>
                    <a:pt x="852" y="946"/>
                  </a:lnTo>
                  <a:lnTo>
                    <a:pt x="876" y="946"/>
                  </a:lnTo>
                  <a:lnTo>
                    <a:pt x="882" y="960"/>
                  </a:lnTo>
                  <a:lnTo>
                    <a:pt x="909" y="992"/>
                  </a:lnTo>
                  <a:lnTo>
                    <a:pt x="909" y="1057"/>
                  </a:lnTo>
                  <a:lnTo>
                    <a:pt x="876" y="1095"/>
                  </a:lnTo>
                  <a:lnTo>
                    <a:pt x="828" y="1144"/>
                  </a:lnTo>
                  <a:lnTo>
                    <a:pt x="766" y="1152"/>
                  </a:lnTo>
                  <a:lnTo>
                    <a:pt x="717" y="1160"/>
                  </a:lnTo>
                  <a:lnTo>
                    <a:pt x="655" y="1168"/>
                  </a:lnTo>
                  <a:lnTo>
                    <a:pt x="617" y="1176"/>
                  </a:lnTo>
                  <a:lnTo>
                    <a:pt x="555" y="1176"/>
                  </a:lnTo>
                  <a:lnTo>
                    <a:pt x="493" y="1184"/>
                  </a:lnTo>
                  <a:lnTo>
                    <a:pt x="382" y="1184"/>
                  </a:lnTo>
                  <a:lnTo>
                    <a:pt x="347" y="1176"/>
                  </a:lnTo>
                  <a:lnTo>
                    <a:pt x="347" y="1160"/>
                  </a:lnTo>
                  <a:lnTo>
                    <a:pt x="338" y="1144"/>
                  </a:lnTo>
                  <a:lnTo>
                    <a:pt x="338" y="1111"/>
                  </a:lnTo>
                  <a:lnTo>
                    <a:pt x="347" y="1065"/>
                  </a:lnTo>
                  <a:lnTo>
                    <a:pt x="395" y="1000"/>
                  </a:lnTo>
                  <a:lnTo>
                    <a:pt x="433" y="992"/>
                  </a:lnTo>
                  <a:lnTo>
                    <a:pt x="438" y="984"/>
                  </a:lnTo>
                  <a:lnTo>
                    <a:pt x="444" y="984"/>
                  </a:lnTo>
                  <a:lnTo>
                    <a:pt x="457" y="992"/>
                  </a:lnTo>
                  <a:lnTo>
                    <a:pt x="463" y="992"/>
                  </a:lnTo>
                  <a:lnTo>
                    <a:pt x="457" y="1000"/>
                  </a:lnTo>
                  <a:lnTo>
                    <a:pt x="449" y="1000"/>
                  </a:lnTo>
                  <a:lnTo>
                    <a:pt x="414" y="1008"/>
                  </a:lnTo>
                  <a:lnTo>
                    <a:pt x="363" y="1025"/>
                  </a:lnTo>
                  <a:lnTo>
                    <a:pt x="303" y="1033"/>
                  </a:lnTo>
                  <a:lnTo>
                    <a:pt x="241" y="1033"/>
                  </a:lnTo>
                  <a:lnTo>
                    <a:pt x="228" y="1041"/>
                  </a:lnTo>
                  <a:lnTo>
                    <a:pt x="6" y="1041"/>
                  </a:lnTo>
                  <a:lnTo>
                    <a:pt x="0" y="1033"/>
                  </a:lnTo>
                  <a:lnTo>
                    <a:pt x="0" y="1025"/>
                  </a:lnTo>
                  <a:lnTo>
                    <a:pt x="6" y="976"/>
                  </a:lnTo>
                  <a:lnTo>
                    <a:pt x="6" y="930"/>
                  </a:lnTo>
                  <a:lnTo>
                    <a:pt x="11" y="881"/>
                  </a:lnTo>
                  <a:lnTo>
                    <a:pt x="49" y="865"/>
                  </a:lnTo>
                  <a:lnTo>
                    <a:pt x="55" y="857"/>
                  </a:lnTo>
                  <a:lnTo>
                    <a:pt x="68" y="849"/>
                  </a:lnTo>
                  <a:lnTo>
                    <a:pt x="160" y="849"/>
                  </a:lnTo>
                  <a:lnTo>
                    <a:pt x="222" y="857"/>
                  </a:lnTo>
                  <a:lnTo>
                    <a:pt x="228" y="857"/>
                  </a:lnTo>
                  <a:lnTo>
                    <a:pt x="217" y="857"/>
                  </a:lnTo>
                  <a:lnTo>
                    <a:pt x="179" y="849"/>
                  </a:lnTo>
                  <a:lnTo>
                    <a:pt x="130" y="849"/>
                  </a:lnTo>
                  <a:lnTo>
                    <a:pt x="68" y="841"/>
                  </a:lnTo>
                  <a:lnTo>
                    <a:pt x="30" y="833"/>
                  </a:lnTo>
                  <a:lnTo>
                    <a:pt x="11" y="833"/>
                  </a:lnTo>
                  <a:lnTo>
                    <a:pt x="6" y="825"/>
                  </a:lnTo>
                  <a:lnTo>
                    <a:pt x="6" y="803"/>
                  </a:lnTo>
                  <a:lnTo>
                    <a:pt x="36" y="763"/>
                  </a:lnTo>
                  <a:lnTo>
                    <a:pt x="44" y="763"/>
                  </a:lnTo>
                  <a:lnTo>
                    <a:pt x="49" y="754"/>
                  </a:lnTo>
                  <a:lnTo>
                    <a:pt x="103" y="754"/>
                  </a:lnTo>
                  <a:lnTo>
                    <a:pt x="117" y="746"/>
                  </a:lnTo>
                  <a:lnTo>
                    <a:pt x="184" y="746"/>
                  </a:lnTo>
                  <a:lnTo>
                    <a:pt x="190" y="738"/>
                  </a:lnTo>
                  <a:lnTo>
                    <a:pt x="233" y="738"/>
                  </a:lnTo>
                  <a:lnTo>
                    <a:pt x="241" y="730"/>
                  </a:lnTo>
                  <a:lnTo>
                    <a:pt x="247" y="730"/>
                  </a:lnTo>
                  <a:lnTo>
                    <a:pt x="252" y="744"/>
                  </a:lnTo>
                  <a:lnTo>
                    <a:pt x="206" y="74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4" name="Freeform 10">
              <a:extLst>
                <a:ext uri="{FF2B5EF4-FFF2-40B4-BE49-F238E27FC236}">
                  <a16:creationId xmlns:a16="http://schemas.microsoft.com/office/drawing/2014/main" id="{F4AA5E14-6C34-4325-8042-B49FBBDEF728}"/>
                </a:ext>
              </a:extLst>
            </p:cNvPr>
            <p:cNvSpPr>
              <a:spLocks/>
            </p:cNvSpPr>
            <p:nvPr/>
          </p:nvSpPr>
          <p:spPr bwMode="auto">
            <a:xfrm>
              <a:off x="1992" y="2737"/>
              <a:ext cx="56" cy="222"/>
            </a:xfrm>
            <a:custGeom>
              <a:avLst/>
              <a:gdLst>
                <a:gd name="T0" fmla="*/ 0 w 56"/>
                <a:gd name="T1" fmla="*/ 11 h 222"/>
                <a:gd name="T2" fmla="*/ 0 w 56"/>
                <a:gd name="T3" fmla="*/ 0 h 222"/>
                <a:gd name="T4" fmla="*/ 24 w 56"/>
                <a:gd name="T5" fmla="*/ 13 h 222"/>
                <a:gd name="T6" fmla="*/ 29 w 56"/>
                <a:gd name="T7" fmla="*/ 30 h 222"/>
                <a:gd name="T8" fmla="*/ 43 w 56"/>
                <a:gd name="T9" fmla="*/ 78 h 222"/>
                <a:gd name="T10" fmla="*/ 51 w 56"/>
                <a:gd name="T11" fmla="*/ 94 h 222"/>
                <a:gd name="T12" fmla="*/ 56 w 56"/>
                <a:gd name="T13" fmla="*/ 143 h 222"/>
                <a:gd name="T14" fmla="*/ 56 w 56"/>
                <a:gd name="T15" fmla="*/ 197 h 222"/>
                <a:gd name="T16" fmla="*/ 51 w 56"/>
                <a:gd name="T17" fmla="*/ 205 h 222"/>
                <a:gd name="T18" fmla="*/ 51 w 56"/>
                <a:gd name="T19" fmla="*/ 222 h 222"/>
                <a:gd name="T20" fmla="*/ 48 w 56"/>
                <a:gd name="T21" fmla="*/ 222 h 222"/>
                <a:gd name="T22" fmla="*/ 0 w 56"/>
                <a:gd name="T23" fmla="*/ 11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222">
                  <a:moveTo>
                    <a:pt x="0" y="11"/>
                  </a:moveTo>
                  <a:lnTo>
                    <a:pt x="0" y="0"/>
                  </a:lnTo>
                  <a:lnTo>
                    <a:pt x="24" y="13"/>
                  </a:lnTo>
                  <a:lnTo>
                    <a:pt x="29" y="30"/>
                  </a:lnTo>
                  <a:lnTo>
                    <a:pt x="43" y="78"/>
                  </a:lnTo>
                  <a:lnTo>
                    <a:pt x="51" y="94"/>
                  </a:lnTo>
                  <a:lnTo>
                    <a:pt x="56" y="143"/>
                  </a:lnTo>
                  <a:lnTo>
                    <a:pt x="56" y="197"/>
                  </a:lnTo>
                  <a:lnTo>
                    <a:pt x="51" y="205"/>
                  </a:lnTo>
                  <a:lnTo>
                    <a:pt x="51" y="222"/>
                  </a:lnTo>
                  <a:lnTo>
                    <a:pt x="48" y="222"/>
                  </a:lnTo>
                  <a:lnTo>
                    <a:pt x="0" y="11"/>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5" name="Freeform 11">
              <a:extLst>
                <a:ext uri="{FF2B5EF4-FFF2-40B4-BE49-F238E27FC236}">
                  <a16:creationId xmlns:a16="http://schemas.microsoft.com/office/drawing/2014/main" id="{1BF751E0-47CA-41C7-A13B-822FB4E76E6B}"/>
                </a:ext>
              </a:extLst>
            </p:cNvPr>
            <p:cNvSpPr>
              <a:spLocks/>
            </p:cNvSpPr>
            <p:nvPr/>
          </p:nvSpPr>
          <p:spPr bwMode="auto">
            <a:xfrm>
              <a:off x="1021" y="2196"/>
              <a:ext cx="222" cy="98"/>
            </a:xfrm>
            <a:custGeom>
              <a:avLst/>
              <a:gdLst>
                <a:gd name="T0" fmla="*/ 219 w 222"/>
                <a:gd name="T1" fmla="*/ 98 h 98"/>
                <a:gd name="T2" fmla="*/ 222 w 222"/>
                <a:gd name="T3" fmla="*/ 79 h 98"/>
                <a:gd name="T4" fmla="*/ 211 w 222"/>
                <a:gd name="T5" fmla="*/ 71 h 98"/>
                <a:gd name="T6" fmla="*/ 203 w 222"/>
                <a:gd name="T7" fmla="*/ 62 h 98"/>
                <a:gd name="T8" fmla="*/ 178 w 222"/>
                <a:gd name="T9" fmla="*/ 46 h 98"/>
                <a:gd name="T10" fmla="*/ 143 w 222"/>
                <a:gd name="T11" fmla="*/ 38 h 98"/>
                <a:gd name="T12" fmla="*/ 130 w 222"/>
                <a:gd name="T13" fmla="*/ 30 h 98"/>
                <a:gd name="T14" fmla="*/ 81 w 222"/>
                <a:gd name="T15" fmla="*/ 14 h 98"/>
                <a:gd name="T16" fmla="*/ 43 w 222"/>
                <a:gd name="T17" fmla="*/ 8 h 98"/>
                <a:gd name="T18" fmla="*/ 30 w 222"/>
                <a:gd name="T19" fmla="*/ 8 h 98"/>
                <a:gd name="T20" fmla="*/ 19 w 222"/>
                <a:gd name="T21" fmla="*/ 0 h 98"/>
                <a:gd name="T22" fmla="*/ 0 w 222"/>
                <a:gd name="T23" fmla="*/ 0 h 98"/>
                <a:gd name="T24" fmla="*/ 219 w 222"/>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2" h="98">
                  <a:moveTo>
                    <a:pt x="219" y="98"/>
                  </a:moveTo>
                  <a:lnTo>
                    <a:pt x="222" y="79"/>
                  </a:lnTo>
                  <a:lnTo>
                    <a:pt x="211" y="71"/>
                  </a:lnTo>
                  <a:lnTo>
                    <a:pt x="203" y="62"/>
                  </a:lnTo>
                  <a:lnTo>
                    <a:pt x="178" y="46"/>
                  </a:lnTo>
                  <a:lnTo>
                    <a:pt x="143" y="38"/>
                  </a:lnTo>
                  <a:lnTo>
                    <a:pt x="130" y="30"/>
                  </a:lnTo>
                  <a:lnTo>
                    <a:pt x="81" y="14"/>
                  </a:lnTo>
                  <a:lnTo>
                    <a:pt x="43" y="8"/>
                  </a:lnTo>
                  <a:lnTo>
                    <a:pt x="30" y="8"/>
                  </a:lnTo>
                  <a:lnTo>
                    <a:pt x="19" y="0"/>
                  </a:lnTo>
                  <a:lnTo>
                    <a:pt x="0" y="0"/>
                  </a:lnTo>
                  <a:lnTo>
                    <a:pt x="219" y="98"/>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6" name="Freeform 12">
              <a:extLst>
                <a:ext uri="{FF2B5EF4-FFF2-40B4-BE49-F238E27FC236}">
                  <a16:creationId xmlns:a16="http://schemas.microsoft.com/office/drawing/2014/main" id="{578E03CC-6CB0-41E0-A2B3-4D4315209538}"/>
                </a:ext>
              </a:extLst>
            </p:cNvPr>
            <p:cNvSpPr>
              <a:spLocks/>
            </p:cNvSpPr>
            <p:nvPr/>
          </p:nvSpPr>
          <p:spPr bwMode="auto">
            <a:xfrm>
              <a:off x="2273" y="2304"/>
              <a:ext cx="932" cy="192"/>
            </a:xfrm>
            <a:custGeom>
              <a:avLst/>
              <a:gdLst>
                <a:gd name="T0" fmla="*/ 759 w 932"/>
                <a:gd name="T1" fmla="*/ 0 h 192"/>
                <a:gd name="T2" fmla="*/ 932 w 932"/>
                <a:gd name="T3" fmla="*/ 95 h 192"/>
                <a:gd name="T4" fmla="*/ 759 w 932"/>
                <a:gd name="T5" fmla="*/ 192 h 192"/>
                <a:gd name="T6" fmla="*/ 759 w 932"/>
                <a:gd name="T7" fmla="*/ 127 h 192"/>
                <a:gd name="T8" fmla="*/ 0 w 932"/>
                <a:gd name="T9" fmla="*/ 127 h 192"/>
                <a:gd name="T10" fmla="*/ 0 w 932"/>
                <a:gd name="T11" fmla="*/ 63 h 192"/>
                <a:gd name="T12" fmla="*/ 759 w 932"/>
                <a:gd name="T13" fmla="*/ 63 h 192"/>
                <a:gd name="T14" fmla="*/ 759 w 932"/>
                <a:gd name="T15" fmla="*/ 14 h 192"/>
                <a:gd name="T16" fmla="*/ 759 w 932"/>
                <a:gd name="T17" fmla="*/ 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2" h="192">
                  <a:moveTo>
                    <a:pt x="759" y="0"/>
                  </a:moveTo>
                  <a:lnTo>
                    <a:pt x="932" y="95"/>
                  </a:lnTo>
                  <a:lnTo>
                    <a:pt x="759" y="192"/>
                  </a:lnTo>
                  <a:lnTo>
                    <a:pt x="759" y="127"/>
                  </a:lnTo>
                  <a:lnTo>
                    <a:pt x="0" y="127"/>
                  </a:lnTo>
                  <a:lnTo>
                    <a:pt x="0" y="63"/>
                  </a:lnTo>
                  <a:lnTo>
                    <a:pt x="759" y="63"/>
                  </a:lnTo>
                  <a:lnTo>
                    <a:pt x="759" y="14"/>
                  </a:lnTo>
                  <a:lnTo>
                    <a:pt x="759"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7" name="Freeform 13">
              <a:extLst>
                <a:ext uri="{FF2B5EF4-FFF2-40B4-BE49-F238E27FC236}">
                  <a16:creationId xmlns:a16="http://schemas.microsoft.com/office/drawing/2014/main" id="{5514F6FF-1D13-4B5F-BA3D-7FFF65EC0EDA}"/>
                </a:ext>
              </a:extLst>
            </p:cNvPr>
            <p:cNvSpPr>
              <a:spLocks/>
            </p:cNvSpPr>
            <p:nvPr/>
          </p:nvSpPr>
          <p:spPr bwMode="auto">
            <a:xfrm>
              <a:off x="991" y="1769"/>
              <a:ext cx="1217" cy="1184"/>
            </a:xfrm>
            <a:custGeom>
              <a:avLst/>
              <a:gdLst>
                <a:gd name="T0" fmla="*/ 192 w 1217"/>
                <a:gd name="T1" fmla="*/ 716 h 1184"/>
                <a:gd name="T2" fmla="*/ 168 w 1217"/>
                <a:gd name="T3" fmla="*/ 700 h 1184"/>
                <a:gd name="T4" fmla="*/ 130 w 1217"/>
                <a:gd name="T5" fmla="*/ 652 h 1184"/>
                <a:gd name="T6" fmla="*/ 106 w 1217"/>
                <a:gd name="T7" fmla="*/ 614 h 1184"/>
                <a:gd name="T8" fmla="*/ 100 w 1217"/>
                <a:gd name="T9" fmla="*/ 471 h 1184"/>
                <a:gd name="T10" fmla="*/ 119 w 1217"/>
                <a:gd name="T11" fmla="*/ 422 h 1184"/>
                <a:gd name="T12" fmla="*/ 198 w 1217"/>
                <a:gd name="T13" fmla="*/ 438 h 1184"/>
                <a:gd name="T14" fmla="*/ 173 w 1217"/>
                <a:gd name="T15" fmla="*/ 389 h 1184"/>
                <a:gd name="T16" fmla="*/ 168 w 1217"/>
                <a:gd name="T17" fmla="*/ 335 h 1184"/>
                <a:gd name="T18" fmla="*/ 179 w 1217"/>
                <a:gd name="T19" fmla="*/ 192 h 1184"/>
                <a:gd name="T20" fmla="*/ 203 w 1217"/>
                <a:gd name="T21" fmla="*/ 176 h 1184"/>
                <a:gd name="T22" fmla="*/ 241 w 1217"/>
                <a:gd name="T23" fmla="*/ 160 h 1184"/>
                <a:gd name="T24" fmla="*/ 265 w 1217"/>
                <a:gd name="T25" fmla="*/ 176 h 1184"/>
                <a:gd name="T26" fmla="*/ 298 w 1217"/>
                <a:gd name="T27" fmla="*/ 216 h 1184"/>
                <a:gd name="T28" fmla="*/ 298 w 1217"/>
                <a:gd name="T29" fmla="*/ 192 h 1184"/>
                <a:gd name="T30" fmla="*/ 303 w 1217"/>
                <a:gd name="T31" fmla="*/ 111 h 1184"/>
                <a:gd name="T32" fmla="*/ 327 w 1217"/>
                <a:gd name="T33" fmla="*/ 49 h 1184"/>
                <a:gd name="T34" fmla="*/ 384 w 1217"/>
                <a:gd name="T35" fmla="*/ 0 h 1184"/>
                <a:gd name="T36" fmla="*/ 508 w 1217"/>
                <a:gd name="T37" fmla="*/ 16 h 1184"/>
                <a:gd name="T38" fmla="*/ 595 w 1217"/>
                <a:gd name="T39" fmla="*/ 89 h 1184"/>
                <a:gd name="T40" fmla="*/ 619 w 1217"/>
                <a:gd name="T41" fmla="*/ 262 h 1184"/>
                <a:gd name="T42" fmla="*/ 611 w 1217"/>
                <a:gd name="T43" fmla="*/ 295 h 1184"/>
                <a:gd name="T44" fmla="*/ 638 w 1217"/>
                <a:gd name="T45" fmla="*/ 262 h 1184"/>
                <a:gd name="T46" fmla="*/ 755 w 1217"/>
                <a:gd name="T47" fmla="*/ 216 h 1184"/>
                <a:gd name="T48" fmla="*/ 879 w 1217"/>
                <a:gd name="T49" fmla="*/ 192 h 1184"/>
                <a:gd name="T50" fmla="*/ 1028 w 1217"/>
                <a:gd name="T51" fmla="*/ 230 h 1184"/>
                <a:gd name="T52" fmla="*/ 1052 w 1217"/>
                <a:gd name="T53" fmla="*/ 389 h 1184"/>
                <a:gd name="T54" fmla="*/ 1033 w 1217"/>
                <a:gd name="T55" fmla="*/ 565 h 1184"/>
                <a:gd name="T56" fmla="*/ 1076 w 1217"/>
                <a:gd name="T57" fmla="*/ 565 h 1184"/>
                <a:gd name="T58" fmla="*/ 1211 w 1217"/>
                <a:gd name="T59" fmla="*/ 581 h 1184"/>
                <a:gd name="T60" fmla="*/ 1217 w 1217"/>
                <a:gd name="T61" fmla="*/ 660 h 1184"/>
                <a:gd name="T62" fmla="*/ 1206 w 1217"/>
                <a:gd name="T63" fmla="*/ 741 h 1184"/>
                <a:gd name="T64" fmla="*/ 1168 w 1217"/>
                <a:gd name="T65" fmla="*/ 827 h 1184"/>
                <a:gd name="T66" fmla="*/ 971 w 1217"/>
                <a:gd name="T67" fmla="*/ 946 h 1184"/>
                <a:gd name="T68" fmla="*/ 884 w 1217"/>
                <a:gd name="T69" fmla="*/ 962 h 1184"/>
                <a:gd name="T70" fmla="*/ 879 w 1217"/>
                <a:gd name="T71" fmla="*/ 1098 h 1184"/>
                <a:gd name="T72" fmla="*/ 717 w 1217"/>
                <a:gd name="T73" fmla="*/ 1162 h 1184"/>
                <a:gd name="T74" fmla="*/ 557 w 1217"/>
                <a:gd name="T75" fmla="*/ 1176 h 1184"/>
                <a:gd name="T76" fmla="*/ 346 w 1217"/>
                <a:gd name="T77" fmla="*/ 1176 h 1184"/>
                <a:gd name="T78" fmla="*/ 341 w 1217"/>
                <a:gd name="T79" fmla="*/ 1114 h 1184"/>
                <a:gd name="T80" fmla="*/ 433 w 1217"/>
                <a:gd name="T81" fmla="*/ 995 h 1184"/>
                <a:gd name="T82" fmla="*/ 457 w 1217"/>
                <a:gd name="T83" fmla="*/ 995 h 1184"/>
                <a:gd name="T84" fmla="*/ 452 w 1217"/>
                <a:gd name="T85" fmla="*/ 1003 h 1184"/>
                <a:gd name="T86" fmla="*/ 303 w 1217"/>
                <a:gd name="T87" fmla="*/ 1035 h 1184"/>
                <a:gd name="T88" fmla="*/ 6 w 1217"/>
                <a:gd name="T89" fmla="*/ 1041 h 1184"/>
                <a:gd name="T90" fmla="*/ 6 w 1217"/>
                <a:gd name="T91" fmla="*/ 979 h 1184"/>
                <a:gd name="T92" fmla="*/ 49 w 1217"/>
                <a:gd name="T93" fmla="*/ 868 h 1184"/>
                <a:gd name="T94" fmla="*/ 160 w 1217"/>
                <a:gd name="T95" fmla="*/ 852 h 1184"/>
                <a:gd name="T96" fmla="*/ 217 w 1217"/>
                <a:gd name="T97" fmla="*/ 860 h 1184"/>
                <a:gd name="T98" fmla="*/ 68 w 1217"/>
                <a:gd name="T99" fmla="*/ 844 h 1184"/>
                <a:gd name="T100" fmla="*/ 6 w 1217"/>
                <a:gd name="T101" fmla="*/ 827 h 1184"/>
                <a:gd name="T102" fmla="*/ 43 w 1217"/>
                <a:gd name="T103" fmla="*/ 765 h 1184"/>
                <a:gd name="T104" fmla="*/ 119 w 1217"/>
                <a:gd name="T105" fmla="*/ 749 h 1184"/>
                <a:gd name="T106" fmla="*/ 235 w 1217"/>
                <a:gd name="T107" fmla="*/ 741 h 1184"/>
                <a:gd name="T108" fmla="*/ 254 w 1217"/>
                <a:gd name="T109" fmla="*/ 744 h 1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17" h="1184">
                  <a:moveTo>
                    <a:pt x="206" y="744"/>
                  </a:moveTo>
                  <a:lnTo>
                    <a:pt x="198" y="725"/>
                  </a:lnTo>
                  <a:lnTo>
                    <a:pt x="192" y="716"/>
                  </a:lnTo>
                  <a:lnTo>
                    <a:pt x="179" y="708"/>
                  </a:lnTo>
                  <a:lnTo>
                    <a:pt x="173" y="700"/>
                  </a:lnTo>
                  <a:lnTo>
                    <a:pt x="168" y="700"/>
                  </a:lnTo>
                  <a:lnTo>
                    <a:pt x="144" y="668"/>
                  </a:lnTo>
                  <a:lnTo>
                    <a:pt x="130" y="660"/>
                  </a:lnTo>
                  <a:lnTo>
                    <a:pt x="130" y="652"/>
                  </a:lnTo>
                  <a:lnTo>
                    <a:pt x="119" y="635"/>
                  </a:lnTo>
                  <a:lnTo>
                    <a:pt x="119" y="622"/>
                  </a:lnTo>
                  <a:lnTo>
                    <a:pt x="106" y="614"/>
                  </a:lnTo>
                  <a:lnTo>
                    <a:pt x="106" y="606"/>
                  </a:lnTo>
                  <a:lnTo>
                    <a:pt x="100" y="598"/>
                  </a:lnTo>
                  <a:lnTo>
                    <a:pt x="100" y="471"/>
                  </a:lnTo>
                  <a:lnTo>
                    <a:pt x="106" y="454"/>
                  </a:lnTo>
                  <a:lnTo>
                    <a:pt x="106" y="438"/>
                  </a:lnTo>
                  <a:lnTo>
                    <a:pt x="119" y="422"/>
                  </a:lnTo>
                  <a:lnTo>
                    <a:pt x="154" y="422"/>
                  </a:lnTo>
                  <a:lnTo>
                    <a:pt x="179" y="438"/>
                  </a:lnTo>
                  <a:lnTo>
                    <a:pt x="198" y="438"/>
                  </a:lnTo>
                  <a:lnTo>
                    <a:pt x="192" y="422"/>
                  </a:lnTo>
                  <a:lnTo>
                    <a:pt x="179" y="406"/>
                  </a:lnTo>
                  <a:lnTo>
                    <a:pt x="173" y="389"/>
                  </a:lnTo>
                  <a:lnTo>
                    <a:pt x="173" y="360"/>
                  </a:lnTo>
                  <a:lnTo>
                    <a:pt x="168" y="352"/>
                  </a:lnTo>
                  <a:lnTo>
                    <a:pt x="168" y="335"/>
                  </a:lnTo>
                  <a:lnTo>
                    <a:pt x="173" y="287"/>
                  </a:lnTo>
                  <a:lnTo>
                    <a:pt x="173" y="238"/>
                  </a:lnTo>
                  <a:lnTo>
                    <a:pt x="179" y="192"/>
                  </a:lnTo>
                  <a:lnTo>
                    <a:pt x="192" y="184"/>
                  </a:lnTo>
                  <a:lnTo>
                    <a:pt x="192" y="176"/>
                  </a:lnTo>
                  <a:lnTo>
                    <a:pt x="203" y="176"/>
                  </a:lnTo>
                  <a:lnTo>
                    <a:pt x="217" y="168"/>
                  </a:lnTo>
                  <a:lnTo>
                    <a:pt x="230" y="168"/>
                  </a:lnTo>
                  <a:lnTo>
                    <a:pt x="241" y="160"/>
                  </a:lnTo>
                  <a:lnTo>
                    <a:pt x="246" y="160"/>
                  </a:lnTo>
                  <a:lnTo>
                    <a:pt x="254" y="168"/>
                  </a:lnTo>
                  <a:lnTo>
                    <a:pt x="265" y="176"/>
                  </a:lnTo>
                  <a:lnTo>
                    <a:pt x="273" y="176"/>
                  </a:lnTo>
                  <a:lnTo>
                    <a:pt x="298" y="208"/>
                  </a:lnTo>
                  <a:lnTo>
                    <a:pt x="298" y="216"/>
                  </a:lnTo>
                  <a:lnTo>
                    <a:pt x="303" y="216"/>
                  </a:lnTo>
                  <a:lnTo>
                    <a:pt x="303" y="208"/>
                  </a:lnTo>
                  <a:lnTo>
                    <a:pt x="298" y="192"/>
                  </a:lnTo>
                  <a:lnTo>
                    <a:pt x="298" y="176"/>
                  </a:lnTo>
                  <a:lnTo>
                    <a:pt x="303" y="160"/>
                  </a:lnTo>
                  <a:lnTo>
                    <a:pt x="303" y="111"/>
                  </a:lnTo>
                  <a:lnTo>
                    <a:pt x="317" y="95"/>
                  </a:lnTo>
                  <a:lnTo>
                    <a:pt x="317" y="81"/>
                  </a:lnTo>
                  <a:lnTo>
                    <a:pt x="327" y="49"/>
                  </a:lnTo>
                  <a:lnTo>
                    <a:pt x="360" y="8"/>
                  </a:lnTo>
                  <a:lnTo>
                    <a:pt x="371" y="8"/>
                  </a:lnTo>
                  <a:lnTo>
                    <a:pt x="384" y="0"/>
                  </a:lnTo>
                  <a:lnTo>
                    <a:pt x="457" y="0"/>
                  </a:lnTo>
                  <a:lnTo>
                    <a:pt x="495" y="8"/>
                  </a:lnTo>
                  <a:lnTo>
                    <a:pt x="508" y="16"/>
                  </a:lnTo>
                  <a:lnTo>
                    <a:pt x="544" y="33"/>
                  </a:lnTo>
                  <a:lnTo>
                    <a:pt x="581" y="41"/>
                  </a:lnTo>
                  <a:lnTo>
                    <a:pt x="595" y="89"/>
                  </a:lnTo>
                  <a:lnTo>
                    <a:pt x="606" y="152"/>
                  </a:lnTo>
                  <a:lnTo>
                    <a:pt x="611" y="200"/>
                  </a:lnTo>
                  <a:lnTo>
                    <a:pt x="619" y="262"/>
                  </a:lnTo>
                  <a:lnTo>
                    <a:pt x="619" y="279"/>
                  </a:lnTo>
                  <a:lnTo>
                    <a:pt x="611" y="287"/>
                  </a:lnTo>
                  <a:lnTo>
                    <a:pt x="611" y="295"/>
                  </a:lnTo>
                  <a:lnTo>
                    <a:pt x="619" y="287"/>
                  </a:lnTo>
                  <a:lnTo>
                    <a:pt x="630" y="279"/>
                  </a:lnTo>
                  <a:lnTo>
                    <a:pt x="638" y="262"/>
                  </a:lnTo>
                  <a:lnTo>
                    <a:pt x="654" y="238"/>
                  </a:lnTo>
                  <a:lnTo>
                    <a:pt x="692" y="230"/>
                  </a:lnTo>
                  <a:lnTo>
                    <a:pt x="755" y="216"/>
                  </a:lnTo>
                  <a:lnTo>
                    <a:pt x="803" y="200"/>
                  </a:lnTo>
                  <a:lnTo>
                    <a:pt x="855" y="192"/>
                  </a:lnTo>
                  <a:lnTo>
                    <a:pt x="879" y="192"/>
                  </a:lnTo>
                  <a:lnTo>
                    <a:pt x="928" y="208"/>
                  </a:lnTo>
                  <a:lnTo>
                    <a:pt x="990" y="225"/>
                  </a:lnTo>
                  <a:lnTo>
                    <a:pt x="1028" y="230"/>
                  </a:lnTo>
                  <a:lnTo>
                    <a:pt x="1038" y="246"/>
                  </a:lnTo>
                  <a:lnTo>
                    <a:pt x="1044" y="295"/>
                  </a:lnTo>
                  <a:lnTo>
                    <a:pt x="1052" y="389"/>
                  </a:lnTo>
                  <a:lnTo>
                    <a:pt x="1052" y="454"/>
                  </a:lnTo>
                  <a:lnTo>
                    <a:pt x="1044" y="516"/>
                  </a:lnTo>
                  <a:lnTo>
                    <a:pt x="1033" y="565"/>
                  </a:lnTo>
                  <a:lnTo>
                    <a:pt x="1033" y="573"/>
                  </a:lnTo>
                  <a:lnTo>
                    <a:pt x="1063" y="573"/>
                  </a:lnTo>
                  <a:lnTo>
                    <a:pt x="1076" y="565"/>
                  </a:lnTo>
                  <a:lnTo>
                    <a:pt x="1192" y="565"/>
                  </a:lnTo>
                  <a:lnTo>
                    <a:pt x="1206" y="573"/>
                  </a:lnTo>
                  <a:lnTo>
                    <a:pt x="1211" y="581"/>
                  </a:lnTo>
                  <a:lnTo>
                    <a:pt x="1211" y="630"/>
                  </a:lnTo>
                  <a:lnTo>
                    <a:pt x="1217" y="644"/>
                  </a:lnTo>
                  <a:lnTo>
                    <a:pt x="1217" y="660"/>
                  </a:lnTo>
                  <a:lnTo>
                    <a:pt x="1211" y="676"/>
                  </a:lnTo>
                  <a:lnTo>
                    <a:pt x="1211" y="725"/>
                  </a:lnTo>
                  <a:lnTo>
                    <a:pt x="1206" y="741"/>
                  </a:lnTo>
                  <a:lnTo>
                    <a:pt x="1192" y="787"/>
                  </a:lnTo>
                  <a:lnTo>
                    <a:pt x="1187" y="803"/>
                  </a:lnTo>
                  <a:lnTo>
                    <a:pt x="1168" y="827"/>
                  </a:lnTo>
                  <a:lnTo>
                    <a:pt x="1071" y="922"/>
                  </a:lnTo>
                  <a:lnTo>
                    <a:pt x="1019" y="938"/>
                  </a:lnTo>
                  <a:lnTo>
                    <a:pt x="971" y="946"/>
                  </a:lnTo>
                  <a:lnTo>
                    <a:pt x="855" y="946"/>
                  </a:lnTo>
                  <a:lnTo>
                    <a:pt x="879" y="946"/>
                  </a:lnTo>
                  <a:lnTo>
                    <a:pt x="884" y="962"/>
                  </a:lnTo>
                  <a:lnTo>
                    <a:pt x="909" y="995"/>
                  </a:lnTo>
                  <a:lnTo>
                    <a:pt x="909" y="1057"/>
                  </a:lnTo>
                  <a:lnTo>
                    <a:pt x="879" y="1098"/>
                  </a:lnTo>
                  <a:lnTo>
                    <a:pt x="828" y="1146"/>
                  </a:lnTo>
                  <a:lnTo>
                    <a:pt x="768" y="1154"/>
                  </a:lnTo>
                  <a:lnTo>
                    <a:pt x="717" y="1162"/>
                  </a:lnTo>
                  <a:lnTo>
                    <a:pt x="654" y="1171"/>
                  </a:lnTo>
                  <a:lnTo>
                    <a:pt x="619" y="1176"/>
                  </a:lnTo>
                  <a:lnTo>
                    <a:pt x="557" y="1176"/>
                  </a:lnTo>
                  <a:lnTo>
                    <a:pt x="495" y="1184"/>
                  </a:lnTo>
                  <a:lnTo>
                    <a:pt x="384" y="1184"/>
                  </a:lnTo>
                  <a:lnTo>
                    <a:pt x="346" y="1176"/>
                  </a:lnTo>
                  <a:lnTo>
                    <a:pt x="346" y="1162"/>
                  </a:lnTo>
                  <a:lnTo>
                    <a:pt x="341" y="1146"/>
                  </a:lnTo>
                  <a:lnTo>
                    <a:pt x="341" y="1114"/>
                  </a:lnTo>
                  <a:lnTo>
                    <a:pt x="346" y="1065"/>
                  </a:lnTo>
                  <a:lnTo>
                    <a:pt x="395" y="1003"/>
                  </a:lnTo>
                  <a:lnTo>
                    <a:pt x="433" y="995"/>
                  </a:lnTo>
                  <a:lnTo>
                    <a:pt x="438" y="987"/>
                  </a:lnTo>
                  <a:lnTo>
                    <a:pt x="446" y="987"/>
                  </a:lnTo>
                  <a:lnTo>
                    <a:pt x="457" y="995"/>
                  </a:lnTo>
                  <a:lnTo>
                    <a:pt x="465" y="995"/>
                  </a:lnTo>
                  <a:lnTo>
                    <a:pt x="457" y="1003"/>
                  </a:lnTo>
                  <a:lnTo>
                    <a:pt x="452" y="1003"/>
                  </a:lnTo>
                  <a:lnTo>
                    <a:pt x="414" y="1011"/>
                  </a:lnTo>
                  <a:lnTo>
                    <a:pt x="365" y="1027"/>
                  </a:lnTo>
                  <a:lnTo>
                    <a:pt x="303" y="1035"/>
                  </a:lnTo>
                  <a:lnTo>
                    <a:pt x="241" y="1035"/>
                  </a:lnTo>
                  <a:lnTo>
                    <a:pt x="230" y="1041"/>
                  </a:lnTo>
                  <a:lnTo>
                    <a:pt x="6" y="1041"/>
                  </a:lnTo>
                  <a:lnTo>
                    <a:pt x="0" y="1035"/>
                  </a:lnTo>
                  <a:lnTo>
                    <a:pt x="0" y="1027"/>
                  </a:lnTo>
                  <a:lnTo>
                    <a:pt x="6" y="979"/>
                  </a:lnTo>
                  <a:lnTo>
                    <a:pt x="6" y="930"/>
                  </a:lnTo>
                  <a:lnTo>
                    <a:pt x="14" y="884"/>
                  </a:lnTo>
                  <a:lnTo>
                    <a:pt x="49" y="868"/>
                  </a:lnTo>
                  <a:lnTo>
                    <a:pt x="57" y="860"/>
                  </a:lnTo>
                  <a:lnTo>
                    <a:pt x="68" y="852"/>
                  </a:lnTo>
                  <a:lnTo>
                    <a:pt x="160" y="852"/>
                  </a:lnTo>
                  <a:lnTo>
                    <a:pt x="222" y="860"/>
                  </a:lnTo>
                  <a:lnTo>
                    <a:pt x="230" y="860"/>
                  </a:lnTo>
                  <a:lnTo>
                    <a:pt x="217" y="860"/>
                  </a:lnTo>
                  <a:lnTo>
                    <a:pt x="179" y="852"/>
                  </a:lnTo>
                  <a:lnTo>
                    <a:pt x="130" y="852"/>
                  </a:lnTo>
                  <a:lnTo>
                    <a:pt x="68" y="844"/>
                  </a:lnTo>
                  <a:lnTo>
                    <a:pt x="30" y="835"/>
                  </a:lnTo>
                  <a:lnTo>
                    <a:pt x="14" y="835"/>
                  </a:lnTo>
                  <a:lnTo>
                    <a:pt x="6" y="827"/>
                  </a:lnTo>
                  <a:lnTo>
                    <a:pt x="6" y="803"/>
                  </a:lnTo>
                  <a:lnTo>
                    <a:pt x="38" y="765"/>
                  </a:lnTo>
                  <a:lnTo>
                    <a:pt x="43" y="765"/>
                  </a:lnTo>
                  <a:lnTo>
                    <a:pt x="49" y="757"/>
                  </a:lnTo>
                  <a:lnTo>
                    <a:pt x="106" y="757"/>
                  </a:lnTo>
                  <a:lnTo>
                    <a:pt x="119" y="749"/>
                  </a:lnTo>
                  <a:lnTo>
                    <a:pt x="187" y="749"/>
                  </a:lnTo>
                  <a:lnTo>
                    <a:pt x="192" y="741"/>
                  </a:lnTo>
                  <a:lnTo>
                    <a:pt x="235" y="741"/>
                  </a:lnTo>
                  <a:lnTo>
                    <a:pt x="241" y="733"/>
                  </a:lnTo>
                  <a:lnTo>
                    <a:pt x="246" y="733"/>
                  </a:lnTo>
                  <a:lnTo>
                    <a:pt x="254" y="744"/>
                  </a:lnTo>
                  <a:lnTo>
                    <a:pt x="206" y="7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8" name="Freeform 14">
              <a:extLst>
                <a:ext uri="{FF2B5EF4-FFF2-40B4-BE49-F238E27FC236}">
                  <a16:creationId xmlns:a16="http://schemas.microsoft.com/office/drawing/2014/main" id="{1170F855-D91F-47C1-8D3D-4F4EE73CD4B2}"/>
                </a:ext>
              </a:extLst>
            </p:cNvPr>
            <p:cNvSpPr>
              <a:spLocks/>
            </p:cNvSpPr>
            <p:nvPr/>
          </p:nvSpPr>
          <p:spPr bwMode="auto">
            <a:xfrm>
              <a:off x="991" y="1769"/>
              <a:ext cx="1217" cy="1184"/>
            </a:xfrm>
            <a:custGeom>
              <a:avLst/>
              <a:gdLst>
                <a:gd name="T0" fmla="*/ 192 w 1217"/>
                <a:gd name="T1" fmla="*/ 716 h 1184"/>
                <a:gd name="T2" fmla="*/ 168 w 1217"/>
                <a:gd name="T3" fmla="*/ 700 h 1184"/>
                <a:gd name="T4" fmla="*/ 130 w 1217"/>
                <a:gd name="T5" fmla="*/ 652 h 1184"/>
                <a:gd name="T6" fmla="*/ 106 w 1217"/>
                <a:gd name="T7" fmla="*/ 614 h 1184"/>
                <a:gd name="T8" fmla="*/ 100 w 1217"/>
                <a:gd name="T9" fmla="*/ 471 h 1184"/>
                <a:gd name="T10" fmla="*/ 119 w 1217"/>
                <a:gd name="T11" fmla="*/ 422 h 1184"/>
                <a:gd name="T12" fmla="*/ 198 w 1217"/>
                <a:gd name="T13" fmla="*/ 438 h 1184"/>
                <a:gd name="T14" fmla="*/ 173 w 1217"/>
                <a:gd name="T15" fmla="*/ 389 h 1184"/>
                <a:gd name="T16" fmla="*/ 168 w 1217"/>
                <a:gd name="T17" fmla="*/ 335 h 1184"/>
                <a:gd name="T18" fmla="*/ 179 w 1217"/>
                <a:gd name="T19" fmla="*/ 192 h 1184"/>
                <a:gd name="T20" fmla="*/ 203 w 1217"/>
                <a:gd name="T21" fmla="*/ 176 h 1184"/>
                <a:gd name="T22" fmla="*/ 241 w 1217"/>
                <a:gd name="T23" fmla="*/ 160 h 1184"/>
                <a:gd name="T24" fmla="*/ 265 w 1217"/>
                <a:gd name="T25" fmla="*/ 176 h 1184"/>
                <a:gd name="T26" fmla="*/ 298 w 1217"/>
                <a:gd name="T27" fmla="*/ 216 h 1184"/>
                <a:gd name="T28" fmla="*/ 298 w 1217"/>
                <a:gd name="T29" fmla="*/ 192 h 1184"/>
                <a:gd name="T30" fmla="*/ 303 w 1217"/>
                <a:gd name="T31" fmla="*/ 111 h 1184"/>
                <a:gd name="T32" fmla="*/ 327 w 1217"/>
                <a:gd name="T33" fmla="*/ 49 h 1184"/>
                <a:gd name="T34" fmla="*/ 384 w 1217"/>
                <a:gd name="T35" fmla="*/ 0 h 1184"/>
                <a:gd name="T36" fmla="*/ 508 w 1217"/>
                <a:gd name="T37" fmla="*/ 16 h 1184"/>
                <a:gd name="T38" fmla="*/ 595 w 1217"/>
                <a:gd name="T39" fmla="*/ 89 h 1184"/>
                <a:gd name="T40" fmla="*/ 619 w 1217"/>
                <a:gd name="T41" fmla="*/ 262 h 1184"/>
                <a:gd name="T42" fmla="*/ 611 w 1217"/>
                <a:gd name="T43" fmla="*/ 295 h 1184"/>
                <a:gd name="T44" fmla="*/ 638 w 1217"/>
                <a:gd name="T45" fmla="*/ 262 h 1184"/>
                <a:gd name="T46" fmla="*/ 755 w 1217"/>
                <a:gd name="T47" fmla="*/ 216 h 1184"/>
                <a:gd name="T48" fmla="*/ 879 w 1217"/>
                <a:gd name="T49" fmla="*/ 192 h 1184"/>
                <a:gd name="T50" fmla="*/ 1028 w 1217"/>
                <a:gd name="T51" fmla="*/ 230 h 1184"/>
                <a:gd name="T52" fmla="*/ 1052 w 1217"/>
                <a:gd name="T53" fmla="*/ 389 h 1184"/>
                <a:gd name="T54" fmla="*/ 1033 w 1217"/>
                <a:gd name="T55" fmla="*/ 565 h 1184"/>
                <a:gd name="T56" fmla="*/ 1076 w 1217"/>
                <a:gd name="T57" fmla="*/ 565 h 1184"/>
                <a:gd name="T58" fmla="*/ 1211 w 1217"/>
                <a:gd name="T59" fmla="*/ 581 h 1184"/>
                <a:gd name="T60" fmla="*/ 1217 w 1217"/>
                <a:gd name="T61" fmla="*/ 660 h 1184"/>
                <a:gd name="T62" fmla="*/ 1206 w 1217"/>
                <a:gd name="T63" fmla="*/ 741 h 1184"/>
                <a:gd name="T64" fmla="*/ 1168 w 1217"/>
                <a:gd name="T65" fmla="*/ 827 h 1184"/>
                <a:gd name="T66" fmla="*/ 971 w 1217"/>
                <a:gd name="T67" fmla="*/ 946 h 1184"/>
                <a:gd name="T68" fmla="*/ 884 w 1217"/>
                <a:gd name="T69" fmla="*/ 962 h 1184"/>
                <a:gd name="T70" fmla="*/ 879 w 1217"/>
                <a:gd name="T71" fmla="*/ 1098 h 1184"/>
                <a:gd name="T72" fmla="*/ 717 w 1217"/>
                <a:gd name="T73" fmla="*/ 1162 h 1184"/>
                <a:gd name="T74" fmla="*/ 557 w 1217"/>
                <a:gd name="T75" fmla="*/ 1176 h 1184"/>
                <a:gd name="T76" fmla="*/ 346 w 1217"/>
                <a:gd name="T77" fmla="*/ 1176 h 1184"/>
                <a:gd name="T78" fmla="*/ 341 w 1217"/>
                <a:gd name="T79" fmla="*/ 1114 h 1184"/>
                <a:gd name="T80" fmla="*/ 433 w 1217"/>
                <a:gd name="T81" fmla="*/ 995 h 1184"/>
                <a:gd name="T82" fmla="*/ 457 w 1217"/>
                <a:gd name="T83" fmla="*/ 995 h 1184"/>
                <a:gd name="T84" fmla="*/ 452 w 1217"/>
                <a:gd name="T85" fmla="*/ 1003 h 1184"/>
                <a:gd name="T86" fmla="*/ 303 w 1217"/>
                <a:gd name="T87" fmla="*/ 1035 h 1184"/>
                <a:gd name="T88" fmla="*/ 6 w 1217"/>
                <a:gd name="T89" fmla="*/ 1041 h 1184"/>
                <a:gd name="T90" fmla="*/ 6 w 1217"/>
                <a:gd name="T91" fmla="*/ 979 h 1184"/>
                <a:gd name="T92" fmla="*/ 49 w 1217"/>
                <a:gd name="T93" fmla="*/ 868 h 1184"/>
                <a:gd name="T94" fmla="*/ 160 w 1217"/>
                <a:gd name="T95" fmla="*/ 852 h 1184"/>
                <a:gd name="T96" fmla="*/ 217 w 1217"/>
                <a:gd name="T97" fmla="*/ 860 h 1184"/>
                <a:gd name="T98" fmla="*/ 68 w 1217"/>
                <a:gd name="T99" fmla="*/ 844 h 1184"/>
                <a:gd name="T100" fmla="*/ 6 w 1217"/>
                <a:gd name="T101" fmla="*/ 827 h 1184"/>
                <a:gd name="T102" fmla="*/ 43 w 1217"/>
                <a:gd name="T103" fmla="*/ 765 h 1184"/>
                <a:gd name="T104" fmla="*/ 119 w 1217"/>
                <a:gd name="T105" fmla="*/ 749 h 1184"/>
                <a:gd name="T106" fmla="*/ 235 w 1217"/>
                <a:gd name="T107" fmla="*/ 741 h 1184"/>
                <a:gd name="T108" fmla="*/ 254 w 1217"/>
                <a:gd name="T109" fmla="*/ 744 h 1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17" h="1184">
                  <a:moveTo>
                    <a:pt x="206" y="744"/>
                  </a:moveTo>
                  <a:lnTo>
                    <a:pt x="198" y="725"/>
                  </a:lnTo>
                  <a:lnTo>
                    <a:pt x="192" y="716"/>
                  </a:lnTo>
                  <a:lnTo>
                    <a:pt x="179" y="708"/>
                  </a:lnTo>
                  <a:lnTo>
                    <a:pt x="173" y="700"/>
                  </a:lnTo>
                  <a:lnTo>
                    <a:pt x="168" y="700"/>
                  </a:lnTo>
                  <a:lnTo>
                    <a:pt x="144" y="668"/>
                  </a:lnTo>
                  <a:lnTo>
                    <a:pt x="130" y="660"/>
                  </a:lnTo>
                  <a:lnTo>
                    <a:pt x="130" y="652"/>
                  </a:lnTo>
                  <a:lnTo>
                    <a:pt x="119" y="635"/>
                  </a:lnTo>
                  <a:lnTo>
                    <a:pt x="119" y="622"/>
                  </a:lnTo>
                  <a:lnTo>
                    <a:pt x="106" y="614"/>
                  </a:lnTo>
                  <a:lnTo>
                    <a:pt x="106" y="606"/>
                  </a:lnTo>
                  <a:lnTo>
                    <a:pt x="100" y="598"/>
                  </a:lnTo>
                  <a:lnTo>
                    <a:pt x="100" y="471"/>
                  </a:lnTo>
                  <a:lnTo>
                    <a:pt x="106" y="454"/>
                  </a:lnTo>
                  <a:lnTo>
                    <a:pt x="106" y="438"/>
                  </a:lnTo>
                  <a:lnTo>
                    <a:pt x="119" y="422"/>
                  </a:lnTo>
                  <a:lnTo>
                    <a:pt x="154" y="422"/>
                  </a:lnTo>
                  <a:lnTo>
                    <a:pt x="179" y="438"/>
                  </a:lnTo>
                  <a:lnTo>
                    <a:pt x="198" y="438"/>
                  </a:lnTo>
                  <a:lnTo>
                    <a:pt x="192" y="422"/>
                  </a:lnTo>
                  <a:lnTo>
                    <a:pt x="179" y="406"/>
                  </a:lnTo>
                  <a:lnTo>
                    <a:pt x="173" y="389"/>
                  </a:lnTo>
                  <a:lnTo>
                    <a:pt x="173" y="360"/>
                  </a:lnTo>
                  <a:lnTo>
                    <a:pt x="168" y="352"/>
                  </a:lnTo>
                  <a:lnTo>
                    <a:pt x="168" y="335"/>
                  </a:lnTo>
                  <a:lnTo>
                    <a:pt x="173" y="287"/>
                  </a:lnTo>
                  <a:lnTo>
                    <a:pt x="173" y="238"/>
                  </a:lnTo>
                  <a:lnTo>
                    <a:pt x="179" y="192"/>
                  </a:lnTo>
                  <a:lnTo>
                    <a:pt x="192" y="184"/>
                  </a:lnTo>
                  <a:lnTo>
                    <a:pt x="192" y="176"/>
                  </a:lnTo>
                  <a:lnTo>
                    <a:pt x="203" y="176"/>
                  </a:lnTo>
                  <a:lnTo>
                    <a:pt x="217" y="168"/>
                  </a:lnTo>
                  <a:lnTo>
                    <a:pt x="230" y="168"/>
                  </a:lnTo>
                  <a:lnTo>
                    <a:pt x="241" y="160"/>
                  </a:lnTo>
                  <a:lnTo>
                    <a:pt x="246" y="160"/>
                  </a:lnTo>
                  <a:lnTo>
                    <a:pt x="254" y="168"/>
                  </a:lnTo>
                  <a:lnTo>
                    <a:pt x="265" y="176"/>
                  </a:lnTo>
                  <a:lnTo>
                    <a:pt x="273" y="176"/>
                  </a:lnTo>
                  <a:lnTo>
                    <a:pt x="298" y="208"/>
                  </a:lnTo>
                  <a:lnTo>
                    <a:pt x="298" y="216"/>
                  </a:lnTo>
                  <a:lnTo>
                    <a:pt x="303" y="216"/>
                  </a:lnTo>
                  <a:lnTo>
                    <a:pt x="303" y="208"/>
                  </a:lnTo>
                  <a:lnTo>
                    <a:pt x="298" y="192"/>
                  </a:lnTo>
                  <a:lnTo>
                    <a:pt x="298" y="176"/>
                  </a:lnTo>
                  <a:lnTo>
                    <a:pt x="303" y="160"/>
                  </a:lnTo>
                  <a:lnTo>
                    <a:pt x="303" y="111"/>
                  </a:lnTo>
                  <a:lnTo>
                    <a:pt x="317" y="95"/>
                  </a:lnTo>
                  <a:lnTo>
                    <a:pt x="317" y="81"/>
                  </a:lnTo>
                  <a:lnTo>
                    <a:pt x="327" y="49"/>
                  </a:lnTo>
                  <a:lnTo>
                    <a:pt x="360" y="8"/>
                  </a:lnTo>
                  <a:lnTo>
                    <a:pt x="371" y="8"/>
                  </a:lnTo>
                  <a:lnTo>
                    <a:pt x="384" y="0"/>
                  </a:lnTo>
                  <a:lnTo>
                    <a:pt x="457" y="0"/>
                  </a:lnTo>
                  <a:lnTo>
                    <a:pt x="495" y="8"/>
                  </a:lnTo>
                  <a:lnTo>
                    <a:pt x="508" y="16"/>
                  </a:lnTo>
                  <a:lnTo>
                    <a:pt x="544" y="33"/>
                  </a:lnTo>
                  <a:lnTo>
                    <a:pt x="581" y="41"/>
                  </a:lnTo>
                  <a:lnTo>
                    <a:pt x="595" y="89"/>
                  </a:lnTo>
                  <a:lnTo>
                    <a:pt x="606" y="152"/>
                  </a:lnTo>
                  <a:lnTo>
                    <a:pt x="611" y="200"/>
                  </a:lnTo>
                  <a:lnTo>
                    <a:pt x="619" y="262"/>
                  </a:lnTo>
                  <a:lnTo>
                    <a:pt x="619" y="279"/>
                  </a:lnTo>
                  <a:lnTo>
                    <a:pt x="611" y="287"/>
                  </a:lnTo>
                  <a:lnTo>
                    <a:pt x="611" y="295"/>
                  </a:lnTo>
                  <a:lnTo>
                    <a:pt x="619" y="287"/>
                  </a:lnTo>
                  <a:lnTo>
                    <a:pt x="630" y="279"/>
                  </a:lnTo>
                  <a:lnTo>
                    <a:pt x="638" y="262"/>
                  </a:lnTo>
                  <a:lnTo>
                    <a:pt x="654" y="238"/>
                  </a:lnTo>
                  <a:lnTo>
                    <a:pt x="692" y="230"/>
                  </a:lnTo>
                  <a:lnTo>
                    <a:pt x="755" y="216"/>
                  </a:lnTo>
                  <a:lnTo>
                    <a:pt x="803" y="200"/>
                  </a:lnTo>
                  <a:lnTo>
                    <a:pt x="855" y="192"/>
                  </a:lnTo>
                  <a:lnTo>
                    <a:pt x="879" y="192"/>
                  </a:lnTo>
                  <a:lnTo>
                    <a:pt x="928" y="208"/>
                  </a:lnTo>
                  <a:lnTo>
                    <a:pt x="990" y="225"/>
                  </a:lnTo>
                  <a:lnTo>
                    <a:pt x="1028" y="230"/>
                  </a:lnTo>
                  <a:lnTo>
                    <a:pt x="1038" y="246"/>
                  </a:lnTo>
                  <a:lnTo>
                    <a:pt x="1044" y="295"/>
                  </a:lnTo>
                  <a:lnTo>
                    <a:pt x="1052" y="389"/>
                  </a:lnTo>
                  <a:lnTo>
                    <a:pt x="1052" y="454"/>
                  </a:lnTo>
                  <a:lnTo>
                    <a:pt x="1044" y="516"/>
                  </a:lnTo>
                  <a:lnTo>
                    <a:pt x="1033" y="565"/>
                  </a:lnTo>
                  <a:lnTo>
                    <a:pt x="1033" y="573"/>
                  </a:lnTo>
                  <a:lnTo>
                    <a:pt x="1063" y="573"/>
                  </a:lnTo>
                  <a:lnTo>
                    <a:pt x="1076" y="565"/>
                  </a:lnTo>
                  <a:lnTo>
                    <a:pt x="1192" y="565"/>
                  </a:lnTo>
                  <a:lnTo>
                    <a:pt x="1206" y="573"/>
                  </a:lnTo>
                  <a:lnTo>
                    <a:pt x="1211" y="581"/>
                  </a:lnTo>
                  <a:lnTo>
                    <a:pt x="1211" y="630"/>
                  </a:lnTo>
                  <a:lnTo>
                    <a:pt x="1217" y="644"/>
                  </a:lnTo>
                  <a:lnTo>
                    <a:pt x="1217" y="660"/>
                  </a:lnTo>
                  <a:lnTo>
                    <a:pt x="1211" y="676"/>
                  </a:lnTo>
                  <a:lnTo>
                    <a:pt x="1211" y="725"/>
                  </a:lnTo>
                  <a:lnTo>
                    <a:pt x="1206" y="741"/>
                  </a:lnTo>
                  <a:lnTo>
                    <a:pt x="1192" y="787"/>
                  </a:lnTo>
                  <a:lnTo>
                    <a:pt x="1187" y="803"/>
                  </a:lnTo>
                  <a:lnTo>
                    <a:pt x="1168" y="827"/>
                  </a:lnTo>
                  <a:lnTo>
                    <a:pt x="1071" y="922"/>
                  </a:lnTo>
                  <a:lnTo>
                    <a:pt x="1019" y="938"/>
                  </a:lnTo>
                  <a:lnTo>
                    <a:pt x="971" y="946"/>
                  </a:lnTo>
                  <a:lnTo>
                    <a:pt x="855" y="946"/>
                  </a:lnTo>
                  <a:lnTo>
                    <a:pt x="879" y="946"/>
                  </a:lnTo>
                  <a:lnTo>
                    <a:pt x="884" y="962"/>
                  </a:lnTo>
                  <a:lnTo>
                    <a:pt x="909" y="995"/>
                  </a:lnTo>
                  <a:lnTo>
                    <a:pt x="909" y="1057"/>
                  </a:lnTo>
                  <a:lnTo>
                    <a:pt x="879" y="1098"/>
                  </a:lnTo>
                  <a:lnTo>
                    <a:pt x="828" y="1146"/>
                  </a:lnTo>
                  <a:lnTo>
                    <a:pt x="768" y="1154"/>
                  </a:lnTo>
                  <a:lnTo>
                    <a:pt x="717" y="1162"/>
                  </a:lnTo>
                  <a:lnTo>
                    <a:pt x="654" y="1171"/>
                  </a:lnTo>
                  <a:lnTo>
                    <a:pt x="619" y="1176"/>
                  </a:lnTo>
                  <a:lnTo>
                    <a:pt x="557" y="1176"/>
                  </a:lnTo>
                  <a:lnTo>
                    <a:pt x="495" y="1184"/>
                  </a:lnTo>
                  <a:lnTo>
                    <a:pt x="384" y="1184"/>
                  </a:lnTo>
                  <a:lnTo>
                    <a:pt x="346" y="1176"/>
                  </a:lnTo>
                  <a:lnTo>
                    <a:pt x="346" y="1162"/>
                  </a:lnTo>
                  <a:lnTo>
                    <a:pt x="341" y="1146"/>
                  </a:lnTo>
                  <a:lnTo>
                    <a:pt x="341" y="1114"/>
                  </a:lnTo>
                  <a:lnTo>
                    <a:pt x="346" y="1065"/>
                  </a:lnTo>
                  <a:lnTo>
                    <a:pt x="395" y="1003"/>
                  </a:lnTo>
                  <a:lnTo>
                    <a:pt x="433" y="995"/>
                  </a:lnTo>
                  <a:lnTo>
                    <a:pt x="438" y="987"/>
                  </a:lnTo>
                  <a:lnTo>
                    <a:pt x="446" y="987"/>
                  </a:lnTo>
                  <a:lnTo>
                    <a:pt x="457" y="995"/>
                  </a:lnTo>
                  <a:lnTo>
                    <a:pt x="465" y="995"/>
                  </a:lnTo>
                  <a:lnTo>
                    <a:pt x="457" y="1003"/>
                  </a:lnTo>
                  <a:lnTo>
                    <a:pt x="452" y="1003"/>
                  </a:lnTo>
                  <a:lnTo>
                    <a:pt x="414" y="1011"/>
                  </a:lnTo>
                  <a:lnTo>
                    <a:pt x="365" y="1027"/>
                  </a:lnTo>
                  <a:lnTo>
                    <a:pt x="303" y="1035"/>
                  </a:lnTo>
                  <a:lnTo>
                    <a:pt x="241" y="1035"/>
                  </a:lnTo>
                  <a:lnTo>
                    <a:pt x="230" y="1041"/>
                  </a:lnTo>
                  <a:lnTo>
                    <a:pt x="6" y="1041"/>
                  </a:lnTo>
                  <a:lnTo>
                    <a:pt x="0" y="1035"/>
                  </a:lnTo>
                  <a:lnTo>
                    <a:pt x="0" y="1027"/>
                  </a:lnTo>
                  <a:lnTo>
                    <a:pt x="6" y="979"/>
                  </a:lnTo>
                  <a:lnTo>
                    <a:pt x="6" y="930"/>
                  </a:lnTo>
                  <a:lnTo>
                    <a:pt x="14" y="884"/>
                  </a:lnTo>
                  <a:lnTo>
                    <a:pt x="49" y="868"/>
                  </a:lnTo>
                  <a:lnTo>
                    <a:pt x="57" y="860"/>
                  </a:lnTo>
                  <a:lnTo>
                    <a:pt x="68" y="852"/>
                  </a:lnTo>
                  <a:lnTo>
                    <a:pt x="160" y="852"/>
                  </a:lnTo>
                  <a:lnTo>
                    <a:pt x="222" y="860"/>
                  </a:lnTo>
                  <a:lnTo>
                    <a:pt x="230" y="860"/>
                  </a:lnTo>
                  <a:lnTo>
                    <a:pt x="217" y="860"/>
                  </a:lnTo>
                  <a:lnTo>
                    <a:pt x="179" y="852"/>
                  </a:lnTo>
                  <a:lnTo>
                    <a:pt x="130" y="852"/>
                  </a:lnTo>
                  <a:lnTo>
                    <a:pt x="68" y="844"/>
                  </a:lnTo>
                  <a:lnTo>
                    <a:pt x="30" y="835"/>
                  </a:lnTo>
                  <a:lnTo>
                    <a:pt x="14" y="835"/>
                  </a:lnTo>
                  <a:lnTo>
                    <a:pt x="6" y="827"/>
                  </a:lnTo>
                  <a:lnTo>
                    <a:pt x="6" y="803"/>
                  </a:lnTo>
                  <a:lnTo>
                    <a:pt x="38" y="765"/>
                  </a:lnTo>
                  <a:lnTo>
                    <a:pt x="43" y="765"/>
                  </a:lnTo>
                  <a:lnTo>
                    <a:pt x="49" y="757"/>
                  </a:lnTo>
                  <a:lnTo>
                    <a:pt x="106" y="757"/>
                  </a:lnTo>
                  <a:lnTo>
                    <a:pt x="119" y="749"/>
                  </a:lnTo>
                  <a:lnTo>
                    <a:pt x="187" y="749"/>
                  </a:lnTo>
                  <a:lnTo>
                    <a:pt x="192" y="741"/>
                  </a:lnTo>
                  <a:lnTo>
                    <a:pt x="235" y="741"/>
                  </a:lnTo>
                  <a:lnTo>
                    <a:pt x="241" y="733"/>
                  </a:lnTo>
                  <a:lnTo>
                    <a:pt x="246" y="733"/>
                  </a:lnTo>
                  <a:lnTo>
                    <a:pt x="254" y="74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9" name="Freeform 15">
              <a:extLst>
                <a:ext uri="{FF2B5EF4-FFF2-40B4-BE49-F238E27FC236}">
                  <a16:creationId xmlns:a16="http://schemas.microsoft.com/office/drawing/2014/main" id="{85A19CD3-BF1D-448B-B1E3-527C982675A5}"/>
                </a:ext>
              </a:extLst>
            </p:cNvPr>
            <p:cNvSpPr>
              <a:spLocks/>
            </p:cNvSpPr>
            <p:nvPr/>
          </p:nvSpPr>
          <p:spPr bwMode="auto">
            <a:xfrm>
              <a:off x="1597" y="1818"/>
              <a:ext cx="94" cy="243"/>
            </a:xfrm>
            <a:custGeom>
              <a:avLst/>
              <a:gdLst>
                <a:gd name="T0" fmla="*/ 0 w 94"/>
                <a:gd name="T1" fmla="*/ 243 h 243"/>
                <a:gd name="T2" fmla="*/ 5 w 94"/>
                <a:gd name="T3" fmla="*/ 221 h 243"/>
                <a:gd name="T4" fmla="*/ 43 w 94"/>
                <a:gd name="T5" fmla="*/ 213 h 243"/>
                <a:gd name="T6" fmla="*/ 48 w 94"/>
                <a:gd name="T7" fmla="*/ 197 h 243"/>
                <a:gd name="T8" fmla="*/ 62 w 94"/>
                <a:gd name="T9" fmla="*/ 189 h 243"/>
                <a:gd name="T10" fmla="*/ 67 w 94"/>
                <a:gd name="T11" fmla="*/ 184 h 243"/>
                <a:gd name="T12" fmla="*/ 67 w 94"/>
                <a:gd name="T13" fmla="*/ 176 h 243"/>
                <a:gd name="T14" fmla="*/ 76 w 94"/>
                <a:gd name="T15" fmla="*/ 167 h 243"/>
                <a:gd name="T16" fmla="*/ 86 w 94"/>
                <a:gd name="T17" fmla="*/ 159 h 243"/>
                <a:gd name="T18" fmla="*/ 86 w 94"/>
                <a:gd name="T19" fmla="*/ 143 h 243"/>
                <a:gd name="T20" fmla="*/ 92 w 94"/>
                <a:gd name="T21" fmla="*/ 135 h 243"/>
                <a:gd name="T22" fmla="*/ 92 w 94"/>
                <a:gd name="T23" fmla="*/ 40 h 243"/>
                <a:gd name="T24" fmla="*/ 86 w 94"/>
                <a:gd name="T25" fmla="*/ 40 h 243"/>
                <a:gd name="T26" fmla="*/ 86 w 94"/>
                <a:gd name="T27" fmla="*/ 8 h 243"/>
                <a:gd name="T28" fmla="*/ 81 w 94"/>
                <a:gd name="T29" fmla="*/ 0 h 243"/>
                <a:gd name="T30" fmla="*/ 94 w 94"/>
                <a:gd name="T31" fmla="*/ 0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4" h="243">
                  <a:moveTo>
                    <a:pt x="0" y="243"/>
                  </a:moveTo>
                  <a:lnTo>
                    <a:pt x="5" y="221"/>
                  </a:lnTo>
                  <a:lnTo>
                    <a:pt x="43" y="213"/>
                  </a:lnTo>
                  <a:lnTo>
                    <a:pt x="48" y="197"/>
                  </a:lnTo>
                  <a:lnTo>
                    <a:pt x="62" y="189"/>
                  </a:lnTo>
                  <a:lnTo>
                    <a:pt x="67" y="184"/>
                  </a:lnTo>
                  <a:lnTo>
                    <a:pt x="67" y="176"/>
                  </a:lnTo>
                  <a:lnTo>
                    <a:pt x="76" y="167"/>
                  </a:lnTo>
                  <a:lnTo>
                    <a:pt x="86" y="159"/>
                  </a:lnTo>
                  <a:lnTo>
                    <a:pt x="86" y="143"/>
                  </a:lnTo>
                  <a:lnTo>
                    <a:pt x="92" y="135"/>
                  </a:lnTo>
                  <a:lnTo>
                    <a:pt x="92" y="40"/>
                  </a:lnTo>
                  <a:lnTo>
                    <a:pt x="86" y="40"/>
                  </a:lnTo>
                  <a:lnTo>
                    <a:pt x="86" y="8"/>
                  </a:lnTo>
                  <a:lnTo>
                    <a:pt x="81" y="0"/>
                  </a:lnTo>
                  <a:lnTo>
                    <a:pt x="9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0" name="Freeform 16">
              <a:extLst>
                <a:ext uri="{FF2B5EF4-FFF2-40B4-BE49-F238E27FC236}">
                  <a16:creationId xmlns:a16="http://schemas.microsoft.com/office/drawing/2014/main" id="{5E279AB7-24EF-4739-AD24-8CF171DF7596}"/>
                </a:ext>
              </a:extLst>
            </p:cNvPr>
            <p:cNvSpPr>
              <a:spLocks/>
            </p:cNvSpPr>
            <p:nvPr/>
          </p:nvSpPr>
          <p:spPr bwMode="auto">
            <a:xfrm>
              <a:off x="1948" y="2683"/>
              <a:ext cx="57" cy="224"/>
            </a:xfrm>
            <a:custGeom>
              <a:avLst/>
              <a:gdLst>
                <a:gd name="T0" fmla="*/ 0 w 57"/>
                <a:gd name="T1" fmla="*/ 11 h 224"/>
                <a:gd name="T2" fmla="*/ 0 w 57"/>
                <a:gd name="T3" fmla="*/ 0 h 224"/>
                <a:gd name="T4" fmla="*/ 27 w 57"/>
                <a:gd name="T5" fmla="*/ 16 h 224"/>
                <a:gd name="T6" fmla="*/ 33 w 57"/>
                <a:gd name="T7" fmla="*/ 32 h 224"/>
                <a:gd name="T8" fmla="*/ 44 w 57"/>
                <a:gd name="T9" fmla="*/ 81 h 224"/>
                <a:gd name="T10" fmla="*/ 52 w 57"/>
                <a:gd name="T11" fmla="*/ 94 h 224"/>
                <a:gd name="T12" fmla="*/ 57 w 57"/>
                <a:gd name="T13" fmla="*/ 143 h 224"/>
                <a:gd name="T14" fmla="*/ 57 w 57"/>
                <a:gd name="T15" fmla="*/ 200 h 224"/>
                <a:gd name="T16" fmla="*/ 52 w 57"/>
                <a:gd name="T17" fmla="*/ 208 h 224"/>
                <a:gd name="T18" fmla="*/ 52 w 57"/>
                <a:gd name="T19" fmla="*/ 224 h 224"/>
                <a:gd name="T20" fmla="*/ 49 w 57"/>
                <a:gd name="T21" fmla="*/ 224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224">
                  <a:moveTo>
                    <a:pt x="0" y="11"/>
                  </a:moveTo>
                  <a:lnTo>
                    <a:pt x="0" y="0"/>
                  </a:lnTo>
                  <a:lnTo>
                    <a:pt x="27" y="16"/>
                  </a:lnTo>
                  <a:lnTo>
                    <a:pt x="33" y="32"/>
                  </a:lnTo>
                  <a:lnTo>
                    <a:pt x="44" y="81"/>
                  </a:lnTo>
                  <a:lnTo>
                    <a:pt x="52" y="94"/>
                  </a:lnTo>
                  <a:lnTo>
                    <a:pt x="57" y="143"/>
                  </a:lnTo>
                  <a:lnTo>
                    <a:pt x="57" y="200"/>
                  </a:lnTo>
                  <a:lnTo>
                    <a:pt x="52" y="208"/>
                  </a:lnTo>
                  <a:lnTo>
                    <a:pt x="52" y="224"/>
                  </a:lnTo>
                  <a:lnTo>
                    <a:pt x="49" y="22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1" name="Freeform 17">
              <a:extLst>
                <a:ext uri="{FF2B5EF4-FFF2-40B4-BE49-F238E27FC236}">
                  <a16:creationId xmlns:a16="http://schemas.microsoft.com/office/drawing/2014/main" id="{C5552D87-52A4-402A-8121-F46F21132FAF}"/>
                </a:ext>
              </a:extLst>
            </p:cNvPr>
            <p:cNvSpPr>
              <a:spLocks/>
            </p:cNvSpPr>
            <p:nvPr/>
          </p:nvSpPr>
          <p:spPr bwMode="auto">
            <a:xfrm>
              <a:off x="1032" y="2875"/>
              <a:ext cx="400" cy="102"/>
            </a:xfrm>
            <a:custGeom>
              <a:avLst/>
              <a:gdLst>
                <a:gd name="T0" fmla="*/ 400 w 400"/>
                <a:gd name="T1" fmla="*/ 0 h 102"/>
                <a:gd name="T2" fmla="*/ 386 w 400"/>
                <a:gd name="T3" fmla="*/ 8 h 102"/>
                <a:gd name="T4" fmla="*/ 378 w 400"/>
                <a:gd name="T5" fmla="*/ 16 h 102"/>
                <a:gd name="T6" fmla="*/ 340 w 400"/>
                <a:gd name="T7" fmla="*/ 40 h 102"/>
                <a:gd name="T8" fmla="*/ 305 w 400"/>
                <a:gd name="T9" fmla="*/ 54 h 102"/>
                <a:gd name="T10" fmla="*/ 181 w 400"/>
                <a:gd name="T11" fmla="*/ 86 h 102"/>
                <a:gd name="T12" fmla="*/ 143 w 400"/>
                <a:gd name="T13" fmla="*/ 102 h 102"/>
                <a:gd name="T14" fmla="*/ 13 w 400"/>
                <a:gd name="T15" fmla="*/ 102 h 102"/>
                <a:gd name="T16" fmla="*/ 8 w 400"/>
                <a:gd name="T17" fmla="*/ 94 h 102"/>
                <a:gd name="T18" fmla="*/ 2 w 400"/>
                <a:gd name="T19" fmla="*/ 94 h 102"/>
                <a:gd name="T20" fmla="*/ 0 w 400"/>
                <a:gd name="T21" fmla="*/ 9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0" h="102">
                  <a:moveTo>
                    <a:pt x="400" y="0"/>
                  </a:moveTo>
                  <a:lnTo>
                    <a:pt x="386" y="8"/>
                  </a:lnTo>
                  <a:lnTo>
                    <a:pt x="378" y="16"/>
                  </a:lnTo>
                  <a:lnTo>
                    <a:pt x="340" y="40"/>
                  </a:lnTo>
                  <a:lnTo>
                    <a:pt x="305" y="54"/>
                  </a:lnTo>
                  <a:lnTo>
                    <a:pt x="181" y="86"/>
                  </a:lnTo>
                  <a:lnTo>
                    <a:pt x="143" y="102"/>
                  </a:lnTo>
                  <a:lnTo>
                    <a:pt x="13" y="102"/>
                  </a:lnTo>
                  <a:lnTo>
                    <a:pt x="8" y="94"/>
                  </a:lnTo>
                  <a:lnTo>
                    <a:pt x="2" y="94"/>
                  </a:lnTo>
                  <a:lnTo>
                    <a:pt x="0" y="9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2" name="Freeform 18">
              <a:extLst>
                <a:ext uri="{FF2B5EF4-FFF2-40B4-BE49-F238E27FC236}">
                  <a16:creationId xmlns:a16="http://schemas.microsoft.com/office/drawing/2014/main" id="{CD7701AC-F272-460B-9C55-0CBFB606884D}"/>
                </a:ext>
              </a:extLst>
            </p:cNvPr>
            <p:cNvSpPr>
              <a:spLocks/>
            </p:cNvSpPr>
            <p:nvPr/>
          </p:nvSpPr>
          <p:spPr bwMode="auto">
            <a:xfrm>
              <a:off x="978" y="2142"/>
              <a:ext cx="224" cy="100"/>
            </a:xfrm>
            <a:custGeom>
              <a:avLst/>
              <a:gdLst>
                <a:gd name="T0" fmla="*/ 219 w 224"/>
                <a:gd name="T1" fmla="*/ 100 h 100"/>
                <a:gd name="T2" fmla="*/ 224 w 224"/>
                <a:gd name="T3" fmla="*/ 81 h 100"/>
                <a:gd name="T4" fmla="*/ 211 w 224"/>
                <a:gd name="T5" fmla="*/ 73 h 100"/>
                <a:gd name="T6" fmla="*/ 205 w 224"/>
                <a:gd name="T7" fmla="*/ 65 h 100"/>
                <a:gd name="T8" fmla="*/ 181 w 224"/>
                <a:gd name="T9" fmla="*/ 49 h 100"/>
                <a:gd name="T10" fmla="*/ 143 w 224"/>
                <a:gd name="T11" fmla="*/ 41 h 100"/>
                <a:gd name="T12" fmla="*/ 132 w 224"/>
                <a:gd name="T13" fmla="*/ 33 h 100"/>
                <a:gd name="T14" fmla="*/ 81 w 224"/>
                <a:gd name="T15" fmla="*/ 16 h 100"/>
                <a:gd name="T16" fmla="*/ 43 w 224"/>
                <a:gd name="T17" fmla="*/ 8 h 100"/>
                <a:gd name="T18" fmla="*/ 32 w 224"/>
                <a:gd name="T19" fmla="*/ 8 h 100"/>
                <a:gd name="T20" fmla="*/ 19 w 224"/>
                <a:gd name="T21" fmla="*/ 0 h 100"/>
                <a:gd name="T22" fmla="*/ 0 w 224"/>
                <a:gd name="T23" fmla="*/ 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4" h="100">
                  <a:moveTo>
                    <a:pt x="219" y="100"/>
                  </a:moveTo>
                  <a:lnTo>
                    <a:pt x="224" y="81"/>
                  </a:lnTo>
                  <a:lnTo>
                    <a:pt x="211" y="73"/>
                  </a:lnTo>
                  <a:lnTo>
                    <a:pt x="205" y="65"/>
                  </a:lnTo>
                  <a:lnTo>
                    <a:pt x="181" y="49"/>
                  </a:lnTo>
                  <a:lnTo>
                    <a:pt x="143" y="41"/>
                  </a:lnTo>
                  <a:lnTo>
                    <a:pt x="132" y="33"/>
                  </a:lnTo>
                  <a:lnTo>
                    <a:pt x="81" y="16"/>
                  </a:lnTo>
                  <a:lnTo>
                    <a:pt x="43" y="8"/>
                  </a:lnTo>
                  <a:lnTo>
                    <a:pt x="32" y="8"/>
                  </a:lnTo>
                  <a:lnTo>
                    <a:pt x="19"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3" name="Rectangle 19">
              <a:extLst>
                <a:ext uri="{FF2B5EF4-FFF2-40B4-BE49-F238E27FC236}">
                  <a16:creationId xmlns:a16="http://schemas.microsoft.com/office/drawing/2014/main" id="{95F7BEB8-2102-4D44-98F2-50015489EFB5}"/>
                </a:ext>
              </a:extLst>
            </p:cNvPr>
            <p:cNvSpPr>
              <a:spLocks noChangeArrowheads="1"/>
            </p:cNvSpPr>
            <p:nvPr/>
          </p:nvSpPr>
          <p:spPr bwMode="auto">
            <a:xfrm>
              <a:off x="3024" y="3315"/>
              <a:ext cx="65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a:solidFill>
                    <a:srgbClr val="000000"/>
                  </a:solidFill>
                  <a:latin typeface="Times New Roman" panose="02020603050405020304" pitchFamily="18" charset="0"/>
                </a:rPr>
                <a:t>Representation</a:t>
              </a:r>
              <a:endParaRPr lang="el-GR" altLang="en-US" sz="1800"/>
            </a:p>
          </p:txBody>
        </p:sp>
        <p:sp>
          <p:nvSpPr>
            <p:cNvPr id="12304" name="Rectangle 20">
              <a:extLst>
                <a:ext uri="{FF2B5EF4-FFF2-40B4-BE49-F238E27FC236}">
                  <a16:creationId xmlns:a16="http://schemas.microsoft.com/office/drawing/2014/main" id="{FA57E3C2-260E-4505-B7EE-8604E28997AD}"/>
                </a:ext>
              </a:extLst>
            </p:cNvPr>
            <p:cNvSpPr>
              <a:spLocks noChangeArrowheads="1"/>
            </p:cNvSpPr>
            <p:nvPr/>
          </p:nvSpPr>
          <p:spPr bwMode="auto">
            <a:xfrm>
              <a:off x="2402" y="2142"/>
              <a:ext cx="549" cy="516"/>
            </a:xfrm>
            <a:prstGeom prst="rect">
              <a:avLst/>
            </a:prstGeom>
            <a:solidFill>
              <a:srgbClr val="FFFFFF"/>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05" name="Rectangle 21">
              <a:extLst>
                <a:ext uri="{FF2B5EF4-FFF2-40B4-BE49-F238E27FC236}">
                  <a16:creationId xmlns:a16="http://schemas.microsoft.com/office/drawing/2014/main" id="{778BBE36-AAF6-4568-AC22-1148E967CC33}"/>
                </a:ext>
              </a:extLst>
            </p:cNvPr>
            <p:cNvSpPr>
              <a:spLocks noChangeArrowheads="1"/>
            </p:cNvSpPr>
            <p:nvPr/>
          </p:nvSpPr>
          <p:spPr bwMode="auto">
            <a:xfrm>
              <a:off x="2484" y="2256"/>
              <a:ext cx="3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a:solidFill>
                    <a:srgbClr val="000000"/>
                  </a:solidFill>
                  <a:latin typeface="Times New Roman" panose="02020603050405020304" pitchFamily="18" charset="0"/>
                </a:rPr>
                <a:t>Problem</a:t>
              </a:r>
              <a:endParaRPr lang="el-GR" altLang="en-US" sz="1800"/>
            </a:p>
          </p:txBody>
        </p:sp>
        <p:sp>
          <p:nvSpPr>
            <p:cNvPr id="12306" name="Rectangle 22">
              <a:extLst>
                <a:ext uri="{FF2B5EF4-FFF2-40B4-BE49-F238E27FC236}">
                  <a16:creationId xmlns:a16="http://schemas.microsoft.com/office/drawing/2014/main" id="{74DF9BE2-BE64-4942-9B01-184B504EFDEB}"/>
                </a:ext>
              </a:extLst>
            </p:cNvPr>
            <p:cNvSpPr>
              <a:spLocks noChangeArrowheads="1"/>
            </p:cNvSpPr>
            <p:nvPr/>
          </p:nvSpPr>
          <p:spPr bwMode="auto">
            <a:xfrm>
              <a:off x="2478" y="2391"/>
              <a:ext cx="3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a:solidFill>
                    <a:srgbClr val="000000"/>
                  </a:solidFill>
                  <a:latin typeface="Times New Roman" panose="02020603050405020304" pitchFamily="18" charset="0"/>
                </a:rPr>
                <a:t>Analysis</a:t>
              </a:r>
              <a:endParaRPr lang="el-GR" altLang="en-US" sz="1800"/>
            </a:p>
          </p:txBody>
        </p:sp>
        <p:grpSp>
          <p:nvGrpSpPr>
            <p:cNvPr id="12307" name="Group 33">
              <a:extLst>
                <a:ext uri="{FF2B5EF4-FFF2-40B4-BE49-F238E27FC236}">
                  <a16:creationId xmlns:a16="http://schemas.microsoft.com/office/drawing/2014/main" id="{52B08849-C65C-4F53-AA56-5FB763BBA4DC}"/>
                </a:ext>
              </a:extLst>
            </p:cNvPr>
            <p:cNvGrpSpPr>
              <a:grpSpLocks/>
            </p:cNvGrpSpPr>
            <p:nvPr/>
          </p:nvGrpSpPr>
          <p:grpSpPr bwMode="auto">
            <a:xfrm>
              <a:off x="3300" y="1469"/>
              <a:ext cx="133" cy="1800"/>
              <a:chOff x="3300" y="1469"/>
              <a:chExt cx="133" cy="1800"/>
            </a:xfrm>
          </p:grpSpPr>
          <p:sp>
            <p:nvSpPr>
              <p:cNvPr id="12319" name="Oval 23">
                <a:extLst>
                  <a:ext uri="{FF2B5EF4-FFF2-40B4-BE49-F238E27FC236}">
                    <a16:creationId xmlns:a16="http://schemas.microsoft.com/office/drawing/2014/main" id="{2F65942B-B801-4E28-AF9F-7115AB1AE077}"/>
                  </a:ext>
                </a:extLst>
              </p:cNvPr>
              <p:cNvSpPr>
                <a:spLocks noChangeArrowheads="1"/>
              </p:cNvSpPr>
              <p:nvPr/>
            </p:nvSpPr>
            <p:spPr bwMode="auto">
              <a:xfrm>
                <a:off x="3300" y="1469"/>
                <a:ext cx="133" cy="133"/>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0" name="Oval 24">
                <a:extLst>
                  <a:ext uri="{FF2B5EF4-FFF2-40B4-BE49-F238E27FC236}">
                    <a16:creationId xmlns:a16="http://schemas.microsoft.com/office/drawing/2014/main" id="{D5B222CB-9B98-4B37-92D0-08596F590AB6}"/>
                  </a:ext>
                </a:extLst>
              </p:cNvPr>
              <p:cNvSpPr>
                <a:spLocks noChangeArrowheads="1"/>
              </p:cNvSpPr>
              <p:nvPr/>
            </p:nvSpPr>
            <p:spPr bwMode="auto">
              <a:xfrm>
                <a:off x="3300" y="1861"/>
                <a:ext cx="133" cy="133"/>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1" name="Oval 25">
                <a:extLst>
                  <a:ext uri="{FF2B5EF4-FFF2-40B4-BE49-F238E27FC236}">
                    <a16:creationId xmlns:a16="http://schemas.microsoft.com/office/drawing/2014/main" id="{330DD34D-DDC2-4A5C-9C33-C4F5E3DF38B1}"/>
                  </a:ext>
                </a:extLst>
              </p:cNvPr>
              <p:cNvSpPr>
                <a:spLocks noChangeArrowheads="1"/>
              </p:cNvSpPr>
              <p:nvPr/>
            </p:nvSpPr>
            <p:spPr bwMode="auto">
              <a:xfrm>
                <a:off x="3300" y="1666"/>
                <a:ext cx="133" cy="133"/>
              </a:xfrm>
              <a:prstGeom prst="ellipse">
                <a:avLst/>
              </a:prstGeom>
              <a:solidFill>
                <a:srgbClr val="CCCCCC"/>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2" name="Oval 26">
                <a:extLst>
                  <a:ext uri="{FF2B5EF4-FFF2-40B4-BE49-F238E27FC236}">
                    <a16:creationId xmlns:a16="http://schemas.microsoft.com/office/drawing/2014/main" id="{9252E823-1F21-41CA-AE6C-BB2C95D32FF0}"/>
                  </a:ext>
                </a:extLst>
              </p:cNvPr>
              <p:cNvSpPr>
                <a:spLocks noChangeArrowheads="1"/>
              </p:cNvSpPr>
              <p:nvPr/>
            </p:nvSpPr>
            <p:spPr bwMode="auto">
              <a:xfrm>
                <a:off x="3300" y="2058"/>
                <a:ext cx="133" cy="133"/>
              </a:xfrm>
              <a:prstGeom prst="ellipse">
                <a:avLst/>
              </a:prstGeom>
              <a:solidFill>
                <a:srgbClr val="CCCCCC"/>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3" name="Oval 27">
                <a:extLst>
                  <a:ext uri="{FF2B5EF4-FFF2-40B4-BE49-F238E27FC236}">
                    <a16:creationId xmlns:a16="http://schemas.microsoft.com/office/drawing/2014/main" id="{797E1DFA-F67D-4E18-B85E-E84623F55D1C}"/>
                  </a:ext>
                </a:extLst>
              </p:cNvPr>
              <p:cNvSpPr>
                <a:spLocks noChangeArrowheads="1"/>
              </p:cNvSpPr>
              <p:nvPr/>
            </p:nvSpPr>
            <p:spPr bwMode="auto">
              <a:xfrm>
                <a:off x="3300" y="3137"/>
                <a:ext cx="133" cy="132"/>
              </a:xfrm>
              <a:prstGeom prst="ellipse">
                <a:avLst/>
              </a:prstGeom>
              <a:solidFill>
                <a:srgbClr val="CCCCCC"/>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4" name="Oval 28">
                <a:extLst>
                  <a:ext uri="{FF2B5EF4-FFF2-40B4-BE49-F238E27FC236}">
                    <a16:creationId xmlns:a16="http://schemas.microsoft.com/office/drawing/2014/main" id="{BB6EB9AE-3474-4372-B874-C5A13C75CC8D}"/>
                  </a:ext>
                </a:extLst>
              </p:cNvPr>
              <p:cNvSpPr>
                <a:spLocks noChangeArrowheads="1"/>
              </p:cNvSpPr>
              <p:nvPr/>
            </p:nvSpPr>
            <p:spPr bwMode="auto">
              <a:xfrm>
                <a:off x="3300" y="2253"/>
                <a:ext cx="133" cy="135"/>
              </a:xfrm>
              <a:prstGeom prst="ellipse">
                <a:avLst/>
              </a:prstGeom>
              <a:solidFill>
                <a:srgbClr val="737373"/>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nvGrpSpPr>
              <p:cNvPr id="12325" name="Group 32">
                <a:extLst>
                  <a:ext uri="{FF2B5EF4-FFF2-40B4-BE49-F238E27FC236}">
                    <a16:creationId xmlns:a16="http://schemas.microsoft.com/office/drawing/2014/main" id="{18F3C6C9-60B8-404F-8152-2029B22FC636}"/>
                  </a:ext>
                </a:extLst>
              </p:cNvPr>
              <p:cNvGrpSpPr>
                <a:grpSpLocks/>
              </p:cNvGrpSpPr>
              <p:nvPr/>
            </p:nvGrpSpPr>
            <p:grpSpPr bwMode="auto">
              <a:xfrm>
                <a:off x="3332" y="2580"/>
                <a:ext cx="79" cy="341"/>
                <a:chOff x="3332" y="2580"/>
                <a:chExt cx="79" cy="341"/>
              </a:xfrm>
            </p:grpSpPr>
            <p:sp>
              <p:nvSpPr>
                <p:cNvPr id="12326" name="Oval 29">
                  <a:extLst>
                    <a:ext uri="{FF2B5EF4-FFF2-40B4-BE49-F238E27FC236}">
                      <a16:creationId xmlns:a16="http://schemas.microsoft.com/office/drawing/2014/main" id="{82850E1C-1DAE-40CE-9282-815491618F4E}"/>
                    </a:ext>
                  </a:extLst>
                </p:cNvPr>
                <p:cNvSpPr>
                  <a:spLocks noChangeArrowheads="1"/>
                </p:cNvSpPr>
                <p:nvPr/>
              </p:nvSpPr>
              <p:spPr bwMode="auto">
                <a:xfrm>
                  <a:off x="3332" y="2580"/>
                  <a:ext cx="79" cy="87"/>
                </a:xfrm>
                <a:prstGeom prst="ellipse">
                  <a:avLst/>
                </a:prstGeom>
                <a:solidFill>
                  <a:srgbClr val="000000"/>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7" name="Oval 30">
                  <a:extLst>
                    <a:ext uri="{FF2B5EF4-FFF2-40B4-BE49-F238E27FC236}">
                      <a16:creationId xmlns:a16="http://schemas.microsoft.com/office/drawing/2014/main" id="{BD0A71AB-EB95-455E-B15A-60966F83898F}"/>
                    </a:ext>
                  </a:extLst>
                </p:cNvPr>
                <p:cNvSpPr>
                  <a:spLocks noChangeArrowheads="1"/>
                </p:cNvSpPr>
                <p:nvPr/>
              </p:nvSpPr>
              <p:spPr bwMode="auto">
                <a:xfrm>
                  <a:off x="3332" y="2834"/>
                  <a:ext cx="79" cy="87"/>
                </a:xfrm>
                <a:prstGeom prst="ellipse">
                  <a:avLst/>
                </a:prstGeom>
                <a:solidFill>
                  <a:srgbClr val="000000"/>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28" name="Oval 31">
                  <a:extLst>
                    <a:ext uri="{FF2B5EF4-FFF2-40B4-BE49-F238E27FC236}">
                      <a16:creationId xmlns:a16="http://schemas.microsoft.com/office/drawing/2014/main" id="{C65FE97B-C3CA-4AE3-89BA-BA495AA4794E}"/>
                    </a:ext>
                  </a:extLst>
                </p:cNvPr>
                <p:cNvSpPr>
                  <a:spLocks noChangeArrowheads="1"/>
                </p:cNvSpPr>
                <p:nvPr/>
              </p:nvSpPr>
              <p:spPr bwMode="auto">
                <a:xfrm>
                  <a:off x="3332" y="2707"/>
                  <a:ext cx="79" cy="87"/>
                </a:xfrm>
                <a:prstGeom prst="ellipse">
                  <a:avLst/>
                </a:prstGeom>
                <a:solidFill>
                  <a:srgbClr val="000000"/>
                </a:solidFill>
                <a:ln w="12700">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grpSp>
        <p:sp>
          <p:nvSpPr>
            <p:cNvPr id="12308" name="Rectangle 34">
              <a:extLst>
                <a:ext uri="{FF2B5EF4-FFF2-40B4-BE49-F238E27FC236}">
                  <a16:creationId xmlns:a16="http://schemas.microsoft.com/office/drawing/2014/main" id="{C83E6AA1-DE1C-485C-BCA6-5A03CCBF3F29}"/>
                </a:ext>
              </a:extLst>
            </p:cNvPr>
            <p:cNvSpPr>
              <a:spLocks noChangeArrowheads="1"/>
            </p:cNvSpPr>
            <p:nvPr/>
          </p:nvSpPr>
          <p:spPr bwMode="auto">
            <a:xfrm>
              <a:off x="3268" y="1437"/>
              <a:ext cx="197" cy="1865"/>
            </a:xfrm>
            <a:prstGeom prst="rect">
              <a:avLst/>
            </a:prstGeom>
            <a:noFill/>
            <a:ln w="12700">
              <a:solidFill>
                <a:srgbClr val="9F9F9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09" name="Freeform 35">
              <a:extLst>
                <a:ext uri="{FF2B5EF4-FFF2-40B4-BE49-F238E27FC236}">
                  <a16:creationId xmlns:a16="http://schemas.microsoft.com/office/drawing/2014/main" id="{DC4DB624-1618-45BB-997A-774FEE22E94A}"/>
                </a:ext>
              </a:extLst>
            </p:cNvPr>
            <p:cNvSpPr>
              <a:spLocks/>
            </p:cNvSpPr>
            <p:nvPr/>
          </p:nvSpPr>
          <p:spPr bwMode="auto">
            <a:xfrm>
              <a:off x="3589" y="2304"/>
              <a:ext cx="930" cy="192"/>
            </a:xfrm>
            <a:custGeom>
              <a:avLst/>
              <a:gdLst>
                <a:gd name="T0" fmla="*/ 757 w 930"/>
                <a:gd name="T1" fmla="*/ 0 h 192"/>
                <a:gd name="T2" fmla="*/ 930 w 930"/>
                <a:gd name="T3" fmla="*/ 95 h 192"/>
                <a:gd name="T4" fmla="*/ 757 w 930"/>
                <a:gd name="T5" fmla="*/ 192 h 192"/>
                <a:gd name="T6" fmla="*/ 757 w 930"/>
                <a:gd name="T7" fmla="*/ 127 h 192"/>
                <a:gd name="T8" fmla="*/ 0 w 930"/>
                <a:gd name="T9" fmla="*/ 127 h 192"/>
                <a:gd name="T10" fmla="*/ 0 w 930"/>
                <a:gd name="T11" fmla="*/ 63 h 192"/>
                <a:gd name="T12" fmla="*/ 757 w 930"/>
                <a:gd name="T13" fmla="*/ 63 h 192"/>
                <a:gd name="T14" fmla="*/ 757 w 930"/>
                <a:gd name="T15" fmla="*/ 14 h 192"/>
                <a:gd name="T16" fmla="*/ 757 w 930"/>
                <a:gd name="T17" fmla="*/ 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0" h="192">
                  <a:moveTo>
                    <a:pt x="757" y="0"/>
                  </a:moveTo>
                  <a:lnTo>
                    <a:pt x="930" y="95"/>
                  </a:lnTo>
                  <a:lnTo>
                    <a:pt x="757" y="192"/>
                  </a:lnTo>
                  <a:lnTo>
                    <a:pt x="757" y="127"/>
                  </a:lnTo>
                  <a:lnTo>
                    <a:pt x="0" y="127"/>
                  </a:lnTo>
                  <a:lnTo>
                    <a:pt x="0" y="63"/>
                  </a:lnTo>
                  <a:lnTo>
                    <a:pt x="757" y="63"/>
                  </a:lnTo>
                  <a:lnTo>
                    <a:pt x="757" y="14"/>
                  </a:lnTo>
                  <a:lnTo>
                    <a:pt x="75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0" name="Rectangle 36">
              <a:extLst>
                <a:ext uri="{FF2B5EF4-FFF2-40B4-BE49-F238E27FC236}">
                  <a16:creationId xmlns:a16="http://schemas.microsoft.com/office/drawing/2014/main" id="{CDEBF73D-FF0F-43FC-940C-EE6B8866BDB6}"/>
                </a:ext>
              </a:extLst>
            </p:cNvPr>
            <p:cNvSpPr>
              <a:spLocks noChangeArrowheads="1"/>
            </p:cNvSpPr>
            <p:nvPr/>
          </p:nvSpPr>
          <p:spPr bwMode="auto">
            <a:xfrm>
              <a:off x="3719" y="2142"/>
              <a:ext cx="546" cy="516"/>
            </a:xfrm>
            <a:prstGeom prst="rect">
              <a:avLst/>
            </a:prstGeom>
            <a:solidFill>
              <a:srgbClr val="FFFFFF"/>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11" name="Rectangle 37">
              <a:extLst>
                <a:ext uri="{FF2B5EF4-FFF2-40B4-BE49-F238E27FC236}">
                  <a16:creationId xmlns:a16="http://schemas.microsoft.com/office/drawing/2014/main" id="{4EAA45C9-090F-479F-B2B6-C54858808248}"/>
                </a:ext>
              </a:extLst>
            </p:cNvPr>
            <p:cNvSpPr>
              <a:spLocks noChangeArrowheads="1"/>
            </p:cNvSpPr>
            <p:nvPr/>
          </p:nvSpPr>
          <p:spPr bwMode="auto">
            <a:xfrm>
              <a:off x="3752" y="2256"/>
              <a:ext cx="45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a:solidFill>
                    <a:srgbClr val="000000"/>
                  </a:solidFill>
                  <a:latin typeface="Times New Roman" panose="02020603050405020304" pitchFamily="18" charset="0"/>
                </a:rPr>
                <a:t>Reasoning</a:t>
              </a:r>
              <a:endParaRPr lang="el-GR" altLang="en-US" sz="1800"/>
            </a:p>
          </p:txBody>
        </p:sp>
        <p:sp>
          <p:nvSpPr>
            <p:cNvPr id="12312" name="Rectangle 38">
              <a:extLst>
                <a:ext uri="{FF2B5EF4-FFF2-40B4-BE49-F238E27FC236}">
                  <a16:creationId xmlns:a16="http://schemas.microsoft.com/office/drawing/2014/main" id="{0FF6C834-07D2-46B2-AA35-B8CB67D56694}"/>
                </a:ext>
              </a:extLst>
            </p:cNvPr>
            <p:cNvSpPr>
              <a:spLocks noChangeArrowheads="1"/>
            </p:cNvSpPr>
            <p:nvPr/>
          </p:nvSpPr>
          <p:spPr bwMode="auto">
            <a:xfrm>
              <a:off x="3827" y="2391"/>
              <a:ext cx="31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a:solidFill>
                    <a:srgbClr val="000000"/>
                  </a:solidFill>
                  <a:latin typeface="Times New Roman" panose="02020603050405020304" pitchFamily="18" charset="0"/>
                </a:rPr>
                <a:t>System</a:t>
              </a:r>
              <a:endParaRPr lang="el-GR" altLang="en-US" sz="1800"/>
            </a:p>
          </p:txBody>
        </p:sp>
        <p:sp>
          <p:nvSpPr>
            <p:cNvPr id="12313" name="Rectangle 39">
              <a:extLst>
                <a:ext uri="{FF2B5EF4-FFF2-40B4-BE49-F238E27FC236}">
                  <a16:creationId xmlns:a16="http://schemas.microsoft.com/office/drawing/2014/main" id="{A6563D7B-911A-4A8C-9663-CB8428C88A76}"/>
                </a:ext>
              </a:extLst>
            </p:cNvPr>
            <p:cNvSpPr>
              <a:spLocks noChangeArrowheads="1"/>
            </p:cNvSpPr>
            <p:nvPr/>
          </p:nvSpPr>
          <p:spPr bwMode="auto">
            <a:xfrm>
              <a:off x="4584" y="2048"/>
              <a:ext cx="325" cy="675"/>
            </a:xfrm>
            <a:prstGeom prst="rect">
              <a:avLst/>
            </a:prstGeom>
            <a:noFill/>
            <a:ln w="12700">
              <a:solidFill>
                <a:srgbClr val="9F9F9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12314" name="Rectangle 40">
              <a:extLst>
                <a:ext uri="{FF2B5EF4-FFF2-40B4-BE49-F238E27FC236}">
                  <a16:creationId xmlns:a16="http://schemas.microsoft.com/office/drawing/2014/main" id="{59F6D352-BC0A-4484-AB53-34D60370AD43}"/>
                </a:ext>
              </a:extLst>
            </p:cNvPr>
            <p:cNvSpPr>
              <a:spLocks noChangeArrowheads="1"/>
            </p:cNvSpPr>
            <p:nvPr/>
          </p:nvSpPr>
          <p:spPr bwMode="auto">
            <a:xfrm>
              <a:off x="4600" y="2085"/>
              <a:ext cx="231"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6800">
                  <a:solidFill>
                    <a:srgbClr val="000000"/>
                  </a:solidFill>
                  <a:latin typeface="Times New Roman" panose="02020603050405020304" pitchFamily="18" charset="0"/>
                </a:rPr>
                <a:t>?</a:t>
              </a:r>
              <a:endParaRPr lang="el-GR" altLang="en-US" sz="1800"/>
            </a:p>
          </p:txBody>
        </p:sp>
        <p:sp>
          <p:nvSpPr>
            <p:cNvPr id="12315" name="Rectangle 41">
              <a:extLst>
                <a:ext uri="{FF2B5EF4-FFF2-40B4-BE49-F238E27FC236}">
                  <a16:creationId xmlns:a16="http://schemas.microsoft.com/office/drawing/2014/main" id="{1F496552-2C92-4278-981E-C7D582E20961}"/>
                </a:ext>
              </a:extLst>
            </p:cNvPr>
            <p:cNvSpPr>
              <a:spLocks noChangeArrowheads="1"/>
            </p:cNvSpPr>
            <p:nvPr/>
          </p:nvSpPr>
          <p:spPr bwMode="auto">
            <a:xfrm>
              <a:off x="4549" y="2769"/>
              <a:ext cx="38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1400" b="1">
                  <a:solidFill>
                    <a:srgbClr val="000000"/>
                  </a:solidFill>
                  <a:latin typeface="Times New Roman" panose="02020603050405020304" pitchFamily="18" charset="0"/>
                </a:rPr>
                <a:t>Solution</a:t>
              </a:r>
              <a:endParaRPr lang="el-GR" altLang="en-US" sz="1800"/>
            </a:p>
          </p:txBody>
        </p:sp>
        <p:sp>
          <p:nvSpPr>
            <p:cNvPr id="12316" name="Rectangle 42">
              <a:extLst>
                <a:ext uri="{FF2B5EF4-FFF2-40B4-BE49-F238E27FC236}">
                  <a16:creationId xmlns:a16="http://schemas.microsoft.com/office/drawing/2014/main" id="{13F289AF-A4E9-40AF-A4DD-853C282F619F}"/>
                </a:ext>
              </a:extLst>
            </p:cNvPr>
            <p:cNvSpPr>
              <a:spLocks noChangeArrowheads="1"/>
            </p:cNvSpPr>
            <p:nvPr/>
          </p:nvSpPr>
          <p:spPr bwMode="auto">
            <a:xfrm>
              <a:off x="1454" y="2058"/>
              <a:ext cx="2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2300" i="1">
                  <a:solidFill>
                    <a:srgbClr val="000000"/>
                  </a:solidFill>
                  <a:latin typeface="Brush Script MT" panose="03060802040406070304" pitchFamily="66" charset="0"/>
                </a:rPr>
                <a:t>Real</a:t>
              </a:r>
              <a:endParaRPr lang="el-GR" altLang="en-US" sz="1800"/>
            </a:p>
          </p:txBody>
        </p:sp>
        <p:sp>
          <p:nvSpPr>
            <p:cNvPr id="12317" name="Rectangle 43">
              <a:extLst>
                <a:ext uri="{FF2B5EF4-FFF2-40B4-BE49-F238E27FC236}">
                  <a16:creationId xmlns:a16="http://schemas.microsoft.com/office/drawing/2014/main" id="{E634A615-0C22-445B-A9B3-35A3AFCFF0AC}"/>
                </a:ext>
              </a:extLst>
            </p:cNvPr>
            <p:cNvSpPr>
              <a:spLocks noChangeArrowheads="1"/>
            </p:cNvSpPr>
            <p:nvPr/>
          </p:nvSpPr>
          <p:spPr bwMode="auto">
            <a:xfrm>
              <a:off x="1421" y="2283"/>
              <a:ext cx="3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2300" i="1">
                  <a:solidFill>
                    <a:srgbClr val="000000"/>
                  </a:solidFill>
                  <a:latin typeface="Brush Script MT" panose="03060802040406070304" pitchFamily="66" charset="0"/>
                </a:rPr>
                <a:t>World</a:t>
              </a:r>
              <a:endParaRPr lang="el-GR" altLang="en-US" sz="1800"/>
            </a:p>
          </p:txBody>
        </p:sp>
        <p:sp>
          <p:nvSpPr>
            <p:cNvPr id="12318" name="Rectangle 44">
              <a:extLst>
                <a:ext uri="{FF2B5EF4-FFF2-40B4-BE49-F238E27FC236}">
                  <a16:creationId xmlns:a16="http://schemas.microsoft.com/office/drawing/2014/main" id="{4C7036D3-1992-465B-8D9A-7FBA85A5223A}"/>
                </a:ext>
              </a:extLst>
            </p:cNvPr>
            <p:cNvSpPr>
              <a:spLocks noChangeArrowheads="1"/>
            </p:cNvSpPr>
            <p:nvPr/>
          </p:nvSpPr>
          <p:spPr bwMode="auto">
            <a:xfrm>
              <a:off x="1359" y="2507"/>
              <a:ext cx="4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l-GR" altLang="en-US" sz="2300" i="1">
                  <a:solidFill>
                    <a:srgbClr val="000000"/>
                  </a:solidFill>
                  <a:latin typeface="Brush Script MT" panose="03060802040406070304" pitchFamily="66" charset="0"/>
                </a:rPr>
                <a:t>Problem</a:t>
              </a:r>
              <a:endParaRPr lang="el-GR" altLang="en-US" sz="1800"/>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A71D3F7-7406-4028-A7DC-1041A5EE35DC}"/>
              </a:ext>
            </a:extLst>
          </p:cNvPr>
          <p:cNvSpPr>
            <a:spLocks noGrp="1" noChangeArrowheads="1"/>
          </p:cNvSpPr>
          <p:nvPr>
            <p:ph type="title"/>
          </p:nvPr>
        </p:nvSpPr>
        <p:spPr>
          <a:xfrm>
            <a:off x="457200" y="67576"/>
            <a:ext cx="11734800" cy="1023600"/>
          </a:xfrm>
        </p:spPr>
        <p:txBody>
          <a:bodyPr/>
          <a:lstStyle/>
          <a:p>
            <a:pPr eaLnBrk="1" hangingPunct="1"/>
            <a:r>
              <a:rPr lang="en-US" altLang="en-US" sz="3600" dirty="0"/>
              <a:t>An Example: Diagnosis of Car Faults</a:t>
            </a:r>
            <a:endParaRPr lang="el-GR" altLang="en-US" sz="3600" dirty="0"/>
          </a:p>
        </p:txBody>
      </p:sp>
      <p:sp>
        <p:nvSpPr>
          <p:cNvPr id="56323" name="Rectangle 3">
            <a:extLst>
              <a:ext uri="{FF2B5EF4-FFF2-40B4-BE49-F238E27FC236}">
                <a16:creationId xmlns:a16="http://schemas.microsoft.com/office/drawing/2014/main" id="{E66193BD-B7DA-4266-BECC-66DF3A2F0327}"/>
              </a:ext>
            </a:extLst>
          </p:cNvPr>
          <p:cNvSpPr>
            <a:spLocks noGrp="1" noChangeArrowheads="1"/>
          </p:cNvSpPr>
          <p:nvPr>
            <p:ph type="body" idx="1"/>
          </p:nvPr>
        </p:nvSpPr>
        <p:spPr/>
        <p:txBody>
          <a:bodyPr/>
          <a:lstStyle/>
          <a:p>
            <a:pPr eaLnBrk="1" hangingPunct="1">
              <a:spcBef>
                <a:spcPts val="0"/>
              </a:spcBef>
            </a:pPr>
            <a:r>
              <a:rPr lang="el-GR" altLang="en-US" sz="2400" dirty="0"/>
              <a:t>Given: </a:t>
            </a:r>
            <a:endParaRPr lang="en-US" altLang="en-US" sz="2400" dirty="0"/>
          </a:p>
          <a:p>
            <a:pPr lvl="1" eaLnBrk="1" hangingPunct="1">
              <a:spcBef>
                <a:spcPts val="0"/>
              </a:spcBef>
            </a:pPr>
            <a:r>
              <a:rPr lang="el-GR" altLang="en-US" sz="2400" dirty="0"/>
              <a:t>Symptoms</a:t>
            </a:r>
          </a:p>
          <a:p>
            <a:pPr lvl="2" eaLnBrk="1" hangingPunct="1">
              <a:spcBef>
                <a:spcPts val="0"/>
              </a:spcBef>
            </a:pPr>
            <a:r>
              <a:rPr lang="el-GR" altLang="en-US" sz="2400" dirty="0"/>
              <a:t>e.g. engine doesn’t start</a:t>
            </a:r>
          </a:p>
          <a:p>
            <a:pPr lvl="1" eaLnBrk="1" hangingPunct="1">
              <a:spcBef>
                <a:spcPts val="0"/>
              </a:spcBef>
            </a:pPr>
            <a:r>
              <a:rPr lang="el-GR" altLang="en-US" sz="2400" dirty="0"/>
              <a:t>and measured values</a:t>
            </a:r>
          </a:p>
          <a:p>
            <a:pPr lvl="2" eaLnBrk="1" hangingPunct="1">
              <a:spcBef>
                <a:spcPts val="0"/>
              </a:spcBef>
            </a:pPr>
            <a:r>
              <a:rPr lang="el-GR" altLang="en-US" sz="2400" dirty="0"/>
              <a:t>e.g. battery voltage = 6.3V</a:t>
            </a:r>
            <a:endParaRPr lang="en-US" altLang="en-US" sz="2400" dirty="0"/>
          </a:p>
          <a:p>
            <a:pPr lvl="2" eaLnBrk="1" hangingPunct="1">
              <a:spcBef>
                <a:spcPts val="0"/>
              </a:spcBef>
            </a:pPr>
            <a:endParaRPr lang="el-GR" altLang="en-US" sz="2400" dirty="0"/>
          </a:p>
          <a:p>
            <a:pPr eaLnBrk="1" hangingPunct="1">
              <a:spcBef>
                <a:spcPts val="0"/>
              </a:spcBef>
            </a:pPr>
            <a:r>
              <a:rPr lang="el-GR" altLang="en-US" sz="2400" dirty="0"/>
              <a:t>Goal: </a:t>
            </a:r>
            <a:endParaRPr lang="en-US" altLang="en-US" sz="2400" dirty="0"/>
          </a:p>
          <a:p>
            <a:pPr lvl="1" eaLnBrk="1" hangingPunct="1">
              <a:spcBef>
                <a:spcPts val="0"/>
              </a:spcBef>
            </a:pPr>
            <a:r>
              <a:rPr lang="el-GR" altLang="en-US" sz="2400" dirty="0"/>
              <a:t>Find cause for fault</a:t>
            </a:r>
          </a:p>
          <a:p>
            <a:pPr lvl="2" eaLnBrk="1" hangingPunct="1">
              <a:spcBef>
                <a:spcPts val="0"/>
              </a:spcBef>
            </a:pPr>
            <a:r>
              <a:rPr lang="el-GR" altLang="en-US" sz="2400" dirty="0"/>
              <a:t>e.g. dead battery</a:t>
            </a:r>
          </a:p>
          <a:p>
            <a:pPr lvl="1" eaLnBrk="1" hangingPunct="1">
              <a:spcBef>
                <a:spcPts val="0"/>
              </a:spcBef>
            </a:pPr>
            <a:r>
              <a:rPr lang="el-GR" altLang="en-US" sz="2400" dirty="0"/>
              <a:t>and repair strategy</a:t>
            </a:r>
          </a:p>
          <a:p>
            <a:pPr lvl="2" eaLnBrk="1" hangingPunct="1">
              <a:spcBef>
                <a:spcPts val="0"/>
              </a:spcBef>
            </a:pPr>
            <a:r>
              <a:rPr lang="el-GR" altLang="en-US" sz="2400" dirty="0"/>
              <a:t>e.g. charge battery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235DCA2-D755-4461-8D4F-98F63D6801C1}"/>
              </a:ext>
            </a:extLst>
          </p:cNvPr>
          <p:cNvSpPr>
            <a:spLocks noGrp="1" noChangeArrowheads="1"/>
          </p:cNvSpPr>
          <p:nvPr>
            <p:ph type="title"/>
          </p:nvPr>
        </p:nvSpPr>
        <p:spPr/>
        <p:txBody>
          <a:bodyPr/>
          <a:lstStyle/>
          <a:p>
            <a:pPr eaLnBrk="1" hangingPunct="1"/>
            <a:r>
              <a:rPr lang="en-US" altLang="en-US" dirty="0"/>
              <a:t>Diagnosis of Car Faults - Cases</a:t>
            </a:r>
            <a:endParaRPr lang="el-GR" altLang="en-US" dirty="0"/>
          </a:p>
        </p:txBody>
      </p:sp>
      <p:sp>
        <p:nvSpPr>
          <p:cNvPr id="57347" name="Rectangle 3">
            <a:extLst>
              <a:ext uri="{FF2B5EF4-FFF2-40B4-BE49-F238E27FC236}">
                <a16:creationId xmlns:a16="http://schemas.microsoft.com/office/drawing/2014/main" id="{7C08E4EB-7AA7-4184-A0F9-13308CC91405}"/>
              </a:ext>
            </a:extLst>
          </p:cNvPr>
          <p:cNvSpPr>
            <a:spLocks noGrp="1" noChangeArrowheads="1"/>
          </p:cNvSpPr>
          <p:nvPr>
            <p:ph type="body" idx="1"/>
          </p:nvPr>
        </p:nvSpPr>
        <p:spPr>
          <a:xfrm>
            <a:off x="451169" y="1359024"/>
            <a:ext cx="5104674" cy="4618356"/>
          </a:xfrm>
          <a:solidFill>
            <a:srgbClr val="C0C0C0"/>
          </a:solidFill>
          <a:ln>
            <a:solidFill>
              <a:schemeClr val="tx1"/>
            </a:solidFill>
            <a:miter lim="800000"/>
            <a:headEnd/>
            <a:tailEnd/>
          </a:ln>
        </p:spPr>
        <p:txBody>
          <a:bodyPr/>
          <a:lstStyle/>
          <a:p>
            <a:pPr eaLnBrk="1" hangingPunct="1">
              <a:lnSpc>
                <a:spcPct val="90000"/>
              </a:lnSpc>
              <a:buFont typeface="Wingdings" panose="05000000000000000000" pitchFamily="2" charset="2"/>
              <a:buNone/>
            </a:pPr>
            <a:r>
              <a:rPr lang="el-GR" altLang="en-US" sz="2200" b="1" dirty="0">
                <a:solidFill>
                  <a:schemeClr val="bg2"/>
                </a:solidFill>
              </a:rPr>
              <a:t>Problem &amp; Features</a:t>
            </a:r>
          </a:p>
          <a:p>
            <a:pPr lvl="1" eaLnBrk="1" hangingPunct="1">
              <a:lnSpc>
                <a:spcPct val="90000"/>
              </a:lnSpc>
              <a:buFont typeface="Wingdings" panose="05000000000000000000" pitchFamily="2" charset="2"/>
              <a:buNone/>
            </a:pPr>
            <a:r>
              <a:rPr lang="el-GR" altLang="en-US" sz="2000" dirty="0">
                <a:solidFill>
                  <a:schemeClr val="bg2"/>
                </a:solidFill>
              </a:rPr>
              <a:t>Problem: </a:t>
            </a:r>
            <a:r>
              <a:rPr lang="el-GR" altLang="en-US" sz="2000" i="1" dirty="0">
                <a:solidFill>
                  <a:schemeClr val="bg2"/>
                </a:solidFill>
              </a:rPr>
              <a:t>Front light not working</a:t>
            </a:r>
          </a:p>
          <a:p>
            <a:pPr lvl="1" eaLnBrk="1" hangingPunct="1">
              <a:lnSpc>
                <a:spcPct val="90000"/>
              </a:lnSpc>
              <a:buFont typeface="Wingdings" panose="05000000000000000000" pitchFamily="2" charset="2"/>
              <a:buNone/>
            </a:pPr>
            <a:r>
              <a:rPr lang="el-GR" altLang="en-US" sz="2000" dirty="0">
                <a:solidFill>
                  <a:schemeClr val="bg2"/>
                </a:solidFill>
              </a:rPr>
              <a:t>Car: </a:t>
            </a:r>
            <a:r>
              <a:rPr lang="el-GR" altLang="en-US" sz="2000" i="1" dirty="0">
                <a:solidFill>
                  <a:schemeClr val="bg2"/>
                </a:solidFill>
              </a:rPr>
              <a:t>VW Golf, 2.0L</a:t>
            </a:r>
          </a:p>
          <a:p>
            <a:pPr lvl="1" eaLnBrk="1" hangingPunct="1">
              <a:lnSpc>
                <a:spcPct val="90000"/>
              </a:lnSpc>
              <a:buFont typeface="Wingdings" panose="05000000000000000000" pitchFamily="2" charset="2"/>
              <a:buNone/>
            </a:pPr>
            <a:r>
              <a:rPr lang="el-GR" altLang="en-US" sz="2000" dirty="0">
                <a:solidFill>
                  <a:schemeClr val="bg2"/>
                </a:solidFill>
              </a:rPr>
              <a:t>Year: </a:t>
            </a:r>
            <a:r>
              <a:rPr lang="el-GR" altLang="en-US" sz="2000" i="1" dirty="0">
                <a:solidFill>
                  <a:schemeClr val="bg2"/>
                </a:solidFill>
              </a:rPr>
              <a:t>1999</a:t>
            </a:r>
          </a:p>
          <a:p>
            <a:pPr lvl="1" eaLnBrk="1" hangingPunct="1">
              <a:lnSpc>
                <a:spcPct val="90000"/>
              </a:lnSpc>
              <a:buFont typeface="Wingdings" panose="05000000000000000000" pitchFamily="2" charset="2"/>
              <a:buNone/>
            </a:pPr>
            <a:r>
              <a:rPr lang="el-GR" altLang="en-US" sz="2000" dirty="0">
                <a:solidFill>
                  <a:schemeClr val="bg2"/>
                </a:solidFill>
              </a:rPr>
              <a:t>Battery voltage: </a:t>
            </a:r>
            <a:r>
              <a:rPr lang="el-GR" altLang="en-US" sz="2000" i="1" dirty="0">
                <a:solidFill>
                  <a:schemeClr val="bg2"/>
                </a:solidFill>
              </a:rPr>
              <a:t>13.6V</a:t>
            </a:r>
          </a:p>
          <a:p>
            <a:pPr lvl="1" eaLnBrk="1" hangingPunct="1">
              <a:lnSpc>
                <a:spcPct val="90000"/>
              </a:lnSpc>
              <a:buFont typeface="Wingdings" panose="05000000000000000000" pitchFamily="2" charset="2"/>
              <a:buNone/>
            </a:pPr>
            <a:r>
              <a:rPr lang="el-GR" altLang="en-US" sz="2000" dirty="0">
                <a:solidFill>
                  <a:schemeClr val="bg2"/>
                </a:solidFill>
              </a:rPr>
              <a:t>State of lights: </a:t>
            </a:r>
            <a:r>
              <a:rPr lang="el-GR" altLang="en-US" sz="2000" i="1" dirty="0">
                <a:solidFill>
                  <a:schemeClr val="bg2"/>
                </a:solidFill>
              </a:rPr>
              <a:t>OK</a:t>
            </a:r>
          </a:p>
          <a:p>
            <a:pPr lvl="1" eaLnBrk="1" hangingPunct="1">
              <a:lnSpc>
                <a:spcPct val="90000"/>
              </a:lnSpc>
              <a:buFont typeface="Wingdings" panose="05000000000000000000" pitchFamily="2" charset="2"/>
              <a:buNone/>
            </a:pPr>
            <a:r>
              <a:rPr lang="el-GR" altLang="en-US" sz="2000" dirty="0">
                <a:solidFill>
                  <a:schemeClr val="bg2"/>
                </a:solidFill>
              </a:rPr>
              <a:t>State of light switch: </a:t>
            </a:r>
            <a:r>
              <a:rPr lang="el-GR" altLang="en-US" sz="2000" i="1" dirty="0">
                <a:solidFill>
                  <a:schemeClr val="bg2"/>
                </a:solidFill>
              </a:rPr>
              <a:t>OK</a:t>
            </a:r>
          </a:p>
          <a:p>
            <a:pPr eaLnBrk="1" hangingPunct="1">
              <a:lnSpc>
                <a:spcPct val="90000"/>
              </a:lnSpc>
              <a:buFont typeface="Wingdings" panose="05000000000000000000" pitchFamily="2" charset="2"/>
              <a:buNone/>
            </a:pPr>
            <a:r>
              <a:rPr lang="el-GR" altLang="en-US" sz="2200" b="1" dirty="0">
                <a:solidFill>
                  <a:schemeClr val="bg2"/>
                </a:solidFill>
              </a:rPr>
              <a:t>Solution</a:t>
            </a:r>
          </a:p>
          <a:p>
            <a:pPr lvl="1" eaLnBrk="1" hangingPunct="1">
              <a:lnSpc>
                <a:spcPct val="90000"/>
              </a:lnSpc>
              <a:buFont typeface="Wingdings" panose="05000000000000000000" pitchFamily="2" charset="2"/>
              <a:buNone/>
            </a:pPr>
            <a:r>
              <a:rPr lang="el-GR" altLang="en-US" sz="2000" dirty="0">
                <a:solidFill>
                  <a:schemeClr val="bg2"/>
                </a:solidFill>
              </a:rPr>
              <a:t>Diagnosis: </a:t>
            </a:r>
            <a:r>
              <a:rPr lang="el-GR" altLang="en-US" sz="2000" i="1" dirty="0">
                <a:solidFill>
                  <a:schemeClr val="bg2"/>
                </a:solidFill>
              </a:rPr>
              <a:t>Front light fuse defect</a:t>
            </a:r>
          </a:p>
          <a:p>
            <a:pPr lvl="1" eaLnBrk="1" hangingPunct="1">
              <a:lnSpc>
                <a:spcPct val="90000"/>
              </a:lnSpc>
              <a:buFont typeface="Wingdings" panose="05000000000000000000" pitchFamily="2" charset="2"/>
              <a:buNone/>
            </a:pPr>
            <a:r>
              <a:rPr lang="el-GR" altLang="en-US" sz="2000" dirty="0">
                <a:solidFill>
                  <a:schemeClr val="bg2"/>
                </a:solidFill>
              </a:rPr>
              <a:t>Repair: </a:t>
            </a:r>
            <a:r>
              <a:rPr lang="el-GR" altLang="en-US" sz="2000" i="1" dirty="0">
                <a:solidFill>
                  <a:schemeClr val="bg2"/>
                </a:solidFill>
              </a:rPr>
              <a:t>Replace front light fuse</a:t>
            </a:r>
          </a:p>
        </p:txBody>
      </p:sp>
      <p:sp>
        <p:nvSpPr>
          <p:cNvPr id="57348" name="Text Box 4">
            <a:extLst>
              <a:ext uri="{FF2B5EF4-FFF2-40B4-BE49-F238E27FC236}">
                <a16:creationId xmlns:a16="http://schemas.microsoft.com/office/drawing/2014/main" id="{1C40D594-615A-4733-A022-31F37BA11AD7}"/>
              </a:ext>
            </a:extLst>
          </p:cNvPr>
          <p:cNvSpPr txBox="1">
            <a:spLocks noChangeArrowheads="1"/>
          </p:cNvSpPr>
          <p:nvPr/>
        </p:nvSpPr>
        <p:spPr bwMode="auto">
          <a:xfrm>
            <a:off x="2370931" y="1022288"/>
            <a:ext cx="102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1</a:t>
            </a:r>
            <a:endParaRPr lang="el-GR" altLang="en-US" sz="1800" dirty="0"/>
          </a:p>
        </p:txBody>
      </p:sp>
      <p:sp>
        <p:nvSpPr>
          <p:cNvPr id="57349" name="Rectangle 5">
            <a:extLst>
              <a:ext uri="{FF2B5EF4-FFF2-40B4-BE49-F238E27FC236}">
                <a16:creationId xmlns:a16="http://schemas.microsoft.com/office/drawing/2014/main" id="{4651B35D-E8FB-411E-9B75-9EF3C6D77DEF}"/>
              </a:ext>
            </a:extLst>
          </p:cNvPr>
          <p:cNvSpPr>
            <a:spLocks noChangeArrowheads="1"/>
          </p:cNvSpPr>
          <p:nvPr/>
        </p:nvSpPr>
        <p:spPr bwMode="auto">
          <a:xfrm>
            <a:off x="6755176" y="1428814"/>
            <a:ext cx="5104674" cy="4554537"/>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solidFill>
                  <a:schemeClr val="bg2"/>
                </a:solidFill>
                <a:latin typeface="Roboto" panose="020B0604020202020204" charset="0"/>
                <a:ea typeface="Roboto" panose="020B0604020202020204" charset="0"/>
              </a:rPr>
              <a:t>Problem &amp; Features</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Problem: </a:t>
            </a:r>
            <a:r>
              <a:rPr lang="el-GR" altLang="en-US" sz="2000" i="1" dirty="0">
                <a:solidFill>
                  <a:schemeClr val="bg2"/>
                </a:solidFill>
                <a:latin typeface="Roboto" panose="020B0604020202020204" charset="0"/>
                <a:ea typeface="Roboto" panose="020B0604020202020204" charset="0"/>
              </a:rPr>
              <a:t>Front light not working</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Car: </a:t>
            </a:r>
            <a:r>
              <a:rPr lang="en-US" altLang="en-US" sz="2000" i="1" dirty="0">
                <a:solidFill>
                  <a:schemeClr val="bg2"/>
                </a:solidFill>
                <a:latin typeface="Roboto" panose="020B0604020202020204" charset="0"/>
                <a:ea typeface="Roboto" panose="020B0604020202020204" charset="0"/>
              </a:rPr>
              <a:t>Passat</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Year: </a:t>
            </a:r>
            <a:r>
              <a:rPr lang="en-US" altLang="en-US" sz="2000" i="1" dirty="0">
                <a:solidFill>
                  <a:schemeClr val="bg2"/>
                </a:solidFill>
                <a:latin typeface="Roboto" panose="020B0604020202020204" charset="0"/>
                <a:ea typeface="Roboto" panose="020B0604020202020204" charset="0"/>
              </a:rPr>
              <a:t>2000</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Battery voltage: </a:t>
            </a:r>
            <a:r>
              <a:rPr lang="el-GR" altLang="en-US" sz="2000" i="1" dirty="0">
                <a:solidFill>
                  <a:schemeClr val="bg2"/>
                </a:solidFill>
                <a:latin typeface="Roboto" panose="020B0604020202020204" charset="0"/>
                <a:ea typeface="Roboto" panose="020B0604020202020204" charset="0"/>
              </a:rPr>
              <a:t>1</a:t>
            </a:r>
            <a:r>
              <a:rPr lang="en-US" altLang="en-US" sz="2000" i="1" dirty="0">
                <a:solidFill>
                  <a:schemeClr val="bg2"/>
                </a:solidFill>
                <a:latin typeface="Roboto" panose="020B0604020202020204" charset="0"/>
                <a:ea typeface="Roboto" panose="020B0604020202020204" charset="0"/>
              </a:rPr>
              <a:t>2</a:t>
            </a:r>
            <a:r>
              <a:rPr lang="el-GR" altLang="en-US" sz="2000" i="1" dirty="0">
                <a:solidFill>
                  <a:schemeClr val="bg2"/>
                </a:solidFill>
                <a:latin typeface="Roboto" panose="020B0604020202020204" charset="0"/>
                <a:ea typeface="Roboto" panose="020B0604020202020204" charset="0"/>
              </a:rPr>
              <a:t>.6V</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State of lights: </a:t>
            </a:r>
            <a:r>
              <a:rPr lang="en-US" altLang="en-US" sz="2000" i="1" dirty="0">
                <a:solidFill>
                  <a:schemeClr val="bg2"/>
                </a:solidFill>
                <a:latin typeface="Roboto" panose="020B0604020202020204" charset="0"/>
                <a:ea typeface="Roboto" panose="020B0604020202020204" charset="0"/>
              </a:rPr>
              <a:t>surface damaged</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State of light switch: </a:t>
            </a:r>
            <a:r>
              <a:rPr lang="el-GR" altLang="en-US" sz="2000" i="1" dirty="0">
                <a:solidFill>
                  <a:schemeClr val="bg2"/>
                </a:solidFill>
                <a:latin typeface="Roboto" panose="020B0604020202020204" charset="0"/>
                <a:ea typeface="Roboto" panose="020B0604020202020204" charset="0"/>
              </a:rPr>
              <a:t>OK</a:t>
            </a:r>
          </a:p>
          <a:p>
            <a:pPr eaLnBrk="1" hangingPunct="1">
              <a:lnSpc>
                <a:spcPct val="90000"/>
              </a:lnSpc>
              <a:buFont typeface="Wingdings" panose="05000000000000000000" pitchFamily="2" charset="2"/>
              <a:buNone/>
            </a:pPr>
            <a:r>
              <a:rPr lang="el-GR" altLang="en-US" sz="2200" b="1" dirty="0">
                <a:solidFill>
                  <a:schemeClr val="bg2"/>
                </a:solidFill>
                <a:latin typeface="Roboto" panose="020B0604020202020204" charset="0"/>
                <a:ea typeface="Roboto" panose="020B0604020202020204" charset="0"/>
              </a:rPr>
              <a:t>Solution</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Diagnosis: </a:t>
            </a:r>
            <a:r>
              <a:rPr lang="en-US" altLang="en-US" sz="2000" i="1" dirty="0">
                <a:solidFill>
                  <a:schemeClr val="bg2"/>
                </a:solidFill>
                <a:latin typeface="Roboto" panose="020B0604020202020204" charset="0"/>
                <a:ea typeface="Roboto" panose="020B0604020202020204" charset="0"/>
              </a:rPr>
              <a:t>Bulb defect</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Repair: </a:t>
            </a:r>
            <a:r>
              <a:rPr lang="el-GR" altLang="en-US" sz="2000" i="1" dirty="0">
                <a:solidFill>
                  <a:schemeClr val="bg2"/>
                </a:solidFill>
                <a:latin typeface="Roboto" panose="020B0604020202020204" charset="0"/>
                <a:ea typeface="Roboto" panose="020B0604020202020204" charset="0"/>
              </a:rPr>
              <a:t>Replace front light</a:t>
            </a:r>
            <a:r>
              <a:rPr lang="el-GR" altLang="en-US" sz="2000" dirty="0">
                <a:solidFill>
                  <a:schemeClr val="bg2"/>
                </a:solidFill>
                <a:latin typeface="Roboto" panose="020B0604020202020204" charset="0"/>
                <a:ea typeface="Roboto" panose="020B0604020202020204" charset="0"/>
              </a:rPr>
              <a:t> </a:t>
            </a:r>
          </a:p>
        </p:txBody>
      </p:sp>
      <p:sp>
        <p:nvSpPr>
          <p:cNvPr id="57350" name="Text Box 6">
            <a:extLst>
              <a:ext uri="{FF2B5EF4-FFF2-40B4-BE49-F238E27FC236}">
                <a16:creationId xmlns:a16="http://schemas.microsoft.com/office/drawing/2014/main" id="{082266DA-7385-4934-BB65-3ECB250581A3}"/>
              </a:ext>
            </a:extLst>
          </p:cNvPr>
          <p:cNvSpPr txBox="1">
            <a:spLocks noChangeArrowheads="1"/>
          </p:cNvSpPr>
          <p:nvPr/>
        </p:nvSpPr>
        <p:spPr bwMode="auto">
          <a:xfrm>
            <a:off x="8793957" y="988360"/>
            <a:ext cx="1027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2</a:t>
            </a:r>
            <a:endParaRPr lang="el-GR" alt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3B716D6-7F95-4E6B-88E2-B61CB9758408}"/>
              </a:ext>
            </a:extLst>
          </p:cNvPr>
          <p:cNvSpPr>
            <a:spLocks noGrp="1" noChangeArrowheads="1"/>
          </p:cNvSpPr>
          <p:nvPr>
            <p:ph type="title"/>
          </p:nvPr>
        </p:nvSpPr>
        <p:spPr/>
        <p:txBody>
          <a:bodyPr/>
          <a:lstStyle/>
          <a:p>
            <a:pPr eaLnBrk="1" hangingPunct="1"/>
            <a:r>
              <a:rPr lang="en-US" altLang="en-US"/>
              <a:t>Diagnosis of Car Faults</a:t>
            </a:r>
            <a:endParaRPr lang="el-GR" altLang="en-US"/>
          </a:p>
        </p:txBody>
      </p:sp>
      <p:sp>
        <p:nvSpPr>
          <p:cNvPr id="58371" name="Rectangle 3">
            <a:extLst>
              <a:ext uri="{FF2B5EF4-FFF2-40B4-BE49-F238E27FC236}">
                <a16:creationId xmlns:a16="http://schemas.microsoft.com/office/drawing/2014/main" id="{EBE8947A-E449-4583-8BE0-740315CA5DC1}"/>
              </a:ext>
            </a:extLst>
          </p:cNvPr>
          <p:cNvSpPr>
            <a:spLocks noGrp="1" noChangeArrowheads="1"/>
          </p:cNvSpPr>
          <p:nvPr>
            <p:ph type="body" idx="1"/>
          </p:nvPr>
        </p:nvSpPr>
        <p:spPr/>
        <p:txBody>
          <a:bodyPr/>
          <a:lstStyle/>
          <a:p>
            <a:pPr eaLnBrk="1" hangingPunct="1">
              <a:lnSpc>
                <a:spcPct val="90000"/>
              </a:lnSpc>
            </a:pPr>
            <a:r>
              <a:rPr lang="en-US" altLang="en-US" sz="2400" dirty="0"/>
              <a:t>New Problem</a:t>
            </a:r>
          </a:p>
          <a:p>
            <a:pPr lvl="1" eaLnBrk="1" hangingPunct="1">
              <a:lnSpc>
                <a:spcPct val="90000"/>
              </a:lnSpc>
            </a:pPr>
            <a:r>
              <a:rPr lang="el-GR" altLang="en-US" sz="2400" dirty="0"/>
              <a:t>Observations define a new</a:t>
            </a:r>
            <a:r>
              <a:rPr lang="en-US" altLang="en-US" sz="2400" dirty="0"/>
              <a:t> </a:t>
            </a:r>
            <a:r>
              <a:rPr lang="el-GR" altLang="en-US" sz="2400" dirty="0"/>
              <a:t>problem</a:t>
            </a:r>
          </a:p>
          <a:p>
            <a:pPr lvl="1" eaLnBrk="1" hangingPunct="1">
              <a:lnSpc>
                <a:spcPct val="90000"/>
              </a:lnSpc>
            </a:pPr>
            <a:r>
              <a:rPr lang="el-GR" altLang="en-US" sz="2400" dirty="0"/>
              <a:t>Not all feature values may</a:t>
            </a:r>
            <a:r>
              <a:rPr lang="en-US" altLang="en-US" sz="2400" dirty="0"/>
              <a:t> </a:t>
            </a:r>
            <a:r>
              <a:rPr lang="el-GR" altLang="en-US" sz="2400" dirty="0"/>
              <a:t>be known</a:t>
            </a:r>
          </a:p>
          <a:p>
            <a:pPr eaLnBrk="1" hangingPunct="1">
              <a:lnSpc>
                <a:spcPct val="90000"/>
              </a:lnSpc>
            </a:pPr>
            <a:endParaRPr lang="en-US" altLang="en-US" sz="2400" dirty="0"/>
          </a:p>
          <a:p>
            <a:pPr eaLnBrk="1" hangingPunct="1">
              <a:lnSpc>
                <a:spcPct val="90000"/>
              </a:lnSpc>
            </a:pPr>
            <a:r>
              <a:rPr lang="el-GR" altLang="en-US" sz="2400" dirty="0"/>
              <a:t>New problem = case without</a:t>
            </a:r>
            <a:r>
              <a:rPr lang="en-US" altLang="en-US" sz="2400" dirty="0"/>
              <a:t> solution</a:t>
            </a:r>
            <a:endParaRPr lang="el-GR" altLang="en-US" sz="2400" dirty="0"/>
          </a:p>
        </p:txBody>
      </p:sp>
      <p:sp>
        <p:nvSpPr>
          <p:cNvPr id="58372" name="Rectangle 4">
            <a:extLst>
              <a:ext uri="{FF2B5EF4-FFF2-40B4-BE49-F238E27FC236}">
                <a16:creationId xmlns:a16="http://schemas.microsoft.com/office/drawing/2014/main" id="{E0206B8F-FC45-4E46-8436-1DE8ABC8B45C}"/>
              </a:ext>
            </a:extLst>
          </p:cNvPr>
          <p:cNvSpPr>
            <a:spLocks noChangeArrowheads="1"/>
          </p:cNvSpPr>
          <p:nvPr/>
        </p:nvSpPr>
        <p:spPr bwMode="auto">
          <a:xfrm>
            <a:off x="6796315" y="1524953"/>
            <a:ext cx="5105399" cy="31686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solidFill>
                  <a:schemeClr val="bg2"/>
                </a:solidFill>
              </a:rPr>
              <a:t>Problem &amp; Features</a:t>
            </a:r>
          </a:p>
          <a:p>
            <a:pPr lvl="1" eaLnBrk="1" hangingPunct="1">
              <a:lnSpc>
                <a:spcPct val="90000"/>
              </a:lnSpc>
              <a:buFont typeface="Wingdings" panose="05000000000000000000" pitchFamily="2" charset="2"/>
              <a:buNone/>
            </a:pPr>
            <a:r>
              <a:rPr lang="el-GR" altLang="en-US" sz="2000" dirty="0">
                <a:solidFill>
                  <a:schemeClr val="bg2"/>
                </a:solidFill>
              </a:rPr>
              <a:t>Problem: </a:t>
            </a:r>
            <a:r>
              <a:rPr lang="en-US" altLang="en-US" sz="2000" i="1" dirty="0">
                <a:solidFill>
                  <a:schemeClr val="bg2"/>
                </a:solidFill>
              </a:rPr>
              <a:t>Brake</a:t>
            </a:r>
            <a:r>
              <a:rPr lang="el-GR" altLang="en-US" sz="2000" i="1" dirty="0">
                <a:solidFill>
                  <a:schemeClr val="bg2"/>
                </a:solidFill>
              </a:rPr>
              <a:t> light not working</a:t>
            </a:r>
          </a:p>
          <a:p>
            <a:pPr lvl="1" eaLnBrk="1" hangingPunct="1">
              <a:lnSpc>
                <a:spcPct val="90000"/>
              </a:lnSpc>
              <a:buFont typeface="Wingdings" panose="05000000000000000000" pitchFamily="2" charset="2"/>
              <a:buNone/>
            </a:pPr>
            <a:r>
              <a:rPr lang="el-GR" altLang="en-US" sz="2000" dirty="0">
                <a:solidFill>
                  <a:schemeClr val="bg2"/>
                </a:solidFill>
              </a:rPr>
              <a:t>Car: </a:t>
            </a:r>
            <a:r>
              <a:rPr lang="en-US" altLang="en-US" sz="2000" i="1" dirty="0">
                <a:solidFill>
                  <a:schemeClr val="bg2"/>
                </a:solidFill>
              </a:rPr>
              <a:t>Passat V6</a:t>
            </a:r>
            <a:endParaRPr lang="el-GR" altLang="en-US" sz="2000" i="1" dirty="0">
              <a:solidFill>
                <a:schemeClr val="bg2"/>
              </a:solidFill>
            </a:endParaRPr>
          </a:p>
          <a:p>
            <a:pPr lvl="1" eaLnBrk="1" hangingPunct="1">
              <a:lnSpc>
                <a:spcPct val="90000"/>
              </a:lnSpc>
              <a:buFont typeface="Wingdings" panose="05000000000000000000" pitchFamily="2" charset="2"/>
              <a:buNone/>
            </a:pPr>
            <a:r>
              <a:rPr lang="el-GR" altLang="en-US" sz="2000" dirty="0">
                <a:solidFill>
                  <a:schemeClr val="bg2"/>
                </a:solidFill>
              </a:rPr>
              <a:t>Year: </a:t>
            </a:r>
            <a:r>
              <a:rPr lang="en-US" altLang="en-US" sz="2000" i="1" dirty="0">
                <a:solidFill>
                  <a:schemeClr val="bg2"/>
                </a:solidFill>
              </a:rPr>
              <a:t>2002</a:t>
            </a:r>
            <a:endParaRPr lang="el-GR" altLang="en-US" sz="2000" i="1" dirty="0">
              <a:solidFill>
                <a:schemeClr val="bg2"/>
              </a:solidFill>
            </a:endParaRPr>
          </a:p>
          <a:p>
            <a:pPr lvl="1" eaLnBrk="1" hangingPunct="1">
              <a:lnSpc>
                <a:spcPct val="90000"/>
              </a:lnSpc>
              <a:buFont typeface="Wingdings" panose="05000000000000000000" pitchFamily="2" charset="2"/>
              <a:buNone/>
            </a:pPr>
            <a:r>
              <a:rPr lang="el-GR" altLang="en-US" sz="2000" dirty="0">
                <a:solidFill>
                  <a:schemeClr val="bg2"/>
                </a:solidFill>
              </a:rPr>
              <a:t>Battery voltage: </a:t>
            </a:r>
            <a:r>
              <a:rPr lang="en-US" altLang="en-US" sz="2000" i="1" dirty="0">
                <a:solidFill>
                  <a:schemeClr val="bg2"/>
                </a:solidFill>
              </a:rPr>
              <a:t>12</a:t>
            </a:r>
            <a:r>
              <a:rPr lang="el-GR" altLang="en-US" sz="2000" i="1" dirty="0">
                <a:solidFill>
                  <a:schemeClr val="bg2"/>
                </a:solidFill>
              </a:rPr>
              <a:t>.</a:t>
            </a:r>
            <a:r>
              <a:rPr lang="en-US" altLang="en-US" sz="2000" i="1" dirty="0">
                <a:solidFill>
                  <a:schemeClr val="bg2"/>
                </a:solidFill>
              </a:rPr>
              <a:t>9</a:t>
            </a:r>
            <a:r>
              <a:rPr lang="el-GR" altLang="en-US" sz="2000" i="1" dirty="0">
                <a:solidFill>
                  <a:schemeClr val="bg2"/>
                </a:solidFill>
              </a:rPr>
              <a:t>V</a:t>
            </a:r>
          </a:p>
          <a:p>
            <a:pPr lvl="1" eaLnBrk="1" hangingPunct="1">
              <a:lnSpc>
                <a:spcPct val="90000"/>
              </a:lnSpc>
              <a:buFont typeface="Wingdings" panose="05000000000000000000" pitchFamily="2" charset="2"/>
              <a:buNone/>
            </a:pPr>
            <a:r>
              <a:rPr lang="el-GR" altLang="en-US" sz="2000" dirty="0">
                <a:solidFill>
                  <a:schemeClr val="bg2"/>
                </a:solidFill>
              </a:rPr>
              <a:t>State of lights: </a:t>
            </a:r>
            <a:r>
              <a:rPr lang="el-GR" altLang="en-US" sz="2000" i="1" dirty="0">
                <a:solidFill>
                  <a:schemeClr val="bg2"/>
                </a:solidFill>
              </a:rPr>
              <a:t>OK</a:t>
            </a:r>
          </a:p>
          <a:p>
            <a:pPr lvl="1" eaLnBrk="1" hangingPunct="1">
              <a:lnSpc>
                <a:spcPct val="90000"/>
              </a:lnSpc>
              <a:buFont typeface="Wingdings" panose="05000000000000000000" pitchFamily="2" charset="2"/>
              <a:buNone/>
            </a:pPr>
            <a:r>
              <a:rPr lang="el-GR" altLang="en-US" sz="2000" dirty="0">
                <a:solidFill>
                  <a:schemeClr val="bg2"/>
                </a:solidFill>
              </a:rPr>
              <a:t>State of light switch: </a:t>
            </a:r>
            <a:r>
              <a:rPr lang="en-US" altLang="en-US" sz="2000" i="1" dirty="0">
                <a:solidFill>
                  <a:schemeClr val="bg2"/>
                </a:solidFill>
              </a:rPr>
              <a:t>?</a:t>
            </a:r>
            <a:endParaRPr lang="el-GR" altLang="en-US" sz="2000" i="1" dirty="0">
              <a:solidFill>
                <a:schemeClr val="bg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2B4E72-4D51-41FC-8AD5-040F91DE46F5}"/>
              </a:ext>
            </a:extLst>
          </p:cNvPr>
          <p:cNvSpPr>
            <a:spLocks noGrp="1" noChangeArrowheads="1"/>
          </p:cNvSpPr>
          <p:nvPr>
            <p:ph type="title"/>
          </p:nvPr>
        </p:nvSpPr>
        <p:spPr>
          <a:xfrm>
            <a:off x="628650" y="67576"/>
            <a:ext cx="11563350" cy="1023600"/>
          </a:xfrm>
        </p:spPr>
        <p:txBody>
          <a:bodyPr/>
          <a:lstStyle/>
          <a:p>
            <a:pPr eaLnBrk="1" hangingPunct="1"/>
            <a:r>
              <a:rPr lang="en-US" altLang="en-US" dirty="0"/>
              <a:t>Diagnosis of Car Faults</a:t>
            </a:r>
            <a:endParaRPr lang="el-GR" altLang="en-US" dirty="0"/>
          </a:p>
        </p:txBody>
      </p:sp>
      <p:sp>
        <p:nvSpPr>
          <p:cNvPr id="59395" name="Rectangle 3">
            <a:extLst>
              <a:ext uri="{FF2B5EF4-FFF2-40B4-BE49-F238E27FC236}">
                <a16:creationId xmlns:a16="http://schemas.microsoft.com/office/drawing/2014/main" id="{C7566BCD-1F17-4962-AF50-B2A5460AE5F3}"/>
              </a:ext>
            </a:extLst>
          </p:cNvPr>
          <p:cNvSpPr>
            <a:spLocks noGrp="1" noChangeArrowheads="1"/>
          </p:cNvSpPr>
          <p:nvPr>
            <p:ph type="body" idx="1"/>
          </p:nvPr>
        </p:nvSpPr>
        <p:spPr>
          <a:xfrm>
            <a:off x="800100" y="1355073"/>
            <a:ext cx="11101614" cy="4817294"/>
          </a:xfrm>
        </p:spPr>
        <p:txBody>
          <a:bodyPr/>
          <a:lstStyle/>
          <a:p>
            <a:pPr eaLnBrk="1" hangingPunct="1"/>
            <a:r>
              <a:rPr lang="en-US" altLang="en-US" sz="2800" dirty="0"/>
              <a:t>Find Similar Case</a:t>
            </a:r>
            <a:endParaRPr lang="el-GR" altLang="en-US" sz="2800" dirty="0"/>
          </a:p>
        </p:txBody>
      </p:sp>
      <p:sp>
        <p:nvSpPr>
          <p:cNvPr id="59396" name="Rectangle 4">
            <a:extLst>
              <a:ext uri="{FF2B5EF4-FFF2-40B4-BE49-F238E27FC236}">
                <a16:creationId xmlns:a16="http://schemas.microsoft.com/office/drawing/2014/main" id="{3FF6C95C-EE1F-41E1-A755-74B805165746}"/>
              </a:ext>
            </a:extLst>
          </p:cNvPr>
          <p:cNvSpPr>
            <a:spLocks noChangeArrowheads="1"/>
          </p:cNvSpPr>
          <p:nvPr/>
        </p:nvSpPr>
        <p:spPr bwMode="auto">
          <a:xfrm>
            <a:off x="2358389" y="2276474"/>
            <a:ext cx="2661487" cy="16573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n-US" altLang="en-US" sz="2200" b="1" dirty="0">
                <a:solidFill>
                  <a:schemeClr val="bg2"/>
                </a:solidFill>
              </a:rPr>
              <a:t>New </a:t>
            </a:r>
            <a:r>
              <a:rPr lang="el-GR" altLang="en-US" sz="2200" b="1" dirty="0">
                <a:solidFill>
                  <a:schemeClr val="bg2"/>
                </a:solidFill>
              </a:rPr>
              <a:t>Problem</a:t>
            </a:r>
            <a:endParaRPr lang="el-GR" altLang="en-US" sz="2400" b="1" i="1" dirty="0">
              <a:solidFill>
                <a:schemeClr val="bg2"/>
              </a:solidFill>
            </a:endParaRPr>
          </a:p>
        </p:txBody>
      </p:sp>
      <p:sp>
        <p:nvSpPr>
          <p:cNvPr id="59397" name="AutoShape 5">
            <a:extLst>
              <a:ext uri="{FF2B5EF4-FFF2-40B4-BE49-F238E27FC236}">
                <a16:creationId xmlns:a16="http://schemas.microsoft.com/office/drawing/2014/main" id="{BF4865BF-32AA-4330-A279-94E32FD80494}"/>
              </a:ext>
            </a:extLst>
          </p:cNvPr>
          <p:cNvSpPr>
            <a:spLocks noChangeArrowheads="1"/>
          </p:cNvSpPr>
          <p:nvPr/>
        </p:nvSpPr>
        <p:spPr bwMode="auto">
          <a:xfrm>
            <a:off x="5166677" y="2565399"/>
            <a:ext cx="2118463" cy="935038"/>
          </a:xfrm>
          <a:prstGeom prst="leftRightArrow">
            <a:avLst>
              <a:gd name="adj1" fmla="val 50000"/>
              <a:gd name="adj2" fmla="val 42920"/>
            </a:avLst>
          </a:prstGeom>
          <a:solidFill>
            <a:schemeClr val="tx1">
              <a:lumMod val="20000"/>
              <a:lumOff val="80000"/>
            </a:schemeClr>
          </a:solidFill>
          <a:ln w="9525">
            <a:solidFill>
              <a:schemeClr val="tx1"/>
            </a:solidFill>
            <a:miter lim="800000"/>
            <a:headEnd/>
            <a:tailEnd/>
          </a:ln>
          <a:effec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1800" dirty="0">
                <a:solidFill>
                  <a:schemeClr val="bg2"/>
                </a:solidFill>
              </a:rPr>
              <a:t>SIMILAR</a:t>
            </a:r>
            <a:r>
              <a:rPr lang="en-US" altLang="en-US" sz="1800" b="1" dirty="0">
                <a:solidFill>
                  <a:schemeClr val="bg2"/>
                </a:solidFill>
              </a:rPr>
              <a:t>?</a:t>
            </a:r>
            <a:endParaRPr lang="el-GR" altLang="en-US" sz="1800" b="1" dirty="0">
              <a:solidFill>
                <a:schemeClr val="bg2"/>
              </a:solidFill>
            </a:endParaRPr>
          </a:p>
        </p:txBody>
      </p:sp>
      <p:sp>
        <p:nvSpPr>
          <p:cNvPr id="59398" name="Rectangle 7">
            <a:extLst>
              <a:ext uri="{FF2B5EF4-FFF2-40B4-BE49-F238E27FC236}">
                <a16:creationId xmlns:a16="http://schemas.microsoft.com/office/drawing/2014/main" id="{D55FE509-F2DE-4FF8-B555-7F1278525ACF}"/>
              </a:ext>
            </a:extLst>
          </p:cNvPr>
          <p:cNvSpPr>
            <a:spLocks noChangeArrowheads="1"/>
          </p:cNvSpPr>
          <p:nvPr/>
        </p:nvSpPr>
        <p:spPr bwMode="auto">
          <a:xfrm>
            <a:off x="7541578" y="2132012"/>
            <a:ext cx="3556952" cy="18732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solidFill>
                  <a:schemeClr val="bg2"/>
                </a:solidFill>
              </a:rPr>
              <a:t>Problem &amp;</a:t>
            </a:r>
            <a:r>
              <a:rPr lang="en-US" altLang="en-US" sz="2200" b="1" dirty="0">
                <a:solidFill>
                  <a:schemeClr val="bg2"/>
                </a:solidFill>
              </a:rPr>
              <a:t> </a:t>
            </a:r>
            <a:r>
              <a:rPr lang="el-GR" altLang="en-US" sz="2200" b="1" dirty="0">
                <a:solidFill>
                  <a:schemeClr val="bg2"/>
                </a:solidFill>
              </a:rPr>
              <a:t>Features</a:t>
            </a:r>
            <a:endParaRPr lang="en-US" altLang="en-US" sz="2200" b="1" dirty="0">
              <a:solidFill>
                <a:schemeClr val="bg2"/>
              </a:solidFill>
            </a:endParaRPr>
          </a:p>
          <a:p>
            <a:pPr eaLnBrk="1" hangingPunct="1">
              <a:lnSpc>
                <a:spcPct val="90000"/>
              </a:lnSpc>
              <a:buFont typeface="Wingdings" panose="05000000000000000000" pitchFamily="2" charset="2"/>
              <a:buNone/>
            </a:pPr>
            <a:r>
              <a:rPr lang="en-US" altLang="en-US" sz="2200" b="1" dirty="0">
                <a:solidFill>
                  <a:schemeClr val="bg2"/>
                </a:solidFill>
              </a:rPr>
              <a:t>…</a:t>
            </a:r>
          </a:p>
          <a:p>
            <a:pPr eaLnBrk="1" hangingPunct="1">
              <a:lnSpc>
                <a:spcPct val="90000"/>
              </a:lnSpc>
              <a:buFont typeface="Wingdings" panose="05000000000000000000" pitchFamily="2" charset="2"/>
              <a:buNone/>
            </a:pPr>
            <a:r>
              <a:rPr lang="en-US" altLang="en-US" sz="2200" b="1" dirty="0">
                <a:solidFill>
                  <a:schemeClr val="bg2"/>
                </a:solidFill>
              </a:rPr>
              <a:t>Solution</a:t>
            </a:r>
          </a:p>
          <a:p>
            <a:pPr eaLnBrk="1" hangingPunct="1">
              <a:lnSpc>
                <a:spcPct val="90000"/>
              </a:lnSpc>
              <a:buFont typeface="Wingdings" panose="05000000000000000000" pitchFamily="2" charset="2"/>
              <a:buNone/>
            </a:pPr>
            <a:r>
              <a:rPr lang="en-US" altLang="en-US" sz="2200" b="1" dirty="0">
                <a:solidFill>
                  <a:schemeClr val="bg2"/>
                </a:solidFill>
              </a:rPr>
              <a:t>…</a:t>
            </a:r>
            <a:endParaRPr lang="el-GR" altLang="en-US" sz="2200" b="1" dirty="0">
              <a:solidFill>
                <a:schemeClr val="bg2"/>
              </a:solidFill>
            </a:endParaRPr>
          </a:p>
        </p:txBody>
      </p:sp>
      <p:sp>
        <p:nvSpPr>
          <p:cNvPr id="59399" name="Text Box 8">
            <a:extLst>
              <a:ext uri="{FF2B5EF4-FFF2-40B4-BE49-F238E27FC236}">
                <a16:creationId xmlns:a16="http://schemas.microsoft.com/office/drawing/2014/main" id="{C2A7A0A0-F334-48BD-B2CB-A96B6AD6058A}"/>
              </a:ext>
            </a:extLst>
          </p:cNvPr>
          <p:cNvSpPr txBox="1">
            <a:spLocks noChangeArrowheads="1"/>
          </p:cNvSpPr>
          <p:nvPr/>
        </p:nvSpPr>
        <p:spPr bwMode="auto">
          <a:xfrm>
            <a:off x="8721781" y="1765300"/>
            <a:ext cx="10961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X</a:t>
            </a:r>
            <a:endParaRPr lang="el-GR" altLang="en-US" sz="1800" dirty="0"/>
          </a:p>
        </p:txBody>
      </p:sp>
      <p:sp>
        <p:nvSpPr>
          <p:cNvPr id="59400" name="Text Box 9">
            <a:extLst>
              <a:ext uri="{FF2B5EF4-FFF2-40B4-BE49-F238E27FC236}">
                <a16:creationId xmlns:a16="http://schemas.microsoft.com/office/drawing/2014/main" id="{2E5BC3FF-631C-42CF-8746-BDF7CE79CC3D}"/>
              </a:ext>
            </a:extLst>
          </p:cNvPr>
          <p:cNvSpPr txBox="1">
            <a:spLocks noChangeArrowheads="1"/>
          </p:cNvSpPr>
          <p:nvPr/>
        </p:nvSpPr>
        <p:spPr bwMode="auto">
          <a:xfrm>
            <a:off x="2936350" y="4474772"/>
            <a:ext cx="68291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lvl="1" algn="ctr" eaLnBrk="1" hangingPunct="1">
              <a:spcBef>
                <a:spcPct val="0"/>
              </a:spcBef>
              <a:buClrTx/>
              <a:buSzTx/>
              <a:buFontTx/>
              <a:buNone/>
            </a:pPr>
            <a:r>
              <a:rPr lang="en-US" altLang="en-US" sz="2400" dirty="0">
                <a:solidFill>
                  <a:srgbClr val="424242"/>
                </a:solidFill>
              </a:rPr>
              <a:t> </a:t>
            </a:r>
            <a:r>
              <a:rPr lang="el-GR" altLang="en-US" sz="2400" dirty="0">
                <a:solidFill>
                  <a:srgbClr val="424242"/>
                </a:solidFill>
              </a:rPr>
              <a:t>Compare similarity of each feature</a:t>
            </a:r>
          </a:p>
          <a:p>
            <a:pPr algn="ctr" eaLnBrk="1" hangingPunct="1">
              <a:spcBef>
                <a:spcPct val="0"/>
              </a:spcBef>
              <a:buClrTx/>
              <a:buSzTx/>
              <a:buFontTx/>
              <a:buNone/>
            </a:pPr>
            <a:r>
              <a:rPr lang="el-GR" altLang="en-US" sz="2400" dirty="0">
                <a:solidFill>
                  <a:srgbClr val="424242"/>
                </a:solidFill>
              </a:rPr>
              <a:t>But some features may be more important</a:t>
            </a:r>
          </a:p>
          <a:p>
            <a:pPr algn="ctr" eaLnBrk="1" hangingPunct="1">
              <a:spcBef>
                <a:spcPct val="0"/>
              </a:spcBef>
              <a:buClrTx/>
              <a:buSzTx/>
              <a:buFontTx/>
              <a:buNone/>
            </a:pPr>
            <a:endParaRPr lang="el-GR" altLang="en-US" sz="1800" dirty="0">
              <a:solidFill>
                <a:srgbClr val="42424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C5B0DB2-494D-41A6-82C7-BC146A6BB953}"/>
              </a:ext>
            </a:extLst>
          </p:cNvPr>
          <p:cNvSpPr>
            <a:spLocks noGrp="1" noChangeArrowheads="1"/>
          </p:cNvSpPr>
          <p:nvPr>
            <p:ph type="title"/>
          </p:nvPr>
        </p:nvSpPr>
        <p:spPr>
          <a:xfrm>
            <a:off x="1005840" y="67576"/>
            <a:ext cx="11186160" cy="1023600"/>
          </a:xfrm>
        </p:spPr>
        <p:txBody>
          <a:bodyPr/>
          <a:lstStyle/>
          <a:p>
            <a:pPr eaLnBrk="1" hangingPunct="1"/>
            <a:r>
              <a:rPr lang="en-US" altLang="en-US" dirty="0"/>
              <a:t>Compare with Case 1</a:t>
            </a:r>
            <a:endParaRPr lang="el-GR" altLang="en-US" dirty="0"/>
          </a:p>
        </p:txBody>
      </p:sp>
      <p:sp>
        <p:nvSpPr>
          <p:cNvPr id="60420" name="Rectangle 5">
            <a:extLst>
              <a:ext uri="{FF2B5EF4-FFF2-40B4-BE49-F238E27FC236}">
                <a16:creationId xmlns:a16="http://schemas.microsoft.com/office/drawing/2014/main" id="{EBD1E3C8-0811-4954-B7B6-B996BD6C04EB}"/>
              </a:ext>
            </a:extLst>
          </p:cNvPr>
          <p:cNvSpPr>
            <a:spLocks noGrp="1" noChangeArrowheads="1"/>
          </p:cNvSpPr>
          <p:nvPr>
            <p:ph type="body" idx="1"/>
          </p:nvPr>
        </p:nvSpPr>
        <p:spPr>
          <a:xfrm>
            <a:off x="1154794" y="1743200"/>
            <a:ext cx="4240439" cy="3917825"/>
          </a:xfrm>
          <a:solidFill>
            <a:srgbClr val="C0C0C0"/>
          </a:solidFill>
          <a:ln>
            <a:solidFill>
              <a:schemeClr val="tx1"/>
            </a:solidFill>
            <a:miter lim="800000"/>
            <a:headEnd/>
            <a:tailEnd/>
          </a:ln>
        </p:spPr>
        <p:txBody>
          <a:bodyPr/>
          <a:lstStyle/>
          <a:p>
            <a:pPr eaLnBrk="1" hangingPunct="1">
              <a:buFont typeface="Wingdings" panose="05000000000000000000" pitchFamily="2" charset="2"/>
              <a:buNone/>
            </a:pPr>
            <a:r>
              <a:rPr lang="el-GR" altLang="en-US" sz="2200" b="1" dirty="0"/>
              <a:t>Problem &amp; Features</a:t>
            </a:r>
          </a:p>
          <a:p>
            <a:pPr lvl="1" eaLnBrk="1" hangingPunct="1">
              <a:buFont typeface="Wingdings" panose="05000000000000000000" pitchFamily="2" charset="2"/>
              <a:buNone/>
            </a:pPr>
            <a:r>
              <a:rPr lang="el-GR" altLang="en-US" sz="1600" dirty="0"/>
              <a:t>Problem: </a:t>
            </a:r>
            <a:r>
              <a:rPr lang="el-GR" altLang="en-US" sz="1600" i="1" dirty="0"/>
              <a:t>Front light not working</a:t>
            </a:r>
          </a:p>
          <a:p>
            <a:pPr lvl="1" eaLnBrk="1" hangingPunct="1">
              <a:buFont typeface="Wingdings" panose="05000000000000000000" pitchFamily="2" charset="2"/>
              <a:buNone/>
            </a:pPr>
            <a:r>
              <a:rPr lang="el-GR" altLang="en-US" sz="1600" dirty="0"/>
              <a:t>Car: </a:t>
            </a:r>
            <a:r>
              <a:rPr lang="el-GR" altLang="en-US" sz="1600" i="1" dirty="0"/>
              <a:t>VW Golf, 2.0L</a:t>
            </a:r>
          </a:p>
          <a:p>
            <a:pPr lvl="1" eaLnBrk="1" hangingPunct="1">
              <a:buFont typeface="Wingdings" panose="05000000000000000000" pitchFamily="2" charset="2"/>
              <a:buNone/>
            </a:pPr>
            <a:r>
              <a:rPr lang="el-GR" altLang="en-US" sz="1600" dirty="0"/>
              <a:t>Year: </a:t>
            </a:r>
            <a:r>
              <a:rPr lang="el-GR" altLang="en-US" sz="1600" i="1" dirty="0"/>
              <a:t>1999</a:t>
            </a:r>
          </a:p>
          <a:p>
            <a:pPr lvl="1" eaLnBrk="1" hangingPunct="1">
              <a:buFont typeface="Wingdings" panose="05000000000000000000" pitchFamily="2" charset="2"/>
              <a:buNone/>
            </a:pPr>
            <a:r>
              <a:rPr lang="el-GR" altLang="en-US" sz="1600" dirty="0"/>
              <a:t>Battery voltage: </a:t>
            </a:r>
            <a:r>
              <a:rPr lang="el-GR" altLang="en-US" sz="1600" i="1" dirty="0"/>
              <a:t>13.6V</a:t>
            </a:r>
          </a:p>
          <a:p>
            <a:pPr lvl="1" eaLnBrk="1" hangingPunct="1">
              <a:buFont typeface="Wingdings" panose="05000000000000000000" pitchFamily="2" charset="2"/>
              <a:buNone/>
            </a:pPr>
            <a:r>
              <a:rPr lang="el-GR" altLang="en-US" sz="1600" dirty="0"/>
              <a:t>State of lights: </a:t>
            </a:r>
            <a:r>
              <a:rPr lang="el-GR" altLang="en-US" sz="1600" i="1" dirty="0"/>
              <a:t>OK</a:t>
            </a:r>
          </a:p>
          <a:p>
            <a:pPr lvl="1" eaLnBrk="1" hangingPunct="1">
              <a:buFont typeface="Wingdings" panose="05000000000000000000" pitchFamily="2" charset="2"/>
              <a:buNone/>
            </a:pPr>
            <a:r>
              <a:rPr lang="el-GR" altLang="en-US" sz="1600" dirty="0"/>
              <a:t>State of light switch: </a:t>
            </a:r>
            <a:r>
              <a:rPr lang="el-GR" altLang="en-US" sz="1600" i="1" dirty="0"/>
              <a:t>OK</a:t>
            </a:r>
          </a:p>
          <a:p>
            <a:pPr eaLnBrk="1" hangingPunct="1">
              <a:buFont typeface="Wingdings" panose="05000000000000000000" pitchFamily="2" charset="2"/>
              <a:buNone/>
            </a:pPr>
            <a:r>
              <a:rPr lang="el-GR" altLang="en-US" sz="2200" b="1" dirty="0"/>
              <a:t>Solution</a:t>
            </a:r>
          </a:p>
          <a:p>
            <a:pPr lvl="1" eaLnBrk="1" hangingPunct="1">
              <a:buFont typeface="Wingdings" panose="05000000000000000000" pitchFamily="2" charset="2"/>
              <a:buNone/>
            </a:pPr>
            <a:r>
              <a:rPr lang="el-GR" altLang="en-US" sz="1600" dirty="0"/>
              <a:t>Diagnosis: </a:t>
            </a:r>
            <a:r>
              <a:rPr lang="el-GR" altLang="en-US" sz="1600" i="1" dirty="0"/>
              <a:t>Front light fuse defect</a:t>
            </a:r>
          </a:p>
          <a:p>
            <a:pPr lvl="1" eaLnBrk="1" hangingPunct="1">
              <a:buFont typeface="Wingdings" panose="05000000000000000000" pitchFamily="2" charset="2"/>
              <a:buNone/>
            </a:pPr>
            <a:r>
              <a:rPr lang="el-GR" altLang="en-US" sz="1600" dirty="0"/>
              <a:t>Repair: </a:t>
            </a:r>
            <a:r>
              <a:rPr lang="el-GR" altLang="en-US" sz="1600" i="1" dirty="0"/>
              <a:t>Replace front light fuse</a:t>
            </a:r>
          </a:p>
        </p:txBody>
      </p:sp>
      <p:sp>
        <p:nvSpPr>
          <p:cNvPr id="60419" name="Rectangle 4">
            <a:extLst>
              <a:ext uri="{FF2B5EF4-FFF2-40B4-BE49-F238E27FC236}">
                <a16:creationId xmlns:a16="http://schemas.microsoft.com/office/drawing/2014/main" id="{4AFE78C7-98BA-4CC4-B873-9C57A2A9A58D}"/>
              </a:ext>
            </a:extLst>
          </p:cNvPr>
          <p:cNvSpPr>
            <a:spLocks noChangeArrowheads="1"/>
          </p:cNvSpPr>
          <p:nvPr/>
        </p:nvSpPr>
        <p:spPr bwMode="auto">
          <a:xfrm>
            <a:off x="6732906" y="2012953"/>
            <a:ext cx="4137024" cy="29527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t>Problem &amp; Features</a:t>
            </a:r>
          </a:p>
          <a:p>
            <a:pPr lvl="1" eaLnBrk="1" hangingPunct="1">
              <a:lnSpc>
                <a:spcPct val="90000"/>
              </a:lnSpc>
              <a:buFont typeface="Wingdings" panose="05000000000000000000" pitchFamily="2" charset="2"/>
              <a:buNone/>
            </a:pPr>
            <a:r>
              <a:rPr lang="el-GR" altLang="en-US" sz="1600" dirty="0"/>
              <a:t>Problem: </a:t>
            </a:r>
            <a:r>
              <a:rPr lang="en-US" altLang="en-US" sz="1600" i="1" dirty="0"/>
              <a:t>Brake</a:t>
            </a:r>
            <a:r>
              <a:rPr lang="el-GR" altLang="en-US" sz="1600" i="1" dirty="0"/>
              <a:t> light not working</a:t>
            </a:r>
          </a:p>
          <a:p>
            <a:pPr lvl="1" eaLnBrk="1" hangingPunct="1">
              <a:lnSpc>
                <a:spcPct val="90000"/>
              </a:lnSpc>
              <a:buFont typeface="Wingdings" panose="05000000000000000000" pitchFamily="2" charset="2"/>
              <a:buNone/>
            </a:pPr>
            <a:r>
              <a:rPr lang="el-GR" altLang="en-US" sz="1600" dirty="0"/>
              <a:t>Car: </a:t>
            </a:r>
            <a:r>
              <a:rPr lang="en-US" altLang="en-US" sz="1600" i="1" dirty="0"/>
              <a:t>Passat V6</a:t>
            </a:r>
            <a:endParaRPr lang="el-GR" altLang="en-US" sz="1600" i="1" dirty="0"/>
          </a:p>
          <a:p>
            <a:pPr lvl="1" eaLnBrk="1" hangingPunct="1">
              <a:lnSpc>
                <a:spcPct val="90000"/>
              </a:lnSpc>
              <a:buFont typeface="Wingdings" panose="05000000000000000000" pitchFamily="2" charset="2"/>
              <a:buNone/>
            </a:pPr>
            <a:r>
              <a:rPr lang="el-GR" altLang="en-US" sz="1600" dirty="0"/>
              <a:t>Year: </a:t>
            </a:r>
            <a:r>
              <a:rPr lang="en-US" altLang="en-US" sz="1600" i="1" dirty="0"/>
              <a:t>2002</a:t>
            </a:r>
            <a:endParaRPr lang="el-GR" altLang="en-US" sz="1600" i="1" dirty="0"/>
          </a:p>
          <a:p>
            <a:pPr lvl="1" eaLnBrk="1" hangingPunct="1">
              <a:lnSpc>
                <a:spcPct val="90000"/>
              </a:lnSpc>
              <a:buFont typeface="Wingdings" panose="05000000000000000000" pitchFamily="2" charset="2"/>
              <a:buNone/>
            </a:pPr>
            <a:r>
              <a:rPr lang="el-GR" altLang="en-US" sz="1600" dirty="0"/>
              <a:t>Battery voltage: </a:t>
            </a:r>
            <a:r>
              <a:rPr lang="en-US" altLang="en-US" sz="1600" i="1" dirty="0"/>
              <a:t>12</a:t>
            </a:r>
            <a:r>
              <a:rPr lang="el-GR" altLang="en-US" sz="1600" i="1" dirty="0"/>
              <a:t>.</a:t>
            </a:r>
            <a:r>
              <a:rPr lang="en-US" altLang="en-US" sz="1600" i="1" dirty="0"/>
              <a:t>9</a:t>
            </a:r>
            <a:r>
              <a:rPr lang="el-GR" altLang="en-US" sz="1600" i="1" dirty="0"/>
              <a:t>V</a:t>
            </a:r>
          </a:p>
          <a:p>
            <a:pPr lvl="1" eaLnBrk="1" hangingPunct="1">
              <a:lnSpc>
                <a:spcPct val="90000"/>
              </a:lnSpc>
              <a:buFont typeface="Wingdings" panose="05000000000000000000" pitchFamily="2" charset="2"/>
              <a:buNone/>
            </a:pPr>
            <a:r>
              <a:rPr lang="el-GR" altLang="en-US" sz="1600" dirty="0"/>
              <a:t>State of lights: </a:t>
            </a:r>
            <a:r>
              <a:rPr lang="el-GR" altLang="en-US" sz="1600" i="1" dirty="0"/>
              <a:t>OK</a:t>
            </a:r>
          </a:p>
          <a:p>
            <a:pPr lvl="1" eaLnBrk="1" hangingPunct="1">
              <a:lnSpc>
                <a:spcPct val="90000"/>
              </a:lnSpc>
              <a:buFont typeface="Wingdings" panose="05000000000000000000" pitchFamily="2" charset="2"/>
              <a:buNone/>
            </a:pPr>
            <a:r>
              <a:rPr lang="el-GR" altLang="en-US" sz="1600" dirty="0"/>
              <a:t>State of light switch: </a:t>
            </a:r>
            <a:r>
              <a:rPr lang="en-US" altLang="en-US" sz="1600" i="1" dirty="0"/>
              <a:t>?</a:t>
            </a:r>
            <a:endParaRPr lang="el-GR" altLang="en-US" sz="1600" i="1" dirty="0"/>
          </a:p>
        </p:txBody>
      </p:sp>
      <p:sp>
        <p:nvSpPr>
          <p:cNvPr id="60421" name="Text Box 6">
            <a:extLst>
              <a:ext uri="{FF2B5EF4-FFF2-40B4-BE49-F238E27FC236}">
                <a16:creationId xmlns:a16="http://schemas.microsoft.com/office/drawing/2014/main" id="{973AA570-FFBA-4F7D-AADF-3CC86C7F5E1B}"/>
              </a:ext>
            </a:extLst>
          </p:cNvPr>
          <p:cNvSpPr txBox="1">
            <a:spLocks noChangeArrowheads="1"/>
          </p:cNvSpPr>
          <p:nvPr/>
        </p:nvSpPr>
        <p:spPr bwMode="auto">
          <a:xfrm>
            <a:off x="2761456" y="1368708"/>
            <a:ext cx="102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CASE 1</a:t>
            </a:r>
            <a:endParaRPr lang="el-GR" altLang="en-US" sz="1800"/>
          </a:p>
        </p:txBody>
      </p:sp>
      <p:sp>
        <p:nvSpPr>
          <p:cNvPr id="60422" name="Line 9">
            <a:extLst>
              <a:ext uri="{FF2B5EF4-FFF2-40B4-BE49-F238E27FC236}">
                <a16:creationId xmlns:a16="http://schemas.microsoft.com/office/drawing/2014/main" id="{5882049F-924F-4773-8DA3-4F330EA40D39}"/>
              </a:ext>
            </a:extLst>
          </p:cNvPr>
          <p:cNvSpPr>
            <a:spLocks noChangeShapeType="1"/>
          </p:cNvSpPr>
          <p:nvPr/>
        </p:nvSpPr>
        <p:spPr bwMode="auto">
          <a:xfrm>
            <a:off x="5555910" y="2560883"/>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3" name="Line 10">
            <a:extLst>
              <a:ext uri="{FF2B5EF4-FFF2-40B4-BE49-F238E27FC236}">
                <a16:creationId xmlns:a16="http://schemas.microsoft.com/office/drawing/2014/main" id="{D736581E-8929-46C7-B0A5-3F7CE5313436}"/>
              </a:ext>
            </a:extLst>
          </p:cNvPr>
          <p:cNvSpPr>
            <a:spLocks noChangeShapeType="1"/>
          </p:cNvSpPr>
          <p:nvPr/>
        </p:nvSpPr>
        <p:spPr bwMode="auto">
          <a:xfrm>
            <a:off x="5555910" y="2802818"/>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4" name="Line 11">
            <a:extLst>
              <a:ext uri="{FF2B5EF4-FFF2-40B4-BE49-F238E27FC236}">
                <a16:creationId xmlns:a16="http://schemas.microsoft.com/office/drawing/2014/main" id="{042FC8D0-20AB-4388-BDD5-29B33F22E7FC}"/>
              </a:ext>
            </a:extLst>
          </p:cNvPr>
          <p:cNvSpPr>
            <a:spLocks noChangeShapeType="1"/>
          </p:cNvSpPr>
          <p:nvPr/>
        </p:nvSpPr>
        <p:spPr bwMode="auto">
          <a:xfrm>
            <a:off x="5555910" y="3163498"/>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5" name="Line 12">
            <a:extLst>
              <a:ext uri="{FF2B5EF4-FFF2-40B4-BE49-F238E27FC236}">
                <a16:creationId xmlns:a16="http://schemas.microsoft.com/office/drawing/2014/main" id="{F046E73F-10AA-4D03-A333-84B0D669665E}"/>
              </a:ext>
            </a:extLst>
          </p:cNvPr>
          <p:cNvSpPr>
            <a:spLocks noChangeShapeType="1"/>
          </p:cNvSpPr>
          <p:nvPr/>
        </p:nvSpPr>
        <p:spPr bwMode="auto">
          <a:xfrm flipV="1">
            <a:off x="5555910" y="3429000"/>
            <a:ext cx="9493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6" name="Line 13">
            <a:extLst>
              <a:ext uri="{FF2B5EF4-FFF2-40B4-BE49-F238E27FC236}">
                <a16:creationId xmlns:a16="http://schemas.microsoft.com/office/drawing/2014/main" id="{220BBEC2-13C4-4D80-90A1-D8A31DEAB97B}"/>
              </a:ext>
            </a:extLst>
          </p:cNvPr>
          <p:cNvSpPr>
            <a:spLocks noChangeShapeType="1"/>
          </p:cNvSpPr>
          <p:nvPr/>
        </p:nvSpPr>
        <p:spPr bwMode="auto">
          <a:xfrm flipV="1">
            <a:off x="5568610" y="3763644"/>
            <a:ext cx="9366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7" name="Line 15">
            <a:extLst>
              <a:ext uri="{FF2B5EF4-FFF2-40B4-BE49-F238E27FC236}">
                <a16:creationId xmlns:a16="http://schemas.microsoft.com/office/drawing/2014/main" id="{4B76F098-9D02-4092-BF03-0026859ECEC7}"/>
              </a:ext>
            </a:extLst>
          </p:cNvPr>
          <p:cNvSpPr>
            <a:spLocks noChangeShapeType="1"/>
          </p:cNvSpPr>
          <p:nvPr/>
        </p:nvSpPr>
        <p:spPr bwMode="auto">
          <a:xfrm>
            <a:off x="6665913" y="5423136"/>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8" name="Text Box 16">
            <a:extLst>
              <a:ext uri="{FF2B5EF4-FFF2-40B4-BE49-F238E27FC236}">
                <a16:creationId xmlns:a16="http://schemas.microsoft.com/office/drawing/2014/main" id="{58801FCF-EC86-4632-B4CD-C69FF1DE71DD}"/>
              </a:ext>
            </a:extLst>
          </p:cNvPr>
          <p:cNvSpPr txBox="1">
            <a:spLocks noChangeArrowheads="1"/>
          </p:cNvSpPr>
          <p:nvPr/>
        </p:nvSpPr>
        <p:spPr bwMode="auto">
          <a:xfrm>
            <a:off x="7661276" y="5246924"/>
            <a:ext cx="191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Very important</a:t>
            </a:r>
            <a:endParaRPr lang="el-GR" altLang="en-US" sz="1800"/>
          </a:p>
        </p:txBody>
      </p:sp>
      <p:sp>
        <p:nvSpPr>
          <p:cNvPr id="60429" name="Line 17">
            <a:extLst>
              <a:ext uri="{FF2B5EF4-FFF2-40B4-BE49-F238E27FC236}">
                <a16:creationId xmlns:a16="http://schemas.microsoft.com/office/drawing/2014/main" id="{1D77A0B5-01A4-4FC4-91EE-42144F1CA474}"/>
              </a:ext>
            </a:extLst>
          </p:cNvPr>
          <p:cNvSpPr>
            <a:spLocks noChangeShapeType="1"/>
          </p:cNvSpPr>
          <p:nvPr/>
        </p:nvSpPr>
        <p:spPr bwMode="auto">
          <a:xfrm>
            <a:off x="6653213" y="5893036"/>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0" name="Text Box 18">
            <a:extLst>
              <a:ext uri="{FF2B5EF4-FFF2-40B4-BE49-F238E27FC236}">
                <a16:creationId xmlns:a16="http://schemas.microsoft.com/office/drawing/2014/main" id="{292D2371-F69C-4B11-814B-D5F4A0A2F378}"/>
              </a:ext>
            </a:extLst>
          </p:cNvPr>
          <p:cNvSpPr txBox="1">
            <a:spLocks noChangeArrowheads="1"/>
          </p:cNvSpPr>
          <p:nvPr/>
        </p:nvSpPr>
        <p:spPr bwMode="auto">
          <a:xfrm>
            <a:off x="7673975" y="5704124"/>
            <a:ext cx="189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Less important</a:t>
            </a:r>
            <a:endParaRPr lang="el-GR" altLang="en-US"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C5B0DB2-494D-41A6-82C7-BC146A6BB953}"/>
              </a:ext>
            </a:extLst>
          </p:cNvPr>
          <p:cNvSpPr>
            <a:spLocks noGrp="1" noChangeArrowheads="1"/>
          </p:cNvSpPr>
          <p:nvPr>
            <p:ph type="title"/>
          </p:nvPr>
        </p:nvSpPr>
        <p:spPr>
          <a:xfrm>
            <a:off x="1005840" y="67576"/>
            <a:ext cx="11186160" cy="1023600"/>
          </a:xfrm>
        </p:spPr>
        <p:txBody>
          <a:bodyPr/>
          <a:lstStyle/>
          <a:p>
            <a:pPr eaLnBrk="1" hangingPunct="1"/>
            <a:r>
              <a:rPr lang="en-US" altLang="en-US" dirty="0"/>
              <a:t>Compare with Case 1</a:t>
            </a:r>
            <a:endParaRPr lang="el-GR" altLang="en-US" dirty="0"/>
          </a:p>
        </p:txBody>
      </p:sp>
      <p:sp>
        <p:nvSpPr>
          <p:cNvPr id="60420" name="Rectangle 5">
            <a:extLst>
              <a:ext uri="{FF2B5EF4-FFF2-40B4-BE49-F238E27FC236}">
                <a16:creationId xmlns:a16="http://schemas.microsoft.com/office/drawing/2014/main" id="{EBD1E3C8-0811-4954-B7B6-B996BD6C04EB}"/>
              </a:ext>
            </a:extLst>
          </p:cNvPr>
          <p:cNvSpPr>
            <a:spLocks noGrp="1" noChangeArrowheads="1"/>
          </p:cNvSpPr>
          <p:nvPr>
            <p:ph type="body" idx="1"/>
          </p:nvPr>
        </p:nvSpPr>
        <p:spPr>
          <a:xfrm>
            <a:off x="1154794" y="1743200"/>
            <a:ext cx="4240439" cy="3917825"/>
          </a:xfrm>
          <a:solidFill>
            <a:srgbClr val="C0C0C0"/>
          </a:solidFill>
          <a:ln>
            <a:solidFill>
              <a:schemeClr val="tx1"/>
            </a:solidFill>
            <a:miter lim="800000"/>
            <a:headEnd/>
            <a:tailEnd/>
          </a:ln>
        </p:spPr>
        <p:txBody>
          <a:bodyPr/>
          <a:lstStyle/>
          <a:p>
            <a:pPr eaLnBrk="1" hangingPunct="1">
              <a:buFont typeface="Wingdings" panose="05000000000000000000" pitchFamily="2" charset="2"/>
              <a:buNone/>
            </a:pPr>
            <a:r>
              <a:rPr lang="el-GR" altLang="en-US" sz="2200" b="1" dirty="0"/>
              <a:t>Problem &amp; Features</a:t>
            </a:r>
          </a:p>
          <a:p>
            <a:pPr lvl="1" eaLnBrk="1" hangingPunct="1">
              <a:buFont typeface="Wingdings" panose="05000000000000000000" pitchFamily="2" charset="2"/>
              <a:buNone/>
            </a:pPr>
            <a:r>
              <a:rPr lang="el-GR" altLang="en-US" sz="1600" dirty="0"/>
              <a:t>Problem: </a:t>
            </a:r>
            <a:r>
              <a:rPr lang="el-GR" altLang="en-US" sz="1600" i="1" dirty="0"/>
              <a:t>Front light not working</a:t>
            </a:r>
          </a:p>
          <a:p>
            <a:pPr lvl="1" eaLnBrk="1" hangingPunct="1">
              <a:buFont typeface="Wingdings" panose="05000000000000000000" pitchFamily="2" charset="2"/>
              <a:buNone/>
            </a:pPr>
            <a:r>
              <a:rPr lang="el-GR" altLang="en-US" sz="1600" dirty="0"/>
              <a:t>Car: </a:t>
            </a:r>
            <a:r>
              <a:rPr lang="el-GR" altLang="en-US" sz="1600" i="1" dirty="0"/>
              <a:t>VW Golf, 2.0L</a:t>
            </a:r>
          </a:p>
          <a:p>
            <a:pPr lvl="1" eaLnBrk="1" hangingPunct="1">
              <a:buFont typeface="Wingdings" panose="05000000000000000000" pitchFamily="2" charset="2"/>
              <a:buNone/>
            </a:pPr>
            <a:r>
              <a:rPr lang="el-GR" altLang="en-US" sz="1600" dirty="0"/>
              <a:t>Year: </a:t>
            </a:r>
            <a:r>
              <a:rPr lang="el-GR" altLang="en-US" sz="1600" i="1" dirty="0"/>
              <a:t>1999</a:t>
            </a:r>
          </a:p>
          <a:p>
            <a:pPr lvl="1" eaLnBrk="1" hangingPunct="1">
              <a:buFont typeface="Wingdings" panose="05000000000000000000" pitchFamily="2" charset="2"/>
              <a:buNone/>
            </a:pPr>
            <a:r>
              <a:rPr lang="el-GR" altLang="en-US" sz="1600" dirty="0"/>
              <a:t>Battery voltage: </a:t>
            </a:r>
            <a:r>
              <a:rPr lang="el-GR" altLang="en-US" sz="1600" i="1" dirty="0"/>
              <a:t>13.6V</a:t>
            </a:r>
          </a:p>
          <a:p>
            <a:pPr lvl="1" eaLnBrk="1" hangingPunct="1">
              <a:buFont typeface="Wingdings" panose="05000000000000000000" pitchFamily="2" charset="2"/>
              <a:buNone/>
            </a:pPr>
            <a:r>
              <a:rPr lang="el-GR" altLang="en-US" sz="1600" dirty="0"/>
              <a:t>State of lights: </a:t>
            </a:r>
            <a:r>
              <a:rPr lang="el-GR" altLang="en-US" sz="1600" i="1" dirty="0"/>
              <a:t>OK</a:t>
            </a:r>
          </a:p>
          <a:p>
            <a:pPr lvl="1" eaLnBrk="1" hangingPunct="1">
              <a:buFont typeface="Wingdings" panose="05000000000000000000" pitchFamily="2" charset="2"/>
              <a:buNone/>
            </a:pPr>
            <a:r>
              <a:rPr lang="el-GR" altLang="en-US" sz="1600" dirty="0"/>
              <a:t>State of light switch: </a:t>
            </a:r>
            <a:r>
              <a:rPr lang="el-GR" altLang="en-US" sz="1600" i="1" dirty="0"/>
              <a:t>OK</a:t>
            </a:r>
          </a:p>
          <a:p>
            <a:pPr eaLnBrk="1" hangingPunct="1">
              <a:buFont typeface="Wingdings" panose="05000000000000000000" pitchFamily="2" charset="2"/>
              <a:buNone/>
            </a:pPr>
            <a:r>
              <a:rPr lang="el-GR" altLang="en-US" sz="2200" b="1" dirty="0"/>
              <a:t>Solution</a:t>
            </a:r>
          </a:p>
          <a:p>
            <a:pPr lvl="1" eaLnBrk="1" hangingPunct="1">
              <a:buFont typeface="Wingdings" panose="05000000000000000000" pitchFamily="2" charset="2"/>
              <a:buNone/>
            </a:pPr>
            <a:r>
              <a:rPr lang="el-GR" altLang="en-US" sz="1600" dirty="0"/>
              <a:t>Diagnosis: </a:t>
            </a:r>
            <a:r>
              <a:rPr lang="el-GR" altLang="en-US" sz="1600" i="1" dirty="0"/>
              <a:t>Front light fuse defect</a:t>
            </a:r>
          </a:p>
          <a:p>
            <a:pPr lvl="1" eaLnBrk="1" hangingPunct="1">
              <a:buFont typeface="Wingdings" panose="05000000000000000000" pitchFamily="2" charset="2"/>
              <a:buNone/>
            </a:pPr>
            <a:r>
              <a:rPr lang="el-GR" altLang="en-US" sz="1600" dirty="0"/>
              <a:t>Repair: </a:t>
            </a:r>
            <a:r>
              <a:rPr lang="el-GR" altLang="en-US" sz="1600" i="1" dirty="0"/>
              <a:t>Replace front light fuse</a:t>
            </a:r>
          </a:p>
        </p:txBody>
      </p:sp>
      <p:sp>
        <p:nvSpPr>
          <p:cNvPr id="60419" name="Rectangle 4">
            <a:extLst>
              <a:ext uri="{FF2B5EF4-FFF2-40B4-BE49-F238E27FC236}">
                <a16:creationId xmlns:a16="http://schemas.microsoft.com/office/drawing/2014/main" id="{4AFE78C7-98BA-4CC4-B873-9C57A2A9A58D}"/>
              </a:ext>
            </a:extLst>
          </p:cNvPr>
          <p:cNvSpPr>
            <a:spLocks noChangeArrowheads="1"/>
          </p:cNvSpPr>
          <p:nvPr/>
        </p:nvSpPr>
        <p:spPr bwMode="auto">
          <a:xfrm>
            <a:off x="6732905" y="2012953"/>
            <a:ext cx="4078365" cy="29527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a:t>Problem &amp; Features</a:t>
            </a:r>
          </a:p>
          <a:p>
            <a:pPr lvl="1" eaLnBrk="1" hangingPunct="1">
              <a:lnSpc>
                <a:spcPct val="90000"/>
              </a:lnSpc>
              <a:buFont typeface="Wingdings" panose="05000000000000000000" pitchFamily="2" charset="2"/>
              <a:buNone/>
            </a:pPr>
            <a:r>
              <a:rPr lang="el-GR" altLang="en-US" sz="1600"/>
              <a:t>Problem: </a:t>
            </a:r>
            <a:r>
              <a:rPr lang="en-US" altLang="en-US" sz="1600" i="1"/>
              <a:t>Brake</a:t>
            </a:r>
            <a:r>
              <a:rPr lang="el-GR" altLang="en-US" sz="1600" i="1"/>
              <a:t> light not working</a:t>
            </a:r>
          </a:p>
          <a:p>
            <a:pPr lvl="1" eaLnBrk="1" hangingPunct="1">
              <a:lnSpc>
                <a:spcPct val="90000"/>
              </a:lnSpc>
              <a:buFont typeface="Wingdings" panose="05000000000000000000" pitchFamily="2" charset="2"/>
              <a:buNone/>
            </a:pPr>
            <a:r>
              <a:rPr lang="el-GR" altLang="en-US" sz="1600"/>
              <a:t>Car: </a:t>
            </a:r>
            <a:r>
              <a:rPr lang="en-US" altLang="en-US" sz="1600" i="1"/>
              <a:t>Passat V6</a:t>
            </a:r>
            <a:endParaRPr lang="el-GR" altLang="en-US" sz="1600" i="1"/>
          </a:p>
          <a:p>
            <a:pPr lvl="1" eaLnBrk="1" hangingPunct="1">
              <a:lnSpc>
                <a:spcPct val="90000"/>
              </a:lnSpc>
              <a:buFont typeface="Wingdings" panose="05000000000000000000" pitchFamily="2" charset="2"/>
              <a:buNone/>
            </a:pPr>
            <a:r>
              <a:rPr lang="el-GR" altLang="en-US" sz="1600"/>
              <a:t>Year: </a:t>
            </a:r>
            <a:r>
              <a:rPr lang="en-US" altLang="en-US" sz="1600" i="1"/>
              <a:t>2002</a:t>
            </a:r>
            <a:endParaRPr lang="el-GR" altLang="en-US" sz="1600" i="1"/>
          </a:p>
          <a:p>
            <a:pPr lvl="1" eaLnBrk="1" hangingPunct="1">
              <a:lnSpc>
                <a:spcPct val="90000"/>
              </a:lnSpc>
              <a:buFont typeface="Wingdings" panose="05000000000000000000" pitchFamily="2" charset="2"/>
              <a:buNone/>
            </a:pPr>
            <a:r>
              <a:rPr lang="el-GR" altLang="en-US" sz="1600"/>
              <a:t>Battery voltage: </a:t>
            </a:r>
            <a:r>
              <a:rPr lang="en-US" altLang="en-US" sz="1600" i="1"/>
              <a:t>12</a:t>
            </a:r>
            <a:r>
              <a:rPr lang="el-GR" altLang="en-US" sz="1600" i="1"/>
              <a:t>.</a:t>
            </a:r>
            <a:r>
              <a:rPr lang="en-US" altLang="en-US" sz="1600" i="1"/>
              <a:t>9</a:t>
            </a:r>
            <a:r>
              <a:rPr lang="el-GR" altLang="en-US" sz="1600" i="1"/>
              <a:t>V</a:t>
            </a:r>
          </a:p>
          <a:p>
            <a:pPr lvl="1" eaLnBrk="1" hangingPunct="1">
              <a:lnSpc>
                <a:spcPct val="90000"/>
              </a:lnSpc>
              <a:buFont typeface="Wingdings" panose="05000000000000000000" pitchFamily="2" charset="2"/>
              <a:buNone/>
            </a:pPr>
            <a:r>
              <a:rPr lang="el-GR" altLang="en-US" sz="1600"/>
              <a:t>State of lights: </a:t>
            </a:r>
            <a:r>
              <a:rPr lang="el-GR" altLang="en-US" sz="1600" i="1"/>
              <a:t>OK</a:t>
            </a:r>
          </a:p>
          <a:p>
            <a:pPr lvl="1" eaLnBrk="1" hangingPunct="1">
              <a:lnSpc>
                <a:spcPct val="90000"/>
              </a:lnSpc>
              <a:buFont typeface="Wingdings" panose="05000000000000000000" pitchFamily="2" charset="2"/>
              <a:buNone/>
            </a:pPr>
            <a:r>
              <a:rPr lang="el-GR" altLang="en-US" sz="1600"/>
              <a:t>State of light switch: </a:t>
            </a:r>
            <a:r>
              <a:rPr lang="en-US" altLang="en-US" sz="1600" i="1"/>
              <a:t>?</a:t>
            </a:r>
            <a:endParaRPr lang="el-GR" altLang="en-US" sz="1600" i="1"/>
          </a:p>
        </p:txBody>
      </p:sp>
      <p:sp>
        <p:nvSpPr>
          <p:cNvPr id="60421" name="Text Box 6">
            <a:extLst>
              <a:ext uri="{FF2B5EF4-FFF2-40B4-BE49-F238E27FC236}">
                <a16:creationId xmlns:a16="http://schemas.microsoft.com/office/drawing/2014/main" id="{973AA570-FFBA-4F7D-AADF-3CC86C7F5E1B}"/>
              </a:ext>
            </a:extLst>
          </p:cNvPr>
          <p:cNvSpPr txBox="1">
            <a:spLocks noChangeArrowheads="1"/>
          </p:cNvSpPr>
          <p:nvPr/>
        </p:nvSpPr>
        <p:spPr bwMode="auto">
          <a:xfrm>
            <a:off x="2761456" y="1376487"/>
            <a:ext cx="102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1</a:t>
            </a:r>
            <a:endParaRPr lang="el-GR" altLang="en-US" sz="1800" dirty="0"/>
          </a:p>
        </p:txBody>
      </p:sp>
      <p:sp>
        <p:nvSpPr>
          <p:cNvPr id="60422" name="Line 9">
            <a:extLst>
              <a:ext uri="{FF2B5EF4-FFF2-40B4-BE49-F238E27FC236}">
                <a16:creationId xmlns:a16="http://schemas.microsoft.com/office/drawing/2014/main" id="{5882049F-924F-4773-8DA3-4F330EA40D39}"/>
              </a:ext>
            </a:extLst>
          </p:cNvPr>
          <p:cNvSpPr>
            <a:spLocks noChangeShapeType="1"/>
          </p:cNvSpPr>
          <p:nvPr/>
        </p:nvSpPr>
        <p:spPr bwMode="auto">
          <a:xfrm>
            <a:off x="5604646" y="2562226"/>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3" name="Line 10">
            <a:extLst>
              <a:ext uri="{FF2B5EF4-FFF2-40B4-BE49-F238E27FC236}">
                <a16:creationId xmlns:a16="http://schemas.microsoft.com/office/drawing/2014/main" id="{D736581E-8929-46C7-B0A5-3F7CE5313436}"/>
              </a:ext>
            </a:extLst>
          </p:cNvPr>
          <p:cNvSpPr>
            <a:spLocks noChangeShapeType="1"/>
          </p:cNvSpPr>
          <p:nvPr/>
        </p:nvSpPr>
        <p:spPr bwMode="auto">
          <a:xfrm>
            <a:off x="5604646" y="2804161"/>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4" name="Line 11">
            <a:extLst>
              <a:ext uri="{FF2B5EF4-FFF2-40B4-BE49-F238E27FC236}">
                <a16:creationId xmlns:a16="http://schemas.microsoft.com/office/drawing/2014/main" id="{042FC8D0-20AB-4388-BDD5-29B33F22E7FC}"/>
              </a:ext>
            </a:extLst>
          </p:cNvPr>
          <p:cNvSpPr>
            <a:spLocks noChangeShapeType="1"/>
          </p:cNvSpPr>
          <p:nvPr/>
        </p:nvSpPr>
        <p:spPr bwMode="auto">
          <a:xfrm>
            <a:off x="5604646" y="3164841"/>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5" name="Line 12">
            <a:extLst>
              <a:ext uri="{FF2B5EF4-FFF2-40B4-BE49-F238E27FC236}">
                <a16:creationId xmlns:a16="http://schemas.microsoft.com/office/drawing/2014/main" id="{F046E73F-10AA-4D03-A333-84B0D669665E}"/>
              </a:ext>
            </a:extLst>
          </p:cNvPr>
          <p:cNvSpPr>
            <a:spLocks noChangeShapeType="1"/>
          </p:cNvSpPr>
          <p:nvPr/>
        </p:nvSpPr>
        <p:spPr bwMode="auto">
          <a:xfrm flipV="1">
            <a:off x="5604646" y="3430343"/>
            <a:ext cx="9493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6" name="Line 13">
            <a:extLst>
              <a:ext uri="{FF2B5EF4-FFF2-40B4-BE49-F238E27FC236}">
                <a16:creationId xmlns:a16="http://schemas.microsoft.com/office/drawing/2014/main" id="{220BBEC2-13C4-4D80-90A1-D8A31DEAB97B}"/>
              </a:ext>
            </a:extLst>
          </p:cNvPr>
          <p:cNvSpPr>
            <a:spLocks noChangeShapeType="1"/>
          </p:cNvSpPr>
          <p:nvPr/>
        </p:nvSpPr>
        <p:spPr bwMode="auto">
          <a:xfrm flipV="1">
            <a:off x="5617346" y="3764987"/>
            <a:ext cx="9366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7" name="Line 15">
            <a:extLst>
              <a:ext uri="{FF2B5EF4-FFF2-40B4-BE49-F238E27FC236}">
                <a16:creationId xmlns:a16="http://schemas.microsoft.com/office/drawing/2014/main" id="{4B76F098-9D02-4092-BF03-0026859ECEC7}"/>
              </a:ext>
            </a:extLst>
          </p:cNvPr>
          <p:cNvSpPr>
            <a:spLocks noChangeShapeType="1"/>
          </p:cNvSpPr>
          <p:nvPr/>
        </p:nvSpPr>
        <p:spPr bwMode="auto">
          <a:xfrm>
            <a:off x="6665913" y="5423136"/>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8" name="Text Box 16">
            <a:extLst>
              <a:ext uri="{FF2B5EF4-FFF2-40B4-BE49-F238E27FC236}">
                <a16:creationId xmlns:a16="http://schemas.microsoft.com/office/drawing/2014/main" id="{58801FCF-EC86-4632-B4CD-C69FF1DE71DD}"/>
              </a:ext>
            </a:extLst>
          </p:cNvPr>
          <p:cNvSpPr txBox="1">
            <a:spLocks noChangeArrowheads="1"/>
          </p:cNvSpPr>
          <p:nvPr/>
        </p:nvSpPr>
        <p:spPr bwMode="auto">
          <a:xfrm>
            <a:off x="7661276" y="5246924"/>
            <a:ext cx="191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Very important</a:t>
            </a:r>
            <a:endParaRPr lang="el-GR" altLang="en-US" sz="1800"/>
          </a:p>
        </p:txBody>
      </p:sp>
      <p:sp>
        <p:nvSpPr>
          <p:cNvPr id="60429" name="Line 17">
            <a:extLst>
              <a:ext uri="{FF2B5EF4-FFF2-40B4-BE49-F238E27FC236}">
                <a16:creationId xmlns:a16="http://schemas.microsoft.com/office/drawing/2014/main" id="{1D77A0B5-01A4-4FC4-91EE-42144F1CA474}"/>
              </a:ext>
            </a:extLst>
          </p:cNvPr>
          <p:cNvSpPr>
            <a:spLocks noChangeShapeType="1"/>
          </p:cNvSpPr>
          <p:nvPr/>
        </p:nvSpPr>
        <p:spPr bwMode="auto">
          <a:xfrm>
            <a:off x="6653213" y="5893036"/>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0" name="Text Box 18">
            <a:extLst>
              <a:ext uri="{FF2B5EF4-FFF2-40B4-BE49-F238E27FC236}">
                <a16:creationId xmlns:a16="http://schemas.microsoft.com/office/drawing/2014/main" id="{292D2371-F69C-4B11-814B-D5F4A0A2F378}"/>
              </a:ext>
            </a:extLst>
          </p:cNvPr>
          <p:cNvSpPr txBox="1">
            <a:spLocks noChangeArrowheads="1"/>
          </p:cNvSpPr>
          <p:nvPr/>
        </p:nvSpPr>
        <p:spPr bwMode="auto">
          <a:xfrm>
            <a:off x="7673975" y="5704124"/>
            <a:ext cx="189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Less important</a:t>
            </a:r>
            <a:endParaRPr lang="el-GR" altLang="en-US" sz="1800"/>
          </a:p>
        </p:txBody>
      </p:sp>
      <p:sp>
        <p:nvSpPr>
          <p:cNvPr id="20" name="Text Box 21">
            <a:extLst>
              <a:ext uri="{FF2B5EF4-FFF2-40B4-BE49-F238E27FC236}">
                <a16:creationId xmlns:a16="http://schemas.microsoft.com/office/drawing/2014/main" id="{63BF1612-4D43-45E1-ABFF-E3D309C55051}"/>
              </a:ext>
            </a:extLst>
          </p:cNvPr>
          <p:cNvSpPr txBox="1">
            <a:spLocks noChangeArrowheads="1"/>
          </p:cNvSpPr>
          <p:nvPr/>
        </p:nvSpPr>
        <p:spPr bwMode="auto">
          <a:xfrm>
            <a:off x="5814989" y="2249731"/>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dirty="0">
                <a:solidFill>
                  <a:srgbClr val="FF0000"/>
                </a:solidFill>
              </a:rPr>
              <a:t>0.8</a:t>
            </a:r>
            <a:endParaRPr lang="el-GR" altLang="en-US" sz="1600" dirty="0">
              <a:solidFill>
                <a:srgbClr val="FF0000"/>
              </a:solidFill>
            </a:endParaRPr>
          </a:p>
        </p:txBody>
      </p:sp>
      <p:sp>
        <p:nvSpPr>
          <p:cNvPr id="21" name="Text Box 22">
            <a:extLst>
              <a:ext uri="{FF2B5EF4-FFF2-40B4-BE49-F238E27FC236}">
                <a16:creationId xmlns:a16="http://schemas.microsoft.com/office/drawing/2014/main" id="{6A14B971-23F5-4BF6-A527-1E6EEDA806AD}"/>
              </a:ext>
            </a:extLst>
          </p:cNvPr>
          <p:cNvSpPr txBox="1">
            <a:spLocks noChangeArrowheads="1"/>
          </p:cNvSpPr>
          <p:nvPr/>
        </p:nvSpPr>
        <p:spPr bwMode="auto">
          <a:xfrm>
            <a:off x="5860393" y="2535237"/>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a:solidFill>
                  <a:srgbClr val="FF0000"/>
                </a:solidFill>
              </a:rPr>
              <a:t>0.4</a:t>
            </a:r>
            <a:endParaRPr lang="el-GR" altLang="en-US" sz="1600">
              <a:solidFill>
                <a:srgbClr val="FF0000"/>
              </a:solidFill>
            </a:endParaRPr>
          </a:p>
        </p:txBody>
      </p:sp>
      <p:sp>
        <p:nvSpPr>
          <p:cNvPr id="22" name="Text Box 23">
            <a:extLst>
              <a:ext uri="{FF2B5EF4-FFF2-40B4-BE49-F238E27FC236}">
                <a16:creationId xmlns:a16="http://schemas.microsoft.com/office/drawing/2014/main" id="{AE23F27D-C8A6-4E9D-BE8D-1CC0394491BD}"/>
              </a:ext>
            </a:extLst>
          </p:cNvPr>
          <p:cNvSpPr txBox="1">
            <a:spLocks noChangeArrowheads="1"/>
          </p:cNvSpPr>
          <p:nvPr/>
        </p:nvSpPr>
        <p:spPr bwMode="auto">
          <a:xfrm>
            <a:off x="5860393" y="2840037"/>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a:solidFill>
                  <a:srgbClr val="FF0000"/>
                </a:solidFill>
              </a:rPr>
              <a:t>0.7</a:t>
            </a:r>
            <a:endParaRPr lang="el-GR" altLang="en-US" sz="1600">
              <a:solidFill>
                <a:srgbClr val="FF0000"/>
              </a:solidFill>
            </a:endParaRPr>
          </a:p>
        </p:txBody>
      </p:sp>
      <p:sp>
        <p:nvSpPr>
          <p:cNvPr id="23" name="Text Box 24">
            <a:extLst>
              <a:ext uri="{FF2B5EF4-FFF2-40B4-BE49-F238E27FC236}">
                <a16:creationId xmlns:a16="http://schemas.microsoft.com/office/drawing/2014/main" id="{F4162D3B-CD92-4487-918D-45EE08DA00CD}"/>
              </a:ext>
            </a:extLst>
          </p:cNvPr>
          <p:cNvSpPr txBox="1">
            <a:spLocks noChangeArrowheads="1"/>
          </p:cNvSpPr>
          <p:nvPr/>
        </p:nvSpPr>
        <p:spPr bwMode="auto">
          <a:xfrm>
            <a:off x="5863568" y="3124200"/>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a:solidFill>
                  <a:srgbClr val="FF0000"/>
                </a:solidFill>
              </a:rPr>
              <a:t>0.9</a:t>
            </a:r>
            <a:endParaRPr lang="el-GR" altLang="en-US" sz="1600">
              <a:solidFill>
                <a:srgbClr val="FF0000"/>
              </a:solidFill>
            </a:endParaRPr>
          </a:p>
        </p:txBody>
      </p:sp>
      <p:sp>
        <p:nvSpPr>
          <p:cNvPr id="24" name="Text Box 25">
            <a:extLst>
              <a:ext uri="{FF2B5EF4-FFF2-40B4-BE49-F238E27FC236}">
                <a16:creationId xmlns:a16="http://schemas.microsoft.com/office/drawing/2014/main" id="{5A40B7B9-6AF8-4F91-9D89-2E3BF99C0DAF}"/>
              </a:ext>
            </a:extLst>
          </p:cNvPr>
          <p:cNvSpPr txBox="1">
            <a:spLocks noChangeArrowheads="1"/>
          </p:cNvSpPr>
          <p:nvPr/>
        </p:nvSpPr>
        <p:spPr bwMode="auto">
          <a:xfrm>
            <a:off x="5863568" y="3429000"/>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a:solidFill>
                  <a:srgbClr val="FF0000"/>
                </a:solidFill>
              </a:rPr>
              <a:t>1.0</a:t>
            </a:r>
            <a:endParaRPr lang="el-GR" altLang="en-US" sz="1600">
              <a:solidFill>
                <a:srgbClr val="FF0000"/>
              </a:solidFill>
            </a:endParaRPr>
          </a:p>
        </p:txBody>
      </p:sp>
      <p:sp>
        <p:nvSpPr>
          <p:cNvPr id="25" name="Text Box 26">
            <a:extLst>
              <a:ext uri="{FF2B5EF4-FFF2-40B4-BE49-F238E27FC236}">
                <a16:creationId xmlns:a16="http://schemas.microsoft.com/office/drawing/2014/main" id="{D9686A66-7A23-417C-ABF1-8C369CBE7BC2}"/>
              </a:ext>
            </a:extLst>
          </p:cNvPr>
          <p:cNvSpPr txBox="1">
            <a:spLocks noChangeArrowheads="1"/>
          </p:cNvSpPr>
          <p:nvPr/>
        </p:nvSpPr>
        <p:spPr bwMode="auto">
          <a:xfrm>
            <a:off x="1772840" y="996757"/>
            <a:ext cx="90384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Similarity by </a:t>
            </a:r>
            <a:r>
              <a:rPr lang="en-US" altLang="en-US" sz="1800" dirty="0" err="1"/>
              <a:t>wtd</a:t>
            </a:r>
            <a:r>
              <a:rPr lang="en-US" altLang="en-US" sz="1800" dirty="0"/>
              <a:t> avg </a:t>
            </a:r>
            <a:r>
              <a:rPr lang="el-GR" altLang="en-US" sz="1800" dirty="0"/>
              <a:t>= </a:t>
            </a:r>
            <a:r>
              <a:rPr lang="el-GR" altLang="en-US" sz="1600" dirty="0">
                <a:solidFill>
                  <a:srgbClr val="FF0000"/>
                </a:solidFill>
              </a:rPr>
              <a:t>1/20 (6*0.8 + 1*0.4 + 1*0.7 + 6*0.9 + 6*1.0) = 0.87</a:t>
            </a:r>
            <a:endParaRPr lang="el-GR" altLang="en-US" sz="1800" dirty="0"/>
          </a:p>
        </p:txBody>
      </p:sp>
    </p:spTree>
    <p:extLst>
      <p:ext uri="{BB962C8B-B14F-4D97-AF65-F5344CB8AC3E}">
        <p14:creationId xmlns:p14="http://schemas.microsoft.com/office/powerpoint/2010/main" val="23250287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C5B0DB2-494D-41A6-82C7-BC146A6BB953}"/>
              </a:ext>
            </a:extLst>
          </p:cNvPr>
          <p:cNvSpPr>
            <a:spLocks noGrp="1" noChangeArrowheads="1"/>
          </p:cNvSpPr>
          <p:nvPr>
            <p:ph type="title"/>
          </p:nvPr>
        </p:nvSpPr>
        <p:spPr>
          <a:xfrm>
            <a:off x="1005840" y="67576"/>
            <a:ext cx="11186160" cy="1023600"/>
          </a:xfrm>
        </p:spPr>
        <p:txBody>
          <a:bodyPr/>
          <a:lstStyle/>
          <a:p>
            <a:pPr eaLnBrk="1" hangingPunct="1"/>
            <a:r>
              <a:rPr lang="en-US" altLang="en-US" dirty="0"/>
              <a:t>Compare with Case 2</a:t>
            </a:r>
            <a:endParaRPr lang="el-GR" altLang="en-US" dirty="0"/>
          </a:p>
        </p:txBody>
      </p:sp>
      <p:sp>
        <p:nvSpPr>
          <p:cNvPr id="60419" name="Rectangle 4">
            <a:extLst>
              <a:ext uri="{FF2B5EF4-FFF2-40B4-BE49-F238E27FC236}">
                <a16:creationId xmlns:a16="http://schemas.microsoft.com/office/drawing/2014/main" id="{4AFE78C7-98BA-4CC4-B873-9C57A2A9A58D}"/>
              </a:ext>
            </a:extLst>
          </p:cNvPr>
          <p:cNvSpPr>
            <a:spLocks noChangeArrowheads="1"/>
          </p:cNvSpPr>
          <p:nvPr/>
        </p:nvSpPr>
        <p:spPr bwMode="auto">
          <a:xfrm>
            <a:off x="6732905" y="2012953"/>
            <a:ext cx="4078365" cy="29527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nSpc>
                <a:spcPct val="90000"/>
              </a:lnSpc>
              <a:buNone/>
            </a:pPr>
            <a:r>
              <a:rPr lang="el-GR" altLang="en-US" sz="2200" b="1" dirty="0"/>
              <a:t>Problem &amp; Features</a:t>
            </a:r>
          </a:p>
          <a:p>
            <a:pPr lvl="1">
              <a:lnSpc>
                <a:spcPct val="90000"/>
              </a:lnSpc>
              <a:buNone/>
            </a:pPr>
            <a:r>
              <a:rPr lang="el-GR" altLang="en-US" sz="1600" dirty="0"/>
              <a:t>Problem: </a:t>
            </a:r>
            <a:r>
              <a:rPr lang="en-US" altLang="en-US" sz="1600" i="1" dirty="0"/>
              <a:t>Brake</a:t>
            </a:r>
            <a:r>
              <a:rPr lang="el-GR" altLang="en-US" sz="1600" i="1" dirty="0"/>
              <a:t> light not working</a:t>
            </a:r>
          </a:p>
          <a:p>
            <a:pPr lvl="1">
              <a:lnSpc>
                <a:spcPct val="90000"/>
              </a:lnSpc>
              <a:buNone/>
            </a:pPr>
            <a:r>
              <a:rPr lang="el-GR" altLang="en-US" sz="1600" dirty="0"/>
              <a:t>Car: </a:t>
            </a:r>
            <a:r>
              <a:rPr lang="en-US" altLang="en-US" sz="1600" i="1" dirty="0"/>
              <a:t>Passat V6</a:t>
            </a:r>
            <a:endParaRPr lang="el-GR" altLang="en-US" sz="1600" i="1" dirty="0"/>
          </a:p>
          <a:p>
            <a:pPr lvl="1">
              <a:lnSpc>
                <a:spcPct val="90000"/>
              </a:lnSpc>
              <a:buNone/>
            </a:pPr>
            <a:r>
              <a:rPr lang="el-GR" altLang="en-US" sz="1600" dirty="0"/>
              <a:t>Year: </a:t>
            </a:r>
            <a:r>
              <a:rPr lang="en-US" altLang="en-US" sz="1600" i="1" dirty="0"/>
              <a:t>2002</a:t>
            </a:r>
            <a:endParaRPr lang="el-GR" altLang="en-US" sz="1600" i="1" dirty="0"/>
          </a:p>
          <a:p>
            <a:pPr lvl="1">
              <a:lnSpc>
                <a:spcPct val="90000"/>
              </a:lnSpc>
              <a:buNone/>
            </a:pPr>
            <a:r>
              <a:rPr lang="el-GR" altLang="en-US" sz="1600" dirty="0"/>
              <a:t>Battery voltage: </a:t>
            </a:r>
            <a:r>
              <a:rPr lang="en-US" altLang="en-US" sz="1600" i="1" dirty="0"/>
              <a:t>12</a:t>
            </a:r>
            <a:r>
              <a:rPr lang="el-GR" altLang="en-US" sz="1600" i="1" dirty="0"/>
              <a:t>.</a:t>
            </a:r>
            <a:r>
              <a:rPr lang="en-US" altLang="en-US" sz="1600" i="1" dirty="0"/>
              <a:t>9</a:t>
            </a:r>
            <a:r>
              <a:rPr lang="el-GR" altLang="en-US" sz="1600" i="1" dirty="0"/>
              <a:t>V</a:t>
            </a:r>
          </a:p>
          <a:p>
            <a:pPr lvl="1">
              <a:lnSpc>
                <a:spcPct val="90000"/>
              </a:lnSpc>
              <a:buNone/>
            </a:pPr>
            <a:r>
              <a:rPr lang="el-GR" altLang="en-US" sz="1600" dirty="0"/>
              <a:t>State of lights: </a:t>
            </a:r>
            <a:r>
              <a:rPr lang="el-GR" altLang="en-US" sz="1600" i="1" dirty="0"/>
              <a:t>OK</a:t>
            </a:r>
          </a:p>
          <a:p>
            <a:pPr lvl="1">
              <a:lnSpc>
                <a:spcPct val="90000"/>
              </a:lnSpc>
              <a:buNone/>
            </a:pPr>
            <a:r>
              <a:rPr lang="el-GR" altLang="en-US" sz="1600" dirty="0"/>
              <a:t>State of light switch: </a:t>
            </a:r>
            <a:r>
              <a:rPr lang="en-US" altLang="en-US" sz="1600" i="1" dirty="0"/>
              <a:t>?</a:t>
            </a:r>
            <a:endParaRPr lang="el-GR" altLang="en-US" sz="1600" i="1" dirty="0"/>
          </a:p>
        </p:txBody>
      </p:sp>
      <p:sp>
        <p:nvSpPr>
          <p:cNvPr id="60421" name="Text Box 6">
            <a:extLst>
              <a:ext uri="{FF2B5EF4-FFF2-40B4-BE49-F238E27FC236}">
                <a16:creationId xmlns:a16="http://schemas.microsoft.com/office/drawing/2014/main" id="{973AA570-FFBA-4F7D-AADF-3CC86C7F5E1B}"/>
              </a:ext>
            </a:extLst>
          </p:cNvPr>
          <p:cNvSpPr txBox="1">
            <a:spLocks noChangeArrowheads="1"/>
          </p:cNvSpPr>
          <p:nvPr/>
        </p:nvSpPr>
        <p:spPr bwMode="auto">
          <a:xfrm>
            <a:off x="2708285" y="1524665"/>
            <a:ext cx="102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2</a:t>
            </a:r>
            <a:endParaRPr lang="el-GR" altLang="en-US" sz="1800" dirty="0"/>
          </a:p>
        </p:txBody>
      </p:sp>
      <p:sp>
        <p:nvSpPr>
          <p:cNvPr id="60422" name="Line 9">
            <a:extLst>
              <a:ext uri="{FF2B5EF4-FFF2-40B4-BE49-F238E27FC236}">
                <a16:creationId xmlns:a16="http://schemas.microsoft.com/office/drawing/2014/main" id="{5882049F-924F-4773-8DA3-4F330EA40D39}"/>
              </a:ext>
            </a:extLst>
          </p:cNvPr>
          <p:cNvSpPr>
            <a:spLocks noChangeShapeType="1"/>
          </p:cNvSpPr>
          <p:nvPr/>
        </p:nvSpPr>
        <p:spPr bwMode="auto">
          <a:xfrm>
            <a:off x="5604646" y="2562226"/>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3" name="Line 10">
            <a:extLst>
              <a:ext uri="{FF2B5EF4-FFF2-40B4-BE49-F238E27FC236}">
                <a16:creationId xmlns:a16="http://schemas.microsoft.com/office/drawing/2014/main" id="{D736581E-8929-46C7-B0A5-3F7CE5313436}"/>
              </a:ext>
            </a:extLst>
          </p:cNvPr>
          <p:cNvSpPr>
            <a:spLocks noChangeShapeType="1"/>
          </p:cNvSpPr>
          <p:nvPr/>
        </p:nvSpPr>
        <p:spPr bwMode="auto">
          <a:xfrm>
            <a:off x="5604646" y="2804161"/>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4" name="Line 11">
            <a:extLst>
              <a:ext uri="{FF2B5EF4-FFF2-40B4-BE49-F238E27FC236}">
                <a16:creationId xmlns:a16="http://schemas.microsoft.com/office/drawing/2014/main" id="{042FC8D0-20AB-4388-BDD5-29B33F22E7FC}"/>
              </a:ext>
            </a:extLst>
          </p:cNvPr>
          <p:cNvSpPr>
            <a:spLocks noChangeShapeType="1"/>
          </p:cNvSpPr>
          <p:nvPr/>
        </p:nvSpPr>
        <p:spPr bwMode="auto">
          <a:xfrm>
            <a:off x="5604646" y="3164841"/>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5" name="Line 12">
            <a:extLst>
              <a:ext uri="{FF2B5EF4-FFF2-40B4-BE49-F238E27FC236}">
                <a16:creationId xmlns:a16="http://schemas.microsoft.com/office/drawing/2014/main" id="{F046E73F-10AA-4D03-A333-84B0D669665E}"/>
              </a:ext>
            </a:extLst>
          </p:cNvPr>
          <p:cNvSpPr>
            <a:spLocks noChangeShapeType="1"/>
          </p:cNvSpPr>
          <p:nvPr/>
        </p:nvSpPr>
        <p:spPr bwMode="auto">
          <a:xfrm flipV="1">
            <a:off x="5604646" y="3430343"/>
            <a:ext cx="9493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6" name="Line 13">
            <a:extLst>
              <a:ext uri="{FF2B5EF4-FFF2-40B4-BE49-F238E27FC236}">
                <a16:creationId xmlns:a16="http://schemas.microsoft.com/office/drawing/2014/main" id="{220BBEC2-13C4-4D80-90A1-D8A31DEAB97B}"/>
              </a:ext>
            </a:extLst>
          </p:cNvPr>
          <p:cNvSpPr>
            <a:spLocks noChangeShapeType="1"/>
          </p:cNvSpPr>
          <p:nvPr/>
        </p:nvSpPr>
        <p:spPr bwMode="auto">
          <a:xfrm flipV="1">
            <a:off x="5617346" y="3764987"/>
            <a:ext cx="936625" cy="62793"/>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7" name="Line 15">
            <a:extLst>
              <a:ext uri="{FF2B5EF4-FFF2-40B4-BE49-F238E27FC236}">
                <a16:creationId xmlns:a16="http://schemas.microsoft.com/office/drawing/2014/main" id="{4B76F098-9D02-4092-BF03-0026859ECEC7}"/>
              </a:ext>
            </a:extLst>
          </p:cNvPr>
          <p:cNvSpPr>
            <a:spLocks noChangeShapeType="1"/>
          </p:cNvSpPr>
          <p:nvPr/>
        </p:nvSpPr>
        <p:spPr bwMode="auto">
          <a:xfrm>
            <a:off x="6665913" y="5423136"/>
            <a:ext cx="936625"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8" name="Text Box 16">
            <a:extLst>
              <a:ext uri="{FF2B5EF4-FFF2-40B4-BE49-F238E27FC236}">
                <a16:creationId xmlns:a16="http://schemas.microsoft.com/office/drawing/2014/main" id="{58801FCF-EC86-4632-B4CD-C69FF1DE71DD}"/>
              </a:ext>
            </a:extLst>
          </p:cNvPr>
          <p:cNvSpPr txBox="1">
            <a:spLocks noChangeArrowheads="1"/>
          </p:cNvSpPr>
          <p:nvPr/>
        </p:nvSpPr>
        <p:spPr bwMode="auto">
          <a:xfrm>
            <a:off x="7661276" y="5246924"/>
            <a:ext cx="191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Very important</a:t>
            </a:r>
            <a:endParaRPr lang="el-GR" altLang="en-US" sz="1800"/>
          </a:p>
        </p:txBody>
      </p:sp>
      <p:sp>
        <p:nvSpPr>
          <p:cNvPr id="60429" name="Line 17">
            <a:extLst>
              <a:ext uri="{FF2B5EF4-FFF2-40B4-BE49-F238E27FC236}">
                <a16:creationId xmlns:a16="http://schemas.microsoft.com/office/drawing/2014/main" id="{1D77A0B5-01A4-4FC4-91EE-42144F1CA474}"/>
              </a:ext>
            </a:extLst>
          </p:cNvPr>
          <p:cNvSpPr>
            <a:spLocks noChangeShapeType="1"/>
          </p:cNvSpPr>
          <p:nvPr/>
        </p:nvSpPr>
        <p:spPr bwMode="auto">
          <a:xfrm>
            <a:off x="6653213" y="5893036"/>
            <a:ext cx="9366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0" name="Text Box 18">
            <a:extLst>
              <a:ext uri="{FF2B5EF4-FFF2-40B4-BE49-F238E27FC236}">
                <a16:creationId xmlns:a16="http://schemas.microsoft.com/office/drawing/2014/main" id="{292D2371-F69C-4B11-814B-D5F4A0A2F378}"/>
              </a:ext>
            </a:extLst>
          </p:cNvPr>
          <p:cNvSpPr txBox="1">
            <a:spLocks noChangeArrowheads="1"/>
          </p:cNvSpPr>
          <p:nvPr/>
        </p:nvSpPr>
        <p:spPr bwMode="auto">
          <a:xfrm>
            <a:off x="7673975" y="5704124"/>
            <a:ext cx="189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Less important</a:t>
            </a:r>
            <a:endParaRPr lang="el-GR" altLang="en-US" sz="1800"/>
          </a:p>
        </p:txBody>
      </p:sp>
      <p:sp>
        <p:nvSpPr>
          <p:cNvPr id="20" name="Text Box 21">
            <a:extLst>
              <a:ext uri="{FF2B5EF4-FFF2-40B4-BE49-F238E27FC236}">
                <a16:creationId xmlns:a16="http://schemas.microsoft.com/office/drawing/2014/main" id="{63BF1612-4D43-45E1-ABFF-E3D309C55051}"/>
              </a:ext>
            </a:extLst>
          </p:cNvPr>
          <p:cNvSpPr txBox="1">
            <a:spLocks noChangeArrowheads="1"/>
          </p:cNvSpPr>
          <p:nvPr/>
        </p:nvSpPr>
        <p:spPr bwMode="auto">
          <a:xfrm>
            <a:off x="5814989" y="2249731"/>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dirty="0">
                <a:solidFill>
                  <a:srgbClr val="FF0000"/>
                </a:solidFill>
              </a:rPr>
              <a:t>0.8</a:t>
            </a:r>
            <a:endParaRPr lang="el-GR" altLang="en-US" sz="1600" dirty="0">
              <a:solidFill>
                <a:srgbClr val="FF0000"/>
              </a:solidFill>
            </a:endParaRPr>
          </a:p>
        </p:txBody>
      </p:sp>
      <p:sp>
        <p:nvSpPr>
          <p:cNvPr id="21" name="Text Box 22">
            <a:extLst>
              <a:ext uri="{FF2B5EF4-FFF2-40B4-BE49-F238E27FC236}">
                <a16:creationId xmlns:a16="http://schemas.microsoft.com/office/drawing/2014/main" id="{6A14B971-23F5-4BF6-A527-1E6EEDA806AD}"/>
              </a:ext>
            </a:extLst>
          </p:cNvPr>
          <p:cNvSpPr txBox="1">
            <a:spLocks noChangeArrowheads="1"/>
          </p:cNvSpPr>
          <p:nvPr/>
        </p:nvSpPr>
        <p:spPr bwMode="auto">
          <a:xfrm>
            <a:off x="5860393" y="2535237"/>
            <a:ext cx="5196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dirty="0">
                <a:solidFill>
                  <a:srgbClr val="FF0000"/>
                </a:solidFill>
              </a:rPr>
              <a:t>0.8</a:t>
            </a:r>
            <a:endParaRPr lang="el-GR" altLang="en-US" sz="1600" dirty="0">
              <a:solidFill>
                <a:srgbClr val="FF0000"/>
              </a:solidFill>
            </a:endParaRPr>
          </a:p>
        </p:txBody>
      </p:sp>
      <p:sp>
        <p:nvSpPr>
          <p:cNvPr id="22" name="Text Box 23">
            <a:extLst>
              <a:ext uri="{FF2B5EF4-FFF2-40B4-BE49-F238E27FC236}">
                <a16:creationId xmlns:a16="http://schemas.microsoft.com/office/drawing/2014/main" id="{AE23F27D-C8A6-4E9D-BE8D-1CC0394491BD}"/>
              </a:ext>
            </a:extLst>
          </p:cNvPr>
          <p:cNvSpPr txBox="1">
            <a:spLocks noChangeArrowheads="1"/>
          </p:cNvSpPr>
          <p:nvPr/>
        </p:nvSpPr>
        <p:spPr bwMode="auto">
          <a:xfrm>
            <a:off x="5860393" y="2840037"/>
            <a:ext cx="5196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dirty="0">
                <a:solidFill>
                  <a:srgbClr val="FF0000"/>
                </a:solidFill>
              </a:rPr>
              <a:t>0.8</a:t>
            </a:r>
          </a:p>
        </p:txBody>
      </p:sp>
      <p:sp>
        <p:nvSpPr>
          <p:cNvPr id="23" name="Text Box 24">
            <a:extLst>
              <a:ext uri="{FF2B5EF4-FFF2-40B4-BE49-F238E27FC236}">
                <a16:creationId xmlns:a16="http://schemas.microsoft.com/office/drawing/2014/main" id="{F4162D3B-CD92-4487-918D-45EE08DA00CD}"/>
              </a:ext>
            </a:extLst>
          </p:cNvPr>
          <p:cNvSpPr txBox="1">
            <a:spLocks noChangeArrowheads="1"/>
          </p:cNvSpPr>
          <p:nvPr/>
        </p:nvSpPr>
        <p:spPr bwMode="auto">
          <a:xfrm>
            <a:off x="5863568" y="3124200"/>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a:solidFill>
                  <a:srgbClr val="FF0000"/>
                </a:solidFill>
              </a:rPr>
              <a:t>0.9</a:t>
            </a:r>
            <a:endParaRPr lang="el-GR" altLang="en-US" sz="1600">
              <a:solidFill>
                <a:srgbClr val="FF0000"/>
              </a:solidFill>
            </a:endParaRPr>
          </a:p>
        </p:txBody>
      </p:sp>
      <p:sp>
        <p:nvSpPr>
          <p:cNvPr id="24" name="Text Box 25">
            <a:extLst>
              <a:ext uri="{FF2B5EF4-FFF2-40B4-BE49-F238E27FC236}">
                <a16:creationId xmlns:a16="http://schemas.microsoft.com/office/drawing/2014/main" id="{5A40B7B9-6AF8-4F91-9D89-2E3BF99C0DAF}"/>
              </a:ext>
            </a:extLst>
          </p:cNvPr>
          <p:cNvSpPr txBox="1">
            <a:spLocks noChangeArrowheads="1"/>
          </p:cNvSpPr>
          <p:nvPr/>
        </p:nvSpPr>
        <p:spPr bwMode="auto">
          <a:xfrm>
            <a:off x="5863568" y="3429000"/>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600" dirty="0">
                <a:solidFill>
                  <a:srgbClr val="FF0000"/>
                </a:solidFill>
              </a:rPr>
              <a:t>0.0</a:t>
            </a:r>
            <a:endParaRPr lang="el-GR" altLang="en-US" sz="1600" dirty="0">
              <a:solidFill>
                <a:srgbClr val="FF0000"/>
              </a:solidFill>
            </a:endParaRPr>
          </a:p>
        </p:txBody>
      </p:sp>
      <p:sp>
        <p:nvSpPr>
          <p:cNvPr id="25" name="Text Box 26">
            <a:extLst>
              <a:ext uri="{FF2B5EF4-FFF2-40B4-BE49-F238E27FC236}">
                <a16:creationId xmlns:a16="http://schemas.microsoft.com/office/drawing/2014/main" id="{D9686A66-7A23-417C-ABF1-8C369CBE7BC2}"/>
              </a:ext>
            </a:extLst>
          </p:cNvPr>
          <p:cNvSpPr txBox="1">
            <a:spLocks noChangeArrowheads="1"/>
          </p:cNvSpPr>
          <p:nvPr/>
        </p:nvSpPr>
        <p:spPr bwMode="auto">
          <a:xfrm>
            <a:off x="1772840" y="996757"/>
            <a:ext cx="90384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Similarity by </a:t>
            </a:r>
            <a:r>
              <a:rPr lang="en-US" altLang="en-US" sz="1800" dirty="0" err="1"/>
              <a:t>wtd</a:t>
            </a:r>
            <a:r>
              <a:rPr lang="en-US" altLang="en-US" sz="1800" dirty="0"/>
              <a:t> avg </a:t>
            </a:r>
            <a:r>
              <a:rPr lang="el-GR" altLang="en-US" sz="1800" dirty="0"/>
              <a:t>= </a:t>
            </a:r>
            <a:r>
              <a:rPr lang="el-GR" altLang="en-US" sz="1600" dirty="0">
                <a:solidFill>
                  <a:srgbClr val="FF0000"/>
                </a:solidFill>
              </a:rPr>
              <a:t>1/20 (6*0.8 + 1*0.8 + 1*0.8 + 6*0.9 + 6*0.0) = 0.59</a:t>
            </a:r>
            <a:endParaRPr lang="el-GR" altLang="en-US" sz="1800" dirty="0"/>
          </a:p>
        </p:txBody>
      </p:sp>
      <p:sp>
        <p:nvSpPr>
          <p:cNvPr id="26" name="Rectangle 5">
            <a:extLst>
              <a:ext uri="{FF2B5EF4-FFF2-40B4-BE49-F238E27FC236}">
                <a16:creationId xmlns:a16="http://schemas.microsoft.com/office/drawing/2014/main" id="{0BBEDE03-3B55-4A11-A645-83A584A4F462}"/>
              </a:ext>
            </a:extLst>
          </p:cNvPr>
          <p:cNvSpPr>
            <a:spLocks noChangeArrowheads="1"/>
          </p:cNvSpPr>
          <p:nvPr/>
        </p:nvSpPr>
        <p:spPr bwMode="auto">
          <a:xfrm>
            <a:off x="968499" y="1954258"/>
            <a:ext cx="4506686" cy="362145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solidFill>
                  <a:schemeClr val="bg2"/>
                </a:solidFill>
                <a:latin typeface="Roboto" panose="020B0604020202020204" charset="0"/>
                <a:ea typeface="Roboto" panose="020B0604020202020204" charset="0"/>
              </a:rPr>
              <a:t>Problem &amp; Features</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Problem: </a:t>
            </a:r>
            <a:r>
              <a:rPr lang="el-GR" altLang="en-US" sz="2000" i="1" dirty="0">
                <a:solidFill>
                  <a:schemeClr val="bg2"/>
                </a:solidFill>
                <a:latin typeface="Roboto" panose="020B0604020202020204" charset="0"/>
                <a:ea typeface="Roboto" panose="020B0604020202020204" charset="0"/>
              </a:rPr>
              <a:t>Front light not working</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Car: </a:t>
            </a:r>
            <a:r>
              <a:rPr lang="en-US" altLang="en-US" sz="2000" i="1" dirty="0">
                <a:solidFill>
                  <a:schemeClr val="bg2"/>
                </a:solidFill>
                <a:latin typeface="Roboto" panose="020B0604020202020204" charset="0"/>
                <a:ea typeface="Roboto" panose="020B0604020202020204" charset="0"/>
              </a:rPr>
              <a:t>Passat</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Year: </a:t>
            </a:r>
            <a:r>
              <a:rPr lang="en-US" altLang="en-US" sz="2000" i="1" dirty="0">
                <a:solidFill>
                  <a:schemeClr val="bg2"/>
                </a:solidFill>
                <a:latin typeface="Roboto" panose="020B0604020202020204" charset="0"/>
                <a:ea typeface="Roboto" panose="020B0604020202020204" charset="0"/>
              </a:rPr>
              <a:t>2000</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Battery voltage: </a:t>
            </a:r>
            <a:r>
              <a:rPr lang="el-GR" altLang="en-US" sz="2000" i="1" dirty="0">
                <a:solidFill>
                  <a:schemeClr val="bg2"/>
                </a:solidFill>
                <a:latin typeface="Roboto" panose="020B0604020202020204" charset="0"/>
                <a:ea typeface="Roboto" panose="020B0604020202020204" charset="0"/>
              </a:rPr>
              <a:t>1</a:t>
            </a:r>
            <a:r>
              <a:rPr lang="en-US" altLang="en-US" sz="2000" i="1" dirty="0">
                <a:solidFill>
                  <a:schemeClr val="bg2"/>
                </a:solidFill>
                <a:latin typeface="Roboto" panose="020B0604020202020204" charset="0"/>
                <a:ea typeface="Roboto" panose="020B0604020202020204" charset="0"/>
              </a:rPr>
              <a:t>2</a:t>
            </a:r>
            <a:r>
              <a:rPr lang="el-GR" altLang="en-US" sz="2000" i="1" dirty="0">
                <a:solidFill>
                  <a:schemeClr val="bg2"/>
                </a:solidFill>
                <a:latin typeface="Roboto" panose="020B0604020202020204" charset="0"/>
                <a:ea typeface="Roboto" panose="020B0604020202020204" charset="0"/>
              </a:rPr>
              <a:t>.6V</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State of lights: </a:t>
            </a:r>
            <a:r>
              <a:rPr lang="en-US" altLang="en-US" sz="2000" i="1" dirty="0">
                <a:solidFill>
                  <a:schemeClr val="bg2"/>
                </a:solidFill>
                <a:latin typeface="Roboto" panose="020B0604020202020204" charset="0"/>
                <a:ea typeface="Roboto" panose="020B0604020202020204" charset="0"/>
              </a:rPr>
              <a:t>surface damaged</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State of light switch: </a:t>
            </a:r>
            <a:r>
              <a:rPr lang="el-GR" altLang="en-US" sz="2000" i="1" dirty="0">
                <a:solidFill>
                  <a:schemeClr val="bg2"/>
                </a:solidFill>
                <a:latin typeface="Roboto" panose="020B0604020202020204" charset="0"/>
                <a:ea typeface="Roboto" panose="020B0604020202020204" charset="0"/>
              </a:rPr>
              <a:t>OK</a:t>
            </a:r>
          </a:p>
          <a:p>
            <a:pPr eaLnBrk="1" hangingPunct="1">
              <a:lnSpc>
                <a:spcPct val="90000"/>
              </a:lnSpc>
              <a:buFont typeface="Wingdings" panose="05000000000000000000" pitchFamily="2" charset="2"/>
              <a:buNone/>
            </a:pPr>
            <a:r>
              <a:rPr lang="el-GR" altLang="en-US" sz="2200" b="1" dirty="0">
                <a:solidFill>
                  <a:schemeClr val="bg2"/>
                </a:solidFill>
                <a:latin typeface="Roboto" panose="020B0604020202020204" charset="0"/>
                <a:ea typeface="Roboto" panose="020B0604020202020204" charset="0"/>
              </a:rPr>
              <a:t>Solution</a:t>
            </a: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Diagnosis: </a:t>
            </a:r>
            <a:r>
              <a:rPr lang="en-US" altLang="en-US" sz="2000" i="1" dirty="0">
                <a:solidFill>
                  <a:schemeClr val="bg2"/>
                </a:solidFill>
                <a:latin typeface="Roboto" panose="020B0604020202020204" charset="0"/>
                <a:ea typeface="Roboto" panose="020B0604020202020204" charset="0"/>
              </a:rPr>
              <a:t>Bulb defect</a:t>
            </a:r>
            <a:endParaRPr lang="el-GR" altLang="en-US" sz="2000" i="1" dirty="0">
              <a:solidFill>
                <a:schemeClr val="bg2"/>
              </a:solidFill>
              <a:latin typeface="Roboto" panose="020B0604020202020204" charset="0"/>
              <a:ea typeface="Roboto" panose="020B0604020202020204" charset="0"/>
            </a:endParaRPr>
          </a:p>
          <a:p>
            <a:pPr lvl="1" eaLnBrk="1" hangingPunct="1">
              <a:lnSpc>
                <a:spcPct val="90000"/>
              </a:lnSpc>
              <a:buFont typeface="Wingdings" panose="05000000000000000000" pitchFamily="2" charset="2"/>
              <a:buNone/>
            </a:pPr>
            <a:r>
              <a:rPr lang="el-GR" altLang="en-US" sz="2000" dirty="0">
                <a:solidFill>
                  <a:schemeClr val="bg2"/>
                </a:solidFill>
                <a:latin typeface="Roboto" panose="020B0604020202020204" charset="0"/>
                <a:ea typeface="Roboto" panose="020B0604020202020204" charset="0"/>
              </a:rPr>
              <a:t>Repair: </a:t>
            </a:r>
            <a:r>
              <a:rPr lang="el-GR" altLang="en-US" sz="2000" i="1" dirty="0">
                <a:solidFill>
                  <a:schemeClr val="bg2"/>
                </a:solidFill>
                <a:latin typeface="Roboto" panose="020B0604020202020204" charset="0"/>
                <a:ea typeface="Roboto" panose="020B0604020202020204" charset="0"/>
              </a:rPr>
              <a:t>Replace front light</a:t>
            </a:r>
            <a:r>
              <a:rPr lang="el-GR" altLang="en-US" sz="2000" dirty="0">
                <a:solidFill>
                  <a:schemeClr val="bg2"/>
                </a:solidFill>
                <a:latin typeface="Roboto" panose="020B0604020202020204" charset="0"/>
                <a:ea typeface="Roboto" panose="020B0604020202020204" charset="0"/>
              </a:rPr>
              <a:t> </a:t>
            </a:r>
          </a:p>
        </p:txBody>
      </p:sp>
    </p:spTree>
    <p:extLst>
      <p:ext uri="{BB962C8B-B14F-4D97-AF65-F5344CB8AC3E}">
        <p14:creationId xmlns:p14="http://schemas.microsoft.com/office/powerpoint/2010/main" val="39244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E4F1257-6577-42F0-9688-D9473E4912A6}"/>
              </a:ext>
            </a:extLst>
          </p:cNvPr>
          <p:cNvSpPr>
            <a:spLocks noGrp="1" noChangeArrowheads="1"/>
          </p:cNvSpPr>
          <p:nvPr>
            <p:ph type="title"/>
          </p:nvPr>
        </p:nvSpPr>
        <p:spPr>
          <a:xfrm>
            <a:off x="461736" y="67576"/>
            <a:ext cx="11730264" cy="1023600"/>
          </a:xfrm>
        </p:spPr>
        <p:txBody>
          <a:bodyPr/>
          <a:lstStyle/>
          <a:p>
            <a:pPr eaLnBrk="1" hangingPunct="1"/>
            <a:r>
              <a:rPr lang="en-US" altLang="en-US" dirty="0"/>
              <a:t>Reuse Case 1</a:t>
            </a:r>
            <a:endParaRPr lang="el-GR" altLang="en-US" dirty="0"/>
          </a:p>
        </p:txBody>
      </p:sp>
      <p:sp>
        <p:nvSpPr>
          <p:cNvPr id="63492" name="Rectangle 5">
            <a:extLst>
              <a:ext uri="{FF2B5EF4-FFF2-40B4-BE49-F238E27FC236}">
                <a16:creationId xmlns:a16="http://schemas.microsoft.com/office/drawing/2014/main" id="{65CE359D-5870-46DC-8AD9-352917A5EFB7}"/>
              </a:ext>
            </a:extLst>
          </p:cNvPr>
          <p:cNvSpPr>
            <a:spLocks noGrp="1" noChangeArrowheads="1"/>
          </p:cNvSpPr>
          <p:nvPr>
            <p:ph type="body" idx="1"/>
          </p:nvPr>
        </p:nvSpPr>
        <p:spPr>
          <a:xfrm>
            <a:off x="461736" y="2635233"/>
            <a:ext cx="3870234" cy="1948197"/>
          </a:xfrm>
          <a:solidFill>
            <a:srgbClr val="C0C0C0"/>
          </a:solidFill>
          <a:ln>
            <a:solidFill>
              <a:schemeClr val="tx1"/>
            </a:solidFill>
            <a:miter lim="800000"/>
            <a:headEnd/>
            <a:tailEnd/>
          </a:ln>
        </p:spPr>
        <p:txBody>
          <a:bodyPr/>
          <a:lstStyle/>
          <a:p>
            <a:pPr eaLnBrk="1" hangingPunct="1">
              <a:lnSpc>
                <a:spcPct val="90000"/>
              </a:lnSpc>
              <a:buFont typeface="Wingdings" panose="05000000000000000000" pitchFamily="2" charset="2"/>
              <a:buNone/>
            </a:pPr>
            <a:r>
              <a:rPr lang="el-GR" altLang="en-US" sz="2000" b="1"/>
              <a:t>Problem &amp; Features</a:t>
            </a:r>
          </a:p>
          <a:p>
            <a:pPr eaLnBrk="1" hangingPunct="1">
              <a:lnSpc>
                <a:spcPct val="90000"/>
              </a:lnSpc>
              <a:buFont typeface="Wingdings" panose="05000000000000000000" pitchFamily="2" charset="2"/>
              <a:buNone/>
            </a:pPr>
            <a:r>
              <a:rPr lang="en-US" altLang="en-US" sz="2000" b="1"/>
              <a:t>	</a:t>
            </a:r>
            <a:r>
              <a:rPr lang="el-GR" altLang="en-US" sz="1600"/>
              <a:t>Problem: </a:t>
            </a:r>
            <a:r>
              <a:rPr lang="el-GR" altLang="en-US" sz="1600" i="1">
                <a:solidFill>
                  <a:srgbClr val="FF0000"/>
                </a:solidFill>
              </a:rPr>
              <a:t>Front light</a:t>
            </a:r>
            <a:r>
              <a:rPr lang="el-GR" altLang="en-US" sz="1600" i="1"/>
              <a:t> not working</a:t>
            </a:r>
            <a:endParaRPr lang="en-US" altLang="en-US" sz="1600" b="1"/>
          </a:p>
          <a:p>
            <a:pPr eaLnBrk="1" hangingPunct="1">
              <a:lnSpc>
                <a:spcPct val="90000"/>
              </a:lnSpc>
              <a:buFont typeface="Wingdings" panose="05000000000000000000" pitchFamily="2" charset="2"/>
              <a:buNone/>
            </a:pPr>
            <a:r>
              <a:rPr lang="el-GR" altLang="en-US" sz="2000" b="1"/>
              <a:t>Solution</a:t>
            </a:r>
            <a:endParaRPr lang="en-US" altLang="en-US" sz="2000" b="1"/>
          </a:p>
          <a:p>
            <a:pPr eaLnBrk="1" hangingPunct="1">
              <a:lnSpc>
                <a:spcPct val="90000"/>
              </a:lnSpc>
              <a:buFont typeface="Wingdings" panose="05000000000000000000" pitchFamily="2" charset="2"/>
              <a:buNone/>
            </a:pPr>
            <a:r>
              <a:rPr lang="en-US" altLang="en-US" sz="1600"/>
              <a:t>	</a:t>
            </a:r>
            <a:r>
              <a:rPr lang="el-GR" altLang="en-US" sz="1600"/>
              <a:t>Diagnosis: </a:t>
            </a:r>
            <a:r>
              <a:rPr lang="el-GR" altLang="en-US" sz="1600" i="1">
                <a:solidFill>
                  <a:srgbClr val="FF0000"/>
                </a:solidFill>
              </a:rPr>
              <a:t>Front light</a:t>
            </a:r>
            <a:r>
              <a:rPr lang="el-GR" altLang="en-US" sz="1600" i="1"/>
              <a:t> fuse defect</a:t>
            </a:r>
            <a:endParaRPr lang="en-US" altLang="en-US" sz="1600" i="1"/>
          </a:p>
          <a:p>
            <a:pPr eaLnBrk="1" hangingPunct="1">
              <a:lnSpc>
                <a:spcPct val="90000"/>
              </a:lnSpc>
              <a:buFont typeface="Wingdings" panose="05000000000000000000" pitchFamily="2" charset="2"/>
              <a:buNone/>
            </a:pPr>
            <a:r>
              <a:rPr lang="en-US" altLang="en-US"/>
              <a:t>	</a:t>
            </a:r>
            <a:r>
              <a:rPr lang="el-GR" altLang="en-US" sz="1600"/>
              <a:t>Repair: </a:t>
            </a:r>
            <a:r>
              <a:rPr lang="el-GR" altLang="en-US" sz="1600" i="1"/>
              <a:t>Replace </a:t>
            </a:r>
            <a:r>
              <a:rPr lang="el-GR" altLang="en-US" sz="1600" i="1">
                <a:solidFill>
                  <a:srgbClr val="FF0000"/>
                </a:solidFill>
              </a:rPr>
              <a:t>front light</a:t>
            </a:r>
            <a:r>
              <a:rPr lang="el-GR" altLang="en-US" sz="1600" i="1"/>
              <a:t> fuse</a:t>
            </a:r>
          </a:p>
        </p:txBody>
      </p:sp>
      <p:sp>
        <p:nvSpPr>
          <p:cNvPr id="63491" name="Rectangle 4">
            <a:extLst>
              <a:ext uri="{FF2B5EF4-FFF2-40B4-BE49-F238E27FC236}">
                <a16:creationId xmlns:a16="http://schemas.microsoft.com/office/drawing/2014/main" id="{6116EA8D-1098-4283-BD17-B74C679F1388}"/>
              </a:ext>
            </a:extLst>
          </p:cNvPr>
          <p:cNvSpPr>
            <a:spLocks noChangeArrowheads="1"/>
          </p:cNvSpPr>
          <p:nvPr/>
        </p:nvSpPr>
        <p:spPr bwMode="auto">
          <a:xfrm>
            <a:off x="6851650" y="1072832"/>
            <a:ext cx="3386137" cy="124745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a:t>Problem &amp; Features</a:t>
            </a:r>
          </a:p>
          <a:p>
            <a:pPr lvl="1" eaLnBrk="1" hangingPunct="1">
              <a:lnSpc>
                <a:spcPct val="90000"/>
              </a:lnSpc>
              <a:buFont typeface="Wingdings" panose="05000000000000000000" pitchFamily="2" charset="2"/>
              <a:buNone/>
            </a:pPr>
            <a:r>
              <a:rPr lang="el-GR" altLang="en-US" sz="1600"/>
              <a:t>Problem: </a:t>
            </a:r>
            <a:r>
              <a:rPr lang="en-US" altLang="en-US" sz="1600" i="1">
                <a:solidFill>
                  <a:srgbClr val="FF0000"/>
                </a:solidFill>
              </a:rPr>
              <a:t>Brake</a:t>
            </a:r>
            <a:r>
              <a:rPr lang="el-GR" altLang="en-US" sz="1600" i="1">
                <a:solidFill>
                  <a:srgbClr val="FF0000"/>
                </a:solidFill>
              </a:rPr>
              <a:t> light</a:t>
            </a:r>
            <a:r>
              <a:rPr lang="el-GR" altLang="en-US" sz="1600" i="1"/>
              <a:t> not working</a:t>
            </a:r>
          </a:p>
          <a:p>
            <a:pPr lvl="1" eaLnBrk="1" hangingPunct="1">
              <a:lnSpc>
                <a:spcPct val="90000"/>
              </a:lnSpc>
              <a:buFont typeface="Wingdings" panose="05000000000000000000" pitchFamily="2" charset="2"/>
              <a:buNone/>
            </a:pPr>
            <a:r>
              <a:rPr lang="en-US" altLang="en-US" sz="1600"/>
              <a:t>…</a:t>
            </a:r>
            <a:endParaRPr lang="el-GR" altLang="en-US" sz="1600" i="1"/>
          </a:p>
        </p:txBody>
      </p:sp>
      <p:sp>
        <p:nvSpPr>
          <p:cNvPr id="63493" name="Text Box 6">
            <a:extLst>
              <a:ext uri="{FF2B5EF4-FFF2-40B4-BE49-F238E27FC236}">
                <a16:creationId xmlns:a16="http://schemas.microsoft.com/office/drawing/2014/main" id="{E0189A55-15EB-4978-9935-2C2F23599828}"/>
              </a:ext>
            </a:extLst>
          </p:cNvPr>
          <p:cNvSpPr txBox="1">
            <a:spLocks noChangeArrowheads="1"/>
          </p:cNvSpPr>
          <p:nvPr/>
        </p:nvSpPr>
        <p:spPr bwMode="auto">
          <a:xfrm>
            <a:off x="1793082" y="2217704"/>
            <a:ext cx="1027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CASE 1</a:t>
            </a:r>
            <a:endParaRPr lang="el-GR" altLang="en-US" sz="1800" dirty="0"/>
          </a:p>
        </p:txBody>
      </p:sp>
      <p:sp>
        <p:nvSpPr>
          <p:cNvPr id="63494" name="Rectangle 22">
            <a:extLst>
              <a:ext uri="{FF2B5EF4-FFF2-40B4-BE49-F238E27FC236}">
                <a16:creationId xmlns:a16="http://schemas.microsoft.com/office/drawing/2014/main" id="{EBDCA0CE-EEA2-4B51-BDDF-2D82C1D18C6E}"/>
              </a:ext>
            </a:extLst>
          </p:cNvPr>
          <p:cNvSpPr>
            <a:spLocks noChangeArrowheads="1"/>
          </p:cNvSpPr>
          <p:nvPr/>
        </p:nvSpPr>
        <p:spPr bwMode="auto">
          <a:xfrm>
            <a:off x="6903245" y="3041015"/>
            <a:ext cx="3386137" cy="14414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n-US" altLang="en-US" sz="2200" b="1"/>
              <a:t>New Solution</a:t>
            </a:r>
            <a:endParaRPr lang="el-GR" altLang="en-US" sz="2200" b="1"/>
          </a:p>
          <a:p>
            <a:pPr lvl="1" eaLnBrk="1" hangingPunct="1">
              <a:buFont typeface="Wingdings" panose="05000000000000000000" pitchFamily="2" charset="2"/>
              <a:buNone/>
            </a:pPr>
            <a:r>
              <a:rPr lang="el-GR" altLang="en-US" sz="1600"/>
              <a:t>Diagnosis: </a:t>
            </a:r>
            <a:r>
              <a:rPr lang="en-US" altLang="en-US" sz="1600" i="1">
                <a:solidFill>
                  <a:srgbClr val="FF0000"/>
                </a:solidFill>
              </a:rPr>
              <a:t>Brake</a:t>
            </a:r>
            <a:r>
              <a:rPr lang="el-GR" altLang="en-US" sz="1600" i="1">
                <a:solidFill>
                  <a:srgbClr val="FF0000"/>
                </a:solidFill>
              </a:rPr>
              <a:t> light</a:t>
            </a:r>
            <a:r>
              <a:rPr lang="el-GR" altLang="en-US" sz="1600" i="1"/>
              <a:t> fuse defect</a:t>
            </a:r>
          </a:p>
          <a:p>
            <a:pPr lvl="1" eaLnBrk="1" hangingPunct="1">
              <a:buFont typeface="Wingdings" panose="05000000000000000000" pitchFamily="2" charset="2"/>
              <a:buNone/>
            </a:pPr>
            <a:r>
              <a:rPr lang="el-GR" altLang="en-US" sz="1600"/>
              <a:t>Repair: </a:t>
            </a:r>
            <a:r>
              <a:rPr lang="el-GR" altLang="en-US" sz="1600" i="1"/>
              <a:t>Replace </a:t>
            </a:r>
            <a:r>
              <a:rPr lang="en-US" altLang="en-US" sz="1600" i="1">
                <a:solidFill>
                  <a:srgbClr val="FF0000"/>
                </a:solidFill>
              </a:rPr>
              <a:t>break</a:t>
            </a:r>
            <a:r>
              <a:rPr lang="el-GR" altLang="en-US" sz="1600" i="1">
                <a:solidFill>
                  <a:srgbClr val="FF0000"/>
                </a:solidFill>
              </a:rPr>
              <a:t> light</a:t>
            </a:r>
            <a:r>
              <a:rPr lang="el-GR" altLang="en-US" sz="1600" i="1"/>
              <a:t> fuse</a:t>
            </a:r>
          </a:p>
        </p:txBody>
      </p:sp>
      <p:sp>
        <p:nvSpPr>
          <p:cNvPr id="63495" name="Line 23">
            <a:extLst>
              <a:ext uri="{FF2B5EF4-FFF2-40B4-BE49-F238E27FC236}">
                <a16:creationId xmlns:a16="http://schemas.microsoft.com/office/drawing/2014/main" id="{56D6145F-3A66-46DB-ABD2-86AA46DB070C}"/>
              </a:ext>
            </a:extLst>
          </p:cNvPr>
          <p:cNvSpPr>
            <a:spLocks noChangeShapeType="1"/>
          </p:cNvSpPr>
          <p:nvPr/>
        </p:nvSpPr>
        <p:spPr bwMode="auto">
          <a:xfrm>
            <a:off x="8596314" y="2320290"/>
            <a:ext cx="0" cy="720725"/>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6" name="Line 24">
            <a:extLst>
              <a:ext uri="{FF2B5EF4-FFF2-40B4-BE49-F238E27FC236}">
                <a16:creationId xmlns:a16="http://schemas.microsoft.com/office/drawing/2014/main" id="{17BBEDEB-59DC-44C0-BDE5-F463F10C87B2}"/>
              </a:ext>
            </a:extLst>
          </p:cNvPr>
          <p:cNvSpPr>
            <a:spLocks noChangeShapeType="1"/>
          </p:cNvSpPr>
          <p:nvPr/>
        </p:nvSpPr>
        <p:spPr bwMode="auto">
          <a:xfrm flipV="1">
            <a:off x="4331969" y="3714749"/>
            <a:ext cx="2571275"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7" name="Text Box 25">
            <a:extLst>
              <a:ext uri="{FF2B5EF4-FFF2-40B4-BE49-F238E27FC236}">
                <a16:creationId xmlns:a16="http://schemas.microsoft.com/office/drawing/2014/main" id="{442F80FF-FDDB-455A-A91F-170384E7EADF}"/>
              </a:ext>
            </a:extLst>
          </p:cNvPr>
          <p:cNvSpPr txBox="1">
            <a:spLocks noChangeArrowheads="1"/>
          </p:cNvSpPr>
          <p:nvPr/>
        </p:nvSpPr>
        <p:spPr bwMode="auto">
          <a:xfrm>
            <a:off x="9000332" y="2457925"/>
            <a:ext cx="8334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dirty="0"/>
              <a:t>adapt</a:t>
            </a:r>
            <a:endParaRPr lang="el-GR" alt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F06BB8F-EE28-464C-A646-B231681D29BE}"/>
              </a:ext>
            </a:extLst>
          </p:cNvPr>
          <p:cNvSpPr>
            <a:spLocks noGrp="1" noChangeArrowheads="1"/>
          </p:cNvSpPr>
          <p:nvPr>
            <p:ph type="title"/>
          </p:nvPr>
        </p:nvSpPr>
        <p:spPr>
          <a:xfrm>
            <a:off x="580572" y="67576"/>
            <a:ext cx="11611428" cy="1023600"/>
          </a:xfrm>
        </p:spPr>
        <p:txBody>
          <a:bodyPr/>
          <a:lstStyle/>
          <a:p>
            <a:pPr eaLnBrk="1" hangingPunct="1"/>
            <a:r>
              <a:rPr lang="en-US" altLang="en-US" dirty="0"/>
              <a:t>Store New Case</a:t>
            </a:r>
            <a:endParaRPr lang="el-GR" altLang="en-US" dirty="0"/>
          </a:p>
        </p:txBody>
      </p:sp>
      <p:sp>
        <p:nvSpPr>
          <p:cNvPr id="64515" name="Rectangle 4">
            <a:extLst>
              <a:ext uri="{FF2B5EF4-FFF2-40B4-BE49-F238E27FC236}">
                <a16:creationId xmlns:a16="http://schemas.microsoft.com/office/drawing/2014/main" id="{312E0D6A-8329-4DD1-BEFC-89EBC87B3EC5}"/>
              </a:ext>
            </a:extLst>
          </p:cNvPr>
          <p:cNvSpPr>
            <a:spLocks noChangeArrowheads="1"/>
          </p:cNvSpPr>
          <p:nvPr/>
        </p:nvSpPr>
        <p:spPr bwMode="auto">
          <a:xfrm>
            <a:off x="4205606" y="1151731"/>
            <a:ext cx="5189854" cy="4554537"/>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lnSpc>
                <a:spcPct val="90000"/>
              </a:lnSpc>
              <a:buFont typeface="Wingdings" panose="05000000000000000000" pitchFamily="2" charset="2"/>
              <a:buNone/>
            </a:pPr>
            <a:r>
              <a:rPr lang="el-GR" altLang="en-US" sz="2200" b="1" dirty="0">
                <a:solidFill>
                  <a:srgbClr val="424242"/>
                </a:solidFill>
              </a:rPr>
              <a:t>Problem &amp; Features</a:t>
            </a:r>
          </a:p>
          <a:p>
            <a:pPr lvl="1" eaLnBrk="1" hangingPunct="1">
              <a:lnSpc>
                <a:spcPct val="90000"/>
              </a:lnSpc>
              <a:buFont typeface="Wingdings" panose="05000000000000000000" pitchFamily="2" charset="2"/>
              <a:buNone/>
            </a:pPr>
            <a:r>
              <a:rPr lang="el-GR" altLang="en-US" sz="2000" dirty="0">
                <a:solidFill>
                  <a:srgbClr val="424242"/>
                </a:solidFill>
              </a:rPr>
              <a:t>Problem: </a:t>
            </a:r>
            <a:r>
              <a:rPr lang="en-US" altLang="en-US" sz="2000" i="1" dirty="0">
                <a:solidFill>
                  <a:srgbClr val="424242"/>
                </a:solidFill>
              </a:rPr>
              <a:t>Break</a:t>
            </a:r>
            <a:r>
              <a:rPr lang="el-GR" altLang="en-US" sz="2000" i="1" dirty="0">
                <a:solidFill>
                  <a:srgbClr val="424242"/>
                </a:solidFill>
              </a:rPr>
              <a:t> light not working</a:t>
            </a:r>
          </a:p>
          <a:p>
            <a:pPr lvl="1" eaLnBrk="1" hangingPunct="1">
              <a:lnSpc>
                <a:spcPct val="90000"/>
              </a:lnSpc>
              <a:buFont typeface="Wingdings" panose="05000000000000000000" pitchFamily="2" charset="2"/>
              <a:buNone/>
            </a:pPr>
            <a:r>
              <a:rPr lang="el-GR" altLang="en-US" sz="2000" dirty="0">
                <a:solidFill>
                  <a:srgbClr val="424242"/>
                </a:solidFill>
              </a:rPr>
              <a:t>Car: </a:t>
            </a:r>
            <a:r>
              <a:rPr lang="en-US" altLang="en-US" sz="2000" i="1" dirty="0">
                <a:solidFill>
                  <a:srgbClr val="424242"/>
                </a:solidFill>
              </a:rPr>
              <a:t>Passat V6</a:t>
            </a:r>
            <a:endParaRPr lang="el-GR" altLang="en-US" sz="2000" i="1" dirty="0">
              <a:solidFill>
                <a:srgbClr val="424242"/>
              </a:solidFill>
            </a:endParaRPr>
          </a:p>
          <a:p>
            <a:pPr lvl="1" eaLnBrk="1" hangingPunct="1">
              <a:lnSpc>
                <a:spcPct val="90000"/>
              </a:lnSpc>
              <a:buFont typeface="Wingdings" panose="05000000000000000000" pitchFamily="2" charset="2"/>
              <a:buNone/>
            </a:pPr>
            <a:r>
              <a:rPr lang="el-GR" altLang="en-US" sz="2000" dirty="0">
                <a:solidFill>
                  <a:srgbClr val="424242"/>
                </a:solidFill>
              </a:rPr>
              <a:t>Year: </a:t>
            </a:r>
            <a:r>
              <a:rPr lang="en-US" altLang="en-US" sz="2000" i="1" dirty="0">
                <a:solidFill>
                  <a:srgbClr val="424242"/>
                </a:solidFill>
              </a:rPr>
              <a:t>2002</a:t>
            </a:r>
            <a:endParaRPr lang="el-GR" altLang="en-US" sz="2000" i="1" dirty="0">
              <a:solidFill>
                <a:srgbClr val="424242"/>
              </a:solidFill>
            </a:endParaRPr>
          </a:p>
          <a:p>
            <a:pPr lvl="1" eaLnBrk="1" hangingPunct="1">
              <a:lnSpc>
                <a:spcPct val="90000"/>
              </a:lnSpc>
              <a:buFont typeface="Wingdings" panose="05000000000000000000" pitchFamily="2" charset="2"/>
              <a:buNone/>
            </a:pPr>
            <a:r>
              <a:rPr lang="el-GR" altLang="en-US" sz="2000" dirty="0">
                <a:solidFill>
                  <a:srgbClr val="424242"/>
                </a:solidFill>
              </a:rPr>
              <a:t>Battery voltage: </a:t>
            </a:r>
            <a:r>
              <a:rPr lang="el-GR" altLang="en-US" sz="2000" i="1" dirty="0">
                <a:solidFill>
                  <a:srgbClr val="424242"/>
                </a:solidFill>
              </a:rPr>
              <a:t>1</a:t>
            </a:r>
            <a:r>
              <a:rPr lang="en-US" altLang="en-US" sz="2000" i="1" dirty="0">
                <a:solidFill>
                  <a:srgbClr val="424242"/>
                </a:solidFill>
              </a:rPr>
              <a:t>2</a:t>
            </a:r>
            <a:r>
              <a:rPr lang="el-GR" altLang="en-US" sz="2000" i="1" dirty="0">
                <a:solidFill>
                  <a:srgbClr val="424242"/>
                </a:solidFill>
              </a:rPr>
              <a:t>.</a:t>
            </a:r>
            <a:r>
              <a:rPr lang="en-US" altLang="en-US" sz="2000" i="1" dirty="0">
                <a:solidFill>
                  <a:srgbClr val="424242"/>
                </a:solidFill>
              </a:rPr>
              <a:t>9</a:t>
            </a:r>
            <a:r>
              <a:rPr lang="el-GR" altLang="en-US" sz="2000" i="1" dirty="0">
                <a:solidFill>
                  <a:srgbClr val="424242"/>
                </a:solidFill>
              </a:rPr>
              <a:t>V</a:t>
            </a:r>
          </a:p>
          <a:p>
            <a:pPr lvl="1" eaLnBrk="1" hangingPunct="1">
              <a:lnSpc>
                <a:spcPct val="90000"/>
              </a:lnSpc>
              <a:buFont typeface="Wingdings" panose="05000000000000000000" pitchFamily="2" charset="2"/>
              <a:buNone/>
            </a:pPr>
            <a:r>
              <a:rPr lang="el-GR" altLang="en-US" sz="2000" dirty="0">
                <a:solidFill>
                  <a:srgbClr val="424242"/>
                </a:solidFill>
              </a:rPr>
              <a:t>State of lights: </a:t>
            </a:r>
            <a:r>
              <a:rPr lang="en-US" altLang="en-US" sz="2000" i="1" dirty="0">
                <a:solidFill>
                  <a:srgbClr val="424242"/>
                </a:solidFill>
              </a:rPr>
              <a:t>OK</a:t>
            </a:r>
            <a:endParaRPr lang="el-GR" altLang="en-US" sz="2000" i="1" dirty="0">
              <a:solidFill>
                <a:srgbClr val="424242"/>
              </a:solidFill>
            </a:endParaRPr>
          </a:p>
          <a:p>
            <a:pPr lvl="1" eaLnBrk="1" hangingPunct="1">
              <a:lnSpc>
                <a:spcPct val="90000"/>
              </a:lnSpc>
              <a:buFont typeface="Wingdings" panose="05000000000000000000" pitchFamily="2" charset="2"/>
              <a:buNone/>
            </a:pPr>
            <a:r>
              <a:rPr lang="el-GR" altLang="en-US" sz="2000" dirty="0">
                <a:solidFill>
                  <a:srgbClr val="424242"/>
                </a:solidFill>
              </a:rPr>
              <a:t>State of light switch: </a:t>
            </a:r>
            <a:r>
              <a:rPr lang="el-GR" altLang="en-US" sz="2000" i="1" dirty="0">
                <a:solidFill>
                  <a:srgbClr val="424242"/>
                </a:solidFill>
              </a:rPr>
              <a:t>OK</a:t>
            </a:r>
          </a:p>
          <a:p>
            <a:pPr eaLnBrk="1" hangingPunct="1">
              <a:lnSpc>
                <a:spcPct val="90000"/>
              </a:lnSpc>
              <a:buFont typeface="Wingdings" panose="05000000000000000000" pitchFamily="2" charset="2"/>
              <a:buNone/>
            </a:pPr>
            <a:r>
              <a:rPr lang="el-GR" altLang="en-US" sz="2200" b="1" dirty="0">
                <a:solidFill>
                  <a:srgbClr val="424242"/>
                </a:solidFill>
              </a:rPr>
              <a:t>Solution</a:t>
            </a:r>
          </a:p>
          <a:p>
            <a:pPr lvl="1" eaLnBrk="1" hangingPunct="1">
              <a:lnSpc>
                <a:spcPct val="90000"/>
              </a:lnSpc>
              <a:buFont typeface="Wingdings" panose="05000000000000000000" pitchFamily="2" charset="2"/>
              <a:buNone/>
            </a:pPr>
            <a:r>
              <a:rPr lang="el-GR" altLang="en-US" sz="2000" dirty="0">
                <a:solidFill>
                  <a:srgbClr val="424242"/>
                </a:solidFill>
              </a:rPr>
              <a:t>Diagnosis: </a:t>
            </a:r>
            <a:r>
              <a:rPr lang="en-US" altLang="en-US" sz="2000" i="1" dirty="0">
                <a:solidFill>
                  <a:srgbClr val="424242"/>
                </a:solidFill>
              </a:rPr>
              <a:t>Brake light fuse  defect</a:t>
            </a:r>
            <a:endParaRPr lang="el-GR" altLang="en-US" sz="2000" i="1" dirty="0">
              <a:solidFill>
                <a:srgbClr val="424242"/>
              </a:solidFill>
            </a:endParaRPr>
          </a:p>
          <a:p>
            <a:pPr lvl="1" eaLnBrk="1" hangingPunct="1">
              <a:lnSpc>
                <a:spcPct val="90000"/>
              </a:lnSpc>
              <a:buFont typeface="Wingdings" panose="05000000000000000000" pitchFamily="2" charset="2"/>
              <a:buNone/>
            </a:pPr>
            <a:r>
              <a:rPr lang="el-GR" altLang="en-US" sz="2000" dirty="0">
                <a:solidFill>
                  <a:srgbClr val="424242"/>
                </a:solidFill>
              </a:rPr>
              <a:t>Repair: </a:t>
            </a:r>
            <a:r>
              <a:rPr lang="el-GR" altLang="en-US" sz="2000" i="1" dirty="0">
                <a:solidFill>
                  <a:srgbClr val="424242"/>
                </a:solidFill>
              </a:rPr>
              <a:t>Replace </a:t>
            </a:r>
            <a:r>
              <a:rPr lang="en-US" altLang="en-US" sz="2000" i="1" dirty="0">
                <a:solidFill>
                  <a:srgbClr val="424242"/>
                </a:solidFill>
              </a:rPr>
              <a:t>break</a:t>
            </a:r>
            <a:r>
              <a:rPr lang="el-GR" altLang="en-US" sz="2000" i="1" dirty="0">
                <a:solidFill>
                  <a:srgbClr val="424242"/>
                </a:solidFill>
              </a:rPr>
              <a:t> light</a:t>
            </a:r>
            <a:r>
              <a:rPr lang="en-US" altLang="en-US" sz="2000" i="1" dirty="0">
                <a:solidFill>
                  <a:srgbClr val="424242"/>
                </a:solidFill>
              </a:rPr>
              <a:t> fuse</a:t>
            </a:r>
            <a:r>
              <a:rPr lang="el-GR" altLang="en-US" sz="2000" dirty="0">
                <a:solidFill>
                  <a:srgbClr val="424242"/>
                </a:solidFill>
              </a:rPr>
              <a:t> </a:t>
            </a:r>
          </a:p>
        </p:txBody>
      </p:sp>
      <p:sp>
        <p:nvSpPr>
          <p:cNvPr id="64516" name="Text Box 5">
            <a:extLst>
              <a:ext uri="{FF2B5EF4-FFF2-40B4-BE49-F238E27FC236}">
                <a16:creationId xmlns:a16="http://schemas.microsoft.com/office/drawing/2014/main" id="{8C570E64-E8FA-418E-B46C-82F9F4088EBD}"/>
              </a:ext>
            </a:extLst>
          </p:cNvPr>
          <p:cNvSpPr txBox="1">
            <a:spLocks noChangeArrowheads="1"/>
          </p:cNvSpPr>
          <p:nvPr/>
        </p:nvSpPr>
        <p:spPr bwMode="auto">
          <a:xfrm>
            <a:off x="6286976" y="754740"/>
            <a:ext cx="1027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1800"/>
              <a:t>CASE 3</a:t>
            </a:r>
            <a:endParaRPr lang="el-GR" altLang="en-US"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0124446-DA8E-4DE1-9097-59903089A154}"/>
              </a:ext>
            </a:extLst>
          </p:cNvPr>
          <p:cNvSpPr>
            <a:spLocks noGrp="1" noChangeArrowheads="1"/>
          </p:cNvSpPr>
          <p:nvPr>
            <p:ph type="title"/>
          </p:nvPr>
        </p:nvSpPr>
        <p:spPr>
          <a:xfrm>
            <a:off x="925830" y="153700"/>
            <a:ext cx="11163300" cy="1023600"/>
          </a:xfrm>
        </p:spPr>
        <p:txBody>
          <a:bodyPr/>
          <a:lstStyle/>
          <a:p>
            <a:pPr eaLnBrk="1" hangingPunct="1"/>
            <a:r>
              <a:rPr lang="en-GB" altLang="en-US" dirty="0"/>
              <a:t>CBR example: Property pricing</a:t>
            </a:r>
          </a:p>
        </p:txBody>
      </p:sp>
      <p:graphicFrame>
        <p:nvGraphicFramePr>
          <p:cNvPr id="65539" name="Object 3">
            <a:extLst>
              <a:ext uri="{FF2B5EF4-FFF2-40B4-BE49-F238E27FC236}">
                <a16:creationId xmlns:a16="http://schemas.microsoft.com/office/drawing/2014/main" id="{60C4B6C1-5ED4-418F-B0FF-DB815EA29206}"/>
              </a:ext>
            </a:extLst>
          </p:cNvPr>
          <p:cNvGraphicFramePr>
            <a:graphicFrameLocks noChangeAspect="1"/>
          </p:cNvGraphicFramePr>
          <p:nvPr/>
        </p:nvGraphicFramePr>
        <p:xfrm>
          <a:off x="2438400" y="1752600"/>
          <a:ext cx="7645400" cy="2997200"/>
        </p:xfrm>
        <a:graphic>
          <a:graphicData uri="http://schemas.openxmlformats.org/presentationml/2006/ole">
            <mc:AlternateContent xmlns:mc="http://schemas.openxmlformats.org/markup-compatibility/2006">
              <mc:Choice xmlns:v="urn:schemas-microsoft-com:vml" Requires="v">
                <p:oleObj spid="_x0000_s2078" name="Document" r:id="rId4" imgW="7647940" imgH="2999740" progId="Word.Document.8">
                  <p:embed/>
                </p:oleObj>
              </mc:Choice>
              <mc:Fallback>
                <p:oleObj name="Document" r:id="rId4" imgW="7647940" imgH="2999740" progId="Word.Document.8">
                  <p:embed/>
                  <p:pic>
                    <p:nvPicPr>
                      <p:cNvPr id="65539" name="Object 3">
                        <a:extLst>
                          <a:ext uri="{FF2B5EF4-FFF2-40B4-BE49-F238E27FC236}">
                            <a16:creationId xmlns:a16="http://schemas.microsoft.com/office/drawing/2014/main" id="{60C4B6C1-5ED4-418F-B0FF-DB815EA292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752600"/>
                        <a:ext cx="7645400" cy="299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5540" name="Object 4">
            <a:extLst>
              <a:ext uri="{FF2B5EF4-FFF2-40B4-BE49-F238E27FC236}">
                <a16:creationId xmlns:a16="http://schemas.microsoft.com/office/drawing/2014/main" id="{178CA503-5D90-4C8E-B4D6-2D4A13F8365F}"/>
              </a:ext>
            </a:extLst>
          </p:cNvPr>
          <p:cNvGraphicFramePr>
            <a:graphicFrameLocks noChangeAspect="1"/>
          </p:cNvGraphicFramePr>
          <p:nvPr/>
        </p:nvGraphicFramePr>
        <p:xfrm>
          <a:off x="2413000" y="5041900"/>
          <a:ext cx="7645400" cy="2997200"/>
        </p:xfrm>
        <a:graphic>
          <a:graphicData uri="http://schemas.openxmlformats.org/presentationml/2006/ole">
            <mc:AlternateContent xmlns:mc="http://schemas.openxmlformats.org/markup-compatibility/2006">
              <mc:Choice xmlns:v="urn:schemas-microsoft-com:vml" Requires="v">
                <p:oleObj spid="_x0000_s2079" name="Document" r:id="rId6" imgW="7647940" imgH="2999740" progId="Word.Document.8">
                  <p:embed/>
                </p:oleObj>
              </mc:Choice>
              <mc:Fallback>
                <p:oleObj name="Document" r:id="rId6" imgW="7647940" imgH="2999740" progId="Word.Document.8">
                  <p:embed/>
                  <p:pic>
                    <p:nvPicPr>
                      <p:cNvPr id="65540" name="Object 4">
                        <a:extLst>
                          <a:ext uri="{FF2B5EF4-FFF2-40B4-BE49-F238E27FC236}">
                            <a16:creationId xmlns:a16="http://schemas.microsoft.com/office/drawing/2014/main" id="{178CA503-5D90-4C8E-B4D6-2D4A13F836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000" y="5041900"/>
                        <a:ext cx="7645400" cy="299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1" name="Text Box 5">
            <a:extLst>
              <a:ext uri="{FF2B5EF4-FFF2-40B4-BE49-F238E27FC236}">
                <a16:creationId xmlns:a16="http://schemas.microsoft.com/office/drawing/2014/main" id="{68A7A715-1FE6-4904-8E0A-B0B290A35921}"/>
              </a:ext>
            </a:extLst>
          </p:cNvPr>
          <p:cNvSpPr txBox="1">
            <a:spLocks noChangeArrowheads="1"/>
          </p:cNvSpPr>
          <p:nvPr/>
        </p:nvSpPr>
        <p:spPr bwMode="auto">
          <a:xfrm>
            <a:off x="2590800" y="4457700"/>
            <a:ext cx="302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50000"/>
              </a:spcBef>
              <a:buClrTx/>
              <a:buSzTx/>
              <a:buFontTx/>
              <a:buNone/>
            </a:pPr>
            <a:r>
              <a:rPr lang="en-GB" altLang="en-US" sz="2400">
                <a:latin typeface="Times New Roman" panose="02020603050405020304" pitchFamily="18" charset="0"/>
              </a:rPr>
              <a:t>Test instance</a:t>
            </a:r>
            <a:endParaRPr lang="en-GB" altLang="en-US" sz="2400" b="1">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7F62-659D-4AF8-9799-97F94E656D0D}"/>
              </a:ext>
            </a:extLst>
          </p:cNvPr>
          <p:cNvSpPr>
            <a:spLocks noGrp="1"/>
          </p:cNvSpPr>
          <p:nvPr>
            <p:ph type="title"/>
          </p:nvPr>
        </p:nvSpPr>
        <p:spPr>
          <a:xfrm>
            <a:off x="290286" y="67576"/>
            <a:ext cx="11901714" cy="1023600"/>
          </a:xfrm>
        </p:spPr>
        <p:txBody>
          <a:bodyPr/>
          <a:lstStyle/>
          <a:p>
            <a:r>
              <a:rPr lang="en-US" altLang="en-US" sz="4000" dirty="0"/>
              <a:t>Model-based KBS</a:t>
            </a:r>
            <a:endParaRPr lang="en-US" sz="4000" dirty="0"/>
          </a:p>
        </p:txBody>
      </p:sp>
      <p:sp>
        <p:nvSpPr>
          <p:cNvPr id="4" name="Slide Number Placeholder 3">
            <a:extLst>
              <a:ext uri="{FF2B5EF4-FFF2-40B4-BE49-F238E27FC236}">
                <a16:creationId xmlns:a16="http://schemas.microsoft.com/office/drawing/2014/main" id="{2E31468C-534C-471F-AFAB-9895E9F8C12B}"/>
              </a:ext>
            </a:extLst>
          </p:cNvPr>
          <p:cNvSpPr>
            <a:spLocks noGrp="1"/>
          </p:cNvSpPr>
          <p:nvPr>
            <p:ph type="sldNum" idx="12"/>
          </p:nvPr>
        </p:nvSpPr>
        <p:spPr/>
        <p:txBody>
          <a:bodyPr/>
          <a:lstStyle/>
          <a:p>
            <a:fld id="{00000000-1234-1234-1234-123412341234}" type="slidenum">
              <a:rPr lang="en" smtClean="0"/>
              <a:pPr/>
              <a:t>9</a:t>
            </a:fld>
            <a:endParaRPr lang="en"/>
          </a:p>
        </p:txBody>
      </p:sp>
      <p:pic>
        <p:nvPicPr>
          <p:cNvPr id="7" name="Picture 6">
            <a:extLst>
              <a:ext uri="{FF2B5EF4-FFF2-40B4-BE49-F238E27FC236}">
                <a16:creationId xmlns:a16="http://schemas.microsoft.com/office/drawing/2014/main" id="{2B2FE177-3748-4E7F-A34D-911CA32AFEF9}"/>
              </a:ext>
            </a:extLst>
          </p:cNvPr>
          <p:cNvPicPr>
            <a:picLocks noChangeAspect="1"/>
          </p:cNvPicPr>
          <p:nvPr/>
        </p:nvPicPr>
        <p:blipFill>
          <a:blip r:embed="rId2"/>
          <a:stretch>
            <a:fillRect/>
          </a:stretch>
        </p:blipFill>
        <p:spPr>
          <a:xfrm>
            <a:off x="854618" y="1513243"/>
            <a:ext cx="10482763" cy="4398091"/>
          </a:xfrm>
          <a:prstGeom prst="rect">
            <a:avLst/>
          </a:prstGeom>
        </p:spPr>
      </p:pic>
    </p:spTree>
    <p:extLst>
      <p:ext uri="{BB962C8B-B14F-4D97-AF65-F5344CB8AC3E}">
        <p14:creationId xmlns:p14="http://schemas.microsoft.com/office/powerpoint/2010/main" val="32672552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8133AFA-2C53-443A-80C0-C9E0247D4A09}"/>
              </a:ext>
            </a:extLst>
          </p:cNvPr>
          <p:cNvSpPr>
            <a:spLocks noGrp="1" noChangeArrowheads="1"/>
          </p:cNvSpPr>
          <p:nvPr>
            <p:ph type="title"/>
          </p:nvPr>
        </p:nvSpPr>
        <p:spPr>
          <a:xfrm>
            <a:off x="580572" y="67576"/>
            <a:ext cx="11611428" cy="1023600"/>
          </a:xfrm>
        </p:spPr>
        <p:txBody>
          <a:bodyPr/>
          <a:lstStyle/>
          <a:p>
            <a:pPr eaLnBrk="1" hangingPunct="1"/>
            <a:r>
              <a:rPr lang="en-GB" altLang="en-US" dirty="0"/>
              <a:t>How are adaptation rules generated?</a:t>
            </a:r>
          </a:p>
        </p:txBody>
      </p:sp>
      <p:sp>
        <p:nvSpPr>
          <p:cNvPr id="67587" name="Rectangle 3">
            <a:extLst>
              <a:ext uri="{FF2B5EF4-FFF2-40B4-BE49-F238E27FC236}">
                <a16:creationId xmlns:a16="http://schemas.microsoft.com/office/drawing/2014/main" id="{CCC561AF-3621-4741-9846-BE6DF18A661D}"/>
              </a:ext>
            </a:extLst>
          </p:cNvPr>
          <p:cNvSpPr>
            <a:spLocks noGrp="1" noChangeArrowheads="1"/>
          </p:cNvSpPr>
          <p:nvPr>
            <p:ph type="body" idx="1"/>
          </p:nvPr>
        </p:nvSpPr>
        <p:spPr/>
        <p:txBody>
          <a:bodyPr/>
          <a:lstStyle/>
          <a:p>
            <a:pPr eaLnBrk="1" hangingPunct="1">
              <a:lnSpc>
                <a:spcPct val="90000"/>
              </a:lnSpc>
            </a:pPr>
            <a:r>
              <a:rPr lang="en-GB" altLang="en-US" sz="2400" dirty="0"/>
              <a:t>There is no unique way of doing it. Here is one possibility:</a:t>
            </a:r>
          </a:p>
          <a:p>
            <a:pPr eaLnBrk="1" hangingPunct="1">
              <a:lnSpc>
                <a:spcPct val="90000"/>
              </a:lnSpc>
            </a:pPr>
            <a:r>
              <a:rPr lang="en-GB" altLang="en-US" sz="2400" dirty="0"/>
              <a:t>Examine cases and look for ones that are almost identical</a:t>
            </a:r>
          </a:p>
          <a:p>
            <a:pPr lvl="1" eaLnBrk="1" hangingPunct="1">
              <a:lnSpc>
                <a:spcPct val="90000"/>
              </a:lnSpc>
            </a:pPr>
            <a:r>
              <a:rPr lang="en-GB" altLang="en-US" sz="2400" dirty="0"/>
              <a:t>case 1 and case 2</a:t>
            </a:r>
          </a:p>
          <a:p>
            <a:pPr lvl="2" eaLnBrk="1" hangingPunct="1">
              <a:lnSpc>
                <a:spcPct val="90000"/>
              </a:lnSpc>
            </a:pPr>
            <a:r>
              <a:rPr lang="en-GB" altLang="en-US" sz="2400" dirty="0">
                <a:solidFill>
                  <a:srgbClr val="6666FF"/>
                </a:solidFill>
              </a:rPr>
              <a:t>R1: If </a:t>
            </a:r>
            <a:r>
              <a:rPr lang="en-GB" altLang="en-US" sz="2400" dirty="0" err="1">
                <a:solidFill>
                  <a:srgbClr val="6666FF"/>
                </a:solidFill>
              </a:rPr>
              <a:t>recep</a:t>
            </a:r>
            <a:r>
              <a:rPr lang="en-GB" altLang="en-US" sz="2400" dirty="0">
                <a:solidFill>
                  <a:srgbClr val="6666FF"/>
                </a:solidFill>
              </a:rPr>
              <a:t>-rooms changes from 2 to 1 then reduce price by £5,000</a:t>
            </a:r>
          </a:p>
          <a:p>
            <a:pPr lvl="1" eaLnBrk="1" hangingPunct="1">
              <a:lnSpc>
                <a:spcPct val="90000"/>
              </a:lnSpc>
            </a:pPr>
            <a:endParaRPr lang="en-GB" altLang="en-US" sz="2400" dirty="0"/>
          </a:p>
          <a:p>
            <a:pPr lvl="1" eaLnBrk="1" hangingPunct="1">
              <a:lnSpc>
                <a:spcPct val="90000"/>
              </a:lnSpc>
            </a:pPr>
            <a:r>
              <a:rPr lang="en-GB" altLang="en-US" sz="2400" dirty="0"/>
              <a:t>case 3 and case 4</a:t>
            </a:r>
          </a:p>
          <a:p>
            <a:pPr lvl="2" eaLnBrk="1" hangingPunct="1">
              <a:lnSpc>
                <a:spcPct val="90000"/>
              </a:lnSpc>
            </a:pPr>
            <a:r>
              <a:rPr lang="en-GB" altLang="en-US" sz="2400" dirty="0">
                <a:solidFill>
                  <a:srgbClr val="6666FF"/>
                </a:solidFill>
              </a:rPr>
              <a:t>R2: If Type changes from semi to terraced then reduce price by £7,000</a:t>
            </a:r>
            <a:endParaRPr lang="en-GB"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DA5F250-17A8-449F-8094-0D70749F3691}"/>
              </a:ext>
            </a:extLst>
          </p:cNvPr>
          <p:cNvSpPr>
            <a:spLocks noGrp="1" noChangeArrowheads="1"/>
          </p:cNvSpPr>
          <p:nvPr>
            <p:ph type="title"/>
          </p:nvPr>
        </p:nvSpPr>
        <p:spPr>
          <a:xfrm>
            <a:off x="580572" y="67576"/>
            <a:ext cx="11611428" cy="1023600"/>
          </a:xfrm>
        </p:spPr>
        <p:txBody>
          <a:bodyPr/>
          <a:lstStyle/>
          <a:p>
            <a:pPr eaLnBrk="1" hangingPunct="1"/>
            <a:r>
              <a:rPr lang="en-GB" altLang="en-US" dirty="0"/>
              <a:t>Matching</a:t>
            </a:r>
          </a:p>
        </p:txBody>
      </p:sp>
      <p:sp>
        <p:nvSpPr>
          <p:cNvPr id="581635" name="Rectangle 3">
            <a:extLst>
              <a:ext uri="{FF2B5EF4-FFF2-40B4-BE49-F238E27FC236}">
                <a16:creationId xmlns:a16="http://schemas.microsoft.com/office/drawing/2014/main" id="{AD16B6F1-A7CC-4167-9691-D07855C4F8A8}"/>
              </a:ext>
            </a:extLst>
          </p:cNvPr>
          <p:cNvSpPr>
            <a:spLocks noGrp="1" noChangeArrowheads="1"/>
          </p:cNvSpPr>
          <p:nvPr>
            <p:ph type="body" idx="1"/>
          </p:nvPr>
        </p:nvSpPr>
        <p:spPr/>
        <p:txBody>
          <a:bodyPr/>
          <a:lstStyle/>
          <a:p>
            <a:pPr eaLnBrk="1" hangingPunct="1"/>
            <a:r>
              <a:rPr lang="en-GB" altLang="en-US" sz="2400" dirty="0"/>
              <a:t>Comparing test instance </a:t>
            </a:r>
          </a:p>
          <a:p>
            <a:pPr lvl="1" eaLnBrk="1" hangingPunct="1"/>
            <a:r>
              <a:rPr lang="en-GB" altLang="en-US" sz="2400" dirty="0"/>
              <a:t>matches(5,1) = 3</a:t>
            </a:r>
          </a:p>
          <a:p>
            <a:pPr lvl="1" eaLnBrk="1" hangingPunct="1"/>
            <a:r>
              <a:rPr lang="en-GB" altLang="en-US" sz="2400" dirty="0"/>
              <a:t>matches(5,2) = 3</a:t>
            </a:r>
          </a:p>
          <a:p>
            <a:pPr lvl="1" eaLnBrk="1" hangingPunct="1"/>
            <a:r>
              <a:rPr lang="en-GB" altLang="en-US" sz="2400" dirty="0"/>
              <a:t>matches(5,3) = 2</a:t>
            </a:r>
          </a:p>
          <a:p>
            <a:pPr lvl="1" eaLnBrk="1" hangingPunct="1"/>
            <a:r>
              <a:rPr lang="en-GB" altLang="en-US" sz="2400" dirty="0"/>
              <a:t>matches(5,4) = 1</a:t>
            </a:r>
          </a:p>
        </p:txBody>
      </p:sp>
      <p:sp>
        <p:nvSpPr>
          <p:cNvPr id="581636" name="Rectangle 4">
            <a:extLst>
              <a:ext uri="{FF2B5EF4-FFF2-40B4-BE49-F238E27FC236}">
                <a16:creationId xmlns:a16="http://schemas.microsoft.com/office/drawing/2014/main" id="{D36B3216-D0F2-4C01-82D9-CDF9E49FECCD}"/>
              </a:ext>
            </a:extLst>
          </p:cNvPr>
          <p:cNvSpPr>
            <a:spLocks noChangeArrowheads="1"/>
          </p:cNvSpPr>
          <p:nvPr/>
        </p:nvSpPr>
        <p:spPr bwMode="auto">
          <a:xfrm>
            <a:off x="836613" y="4834907"/>
            <a:ext cx="7772400" cy="96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marL="0" indent="0" eaLnBrk="1" hangingPunct="1">
              <a:buNone/>
            </a:pPr>
            <a:r>
              <a:rPr lang="en-GB" altLang="en-US" dirty="0"/>
              <a:t>Estimate price of case 5 is £25,000</a:t>
            </a:r>
          </a:p>
          <a:p>
            <a:pPr lvl="1" eaLnBrk="1" hangingPunct="1"/>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1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1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1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1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81636"/>
                                        </p:tgtEl>
                                        <p:attrNameLst>
                                          <p:attrName>style.visibility</p:attrName>
                                        </p:attrNameLst>
                                      </p:cBhvr>
                                      <p:to>
                                        <p:strVal val="visible"/>
                                      </p:to>
                                    </p:set>
                                    <p:anim calcmode="lin" valueType="num">
                                      <p:cBhvr additive="base">
                                        <p:cTn id="27" dur="500" fill="hold"/>
                                        <p:tgtEl>
                                          <p:spTgt spid="581636"/>
                                        </p:tgtEl>
                                        <p:attrNameLst>
                                          <p:attrName>ppt_x</p:attrName>
                                        </p:attrNameLst>
                                      </p:cBhvr>
                                      <p:tavLst>
                                        <p:tav tm="0">
                                          <p:val>
                                            <p:strVal val="0-#ppt_w/2"/>
                                          </p:val>
                                        </p:tav>
                                        <p:tav tm="100000">
                                          <p:val>
                                            <p:strVal val="#ppt_x"/>
                                          </p:val>
                                        </p:tav>
                                      </p:tavLst>
                                    </p:anim>
                                    <p:anim calcmode="lin" valueType="num">
                                      <p:cBhvr additive="base">
                                        <p:cTn id="28" dur="500" fill="hold"/>
                                        <p:tgtEl>
                                          <p:spTgt spid="581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bldLvl="2" autoUpdateAnimBg="0"/>
      <p:bldP spid="58163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72265DB-FBEF-4579-95D0-2FD76CC54819}"/>
              </a:ext>
            </a:extLst>
          </p:cNvPr>
          <p:cNvSpPr>
            <a:spLocks noGrp="1" noChangeArrowheads="1"/>
          </p:cNvSpPr>
          <p:nvPr>
            <p:ph type="title"/>
          </p:nvPr>
        </p:nvSpPr>
        <p:spPr>
          <a:xfrm>
            <a:off x="845820" y="67576"/>
            <a:ext cx="11346180" cy="1023600"/>
          </a:xfrm>
        </p:spPr>
        <p:txBody>
          <a:bodyPr/>
          <a:lstStyle/>
          <a:p>
            <a:pPr eaLnBrk="1" hangingPunct="1"/>
            <a:r>
              <a:rPr lang="en-GB" altLang="en-US" dirty="0"/>
              <a:t>Adapting</a:t>
            </a:r>
          </a:p>
        </p:txBody>
      </p:sp>
      <p:sp>
        <p:nvSpPr>
          <p:cNvPr id="70659" name="Rectangle 3">
            <a:extLst>
              <a:ext uri="{FF2B5EF4-FFF2-40B4-BE49-F238E27FC236}">
                <a16:creationId xmlns:a16="http://schemas.microsoft.com/office/drawing/2014/main" id="{AAE2D70A-A79B-4FDF-9C7A-02F5ADA1BD7B}"/>
              </a:ext>
            </a:extLst>
          </p:cNvPr>
          <p:cNvSpPr>
            <a:spLocks noGrp="1" noChangeArrowheads="1"/>
          </p:cNvSpPr>
          <p:nvPr>
            <p:ph type="body" idx="1"/>
          </p:nvPr>
        </p:nvSpPr>
        <p:spPr>
          <a:xfrm>
            <a:off x="651510" y="1355073"/>
            <a:ext cx="11250204" cy="4817294"/>
          </a:xfrm>
        </p:spPr>
        <p:txBody>
          <a:bodyPr/>
          <a:lstStyle/>
          <a:p>
            <a:pPr eaLnBrk="1" hangingPunct="1"/>
            <a:r>
              <a:rPr lang="en-GB" altLang="en-US" sz="2400" dirty="0"/>
              <a:t>Reverse rule 2</a:t>
            </a:r>
          </a:p>
          <a:p>
            <a:pPr lvl="1" eaLnBrk="1" hangingPunct="1"/>
            <a:r>
              <a:rPr lang="en-GB" altLang="en-US" sz="2400" dirty="0"/>
              <a:t>if type changes from terraced to semi then </a:t>
            </a:r>
            <a:r>
              <a:rPr lang="en-GB" altLang="en-US" sz="2400" dirty="0">
                <a:solidFill>
                  <a:srgbClr val="FF3300"/>
                </a:solidFill>
              </a:rPr>
              <a:t>increase</a:t>
            </a:r>
            <a:r>
              <a:rPr lang="en-GB" altLang="en-US" sz="2400" dirty="0"/>
              <a:t> price by £7,000</a:t>
            </a:r>
          </a:p>
          <a:p>
            <a:pPr eaLnBrk="1" hangingPunct="1"/>
            <a:r>
              <a:rPr lang="en-GB" altLang="en-US" sz="2400" dirty="0"/>
              <a:t>Apply reversed rule 2 </a:t>
            </a:r>
          </a:p>
          <a:p>
            <a:pPr lvl="1" eaLnBrk="1" hangingPunct="1"/>
            <a:r>
              <a:rPr lang="en-GB" altLang="en-US" sz="2400" dirty="0"/>
              <a:t>new estimate of price of property 5 is £32,000</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80BC2E1-98CF-4F70-8F4C-5664ABA5BA61}"/>
              </a:ext>
            </a:extLst>
          </p:cNvPr>
          <p:cNvSpPr>
            <a:spLocks noGrp="1" noChangeArrowheads="1"/>
          </p:cNvSpPr>
          <p:nvPr>
            <p:ph type="title"/>
          </p:nvPr>
        </p:nvSpPr>
        <p:spPr>
          <a:xfrm>
            <a:off x="491490" y="67576"/>
            <a:ext cx="11700510" cy="1023600"/>
          </a:xfrm>
        </p:spPr>
        <p:txBody>
          <a:bodyPr/>
          <a:lstStyle/>
          <a:p>
            <a:pPr eaLnBrk="1" hangingPunct="1"/>
            <a:r>
              <a:rPr lang="en-GB" altLang="en-US" dirty="0"/>
              <a:t>CBR vs Rule-based KBS</a:t>
            </a:r>
            <a:endParaRPr lang="el-GR" altLang="en-US" dirty="0"/>
          </a:p>
        </p:txBody>
      </p:sp>
      <p:sp>
        <p:nvSpPr>
          <p:cNvPr id="72707" name="Rectangle 3">
            <a:extLst>
              <a:ext uri="{FF2B5EF4-FFF2-40B4-BE49-F238E27FC236}">
                <a16:creationId xmlns:a16="http://schemas.microsoft.com/office/drawing/2014/main" id="{1D3C06BF-3BBF-4CEA-8DC7-77FBEF881B74}"/>
              </a:ext>
            </a:extLst>
          </p:cNvPr>
          <p:cNvSpPr>
            <a:spLocks noGrp="1" noChangeArrowheads="1"/>
          </p:cNvSpPr>
          <p:nvPr>
            <p:ph type="body" idx="1"/>
          </p:nvPr>
        </p:nvSpPr>
        <p:spPr/>
        <p:txBody>
          <a:bodyPr/>
          <a:lstStyle/>
          <a:p>
            <a:pPr eaLnBrk="1" hangingPunct="1">
              <a:lnSpc>
                <a:spcPct val="80000"/>
              </a:lnSpc>
            </a:pPr>
            <a:r>
              <a:rPr lang="en-GB" altLang="en-US" sz="2800" dirty="0"/>
              <a:t>Rule-based</a:t>
            </a:r>
          </a:p>
          <a:p>
            <a:pPr lvl="1" eaLnBrk="1" hangingPunct="1">
              <a:lnSpc>
                <a:spcPct val="80000"/>
              </a:lnSpc>
              <a:spcBef>
                <a:spcPct val="15000"/>
              </a:spcBef>
            </a:pPr>
            <a:r>
              <a:rPr lang="en-GB" altLang="en-US" sz="2400" dirty="0"/>
              <a:t>a rule is </a:t>
            </a:r>
            <a:r>
              <a:rPr lang="en-GB" altLang="en-US" sz="2400" b="1" dirty="0">
                <a:solidFill>
                  <a:schemeClr val="accent1"/>
                </a:solidFill>
              </a:rPr>
              <a:t>generalised</a:t>
            </a:r>
            <a:r>
              <a:rPr lang="en-GB" altLang="en-US" sz="2400" dirty="0"/>
              <a:t> experience </a:t>
            </a:r>
          </a:p>
          <a:p>
            <a:pPr lvl="1" eaLnBrk="1" hangingPunct="1">
              <a:lnSpc>
                <a:spcPct val="80000"/>
              </a:lnSpc>
              <a:spcBef>
                <a:spcPct val="15000"/>
              </a:spcBef>
            </a:pPr>
            <a:r>
              <a:rPr lang="en-GB" altLang="en-US" sz="2400" dirty="0"/>
              <a:t>applies to </a:t>
            </a:r>
            <a:r>
              <a:rPr lang="en-GB" altLang="en-US" sz="2400" b="1" dirty="0">
                <a:solidFill>
                  <a:schemeClr val="accent1"/>
                </a:solidFill>
              </a:rPr>
              <a:t>range</a:t>
            </a:r>
            <a:r>
              <a:rPr lang="en-GB" altLang="en-US" sz="2400" dirty="0"/>
              <a:t> of examples</a:t>
            </a:r>
          </a:p>
          <a:p>
            <a:pPr lvl="1" eaLnBrk="1" hangingPunct="1">
              <a:lnSpc>
                <a:spcPct val="80000"/>
              </a:lnSpc>
              <a:spcBef>
                <a:spcPct val="15000"/>
              </a:spcBef>
            </a:pPr>
            <a:r>
              <a:rPr lang="en-GB" altLang="en-US" sz="2400" dirty="0"/>
              <a:t>currently </a:t>
            </a:r>
            <a:r>
              <a:rPr lang="en-GB" altLang="en-US" sz="2400" b="1" dirty="0">
                <a:solidFill>
                  <a:schemeClr val="accent1"/>
                </a:solidFill>
              </a:rPr>
              <a:t>do not learn</a:t>
            </a:r>
            <a:r>
              <a:rPr lang="en-GB" altLang="en-US" sz="2400" dirty="0"/>
              <a:t> as they solve problems</a:t>
            </a:r>
          </a:p>
          <a:p>
            <a:pPr lvl="1" eaLnBrk="1" hangingPunct="1">
              <a:lnSpc>
                <a:spcPct val="80000"/>
              </a:lnSpc>
              <a:spcBef>
                <a:spcPct val="15000"/>
              </a:spcBef>
            </a:pPr>
            <a:r>
              <a:rPr lang="en-GB" altLang="en-US" sz="2400" dirty="0"/>
              <a:t>knowledge acquisition </a:t>
            </a:r>
            <a:r>
              <a:rPr lang="en-GB" altLang="en-US" sz="2400" b="1" dirty="0">
                <a:solidFill>
                  <a:schemeClr val="accent1"/>
                </a:solidFill>
              </a:rPr>
              <a:t>bottleneck</a:t>
            </a:r>
          </a:p>
          <a:p>
            <a:pPr lvl="1" eaLnBrk="1" hangingPunct="1">
              <a:lnSpc>
                <a:spcPct val="80000"/>
              </a:lnSpc>
              <a:spcBef>
                <a:spcPct val="15000"/>
              </a:spcBef>
            </a:pPr>
            <a:endParaRPr lang="en-GB" altLang="en-US" sz="2400" b="1" dirty="0">
              <a:solidFill>
                <a:schemeClr val="accent1"/>
              </a:solidFill>
            </a:endParaRPr>
          </a:p>
          <a:p>
            <a:pPr eaLnBrk="1" hangingPunct="1">
              <a:lnSpc>
                <a:spcPct val="80000"/>
              </a:lnSpc>
            </a:pPr>
            <a:r>
              <a:rPr lang="en-GB" altLang="en-US" sz="2800" dirty="0"/>
              <a:t>Case-based reasoning</a:t>
            </a:r>
          </a:p>
          <a:p>
            <a:pPr lvl="1" eaLnBrk="1" hangingPunct="1">
              <a:lnSpc>
                <a:spcPct val="80000"/>
              </a:lnSpc>
              <a:spcBef>
                <a:spcPct val="15000"/>
              </a:spcBef>
            </a:pPr>
            <a:r>
              <a:rPr lang="en-GB" altLang="en-US" sz="2400" dirty="0"/>
              <a:t>cases include both </a:t>
            </a:r>
            <a:r>
              <a:rPr lang="en-GB" altLang="en-US" sz="2400" b="1" dirty="0">
                <a:solidFill>
                  <a:schemeClr val="accent1"/>
                </a:solidFill>
              </a:rPr>
              <a:t>prototypical</a:t>
            </a:r>
            <a:r>
              <a:rPr lang="en-GB" altLang="en-US" sz="2400" dirty="0"/>
              <a:t> cases and </a:t>
            </a:r>
            <a:r>
              <a:rPr lang="en-GB" altLang="en-US" sz="2400" b="1" dirty="0">
                <a:solidFill>
                  <a:schemeClr val="accent1"/>
                </a:solidFill>
              </a:rPr>
              <a:t>exceptions</a:t>
            </a:r>
          </a:p>
          <a:p>
            <a:pPr lvl="1" eaLnBrk="1" hangingPunct="1">
              <a:lnSpc>
                <a:spcPct val="80000"/>
              </a:lnSpc>
              <a:spcBef>
                <a:spcPct val="15000"/>
              </a:spcBef>
            </a:pPr>
            <a:r>
              <a:rPr lang="en-GB" altLang="en-US" sz="2400" b="1" dirty="0">
                <a:solidFill>
                  <a:schemeClr val="accent1"/>
                </a:solidFill>
              </a:rPr>
              <a:t>indexing, similarity</a:t>
            </a:r>
            <a:r>
              <a:rPr lang="en-GB" altLang="en-US" sz="2400" dirty="0"/>
              <a:t> and </a:t>
            </a:r>
            <a:r>
              <a:rPr lang="en-GB" altLang="en-US" sz="2400" b="1" dirty="0">
                <a:solidFill>
                  <a:schemeClr val="accent1"/>
                </a:solidFill>
              </a:rPr>
              <a:t>adaptation</a:t>
            </a:r>
            <a:r>
              <a:rPr lang="en-GB" altLang="en-US" sz="2400" dirty="0"/>
              <a:t> control effectiveness</a:t>
            </a:r>
          </a:p>
          <a:p>
            <a:pPr lvl="1" eaLnBrk="1" hangingPunct="1">
              <a:lnSpc>
                <a:spcPct val="80000"/>
              </a:lnSpc>
              <a:spcBef>
                <a:spcPct val="15000"/>
              </a:spcBef>
            </a:pPr>
            <a:r>
              <a:rPr lang="en-GB" altLang="en-US" sz="2400" dirty="0"/>
              <a:t>domain does </a:t>
            </a:r>
            <a:r>
              <a:rPr lang="en-GB" altLang="en-US" sz="2400" b="1" dirty="0">
                <a:solidFill>
                  <a:schemeClr val="accent1"/>
                </a:solidFill>
              </a:rPr>
              <a:t>not</a:t>
            </a:r>
            <a:r>
              <a:rPr lang="en-GB" altLang="en-US" sz="2400" dirty="0"/>
              <a:t> have an effective underlying </a:t>
            </a:r>
            <a:r>
              <a:rPr lang="en-GB" altLang="en-US" sz="2400" b="1" dirty="0">
                <a:solidFill>
                  <a:schemeClr val="accent1"/>
                </a:solidFill>
              </a:rPr>
              <a:t>theory</a:t>
            </a:r>
          </a:p>
          <a:p>
            <a:pPr lvl="1" eaLnBrk="1" hangingPunct="1">
              <a:lnSpc>
                <a:spcPct val="80000"/>
              </a:lnSpc>
              <a:spcBef>
                <a:spcPct val="15000"/>
              </a:spcBef>
            </a:pPr>
            <a:r>
              <a:rPr lang="en-GB" altLang="en-US" sz="2400" dirty="0"/>
              <a:t>learning updates </a:t>
            </a:r>
            <a:r>
              <a:rPr lang="en-GB" altLang="en-US" sz="2400" b="1" dirty="0">
                <a:solidFill>
                  <a:schemeClr val="accent1"/>
                </a:solidFill>
              </a:rPr>
              <a:t>case-base</a:t>
            </a:r>
          </a:p>
          <a:p>
            <a:pPr lvl="1" eaLnBrk="1" hangingPunct="1">
              <a:lnSpc>
                <a:spcPct val="80000"/>
              </a:lnSpc>
              <a:spcBef>
                <a:spcPct val="15000"/>
              </a:spcBef>
            </a:pPr>
            <a:r>
              <a:rPr lang="en-GB" altLang="en-US" sz="2400" dirty="0"/>
              <a:t>knowledge acquisition?</a:t>
            </a:r>
          </a:p>
          <a:p>
            <a:pPr lvl="2" eaLnBrk="1" hangingPunct="1">
              <a:lnSpc>
                <a:spcPct val="80000"/>
              </a:lnSpc>
              <a:spcBef>
                <a:spcPct val="15000"/>
              </a:spcBef>
            </a:pPr>
            <a:r>
              <a:rPr lang="en-GB" altLang="en-US" sz="2400" b="1" dirty="0">
                <a:solidFill>
                  <a:schemeClr val="accent1"/>
                </a:solidFill>
              </a:rPr>
              <a:t>retrieval</a:t>
            </a:r>
            <a:r>
              <a:rPr lang="en-GB" altLang="en-US" sz="2400" dirty="0"/>
              <a:t> and </a:t>
            </a:r>
            <a:r>
              <a:rPr lang="en-GB" altLang="en-US" sz="2400" b="1" dirty="0">
                <a:solidFill>
                  <a:schemeClr val="accent1"/>
                </a:solidFill>
              </a:rPr>
              <a:t>adaptation</a:t>
            </a:r>
            <a:r>
              <a:rPr lang="en-GB" altLang="en-US" sz="2400" dirty="0">
                <a:solidFill>
                  <a:schemeClr val="accent1"/>
                </a:solidFill>
              </a:rPr>
              <a:t> </a:t>
            </a:r>
            <a:r>
              <a:rPr lang="en-GB" altLang="en-US" sz="2400" dirty="0"/>
              <a:t>knowledge</a:t>
            </a:r>
            <a:endParaRPr lang="el-GR" alt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381AD6E-B582-437A-BAF5-E2DAE3717806}"/>
              </a:ext>
            </a:extLst>
          </p:cNvPr>
          <p:cNvSpPr>
            <a:spLocks noGrp="1" noChangeArrowheads="1"/>
          </p:cNvSpPr>
          <p:nvPr>
            <p:ph type="title"/>
          </p:nvPr>
        </p:nvSpPr>
        <p:spPr>
          <a:xfrm>
            <a:off x="580572" y="67576"/>
            <a:ext cx="11611428" cy="1023600"/>
          </a:xfrm>
        </p:spPr>
        <p:txBody>
          <a:bodyPr/>
          <a:lstStyle/>
          <a:p>
            <a:pPr eaLnBrk="1" hangingPunct="1"/>
            <a:r>
              <a:rPr lang="en-GB" altLang="en-US" dirty="0"/>
              <a:t>Pros &amp; Cons of CBR</a:t>
            </a:r>
            <a:endParaRPr lang="el-GR" altLang="en-US" dirty="0"/>
          </a:p>
        </p:txBody>
      </p:sp>
      <p:sp>
        <p:nvSpPr>
          <p:cNvPr id="73731" name="Rectangle 3">
            <a:extLst>
              <a:ext uri="{FF2B5EF4-FFF2-40B4-BE49-F238E27FC236}">
                <a16:creationId xmlns:a16="http://schemas.microsoft.com/office/drawing/2014/main" id="{7AE3C97A-6C1D-48EB-93DA-9AF8F8BEB38B}"/>
              </a:ext>
            </a:extLst>
          </p:cNvPr>
          <p:cNvSpPr>
            <a:spLocks noGrp="1" noChangeArrowheads="1"/>
          </p:cNvSpPr>
          <p:nvPr>
            <p:ph type="body" idx="1"/>
          </p:nvPr>
        </p:nvSpPr>
        <p:spPr/>
        <p:txBody>
          <a:bodyPr/>
          <a:lstStyle/>
          <a:p>
            <a:pPr eaLnBrk="1" hangingPunct="1">
              <a:lnSpc>
                <a:spcPct val="90000"/>
              </a:lnSpc>
            </a:pPr>
            <a:r>
              <a:rPr lang="en-GB" altLang="en-US" sz="2500" b="1" dirty="0"/>
              <a:t>Advantages</a:t>
            </a:r>
          </a:p>
          <a:p>
            <a:pPr lvl="1" eaLnBrk="1" hangingPunct="1">
              <a:lnSpc>
                <a:spcPct val="90000"/>
              </a:lnSpc>
              <a:spcBef>
                <a:spcPts val="0"/>
              </a:spcBef>
            </a:pPr>
            <a:r>
              <a:rPr lang="en-GB" altLang="en-US" sz="2100" dirty="0"/>
              <a:t>solutions are </a:t>
            </a:r>
            <a:r>
              <a:rPr lang="en-GB" altLang="en-US" sz="2100" b="1" dirty="0">
                <a:solidFill>
                  <a:schemeClr val="accent1"/>
                </a:solidFill>
              </a:rPr>
              <a:t>quickly</a:t>
            </a:r>
            <a:r>
              <a:rPr lang="en-GB" altLang="en-US" sz="2100" dirty="0"/>
              <a:t> proposed</a:t>
            </a:r>
          </a:p>
          <a:p>
            <a:pPr lvl="2" eaLnBrk="1" hangingPunct="1">
              <a:lnSpc>
                <a:spcPct val="90000"/>
              </a:lnSpc>
              <a:spcBef>
                <a:spcPts val="0"/>
              </a:spcBef>
            </a:pPr>
            <a:r>
              <a:rPr lang="en-GB" altLang="en-US" sz="2000" dirty="0"/>
              <a:t>derivation from scratch is avoided </a:t>
            </a:r>
          </a:p>
          <a:p>
            <a:pPr lvl="1" eaLnBrk="1" hangingPunct="1">
              <a:lnSpc>
                <a:spcPct val="90000"/>
              </a:lnSpc>
            </a:pPr>
            <a:r>
              <a:rPr lang="en-GB" altLang="en-US" sz="2100" dirty="0"/>
              <a:t>domains do </a:t>
            </a:r>
            <a:r>
              <a:rPr lang="en-GB" altLang="en-US" sz="2100" b="1" dirty="0">
                <a:solidFill>
                  <a:schemeClr val="accent1"/>
                </a:solidFill>
              </a:rPr>
              <a:t>not</a:t>
            </a:r>
            <a:r>
              <a:rPr lang="en-GB" altLang="en-US" sz="2100" dirty="0"/>
              <a:t> need to be completely </a:t>
            </a:r>
            <a:r>
              <a:rPr lang="en-GB" altLang="en-US" sz="2100" b="1" dirty="0">
                <a:solidFill>
                  <a:schemeClr val="accent1"/>
                </a:solidFill>
              </a:rPr>
              <a:t>understood</a:t>
            </a:r>
            <a:endParaRPr lang="en-GB" altLang="en-US" sz="2100" b="1" dirty="0"/>
          </a:p>
          <a:p>
            <a:pPr lvl="1" eaLnBrk="1" hangingPunct="1">
              <a:lnSpc>
                <a:spcPct val="90000"/>
              </a:lnSpc>
            </a:pPr>
            <a:r>
              <a:rPr lang="en-GB" altLang="en-US" sz="2100" dirty="0"/>
              <a:t>cases useful for </a:t>
            </a:r>
            <a:r>
              <a:rPr lang="en-GB" altLang="en-US" sz="2100" b="1" dirty="0">
                <a:solidFill>
                  <a:schemeClr val="accent1"/>
                </a:solidFill>
              </a:rPr>
              <a:t>open-ended/ill-defined</a:t>
            </a:r>
            <a:r>
              <a:rPr lang="en-GB" altLang="en-US" sz="2100" dirty="0"/>
              <a:t> concepts</a:t>
            </a:r>
          </a:p>
          <a:p>
            <a:pPr lvl="1" eaLnBrk="1" hangingPunct="1">
              <a:lnSpc>
                <a:spcPct val="90000"/>
              </a:lnSpc>
            </a:pPr>
            <a:r>
              <a:rPr lang="en-GB" altLang="en-US" sz="2100" b="1" dirty="0">
                <a:solidFill>
                  <a:schemeClr val="accent1"/>
                </a:solidFill>
              </a:rPr>
              <a:t>highlights</a:t>
            </a:r>
            <a:r>
              <a:rPr lang="en-GB" altLang="en-US" sz="2100" dirty="0"/>
              <a:t> important features</a:t>
            </a:r>
          </a:p>
          <a:p>
            <a:pPr lvl="1" eaLnBrk="1" hangingPunct="1">
              <a:lnSpc>
                <a:spcPct val="90000"/>
              </a:lnSpc>
            </a:pPr>
            <a:endParaRPr lang="en-GB" altLang="en-US" sz="2100" dirty="0"/>
          </a:p>
          <a:p>
            <a:pPr eaLnBrk="1" hangingPunct="1">
              <a:lnSpc>
                <a:spcPct val="90000"/>
              </a:lnSpc>
            </a:pPr>
            <a:r>
              <a:rPr lang="en-GB" altLang="en-US" sz="2500" b="1" dirty="0"/>
              <a:t>Disadvantages</a:t>
            </a:r>
          </a:p>
          <a:p>
            <a:pPr lvl="1" eaLnBrk="1" hangingPunct="1">
              <a:lnSpc>
                <a:spcPct val="90000"/>
              </a:lnSpc>
            </a:pPr>
            <a:r>
              <a:rPr lang="en-GB" altLang="en-US" sz="2100" b="1" dirty="0">
                <a:solidFill>
                  <a:schemeClr val="accent1"/>
                </a:solidFill>
              </a:rPr>
              <a:t>old</a:t>
            </a:r>
            <a:r>
              <a:rPr lang="en-GB" altLang="en-US" sz="2100" dirty="0"/>
              <a:t> cases may be poor</a:t>
            </a:r>
          </a:p>
          <a:p>
            <a:pPr lvl="1" eaLnBrk="1" hangingPunct="1">
              <a:lnSpc>
                <a:spcPct val="90000"/>
              </a:lnSpc>
            </a:pPr>
            <a:r>
              <a:rPr lang="en-GB" altLang="en-US" sz="2100" dirty="0"/>
              <a:t>library may be </a:t>
            </a:r>
            <a:r>
              <a:rPr lang="en-GB" altLang="en-US" sz="2100" b="1" dirty="0">
                <a:solidFill>
                  <a:schemeClr val="accent1"/>
                </a:solidFill>
              </a:rPr>
              <a:t>biased</a:t>
            </a:r>
          </a:p>
          <a:p>
            <a:pPr lvl="1" eaLnBrk="1" hangingPunct="1">
              <a:lnSpc>
                <a:spcPct val="90000"/>
              </a:lnSpc>
            </a:pPr>
            <a:r>
              <a:rPr lang="en-GB" altLang="en-US" sz="2100" dirty="0"/>
              <a:t>most </a:t>
            </a:r>
            <a:r>
              <a:rPr lang="en-GB" altLang="en-US" sz="2100" b="1" dirty="0">
                <a:solidFill>
                  <a:schemeClr val="accent1"/>
                </a:solidFill>
              </a:rPr>
              <a:t>appropriate</a:t>
            </a:r>
            <a:r>
              <a:rPr lang="en-GB" altLang="en-US" sz="2100" dirty="0"/>
              <a:t> cases may not be retrieved</a:t>
            </a:r>
          </a:p>
          <a:p>
            <a:pPr lvl="1" eaLnBrk="1" hangingPunct="1">
              <a:lnSpc>
                <a:spcPct val="90000"/>
              </a:lnSpc>
            </a:pPr>
            <a:r>
              <a:rPr lang="en-GB" altLang="en-US" sz="2100" dirty="0"/>
              <a:t>retrieval/adaptation knowledge still needed</a:t>
            </a:r>
            <a:endParaRPr lang="el-GR" altLang="en-US" sz="2100"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5769</Words>
  <Application>Microsoft Office PowerPoint</Application>
  <PresentationFormat>Widescreen</PresentationFormat>
  <Paragraphs>715</Paragraphs>
  <Slides>94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105" baseType="lpstr">
      <vt:lpstr>Garamond</vt:lpstr>
      <vt:lpstr>Verdana</vt:lpstr>
      <vt:lpstr>Calibri</vt:lpstr>
      <vt:lpstr>Wingdings</vt:lpstr>
      <vt:lpstr>Times New Roman</vt:lpstr>
      <vt:lpstr>Brush Script MT</vt:lpstr>
      <vt:lpstr>Roboto</vt:lpstr>
      <vt:lpstr>Arial</vt:lpstr>
      <vt:lpstr>Material</vt:lpstr>
      <vt:lpstr>Microsoft Word Picture</vt:lpstr>
      <vt:lpstr>Microsoft Word Document</vt:lpstr>
      <vt:lpstr>DS&amp;AI Project Case–based Reasoning</vt:lpstr>
      <vt:lpstr>Outline</vt:lpstr>
      <vt:lpstr>What is knowledge?</vt:lpstr>
      <vt:lpstr>Knowledge based systems</vt:lpstr>
      <vt:lpstr>Outline</vt:lpstr>
      <vt:lpstr>Model-based KBS</vt:lpstr>
      <vt:lpstr>Model-based KBS</vt:lpstr>
      <vt:lpstr>Model-based KBS</vt:lpstr>
      <vt:lpstr>Model-based KBS</vt:lpstr>
      <vt:lpstr>Model-based KBS</vt:lpstr>
      <vt:lpstr>Model-based KBS</vt:lpstr>
      <vt:lpstr>Model-based KBS</vt:lpstr>
      <vt:lpstr>Model-based KBS</vt:lpstr>
      <vt:lpstr>Outline</vt:lpstr>
      <vt:lpstr>Rules as a knowledge representation technique</vt:lpstr>
      <vt:lpstr>PowerPoint Presentation</vt:lpstr>
      <vt:lpstr>PowerPoint Presentation</vt:lpstr>
      <vt:lpstr>Rules can represent relations, recommendations, directives, strategies and heuristics:</vt:lpstr>
      <vt:lpstr>PowerPoint Presentation</vt:lpstr>
      <vt:lpstr>Structure of a rule-based expert system</vt:lpstr>
      <vt:lpstr>Production system model</vt:lpstr>
      <vt:lpstr>Basic structure of a rule-based knowledge system</vt:lpstr>
      <vt:lpstr>PowerPoint Presentation</vt:lpstr>
      <vt:lpstr>PowerPoint Presentation</vt:lpstr>
      <vt:lpstr>Forward chaining and backward chaining</vt:lpstr>
      <vt:lpstr>Inference engine cycles via a match-fire procedure</vt:lpstr>
      <vt:lpstr>An example of an inference chain </vt:lpstr>
      <vt:lpstr>Forward chaining </vt:lpstr>
      <vt:lpstr>Forward chaining</vt:lpstr>
      <vt:lpstr>Forward chaining</vt:lpstr>
      <vt:lpstr>Backward chaining</vt:lpstr>
      <vt:lpstr>Backward chaining</vt:lpstr>
      <vt:lpstr>Backward chaining</vt:lpstr>
      <vt:lpstr>How do we choose between forward and backward chaining?</vt:lpstr>
      <vt:lpstr>Conflict resolution</vt:lpstr>
      <vt:lpstr>PowerPoint Presentation</vt:lpstr>
      <vt:lpstr>PowerPoint Presentation</vt:lpstr>
      <vt:lpstr>Methods used for conflict resolution</vt:lpstr>
      <vt:lpstr>PowerPoint Presentation</vt:lpstr>
      <vt:lpstr>Advantages of rule-based knowledge systems</vt:lpstr>
      <vt:lpstr>Advantages of rule-based expert systems</vt:lpstr>
      <vt:lpstr>Disadvantages of rule-based expert systems</vt:lpstr>
      <vt:lpstr>Disadvantages of rule-based systems</vt:lpstr>
      <vt:lpstr>Outline</vt:lpstr>
      <vt:lpstr>Case-based Reasoning</vt:lpstr>
      <vt:lpstr>Case-based Reasoning</vt:lpstr>
      <vt:lpstr>Case-based Reasoning</vt:lpstr>
      <vt:lpstr>The CBR Assumption</vt:lpstr>
      <vt:lpstr>Case-based Reasoning Applications</vt:lpstr>
      <vt:lpstr>Case-based Reasoning Applications</vt:lpstr>
      <vt:lpstr>The CBR Cycle </vt:lpstr>
      <vt:lpstr>The CBR Cycle</vt:lpstr>
      <vt:lpstr>The CBR Cycle</vt:lpstr>
      <vt:lpstr>Issues in CBR</vt:lpstr>
      <vt:lpstr>Case Representation </vt:lpstr>
      <vt:lpstr>Case Representation</vt:lpstr>
      <vt:lpstr>Indexing</vt:lpstr>
      <vt:lpstr>Indexing</vt:lpstr>
      <vt:lpstr>Storage</vt:lpstr>
      <vt:lpstr>The dynamic memory model </vt:lpstr>
      <vt:lpstr>The dynamic memory model</vt:lpstr>
      <vt:lpstr>The dynamic memory model</vt:lpstr>
      <vt:lpstr>Retrieval </vt:lpstr>
      <vt:lpstr>Retrieval</vt:lpstr>
      <vt:lpstr>Retrieval</vt:lpstr>
      <vt:lpstr>Nearest neighbour</vt:lpstr>
      <vt:lpstr>Nearest Neighbour Retrieval</vt:lpstr>
      <vt:lpstr>How do we measure similarity?</vt:lpstr>
      <vt:lpstr>Why do we want an index?</vt:lpstr>
      <vt:lpstr>Induction </vt:lpstr>
      <vt:lpstr>Knowledge guided induction </vt:lpstr>
      <vt:lpstr>Template retrieval </vt:lpstr>
      <vt:lpstr>Adaptation </vt:lpstr>
      <vt:lpstr>Adaptation</vt:lpstr>
      <vt:lpstr>Adaptation</vt:lpstr>
      <vt:lpstr>Adaptation</vt:lpstr>
      <vt:lpstr>Adaptation</vt:lpstr>
      <vt:lpstr>Adaptation</vt:lpstr>
      <vt:lpstr>Adaptation</vt:lpstr>
      <vt:lpstr>An Example: Diagnosis of Car Faults</vt:lpstr>
      <vt:lpstr>Diagnosis of Car Faults - Cases</vt:lpstr>
      <vt:lpstr>Diagnosis of Car Faults</vt:lpstr>
      <vt:lpstr>Diagnosis of Car Faults</vt:lpstr>
      <vt:lpstr>Compare with Case 1</vt:lpstr>
      <vt:lpstr>Compare with Case 1</vt:lpstr>
      <vt:lpstr>Compare with Case 2</vt:lpstr>
      <vt:lpstr>Reuse Case 1</vt:lpstr>
      <vt:lpstr>Store New Case</vt:lpstr>
      <vt:lpstr>CBR example: Property pricing</vt:lpstr>
      <vt:lpstr>How are adaptation rules generated?</vt:lpstr>
      <vt:lpstr>Matching</vt:lpstr>
      <vt:lpstr>Adapting</vt:lpstr>
      <vt:lpstr>CBR vs Rule-based KBS</vt:lpstr>
      <vt:lpstr>Pros &amp; Cons of CBR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Experiment</dc:title>
  <dc:creator>Marcello</dc:creator>
  <cp:lastModifiedBy>Marcello Bonsangue</cp:lastModifiedBy>
  <cp:revision>55</cp:revision>
  <dcterms:modified xsi:type="dcterms:W3CDTF">2020-06-23T13:53:35Z</dcterms:modified>
</cp:coreProperties>
</file>