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856" r:id="rId3"/>
    <p:sldId id="857" r:id="rId4"/>
    <p:sldId id="858" r:id="rId5"/>
    <p:sldId id="859" r:id="rId6"/>
    <p:sldId id="860" r:id="rId7"/>
    <p:sldId id="861" r:id="rId8"/>
    <p:sldId id="862" r:id="rId9"/>
    <p:sldId id="863" r:id="rId10"/>
    <p:sldId id="864" r:id="rId11"/>
    <p:sldId id="865" r:id="rId12"/>
    <p:sldId id="866" r:id="rId13"/>
    <p:sldId id="867" r:id="rId14"/>
    <p:sldId id="868" r:id="rId15"/>
    <p:sldId id="869" r:id="rId16"/>
    <p:sldId id="870" r:id="rId17"/>
    <p:sldId id="871" r:id="rId18"/>
    <p:sldId id="872" r:id="rId19"/>
    <p:sldId id="873" r:id="rId20"/>
    <p:sldId id="874" r:id="rId21"/>
    <p:sldId id="875" r:id="rId22"/>
    <p:sldId id="876" r:id="rId23"/>
    <p:sldId id="877" r:id="rId24"/>
    <p:sldId id="878" r:id="rId25"/>
    <p:sldId id="879" r:id="rId26"/>
    <p:sldId id="297" r:id="rId27"/>
    <p:sldId id="298" r:id="rId28"/>
    <p:sldId id="299" r:id="rId29"/>
    <p:sldId id="300" r:id="rId30"/>
    <p:sldId id="301" r:id="rId31"/>
    <p:sldId id="287" r:id="rId32"/>
    <p:sldId id="288" r:id="rId33"/>
    <p:sldId id="289" r:id="rId34"/>
    <p:sldId id="29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24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Arial"/>
      </a:defRPr>
    </a:lvl1pPr>
    <a:lvl2pPr indent="228600" latinLnBrk="0">
      <a:defRPr>
        <a:latin typeface="+mn-lt"/>
        <a:ea typeface="+mn-ea"/>
        <a:cs typeface="+mn-cs"/>
        <a:sym typeface="Arial"/>
      </a:defRPr>
    </a:lvl2pPr>
    <a:lvl3pPr indent="457200" latinLnBrk="0">
      <a:defRPr>
        <a:latin typeface="+mn-lt"/>
        <a:ea typeface="+mn-ea"/>
        <a:cs typeface="+mn-cs"/>
        <a:sym typeface="Arial"/>
      </a:defRPr>
    </a:lvl3pPr>
    <a:lvl4pPr indent="685800" latinLnBrk="0">
      <a:defRPr>
        <a:latin typeface="+mn-lt"/>
        <a:ea typeface="+mn-ea"/>
        <a:cs typeface="+mn-cs"/>
        <a:sym typeface="Arial"/>
      </a:defRPr>
    </a:lvl4pPr>
    <a:lvl5pPr indent="914400" latinLnBrk="0">
      <a:defRPr>
        <a:latin typeface="+mn-lt"/>
        <a:ea typeface="+mn-ea"/>
        <a:cs typeface="+mn-cs"/>
        <a:sym typeface="Arial"/>
      </a:defRPr>
    </a:lvl5pPr>
    <a:lvl6pPr indent="1143000" latinLnBrk="0">
      <a:defRPr>
        <a:latin typeface="+mn-lt"/>
        <a:ea typeface="+mn-ea"/>
        <a:cs typeface="+mn-cs"/>
        <a:sym typeface="Arial"/>
      </a:defRPr>
    </a:lvl6pPr>
    <a:lvl7pPr indent="1371600" latinLnBrk="0">
      <a:defRPr>
        <a:latin typeface="+mn-lt"/>
        <a:ea typeface="+mn-ea"/>
        <a:cs typeface="+mn-cs"/>
        <a:sym typeface="Arial"/>
      </a:defRPr>
    </a:lvl7pPr>
    <a:lvl8pPr indent="1600200" latinLnBrk="0">
      <a:defRPr>
        <a:latin typeface="+mn-lt"/>
        <a:ea typeface="+mn-ea"/>
        <a:cs typeface="+mn-cs"/>
        <a:sym typeface="Arial"/>
      </a:defRPr>
    </a:lvl8pPr>
    <a:lvl9pPr indent="1828800" latinLnBrk="0">
      <a:defRPr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5">
            <a:extLst>
              <a:ext uri="{FF2B5EF4-FFF2-40B4-BE49-F238E27FC236}">
                <a16:creationId xmlns:a16="http://schemas.microsoft.com/office/drawing/2014/main" id="{88258885-63D8-4A96-8587-EDA805D10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064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64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64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64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64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64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64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64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64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90B5130-34C4-44E1-B480-80977E892F79}" type="slidenum">
              <a:rPr lang="en-US" altLang="en-US" b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BE48B5E-6751-433E-8AF6-A15ED2920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3FDBF69-7F99-4861-A9DD-BBEAA7A9D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493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89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2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3" cy="1196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3" cy="1196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6" name="Picture 18" descr="Picture 18"/>
          <p:cNvPicPr>
            <a:picLocks noChangeAspect="1"/>
          </p:cNvPicPr>
          <p:nvPr/>
        </p:nvPicPr>
        <p:blipFill>
          <a:blip r:embed="rId2"/>
          <a:srcRect l="53526" r="15"/>
          <a:stretch>
            <a:fillRect/>
          </a:stretch>
        </p:blipFill>
        <p:spPr>
          <a:xfrm>
            <a:off x="-29869" y="0"/>
            <a:ext cx="5976003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9" cy="5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6" cy="108623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3"/>
          </a:xfrm>
          <a:prstGeom prst="rect">
            <a:avLst/>
          </a:prstGeom>
        </p:spPr>
        <p:txBody>
          <a:bodyPr anchor="ctr"/>
          <a:lstStyle>
            <a:lvl1pPr>
              <a:defRPr sz="5600">
                <a:solidFill>
                  <a:srgbClr val="194990"/>
                </a:solidFill>
              </a:defRPr>
            </a:lvl1pPr>
          </a:lstStyle>
          <a:p>
            <a:r>
              <a:t>Titteltekst</a:t>
            </a:r>
          </a:p>
        </p:txBody>
      </p:sp>
      <p:sp>
        <p:nvSpPr>
          <p:cNvPr id="20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3" cy="16468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</a:defRPr>
            </a:lvl1pPr>
            <a:lvl2pPr marL="114300" indent="114300">
              <a:lnSpc>
                <a:spcPct val="100000"/>
              </a:lnSpc>
              <a:buClrTx/>
              <a:buFontTx/>
              <a:defRPr sz="2800">
                <a:solidFill>
                  <a:srgbClr val="808080"/>
                </a:solidFill>
              </a:defRPr>
            </a:lvl2pPr>
            <a:lvl3pPr marL="114300" indent="114300">
              <a:lnSpc>
                <a:spcPct val="100000"/>
              </a:lnSpc>
              <a:buClrTx/>
              <a:buFontTx/>
              <a:defRPr sz="2800">
                <a:solidFill>
                  <a:srgbClr val="808080"/>
                </a:solidFill>
              </a:defRPr>
            </a:lvl3pPr>
            <a:lvl4pPr marL="114300" indent="114300">
              <a:lnSpc>
                <a:spcPct val="100000"/>
              </a:lnSpc>
              <a:buClrTx/>
              <a:buFontTx/>
              <a:defRPr sz="2800">
                <a:solidFill>
                  <a:srgbClr val="808080"/>
                </a:solidFill>
              </a:defRPr>
            </a:lvl4pPr>
            <a:lvl5pPr marL="114300" indent="114300">
              <a:lnSpc>
                <a:spcPct val="100000"/>
              </a:lnSpc>
              <a:buClrTx/>
              <a:buFontTx/>
              <a:defRPr sz="2800">
                <a:solidFill>
                  <a:srgbClr val="808080"/>
                </a:solidFill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1" y="6229527"/>
            <a:ext cx="1268517" cy="560263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7A7411E-EA2C-4F96-ADEA-1B3BDCE1E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842874-816B-46E7-A45E-FC8FFEA47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Reasoning about Knowledge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9F67ABF-BA6E-42BF-932A-09BFAC74A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706508" y="6403460"/>
            <a:ext cx="389815" cy="38468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3448A-03F6-4449-BD4A-556C81BA60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89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E5D03B-76C2-405A-A054-2B526EF799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0BFC335-CEB8-41EB-93ED-D2643C47D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Reasoning about Knowledge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A1A3715-8F61-4637-A592-05330F695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706508" y="6403460"/>
            <a:ext cx="389815" cy="38468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A438-4489-4789-AFF1-00C56DBA65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72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F1A3BF5-322D-487E-887B-CA52EE723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CDAFC2E-3111-4841-8285-809FB259CC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Reasoning about Knowledge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BDF34AD-BC89-4F63-8714-D893FE5E9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706508" y="6403460"/>
            <a:ext cx="389815" cy="38468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11D81-767D-437B-99FC-D35D215822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11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7"/>
            <a:ext cx="3797746" cy="1350403"/>
          </a:xfrm>
          <a:prstGeom prst="rect">
            <a:avLst/>
          </a:prstGeom>
        </p:spPr>
        <p:txBody>
          <a:bodyPr anchor="ctr"/>
          <a:lstStyle>
            <a:lvl1pPr algn="l">
              <a:defRPr sz="5600"/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8"/>
            <a:ext cx="12192000" cy="4610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4"/>
            <a:ext cx="12192000" cy="1023604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/>
          <a:lstStyle>
            <a:lvl1pPr algn="l">
              <a:spcBef>
                <a:spcPts val="600"/>
              </a:spcBef>
              <a:defRPr>
                <a:solidFill>
                  <a:srgbClr val="808080"/>
                </a:solidFill>
              </a:defRPr>
            </a:lvl1pPr>
            <a:lvl2pPr algn="l">
              <a:spcBef>
                <a:spcPts val="600"/>
              </a:spcBef>
              <a:defRPr>
                <a:solidFill>
                  <a:srgbClr val="808080"/>
                </a:solidFill>
              </a:defRPr>
            </a:lvl2pPr>
            <a:lvl3pPr algn="l">
              <a:spcBef>
                <a:spcPts val="600"/>
              </a:spcBef>
              <a:defRPr>
                <a:solidFill>
                  <a:srgbClr val="808080"/>
                </a:solidFill>
              </a:defRPr>
            </a:lvl3pPr>
            <a:lvl4pPr algn="l">
              <a:spcBef>
                <a:spcPts val="600"/>
              </a:spcBef>
              <a:defRPr>
                <a:solidFill>
                  <a:srgbClr val="808080"/>
                </a:solidFill>
              </a:defRPr>
            </a:lvl4pPr>
            <a:lvl5pPr algn="l">
              <a:spcBef>
                <a:spcPts val="600"/>
              </a:spcBef>
              <a:defRPr>
                <a:solidFill>
                  <a:srgbClr val="808080"/>
                </a:solidFill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4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9" cy="5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6" cy="1086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7" cy="56026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8"/>
            <a:ext cx="12192000" cy="5982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Titteltekst"/>
          <p:cNvSpPr txBox="1">
            <a:spLocks noGrp="1"/>
          </p:cNvSpPr>
          <p:nvPr>
            <p:ph type="title"/>
          </p:nvPr>
        </p:nvSpPr>
        <p:spPr>
          <a:xfrm>
            <a:off x="0" y="67574"/>
            <a:ext cx="12192000" cy="1023604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Titteltekst</a:t>
            </a:r>
          </a:p>
        </p:txBody>
      </p:sp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9" cy="5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6" cy="1086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7" cy="560263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368800" y="31"/>
            <a:ext cx="7823200" cy="6858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08080"/>
                </a:solidFill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/>
          <a:lstStyle>
            <a:lvl1pPr indent="-406371" algn="l">
              <a:buClr>
                <a:srgbClr val="FFFFFF"/>
              </a:buClr>
              <a:buSzPts val="1600"/>
              <a:defRPr sz="1600">
                <a:solidFill>
                  <a:srgbClr val="808080"/>
                </a:solidFill>
              </a:defRPr>
            </a:lvl1pPr>
            <a:lvl2pPr algn="l">
              <a:buClr>
                <a:srgbClr val="FFFFFF"/>
              </a:buClr>
              <a:defRPr sz="1600">
                <a:solidFill>
                  <a:srgbClr val="808080"/>
                </a:solidFill>
              </a:defRPr>
            </a:lvl2pPr>
            <a:lvl3pPr algn="l">
              <a:buClr>
                <a:srgbClr val="FFFFFF"/>
              </a:buClr>
              <a:defRPr sz="1600">
                <a:solidFill>
                  <a:srgbClr val="808080"/>
                </a:solidFill>
              </a:defRPr>
            </a:lvl3pPr>
            <a:lvl4pPr algn="l">
              <a:buClr>
                <a:srgbClr val="FFFFFF"/>
              </a:buClr>
              <a:defRPr sz="1600">
                <a:solidFill>
                  <a:srgbClr val="808080"/>
                </a:solidFill>
              </a:defRPr>
            </a:lvl4pPr>
            <a:lvl5pPr algn="l">
              <a:buClr>
                <a:srgbClr val="FFFFFF"/>
              </a:buClr>
              <a:defRPr sz="1600">
                <a:solidFill>
                  <a:srgbClr val="808080"/>
                </a:solidFill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9" cy="5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6" cy="1086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7" cy="5602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/>
          <a:lstStyle>
            <a:lvl1pPr algn="l">
              <a:defRPr sz="8000">
                <a:solidFill>
                  <a:srgbClr val="808080"/>
                </a:solidFill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2"/>
            <a:ext cx="12192000" cy="6261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76200" y="6262432"/>
            <a:ext cx="11176000" cy="595603"/>
          </a:xfrm>
          <a:prstGeom prst="rect">
            <a:avLst/>
          </a:prstGeom>
        </p:spPr>
        <p:txBody>
          <a:bodyPr anchor="ctr"/>
          <a:lstStyle>
            <a:lvl1pPr marL="0" indent="304778" algn="l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183903" indent="-282222" algn="l">
              <a:lnSpc>
                <a:spcPct val="100000"/>
              </a:lnSpc>
              <a:buClrTx/>
              <a:buSzPts val="1600"/>
              <a:buFontTx/>
              <a:buChar char="○"/>
              <a:defRPr sz="1600"/>
            </a:lvl2pPr>
            <a:lvl3pPr marL="1641102" indent="-282221" algn="l">
              <a:lnSpc>
                <a:spcPct val="100000"/>
              </a:lnSpc>
              <a:buClrTx/>
              <a:buSzPts val="1600"/>
              <a:buFontTx/>
              <a:buChar char="■"/>
              <a:defRPr sz="1600"/>
            </a:lvl3pPr>
            <a:lvl4pPr marL="2098302" indent="-282221" algn="l">
              <a:lnSpc>
                <a:spcPct val="100000"/>
              </a:lnSpc>
              <a:buClrTx/>
              <a:buSzPts val="1600"/>
              <a:buFontTx/>
              <a:buChar char="●"/>
              <a:defRPr sz="1600"/>
            </a:lvl4pPr>
            <a:lvl5pPr marL="2555503" indent="-282220" algn="l">
              <a:lnSpc>
                <a:spcPct val="100000"/>
              </a:lnSpc>
              <a:buClrTx/>
              <a:buSzPts val="1600"/>
              <a:buFontTx/>
              <a:buChar char="○"/>
              <a:defRPr sz="1600"/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11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9" cy="5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6" cy="1086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1" y="6229527"/>
            <a:ext cx="1268517" cy="56026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8"/>
            <a:ext cx="287367" cy="3860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0069" y="6244013"/>
            <a:ext cx="2728689" cy="56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8" descr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5658" y="5980117"/>
            <a:ext cx="1894866" cy="1086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8581" y="6229527"/>
            <a:ext cx="1268517" cy="5602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 anchor="b">
            <a:normAutofit/>
          </a:bodyPr>
          <a:lstStyle/>
          <a:p>
            <a:r>
              <a:t>xx%</a:t>
            </a:r>
          </a:p>
        </p:txBody>
      </p:sp>
      <p:sp>
        <p:nvSpPr>
          <p:cNvPr id="6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6" y="6402779"/>
            <a:ext cx="287367" cy="3860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0" b="0" i="0" u="none" strike="noStrike" cap="none" spc="0" baseline="0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609554" marR="0" indent="-457167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Tx/>
        <a:buFont typeface="Helvetica"/>
        <a:buNone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08949" y="6402775"/>
            <a:ext cx="287368" cy="3860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Artificial Intelligence"/>
          <p:cNvSpPr txBox="1">
            <a:spLocks noGrp="1"/>
          </p:cNvSpPr>
          <p:nvPr>
            <p:ph type="ctrTitle"/>
          </p:nvPr>
        </p:nvSpPr>
        <p:spPr>
          <a:xfrm>
            <a:off x="6096001" y="348342"/>
            <a:ext cx="5885468" cy="27153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sz="62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DS&amp;AI Project:</a:t>
            </a:r>
            <a:br>
              <a:rPr lang="en-US" sz="6000" b="1" dirty="0"/>
            </a:br>
            <a:r>
              <a:rPr lang="en-US" altLang="en-US" sz="4000" b="1" dirty="0"/>
              <a:t>Knowledge Engineering</a:t>
            </a:r>
            <a:r>
              <a:rPr lang="en-US" altLang="en-US" sz="4000" dirty="0"/>
              <a:t> - Reasoning about Knowledge</a:t>
            </a:r>
            <a:endParaRPr sz="4000" dirty="0"/>
          </a:p>
        </p:txBody>
      </p:sp>
      <p:sp>
        <p:nvSpPr>
          <p:cNvPr id="143" name="Chapter 1"/>
          <p:cNvSpPr txBox="1">
            <a:spLocks noGrp="1"/>
          </p:cNvSpPr>
          <p:nvPr>
            <p:ph type="subTitle" sz="quarter" idx="1"/>
          </p:nvPr>
        </p:nvSpPr>
        <p:spPr>
          <a:xfrm>
            <a:off x="6096000" y="3420654"/>
            <a:ext cx="6000317" cy="22115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sz="3200" dirty="0">
                <a:solidFill>
                  <a:srgbClr val="19498F"/>
                </a:solidFill>
              </a:rPr>
              <a:t>Marcello </a:t>
            </a:r>
            <a:r>
              <a:rPr lang="en-US" sz="3200" dirty="0" err="1">
                <a:solidFill>
                  <a:srgbClr val="19498F"/>
                </a:solidFill>
              </a:rPr>
              <a:t>Bonsangue</a:t>
            </a:r>
            <a:endParaRPr lang="en-US" sz="3200" dirty="0">
              <a:solidFill>
                <a:srgbClr val="19498F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LIACS – Leiden University</a:t>
            </a:r>
            <a:endParaRPr lang="en-US" sz="2800" b="1" dirty="0">
              <a:solidFill>
                <a:srgbClr val="8498A0"/>
              </a:solidFill>
            </a:endParaRPr>
          </a:p>
          <a:p>
            <a:r>
              <a:rPr lang="en-US" sz="2800" dirty="0">
                <a:solidFill>
                  <a:srgbClr val="194991"/>
                </a:solidFill>
              </a:rPr>
              <a:t>m.m.bonsangue@liacs.leidenuniv.nl</a:t>
            </a:r>
          </a:p>
          <a:p>
            <a:endParaRPr lang="en-GB" dirty="0"/>
          </a:p>
          <a:p>
            <a:r>
              <a:rPr lang="en-GB" sz="3200" dirty="0"/>
              <a:t>Reusing slides from </a:t>
            </a:r>
            <a:r>
              <a:rPr lang="en-US" altLang="en-US" sz="3200" dirty="0"/>
              <a:t>Iyad </a:t>
            </a:r>
            <a:r>
              <a:rPr lang="en-US" altLang="en-US" sz="3200" dirty="0" err="1"/>
              <a:t>Rahwan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>
            <a:extLst>
              <a:ext uri="{FF2B5EF4-FFF2-40B4-BE49-F238E27FC236}">
                <a16:creationId xmlns:a16="http://schemas.microsoft.com/office/drawing/2014/main" id="{F2F38536-5765-4D55-B8E5-FEC85CC8C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The Knowledge Operator 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FEAACF1-439B-43C1-B9F3-CBD90D399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>
                <a:solidFill>
                  <a:srgbClr val="002060"/>
                </a:solidFill>
              </a:rPr>
              <a:t>What?</a:t>
            </a:r>
          </a:p>
          <a:p>
            <a:pPr lvl="1" eaLnBrk="1" hangingPunct="1"/>
            <a:r>
              <a:rPr lang="en-US" altLang="en-US" sz="2400" dirty="0">
                <a:solidFill>
                  <a:srgbClr val="002060"/>
                </a:solidFill>
              </a:rPr>
              <a:t>We say </a:t>
            </a:r>
            <a:r>
              <a:rPr lang="en-US" altLang="en-US" sz="2400" i="1" dirty="0" err="1">
                <a:solidFill>
                  <a:srgbClr val="002060"/>
                </a:solidFill>
              </a:rPr>
              <a:t>A,w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</a:rPr>
              <a:t>K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if and only if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</a:t>
            </a:r>
            <a:r>
              <a:rPr lang="en-US" altLang="en-US" sz="2400" i="1" dirty="0">
                <a:solidFill>
                  <a:srgbClr val="002060"/>
                </a:solidFill>
              </a:rPr>
              <a:t>w’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					if </a:t>
            </a:r>
            <a:r>
              <a:rPr lang="en-US" altLang="en-US" sz="2400" i="1" dirty="0">
                <a:solidFill>
                  <a:srgbClr val="002060"/>
                </a:solidFill>
              </a:rPr>
              <a:t>w’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(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), then </a:t>
            </a:r>
            <a:r>
              <a:rPr lang="en-US" altLang="en-US" sz="2400" i="1" dirty="0" err="1">
                <a:solidFill>
                  <a:srgbClr val="002060"/>
                </a:solidFill>
              </a:rPr>
              <a:t>A,w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endParaRPr lang="en-GB" altLang="en-US" sz="2400" dirty="0">
              <a:solidFill>
                <a:srgbClr val="002060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u="sng" dirty="0">
                <a:solidFill>
                  <a:srgbClr val="002060"/>
                </a:solidFill>
                <a:sym typeface="Symbol" panose="05050102010706020507" pitchFamily="18" charset="2"/>
              </a:rPr>
              <a:t>Intuition: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in partition model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, if the actual world is w, agent </a:t>
            </a:r>
            <a:r>
              <a:rPr lang="en-US" altLang="en-US" sz="2400" i="1" dirty="0" err="1">
                <a:solidFill>
                  <a:srgbClr val="00206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knows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if and only 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is true in all worlds he cannot distinguish from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w</a:t>
            </a:r>
            <a:endParaRPr lang="en-GB" altLang="en-US" sz="2400" i="1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9D054BF0-5673-42AC-B29A-884D18FC25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06DB314-2124-44E2-A623-8638C22418E4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0A1CAD6A-E670-430B-BC6B-A8F07FA6439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7673737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>
            <a:extLst>
              <a:ext uri="{FF2B5EF4-FFF2-40B4-BE49-F238E27FC236}">
                <a16:creationId xmlns:a16="http://schemas.microsoft.com/office/drawing/2014/main" id="{766CABAC-185C-4865-9460-7FC03AC27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Muddy Children Revisited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65DC9F1-63E5-4AD9-80CF-28BA145C9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i="1" dirty="0">
                <a:solidFill>
                  <a:srgbClr val="002060"/>
                </a:solidFill>
              </a:rPr>
              <a:t>n</a:t>
            </a:r>
            <a:r>
              <a:rPr lang="en-US" altLang="en-US" sz="2400" dirty="0">
                <a:solidFill>
                  <a:srgbClr val="002060"/>
                </a:solidFill>
              </a:rPr>
              <a:t> children meet their father after playing in the mud. The father notices that </a:t>
            </a:r>
            <a:r>
              <a:rPr lang="en-US" altLang="en-US" sz="2400" i="1" dirty="0">
                <a:solidFill>
                  <a:srgbClr val="002060"/>
                </a:solidFill>
              </a:rPr>
              <a:t>k</a:t>
            </a:r>
            <a:r>
              <a:rPr lang="en-US" altLang="en-US" sz="2400" dirty="0">
                <a:solidFill>
                  <a:srgbClr val="002060"/>
                </a:solidFill>
              </a:rPr>
              <a:t> of the children have mud on their foreheads. 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Each child sees everybody else’s foreheads, but not his own.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1D7E27A-92E3-403B-A29A-D3BA72AE64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E420C24-783F-4352-9978-AA106F91B16E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82F323D5-9B49-4528-B18E-1E02677E1D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14289932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>
            <a:extLst>
              <a:ext uri="{FF2B5EF4-FFF2-40B4-BE49-F238E27FC236}">
                <a16:creationId xmlns:a16="http://schemas.microsoft.com/office/drawing/2014/main" id="{66F3F30D-9FC1-44A2-B015-AB500A53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002060"/>
                </a:solidFill>
              </a:rPr>
              <a:t>Muddy Children Revisited (cont.)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636BFA4-5BF7-4D8C-82E8-98DE4E886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800" dirty="0">
                <a:solidFill>
                  <a:srgbClr val="002060"/>
                </a:solidFill>
              </a:rPr>
              <a:t>Suppose </a:t>
            </a:r>
            <a:r>
              <a:rPr lang="en-US" altLang="en-US" sz="2800" i="1" dirty="0">
                <a:solidFill>
                  <a:srgbClr val="002060"/>
                </a:solidFill>
              </a:rPr>
              <a:t>n</a:t>
            </a:r>
            <a:r>
              <a:rPr lang="en-US" altLang="en-US" sz="2800" dirty="0">
                <a:solidFill>
                  <a:srgbClr val="002060"/>
                </a:solidFill>
              </a:rPr>
              <a:t> = </a:t>
            </a:r>
            <a:r>
              <a:rPr lang="en-US" altLang="en-US" sz="2800" i="1" dirty="0">
                <a:solidFill>
                  <a:srgbClr val="002060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 = 2 (two children, both muddy)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>
                <a:solidFill>
                  <a:srgbClr val="002060"/>
                </a:solidFill>
              </a:rPr>
              <a:t>Possible worlds: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: muddy1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</a:t>
            </a:r>
            <a:r>
              <a:rPr lang="en-US" altLang="en-US" sz="2400" dirty="0">
                <a:solidFill>
                  <a:srgbClr val="002060"/>
                </a:solidFill>
              </a:rPr>
              <a:t>muddy2     (actual world)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2400" dirty="0">
                <a:solidFill>
                  <a:srgbClr val="002060"/>
                </a:solidFill>
              </a:rPr>
              <a:t>: muddy1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</a:t>
            </a:r>
            <a:r>
              <a:rPr lang="en-US" altLang="en-US" sz="2400" dirty="0">
                <a:solidFill>
                  <a:srgbClr val="002060"/>
                </a:solidFill>
              </a:rPr>
              <a:t> muddy2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3</a:t>
            </a:r>
            <a:r>
              <a:rPr lang="en-US" altLang="en-US" sz="2400" dirty="0">
                <a:solidFill>
                  <a:srgbClr val="002060"/>
                </a:solidFill>
              </a:rPr>
              <a:t>: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002060"/>
                </a:solidFill>
              </a:rPr>
              <a:t> muddy1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</a:t>
            </a:r>
            <a:r>
              <a:rPr lang="en-US" altLang="en-US" sz="2400" dirty="0">
                <a:solidFill>
                  <a:srgbClr val="002060"/>
                </a:solidFill>
              </a:rPr>
              <a:t>muddy2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4</a:t>
            </a:r>
            <a:r>
              <a:rPr lang="en-US" altLang="en-US" sz="2400" dirty="0">
                <a:solidFill>
                  <a:srgbClr val="002060"/>
                </a:solidFill>
              </a:rPr>
              <a:t>: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002060"/>
                </a:solidFill>
              </a:rPr>
              <a:t> muddy1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</a:t>
            </a:r>
            <a:r>
              <a:rPr lang="en-US" altLang="en-US" sz="2400" dirty="0">
                <a:solidFill>
                  <a:srgbClr val="002060"/>
                </a:solidFill>
              </a:rPr>
              <a:t> muddy2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>
                <a:solidFill>
                  <a:srgbClr val="002060"/>
                </a:solidFill>
              </a:rPr>
              <a:t>At the start, no one sees or hears anything, so all worlds are possible for each child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>
                <a:solidFill>
                  <a:srgbClr val="002060"/>
                </a:solidFill>
              </a:rPr>
              <a:t>After seeing each other, each child can tell apart worlds in which the other child’s state is different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728CBB79-A714-4352-8492-60CDFAA0B6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2B5B11A-5AF5-4804-9CE5-9382AB1A73C3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F734192D-3430-49CA-91FA-32A8BC93E5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30757376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>
            <a:extLst>
              <a:ext uri="{FF2B5EF4-FFF2-40B4-BE49-F238E27FC236}">
                <a16:creationId xmlns:a16="http://schemas.microsoft.com/office/drawing/2014/main" id="{BAD8C56F-DED0-4CB7-A17E-2246578C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61" y="2180432"/>
            <a:ext cx="63373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AutoShape 2">
            <a:extLst>
              <a:ext uri="{FF2B5EF4-FFF2-40B4-BE49-F238E27FC236}">
                <a16:creationId xmlns:a16="http://schemas.microsoft.com/office/drawing/2014/main" id="{30EE5FC3-22F5-42B8-8851-7EA676B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Muddy Children Revisited (cont.)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59D342E9-0491-45A5-8A54-313436AA0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247646"/>
            <a:ext cx="8843440" cy="481729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Bold oval = actual world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Solid boxes = equivalence classes in </a:t>
            </a:r>
            <a:r>
              <a:rPr lang="en-US" altLang="en-US" sz="2400" i="1" dirty="0">
                <a:solidFill>
                  <a:srgbClr val="002060"/>
                </a:solidFill>
              </a:rPr>
              <a:t>I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Dotted boxes = equivalence classes in </a:t>
            </a:r>
            <a:r>
              <a:rPr lang="en-US" altLang="en-US" sz="2400" i="1" dirty="0">
                <a:solidFill>
                  <a:srgbClr val="002060"/>
                </a:solidFill>
              </a:rPr>
              <a:t>I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F90CB267-82C2-483D-9728-3B887CFCC4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D08E2D-66C5-4AE8-961C-B7C709BC9942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7547CFDD-918D-40FF-B579-D603BD776F1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7651072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>
            <a:extLst>
              <a:ext uri="{FF2B5EF4-FFF2-40B4-BE49-F238E27FC236}">
                <a16:creationId xmlns:a16="http://schemas.microsoft.com/office/drawing/2014/main" id="{578BF4FF-EA4A-43C9-A858-800A8F7A0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Muddy Children Revisited 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8110183-B04E-477F-B3AB-548DB7ED6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The father says: “</a:t>
            </a:r>
            <a:r>
              <a:rPr lang="en-US" altLang="en-US" sz="2400" i="1" dirty="0">
                <a:solidFill>
                  <a:srgbClr val="002060"/>
                </a:solidFill>
              </a:rPr>
              <a:t>At least one of you has mud on his forehead</a:t>
            </a:r>
            <a:r>
              <a:rPr lang="en-US" altLang="en-US" sz="2400" dirty="0">
                <a:solidFill>
                  <a:srgbClr val="002060"/>
                </a:solidFill>
              </a:rPr>
              <a:t>.”</a:t>
            </a:r>
          </a:p>
          <a:p>
            <a:pPr lvl="1" eaLnBrk="1" hangingPunct="1"/>
            <a:r>
              <a:rPr lang="en-US" altLang="en-US" sz="2400" dirty="0">
                <a:solidFill>
                  <a:srgbClr val="002060"/>
                </a:solidFill>
              </a:rPr>
              <a:t>This eliminates the world:</a:t>
            </a:r>
          </a:p>
          <a:p>
            <a:pPr lvl="1" eaLnBrk="1" hangingPunct="1">
              <a:buFontTx/>
              <a:buNone/>
            </a:pPr>
            <a:r>
              <a:rPr lang="en-US" altLang="en-US" sz="2400" i="1" dirty="0">
                <a:solidFill>
                  <a:srgbClr val="002060"/>
                </a:solidFill>
              </a:rPr>
              <a:t>	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4</a:t>
            </a:r>
            <a:r>
              <a:rPr lang="en-US" altLang="en-US" sz="2400" dirty="0">
                <a:solidFill>
                  <a:srgbClr val="002060"/>
                </a:solidFill>
              </a:rPr>
              <a:t>: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002060"/>
                </a:solidFill>
              </a:rPr>
              <a:t> muddy1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</a:t>
            </a:r>
            <a:r>
              <a:rPr lang="en-US" altLang="en-US" sz="2400" dirty="0">
                <a:solidFill>
                  <a:srgbClr val="002060"/>
                </a:solidFill>
              </a:rPr>
              <a:t> muddy2</a:t>
            </a:r>
          </a:p>
          <a:p>
            <a:pPr eaLnBrk="1" hangingPunct="1"/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69EAED0C-FEFF-4CDC-9B3A-6F2975B8DC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481E44F-2D89-4FA4-B1A2-0A90940D168E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7B28FBF5-206E-4CB3-945D-5B2CC77BA2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3076118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5">
            <a:extLst>
              <a:ext uri="{FF2B5EF4-FFF2-40B4-BE49-F238E27FC236}">
                <a16:creationId xmlns:a16="http://schemas.microsoft.com/office/drawing/2014/main" id="{9AC86353-6AF3-428B-95B9-39C4E42F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74" y="2317751"/>
            <a:ext cx="619125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AutoShape 3">
            <a:extLst>
              <a:ext uri="{FF2B5EF4-FFF2-40B4-BE49-F238E27FC236}">
                <a16:creationId xmlns:a16="http://schemas.microsoft.com/office/drawing/2014/main" id="{27180BD4-A8A3-4A1C-946E-512934187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Muddy Children Revisited (cont.)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60B1F030-ABA3-4B85-BE94-F2C50EBC1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Bold oval = actual world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Solid boxes = equivalence classes in </a:t>
            </a:r>
            <a:r>
              <a:rPr lang="en-US" altLang="en-US" sz="2400" i="1" dirty="0">
                <a:solidFill>
                  <a:srgbClr val="002060"/>
                </a:solidFill>
              </a:rPr>
              <a:t>I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Dotted boxes = equivalence classes in </a:t>
            </a:r>
            <a:r>
              <a:rPr lang="en-US" altLang="en-US" sz="2400" i="1" dirty="0">
                <a:solidFill>
                  <a:srgbClr val="002060"/>
                </a:solidFill>
              </a:rPr>
              <a:t>I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4F25A8DD-1149-4B87-A40E-3794882C6D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3D0FBE3-9756-4535-9C09-2D972644AC51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DD2E0254-4849-4E1D-88AC-A412A5925F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7732539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2">
            <a:extLst>
              <a:ext uri="{FF2B5EF4-FFF2-40B4-BE49-F238E27FC236}">
                <a16:creationId xmlns:a16="http://schemas.microsoft.com/office/drawing/2014/main" id="{43C0B49B-699E-46F0-9FA9-900A5C617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Muddy Children Revisited 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A3B4728-9DDE-4DCA-8657-9A3E7F9B5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The father then says: “</a:t>
            </a:r>
            <a:r>
              <a:rPr lang="en-US" altLang="en-US" sz="2400" i="1" dirty="0">
                <a:solidFill>
                  <a:srgbClr val="002060"/>
                </a:solidFill>
              </a:rPr>
              <a:t>Do any of you know that you have mud on your forehead? If you do, raise your hand now.</a:t>
            </a:r>
            <a:r>
              <a:rPr lang="en-US" altLang="en-US" sz="2400" dirty="0">
                <a:solidFill>
                  <a:srgbClr val="002060"/>
                </a:solidFill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Here, no one raises his hand.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But by observing that the other did not raise his hand (i.e. does not know whether he’s muddy), each child concludes the true world state.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So, at the second announcement, they both raise their hands.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18AEFF7E-6BAA-4610-8543-842521BC6F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190B7E7-A9DA-4AAC-881A-D4A817BCDC47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061B7834-ED23-4D42-8A63-9D099B1E74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664969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3">
            <a:extLst>
              <a:ext uri="{FF2B5EF4-FFF2-40B4-BE49-F238E27FC236}">
                <a16:creationId xmlns:a16="http://schemas.microsoft.com/office/drawing/2014/main" id="{48E4EC04-6FCD-4479-95CB-E518A1B35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002060"/>
                </a:solidFill>
              </a:rPr>
              <a:t>Muddy Children Revisited (cont.)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4E232BD1-0F7E-4A54-8A9F-54D0FF358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2060"/>
                </a:solidFill>
              </a:rPr>
              <a:t>Bold oval = actual world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2060"/>
                </a:solidFill>
              </a:rPr>
              <a:t>Solid boxes = equivalence classes in </a:t>
            </a:r>
            <a:r>
              <a:rPr lang="en-US" altLang="en-US" sz="2400" i="1">
                <a:solidFill>
                  <a:srgbClr val="002060"/>
                </a:solidFill>
              </a:rPr>
              <a:t>I</a:t>
            </a:r>
            <a:r>
              <a:rPr lang="en-US" altLang="en-US" sz="2400" i="1" baseline="-25000">
                <a:solidFill>
                  <a:srgbClr val="00206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2060"/>
                </a:solidFill>
              </a:rPr>
              <a:t>Dotted boxes = equivalence classes in </a:t>
            </a:r>
            <a:r>
              <a:rPr lang="en-US" altLang="en-US" sz="2400" i="1">
                <a:solidFill>
                  <a:srgbClr val="002060"/>
                </a:solidFill>
              </a:rPr>
              <a:t>I</a:t>
            </a:r>
            <a:r>
              <a:rPr lang="en-US" altLang="en-US" sz="2400" i="1" baseline="-2500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4F4A9643-4820-4A97-9D59-DDC78DBBCE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FC3151E-3904-4C14-B219-0E18DDEFEB50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4DBFD4D8-D9EE-41FE-AFB0-63D8CEAC8D4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14835C55-F434-404B-8AE6-86C665B1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69" y="2343811"/>
            <a:ext cx="4105275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9" name="Rectangle 6">
            <a:extLst>
              <a:ext uri="{FF2B5EF4-FFF2-40B4-BE49-F238E27FC236}">
                <a16:creationId xmlns:a16="http://schemas.microsoft.com/office/drawing/2014/main" id="{52682E1C-6FF0-44FE-B6BB-C52B877A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636839"/>
            <a:ext cx="2665412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u="sng" dirty="0"/>
              <a:t>Note: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w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we have: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K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muddy1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K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muddy2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K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i="1" dirty="0"/>
              <a:t>K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muddy2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07307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2">
            <a:extLst>
              <a:ext uri="{FF2B5EF4-FFF2-40B4-BE49-F238E27FC236}">
                <a16:creationId xmlns:a16="http://schemas.microsoft.com/office/drawing/2014/main" id="{4DC87366-9502-4A35-BBAF-3C03FC981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002060"/>
                </a:solidFill>
              </a:rPr>
              <a:t>Modal Logic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01F792-9147-4988-9C6B-C884144F9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Can be built on top of any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Two modal operators: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	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reads “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is necessarily true”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	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reads “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is possibly true”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Equivalence: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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 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			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 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So we can use only one of the two operators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DD597119-168E-4888-8A34-47A7408C6B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FF666CB-8FEC-4D18-B8DC-A471F8C196B5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811E92FD-BC7C-4C01-AC30-D2E76E2EBCC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39464634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AutoShape 2">
            <a:extLst>
              <a:ext uri="{FF2B5EF4-FFF2-40B4-BE49-F238E27FC236}">
                <a16:creationId xmlns:a16="http://schemas.microsoft.com/office/drawing/2014/main" id="{C98EF17E-B1EB-4041-A579-4CAA1A0C3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Modal Logic: Syntax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4568B132-96FC-47FA-B7AD-ACECC1AA6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Let </a:t>
            </a:r>
            <a:r>
              <a:rPr lang="en-US" altLang="en-US" sz="2800" i="1" dirty="0">
                <a:solidFill>
                  <a:srgbClr val="002060"/>
                </a:solidFill>
              </a:rPr>
              <a:t>P </a:t>
            </a:r>
            <a:r>
              <a:rPr lang="en-US" altLang="en-US" sz="2800" dirty="0">
                <a:solidFill>
                  <a:srgbClr val="002060"/>
                </a:solidFill>
              </a:rPr>
              <a:t>be a set of propositional symbols</a:t>
            </a:r>
          </a:p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We define modal language </a:t>
            </a:r>
            <a:r>
              <a:rPr lang="en-US" altLang="en-US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2800" dirty="0">
                <a:solidFill>
                  <a:srgbClr val="002060"/>
                </a:solidFill>
              </a:rPr>
              <a:t> as follows:</a:t>
            </a:r>
          </a:p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If </a:t>
            </a:r>
            <a:r>
              <a:rPr lang="en-US" altLang="en-US" sz="2800" i="1" dirty="0">
                <a:solidFill>
                  <a:srgbClr val="002060"/>
                </a:solidFill>
              </a:rPr>
              <a:t>p</a:t>
            </a:r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GB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 </a:t>
            </a:r>
            <a:r>
              <a:rPr lang="en-GB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P </a:t>
            </a:r>
            <a:r>
              <a:rPr lang="en-GB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and</a:t>
            </a:r>
            <a:r>
              <a:rPr lang="en-GB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 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2800" dirty="0">
                <a:solidFill>
                  <a:srgbClr val="002060"/>
                </a:solidFill>
              </a:rPr>
              <a:t> then:</a:t>
            </a:r>
          </a:p>
          <a:p>
            <a:pPr lvl="1" eaLnBrk="1" hangingPunct="1"/>
            <a:r>
              <a:rPr lang="en-GB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	p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2400" dirty="0">
                <a:solidFill>
                  <a:srgbClr val="002060"/>
                </a:solidFill>
                <a:latin typeface="Lucida Calligraphy" panose="03010101010101010101" pitchFamily="66" charset="0"/>
                <a:sym typeface="Symbol" panose="05050102010706020507" pitchFamily="18" charset="2"/>
              </a:rPr>
              <a:t>		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Lucida Calligraphy" panose="03010101010101010101" pitchFamily="66" charset="0"/>
              </a:rPr>
              <a:t>L		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Lucida Calligraphy" panose="03010101010101010101" pitchFamily="66" charset="0"/>
              </a:rPr>
              <a:t>L			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Lucida Calligraphy" panose="03010101010101010101" pitchFamily="66" charset="0"/>
              </a:rPr>
              <a:t>L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/>
            <a:endParaRPr lang="en-US" altLang="en-US" sz="2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Remember that </a:t>
            </a:r>
          </a:p>
          <a:p>
            <a:pPr lvl="1"/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	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 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 	   </a:t>
            </a:r>
            <a:r>
              <a:rPr lang="en-US" altLang="en-US" sz="2800" dirty="0">
                <a:solidFill>
                  <a:srgbClr val="002060"/>
                </a:solidFill>
              </a:rPr>
              <a:t>and 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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  (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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)   </a:t>
            </a:r>
            <a:r>
              <a:rPr lang="en-US" altLang="en-US" sz="2800" dirty="0">
                <a:solidFill>
                  <a:srgbClr val="002060"/>
                </a:solidFill>
              </a:rPr>
              <a:t>and 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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 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0206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z="28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9114D512-8DDB-4508-A6BB-A857CD9158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7889F89-F4A7-434D-B76F-AABB283C6515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9E62C055-B7D6-4659-AC2B-8DDFCF7C91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36455074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>
            <a:extLst>
              <a:ext uri="{FF2B5EF4-FFF2-40B4-BE49-F238E27FC236}">
                <a16:creationId xmlns:a16="http://schemas.microsoft.com/office/drawing/2014/main" id="{9B2F837B-3757-4D4D-B239-71919ECB4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3715" y="348343"/>
            <a:ext cx="5341257" cy="980727"/>
          </a:xfrm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en-US" altLang="en-US" dirty="0"/>
              <a:t>Overview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EA03838-F77B-4084-ACFC-DAE970C9986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xfrm>
            <a:off x="6287542" y="1456660"/>
            <a:ext cx="5393603" cy="4508205"/>
          </a:xfrm>
        </p:spPr>
        <p:txBody>
          <a:bodyPr>
            <a:normAutofit lnSpcReduction="10000"/>
          </a:bodyPr>
          <a:lstStyle/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The partition model of knowledge</a:t>
            </a: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Introduction to modal logic</a:t>
            </a: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The </a:t>
            </a:r>
            <a:r>
              <a:rPr lang="en-US" altLang="en-US" sz="2400" i="1" dirty="0">
                <a:solidFill>
                  <a:srgbClr val="002060"/>
                </a:solidFill>
              </a:rPr>
              <a:t>S5 </a:t>
            </a:r>
            <a:r>
              <a:rPr lang="en-US" altLang="en-US" sz="2400" dirty="0">
                <a:solidFill>
                  <a:srgbClr val="002060"/>
                </a:solidFill>
              </a:rPr>
              <a:t>axioms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Common knowledge</a:t>
            </a: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Applications to robotics</a:t>
            </a: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457200" indent="-342900" algn="l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Knowledge and belief</a:t>
            </a:r>
          </a:p>
        </p:txBody>
      </p:sp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4648B8B0-560B-4A6F-AA01-FD1E97D649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GB" altLang="en-US" b="0" dirty="0"/>
          </a:p>
        </p:txBody>
      </p:sp>
      <p:sp>
        <p:nvSpPr>
          <p:cNvPr id="7171" name="Slide Number Placeholder 5" hidden="1">
            <a:extLst>
              <a:ext uri="{FF2B5EF4-FFF2-40B4-BE49-F238E27FC236}">
                <a16:creationId xmlns:a16="http://schemas.microsoft.com/office/drawing/2014/main" id="{EB8C5C95-5F23-42C9-B155-11B6CAC010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6508" y="6403460"/>
            <a:ext cx="389815" cy="384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BFCB68C0-4BCF-4BAA-84E0-39452747A7B6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</a:t>
            </a:fld>
            <a:endParaRPr lang="en-GB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6730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2">
            <a:extLst>
              <a:ext uri="{FF2B5EF4-FFF2-40B4-BE49-F238E27FC236}">
                <a16:creationId xmlns:a16="http://schemas.microsoft.com/office/drawing/2014/main" id="{B1569EFA-B70F-45BC-B663-976A86421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Modal Logic: Semantics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B7C0FAA6-710B-4C2E-8AB5-7C40B738D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5" y="1091178"/>
            <a:ext cx="8007661" cy="48845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Semantics is given in terms of </a:t>
            </a:r>
            <a:r>
              <a:rPr lang="en-US" altLang="en-US" sz="2800" dirty="0" err="1">
                <a:solidFill>
                  <a:srgbClr val="002060"/>
                </a:solidFill>
              </a:rPr>
              <a:t>Kripke</a:t>
            </a:r>
            <a:r>
              <a:rPr lang="en-US" altLang="en-US" sz="2800" dirty="0">
                <a:solidFill>
                  <a:srgbClr val="002060"/>
                </a:solidFill>
              </a:rPr>
              <a:t> Structures (also known as possible worlds structures)</a:t>
            </a:r>
          </a:p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Due to American logician Saul </a:t>
            </a:r>
            <a:r>
              <a:rPr lang="en-US" altLang="en-US" sz="2800" dirty="0" err="1">
                <a:solidFill>
                  <a:srgbClr val="002060"/>
                </a:solidFill>
              </a:rPr>
              <a:t>Kripke</a:t>
            </a:r>
            <a:r>
              <a:rPr lang="en-US" altLang="en-US" sz="2800" dirty="0">
                <a:solidFill>
                  <a:srgbClr val="002060"/>
                </a:solidFill>
              </a:rPr>
              <a:t>, City University of NY</a:t>
            </a:r>
          </a:p>
          <a:p>
            <a:pPr eaLnBrk="1" hangingPunct="1"/>
            <a:endParaRPr lang="en-US" altLang="en-US" sz="28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002060"/>
                </a:solidFill>
              </a:rPr>
              <a:t>A </a:t>
            </a:r>
            <a:r>
              <a:rPr lang="en-US" altLang="en-US" sz="2800" dirty="0" err="1">
                <a:solidFill>
                  <a:srgbClr val="002060"/>
                </a:solidFill>
              </a:rPr>
              <a:t>Kripke</a:t>
            </a:r>
            <a:r>
              <a:rPr lang="en-US" altLang="en-US" sz="2800" dirty="0">
                <a:solidFill>
                  <a:srgbClr val="002060"/>
                </a:solidFill>
              </a:rPr>
              <a:t> Structure is (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dirty="0">
                <a:solidFill>
                  <a:srgbClr val="002060"/>
                </a:solidFill>
              </a:rPr>
              <a:t>, </a:t>
            </a:r>
            <a:r>
              <a:rPr lang="en-US" altLang="en-US" sz="2800" i="1" dirty="0">
                <a:solidFill>
                  <a:srgbClr val="002060"/>
                </a:solidFill>
              </a:rPr>
              <a:t>R</a:t>
            </a:r>
            <a:r>
              <a:rPr lang="en-US" altLang="en-US" sz="2800" dirty="0">
                <a:solidFill>
                  <a:srgbClr val="002060"/>
                </a:solidFill>
              </a:rPr>
              <a:t>)</a:t>
            </a: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W</a:t>
            </a:r>
            <a:r>
              <a:rPr lang="en-US" altLang="en-US" sz="2400" dirty="0">
                <a:solidFill>
                  <a:srgbClr val="002060"/>
                </a:solidFill>
              </a:rPr>
              <a:t> is a set of possible worlds</a:t>
            </a: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R</a:t>
            </a:r>
            <a:r>
              <a:rPr lang="en-US" altLang="en-US" sz="2400" dirty="0">
                <a:solidFill>
                  <a:srgbClr val="002060"/>
                </a:solidFill>
              </a:rPr>
              <a:t> :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is a binary accessibility relation over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78961559-8D8E-4CA8-A008-5F4C232F56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2AD468E-42C1-45FD-A864-6BF2C2CDB221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6626" name="Footer Placeholder 5">
            <a:extLst>
              <a:ext uri="{FF2B5EF4-FFF2-40B4-BE49-F238E27FC236}">
                <a16:creationId xmlns:a16="http://schemas.microsoft.com/office/drawing/2014/main" id="{1A1B9A07-CA4A-462E-8A7E-3BBC7EE6A0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06A53ADC-812E-4809-9E95-32231BE4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947" y="1091178"/>
            <a:ext cx="3603767" cy="488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5081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2">
            <a:extLst>
              <a:ext uri="{FF2B5EF4-FFF2-40B4-BE49-F238E27FC236}">
                <a16:creationId xmlns:a16="http://schemas.microsoft.com/office/drawing/2014/main" id="{8AAE68C1-9560-4800-A42C-7CF1A1BBF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7574"/>
            <a:ext cx="12192000" cy="10236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Modal Logic: Semantics 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C93B304-DF42-4108-A1E4-28A62DF8D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A </a:t>
            </a:r>
            <a:r>
              <a:rPr lang="en-US" altLang="en-US" sz="2400" dirty="0" err="1">
                <a:solidFill>
                  <a:srgbClr val="002060"/>
                </a:solidFill>
              </a:rPr>
              <a:t>Kripke</a:t>
            </a:r>
            <a:r>
              <a:rPr lang="en-US" altLang="en-US" sz="2400" dirty="0">
                <a:solidFill>
                  <a:srgbClr val="002060"/>
                </a:solidFill>
              </a:rPr>
              <a:t> model is a pair 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where</a:t>
            </a: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M</a:t>
            </a:r>
            <a:r>
              <a:rPr lang="en-US" altLang="en-US" sz="2400" dirty="0">
                <a:solidFill>
                  <a:srgbClr val="002060"/>
                </a:solidFill>
              </a:rPr>
              <a:t> = (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i="1" dirty="0">
                <a:solidFill>
                  <a:srgbClr val="002060"/>
                </a:solidFill>
              </a:rPr>
              <a:t>R</a:t>
            </a:r>
            <a:r>
              <a:rPr lang="en-US" altLang="en-US" sz="2400" dirty="0">
                <a:solidFill>
                  <a:srgbClr val="002060"/>
                </a:solidFill>
              </a:rPr>
              <a:t>) is a </a:t>
            </a:r>
            <a:r>
              <a:rPr lang="en-US" altLang="en-US" sz="2400" dirty="0" err="1">
                <a:solidFill>
                  <a:srgbClr val="002060"/>
                </a:solidFill>
              </a:rPr>
              <a:t>Kripke</a:t>
            </a:r>
            <a:r>
              <a:rPr lang="en-US" altLang="en-US" sz="2400" dirty="0">
                <a:solidFill>
                  <a:srgbClr val="002060"/>
                </a:solidFill>
              </a:rPr>
              <a:t> structure    and 		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is a world</a:t>
            </a:r>
          </a:p>
          <a:p>
            <a:pPr eaLnBrk="1" hangingPunct="1"/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The entailment relation is defined as follows:</a:t>
            </a: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is true in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if 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and 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if and only if we do not have 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en-US" sz="2400" i="1" dirty="0">
                <a:solidFill>
                  <a:srgbClr val="002060"/>
                </a:solidFill>
              </a:rPr>
              <a:t>	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if and only if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w’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such that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i="1" dirty="0" err="1">
                <a:solidFill>
                  <a:srgbClr val="002060"/>
                </a:solidFill>
                <a:sym typeface="Symbol" panose="05050102010706020507" pitchFamily="18" charset="2"/>
              </a:rPr>
              <a:t>w</a:t>
            </a:r>
            <a:r>
              <a:rPr lang="en-US" altLang="en-US" sz="2400" dirty="0" err="1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  <a:sym typeface="Symbol" panose="05050102010706020507" pitchFamily="18" charset="2"/>
              </a:rPr>
              <a:t>w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) we have </a:t>
            </a:r>
            <a:r>
              <a:rPr lang="en-US" altLang="en-US" sz="2400" i="1" dirty="0" err="1">
                <a:solidFill>
                  <a:srgbClr val="002060"/>
                </a:solidFill>
              </a:rPr>
              <a:t>M</a:t>
            </a:r>
            <a:r>
              <a:rPr lang="en-US" altLang="en-US" sz="2400" dirty="0" err="1">
                <a:solidFill>
                  <a:srgbClr val="002060"/>
                </a:solidFill>
              </a:rPr>
              <a:t>,</a:t>
            </a:r>
            <a:r>
              <a:rPr lang="en-US" altLang="en-US" sz="2400" i="1" dirty="0" err="1">
                <a:solidFill>
                  <a:srgbClr val="002060"/>
                </a:solidFill>
              </a:rPr>
              <a:t>w</a:t>
            </a:r>
            <a:r>
              <a:rPr lang="en-US" altLang="en-US" sz="2400" i="1" dirty="0">
                <a:solidFill>
                  <a:srgbClr val="002060"/>
                </a:solidFill>
              </a:rPr>
              <a:t>’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E477B6EF-F66D-4B08-8235-29ECFF78AB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B92AFCD-1706-4A65-B7BF-484D490E8011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595B781D-C1F6-41C2-9A1C-7A635CCB37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9150918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2">
            <a:extLst>
              <a:ext uri="{FF2B5EF4-FFF2-40B4-BE49-F238E27FC236}">
                <a16:creationId xmlns:a16="http://schemas.microsoft.com/office/drawing/2014/main" id="{4493DC3F-5049-400D-852D-CD4BD27A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Modal Logic: Semantics 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FC42296-5B67-4DA5-8206-6BBCF91B8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As in classical logic:</a:t>
            </a:r>
          </a:p>
          <a:p>
            <a:pPr lvl="1" eaLnBrk="1" hangingPunct="1"/>
            <a:r>
              <a:rPr lang="en-US" altLang="en-US" sz="2400" dirty="0">
                <a:solidFill>
                  <a:srgbClr val="002060"/>
                </a:solidFill>
              </a:rPr>
              <a:t>	Any formula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is valid (written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) if and only 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is true in all </a:t>
            </a:r>
            <a:r>
              <a:rPr lang="en-US" altLang="en-US" sz="2400" dirty="0" err="1">
                <a:solidFill>
                  <a:srgbClr val="002060"/>
                </a:solidFill>
                <a:sym typeface="Symbol" panose="05050102010706020507" pitchFamily="18" charset="2"/>
              </a:rPr>
              <a:t>Kripke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models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			E.g. 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 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is valid</a:t>
            </a:r>
          </a:p>
          <a:p>
            <a:pPr lvl="1" eaLnBrk="1" hangingPunct="1"/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	Any </a:t>
            </a:r>
            <a:r>
              <a:rPr lang="en-US" altLang="en-US" sz="2400" dirty="0">
                <a:solidFill>
                  <a:srgbClr val="002060"/>
                </a:solidFill>
              </a:rPr>
              <a:t>formula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is satisfiable if and only 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is true in some </a:t>
            </a:r>
            <a:r>
              <a:rPr lang="en-US" altLang="en-US" sz="2400" dirty="0" err="1">
                <a:solidFill>
                  <a:srgbClr val="002060"/>
                </a:solidFill>
                <a:sym typeface="Symbol" panose="05050102010706020507" pitchFamily="18" charset="2"/>
              </a:rPr>
              <a:t>Kripke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models</a:t>
            </a:r>
          </a:p>
          <a:p>
            <a:pPr eaLnBrk="1" hangingPunct="1"/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We write </a:t>
            </a:r>
            <a:r>
              <a:rPr lang="en-US" altLang="en-US" sz="2400" i="1" dirty="0">
                <a:solidFill>
                  <a:srgbClr val="002060"/>
                </a:solidFill>
              </a:rPr>
              <a:t>M</a:t>
            </a:r>
            <a:r>
              <a:rPr lang="en-US" altLang="en-US" sz="2400" dirty="0">
                <a:solidFill>
                  <a:srgbClr val="002060"/>
                </a:solidFill>
              </a:rPr>
              <a:t>,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is true in all worlds of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M</a:t>
            </a:r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403179BD-2141-43ED-9023-595FAF56CB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8FE2D89-CC21-4362-AE4D-23150FCD923C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12A4A8E5-E4A1-4601-AB57-8FE3F679EB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9922236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2">
            <a:extLst>
              <a:ext uri="{FF2B5EF4-FFF2-40B4-BE49-F238E27FC236}">
                <a16:creationId xmlns:a16="http://schemas.microsoft.com/office/drawing/2014/main" id="{6C124EE8-8D29-411C-B42F-149C017ED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Modal Logic: Axiomatics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FB958B5-F4DC-4B45-A5FC-E5B312B41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Is there a set of minimal axioms that allows us to derive precisely all the valid sentences?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Some well-known axioms:</a:t>
            </a:r>
          </a:p>
          <a:p>
            <a:pPr marL="152387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	Axiom(Classical)</a:t>
            </a:r>
            <a:r>
              <a:rPr lang="en-US" altLang="en-US" sz="2400" dirty="0">
                <a:solidFill>
                  <a:srgbClr val="002060"/>
                </a:solidFill>
              </a:rPr>
              <a:t> All propositional tautologies are 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	Axiom (K)</a:t>
            </a:r>
            <a:r>
              <a:rPr lang="en-US" altLang="en-US" sz="2400" dirty="0">
                <a:solidFill>
                  <a:srgbClr val="002060"/>
                </a:solidFill>
              </a:rPr>
              <a:t> (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dirty="0">
                <a:solidFill>
                  <a:srgbClr val="002060"/>
                </a:solidFill>
              </a:rPr>
              <a:t>(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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</a:rPr>
              <a:t>))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 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</a:rPr>
              <a:t> is 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	Rule (Modus Ponens)</a:t>
            </a:r>
            <a:r>
              <a:rPr lang="en-US" altLang="en-US" sz="2400" dirty="0">
                <a:solidFill>
                  <a:srgbClr val="002060"/>
                </a:solidFill>
              </a:rPr>
              <a:t> 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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are valid, infer that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is valid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2060"/>
                </a:solidFill>
              </a:rPr>
              <a:t>	Rule (Necessitation)</a:t>
            </a:r>
            <a:r>
              <a:rPr lang="en-US" altLang="en-US" sz="2400" dirty="0">
                <a:solidFill>
                  <a:srgbClr val="002060"/>
                </a:solidFill>
              </a:rPr>
              <a:t> if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is valid, infer that 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is valid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A8EB810B-1F7D-4799-8095-79525AF5D5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AF684AB-ABDF-41A5-897D-E0FA94D0DAE4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7C0BB963-0D2D-4C96-B1CC-9666778AA85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41156161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AutoShape 2">
            <a:extLst>
              <a:ext uri="{FF2B5EF4-FFF2-40B4-BE49-F238E27FC236}">
                <a16:creationId xmlns:a16="http://schemas.microsoft.com/office/drawing/2014/main" id="{11E6A6C5-A8C0-41A9-A831-A70952452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Modal Logic: Axiomatics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84429BDC-879B-4955-8A36-3CD7E057F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355073"/>
            <a:ext cx="10877723" cy="4817294"/>
          </a:xfrm>
        </p:spPr>
        <p:txBody>
          <a:bodyPr>
            <a:normAutofit/>
          </a:bodyPr>
          <a:lstStyle/>
          <a:p>
            <a:pPr marL="152387" indent="0" eaLnBrk="1" hangingPunct="1">
              <a:lnSpc>
                <a:spcPct val="90000"/>
              </a:lnSpc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Refresher</a:t>
            </a:r>
            <a:r>
              <a:rPr lang="en-US" altLang="en-US" sz="2400" u="sng" dirty="0">
                <a:solidFill>
                  <a:srgbClr val="002060"/>
                </a:solidFill>
              </a:rPr>
              <a:t>: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A set of inference rules (i.e. an inference procedure) is sound if everything it concludes is true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A set of inference rules (i.e. an inference procedure) is complete if it can find all true sentences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u="sng" dirty="0">
              <a:solidFill>
                <a:srgbClr val="002060"/>
              </a:solidFill>
            </a:endParaRPr>
          </a:p>
          <a:p>
            <a:pPr marL="152387" indent="0" eaLnBrk="1" hangingPunct="1">
              <a:lnSpc>
                <a:spcPct val="90000"/>
              </a:lnSpc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Theorem</a:t>
            </a:r>
            <a:r>
              <a:rPr lang="en-US" altLang="en-US" sz="2400" u="sng" dirty="0">
                <a:solidFill>
                  <a:srgbClr val="002060"/>
                </a:solidFill>
              </a:rPr>
              <a:t>:</a:t>
            </a:r>
            <a:r>
              <a:rPr lang="en-US" altLang="en-US" sz="2400" dirty="0">
                <a:solidFill>
                  <a:srgbClr val="002060"/>
                </a:solidFill>
              </a:rPr>
              <a:t> System </a:t>
            </a:r>
            <a:r>
              <a:rPr lang="en-US" altLang="en-US" sz="2400" b="1" dirty="0">
                <a:solidFill>
                  <a:srgbClr val="002060"/>
                </a:solidFill>
              </a:rPr>
              <a:t>K</a:t>
            </a:r>
            <a:r>
              <a:rPr lang="en-US" altLang="en-US" sz="2400" dirty="0">
                <a:solidFill>
                  <a:srgbClr val="002060"/>
                </a:solidFill>
              </a:rPr>
              <a:t> is sound and complete for the class of all </a:t>
            </a:r>
            <a:r>
              <a:rPr lang="en-US" altLang="en-US" sz="2400" dirty="0" err="1">
                <a:solidFill>
                  <a:srgbClr val="002060"/>
                </a:solidFill>
              </a:rPr>
              <a:t>Kripke</a:t>
            </a:r>
            <a:r>
              <a:rPr lang="en-US" altLang="en-US" sz="2400" dirty="0">
                <a:solidFill>
                  <a:srgbClr val="002060"/>
                </a:solidFill>
              </a:rPr>
              <a:t> models.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CD530FA5-6890-4C7E-9401-3F8DE7BCC2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6E080B-DFA8-4042-AB05-64E42307F02B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55AD33A1-43B0-4783-A8EF-4E97628956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15239810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AutoShape 2">
            <a:extLst>
              <a:ext uri="{FF2B5EF4-FFF2-40B4-BE49-F238E27FC236}">
                <a16:creationId xmlns:a16="http://schemas.microsoft.com/office/drawing/2014/main" id="{EF6C2FFD-4436-45B9-AF1A-C70E8B203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Multiple Modal Operators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89E8F012-781A-4A1B-93F0-8C5208E04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indent="-457167"/>
            <a:r>
              <a:rPr lang="en-US" altLang="en-US" sz="2400" dirty="0">
                <a:solidFill>
                  <a:srgbClr val="002060"/>
                </a:solidFill>
              </a:rPr>
              <a:t>We can define a modal logic with </a:t>
            </a:r>
            <a:r>
              <a:rPr lang="en-US" altLang="en-US" sz="2400" i="1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modal operators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, …,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rgbClr val="002060"/>
                </a:solidFill>
              </a:rPr>
              <a:t> as follows: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We would have a single set of worlds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endParaRPr lang="en-US" altLang="en-US" sz="2400" i="1" dirty="0">
              <a:solidFill>
                <a:srgbClr val="002060"/>
              </a:solidFill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rgbClr val="002060"/>
                </a:solidFill>
              </a:rPr>
              <a:t>n</a:t>
            </a:r>
            <a:r>
              <a:rPr lang="en-US" altLang="en-US" sz="2400" dirty="0">
                <a:solidFill>
                  <a:srgbClr val="002060"/>
                </a:solidFill>
              </a:rPr>
              <a:t> accessibility relations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, …,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Semantics of each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400" i="1" baseline="-25000" dirty="0" err="1">
                <a:solidFill>
                  <a:srgbClr val="00206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 is defined in terms of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i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C86629D7-176B-4B67-9DC8-B5A96ECF19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2E87E71-5FBC-4B25-9AA7-D852C16A5943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C12BFC40-244D-4DA5-9472-51F94B164F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160494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400" u="sng" dirty="0">
                <a:solidFill>
                  <a:srgbClr val="091F5C"/>
                </a:solidFill>
                <a:sym typeface="Arial"/>
              </a:rPr>
              <a:t>Objective: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 Come up with a sound and complete axiom system for the partition model of knowledge.</a:t>
            </a:r>
            <a:endParaRPr lang="en-US" sz="28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8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400" u="sng" dirty="0">
                <a:solidFill>
                  <a:srgbClr val="091F5C"/>
                </a:solidFill>
                <a:sym typeface="Arial"/>
              </a:rPr>
              <a:t>Note: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 This corresponds to a more restricted set of models than the set of all </a:t>
            </a:r>
            <a:r>
              <a:rPr lang="en-US" altLang="en-US" sz="2400" dirty="0" err="1">
                <a:solidFill>
                  <a:srgbClr val="091F5C"/>
                </a:solidFill>
                <a:sym typeface="Arial"/>
              </a:rPr>
              <a:t>Kripke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 models.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altLang="en-US" sz="2400" dirty="0">
              <a:solidFill>
                <a:srgbClr val="091F5C"/>
              </a:solidFill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In other words, we will need more axioms.</a:t>
            </a:r>
            <a:endParaRPr lang="en-US" sz="28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8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0237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</a:t>
            </a:r>
            <a:endParaRPr lang="en-US"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The modal operator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becomes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Worlds accessible from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w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according to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are those indistinguishable to agent </a:t>
            </a:r>
            <a:r>
              <a:rPr lang="en-US" altLang="en-US" sz="2000" i="1" dirty="0" err="1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from world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w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means “agent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knows that”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Start with the simple axioms: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34373" y="2994171"/>
            <a:ext cx="7725165" cy="177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(Classical)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All propositional tautologies are valid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(Modus Ponens)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if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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are valid, infer that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is valid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4339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</a:t>
            </a:r>
            <a:br>
              <a:rPr lang="en-US" altLang="en-US" sz="3200" dirty="0"/>
            </a:br>
            <a:r>
              <a:rPr lang="en-US" altLang="en-US" sz="3200" dirty="0"/>
              <a:t>(More Axioms)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(K)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From 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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))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infer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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(Necessitation)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From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, infer that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15519" y="1740407"/>
            <a:ext cx="9761355" cy="168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Means that the agent knows all the consequences of his knowledge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This is also known as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logical omniscience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sz="2000"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530754EB-5125-493A-ABDD-D9922C7C3E41}"/>
              </a:ext>
            </a:extLst>
          </p:cNvPr>
          <p:cNvSpPr txBox="1">
            <a:spLocks/>
          </p:cNvSpPr>
          <p:nvPr/>
        </p:nvSpPr>
        <p:spPr>
          <a:xfrm>
            <a:off x="815519" y="3429000"/>
            <a:ext cx="9761355" cy="1688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Means that the agent knows all propositional tautologies</a:t>
            </a: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45445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 (More Axioms)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Axiom (D)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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 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Axiom (T)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06092" y="1721554"/>
            <a:ext cx="7404654" cy="14458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This is called the axiom of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consistency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sz="2000"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7601859D-1CD0-4F24-A9A9-0EF72160FA43}"/>
              </a:ext>
            </a:extLst>
          </p:cNvPr>
          <p:cNvSpPr txBox="1">
            <a:spLocks/>
          </p:cNvSpPr>
          <p:nvPr/>
        </p:nvSpPr>
        <p:spPr>
          <a:xfrm>
            <a:off x="806092" y="3429000"/>
            <a:ext cx="8864238" cy="155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This is called the </a:t>
            </a:r>
            <a:r>
              <a:rPr lang="en-US" altLang="en-US" sz="2000" dirty="0" err="1">
                <a:solidFill>
                  <a:schemeClr val="accent2"/>
                </a:solidFill>
                <a:sym typeface="Arial"/>
              </a:rPr>
              <a:t>veridity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axiom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Means that if an agent cannot know something that is not true.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Corresponds to assuming that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is reflexive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6395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>
            <a:extLst>
              <a:ext uri="{FF2B5EF4-FFF2-40B4-BE49-F238E27FC236}">
                <a16:creationId xmlns:a16="http://schemas.microsoft.com/office/drawing/2014/main" id="{9DA9ADA0-9412-45C7-B598-F2034D423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rgbClr val="002060"/>
                </a:solidFill>
              </a:rPr>
              <a:t>The Muddy Children Puzzle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4CF136C-07AB-4AD8-91F7-587F59C28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002060"/>
                </a:solidFill>
              </a:rPr>
              <a:t>n</a:t>
            </a:r>
            <a:r>
              <a:rPr lang="en-US" altLang="en-US" sz="2000" dirty="0">
                <a:solidFill>
                  <a:srgbClr val="002060"/>
                </a:solidFill>
              </a:rPr>
              <a:t> children meet their father after playing in the mud. The father notices that </a:t>
            </a:r>
            <a:r>
              <a:rPr lang="en-US" altLang="en-US" sz="2000" i="1" dirty="0">
                <a:solidFill>
                  <a:srgbClr val="002060"/>
                </a:solidFill>
              </a:rPr>
              <a:t>k</a:t>
            </a:r>
            <a:r>
              <a:rPr lang="en-US" altLang="en-US" sz="2000" dirty="0">
                <a:solidFill>
                  <a:srgbClr val="002060"/>
                </a:solidFill>
              </a:rPr>
              <a:t> of the children have mud on their foreheads.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Each child sees everybody else’s foreheads, but not his own.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The father says: “</a:t>
            </a:r>
            <a:r>
              <a:rPr lang="en-US" altLang="en-US" sz="2000" i="1" dirty="0">
                <a:solidFill>
                  <a:srgbClr val="002060"/>
                </a:solidFill>
              </a:rPr>
              <a:t>At least one of you has mud on his forehead</a:t>
            </a:r>
            <a:r>
              <a:rPr lang="en-US" altLang="en-US" sz="2000" dirty="0">
                <a:solidFill>
                  <a:srgbClr val="002060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The father then says: “</a:t>
            </a:r>
            <a:r>
              <a:rPr lang="en-US" altLang="en-US" sz="2000" i="1" dirty="0">
                <a:solidFill>
                  <a:srgbClr val="002060"/>
                </a:solidFill>
              </a:rPr>
              <a:t>Do any of you know that you have mud on your forehead? If you do, raise your hand now.</a:t>
            </a:r>
            <a:r>
              <a:rPr lang="en-US" altLang="en-US" sz="2000" dirty="0">
                <a:solidFill>
                  <a:srgbClr val="002060"/>
                </a:solidFill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No one raises his hand.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The father repeats the question, and again no one moves.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After exactly </a:t>
            </a:r>
            <a:r>
              <a:rPr lang="en-US" altLang="en-US" sz="2000" i="1" dirty="0">
                <a:solidFill>
                  <a:srgbClr val="002060"/>
                </a:solidFill>
              </a:rPr>
              <a:t>k</a:t>
            </a:r>
            <a:r>
              <a:rPr lang="en-US" altLang="en-US" sz="2000" dirty="0">
                <a:solidFill>
                  <a:srgbClr val="002060"/>
                </a:solidFill>
              </a:rPr>
              <a:t> repetitions, all children with muddy foreheads raise their hands simultaneously.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8F030B00-288E-4FCD-A560-CC1F2BA531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E520A7C-4598-497A-9488-05ECE2D996C7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7E63CDD3-4854-472A-A0CC-C69B125A953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0742866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 (More Axioms)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Axiom (4)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 err="1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Axiom (5)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u="sng" dirty="0">
                <a:solidFill>
                  <a:srgbClr val="091F5C"/>
                </a:solidFill>
                <a:sym typeface="Arial"/>
              </a:rPr>
              <a:t>Refresher: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Binary relation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over domain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is Euclidian if and only if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y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y’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y’’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if (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’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and (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’’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then (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y’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y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’’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01280" y="1706252"/>
            <a:ext cx="6298594" cy="15478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Called the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positive introspection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axiom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Corresponds to assuming that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is transitive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22D6A4DE-A8A9-40EF-8B5A-61AB53559D0E}"/>
              </a:ext>
            </a:extLst>
          </p:cNvPr>
          <p:cNvSpPr txBox="1">
            <a:spLocks/>
          </p:cNvSpPr>
          <p:nvPr/>
        </p:nvSpPr>
        <p:spPr>
          <a:xfrm>
            <a:off x="801280" y="2973070"/>
            <a:ext cx="6298594" cy="154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Called the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negative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rPr>
              <a:t> introspection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 axiom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Corresponds to assuming that </a:t>
            </a:r>
            <a:r>
              <a:rPr lang="en-US" altLang="en-US" sz="2000" i="1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 is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Euclidian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9949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 (Overview of Axioms)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spc="-35" dirty="0">
                <a:solidFill>
                  <a:srgbClr val="091F5C"/>
                </a:solidFill>
                <a:latin typeface="Tahoma"/>
                <a:cs typeface="Tahoma"/>
                <a:sym typeface="Arial"/>
              </a:rPr>
              <a:t>Proposition: a binary relation is an equivalence relation if and only if it is reflexive, transitive and Euclidean</a:t>
            </a: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spc="-35" dirty="0">
                <a:solidFill>
                  <a:srgbClr val="091F5C"/>
                </a:solidFill>
                <a:latin typeface="Tahoma"/>
                <a:cs typeface="Tahoma"/>
                <a:sym typeface="Arial"/>
              </a:rPr>
              <a:t>Proposition: a binary relation is an equivalence relation if and only if it is reflexive, transitive and symmetric</a:t>
            </a: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5DA339-953E-4F3D-9610-29B56400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06" y="1456343"/>
            <a:ext cx="8459787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42635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Axiomatic theory of the partition model (back to the partition model)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System </a:t>
            </a: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KT45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exactly captures the properties of knowledge defined in the partition model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System </a:t>
            </a: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KT45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is also known as </a:t>
            </a: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S5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altLang="en-US" sz="2000" b="1" dirty="0">
              <a:solidFill>
                <a:srgbClr val="091F5C"/>
              </a:solidFill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S5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is sound and complete for the class of all partition models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22523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4000" dirty="0"/>
              <a:t>The Coordinated Attack Problem</a:t>
            </a:r>
            <a:br>
              <a:rPr lang="en-US" altLang="en-US" sz="4000" dirty="0"/>
            </a:br>
            <a:r>
              <a:rPr lang="en-US" altLang="en-US" sz="3200" dirty="0"/>
              <a:t>(aka, Two Generals’ or Warring Generals Problem)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Two generals standing on opposite hilltops, trying to coordinate an attack on a third general in a valley between them.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Communication is via messengers who must travel across enemy lines (possibly get caught).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If a general attacks on his own, he loses.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If both attack simultaneously, they win.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What protocol can ensure simultaneous attack?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3058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The Coordinated Attack Problem</a:t>
            </a:r>
            <a:endParaRPr b="1" i="1" dirty="0"/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AF799D-3446-48EC-A7E5-469499D4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2" y="1606809"/>
            <a:ext cx="10528216" cy="36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425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Coordinated Attack Problem</a:t>
            </a:r>
            <a:br>
              <a:rPr lang="en-US" altLang="en-US" sz="3200" dirty="0"/>
            </a:br>
            <a:r>
              <a:rPr lang="en-US" altLang="en-US" sz="3200" dirty="0"/>
              <a:t>(A Naive Protocols)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Let us call the generals: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Protocol for general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Protocol for general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: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24945" y="1721553"/>
            <a:ext cx="3343191" cy="14193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(sender)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(receiver)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3C19BE99-9F6B-4CAA-9C98-2CB86D0A5678}"/>
              </a:ext>
            </a:extLst>
          </p:cNvPr>
          <p:cNvSpPr txBox="1">
            <a:spLocks/>
          </p:cNvSpPr>
          <p:nvPr/>
        </p:nvSpPr>
        <p:spPr>
          <a:xfrm>
            <a:off x="824944" y="3007360"/>
            <a:ext cx="10542111" cy="19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Send an “attack” message to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endParaRPr lang="en-US" alt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Keeps sending until acknowledgement is received</a:t>
            </a: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Google Shape;29;p5">
            <a:extLst>
              <a:ext uri="{FF2B5EF4-FFF2-40B4-BE49-F238E27FC236}">
                <a16:creationId xmlns:a16="http://schemas.microsoft.com/office/drawing/2014/main" id="{BBA8A6C5-893B-4BD9-A08F-FC94C430076D}"/>
              </a:ext>
            </a:extLst>
          </p:cNvPr>
          <p:cNvSpPr txBox="1">
            <a:spLocks/>
          </p:cNvSpPr>
          <p:nvPr/>
        </p:nvSpPr>
        <p:spPr>
          <a:xfrm>
            <a:off x="824945" y="4242517"/>
            <a:ext cx="10741744" cy="1705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Do nothing until he receives a message “attack” from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endParaRPr lang="en-US" alt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If you receive a message, send an acknowledgement to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4213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  <p:bldP spid="7" grpId="0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Coordinated Attack Problem</a:t>
            </a:r>
            <a:br>
              <a:rPr lang="en-US" altLang="en-US" sz="3200" dirty="0"/>
            </a:br>
            <a:r>
              <a:rPr lang="en-US" altLang="en-US" sz="3200" dirty="0"/>
              <a:t>(States)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State of general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State of general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Global state: &lt;(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msg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ack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),(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msg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ack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)&gt;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4 possible local states per general &amp;16 global states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43799" y="1657084"/>
            <a:ext cx="10965157" cy="16061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A pair (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msg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ack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 where msg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{0,1}, ack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{0,1}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msg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= 1 means a message “attack” was sent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ack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= 1 means an acknowledgement was received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9B20273A-6B93-4567-8CB5-42992802BFFE}"/>
              </a:ext>
            </a:extLst>
          </p:cNvPr>
          <p:cNvSpPr txBox="1">
            <a:spLocks/>
          </p:cNvSpPr>
          <p:nvPr/>
        </p:nvSpPr>
        <p:spPr>
          <a:xfrm>
            <a:off x="843798" y="3429000"/>
            <a:ext cx="10965157" cy="160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A pair (</a:t>
            </a:r>
            <a:r>
              <a:rPr lang="en-US" altLang="en-US" sz="2000" i="1" dirty="0" err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msg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lang="en-US" altLang="en-US" sz="2000" i="1" dirty="0" err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ack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) where msg 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{0,1}, ack 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{0,1}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msg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= 1 means a message “attack” was received</a:t>
            </a:r>
            <a:endParaRPr lang="en-US" alt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ack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= 1 means an acknowledgement was sent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2407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Coordinated Attack Problem</a:t>
            </a:r>
            <a:br>
              <a:rPr lang="en-US" altLang="en-US" sz="3200" dirty="0"/>
            </a:br>
            <a:r>
              <a:rPr lang="en-US" altLang="en-US" sz="3200" dirty="0"/>
              <a:t>(Possible Worlds)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Initial global state: &lt;(0,0),(0,0)&gt;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State changes as a result of: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Change in states captured in a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history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Example: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In our model: </a:t>
            </a: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possible world = possible history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43799" y="2174040"/>
            <a:ext cx="8611286" cy="12549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Protocol events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Nondeterministic effects of nature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CE1116E1-325F-4577-AC46-947375B9D23A}"/>
              </a:ext>
            </a:extLst>
          </p:cNvPr>
          <p:cNvSpPr txBox="1">
            <a:spLocks/>
          </p:cNvSpPr>
          <p:nvPr/>
        </p:nvSpPr>
        <p:spPr>
          <a:xfrm>
            <a:off x="843799" y="3862633"/>
            <a:ext cx="8611286" cy="125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sends a message to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receives it and sends an acknowledges, which is then received by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endParaRPr lang="en-US" alt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&lt;(0,0),(0,0)&gt;, &lt;(1,0),(1,0)&gt;, &lt;(1,1),(1,1)&gt;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4625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Coordinated Attack Problem</a:t>
            </a:r>
            <a:br>
              <a:rPr lang="en-US" altLang="en-US" sz="3200" dirty="0"/>
            </a:br>
            <a:r>
              <a:rPr lang="en-US" altLang="en-US" sz="3200" dirty="0"/>
              <a:t>(Indistinguishable Worlds)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Defining the accessibility relation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Example World: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43800" y="1705460"/>
            <a:ext cx="10581488" cy="134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Two histories are indistinguishable </a:t>
            </a: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to agent </a:t>
            </a:r>
            <a:r>
              <a:rPr lang="en-US" altLang="en-US" sz="2000" b="1" i="1" dirty="0" err="1">
                <a:solidFill>
                  <a:srgbClr val="091F5C"/>
                </a:solidFill>
                <a:sym typeface="Arial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if their final global states have identical </a:t>
            </a:r>
            <a:r>
              <a:rPr lang="en-US" altLang="en-US" sz="2000" b="1" i="1" dirty="0">
                <a:solidFill>
                  <a:srgbClr val="091F5C"/>
                </a:solidFill>
                <a:sym typeface="Arial"/>
              </a:rPr>
              <a:t>local states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for agent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i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45E9D869-1E9A-4870-BD3C-CF4F96A7AF5D}"/>
              </a:ext>
            </a:extLst>
          </p:cNvPr>
          <p:cNvSpPr txBox="1">
            <a:spLocks/>
          </p:cNvSpPr>
          <p:nvPr/>
        </p:nvSpPr>
        <p:spPr>
          <a:xfrm>
            <a:off x="1099895" y="4650835"/>
            <a:ext cx="10581488" cy="134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u="sng" dirty="0">
                <a:solidFill>
                  <a:srgbClr val="091F5C"/>
                </a:solidFill>
                <a:sym typeface="Arial"/>
              </a:rPr>
              <a:t>In words: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sends a message to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but does not get an acknowledgement. This could be because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never received the message, or because he did but his acknowledgement did not make reach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35D7523-471C-4AD1-B722-003C3BB2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63" y="3129303"/>
            <a:ext cx="7621411" cy="13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0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Coordinated Attack Problem</a:t>
            </a:r>
            <a:br>
              <a:rPr lang="en-US" altLang="en-US" sz="3200" dirty="0"/>
            </a:br>
            <a:r>
              <a:rPr lang="en-US" altLang="en-US" sz="3200" dirty="0"/>
              <a:t>(What do generals know?)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Suppose the actual world is: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In this world, the following hold: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Unfortunately, this </a:t>
            </a:r>
            <a:r>
              <a:rPr lang="en-US" altLang="en-US" sz="2000" b="1" i="1" dirty="0">
                <a:solidFill>
                  <a:srgbClr val="091F5C"/>
                </a:solidFill>
                <a:sym typeface="Arial"/>
              </a:rPr>
              <a:t>also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holds: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does not known that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knows that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knows that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intends to attack. Why? Because, from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’s perspective, the message could have been lost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43799" y="1735560"/>
            <a:ext cx="8366189" cy="10499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&lt;(0,0),(0,0)&gt;, &lt;(1,0),(1,0)&gt;, &lt;(1,1),(1,1)&gt;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1647EE53-9365-42B0-BC00-8F53C8C33053}"/>
              </a:ext>
            </a:extLst>
          </p:cNvPr>
          <p:cNvSpPr txBox="1">
            <a:spLocks/>
          </p:cNvSpPr>
          <p:nvPr/>
        </p:nvSpPr>
        <p:spPr>
          <a:xfrm>
            <a:off x="843798" y="3049382"/>
            <a:ext cx="8366189" cy="104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 fontScale="92500" lnSpcReduction="20000"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attack</a:t>
            </a:r>
            <a:endParaRPr lang="en-US" altLang="en-US" sz="2000" dirty="0">
              <a:solidFill>
                <a:srgbClr val="091F5C"/>
              </a:solidFill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attack</a:t>
            </a:r>
            <a:endParaRPr lang="en-US" altLang="en-US" sz="2000" dirty="0">
              <a:solidFill>
                <a:srgbClr val="091F5C"/>
              </a:solidFill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attack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Google Shape;29;p5">
            <a:extLst>
              <a:ext uri="{FF2B5EF4-FFF2-40B4-BE49-F238E27FC236}">
                <a16:creationId xmlns:a16="http://schemas.microsoft.com/office/drawing/2014/main" id="{B72718E4-2A31-480A-9DC2-DEE957FDBEB6}"/>
              </a:ext>
            </a:extLst>
          </p:cNvPr>
          <p:cNvSpPr txBox="1">
            <a:spLocks/>
          </p:cNvSpPr>
          <p:nvPr/>
        </p:nvSpPr>
        <p:spPr>
          <a:xfrm>
            <a:off x="843797" y="4712682"/>
            <a:ext cx="8366189" cy="104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attack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8616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  <p:bldP spid="7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4">
            <a:extLst>
              <a:ext uri="{FF2B5EF4-FFF2-40B4-BE49-F238E27FC236}">
                <a16:creationId xmlns:a16="http://schemas.microsoft.com/office/drawing/2014/main" id="{6DC9DDD5-1955-45F1-B37A-2561C9E75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Muddy Children (cont.)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94A151C-6389-4356-9518-546EB3717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Suppose </a:t>
            </a:r>
            <a:r>
              <a:rPr lang="en-US" altLang="en-US" sz="2400" i="1" dirty="0">
                <a:solidFill>
                  <a:srgbClr val="002060"/>
                </a:solidFill>
              </a:rPr>
              <a:t>k</a:t>
            </a:r>
            <a:r>
              <a:rPr lang="en-US" altLang="en-US" sz="2400" dirty="0">
                <a:solidFill>
                  <a:srgbClr val="002060"/>
                </a:solidFill>
              </a:rPr>
              <a:t> = 1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The muddy child knows the others are clean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When the father says at least one is muddy, he concludes that it’s him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7C6FCC17-14BA-4D86-9354-87AF2870EA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0CDA23F-5E19-4056-BE13-C6626FFE1991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BC8B5C31-3DE9-4CA9-A541-AB95B8F9EA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4971C5E-5171-4821-B98B-D138F4C4F1B0}"/>
              </a:ext>
            </a:extLst>
          </p:cNvPr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09038" y="2362200"/>
            <a:ext cx="3382962" cy="3724275"/>
          </a:xfrm>
        </p:spPr>
      </p:pic>
    </p:spTree>
    <p:extLst>
      <p:ext uri="{BB962C8B-B14F-4D97-AF65-F5344CB8AC3E}">
        <p14:creationId xmlns:p14="http://schemas.microsoft.com/office/powerpoint/2010/main" val="1069254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Coordinated Attack Problem</a:t>
            </a:r>
            <a:br>
              <a:rPr lang="en-US" altLang="en-US" sz="3200" dirty="0"/>
            </a:br>
            <a:r>
              <a:rPr lang="en-US" altLang="en-US" sz="3200" dirty="0"/>
              <a:t>(What do generals know?)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Possible solution: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Then we have: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Unfortunately, we </a:t>
            </a:r>
            <a:r>
              <a:rPr lang="en-US" altLang="en-US" sz="2000" b="1" i="1" dirty="0">
                <a:solidFill>
                  <a:srgbClr val="091F5C"/>
                </a:solidFill>
                <a:sym typeface="Arial"/>
              </a:rPr>
              <a:t>also 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have: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Is there a way out of this?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15519" y="1738221"/>
            <a:ext cx="7291533" cy="8896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acknowledges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’s acknowledgement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sz="2000"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233EEF52-A742-49BF-97C9-E5D0CADC56CD}"/>
              </a:ext>
            </a:extLst>
          </p:cNvPr>
          <p:cNvSpPr txBox="1">
            <a:spLocks/>
          </p:cNvSpPr>
          <p:nvPr/>
        </p:nvSpPr>
        <p:spPr>
          <a:xfrm>
            <a:off x="815519" y="3011041"/>
            <a:ext cx="7291533" cy="88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attack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Google Shape;29;p5">
            <a:extLst>
              <a:ext uri="{FF2B5EF4-FFF2-40B4-BE49-F238E27FC236}">
                <a16:creationId xmlns:a16="http://schemas.microsoft.com/office/drawing/2014/main" id="{4AAC1CC0-A632-4641-8434-9B8DEE1D3A48}"/>
              </a:ext>
            </a:extLst>
          </p:cNvPr>
          <p:cNvSpPr txBox="1">
            <a:spLocks/>
          </p:cNvSpPr>
          <p:nvPr/>
        </p:nvSpPr>
        <p:spPr>
          <a:xfrm>
            <a:off x="815519" y="4283861"/>
            <a:ext cx="7291533" cy="88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S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Arial"/>
              </a:rPr>
              <a:t>R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attack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5375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  <p:bldP spid="7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The “Everyone Knows” Operator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E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denotes that everyone in group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knows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Semantics of “everyone knows”: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spc="-35" dirty="0">
                <a:solidFill>
                  <a:srgbClr val="091F5C"/>
                </a:solidFill>
                <a:latin typeface="Tahoma"/>
                <a:cs typeface="Tahoma"/>
                <a:sym typeface="Arial"/>
              </a:rPr>
              <a:t>Let: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w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|=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E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if and only if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i="1" dirty="0" err="1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</a:t>
            </a:r>
            <a:r>
              <a:rPr lang="en-GB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G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we have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w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|=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34371" y="2607674"/>
            <a:ext cx="6009488" cy="1642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M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be a 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Kripke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structure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w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be a possible world in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M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be a group of agents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be a sentence of modal logic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98688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“Common Knowledge” Operator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When we say something is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common knowledge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we mean that </a:t>
            </a:r>
            <a:r>
              <a:rPr lang="en-US" altLang="en-US" sz="2000" dirty="0">
                <a:solidFill>
                  <a:schemeClr val="accent2"/>
                </a:solidFill>
                <a:sym typeface="Arial"/>
              </a:rPr>
              <a:t>any fool knows it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!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If any fool knows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, we can assume that everyone knows it, and everyone knows that everyone knows that everyone knows it, and so on (infinitely).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79665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“Common Knowledge” Operator</a:t>
            </a:r>
            <a:br>
              <a:rPr lang="en-US" altLang="en-US" sz="3200" dirty="0"/>
            </a:br>
            <a:r>
              <a:rPr lang="en-US" altLang="en-US" sz="3200" dirty="0"/>
              <a:t>(formal definition)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C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denotes that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is common knowledge among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G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Semantics of “common knowledge”:</a:t>
            </a: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spc="-35" dirty="0">
                <a:solidFill>
                  <a:srgbClr val="091F5C"/>
                </a:solidFill>
                <a:latin typeface="Tahoma"/>
                <a:cs typeface="Tahoma"/>
                <a:sym typeface="Arial"/>
              </a:rPr>
              <a:t>Let: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w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|=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C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if and only if 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M</a:t>
            </a:r>
            <a:r>
              <a:rPr lang="en-US" altLang="en-US" sz="2000" dirty="0" err="1">
                <a:solidFill>
                  <a:srgbClr val="091F5C"/>
                </a:solidFill>
                <a:sym typeface="Arial"/>
              </a:rPr>
              <a:t>,</a:t>
            </a:r>
            <a:r>
              <a:rPr lang="en-US" altLang="en-US" sz="2000" i="1" dirty="0" err="1">
                <a:solidFill>
                  <a:srgbClr val="091F5C"/>
                </a:solidFill>
                <a:sym typeface="Arial"/>
              </a:rPr>
              <a:t>w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|=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E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C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</a:t>
            </a: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Notice the recursion in the definition.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E05E28E5-B65F-4D29-B414-D98E7DA267D5}"/>
              </a:ext>
            </a:extLst>
          </p:cNvPr>
          <p:cNvSpPr txBox="1">
            <a:spLocks/>
          </p:cNvSpPr>
          <p:nvPr/>
        </p:nvSpPr>
        <p:spPr>
          <a:xfrm>
            <a:off x="834371" y="2607674"/>
            <a:ext cx="6009488" cy="164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M</a:t>
            </a:r>
            <a:r>
              <a:rPr lang="en-US" altLang="en-US"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 be a Kripke structure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w</a:t>
            </a:r>
            <a:r>
              <a:rPr lang="en-US" altLang="en-US"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 be a possible world in </a:t>
            </a:r>
            <a:r>
              <a:rPr lang="en-US" altLang="en-US" sz="2000" i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M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G</a:t>
            </a:r>
            <a:r>
              <a:rPr lang="en-US" altLang="en-US"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 be a group of agents</a:t>
            </a: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i="1">
                <a:solidFill>
                  <a:srgbClr val="091F5C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</a:t>
            </a:r>
            <a:r>
              <a:rPr lang="en-US" altLang="en-US"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rPr>
              <a:t> be a sentence of modal logic</a:t>
            </a:r>
            <a:endParaRPr lang="en-US" sz="2000" spc="-35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6596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6" grpId="0" build="p" bldLvl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dirty="0"/>
              <a:t>The “Common Knowledge” Operator</a:t>
            </a:r>
            <a:br>
              <a:rPr lang="en-US" altLang="en-US" sz="3200" dirty="0"/>
            </a:br>
            <a:r>
              <a:rPr lang="en-US" altLang="en-US" sz="3200" dirty="0"/>
              <a:t>(Axiomatization)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All we need is </a:t>
            </a: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S5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plus the following: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Axiom (A3)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E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 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 …  </a:t>
            </a:r>
            <a:r>
              <a:rPr lang="en-US" altLang="en-US" sz="2000" i="1" dirty="0" err="1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baseline="-25000" dirty="0" err="1">
                <a:solidFill>
                  <a:srgbClr val="091F5C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Axiom (A4)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C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E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C</a:t>
            </a:r>
            <a:r>
              <a:rPr lang="en-US" altLang="en-US" sz="2000" i="1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b="1" dirty="0">
                <a:solidFill>
                  <a:srgbClr val="091F5C"/>
                </a:solidFill>
                <a:sym typeface="Arial"/>
              </a:rPr>
              <a:t>Rule (R3)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 From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E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(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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)			 infer 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91F5C"/>
                </a:solidFill>
                <a:sym typeface="Arial"/>
              </a:rPr>
              <a:t>C</a:t>
            </a:r>
            <a:r>
              <a:rPr lang="en-US" altLang="en-US" sz="2000" i="1" baseline="-25000" dirty="0">
                <a:solidFill>
                  <a:srgbClr val="091F5C"/>
                </a:solidFill>
                <a:sym typeface="Arial"/>
              </a:rPr>
              <a:t>G</a:t>
            </a:r>
            <a:r>
              <a:rPr lang="en-US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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altLang="en-US" sz="2000" dirty="0">
              <a:solidFill>
                <a:srgbClr val="091F5C"/>
              </a:solidFill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34372" y="2132157"/>
            <a:ext cx="6537388" cy="12143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given </a:t>
            </a:r>
            <a:r>
              <a:rPr lang="en-GB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G=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{</a:t>
            </a:r>
            <a:r>
              <a:rPr lang="en-GB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1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,…,</a:t>
            </a:r>
            <a:r>
              <a:rPr lang="en-GB" altLang="en-US" sz="2000" i="1" dirty="0">
                <a:solidFill>
                  <a:srgbClr val="091F5C"/>
                </a:solidFill>
                <a:sym typeface="Symbol" panose="05050102010706020507" pitchFamily="18" charset="2"/>
              </a:rPr>
              <a:t>n</a:t>
            </a:r>
            <a:r>
              <a:rPr lang="en-GB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}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sz="2000"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856A65E1-3402-4EA5-AED5-C484BF513BAC}"/>
              </a:ext>
            </a:extLst>
          </p:cNvPr>
          <p:cNvSpPr txBox="1">
            <a:spLocks/>
          </p:cNvSpPr>
          <p:nvPr/>
        </p:nvSpPr>
        <p:spPr>
          <a:xfrm>
            <a:off x="834372" y="3843865"/>
            <a:ext cx="6537388" cy="1214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This is called the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induction rule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.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4737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Back to Coordinated Attack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Whenever any communication protocol guarantees a coordinated attack in a particular history, in that history we must have common knowledge between the two generals that an attack is about to happen.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No finite exchange of acknowledgements will ever lead to such common knowledge.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altLang="en-US" sz="2000" dirty="0">
              <a:solidFill>
                <a:srgbClr val="091F5C"/>
              </a:solidFill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Arial"/>
              </a:rPr>
              <a:t>There is no communication  protocol that solves the Coordinated Attack problem.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4078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5. Logics of knowledge and belief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Used to model "modes of truth" of cognitive agents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Distributed modalities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Cognitive agents </a:t>
            </a:r>
            <a:r>
              <a:rPr lang="en-GB" altLang="en-US" sz="2000" dirty="0">
                <a:solidFill>
                  <a:srgbClr val="091F5C"/>
                </a:solidFill>
                <a:sym typeface="Wingdings" panose="05000000000000000000" pitchFamily="2" charset="2"/>
              </a:rPr>
              <a:t> 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characterise an intelligent agent using symbolic representations and </a:t>
            </a:r>
            <a:r>
              <a:rPr lang="en-GB" altLang="en-US" sz="2000" b="1" dirty="0">
                <a:solidFill>
                  <a:srgbClr val="006699"/>
                </a:solidFill>
                <a:sym typeface="Arial"/>
              </a:rPr>
              <a:t>mentalistic notions</a:t>
            </a:r>
            <a:r>
              <a:rPr lang="en-GB" altLang="en-US" sz="2000" i="1" dirty="0">
                <a:solidFill>
                  <a:srgbClr val="091F5C"/>
                </a:solidFill>
                <a:sym typeface="Arial"/>
              </a:rPr>
              <a:t>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16989" y="3847608"/>
            <a:ext cx="10558021" cy="294121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FF6600"/>
                </a:solidFill>
                <a:sym typeface="Arial"/>
              </a:rPr>
              <a:t>knowledge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 - John knows humans are mortal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FF6600"/>
                </a:solidFill>
                <a:sym typeface="Arial"/>
              </a:rPr>
              <a:t>beliefs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 - John took his umbrella because he believed it was going to rain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FF6600"/>
                </a:solidFill>
                <a:sym typeface="Arial"/>
              </a:rPr>
              <a:t>desires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en-GB" altLang="en-US" sz="2000" dirty="0">
                <a:solidFill>
                  <a:srgbClr val="FF6600"/>
                </a:solidFill>
                <a:sym typeface="Arial"/>
              </a:rPr>
              <a:t>goals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 - John wants to possess a PhD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FF6600"/>
                </a:solidFill>
                <a:sym typeface="Arial"/>
              </a:rPr>
              <a:t>intentions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 - John intends to work hard in order to have a PhD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GB" altLang="en-US" sz="2000" dirty="0">
                <a:solidFill>
                  <a:srgbClr val="FF6600"/>
                </a:solidFill>
                <a:sym typeface="Arial"/>
              </a:rPr>
              <a:t>commitments</a:t>
            </a:r>
            <a:r>
              <a:rPr lang="en-GB" altLang="en-US" sz="2000" dirty="0">
                <a:solidFill>
                  <a:srgbClr val="091F5C"/>
                </a:solidFill>
                <a:sym typeface="Arial"/>
              </a:rPr>
              <a:t> - John will not stop working until getting his PhD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0271228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Logics of knowledge and belief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How to represent knowledge and beliefs of agents?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FOPL augmented with two modal operators </a:t>
            </a:r>
            <a:r>
              <a:rPr lang="it-IT" altLang="en-US" sz="2000" b="1" dirty="0">
                <a:solidFill>
                  <a:srgbClr val="FF0000"/>
                </a:solidFill>
                <a:sym typeface="Arial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 and </a:t>
            </a:r>
            <a:r>
              <a:rPr lang="it-IT" altLang="en-US" sz="2000" b="1" dirty="0">
                <a:solidFill>
                  <a:srgbClr val="FF0000"/>
                </a:solidFill>
                <a:sym typeface="Arial"/>
              </a:rPr>
              <a:t>B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Associate with each agent a set of possible worlds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 err="1">
                <a:solidFill>
                  <a:srgbClr val="091F5C"/>
                </a:solidFill>
                <a:sym typeface="Symbol" panose="05050102010706020507" pitchFamily="18" charset="2"/>
              </a:rPr>
              <a:t>Kripke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model M</a:t>
            </a:r>
            <a:r>
              <a:rPr lang="en-US" altLang="en-US" sz="2000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of agent </a:t>
            </a:r>
            <a:r>
              <a:rPr lang="en-US" altLang="en-US" sz="2000" i="1" dirty="0">
                <a:solidFill>
                  <a:srgbClr val="006699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for a formula </a:t>
            </a:r>
            <a:r>
              <a:rPr lang="en-US" altLang="en-US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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M</a:t>
            </a:r>
            <a:r>
              <a:rPr lang="en-US" altLang="en-US" sz="2000" baseline="-25000" dirty="0">
                <a:solidFill>
                  <a:srgbClr val="091F5C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=&lt;W, R, I&gt;		 with 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 A x W X W</a:t>
            </a: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And </a:t>
            </a:r>
            <a:r>
              <a:rPr lang="en-US" altLang="en-US" sz="2000" dirty="0">
                <a:solidFill>
                  <a:schemeClr val="hlink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- interpretation of the formula on a </a:t>
            </a:r>
            <a:r>
              <a:rPr lang="en-US" altLang="en-US" sz="2000" dirty="0" err="1">
                <a:solidFill>
                  <a:srgbClr val="091F5C"/>
                </a:solidFill>
                <a:sym typeface="Symbol" panose="05050102010706020507" pitchFamily="18" charset="2"/>
              </a:rPr>
              <a:t>Kripke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frame &lt;W,R&gt; which makes the formula true for agent </a:t>
            </a:r>
            <a:r>
              <a:rPr lang="en-US" altLang="en-US" sz="2000" i="1" dirty="0">
                <a:solidFill>
                  <a:srgbClr val="006699"/>
                </a:solidFill>
                <a:sym typeface="Symbol" panose="05050102010706020507" pitchFamily="18" charset="2"/>
              </a:rPr>
              <a:t>a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3835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Logics of knowledge and belief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An agent </a:t>
            </a:r>
            <a:r>
              <a:rPr lang="it-IT" altLang="en-US" sz="2000" i="1" dirty="0">
                <a:solidFill>
                  <a:srgbClr val="091F5C"/>
                </a:solidFill>
                <a:sym typeface="Arial"/>
              </a:rPr>
              <a:t>knows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 a propositions in a given world if the proposition holds in all worlds accessible to the agent from the given world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An agent </a:t>
            </a:r>
            <a:r>
              <a:rPr lang="it-IT" altLang="en-US" sz="2000" i="1" dirty="0">
                <a:solidFill>
                  <a:srgbClr val="091F5C"/>
                </a:solidFill>
                <a:sym typeface="Arial"/>
              </a:rPr>
              <a:t>believes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 a propositions in a given world if the proposition holds in all worlds accessible to the agent from the given world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it-IT" altLang="en-US" sz="2000" dirty="0">
              <a:solidFill>
                <a:srgbClr val="091F5C"/>
              </a:solidFill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it-IT" altLang="en-US" sz="2000" dirty="0">
              <a:solidFill>
                <a:srgbClr val="091F5C"/>
              </a:solidFill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The difference between </a:t>
            </a:r>
            <a:r>
              <a:rPr lang="it-IT" altLang="en-US" sz="2000" b="1" dirty="0">
                <a:solidFill>
                  <a:srgbClr val="FF0000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 and </a:t>
            </a:r>
            <a:r>
              <a:rPr lang="it-IT" altLang="en-US" sz="2000" b="1" dirty="0">
                <a:solidFill>
                  <a:srgbClr val="FF0000"/>
                </a:solidFill>
                <a:sym typeface="Arial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 is given by their properties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43799" y="2174040"/>
            <a:ext cx="8026824" cy="719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M</a:t>
            </a:r>
            <a:r>
              <a:rPr lang="en-US" altLang="en-US" sz="2000" baseline="-25000" dirty="0">
                <a:solidFill>
                  <a:srgbClr val="006699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 |=</a:t>
            </a:r>
            <a:r>
              <a:rPr lang="en-US" altLang="en-US" sz="2000" baseline="-25000" dirty="0">
                <a:solidFill>
                  <a:srgbClr val="006699"/>
                </a:solidFill>
                <a:sym typeface="Symbol" panose="05050102010706020507" pitchFamily="18" charset="2"/>
              </a:rPr>
              <a:t>W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  </a:t>
            </a:r>
            <a:r>
              <a:rPr lang="en-US" altLang="en-US" sz="2000" dirty="0" err="1">
                <a:solidFill>
                  <a:srgbClr val="006699"/>
                </a:solidFill>
                <a:sym typeface="Symbol" panose="05050102010706020507" pitchFamily="18" charset="2"/>
              </a:rPr>
              <a:t>iff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   w':  R(</a:t>
            </a:r>
            <a:r>
              <a:rPr lang="en-US" altLang="en-US" sz="2000" dirty="0" err="1">
                <a:solidFill>
                  <a:srgbClr val="006699"/>
                </a:solidFill>
                <a:sym typeface="Symbol" panose="05050102010706020507" pitchFamily="18" charset="2"/>
              </a:rPr>
              <a:t>w,w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')  M</a:t>
            </a:r>
            <a:r>
              <a:rPr lang="en-US" altLang="en-US" sz="2000" baseline="-25000" dirty="0">
                <a:solidFill>
                  <a:srgbClr val="006699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 |=</a:t>
            </a:r>
            <a:r>
              <a:rPr lang="en-US" altLang="en-US" sz="2000" baseline="-25000" dirty="0">
                <a:solidFill>
                  <a:srgbClr val="006699"/>
                </a:solidFill>
                <a:sym typeface="Symbol" panose="05050102010706020507" pitchFamily="18" charset="2"/>
              </a:rPr>
              <a:t>W'</a:t>
            </a: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 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21E453F4-1801-4B91-81F6-6AE1BBDBA3D4}"/>
              </a:ext>
            </a:extLst>
          </p:cNvPr>
          <p:cNvSpPr txBox="1">
            <a:spLocks/>
          </p:cNvSpPr>
          <p:nvPr/>
        </p:nvSpPr>
        <p:spPr>
          <a:xfrm>
            <a:off x="843799" y="3763720"/>
            <a:ext cx="8026824" cy="71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pl-PL" altLang="en-US" sz="2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M</a:t>
            </a:r>
            <a:r>
              <a:rPr lang="pl-PL" altLang="en-US" sz="2000" baseline="-25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lang="pl-PL" altLang="en-US" sz="2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|=</a:t>
            </a:r>
            <a:r>
              <a:rPr lang="pl-PL" altLang="en-US" sz="2000" baseline="-25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W</a:t>
            </a:r>
            <a:r>
              <a:rPr lang="pl-PL" altLang="en-US" sz="2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lang="nl-NL" altLang="en-US" sz="20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lang="pl-PL" altLang="en-US" sz="2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  iff   w':  R(w,w')  M</a:t>
            </a:r>
            <a:r>
              <a:rPr lang="pl-PL" altLang="en-US" sz="2000" baseline="-25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lang="pl-PL" altLang="en-US" sz="2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|=</a:t>
            </a:r>
            <a:r>
              <a:rPr lang="pl-PL" altLang="en-US" sz="2000" baseline="-25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W'</a:t>
            </a:r>
            <a:r>
              <a:rPr lang="pl-PL" altLang="en-US" sz="2000" dirty="0">
                <a:solidFill>
                  <a:srgbClr val="006699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</a:t>
            </a:r>
            <a:endParaRPr lang="pl-PL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pl-PL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8241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Properties of knowledge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Arial"/>
              </a:rPr>
              <a:t>(A1) Distribution axiom: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(A2) Knowledge axiom: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795829" y="1800844"/>
            <a:ext cx="10600341" cy="1870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"The agent ought to be able to reason with its knowledge"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800" b="1" dirty="0">
                <a:solidFill>
                  <a:srgbClr val="091F5C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800" dirty="0">
                <a:solidFill>
                  <a:srgbClr val="091F5C"/>
                </a:solidFill>
                <a:sym typeface="Symbol" panose="05050102010706020507" pitchFamily="18" charset="2"/>
              </a:rPr>
              <a:t>( )  (</a:t>
            </a:r>
            <a:r>
              <a:rPr lang="en-US" altLang="en-US" sz="2800" b="1" dirty="0">
                <a:solidFill>
                  <a:srgbClr val="091F5C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800" dirty="0">
                <a:solidFill>
                  <a:srgbClr val="091F5C"/>
                </a:solidFill>
                <a:sym typeface="Symbol" panose="05050102010706020507" pitchFamily="18" charset="2"/>
              </a:rPr>
              <a:t>  </a:t>
            </a:r>
            <a:r>
              <a:rPr lang="en-US" altLang="en-US" sz="2800" b="1" dirty="0">
                <a:solidFill>
                  <a:srgbClr val="091F5C"/>
                </a:solidFill>
                <a:sym typeface="Symbol" panose="05050102010706020507" pitchFamily="18" charset="2"/>
              </a:rPr>
              <a:t></a:t>
            </a:r>
            <a:r>
              <a:rPr lang="en-US" altLang="en-US" sz="2800" dirty="0">
                <a:solidFill>
                  <a:srgbClr val="091F5C"/>
                </a:solidFill>
                <a:sym typeface="Symbol" panose="05050102010706020507" pitchFamily="18" charset="2"/>
              </a:rPr>
              <a:t>)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(Axiom of distribution of modality)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K(a, )  ( K(a,)  K(a,) 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471524D-B90B-48DB-B6D7-4721A558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90" y="1391361"/>
            <a:ext cx="4387865" cy="37319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F01DFCAC-0119-4EEA-9684-CACC0B7C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990" y="3563742"/>
            <a:ext cx="1723616" cy="371056"/>
          </a:xfrm>
          <a:prstGeom prst="rect">
            <a:avLst/>
          </a:prstGeom>
        </p:spPr>
      </p:pic>
      <p:sp>
        <p:nvSpPr>
          <p:cNvPr id="8" name="Google Shape;29;p5">
            <a:extLst>
              <a:ext uri="{FF2B5EF4-FFF2-40B4-BE49-F238E27FC236}">
                <a16:creationId xmlns:a16="http://schemas.microsoft.com/office/drawing/2014/main" id="{71B375D9-3746-4079-9552-A895D839E12E}"/>
              </a:ext>
            </a:extLst>
          </p:cNvPr>
          <p:cNvSpPr txBox="1">
            <a:spLocks/>
          </p:cNvSpPr>
          <p:nvPr/>
        </p:nvSpPr>
        <p:spPr>
          <a:xfrm>
            <a:off x="795829" y="3934798"/>
            <a:ext cx="10600341" cy="1870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"The agent can not know something that is false"	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800" b="1" dirty="0">
                <a:solidFill>
                  <a:srgbClr val="091F5C"/>
                </a:solidFill>
                <a:sym typeface="Arial"/>
              </a:rPr>
              <a:t></a:t>
            </a:r>
            <a:r>
              <a:rPr lang="en-US" altLang="en-US" sz="28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800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800" dirty="0">
                <a:solidFill>
                  <a:srgbClr val="091F5C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800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800" dirty="0">
                <a:solidFill>
                  <a:srgbClr val="091F5C"/>
                </a:solidFill>
                <a:sym typeface="Arial"/>
              </a:rPr>
              <a:t> 	(</a:t>
            </a:r>
            <a:r>
              <a:rPr lang="en-US" altLang="en-US" sz="2800" dirty="0">
                <a:solidFill>
                  <a:srgbClr val="009900"/>
                </a:solidFill>
                <a:sym typeface="Arial"/>
              </a:rPr>
              <a:t>T</a:t>
            </a:r>
            <a:r>
              <a:rPr lang="en-US" altLang="en-US" sz="2800" dirty="0">
                <a:solidFill>
                  <a:srgbClr val="091F5C"/>
                </a:solidFill>
                <a:sym typeface="Arial"/>
              </a:rPr>
              <a:t>)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	- satisfied if R is reflexive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K(a,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 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8054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8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>
            <a:extLst>
              <a:ext uri="{FF2B5EF4-FFF2-40B4-BE49-F238E27FC236}">
                <a16:creationId xmlns:a16="http://schemas.microsoft.com/office/drawing/2014/main" id="{D55AAC6B-9AE3-48DF-9219-70ABCC703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Muddy Children (cont.)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B1B87ED-F53B-41F2-A246-45A4A5AC8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rgbClr val="002060"/>
                </a:solidFill>
              </a:rPr>
              <a:t>Suppose </a:t>
            </a:r>
            <a:r>
              <a:rPr lang="en-US" altLang="en-US" sz="2000" i="1" dirty="0">
                <a:solidFill>
                  <a:srgbClr val="002060"/>
                </a:solidFill>
              </a:rPr>
              <a:t>k</a:t>
            </a:r>
            <a:r>
              <a:rPr lang="en-US" altLang="en-US" sz="2000" dirty="0">
                <a:solidFill>
                  <a:srgbClr val="002060"/>
                </a:solidFill>
              </a:rPr>
              <a:t> = 2</a:t>
            </a:r>
          </a:p>
          <a:p>
            <a:pPr eaLnBrk="1" hangingPunct="1"/>
            <a:r>
              <a:rPr lang="en-US" altLang="en-US" sz="2000" dirty="0">
                <a:solidFill>
                  <a:srgbClr val="002060"/>
                </a:solidFill>
              </a:rPr>
              <a:t>Suppose you are muddy</a:t>
            </a:r>
          </a:p>
          <a:p>
            <a:pPr eaLnBrk="1" hangingPunct="1"/>
            <a:r>
              <a:rPr lang="en-US" altLang="en-US" sz="2000" dirty="0">
                <a:solidFill>
                  <a:srgbClr val="002060"/>
                </a:solidFill>
              </a:rPr>
              <a:t>After the first announcement, you see another muddy child, so you think perhaps he’s the only muddy one.</a:t>
            </a:r>
          </a:p>
          <a:p>
            <a:pPr eaLnBrk="1" hangingPunct="1"/>
            <a:r>
              <a:rPr lang="en-US" altLang="en-US" sz="2000" dirty="0">
                <a:solidFill>
                  <a:srgbClr val="002060"/>
                </a:solidFill>
              </a:rPr>
              <a:t>But you note that this child did not raise his hand, and you </a:t>
            </a:r>
            <a:r>
              <a:rPr lang="en-US" altLang="en-US" sz="2000" dirty="0" err="1">
                <a:solidFill>
                  <a:srgbClr val="002060"/>
                </a:solidFill>
              </a:rPr>
              <a:t>realise</a:t>
            </a:r>
            <a:r>
              <a:rPr lang="en-US" altLang="en-US" sz="2000" dirty="0">
                <a:solidFill>
                  <a:srgbClr val="002060"/>
                </a:solidFill>
              </a:rPr>
              <a:t> you are also muddy.</a:t>
            </a:r>
          </a:p>
          <a:p>
            <a:pPr eaLnBrk="1" hangingPunct="1"/>
            <a:r>
              <a:rPr lang="en-US" altLang="en-US" sz="2000" dirty="0">
                <a:solidFill>
                  <a:srgbClr val="002060"/>
                </a:solidFill>
              </a:rPr>
              <a:t>So you raise your hand in the next round, and so does the other muddy child</a:t>
            </a:r>
          </a:p>
        </p:txBody>
      </p:sp>
      <p:sp>
        <p:nvSpPr>
          <p:cNvPr id="10243" name="Slide Number Placeholder 6">
            <a:extLst>
              <a:ext uri="{FF2B5EF4-FFF2-40B4-BE49-F238E27FC236}">
                <a16:creationId xmlns:a16="http://schemas.microsoft.com/office/drawing/2014/main" id="{2A48CB87-BCB1-4D35-A6D5-C98DC6EC7D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C9FB70E-80A7-40C6-A16F-3354637AFF87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0242" name="Footer Placeholder 5">
            <a:extLst>
              <a:ext uri="{FF2B5EF4-FFF2-40B4-BE49-F238E27FC236}">
                <a16:creationId xmlns:a16="http://schemas.microsoft.com/office/drawing/2014/main" id="{2C9059F5-BD84-48C7-826C-9EDBA21A5D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FE436F7A-7943-4F29-BD73-D40C284DEE0D}"/>
              </a:ext>
            </a:extLst>
          </p:cNvPr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14"/>
          <a:stretch>
            <a:fillRect/>
          </a:stretch>
        </p:blipFill>
        <p:spPr>
          <a:xfrm>
            <a:off x="9310688" y="2362200"/>
            <a:ext cx="2881312" cy="3724275"/>
          </a:xfrm>
        </p:spPr>
      </p:pic>
    </p:spTree>
    <p:extLst>
      <p:ext uri="{BB962C8B-B14F-4D97-AF65-F5344CB8AC3E}">
        <p14:creationId xmlns:p14="http://schemas.microsoft.com/office/powerpoint/2010/main" val="86500158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Properties of knowledge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(A3) Positive introspection axiom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(A4) Negative introspection axiom: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795829" y="1800844"/>
            <a:ext cx="10600341" cy="1870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X </a:t>
            </a:r>
            <a:r>
              <a:rPr lang="en-US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 X</a:t>
            </a:r>
            <a:r>
              <a:rPr lang="it-IT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   (</a:t>
            </a:r>
            <a:r>
              <a:rPr lang="it-IT" altLang="en-US" sz="2400" dirty="0">
                <a:solidFill>
                  <a:srgbClr val="009900"/>
                </a:solidFill>
                <a:sym typeface="Symbol" panose="05050102010706020507" pitchFamily="18" charset="2"/>
              </a:rPr>
              <a:t>S4</a:t>
            </a:r>
            <a:r>
              <a:rPr lang="it-IT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)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- satisfied if R is transitive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K(a,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 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K(a, K(a,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))</a:t>
            </a:r>
            <a:endParaRPr dirty="0"/>
          </a:p>
        </p:txBody>
      </p:sp>
      <p:sp>
        <p:nvSpPr>
          <p:cNvPr id="8" name="Google Shape;29;p5">
            <a:extLst>
              <a:ext uri="{FF2B5EF4-FFF2-40B4-BE49-F238E27FC236}">
                <a16:creationId xmlns:a16="http://schemas.microsoft.com/office/drawing/2014/main" id="{71B375D9-3746-4079-9552-A895D839E12E}"/>
              </a:ext>
            </a:extLst>
          </p:cNvPr>
          <p:cNvSpPr txBox="1">
            <a:spLocks/>
          </p:cNvSpPr>
          <p:nvPr/>
        </p:nvSpPr>
        <p:spPr>
          <a:xfrm>
            <a:off x="795829" y="3934798"/>
            <a:ext cx="10600341" cy="1870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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X </a:t>
            </a:r>
            <a:r>
              <a:rPr lang="en-US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 </a:t>
            </a:r>
            <a:r>
              <a:rPr lang="en-US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</a:t>
            </a:r>
            <a:r>
              <a:rPr lang="en-US" altLang="en-US" sz="2400" dirty="0">
                <a:solidFill>
                  <a:srgbClr val="091F5C"/>
                </a:solidFill>
                <a:sym typeface="Arial"/>
              </a:rPr>
              <a:t> X</a:t>
            </a:r>
            <a:r>
              <a:rPr lang="it-IT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  (</a:t>
            </a:r>
            <a:r>
              <a:rPr lang="it-IT" altLang="en-US" sz="2400" dirty="0">
                <a:solidFill>
                  <a:srgbClr val="009900"/>
                </a:solidFill>
                <a:sym typeface="Symbol" panose="05050102010706020507" pitchFamily="18" charset="2"/>
              </a:rPr>
              <a:t>S5</a:t>
            </a:r>
            <a:r>
              <a:rPr lang="it-IT" altLang="en-US" sz="2400" dirty="0">
                <a:solidFill>
                  <a:srgbClr val="091F5C"/>
                </a:solidFill>
                <a:sym typeface="Symbol" panose="05050102010706020507" pitchFamily="18" charset="2"/>
              </a:rPr>
              <a:t>) 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- satisfied if R is euclidian</a:t>
            </a:r>
            <a:endParaRPr lang="en-US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92793E-86AF-41E4-9EB8-7C7C79BF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98" y="1392326"/>
            <a:ext cx="3289031" cy="35621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3922904-3CEE-4CF7-B283-5F9FA551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798" y="3563191"/>
            <a:ext cx="3967257" cy="3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45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8" grpId="0" build="p" bldLvl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Inference rules for knowledge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(R1) </a:t>
            </a: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Epistemic necessitation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(R2) </a:t>
            </a: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Logical omniscience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15518" y="1725105"/>
            <a:ext cx="5575855" cy="16326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|- 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modal rule of necessity   |-   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AC4D6B2B-03A4-43C1-9051-91647012EE1A}"/>
              </a:ext>
            </a:extLst>
          </p:cNvPr>
          <p:cNvSpPr txBox="1">
            <a:spLocks/>
          </p:cNvSpPr>
          <p:nvPr/>
        </p:nvSpPr>
        <p:spPr>
          <a:xfrm>
            <a:off x="815517" y="3429000"/>
            <a:ext cx="5575855" cy="16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    and  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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069AE45-8FE8-4226-8277-2AAC8266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33" y="3899152"/>
            <a:ext cx="891617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57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Properties of belief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Arial"/>
              </a:rPr>
              <a:t>Distribution axiom: </a:t>
            </a:r>
            <a:r>
              <a:rPr lang="it-IT" altLang="en-US" sz="2000" b="1" dirty="0">
                <a:solidFill>
                  <a:srgbClr val="FF6600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FF6600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) 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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 </a:t>
            </a:r>
            <a:r>
              <a:rPr lang="it-IT" altLang="en-US" sz="2000" b="1" dirty="0">
                <a:solidFill>
                  <a:srgbClr val="FF6600"/>
                </a:solidFill>
                <a:sym typeface="Symbol" panose="05050102010706020507" pitchFamily="18" charset="2"/>
              </a:rPr>
              <a:t>B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(a,  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 )  </a:t>
            </a:r>
            <a:r>
              <a:rPr lang="en-US" altLang="en-US" sz="2000" b="1" dirty="0">
                <a:solidFill>
                  <a:srgbClr val="FF66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(a, )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Knowledge axiom: </a:t>
            </a:r>
            <a:r>
              <a:rPr lang="it-IT" altLang="en-US" sz="2000" b="1" dirty="0">
                <a:solidFill>
                  <a:schemeClr val="bg2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chemeClr val="bg2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) </a:t>
            </a:r>
            <a:r>
              <a:rPr lang="en-US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 </a:t>
            </a: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Positive introspection axiom: </a:t>
            </a:r>
            <a:r>
              <a:rPr lang="it-IT" altLang="en-US" sz="2000" dirty="0">
                <a:solidFill>
                  <a:srgbClr val="FF6600"/>
                </a:solidFill>
                <a:sym typeface="Arial"/>
              </a:rPr>
              <a:t>B(a, 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) 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 </a:t>
            </a:r>
            <a:r>
              <a:rPr lang="it-IT" altLang="en-US" sz="2000" dirty="0">
                <a:solidFill>
                  <a:srgbClr val="FF6600"/>
                </a:solidFill>
                <a:sym typeface="Arial"/>
              </a:rPr>
              <a:t>B(a, B(a, 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))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Negative introspection axiom: 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</a:t>
            </a:r>
            <a:r>
              <a:rPr lang="it-IT" altLang="en-US" sz="2000" dirty="0">
                <a:solidFill>
                  <a:srgbClr val="FF6600"/>
                </a:solidFill>
                <a:sym typeface="Arial"/>
              </a:rPr>
              <a:t>B(a, 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) 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 </a:t>
            </a:r>
            <a:r>
              <a:rPr lang="it-IT" altLang="en-US" sz="2000" dirty="0">
                <a:solidFill>
                  <a:srgbClr val="FF6600"/>
                </a:solidFill>
                <a:sym typeface="Arial"/>
              </a:rPr>
              <a:t>B(a, </a:t>
            </a:r>
            <a:r>
              <a:rPr lang="en-US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</a:t>
            </a:r>
            <a:r>
              <a:rPr lang="it-IT" altLang="en-US" sz="2000" dirty="0">
                <a:solidFill>
                  <a:srgbClr val="FF6600"/>
                </a:solidFill>
                <a:sym typeface="Arial"/>
              </a:rPr>
              <a:t>B(a, </a:t>
            </a:r>
            <a:r>
              <a:rPr lang="it-IT" altLang="en-US" sz="2000" dirty="0">
                <a:solidFill>
                  <a:srgbClr val="FF6600"/>
                </a:solidFill>
                <a:sym typeface="Symbol" panose="05050102010706020507" pitchFamily="18" charset="2"/>
              </a:rPr>
              <a:t>))</a:t>
            </a:r>
            <a:endParaRPr lang="en-US" sz="2000" dirty="0">
              <a:solidFill>
                <a:srgbClr val="091F5C"/>
              </a:solidFill>
              <a:latin typeface="+mn-lt"/>
              <a:cs typeface="+mn-cs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52</a:t>
            </a:fld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0A52BE8-013E-4C6F-80F9-7C4CEF28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89" y="1355073"/>
            <a:ext cx="703102" cy="39842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8AF5259-69D0-4CF3-B08E-901E0AD0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059" y="2247457"/>
            <a:ext cx="531232" cy="3984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D9A6C24-1AE3-4C48-B2F7-448D8AF3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89" y="3030577"/>
            <a:ext cx="703102" cy="39842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2D63-A38A-4E3E-8626-ADF5E243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201" y="3922962"/>
            <a:ext cx="1660090" cy="3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68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Inference rules for belief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(R1) </a:t>
            </a: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Epistemic necessitation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(R2) Logical omniscience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62653" y="1768686"/>
            <a:ext cx="9978172" cy="899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|- 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 		</a:t>
            </a:r>
            <a:r>
              <a:rPr lang="it-IT" altLang="en-US" sz="2000" i="1" dirty="0">
                <a:solidFill>
                  <a:srgbClr val="009900"/>
                </a:solidFill>
                <a:sym typeface="Symbol" panose="05050102010706020507" pitchFamily="18" charset="2"/>
              </a:rPr>
              <a:t>problematic</a:t>
            </a:r>
          </a:p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modal rule of necessity   |-   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734DAA63-20AC-4B26-91ED-C0B92CA5A273}"/>
              </a:ext>
            </a:extLst>
          </p:cNvPr>
          <p:cNvSpPr txBox="1">
            <a:spLocks/>
          </p:cNvSpPr>
          <p:nvPr/>
        </p:nvSpPr>
        <p:spPr>
          <a:xfrm>
            <a:off x="862653" y="3429000"/>
            <a:ext cx="9978172" cy="8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 </a:t>
            </a:r>
            <a:r>
              <a:rPr lang="en-US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    and  </a:t>
            </a:r>
            <a:r>
              <a:rPr lang="it-IT" altLang="en-US" sz="2000" b="1" dirty="0">
                <a:solidFill>
                  <a:schemeClr val="bg2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chemeClr val="bg2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)  </a:t>
            </a:r>
            <a:r>
              <a:rPr lang="en-US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  </a:t>
            </a:r>
            <a:r>
              <a:rPr lang="it-IT" altLang="en-US" sz="2000" b="1" dirty="0">
                <a:solidFill>
                  <a:schemeClr val="bg2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chemeClr val="bg2"/>
                </a:solidFill>
                <a:sym typeface="Arial"/>
              </a:rPr>
              <a:t>(a, </a:t>
            </a:r>
            <a:r>
              <a:rPr lang="en-US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</a:t>
            </a:r>
            <a:r>
              <a:rPr lang="it-IT" altLang="en-US" sz="2000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olidFill>
                  <a:srgbClr val="091F5C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		</a:t>
            </a:r>
            <a:r>
              <a:rPr lang="it-IT" altLang="en-US" sz="2000" i="1" dirty="0">
                <a:solidFill>
                  <a:srgbClr val="009900"/>
                </a:solidFill>
                <a:sym typeface="Symbol" panose="05050102010706020507" pitchFamily="18" charset="2"/>
              </a:rPr>
              <a:t> usually NO</a:t>
            </a:r>
            <a:endParaRPr lang="en-US" altLang="en-US" sz="2000" i="1" dirty="0">
              <a:solidFill>
                <a:srgbClr val="009900"/>
              </a:solidFill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3469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dirty="0"/>
              <a:t>Some more axioms for beliefs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Knowing what you believe: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262833" indent="0">
              <a:buClr>
                <a:srgbClr val="091F5C"/>
              </a:buClr>
              <a:buSzPts val="2000"/>
              <a:buNone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Believing what you know: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it-IT" sz="2000" spc="-35" dirty="0">
              <a:solidFill>
                <a:srgbClr val="006699"/>
              </a:solidFill>
              <a:latin typeface="Tahoma"/>
              <a:cs typeface="Tahoma"/>
              <a:sym typeface="Symbol" panose="05050102010706020507" pitchFamily="18" charset="2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it-IT" sz="2000" spc="-35" dirty="0">
              <a:solidFill>
                <a:srgbClr val="006699"/>
              </a:solidFill>
              <a:latin typeface="Tahoma"/>
              <a:cs typeface="Tahoma"/>
              <a:sym typeface="Symbol" panose="05050102010706020507" pitchFamily="18" charset="2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dirty="0">
                <a:solidFill>
                  <a:srgbClr val="006699"/>
                </a:solidFill>
                <a:sym typeface="Symbol" panose="05050102010706020507" pitchFamily="18" charset="2"/>
              </a:rPr>
              <a:t>Have confidence in the belief of another agent:</a:t>
            </a: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151" name="Google Shape;29;p5"/>
          <p:cNvSpPr txBox="1">
            <a:spLocks noGrp="1"/>
          </p:cNvSpPr>
          <p:nvPr>
            <p:ph type="body" idx="4294967295"/>
          </p:nvPr>
        </p:nvSpPr>
        <p:spPr>
          <a:xfrm>
            <a:off x="824945" y="1730980"/>
            <a:ext cx="6301719" cy="8142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indent="-423301" algn="l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it-IT" altLang="en-US" sz="2000" b="1" dirty="0">
                <a:solidFill>
                  <a:srgbClr val="091F5C"/>
                </a:solidFill>
                <a:sym typeface="Symbol" panose="05050102010706020507" pitchFamily="18" charset="2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(a,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))</a:t>
            </a:r>
            <a:endParaRPr lang="en-US" sz="20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indent="-423301" algn="l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sp>
        <p:nvSpPr>
          <p:cNvPr id="6" name="Google Shape;29;p5">
            <a:extLst>
              <a:ext uri="{FF2B5EF4-FFF2-40B4-BE49-F238E27FC236}">
                <a16:creationId xmlns:a16="http://schemas.microsoft.com/office/drawing/2014/main" id="{ADA4A3DF-7B25-42D5-8EF4-D9D1CB1FD967}"/>
              </a:ext>
            </a:extLst>
          </p:cNvPr>
          <p:cNvSpPr txBox="1">
            <a:spLocks/>
          </p:cNvSpPr>
          <p:nvPr/>
        </p:nvSpPr>
        <p:spPr>
          <a:xfrm>
            <a:off x="824944" y="3021871"/>
            <a:ext cx="6301719" cy="81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K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</a:t>
            </a:r>
            <a:endParaRPr lang="pt-BR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pt-BR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Google Shape;29;p5">
            <a:extLst>
              <a:ext uri="{FF2B5EF4-FFF2-40B4-BE49-F238E27FC236}">
                <a16:creationId xmlns:a16="http://schemas.microsoft.com/office/drawing/2014/main" id="{E09377C5-A66A-4900-9F51-8427F61EA96F}"/>
              </a:ext>
            </a:extLst>
          </p:cNvPr>
          <p:cNvSpPr txBox="1">
            <a:spLocks/>
          </p:cNvSpPr>
          <p:nvPr/>
        </p:nvSpPr>
        <p:spPr>
          <a:xfrm>
            <a:off x="824944" y="4312762"/>
            <a:ext cx="6301719" cy="81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2" tIns="91422" rIns="91422" bIns="91422">
            <a:normAutofit/>
          </a:bodyPr>
          <a:lstStyle>
            <a:lvl1pPr marL="609554" marR="0" indent="-457167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1pPr>
            <a:lvl2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ctr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Tx/>
              <a:buFont typeface="Helvetica"/>
              <a:buNone/>
              <a:tabLst/>
              <a:defRPr sz="1800" b="0" i="0" u="none" strike="noStrike" cap="none" spc="0" baseline="0">
                <a:solidFill>
                  <a:srgbClr val="737373"/>
                </a:solidFill>
                <a:uFillTx/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23301" algn="l" hangingPunct="1">
              <a:buClr>
                <a:srgbClr val="091F5C"/>
              </a:buClr>
              <a:buSzPts val="2000"/>
              <a:buFont typeface="Wingdings" panose="05000000000000000000" pitchFamily="2" charset="2"/>
              <a:buChar char="§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</a:t>
            </a:r>
            <a:r>
              <a:rPr lang="it-IT" altLang="en-US" sz="2000" baseline="-25000" dirty="0">
                <a:solidFill>
                  <a:srgbClr val="091F5C"/>
                </a:solidFill>
                <a:sym typeface="Arial"/>
              </a:rPr>
              <a:t>1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</a:t>
            </a:r>
            <a:r>
              <a:rPr lang="it-IT" altLang="en-US" sz="2000" baseline="-25000" dirty="0">
                <a:solidFill>
                  <a:srgbClr val="091F5C"/>
                </a:solidFill>
                <a:sym typeface="Arial"/>
              </a:rPr>
              <a:t>2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,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))  </a:t>
            </a:r>
            <a:r>
              <a:rPr lang="en-US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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  </a:t>
            </a:r>
            <a:r>
              <a:rPr lang="it-IT" altLang="en-US" sz="2000" b="1" dirty="0">
                <a:solidFill>
                  <a:srgbClr val="091F5C"/>
                </a:solidFill>
                <a:sym typeface="Arial"/>
              </a:rPr>
              <a:t>B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(a</a:t>
            </a:r>
            <a:r>
              <a:rPr lang="it-IT" altLang="en-US" sz="2000" baseline="-25000" dirty="0">
                <a:solidFill>
                  <a:srgbClr val="091F5C"/>
                </a:solidFill>
                <a:sym typeface="Arial"/>
              </a:rPr>
              <a:t>1</a:t>
            </a:r>
            <a:r>
              <a:rPr lang="it-IT" altLang="en-US" sz="2000" dirty="0">
                <a:solidFill>
                  <a:srgbClr val="091F5C"/>
                </a:solidFill>
                <a:sym typeface="Arial"/>
              </a:rPr>
              <a:t>, </a:t>
            </a:r>
            <a:r>
              <a:rPr lang="it-IT" altLang="en-US" sz="2000" dirty="0">
                <a:solidFill>
                  <a:srgbClr val="091F5C"/>
                </a:solidFill>
                <a:sym typeface="Symbol" panose="05050102010706020507" pitchFamily="18" charset="2"/>
              </a:rPr>
              <a:t>)</a:t>
            </a:r>
            <a:endParaRPr lang="pt-BR" sz="2000" spc="-35" dirty="0">
              <a:solidFill>
                <a:srgbClr val="091F5C"/>
              </a:solidFill>
              <a:latin typeface="Tahoma"/>
              <a:ea typeface="+mn-ea"/>
              <a:cs typeface="Tahoma"/>
              <a:sym typeface="Arial"/>
            </a:endParaRPr>
          </a:p>
          <a:p>
            <a:pPr indent="-423301" algn="l" hangingPunct="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pt-BR" sz="2000" dirty="0">
              <a:solidFill>
                <a:srgbClr val="091F5C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5032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  <p:bldP spid="151" grpId="0" build="p" bldLvl="5" animBg="1" advAuto="0"/>
      <p:bldP spid="6" grpId="0" build="p" bldLvl="5" animBg="1" advAuto="0"/>
      <p:bldP spid="7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US" altLang="en-US" sz="3200" b="1" dirty="0">
                <a:solidFill>
                  <a:srgbClr val="009900"/>
                </a:solidFill>
              </a:rPr>
              <a:t>Two-wise men problem</a:t>
            </a:r>
            <a:r>
              <a:rPr lang="en-US" altLang="en-US" sz="3200" b="1" dirty="0"/>
              <a:t> - </a:t>
            </a:r>
            <a:r>
              <a:rPr lang="en-US" altLang="en-US" sz="3200" b="1" dirty="0" err="1"/>
              <a:t>Genesereth</a:t>
            </a:r>
            <a:r>
              <a:rPr lang="en-US" altLang="en-US" sz="3200" b="1" dirty="0"/>
              <a:t>, Nilsson</a:t>
            </a:r>
            <a:endParaRPr b="1" i="1" dirty="0"/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3C07D02-CD7A-4D75-AAEB-57E6AE43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676" y="1091178"/>
            <a:ext cx="11521280" cy="139750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528E403-FEFD-4B17-AE8F-5668F7962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725" y="2855424"/>
            <a:ext cx="7182549" cy="33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8550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is AI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GB" altLang="en-US" dirty="0"/>
              <a:t>Reading</a:t>
            </a:r>
            <a:endParaRPr b="1" i="1" dirty="0"/>
          </a:p>
        </p:txBody>
      </p:sp>
      <p:sp>
        <p:nvSpPr>
          <p:cNvPr id="150" name="Systems that think like hum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altLang="en-US" sz="2500" i="1" dirty="0">
                <a:solidFill>
                  <a:srgbClr val="091F5C"/>
                </a:solidFill>
                <a:sym typeface="Arial"/>
              </a:rPr>
              <a:t>Logics for Knowledge and Belief.</a:t>
            </a:r>
            <a:r>
              <a:rPr lang="en-US" altLang="en-US" sz="2500" b="1" i="1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500" i="1" dirty="0">
                <a:solidFill>
                  <a:srgbClr val="091F5C"/>
                </a:solidFill>
                <a:sym typeface="Arial"/>
              </a:rPr>
              <a:t>Chapter 13</a:t>
            </a:r>
            <a:r>
              <a:rPr lang="en-US" altLang="en-US" sz="2500" b="1" i="1" dirty="0">
                <a:solidFill>
                  <a:srgbClr val="091F5C"/>
                </a:solidFill>
                <a:sym typeface="Arial"/>
              </a:rPr>
              <a:t> </a:t>
            </a:r>
            <a:r>
              <a:rPr lang="en-US" altLang="en-US" sz="2500" i="1" dirty="0">
                <a:solidFill>
                  <a:srgbClr val="091F5C"/>
                </a:solidFill>
                <a:sym typeface="Arial"/>
              </a:rPr>
              <a:t>of </a:t>
            </a:r>
            <a:r>
              <a:rPr lang="en-US" altLang="en-US" sz="2500" b="1" i="1" dirty="0">
                <a:solidFill>
                  <a:srgbClr val="091F5C"/>
                </a:solidFill>
                <a:sym typeface="Arial"/>
              </a:rPr>
              <a:t>Multiagent Systems: Algorithmic, Game-Theoretic, and Logical Foundations.</a:t>
            </a:r>
            <a:r>
              <a:rPr lang="en-US" altLang="en-US" sz="2500" dirty="0">
                <a:solidFill>
                  <a:srgbClr val="091F5C"/>
                </a:solidFill>
                <a:sym typeface="Arial"/>
              </a:rPr>
              <a:t> Y. </a:t>
            </a:r>
            <a:r>
              <a:rPr lang="en-US" altLang="en-US" sz="2500" dirty="0" err="1">
                <a:solidFill>
                  <a:srgbClr val="091F5C"/>
                </a:solidFill>
                <a:sym typeface="Arial"/>
              </a:rPr>
              <a:t>Shoham</a:t>
            </a:r>
            <a:r>
              <a:rPr lang="en-US" altLang="en-US" sz="2500" dirty="0">
                <a:solidFill>
                  <a:srgbClr val="091F5C"/>
                </a:solidFill>
                <a:sym typeface="Arial"/>
              </a:rPr>
              <a:t>, K. Leyton-Brown. Cambridge University Press, 2009.</a:t>
            </a:r>
            <a:endParaRPr lang="en-US" sz="25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5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  <a:p>
            <a:pPr marL="720000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500" spc="-35" dirty="0">
              <a:solidFill>
                <a:srgbClr val="091F5C"/>
              </a:solidFill>
              <a:latin typeface="Tahoma"/>
              <a:cs typeface="Tahoma"/>
              <a:sym typeface="Arial"/>
            </a:endParaRPr>
          </a:p>
        </p:txBody>
      </p:sp>
      <p:sp>
        <p:nvSpPr>
          <p:cNvPr id="15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091F5C"/>
                </a:solidFill>
              </a:defRPr>
            </a:lvl1pPr>
          </a:lstStyle>
          <a:p>
            <a:fld id="{86CB4B4D-7CA3-9044-876B-883B54F8677D}" type="slidenum"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6246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>
            <a:extLst>
              <a:ext uri="{FF2B5EF4-FFF2-40B4-BE49-F238E27FC236}">
                <a16:creationId xmlns:a16="http://schemas.microsoft.com/office/drawing/2014/main" id="{AD69B872-74DA-4D13-85DF-8874F256C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The Partition Model of Knowledge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5ABA56B-F09B-4FFF-ADC4-D9FC6D1A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87" indent="0" eaLnBrk="1" hangingPunct="1"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An n-agent </a:t>
            </a:r>
            <a:r>
              <a:rPr lang="en-GB" altLang="en-US" sz="2400" dirty="0">
                <a:solidFill>
                  <a:srgbClr val="002060"/>
                </a:solidFill>
              </a:rPr>
              <a:t>a partition model over language</a:t>
            </a:r>
            <a:r>
              <a:rPr lang="en-US" altLang="en-US" sz="2400" dirty="0">
                <a:solidFill>
                  <a:srgbClr val="00206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  <a:sym typeface="Symbol" panose="05050102010706020507" pitchFamily="18" charset="2"/>
              </a:rPr>
              <a:t></a:t>
            </a:r>
            <a:r>
              <a:rPr lang="en-GB" altLang="en-US" sz="2400" dirty="0">
                <a:solidFill>
                  <a:srgbClr val="002060"/>
                </a:solidFill>
              </a:rPr>
              <a:t> is </a:t>
            </a:r>
            <a:r>
              <a:rPr lang="en-GB" altLang="en-US" sz="2400" i="1" dirty="0">
                <a:solidFill>
                  <a:srgbClr val="002060"/>
                </a:solidFill>
              </a:rPr>
              <a:t>A</a:t>
            </a:r>
            <a:r>
              <a:rPr lang="en-GB" altLang="en-US" sz="2400" dirty="0">
                <a:solidFill>
                  <a:srgbClr val="002060"/>
                </a:solidFill>
              </a:rPr>
              <a:t>=(</a:t>
            </a:r>
            <a:r>
              <a:rPr lang="en-GB" altLang="en-US" sz="2400" i="1" dirty="0">
                <a:solidFill>
                  <a:srgbClr val="002060"/>
                </a:solidFill>
              </a:rPr>
              <a:t>W</a:t>
            </a:r>
            <a:r>
              <a:rPr lang="en-GB" altLang="en-US" sz="2400" dirty="0">
                <a:solidFill>
                  <a:srgbClr val="002060"/>
                </a:solidFill>
              </a:rPr>
              <a:t>,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</a:t>
            </a:r>
            <a:r>
              <a:rPr lang="en-GB" altLang="en-US" sz="2400" dirty="0">
                <a:solidFill>
                  <a:srgbClr val="002060"/>
                </a:solidFill>
              </a:rPr>
              <a:t>, 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1</a:t>
            </a:r>
            <a:r>
              <a:rPr lang="en-GB" altLang="en-US" sz="2400" dirty="0">
                <a:solidFill>
                  <a:srgbClr val="002060"/>
                </a:solidFill>
              </a:rPr>
              <a:t>, …, 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n</a:t>
            </a:r>
            <a:r>
              <a:rPr lang="en-GB" altLang="en-US" sz="2400" dirty="0">
                <a:solidFill>
                  <a:srgbClr val="002060"/>
                </a:solidFill>
              </a:rPr>
              <a:t>) where</a:t>
            </a:r>
          </a:p>
          <a:p>
            <a:pPr marL="342900" lvl="4" indent="-342900">
              <a:buFont typeface="Wingdings" panose="05000000000000000000" pitchFamily="2" charset="2"/>
              <a:buChar char="§"/>
            </a:pP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is a set of possible worlds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dirty="0">
                <a:solidFill>
                  <a:srgbClr val="002060"/>
                </a:solidFill>
              </a:rPr>
              <a:t> : </a:t>
            </a:r>
            <a:r>
              <a:rPr lang="en-US" altLang="en-US" sz="2400" dirty="0">
                <a:solidFill>
                  <a:srgbClr val="00206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  <a:sym typeface="Symbol" panose="05050102010706020507" pitchFamily="18" charset="2"/>
              </a:rPr>
              <a:t>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 </a:t>
            </a:r>
            <a:r>
              <a:rPr lang="en-US" altLang="en-US" sz="2400" dirty="0">
                <a:solidFill>
                  <a:srgbClr val="002060"/>
                </a:solidFill>
              </a:rPr>
              <a:t>2</a:t>
            </a:r>
            <a:r>
              <a:rPr lang="en-US" altLang="en-US" sz="2400" i="1" baseline="30000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is an interpretation function that determines which sentences are true in which worlds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2060"/>
                </a:solidFill>
              </a:rPr>
              <a:t>Each 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 is a partition of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for agent </a:t>
            </a:r>
            <a:r>
              <a:rPr lang="en-US" altLang="en-US" sz="2400" i="1" dirty="0" err="1">
                <a:solidFill>
                  <a:srgbClr val="002060"/>
                </a:solidFill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en-GB" altLang="en-US" sz="2400" u="sng" dirty="0">
                <a:solidFill>
                  <a:srgbClr val="002060"/>
                </a:solidFill>
              </a:rPr>
              <a:t>Remember:</a:t>
            </a:r>
            <a:r>
              <a:rPr lang="en-GB" altLang="en-US" sz="2400" dirty="0">
                <a:solidFill>
                  <a:srgbClr val="002060"/>
                </a:solidFill>
              </a:rPr>
              <a:t> a partition chops a set into disjoint sets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(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) includes all the worlds in the partition of world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E128B5A4-B6E9-40C1-835A-08B260507B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4F0BD5-C4DB-4DA8-A49E-80520F90FBAE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EC9010F0-04F0-4EC2-A6A3-C0D208B364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10242872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>
            <a:extLst>
              <a:ext uri="{FF2B5EF4-FFF2-40B4-BE49-F238E27FC236}">
                <a16:creationId xmlns:a16="http://schemas.microsoft.com/office/drawing/2014/main" id="{A6F7E417-C14E-4647-ACE5-BC623D1E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Partition Model 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79FBAC9-2576-467B-AE83-018E28F30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rgbClr val="002060"/>
                </a:solidFill>
              </a:rPr>
              <a:t>What?</a:t>
            </a:r>
          </a:p>
          <a:p>
            <a:pPr lvl="1" eaLnBrk="1" hangingPunct="1"/>
            <a:r>
              <a:rPr lang="en-US" altLang="en-US" sz="2000" dirty="0">
                <a:solidFill>
                  <a:srgbClr val="002060"/>
                </a:solidFill>
              </a:rPr>
              <a:t>Each </a:t>
            </a:r>
            <a:r>
              <a:rPr lang="en-GB" altLang="en-US" sz="2000" i="1" dirty="0">
                <a:solidFill>
                  <a:srgbClr val="002060"/>
                </a:solidFill>
              </a:rPr>
              <a:t>I</a:t>
            </a:r>
            <a:r>
              <a:rPr lang="en-GB" altLang="en-US" sz="20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 is a partition of 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  <a:r>
              <a:rPr lang="en-US" altLang="en-US" sz="2000" dirty="0">
                <a:solidFill>
                  <a:srgbClr val="002060"/>
                </a:solidFill>
              </a:rPr>
              <a:t> for agent </a:t>
            </a:r>
            <a:r>
              <a:rPr lang="en-US" altLang="en-US" sz="2000" i="1" dirty="0" err="1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 lvl="2" eaLnBrk="1" hangingPunct="1"/>
            <a:r>
              <a:rPr lang="en-GB" altLang="en-US" sz="2000" u="sng" dirty="0">
                <a:solidFill>
                  <a:srgbClr val="002060"/>
                </a:solidFill>
              </a:rPr>
              <a:t>Remember:</a:t>
            </a:r>
            <a:r>
              <a:rPr lang="en-GB" altLang="en-US" sz="2000" dirty="0">
                <a:solidFill>
                  <a:srgbClr val="002060"/>
                </a:solidFill>
              </a:rPr>
              <a:t> a partition chops a set into disjoint sets</a:t>
            </a:r>
          </a:p>
          <a:p>
            <a:pPr lvl="2" eaLnBrk="1" hangingPunct="1"/>
            <a:r>
              <a:rPr lang="en-GB" altLang="en-US" sz="2000" i="1" dirty="0">
                <a:solidFill>
                  <a:srgbClr val="002060"/>
                </a:solidFill>
              </a:rPr>
              <a:t>I</a:t>
            </a:r>
            <a:r>
              <a:rPr lang="en-GB" altLang="en-US" sz="20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  <a:r>
              <a:rPr lang="en-US" altLang="en-US" sz="2000" dirty="0">
                <a:solidFill>
                  <a:srgbClr val="002060"/>
                </a:solidFill>
              </a:rPr>
              <a:t>) includes all the worlds in the partition of world 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</a:p>
          <a:p>
            <a:pPr lvl="2" eaLnBrk="1" hangingPunct="1"/>
            <a:endParaRPr lang="en-US" altLang="en-US" sz="2000" i="1" dirty="0">
              <a:solidFill>
                <a:srgbClr val="002060"/>
              </a:solidFill>
            </a:endParaRPr>
          </a:p>
          <a:p>
            <a:pPr lvl="2" eaLnBrk="1" hangingPunct="1"/>
            <a:endParaRPr lang="en-US" altLang="en-US" sz="2000" i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sz="2000" u="sng" dirty="0">
                <a:solidFill>
                  <a:srgbClr val="002060"/>
                </a:solidFill>
              </a:rPr>
              <a:t>Intuition: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 lvl="1" eaLnBrk="1" hangingPunct="1"/>
            <a:r>
              <a:rPr lang="en-US" altLang="en-US" sz="2000" dirty="0">
                <a:solidFill>
                  <a:srgbClr val="002060"/>
                </a:solidFill>
              </a:rPr>
              <a:t>if the actual world is 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  <a:r>
              <a:rPr lang="en-US" altLang="en-US" sz="2000" dirty="0">
                <a:solidFill>
                  <a:srgbClr val="002060"/>
                </a:solidFill>
              </a:rPr>
              <a:t>, then </a:t>
            </a:r>
            <a:r>
              <a:rPr lang="en-GB" altLang="en-US" sz="2000" i="1" dirty="0">
                <a:solidFill>
                  <a:srgbClr val="002060"/>
                </a:solidFill>
              </a:rPr>
              <a:t>I</a:t>
            </a:r>
            <a:r>
              <a:rPr lang="en-GB" altLang="en-US" sz="20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  <a:r>
              <a:rPr lang="en-US" altLang="en-US" sz="2000" dirty="0">
                <a:solidFill>
                  <a:srgbClr val="002060"/>
                </a:solidFill>
              </a:rPr>
              <a:t>) is the set of worlds that agent </a:t>
            </a:r>
            <a:r>
              <a:rPr lang="en-US" altLang="en-US" sz="2000" i="1" dirty="0" err="1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 cannot distinguish from 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</a:p>
          <a:p>
            <a:pPr lvl="1" eaLnBrk="1" hangingPunct="1"/>
            <a:r>
              <a:rPr lang="en-US" altLang="en-US" sz="2000" dirty="0">
                <a:solidFill>
                  <a:srgbClr val="002060"/>
                </a:solidFill>
              </a:rPr>
              <a:t>i.e. all worlds in </a:t>
            </a:r>
            <a:r>
              <a:rPr lang="en-GB" altLang="en-US" sz="2000" i="1" dirty="0">
                <a:solidFill>
                  <a:srgbClr val="002060"/>
                </a:solidFill>
              </a:rPr>
              <a:t>I</a:t>
            </a:r>
            <a:r>
              <a:rPr lang="en-GB" altLang="en-US" sz="20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</a:rPr>
              <a:t>w</a:t>
            </a:r>
            <a:r>
              <a:rPr lang="en-US" altLang="en-US" sz="2000" dirty="0">
                <a:solidFill>
                  <a:srgbClr val="002060"/>
                </a:solidFill>
              </a:rPr>
              <a:t>) all possible as far as </a:t>
            </a:r>
            <a:r>
              <a:rPr lang="en-US" altLang="en-US" sz="2000" i="1" dirty="0" err="1">
                <a:solidFill>
                  <a:srgbClr val="002060"/>
                </a:solidFill>
              </a:rPr>
              <a:t>i</a:t>
            </a:r>
            <a:r>
              <a:rPr lang="en-US" altLang="en-US" sz="2000" dirty="0">
                <a:solidFill>
                  <a:srgbClr val="002060"/>
                </a:solidFill>
              </a:rPr>
              <a:t> knows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EED3B302-16B4-4EC3-A18D-5E02BAB51D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20E50C9-6CE0-41EE-8983-C495658083C4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595F39AB-7526-4CFF-92DA-53E86A350D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1268408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>
            <a:extLst>
              <a:ext uri="{FF2B5EF4-FFF2-40B4-BE49-F238E27FC236}">
                <a16:creationId xmlns:a16="http://schemas.microsoft.com/office/drawing/2014/main" id="{41E4A3E6-5F6B-4E73-A7C5-1F16E0C1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Partition Model 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5ACDE39-0F23-4915-A708-F729A7EE0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sz="2800" dirty="0">
                <a:solidFill>
                  <a:srgbClr val="002060"/>
                </a:solidFill>
              </a:rPr>
              <a:t>Suppose there are two propositions </a:t>
            </a:r>
            <a:r>
              <a:rPr lang="en-US" altLang="en-US" sz="2800" i="1" dirty="0">
                <a:solidFill>
                  <a:srgbClr val="002060"/>
                </a:solidFill>
              </a:rPr>
              <a:t>p</a:t>
            </a:r>
            <a:r>
              <a:rPr lang="en-US" altLang="en-US" sz="2800" dirty="0">
                <a:solidFill>
                  <a:srgbClr val="002060"/>
                </a:solidFill>
              </a:rPr>
              <a:t> and </a:t>
            </a:r>
            <a:r>
              <a:rPr lang="en-US" altLang="en-US" sz="2800" i="1" dirty="0">
                <a:solidFill>
                  <a:srgbClr val="002060"/>
                </a:solidFill>
              </a:rPr>
              <a:t>q</a:t>
            </a:r>
          </a:p>
          <a:p>
            <a:pPr marL="533400" indent="-533400"/>
            <a:r>
              <a:rPr lang="en-US" altLang="en-US" sz="2800" dirty="0">
                <a:solidFill>
                  <a:srgbClr val="002060"/>
                </a:solidFill>
              </a:rPr>
              <a:t>There are 4 possible worlds:</a:t>
            </a:r>
          </a:p>
          <a:p>
            <a:pPr marL="914400" lvl="1" indent="-457200"/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: p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</a:t>
            </a:r>
            <a:r>
              <a:rPr lang="en-US" altLang="en-US" sz="2400" dirty="0">
                <a:solidFill>
                  <a:srgbClr val="002060"/>
                </a:solidFill>
              </a:rPr>
              <a:t>q</a:t>
            </a:r>
          </a:p>
          <a:p>
            <a:pPr marL="914400" lvl="1" indent="-457200"/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2400" dirty="0">
                <a:solidFill>
                  <a:srgbClr val="002060"/>
                </a:solidFill>
              </a:rPr>
              <a:t>: p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</a:t>
            </a:r>
            <a:r>
              <a:rPr lang="en-US" altLang="en-US" sz="2400" dirty="0">
                <a:solidFill>
                  <a:srgbClr val="002060"/>
                </a:solidFill>
              </a:rPr>
              <a:t> q</a:t>
            </a:r>
          </a:p>
          <a:p>
            <a:pPr marL="914400" lvl="1" indent="-457200"/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3</a:t>
            </a:r>
            <a:r>
              <a:rPr lang="en-US" altLang="en-US" sz="2400" dirty="0">
                <a:solidFill>
                  <a:srgbClr val="002060"/>
                </a:solidFill>
              </a:rPr>
              <a:t>: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002060"/>
                </a:solidFill>
              </a:rPr>
              <a:t> p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</a:t>
            </a:r>
            <a:r>
              <a:rPr lang="en-US" altLang="en-US" sz="2400" dirty="0">
                <a:solidFill>
                  <a:srgbClr val="002060"/>
                </a:solidFill>
              </a:rPr>
              <a:t>q</a:t>
            </a:r>
          </a:p>
          <a:p>
            <a:pPr marL="914400" lvl="1" indent="-457200"/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4</a:t>
            </a:r>
            <a:r>
              <a:rPr lang="en-US" altLang="en-US" sz="2400" dirty="0">
                <a:solidFill>
                  <a:srgbClr val="002060"/>
                </a:solidFill>
              </a:rPr>
              <a:t>: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002060"/>
                </a:solidFill>
              </a:rPr>
              <a:t> p 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 </a:t>
            </a:r>
            <a:r>
              <a:rPr lang="en-US" altLang="en-US" sz="2400" dirty="0">
                <a:solidFill>
                  <a:srgbClr val="002060"/>
                </a:solidFill>
              </a:rPr>
              <a:t> q</a:t>
            </a:r>
          </a:p>
          <a:p>
            <a:pPr marL="533400" indent="-533400"/>
            <a:r>
              <a:rPr lang="en-US" altLang="en-US" sz="2800" dirty="0">
                <a:solidFill>
                  <a:srgbClr val="002060"/>
                </a:solidFill>
              </a:rPr>
              <a:t>Suppose the real world is 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800" dirty="0">
                <a:solidFill>
                  <a:srgbClr val="002060"/>
                </a:solidFill>
              </a:rPr>
              <a:t>, and that in 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800" dirty="0">
                <a:solidFill>
                  <a:srgbClr val="002060"/>
                </a:solidFill>
              </a:rPr>
              <a:t> agent </a:t>
            </a:r>
            <a:r>
              <a:rPr lang="en-US" altLang="en-US" sz="2800" i="1" dirty="0" err="1">
                <a:solidFill>
                  <a:srgbClr val="002060"/>
                </a:solidFill>
              </a:rPr>
              <a:t>i</a:t>
            </a:r>
            <a:r>
              <a:rPr lang="en-US" altLang="en-US" sz="2800" dirty="0">
                <a:solidFill>
                  <a:srgbClr val="002060"/>
                </a:solidFill>
              </a:rPr>
              <a:t> cannot distinguish between 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800" dirty="0">
                <a:solidFill>
                  <a:srgbClr val="002060"/>
                </a:solidFill>
              </a:rPr>
              <a:t> and 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2</a:t>
            </a:r>
            <a:endParaRPr lang="en-US" altLang="en-US" sz="2800" i="1" dirty="0">
              <a:solidFill>
                <a:srgbClr val="002060"/>
              </a:solidFill>
            </a:endParaRPr>
          </a:p>
          <a:p>
            <a:pPr marL="533400" indent="-533400"/>
            <a:r>
              <a:rPr lang="en-US" altLang="en-US" sz="2800" dirty="0">
                <a:solidFill>
                  <a:srgbClr val="002060"/>
                </a:solidFill>
              </a:rPr>
              <a:t>We say that </a:t>
            </a:r>
            <a:r>
              <a:rPr lang="en-GB" altLang="en-US" sz="2800" i="1" dirty="0">
                <a:solidFill>
                  <a:srgbClr val="002060"/>
                </a:solidFill>
              </a:rPr>
              <a:t>I</a:t>
            </a:r>
            <a:r>
              <a:rPr lang="en-GB" altLang="en-US" sz="28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800" dirty="0">
                <a:solidFill>
                  <a:srgbClr val="002060"/>
                </a:solidFill>
              </a:rPr>
              <a:t>(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800" dirty="0">
                <a:solidFill>
                  <a:srgbClr val="002060"/>
                </a:solidFill>
              </a:rPr>
              <a:t>)={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1</a:t>
            </a:r>
            <a:r>
              <a:rPr lang="en-US" altLang="en-US" sz="2800" dirty="0">
                <a:solidFill>
                  <a:srgbClr val="002060"/>
                </a:solidFill>
              </a:rPr>
              <a:t>, </a:t>
            </a:r>
            <a:r>
              <a:rPr lang="en-US" altLang="en-US" sz="2800" i="1" dirty="0">
                <a:solidFill>
                  <a:srgbClr val="002060"/>
                </a:solidFill>
              </a:rPr>
              <a:t>w</a:t>
            </a:r>
            <a:r>
              <a:rPr lang="en-US" altLang="en-US" sz="28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280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66F8BBAA-29BB-4A48-86CC-972B866221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41D364C-D3F0-447B-AA18-649B0A4D475F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E61D5627-9A25-49BC-9824-F783400326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37260474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>
            <a:extLst>
              <a:ext uri="{FF2B5EF4-FFF2-40B4-BE49-F238E27FC236}">
                <a16:creationId xmlns:a16="http://schemas.microsoft.com/office/drawing/2014/main" id="{20455245-803A-410A-BB69-ED5AC9767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solidFill>
                  <a:srgbClr val="002060"/>
                </a:solidFill>
              </a:rPr>
              <a:t>The Knowledge Operator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AB87311-93B1-4C3E-9F4B-21A9B0384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Let </a:t>
            </a:r>
            <a:r>
              <a:rPr lang="en-US" altLang="en-US" sz="2400" i="1" dirty="0">
                <a:solidFill>
                  <a:srgbClr val="002060"/>
                </a:solidFill>
              </a:rPr>
              <a:t>K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mean that “agent </a:t>
            </a:r>
            <a:r>
              <a:rPr lang="en-US" altLang="en-US" sz="2400" i="1" dirty="0" err="1">
                <a:solidFill>
                  <a:srgbClr val="002060"/>
                </a:solidFill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>
                <a:solidFill>
                  <a:srgbClr val="002060"/>
                </a:solidFill>
              </a:rPr>
              <a:t>knows </a:t>
            </a:r>
            <a:r>
              <a:rPr lang="en-US" altLang="en-US" sz="2400" dirty="0">
                <a:solidFill>
                  <a:srgbClr val="002060"/>
                </a:solidFill>
              </a:rPr>
              <a:t>that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”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Let </a:t>
            </a:r>
            <a:r>
              <a:rPr lang="en-GB" altLang="en-US" sz="2400" i="1" dirty="0">
                <a:solidFill>
                  <a:srgbClr val="002060"/>
                </a:solidFill>
              </a:rPr>
              <a:t>A</a:t>
            </a:r>
            <a:r>
              <a:rPr lang="en-GB" altLang="en-US" sz="2400" dirty="0">
                <a:solidFill>
                  <a:srgbClr val="002060"/>
                </a:solidFill>
              </a:rPr>
              <a:t>=(</a:t>
            </a:r>
            <a:r>
              <a:rPr lang="en-GB" altLang="en-US" sz="2400" i="1" dirty="0">
                <a:solidFill>
                  <a:srgbClr val="002060"/>
                </a:solidFill>
              </a:rPr>
              <a:t>W</a:t>
            </a:r>
            <a:r>
              <a:rPr lang="en-GB" altLang="en-US" sz="2400" dirty="0">
                <a:solidFill>
                  <a:srgbClr val="002060"/>
                </a:solidFill>
              </a:rPr>
              <a:t>,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</a:t>
            </a:r>
            <a:r>
              <a:rPr lang="en-GB" altLang="en-US" sz="2400" dirty="0">
                <a:solidFill>
                  <a:srgbClr val="002060"/>
                </a:solidFill>
              </a:rPr>
              <a:t>, 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1</a:t>
            </a:r>
            <a:r>
              <a:rPr lang="en-GB" altLang="en-US" sz="2400" dirty="0">
                <a:solidFill>
                  <a:srgbClr val="002060"/>
                </a:solidFill>
              </a:rPr>
              <a:t>, …, 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n</a:t>
            </a:r>
            <a:r>
              <a:rPr lang="en-GB" altLang="en-US" sz="2400" dirty="0">
                <a:solidFill>
                  <a:srgbClr val="002060"/>
                </a:solidFill>
              </a:rPr>
              <a:t>) be a partition model over language </a:t>
            </a:r>
            <a:r>
              <a:rPr lang="en-US" altLang="en-US" sz="2400" dirty="0">
                <a:solidFill>
                  <a:srgbClr val="00206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  <a:sym typeface="Symbol" panose="05050102010706020507" pitchFamily="18" charset="2"/>
              </a:rPr>
              <a:t></a:t>
            </a:r>
            <a:r>
              <a:rPr lang="en-GB" altLang="en-US" sz="2400" dirty="0">
                <a:solidFill>
                  <a:srgbClr val="002060"/>
                </a:solidFill>
              </a:rPr>
              <a:t> and let </a:t>
            </a:r>
            <a:r>
              <a:rPr lang="en-GB" altLang="en-US" sz="2400" i="1" dirty="0">
                <a:solidFill>
                  <a:srgbClr val="002060"/>
                </a:solidFill>
              </a:rPr>
              <a:t>w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</a:t>
            </a:r>
            <a:r>
              <a:rPr lang="en-GB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W</a:t>
            </a:r>
          </a:p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We define </a:t>
            </a:r>
            <a:r>
              <a:rPr lang="en-GB" altLang="en-US" sz="2400" dirty="0">
                <a:solidFill>
                  <a:srgbClr val="002060"/>
                </a:solidFill>
              </a:rPr>
              <a:t>logical entailment </a:t>
            </a:r>
            <a:r>
              <a:rPr lang="en-US" altLang="en-US" sz="2400" dirty="0">
                <a:solidFill>
                  <a:srgbClr val="002060"/>
                </a:solidFill>
              </a:rPr>
              <a:t>|= as follows:</a:t>
            </a:r>
          </a:p>
          <a:p>
            <a:pPr lvl="1" eaLnBrk="1" hangingPunct="1"/>
            <a:r>
              <a:rPr lang="en-US" altLang="en-US" sz="2400" dirty="0">
                <a:solidFill>
                  <a:srgbClr val="002060"/>
                </a:solidFill>
              </a:rPr>
              <a:t>For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 </a:t>
            </a:r>
            <a:r>
              <a:rPr lang="en-US" altLang="en-US" sz="2400" dirty="0">
                <a:solidFill>
                  <a:srgbClr val="00206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  <a:sym typeface="Symbol" panose="05050102010706020507" pitchFamily="18" charset="2"/>
              </a:rPr>
              <a:t>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we say (</a:t>
            </a:r>
            <a:r>
              <a:rPr lang="en-US" altLang="en-US" sz="2400" i="1" dirty="0" err="1">
                <a:solidFill>
                  <a:srgbClr val="002060"/>
                </a:solidFill>
              </a:rPr>
              <a:t>A,w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) if and only if 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 </a:t>
            </a:r>
            <a:r>
              <a:rPr lang="en-US" altLang="en-US" sz="2400" dirty="0">
                <a:solidFill>
                  <a:srgbClr val="002060"/>
                </a:solidFill>
              </a:rPr>
              <a:t>(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)</a:t>
            </a:r>
          </a:p>
          <a:p>
            <a:pPr lvl="1" eaLnBrk="1" hangingPunct="1"/>
            <a:r>
              <a:rPr lang="en-US" altLang="en-US" sz="2400" dirty="0">
                <a:solidFill>
                  <a:srgbClr val="002060"/>
                </a:solidFill>
              </a:rPr>
              <a:t>We say </a:t>
            </a:r>
            <a:r>
              <a:rPr lang="en-US" altLang="en-US" sz="2400" i="1" dirty="0" err="1">
                <a:solidFill>
                  <a:srgbClr val="002060"/>
                </a:solidFill>
              </a:rPr>
              <a:t>A,w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</a:rPr>
              <a:t>K</a:t>
            </a:r>
            <a:r>
              <a:rPr lang="en-US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dirty="0">
                <a:solidFill>
                  <a:srgbClr val="002060"/>
                </a:solidFill>
              </a:rPr>
              <a:t> if and only if</a:t>
            </a:r>
            <a:r>
              <a:rPr lang="en-US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</a:t>
            </a:r>
            <a:r>
              <a:rPr lang="en-US" altLang="en-US" sz="2400" i="1" dirty="0">
                <a:solidFill>
                  <a:srgbClr val="002060"/>
                </a:solidFill>
              </a:rPr>
              <a:t>w’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					if </a:t>
            </a:r>
            <a:r>
              <a:rPr lang="en-US" altLang="en-US" sz="2400" i="1" dirty="0">
                <a:solidFill>
                  <a:srgbClr val="002060"/>
                </a:solidFill>
              </a:rPr>
              <a:t>w’</a:t>
            </a:r>
            <a:r>
              <a:rPr lang="en-GB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</a:t>
            </a:r>
            <a:r>
              <a:rPr lang="en-GB" altLang="en-US" sz="2400" i="1" dirty="0">
                <a:solidFill>
                  <a:srgbClr val="002060"/>
                </a:solidFill>
              </a:rPr>
              <a:t>I</a:t>
            </a:r>
            <a:r>
              <a:rPr lang="en-GB" altLang="en-US" sz="2400" i="1" baseline="-25000" dirty="0">
                <a:solidFill>
                  <a:srgbClr val="002060"/>
                </a:solidFill>
              </a:rPr>
              <a:t>i</a:t>
            </a:r>
            <a:r>
              <a:rPr lang="en-US" altLang="en-US" sz="2400" dirty="0">
                <a:solidFill>
                  <a:srgbClr val="002060"/>
                </a:solidFill>
              </a:rPr>
              <a:t>(</a:t>
            </a:r>
            <a:r>
              <a:rPr lang="en-US" altLang="en-US" sz="2400" i="1" dirty="0">
                <a:solidFill>
                  <a:srgbClr val="002060"/>
                </a:solidFill>
              </a:rPr>
              <a:t>w</a:t>
            </a:r>
            <a:r>
              <a:rPr lang="en-US" altLang="en-US" sz="2400" dirty="0">
                <a:solidFill>
                  <a:srgbClr val="002060"/>
                </a:solidFill>
              </a:rPr>
              <a:t>), then </a:t>
            </a:r>
            <a:r>
              <a:rPr lang="en-US" altLang="en-US" sz="2400" i="1" dirty="0" err="1">
                <a:solidFill>
                  <a:srgbClr val="002060"/>
                </a:solidFill>
              </a:rPr>
              <a:t>A,w</a:t>
            </a:r>
            <a:r>
              <a:rPr lang="en-US" altLang="en-US" sz="2400" dirty="0">
                <a:solidFill>
                  <a:srgbClr val="002060"/>
                </a:solidFill>
              </a:rPr>
              <a:t> |= </a:t>
            </a:r>
            <a:r>
              <a:rPr lang="en-US" altLang="en-US" sz="2400" i="1" dirty="0">
                <a:solidFill>
                  <a:srgbClr val="002060"/>
                </a:solidFill>
                <a:sym typeface="Symbol" panose="05050102010706020507" pitchFamily="18" charset="2"/>
              </a:rPr>
              <a:t>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95CAF9D1-FB86-41B0-8FD6-C66AACD173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90E40F9-17F9-4B14-A851-FDA5621D1DD8}" type="slidenum">
              <a:rPr lang="en-GB" altLang="en-US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F57888B4-0F5E-4B84-89CF-DCD37098FC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/>
              <a:t>Reasoning about Knowledge</a:t>
            </a:r>
          </a:p>
        </p:txBody>
      </p:sp>
    </p:spTree>
    <p:extLst>
      <p:ext uri="{BB962C8B-B14F-4D97-AF65-F5344CB8AC3E}">
        <p14:creationId xmlns:p14="http://schemas.microsoft.com/office/powerpoint/2010/main" val="287844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3857</Words>
  <Application>Microsoft Office PowerPoint</Application>
  <PresentationFormat>Widescreen</PresentationFormat>
  <Paragraphs>562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Helvetica</vt:lpstr>
      <vt:lpstr>Lucida Calligraphy</vt:lpstr>
      <vt:lpstr>Roboto</vt:lpstr>
      <vt:lpstr>Simplified Arabic</vt:lpstr>
      <vt:lpstr>Tahoma</vt:lpstr>
      <vt:lpstr>Times New Roman</vt:lpstr>
      <vt:lpstr>Wingdings</vt:lpstr>
      <vt:lpstr>Material</vt:lpstr>
      <vt:lpstr>DS&amp;AI Project: Knowledge Engineering - Reasoning about Knowledge</vt:lpstr>
      <vt:lpstr>Overview</vt:lpstr>
      <vt:lpstr>The Muddy Children Puzzle</vt:lpstr>
      <vt:lpstr>Muddy Children (cont.)</vt:lpstr>
      <vt:lpstr>Muddy Children (cont.)</vt:lpstr>
      <vt:lpstr>The Partition Model of Knowledge</vt:lpstr>
      <vt:lpstr>Partition Model (cont.)</vt:lpstr>
      <vt:lpstr>Partition Model (cont.)</vt:lpstr>
      <vt:lpstr>The Knowledge Operator</vt:lpstr>
      <vt:lpstr>The Knowledge Operator (cont.)</vt:lpstr>
      <vt:lpstr>Muddy Children Revisited</vt:lpstr>
      <vt:lpstr>Muddy Children Revisited (cont.)</vt:lpstr>
      <vt:lpstr>Muddy Children Revisited (cont.)</vt:lpstr>
      <vt:lpstr>Muddy Children Revisited (cont.)</vt:lpstr>
      <vt:lpstr>Muddy Children Revisited (cont.)</vt:lpstr>
      <vt:lpstr>Muddy Children Revisited (cont.)</vt:lpstr>
      <vt:lpstr>Muddy Children Revisited (cont.)</vt:lpstr>
      <vt:lpstr>Modal Logic</vt:lpstr>
      <vt:lpstr>Modal Logic: Syntax</vt:lpstr>
      <vt:lpstr>Modal Logic: Semantics</vt:lpstr>
      <vt:lpstr>Modal Logic: Semantics (cont.)</vt:lpstr>
      <vt:lpstr>Modal Logic: Semantics (cont.)</vt:lpstr>
      <vt:lpstr>Modal Logic: Axiomatics</vt:lpstr>
      <vt:lpstr>Modal Logic: Axiomatics</vt:lpstr>
      <vt:lpstr>Multiple Modal Operators</vt:lpstr>
      <vt:lpstr>Axiomatic theory of the partition model</vt:lpstr>
      <vt:lpstr>Axiomatic theory of the partition model</vt:lpstr>
      <vt:lpstr>Axiomatic theory of the partition model (More Axioms)</vt:lpstr>
      <vt:lpstr>Axiomatic theory of the partition model (More Axioms)</vt:lpstr>
      <vt:lpstr>Axiomatic theory of the partition model (More Axioms)</vt:lpstr>
      <vt:lpstr>Axiomatic theory of the partition model (Overview of Axioms)</vt:lpstr>
      <vt:lpstr>Axiomatic theory of the partition model (back to the partition model)</vt:lpstr>
      <vt:lpstr>The Coordinated Attack Problem (aka, Two Generals’ or Warring Generals Problem)</vt:lpstr>
      <vt:lpstr>The Coordinated Attack Problem</vt:lpstr>
      <vt:lpstr>The Coordinated Attack Problem (A Naive Protocols)</vt:lpstr>
      <vt:lpstr>The Coordinated Attack Problem (States)</vt:lpstr>
      <vt:lpstr>The Coordinated Attack Problem (Possible Worlds)</vt:lpstr>
      <vt:lpstr>The Coordinated Attack Problem (Indistinguishable Worlds)</vt:lpstr>
      <vt:lpstr>The Coordinated Attack Problem (What do generals know?)</vt:lpstr>
      <vt:lpstr>The Coordinated Attack Problem (What do generals know?)</vt:lpstr>
      <vt:lpstr>The “Everyone Knows” Operator</vt:lpstr>
      <vt:lpstr>The “Common Knowledge” Operator</vt:lpstr>
      <vt:lpstr>The “Common Knowledge” Operator (formal definition)</vt:lpstr>
      <vt:lpstr>The “Common Knowledge” Operator (Axiomatization)</vt:lpstr>
      <vt:lpstr>Back to Coordinated Attack</vt:lpstr>
      <vt:lpstr>5. Logics of knowledge and belief</vt:lpstr>
      <vt:lpstr>Logics of knowledge and belief</vt:lpstr>
      <vt:lpstr>Logics of knowledge and belief</vt:lpstr>
      <vt:lpstr>Properties of knowledge</vt:lpstr>
      <vt:lpstr>Properties of knowledge</vt:lpstr>
      <vt:lpstr>Inference rules for knowledge</vt:lpstr>
      <vt:lpstr>Properties of belief</vt:lpstr>
      <vt:lpstr>Inference rules for belief</vt:lpstr>
      <vt:lpstr>Some more axioms for beliefs</vt:lpstr>
      <vt:lpstr>Two-wise men problem - Genesereth, Nilsson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Marcello Bonsangue</cp:lastModifiedBy>
  <cp:revision>75</cp:revision>
  <dcterms:modified xsi:type="dcterms:W3CDTF">2020-07-16T07:48:13Z</dcterms:modified>
</cp:coreProperties>
</file>