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90"/>
    <a:srgbClr val="42424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4302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9946-26BE-4B62-B4B2-E9409E5D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4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7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54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03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17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8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8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2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0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2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0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sp>
        <p:nvSpPr>
          <p:cNvPr id="25" name="Google Shape;16;p3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6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1949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26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287543" y="342065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69046A6-580E-416B-884A-5B8876847E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4E8E-4EDA-4905-BE9B-BF8609FE3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BBF92-8124-4EDA-901C-311105732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2C04AA-D86A-4C7F-8286-7A2DC166E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4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FCBA9-B2E2-4071-8F0F-EE257AC7EC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84927-4FF8-44E5-A382-00E56F649D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8C3A372-11DA-4942-9B85-3C113E7350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FD94-B0BC-4E3E-BEBB-39FB41EBD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BF0FB-CC54-429B-B458-F26FED63C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EE732E-EC02-4B99-B82F-01D0A1993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447200" y="163776"/>
            <a:ext cx="5393600" cy="1215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1524000"/>
            <a:ext cx="5116000" cy="4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1333" y="5980117"/>
            <a:ext cx="5393600" cy="74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tx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80C93-AFD7-452E-9FFA-563EC288C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27479-C591-4B1F-97D8-7E7A12C92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F018BA9-23AB-484D-853C-AA6CFD88EA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/>
                </a:solidFill>
              </a:defRPr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333402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B93-4CDC-404D-92AA-FCF1E7BDF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8DE8-D3C0-43A5-BE97-06DC6C6938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962CA50-2948-47EF-8FAF-C003AC6F76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47F5-D98C-4EC4-93C1-156E1FFD2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A4D8-6249-4DA7-A263-BA25B05E7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6C6B8BD-3F7F-4A5D-877B-1A4F7DC560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</a:t>
            </a:r>
            <a:r>
              <a:rPr lang="en-US" sz="88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sz="6000" dirty="0">
                <a:solidFill>
                  <a:srgbClr val="1694B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/>
              <a:t>Reasoning about actions, </a:t>
            </a:r>
            <a:br>
              <a:rPr lang="en-US" altLang="en-US" sz="3600" dirty="0"/>
            </a:br>
            <a:r>
              <a:rPr lang="en-US" altLang="en-US" sz="3600" dirty="0"/>
              <a:t>change, events and time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9498F"/>
                </a:solidFill>
              </a:rPr>
              <a:t>Marcello Bonsangue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LIACS – Leiden University</a:t>
            </a:r>
            <a:endParaRPr lang="en-US" sz="2000" b="1" dirty="0">
              <a:solidFill>
                <a:srgbClr val="8498A0"/>
              </a:solidFill>
            </a:endParaRPr>
          </a:p>
          <a:p>
            <a:r>
              <a:rPr lang="en-US" sz="2000" dirty="0">
                <a:solidFill>
                  <a:srgbClr val="194991"/>
                </a:solidFill>
              </a:rPr>
              <a:t>m.m.bonsangue@liacs.leidenuniv.nl</a:t>
            </a:r>
          </a:p>
          <a:p>
            <a:endParaRPr lang="en-GB" dirty="0"/>
          </a:p>
          <a:p>
            <a:r>
              <a:rPr lang="en-GB" sz="2400" dirty="0"/>
              <a:t>Reusing slides from </a:t>
            </a:r>
            <a:r>
              <a:rPr lang="en-US" altLang="en-US" sz="2400" dirty="0"/>
              <a:t>Jacques Robin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When to reason about actions, change, events and time?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C87A3-1E17-4B0A-9B6A-BA06BEFA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41" y="1091176"/>
            <a:ext cx="8748518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Reasoning services 1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749165"/>
          </a:xfrm>
        </p:spPr>
        <p:txBody>
          <a:bodyPr/>
          <a:lstStyle/>
          <a:p>
            <a:r>
              <a:rPr lang="en-US" altLang="en-US" sz="2800" dirty="0"/>
              <a:t>For all services: environment model decomposed in: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Eternals</a:t>
            </a:r>
            <a:r>
              <a:rPr lang="en-US" altLang="en-US" sz="2400" dirty="0">
                <a:solidFill>
                  <a:srgbClr val="CC3300"/>
                </a:solidFill>
              </a:rPr>
              <a:t>:</a:t>
            </a:r>
            <a:r>
              <a:rPr lang="en-US" altLang="en-US" sz="2400" dirty="0"/>
              <a:t> properties and relations not affected by actions, events or the passing of time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Fluents</a:t>
            </a:r>
            <a:r>
              <a:rPr lang="en-US" altLang="en-US" sz="2400" dirty="0">
                <a:solidFill>
                  <a:srgbClr val="CC3300"/>
                </a:solidFill>
              </a:rPr>
              <a:t>:</a:t>
            </a:r>
            <a:r>
              <a:rPr lang="en-US" altLang="en-US" sz="2400" dirty="0"/>
              <a:t> properties and relations that change as result of the execution of an action, the occurrence of an event or the passing of time</a:t>
            </a:r>
          </a:p>
          <a:p>
            <a:r>
              <a:rPr lang="en-US" altLang="en-US" sz="2800" dirty="0"/>
              <a:t>Single action (event) consequence:</a:t>
            </a:r>
          </a:p>
          <a:p>
            <a:pPr lvl="1"/>
            <a:r>
              <a:rPr lang="en-US" altLang="en-US" sz="2400" dirty="0"/>
              <a:t> Given current environment state model</a:t>
            </a:r>
          </a:p>
          <a:p>
            <a:pPr lvl="1"/>
            <a:r>
              <a:rPr lang="en-US" altLang="en-US" sz="2400" dirty="0"/>
              <a:t> Compute </a:t>
            </a:r>
            <a:r>
              <a:rPr lang="en-US" altLang="en-US" sz="2400" dirty="0" err="1"/>
              <a:t>fluents</a:t>
            </a:r>
            <a:r>
              <a:rPr lang="en-US" altLang="en-US" sz="2400" dirty="0"/>
              <a:t> resulting from the execution (occurrence) of a single action (event)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1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Reasoning services 2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978328"/>
          </a:xfrm>
        </p:spPr>
        <p:txBody>
          <a:bodyPr/>
          <a:lstStyle/>
          <a:p>
            <a:r>
              <a:rPr lang="en-US" altLang="en-US" sz="2800" dirty="0"/>
              <a:t>Temporal projection:</a:t>
            </a:r>
          </a:p>
          <a:p>
            <a:pPr lvl="1"/>
            <a:r>
              <a:rPr lang="en-US" altLang="en-US" sz="2400" dirty="0"/>
              <a:t> Given current environment state model</a:t>
            </a:r>
          </a:p>
          <a:p>
            <a:pPr lvl="1"/>
            <a:r>
              <a:rPr lang="en-US" altLang="en-US" sz="2400" dirty="0"/>
              <a:t> and a sequence of hypothetical actions to execute and events to occur</a:t>
            </a:r>
          </a:p>
          <a:p>
            <a:pPr lvl="1"/>
            <a:r>
              <a:rPr lang="en-US" altLang="en-US" sz="2400" dirty="0"/>
              <a:t> Compute </a:t>
            </a:r>
            <a:r>
              <a:rPr lang="en-US" altLang="en-US" sz="2400" dirty="0" err="1"/>
              <a:t>fluents</a:t>
            </a:r>
            <a:r>
              <a:rPr lang="en-US" altLang="en-US" sz="2400" dirty="0"/>
              <a:t> of the resulting environment state</a:t>
            </a:r>
          </a:p>
          <a:p>
            <a:r>
              <a:rPr lang="en-US" altLang="en-US" sz="2800" dirty="0"/>
              <a:t>Planning: </a:t>
            </a:r>
          </a:p>
          <a:p>
            <a:pPr lvl="1"/>
            <a:r>
              <a:rPr lang="en-US" altLang="en-US" sz="2400" dirty="0"/>
              <a:t> Given current environment model</a:t>
            </a:r>
          </a:p>
          <a:p>
            <a:pPr lvl="1"/>
            <a:r>
              <a:rPr lang="en-US" altLang="en-US" sz="2400" dirty="0"/>
              <a:t> and a set of goal </a:t>
            </a:r>
            <a:r>
              <a:rPr lang="en-US" altLang="en-US" sz="2400" dirty="0" err="1"/>
              <a:t>fluents</a:t>
            </a:r>
            <a:endParaRPr lang="en-US" altLang="en-US" sz="2400" dirty="0"/>
          </a:p>
          <a:p>
            <a:pPr lvl="1"/>
            <a:r>
              <a:rPr lang="en-US" altLang="en-US" sz="2400" dirty="0"/>
              <a:t> Compute action sequence whose execution will turn these goal </a:t>
            </a:r>
            <a:r>
              <a:rPr lang="en-US" altLang="en-US" sz="2400" dirty="0" err="1"/>
              <a:t>fluents</a:t>
            </a:r>
            <a:r>
              <a:rPr lang="en-US" altLang="en-US" sz="2400" dirty="0"/>
              <a:t> true</a:t>
            </a:r>
          </a:p>
          <a:p>
            <a:pPr lvl="1"/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4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Roadmap next lessons: situation and event calculi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8BA6A-F8BE-485C-9DFF-721095CF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69" y="1091176"/>
            <a:ext cx="9236642" cy="54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Roadmap next lessons: transaction logic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C71F0-9818-47F5-8BED-72C642FA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78" y="1292416"/>
            <a:ext cx="9616176" cy="53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36413" y="1524000"/>
            <a:ext cx="5743187" cy="4368400"/>
          </a:xfrm>
        </p:spPr>
        <p:txBody>
          <a:bodyPr/>
          <a:lstStyle/>
          <a:p>
            <a:r>
              <a:rPr lang="en-US" altLang="en-US" dirty="0">
                <a:solidFill>
                  <a:srgbClr val="194990"/>
                </a:solidFill>
              </a:rPr>
              <a:t>Non-monotonic reasoning</a:t>
            </a:r>
          </a:p>
          <a:p>
            <a:endParaRPr lang="en-US" altLang="en-US" dirty="0">
              <a:solidFill>
                <a:srgbClr val="194990"/>
              </a:solidFill>
            </a:endParaRPr>
          </a:p>
          <a:p>
            <a:r>
              <a:rPr lang="en-US" altLang="en-US" dirty="0">
                <a:solidFill>
                  <a:srgbClr val="194990"/>
                </a:solidFill>
              </a:rPr>
              <a:t>When and where to reason about actions, change, event and time?</a:t>
            </a:r>
          </a:p>
          <a:p>
            <a:endParaRPr lang="en-US" altLang="en-US" dirty="0">
              <a:solidFill>
                <a:srgbClr val="194990"/>
              </a:solidFill>
            </a:endParaRPr>
          </a:p>
          <a:p>
            <a:r>
              <a:rPr lang="en-US" altLang="en-US" dirty="0">
                <a:solidFill>
                  <a:srgbClr val="194990"/>
                </a:solidFill>
              </a:rPr>
              <a:t>Reasoning services</a:t>
            </a:r>
          </a:p>
          <a:p>
            <a:endParaRPr lang="en-US" altLang="en-US" dirty="0">
              <a:solidFill>
                <a:srgbClr val="194990"/>
              </a:solidFill>
            </a:endParaRPr>
          </a:p>
          <a:p>
            <a:r>
              <a:rPr lang="en-US" altLang="en-US" dirty="0">
                <a:solidFill>
                  <a:srgbClr val="194990"/>
                </a:solidFill>
              </a:rPr>
              <a:t>Roadmap of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BA7B3-7CD2-4C4F-B4D8-4471F482E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bg2"/>
                </a:solidFill>
              </a:rPr>
              <a:t>Non-monotonic reasoning (recall)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</a:rPr>
              <a:t>Classical logic reasoning is monotonic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</a:rPr>
              <a:t> If KB |= f, then </a:t>
            </a: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194990"/>
                </a:solidFill>
              </a:rPr>
              <a:t>g, KB </a:t>
            </a:r>
            <a:r>
              <a:rPr lang="en-US" altLang="en-US" sz="2400" b="1" dirty="0">
                <a:solidFill>
                  <a:srgbClr val="19499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g |= 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Inference engine only performs ask and tell the KB, never retract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19499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Non-monotonic reasoning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194990"/>
                </a:solidFill>
              </a:rPr>
              <a:t>Allows KB |= f, and then KB </a:t>
            </a:r>
            <a:r>
              <a:rPr lang="en-US" altLang="en-US" sz="2400" b="1" dirty="0">
                <a:solidFill>
                  <a:srgbClr val="19499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g |</a:t>
            </a:r>
            <a:r>
              <a:rPr lang="en-US" altLang="en-US" sz="2400" b="1" dirty="0">
                <a:solidFill>
                  <a:srgbClr val="194990"/>
                </a:solidFill>
                <a:sym typeface="Symbol" panose="05050102010706020507" pitchFamily="18" charset="2"/>
              </a:rPr>
              <a:t></a:t>
            </a: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194990"/>
                </a:solidFill>
                <a:sym typeface="Symbol" panose="05050102010706020507" pitchFamily="18" charset="2"/>
              </a:rPr>
              <a:t> Previously derived facts can be retracted upon arrival (for example from sensors) of new, conflicting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Two orthogonal sources of  non-monotonicity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Ontological:</a:t>
            </a:r>
            <a:r>
              <a:rPr lang="en-US" altLang="en-US" sz="2400" dirty="0">
                <a:sym typeface="Symbol" panose="05050102010706020507" pitchFamily="18" charset="2"/>
              </a:rPr>
              <a:t> in non-stationary environment 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KB must </a:t>
            </a:r>
            <a:r>
              <a:rPr lang="en-US" altLang="en-US" sz="2400" u="sng" dirty="0">
                <a:solidFill>
                  <a:srgbClr val="CC3300"/>
                </a:solidFill>
                <a:sym typeface="Symbol" panose="05050102010706020507" pitchFamily="18" charset="2"/>
              </a:rPr>
              <a:t>reflect environment changes</a:t>
            </a:r>
            <a:r>
              <a:rPr lang="en-US" altLang="en-US" sz="2400" dirty="0">
                <a:sym typeface="Symbol" panose="05050102010706020507" pitchFamily="18" charset="2"/>
              </a:rPr>
              <a:t> as time goes by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when fact f true in E(t) no longer true in E(t+1)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unless KB uses a historically cumulative knowledge representation scheme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sentence s in KB(t) that represents f must retracted from KB(t+1).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u="sng" dirty="0">
                <a:solidFill>
                  <a:srgbClr val="CC3300"/>
                </a:solidFill>
                <a:sym typeface="Symbol" panose="05050102010706020507" pitchFamily="18" charset="2"/>
              </a:rPr>
              <a:t>and so must all sentences in KB(t) proven using s!</a:t>
            </a:r>
            <a:r>
              <a:rPr lang="en-US" altLang="en-US" sz="2400" dirty="0">
                <a:sym typeface="Symbol" panose="05050102010706020507" pitchFamily="18" charset="2"/>
              </a:rPr>
              <a:t>  (truth-maintenance)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12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Two orthogonal sources of  non-monotonicity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Epistemological:</a:t>
            </a:r>
            <a:r>
              <a:rPr lang="en-US" altLang="en-US" sz="2200" dirty="0">
                <a:sym typeface="Symbol" panose="05050102010706020507" pitchFamily="18" charset="2"/>
              </a:rPr>
              <a:t> in partially observable environment 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Decision making with partial knowledge requires using abduction in addition to deduction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KB must </a:t>
            </a:r>
            <a:r>
              <a:rPr lang="en-US" altLang="en-US" sz="2200" u="sng" dirty="0">
                <a:solidFill>
                  <a:srgbClr val="CC3300"/>
                </a:solidFill>
                <a:sym typeface="Symbol" panose="05050102010706020507" pitchFamily="18" charset="2"/>
              </a:rPr>
              <a:t>reflect changes of the agent’s beliefs</a:t>
            </a:r>
            <a:r>
              <a:rPr lang="en-US" altLang="en-US" sz="2200" dirty="0">
                <a:sym typeface="Symbol" panose="05050102010706020507" pitchFamily="18" charset="2"/>
              </a:rPr>
              <a:t> as new evidence becomes available through sensing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KB(t) = D(t) </a:t>
            </a:r>
            <a:r>
              <a:rPr lang="en-US" altLang="en-US" sz="2200" b="1" dirty="0">
                <a:sym typeface="Symbol" panose="05050102010706020507" pitchFamily="18" charset="2"/>
              </a:rPr>
              <a:t></a:t>
            </a:r>
            <a:r>
              <a:rPr lang="en-US" altLang="en-US" sz="2200" dirty="0">
                <a:sym typeface="Symbol" panose="05050102010706020507" pitchFamily="18" charset="2"/>
              </a:rPr>
              <a:t> A(</a:t>
            </a:r>
            <a:r>
              <a:rPr lang="en-US" altLang="en-US" sz="2200" dirty="0" err="1">
                <a:sym typeface="Symbol" panose="05050102010706020507" pitchFamily="18" charset="2"/>
              </a:rPr>
              <a:t>t,H</a:t>
            </a:r>
            <a:r>
              <a:rPr lang="en-US" altLang="en-US" sz="2200" dirty="0">
                <a:sym typeface="Symbol" panose="05050102010706020507" pitchFamily="18" charset="2"/>
              </a:rPr>
              <a:t>(t)), where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D(t) are sentences derived purely deductively from percept sequence and KB(0)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A(</a:t>
            </a:r>
            <a:r>
              <a:rPr lang="en-US" altLang="en-US" sz="2200" dirty="0" err="1">
                <a:sym typeface="Symbol" panose="05050102010706020507" pitchFamily="18" charset="2"/>
              </a:rPr>
              <a:t>t,H</a:t>
            </a:r>
            <a:r>
              <a:rPr lang="en-US" altLang="en-US" sz="2200" dirty="0">
                <a:sym typeface="Symbol" panose="05050102010706020507" pitchFamily="18" charset="2"/>
              </a:rPr>
              <a:t>(t)) are sentences derived using </a:t>
            </a:r>
            <a:r>
              <a:rPr lang="en-US" altLang="en-US" sz="2200" u="sng" dirty="0">
                <a:solidFill>
                  <a:srgbClr val="CC3300"/>
                </a:solidFill>
                <a:sym typeface="Symbol" panose="05050102010706020507" pitchFamily="18" charset="2"/>
              </a:rPr>
              <a:t>at least one</a:t>
            </a:r>
            <a:r>
              <a:rPr lang="en-US" altLang="en-US" sz="2200" dirty="0">
                <a:sym typeface="Symbol" panose="05050102010706020507" pitchFamily="18" charset="2"/>
              </a:rPr>
              <a:t>  abductive step relying on some hypothesis in H(t)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When </a:t>
            </a:r>
            <a:r>
              <a:rPr lang="en-US" altLang="en-US" sz="2200" b="1" dirty="0">
                <a:sym typeface="Symbol" panose="05050102010706020507" pitchFamily="18" charset="2"/>
              </a:rPr>
              <a:t></a:t>
            </a:r>
            <a:r>
              <a:rPr lang="en-US" altLang="en-US" sz="2200" dirty="0">
                <a:sym typeface="Symbol" panose="05050102010706020507" pitchFamily="18" charset="2"/>
              </a:rPr>
              <a:t>a </a:t>
            </a:r>
            <a:r>
              <a:rPr lang="en-US" altLang="en-US" sz="2200" b="1" dirty="0">
                <a:sym typeface="Symbol" panose="05050102010706020507" pitchFamily="18" charset="2"/>
              </a:rPr>
              <a:t> </a:t>
            </a:r>
            <a:r>
              <a:rPr lang="en-US" altLang="en-US" sz="2200" dirty="0">
                <a:sym typeface="Symbol" panose="05050102010706020507" pitchFamily="18" charset="2"/>
              </a:rPr>
              <a:t>D(t) and a </a:t>
            </a:r>
            <a:r>
              <a:rPr lang="en-US" altLang="en-US" sz="2200" b="1" dirty="0">
                <a:sym typeface="Symbol" panose="05050102010706020507" pitchFamily="18" charset="2"/>
              </a:rPr>
              <a:t> </a:t>
            </a:r>
            <a:r>
              <a:rPr lang="en-US" altLang="en-US" sz="2200" dirty="0">
                <a:sym typeface="Symbol" panose="05050102010706020507" pitchFamily="18" charset="2"/>
              </a:rPr>
              <a:t>A(t-1,H(t-1)) , a must be retracted from KB(t)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u="sng" dirty="0">
                <a:solidFill>
                  <a:srgbClr val="CC3300"/>
                </a:solidFill>
                <a:sym typeface="Symbol" panose="05050102010706020507" pitchFamily="18" charset="2"/>
              </a:rPr>
              <a:t>and so must all sentences in A(t-1,H(t-1)) derived using 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57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When to reason about actions, change, events and time?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1050689"/>
          </a:xfrm>
        </p:spPr>
        <p:txBody>
          <a:bodyPr/>
          <a:lstStyle/>
          <a:p>
            <a:r>
              <a:rPr lang="en-US" altLang="en-US" sz="2400" dirty="0"/>
              <a:t>Non-stationary environments</a:t>
            </a:r>
          </a:p>
          <a:p>
            <a:pPr lvl="1"/>
            <a:r>
              <a:rPr lang="en-US" altLang="en-US" sz="2400" dirty="0">
                <a:solidFill>
                  <a:srgbClr val="CC3300"/>
                </a:solidFill>
              </a:rPr>
              <a:t> Sequential</a:t>
            </a:r>
            <a:r>
              <a:rPr lang="en-US" altLang="en-US" sz="2400" dirty="0"/>
              <a:t> (only actions and 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7175C-6288-4968-A3E4-81356E13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" y="3073520"/>
            <a:ext cx="10422841" cy="18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When to reason about actions, change, events and time?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1050689"/>
          </a:xfrm>
        </p:spPr>
        <p:txBody>
          <a:bodyPr/>
          <a:lstStyle/>
          <a:p>
            <a:r>
              <a:rPr lang="en-US" altLang="en-US" sz="2400" dirty="0"/>
              <a:t>Non-stationary environments</a:t>
            </a:r>
          </a:p>
          <a:p>
            <a:pPr lvl="1"/>
            <a:r>
              <a:rPr lang="en-US" altLang="en-US" sz="2400" dirty="0">
                <a:solidFill>
                  <a:srgbClr val="CC3300"/>
                </a:solidFill>
              </a:rPr>
              <a:t> Concurrent synchronous</a:t>
            </a:r>
            <a:r>
              <a:rPr lang="en-US" altLang="en-US" sz="2400" dirty="0"/>
              <a:t> (actions, change and events)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804-4CFF-4E4B-9167-649A169E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" y="2669659"/>
            <a:ext cx="11014188" cy="26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When to reason about actions, change, events and time?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1050689"/>
          </a:xfrm>
        </p:spPr>
        <p:txBody>
          <a:bodyPr/>
          <a:lstStyle/>
          <a:p>
            <a:r>
              <a:rPr lang="en-US" altLang="en-US" sz="2400" dirty="0"/>
              <a:t>Non-stationary environments</a:t>
            </a:r>
          </a:p>
          <a:p>
            <a:pPr lvl="1"/>
            <a:r>
              <a:rPr lang="en-US" altLang="en-US" sz="2400" dirty="0">
                <a:solidFill>
                  <a:srgbClr val="CC3300"/>
                </a:solidFill>
              </a:rPr>
              <a:t> Concurrent asynchronous </a:t>
            </a:r>
            <a:r>
              <a:rPr lang="en-US" altLang="en-US" sz="2400" dirty="0"/>
              <a:t>(actions, change, events and time)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04EB6-7C46-41BD-B2D0-D9608B55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55" y="2589340"/>
            <a:ext cx="9966890" cy="25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80572" y="67576"/>
            <a:ext cx="11321142" cy="1023600"/>
          </a:xfrm>
        </p:spPr>
        <p:txBody>
          <a:bodyPr/>
          <a:lstStyle/>
          <a:p>
            <a:r>
              <a:rPr lang="en-US" altLang="en-US" sz="3600" b="1" dirty="0"/>
              <a:t>When to reason about actions, change, events and time?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0289-3798-41E5-9DFB-EB353F3E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37" y="1091176"/>
            <a:ext cx="8736325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455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645</Words>
  <Application>Microsoft Office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Roboto</vt:lpstr>
      <vt:lpstr>Arial</vt:lpstr>
      <vt:lpstr>Material</vt:lpstr>
      <vt:lpstr>DS&amp;AI Project Reasoning about actions,  change, events and time</vt:lpstr>
      <vt:lpstr>Outline</vt:lpstr>
      <vt:lpstr>Non-monotonic reasoning (recall)</vt:lpstr>
      <vt:lpstr>Two orthogonal sources of  non-monotonicity</vt:lpstr>
      <vt:lpstr>Two orthogonal sources of  non-monotonicity</vt:lpstr>
      <vt:lpstr>When to reason about actions, change, events and time?</vt:lpstr>
      <vt:lpstr>When to reason about actions, change, events and time?</vt:lpstr>
      <vt:lpstr>When to reason about actions, change, events and time?</vt:lpstr>
      <vt:lpstr>When to reason about actions, change, events and time?</vt:lpstr>
      <vt:lpstr>When to reason about actions, change, events and time?</vt:lpstr>
      <vt:lpstr>Reasoning services 1</vt:lpstr>
      <vt:lpstr>Reasoning services 2</vt:lpstr>
      <vt:lpstr>Roadmap next lessons: situation and event calculi</vt:lpstr>
      <vt:lpstr>Roadmap next lessons: transaction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Marcello</dc:creator>
  <cp:lastModifiedBy>Marcello Bonsangue</cp:lastModifiedBy>
  <cp:revision>32</cp:revision>
  <dcterms:modified xsi:type="dcterms:W3CDTF">2020-06-21T10:21:41Z</dcterms:modified>
</cp:coreProperties>
</file>