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327" r:id="rId29"/>
    <p:sldId id="296" r:id="rId30"/>
    <p:sldId id="328"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5" r:id="rId49"/>
    <p:sldId id="314" r:id="rId5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E7"/>
          </a:solidFill>
        </a:fill>
      </a:tcStyle>
    </a:wholeTbl>
    <a:band2H>
      <a:tcTxStyle/>
      <a:tcStyle>
        <a:tcBdr/>
        <a:fill>
          <a:solidFill>
            <a:srgbClr val="E6EB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1CDCC"/>
          </a:solidFill>
        </a:fill>
      </a:tcStyle>
    </a:wholeTbl>
    <a:band2H>
      <a:tcTxStyle/>
      <a:tcStyle>
        <a:tcBdr/>
        <a:fill>
          <a:solidFill>
            <a:srgbClr val="F8E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E5CA"/>
          </a:solidFill>
        </a:fill>
      </a:tcStyle>
    </a:wholeTbl>
    <a:band2H>
      <a:tcTxStyle/>
      <a:tcStyle>
        <a:tcBdr/>
        <a:fill>
          <a:solidFill>
            <a:srgbClr val="FDF2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FFFFF"/>
        </a:fontRef>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1143000" y="685800"/>
            <a:ext cx="4572000" cy="3429000"/>
          </a:xfrm>
          <a:prstGeom prst="rect">
            <a:avLst/>
          </a:prstGeom>
        </p:spPr>
        <p:txBody>
          <a:bodyPr/>
          <a:lstStyle/>
          <a:p>
            <a:endParaRPr/>
          </a:p>
        </p:txBody>
      </p:sp>
      <p:sp>
        <p:nvSpPr>
          <p:cNvPr id="139" name="Shape 13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Arial"/>
      </a:defRPr>
    </a:lvl1pPr>
    <a:lvl2pPr indent="228600" latinLnBrk="0">
      <a:defRPr>
        <a:latin typeface="+mn-lt"/>
        <a:ea typeface="+mn-ea"/>
        <a:cs typeface="+mn-cs"/>
        <a:sym typeface="Arial"/>
      </a:defRPr>
    </a:lvl2pPr>
    <a:lvl3pPr indent="457200" latinLnBrk="0">
      <a:defRPr>
        <a:latin typeface="+mn-lt"/>
        <a:ea typeface="+mn-ea"/>
        <a:cs typeface="+mn-cs"/>
        <a:sym typeface="Arial"/>
      </a:defRPr>
    </a:lvl3pPr>
    <a:lvl4pPr indent="685800" latinLnBrk="0">
      <a:defRPr>
        <a:latin typeface="+mn-lt"/>
        <a:ea typeface="+mn-ea"/>
        <a:cs typeface="+mn-cs"/>
        <a:sym typeface="Arial"/>
      </a:defRPr>
    </a:lvl4pPr>
    <a:lvl5pPr indent="914400" latinLnBrk="0">
      <a:defRPr>
        <a:latin typeface="+mn-lt"/>
        <a:ea typeface="+mn-ea"/>
        <a:cs typeface="+mn-cs"/>
        <a:sym typeface="Arial"/>
      </a:defRPr>
    </a:lvl5pPr>
    <a:lvl6pPr indent="1143000" latinLnBrk="0">
      <a:defRPr>
        <a:latin typeface="+mn-lt"/>
        <a:ea typeface="+mn-ea"/>
        <a:cs typeface="+mn-cs"/>
        <a:sym typeface="Arial"/>
      </a:defRPr>
    </a:lvl6pPr>
    <a:lvl7pPr indent="1371600" latinLnBrk="0">
      <a:defRPr>
        <a:latin typeface="+mn-lt"/>
        <a:ea typeface="+mn-ea"/>
        <a:cs typeface="+mn-cs"/>
        <a:sym typeface="Arial"/>
      </a:defRPr>
    </a:lvl7pPr>
    <a:lvl8pPr indent="1600200" latinLnBrk="0">
      <a:defRPr>
        <a:latin typeface="+mn-lt"/>
        <a:ea typeface="+mn-ea"/>
        <a:cs typeface="+mn-cs"/>
        <a:sym typeface="Arial"/>
      </a:defRPr>
    </a:lvl8pPr>
    <a:lvl9pPr indent="1828800" latinLnBrk="0">
      <a:defRPr>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110865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9992208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sp>
        <p:nvSpPr>
          <p:cNvPr id="14" name="Google Shape;10;p2"/>
          <p:cNvSpPr/>
          <p:nvPr/>
        </p:nvSpPr>
        <p:spPr>
          <a:xfrm flipH="1">
            <a:off x="10995200" y="5661233"/>
            <a:ext cx="1196803" cy="119680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a:miter lim="400000"/>
          </a:ln>
        </p:spPr>
        <p:txBody>
          <a:bodyPr lIns="45718" tIns="45718" rIns="45718" bIns="45718" anchor="ctr"/>
          <a:lstStyle/>
          <a:p>
            <a:pPr>
              <a:defRPr sz="2400">
                <a:solidFill>
                  <a:srgbClr val="000000"/>
                </a:solidFill>
              </a:defRPr>
            </a:pPr>
            <a:endParaRPr/>
          </a:p>
        </p:txBody>
      </p:sp>
      <p:sp>
        <p:nvSpPr>
          <p:cNvPr id="15" name="Google Shape;11;p2"/>
          <p:cNvSpPr/>
          <p:nvPr/>
        </p:nvSpPr>
        <p:spPr>
          <a:xfrm flipH="1">
            <a:off x="10995200" y="5661166"/>
            <a:ext cx="1196803" cy="11968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000" y="0"/>
                </a:lnTo>
                <a:cubicBezTo>
                  <a:pt x="19988" y="0"/>
                  <a:pt x="21600" y="1612"/>
                  <a:pt x="21600" y="3600"/>
                </a:cubicBezTo>
                <a:lnTo>
                  <a:pt x="21600" y="21600"/>
                </a:lnTo>
                <a:lnTo>
                  <a:pt x="0" y="21600"/>
                </a:lnTo>
                <a:close/>
              </a:path>
            </a:pathLst>
          </a:custGeom>
          <a:solidFill>
            <a:srgbClr val="FFFFFF">
              <a:alpha val="68080"/>
            </a:srgbClr>
          </a:solidFill>
          <a:ln w="12700">
            <a:miter lim="400000"/>
          </a:ln>
        </p:spPr>
        <p:txBody>
          <a:bodyPr lIns="45718" tIns="45718" rIns="45718" bIns="45718" anchor="ctr"/>
          <a:lstStyle/>
          <a:p>
            <a:pPr>
              <a:defRPr sz="2400">
                <a:solidFill>
                  <a:srgbClr val="000000"/>
                </a:solidFill>
              </a:defRPr>
            </a:pPr>
            <a:endParaRPr/>
          </a:p>
        </p:txBody>
      </p:sp>
      <p:pic>
        <p:nvPicPr>
          <p:cNvPr id="16" name="Picture 18" descr="Picture 18"/>
          <p:cNvPicPr>
            <a:picLocks noChangeAspect="1"/>
          </p:cNvPicPr>
          <p:nvPr/>
        </p:nvPicPr>
        <p:blipFill>
          <a:blip r:embed="rId2"/>
          <a:srcRect l="53526" r="15"/>
          <a:stretch>
            <a:fillRect/>
          </a:stretch>
        </p:blipFill>
        <p:spPr>
          <a:xfrm>
            <a:off x="-29869" y="0"/>
            <a:ext cx="5976003" cy="6858000"/>
          </a:xfrm>
          <a:prstGeom prst="rect">
            <a:avLst/>
          </a:prstGeom>
          <a:ln w="12700">
            <a:miter lim="400000"/>
          </a:ln>
        </p:spPr>
      </p:pic>
      <p:pic>
        <p:nvPicPr>
          <p:cNvPr id="17" name="Picture 19" descr="Picture 19"/>
          <p:cNvPicPr>
            <a:picLocks noChangeAspect="1"/>
          </p:cNvPicPr>
          <p:nvPr/>
        </p:nvPicPr>
        <p:blipFill>
          <a:blip r:embed="rId3"/>
          <a:stretch>
            <a:fillRect/>
          </a:stretch>
        </p:blipFill>
        <p:spPr>
          <a:xfrm>
            <a:off x="6290069" y="6244013"/>
            <a:ext cx="2728689" cy="560263"/>
          </a:xfrm>
          <a:prstGeom prst="rect">
            <a:avLst/>
          </a:prstGeom>
          <a:ln w="12700">
            <a:miter lim="400000"/>
          </a:ln>
        </p:spPr>
      </p:pic>
      <p:pic>
        <p:nvPicPr>
          <p:cNvPr id="18" name="Picture 20" descr="Picture 20"/>
          <p:cNvPicPr>
            <a:picLocks noChangeAspect="1"/>
          </p:cNvPicPr>
          <p:nvPr/>
        </p:nvPicPr>
        <p:blipFill>
          <a:blip r:embed="rId4"/>
          <a:stretch>
            <a:fillRect/>
          </a:stretch>
        </p:blipFill>
        <p:spPr>
          <a:xfrm>
            <a:off x="8255658" y="5980117"/>
            <a:ext cx="1894866" cy="1086230"/>
          </a:xfrm>
          <a:prstGeom prst="rect">
            <a:avLst/>
          </a:prstGeom>
          <a:ln w="12700">
            <a:miter lim="400000"/>
          </a:ln>
        </p:spPr>
      </p:pic>
      <p:sp>
        <p:nvSpPr>
          <p:cNvPr id="19" name="Titteltekst"/>
          <p:cNvSpPr txBox="1">
            <a:spLocks noGrp="1"/>
          </p:cNvSpPr>
          <p:nvPr>
            <p:ph type="title"/>
          </p:nvPr>
        </p:nvSpPr>
        <p:spPr>
          <a:xfrm>
            <a:off x="6313715" y="348343"/>
            <a:ext cx="5341257" cy="2478603"/>
          </a:xfrm>
          <a:prstGeom prst="rect">
            <a:avLst/>
          </a:prstGeom>
        </p:spPr>
        <p:txBody>
          <a:bodyPr anchor="ctr"/>
          <a:lstStyle>
            <a:lvl1pPr>
              <a:defRPr sz="5600">
                <a:solidFill>
                  <a:srgbClr val="194990"/>
                </a:solidFill>
              </a:defRPr>
            </a:lvl1pPr>
          </a:lstStyle>
          <a:p>
            <a:r>
              <a:t>Titteltekst</a:t>
            </a:r>
          </a:p>
        </p:txBody>
      </p:sp>
      <p:sp>
        <p:nvSpPr>
          <p:cNvPr id="20" name="Brødtekst nivå én…"/>
          <p:cNvSpPr txBox="1">
            <a:spLocks noGrp="1"/>
          </p:cNvSpPr>
          <p:nvPr>
            <p:ph type="body" sz="quarter" idx="1"/>
          </p:nvPr>
        </p:nvSpPr>
        <p:spPr>
          <a:xfrm>
            <a:off x="6287542" y="3420655"/>
            <a:ext cx="5393603" cy="1646803"/>
          </a:xfrm>
          <a:prstGeom prst="rect">
            <a:avLst/>
          </a:prstGeom>
        </p:spPr>
        <p:txBody>
          <a:bodyPr/>
          <a:lstStyle>
            <a:lvl1pPr marL="114300" indent="0">
              <a:lnSpc>
                <a:spcPct val="100000"/>
              </a:lnSpc>
              <a:buClrTx/>
              <a:buSzTx/>
              <a:buFontTx/>
              <a:buNone/>
              <a:defRPr sz="2800">
                <a:solidFill>
                  <a:srgbClr val="808080"/>
                </a:solidFill>
              </a:defRPr>
            </a:lvl1pPr>
            <a:lvl2pPr marL="114300" indent="114300">
              <a:lnSpc>
                <a:spcPct val="100000"/>
              </a:lnSpc>
              <a:buClrTx/>
              <a:buFontTx/>
              <a:defRPr sz="2800">
                <a:solidFill>
                  <a:srgbClr val="808080"/>
                </a:solidFill>
              </a:defRPr>
            </a:lvl2pPr>
            <a:lvl3pPr marL="114300" indent="114300">
              <a:lnSpc>
                <a:spcPct val="100000"/>
              </a:lnSpc>
              <a:buClrTx/>
              <a:buFontTx/>
              <a:defRPr sz="2800">
                <a:solidFill>
                  <a:srgbClr val="808080"/>
                </a:solidFill>
              </a:defRPr>
            </a:lvl3pPr>
            <a:lvl4pPr marL="114300" indent="114300">
              <a:lnSpc>
                <a:spcPct val="100000"/>
              </a:lnSpc>
              <a:buClrTx/>
              <a:buFontTx/>
              <a:defRPr sz="2800">
                <a:solidFill>
                  <a:srgbClr val="808080"/>
                </a:solidFill>
              </a:defRPr>
            </a:lvl4pPr>
            <a:lvl5pPr marL="114300" indent="114300">
              <a:lnSpc>
                <a:spcPct val="100000"/>
              </a:lnSpc>
              <a:buClrTx/>
              <a:buFontTx/>
              <a:defRPr sz="2800">
                <a:solidFill>
                  <a:srgbClr val="808080"/>
                </a:solidFill>
              </a:defRPr>
            </a:lvl5pPr>
          </a:lstStyle>
          <a:p>
            <a:r>
              <a:t>Brødtekst nivå én</a:t>
            </a:r>
          </a:p>
          <a:p>
            <a:pPr lvl="1"/>
            <a:r>
              <a:t>Brødtekst nivå to</a:t>
            </a:r>
          </a:p>
          <a:p>
            <a:pPr lvl="2"/>
            <a:r>
              <a:t>Brødtekst nivå tre</a:t>
            </a:r>
          </a:p>
          <a:p>
            <a:pPr lvl="3"/>
            <a:r>
              <a:t>Brødtekst nivå fire</a:t>
            </a:r>
          </a:p>
          <a:p>
            <a:pPr lvl="4"/>
            <a:r>
              <a:t>Brødtekst nivå fem</a:t>
            </a:r>
          </a:p>
        </p:txBody>
      </p:sp>
      <p:pic>
        <p:nvPicPr>
          <p:cNvPr id="21" name="Picture 2" descr="Picture 2"/>
          <p:cNvPicPr>
            <a:picLocks noChangeAspect="1"/>
          </p:cNvPicPr>
          <p:nvPr/>
        </p:nvPicPr>
        <p:blipFill>
          <a:blip r:embed="rId5"/>
          <a:stretch>
            <a:fillRect/>
          </a:stretch>
        </p:blipFill>
        <p:spPr>
          <a:xfrm>
            <a:off x="10048581" y="6229527"/>
            <a:ext cx="1268517" cy="560263"/>
          </a:xfrm>
          <a:prstGeom prst="rect">
            <a:avLst/>
          </a:prstGeom>
          <a:ln w="12700">
            <a:miter lim="400000"/>
          </a:ln>
        </p:spPr>
      </p:pic>
      <p:sp>
        <p:nvSpPr>
          <p:cNvPr id="22" name="Lysbildenummer"/>
          <p:cNvSpPr txBox="1">
            <a:spLocks noGrp="1"/>
          </p:cNvSpPr>
          <p:nvPr>
            <p:ph type="sldNum" sz="quarter" idx="2"/>
          </p:nvPr>
        </p:nvSpPr>
        <p:spPr>
          <a:xfrm>
            <a:off x="11808956" y="6402778"/>
            <a:ext cx="287367" cy="386047"/>
          </a:xfrm>
          <a:prstGeom prst="rect">
            <a:avLst/>
          </a:prstGeom>
        </p:spPr>
        <p:txBody>
          <a:bodyPr/>
          <a:lstStyle>
            <a:lvl1pPr>
              <a:defRPr>
                <a:solidFill>
                  <a:srgbClr val="808080"/>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32" name="Lysbildenummer"/>
          <p:cNvSpPr txBox="1">
            <a:spLocks noGrp="1"/>
          </p:cNvSpPr>
          <p:nvPr>
            <p:ph type="sldNum" sz="quarter" idx="2"/>
          </p:nvPr>
        </p:nvSpPr>
        <p:spPr>
          <a:xfrm>
            <a:off x="11808956" y="6402778"/>
            <a:ext cx="287367" cy="3860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9" name="Titteltekst"/>
          <p:cNvSpPr txBox="1">
            <a:spLocks noGrp="1"/>
          </p:cNvSpPr>
          <p:nvPr>
            <p:ph type="title"/>
          </p:nvPr>
        </p:nvSpPr>
        <p:spPr>
          <a:xfrm>
            <a:off x="7779656" y="2753797"/>
            <a:ext cx="3797746" cy="1350403"/>
          </a:xfrm>
          <a:prstGeom prst="rect">
            <a:avLst/>
          </a:prstGeom>
        </p:spPr>
        <p:txBody>
          <a:bodyPr anchor="ctr"/>
          <a:lstStyle>
            <a:lvl1pPr algn="l">
              <a:defRPr sz="5600"/>
            </a:lvl1pPr>
          </a:lstStyle>
          <a:p>
            <a:r>
              <a:t>Titteltekst</a:t>
            </a:r>
          </a:p>
        </p:txBody>
      </p:sp>
      <p:sp>
        <p:nvSpPr>
          <p:cNvPr id="30" name="Lysbildenummer"/>
          <p:cNvSpPr txBox="1">
            <a:spLocks noGrp="1"/>
          </p:cNvSpPr>
          <p:nvPr>
            <p:ph type="sldNum" sz="quarter" idx="2"/>
          </p:nvPr>
        </p:nvSpPr>
        <p:spPr>
          <a:xfrm>
            <a:off x="11808956" y="6402778"/>
            <a:ext cx="287367" cy="3860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_AND_BODY">
    <p:spTree>
      <p:nvGrpSpPr>
        <p:cNvPr id="1" name=""/>
        <p:cNvGrpSpPr/>
        <p:nvPr/>
      </p:nvGrpSpPr>
      <p:grpSpPr>
        <a:xfrm>
          <a:off x="0" y="0"/>
          <a:ext cx="0" cy="0"/>
          <a:chOff x="0" y="0"/>
          <a:chExt cx="0" cy="0"/>
        </a:xfrm>
      </p:grpSpPr>
      <p:sp>
        <p:nvSpPr>
          <p:cNvPr id="37" name="Google Shape;19;p4"/>
          <p:cNvSpPr/>
          <p:nvPr/>
        </p:nvSpPr>
        <p:spPr>
          <a:xfrm rot="10800000" flipH="1">
            <a:off x="0" y="2247998"/>
            <a:ext cx="12192000" cy="4610003"/>
          </a:xfrm>
          <a:prstGeom prst="rect">
            <a:avLst/>
          </a:prstGeom>
          <a:solidFill>
            <a:srgbClr val="FFFFFF"/>
          </a:solidFill>
          <a:ln w="12700">
            <a:miter lim="400000"/>
          </a:ln>
        </p:spPr>
        <p:txBody>
          <a:bodyPr lIns="45718" tIns="45718" rIns="45718" bIns="45718" anchor="ctr"/>
          <a:lstStyle/>
          <a:p>
            <a:pPr>
              <a:defRPr sz="2400">
                <a:solidFill>
                  <a:srgbClr val="000000"/>
                </a:solidFill>
              </a:defRPr>
            </a:pPr>
            <a:endParaRPr/>
          </a:p>
        </p:txBody>
      </p:sp>
      <p:sp>
        <p:nvSpPr>
          <p:cNvPr id="38" name="Titteltekst"/>
          <p:cNvSpPr txBox="1">
            <a:spLocks noGrp="1"/>
          </p:cNvSpPr>
          <p:nvPr>
            <p:ph type="title"/>
          </p:nvPr>
        </p:nvSpPr>
        <p:spPr>
          <a:xfrm>
            <a:off x="0" y="67574"/>
            <a:ext cx="12192000" cy="1023604"/>
          </a:xfrm>
          <a:prstGeom prst="rect">
            <a:avLst/>
          </a:prstGeom>
        </p:spPr>
        <p:txBody>
          <a:bodyPr anchor="ctr"/>
          <a:lstStyle>
            <a:lvl1pPr algn="l">
              <a:defRPr sz="3200">
                <a:latin typeface="Calibri"/>
                <a:ea typeface="Calibri"/>
                <a:cs typeface="Calibri"/>
                <a:sym typeface="Calibri"/>
              </a:defRPr>
            </a:lvl1pPr>
          </a:lstStyle>
          <a:p>
            <a:r>
              <a:t>Titteltekst</a:t>
            </a:r>
          </a:p>
        </p:txBody>
      </p:sp>
      <p:sp>
        <p:nvSpPr>
          <p:cNvPr id="39" name="Brødtekst nivå én…"/>
          <p:cNvSpPr txBox="1">
            <a:spLocks noGrp="1"/>
          </p:cNvSpPr>
          <p:nvPr>
            <p:ph type="body" idx="1"/>
          </p:nvPr>
        </p:nvSpPr>
        <p:spPr>
          <a:xfrm>
            <a:off x="290286" y="1355073"/>
            <a:ext cx="11611428" cy="4817294"/>
          </a:xfrm>
          <a:prstGeom prst="rect">
            <a:avLst/>
          </a:prstGeom>
        </p:spPr>
        <p:txBody>
          <a:bodyPr/>
          <a:lstStyle>
            <a:lvl1pPr algn="l">
              <a:spcBef>
                <a:spcPts val="600"/>
              </a:spcBef>
              <a:defRPr>
                <a:solidFill>
                  <a:srgbClr val="808080"/>
                </a:solidFill>
              </a:defRPr>
            </a:lvl1pPr>
            <a:lvl2pPr algn="l">
              <a:spcBef>
                <a:spcPts val="600"/>
              </a:spcBef>
              <a:defRPr>
                <a:solidFill>
                  <a:srgbClr val="808080"/>
                </a:solidFill>
              </a:defRPr>
            </a:lvl2pPr>
            <a:lvl3pPr algn="l">
              <a:spcBef>
                <a:spcPts val="600"/>
              </a:spcBef>
              <a:defRPr>
                <a:solidFill>
                  <a:srgbClr val="808080"/>
                </a:solidFill>
              </a:defRPr>
            </a:lvl3pPr>
            <a:lvl4pPr algn="l">
              <a:spcBef>
                <a:spcPts val="600"/>
              </a:spcBef>
              <a:defRPr>
                <a:solidFill>
                  <a:srgbClr val="808080"/>
                </a:solidFill>
              </a:defRPr>
            </a:lvl4pPr>
            <a:lvl5pPr algn="l">
              <a:spcBef>
                <a:spcPts val="600"/>
              </a:spcBef>
              <a:defRPr>
                <a:solidFill>
                  <a:srgbClr val="808080"/>
                </a:solidFill>
              </a:defRPr>
            </a:lvl5pPr>
          </a:lstStyle>
          <a:p>
            <a:r>
              <a:t>Brødtekst nivå én</a:t>
            </a:r>
          </a:p>
          <a:p>
            <a:pPr lvl="1"/>
            <a:r>
              <a:t>Brødtekst nivå to</a:t>
            </a:r>
          </a:p>
          <a:p>
            <a:pPr lvl="2"/>
            <a:r>
              <a:t>Brødtekst nivå tre</a:t>
            </a:r>
          </a:p>
          <a:p>
            <a:pPr lvl="3"/>
            <a:r>
              <a:t>Brødtekst nivå fire</a:t>
            </a:r>
          </a:p>
          <a:p>
            <a:pPr lvl="4"/>
            <a:r>
              <a:t>Brødtekst nivå fem</a:t>
            </a:r>
          </a:p>
        </p:txBody>
      </p:sp>
      <p:pic>
        <p:nvPicPr>
          <p:cNvPr id="40" name="Picture 8" descr="Picture 8"/>
          <p:cNvPicPr>
            <a:picLocks noChangeAspect="1"/>
          </p:cNvPicPr>
          <p:nvPr/>
        </p:nvPicPr>
        <p:blipFill>
          <a:blip r:embed="rId2"/>
          <a:stretch>
            <a:fillRect/>
          </a:stretch>
        </p:blipFill>
        <p:spPr>
          <a:xfrm>
            <a:off x="6290069" y="6244013"/>
            <a:ext cx="2728689" cy="560263"/>
          </a:xfrm>
          <a:prstGeom prst="rect">
            <a:avLst/>
          </a:prstGeom>
          <a:ln w="12700">
            <a:miter lim="400000"/>
          </a:ln>
        </p:spPr>
      </p:pic>
      <p:pic>
        <p:nvPicPr>
          <p:cNvPr id="41" name="Picture 9" descr="Picture 9"/>
          <p:cNvPicPr>
            <a:picLocks noChangeAspect="1"/>
          </p:cNvPicPr>
          <p:nvPr/>
        </p:nvPicPr>
        <p:blipFill>
          <a:blip r:embed="rId3"/>
          <a:stretch>
            <a:fillRect/>
          </a:stretch>
        </p:blipFill>
        <p:spPr>
          <a:xfrm>
            <a:off x="8255658" y="5980117"/>
            <a:ext cx="1894866" cy="1086230"/>
          </a:xfrm>
          <a:prstGeom prst="rect">
            <a:avLst/>
          </a:prstGeom>
          <a:ln w="12700">
            <a:miter lim="400000"/>
          </a:ln>
        </p:spPr>
      </p:pic>
      <p:pic>
        <p:nvPicPr>
          <p:cNvPr id="42" name="Picture 12" descr="Picture 12"/>
          <p:cNvPicPr>
            <a:picLocks noChangeAspect="1"/>
          </p:cNvPicPr>
          <p:nvPr/>
        </p:nvPicPr>
        <p:blipFill>
          <a:blip r:embed="rId4"/>
          <a:stretch>
            <a:fillRect/>
          </a:stretch>
        </p:blipFill>
        <p:spPr>
          <a:xfrm>
            <a:off x="10048581" y="6229527"/>
            <a:ext cx="1268517" cy="560263"/>
          </a:xfrm>
          <a:prstGeom prst="rect">
            <a:avLst/>
          </a:prstGeom>
          <a:ln w="12700">
            <a:miter lim="400000"/>
          </a:ln>
        </p:spPr>
      </p:pic>
      <p:sp>
        <p:nvSpPr>
          <p:cNvPr id="43" name="Lysbildenummer"/>
          <p:cNvSpPr txBox="1">
            <a:spLocks noGrp="1"/>
          </p:cNvSpPr>
          <p:nvPr>
            <p:ph type="sldNum" sz="quarter" idx="2"/>
          </p:nvPr>
        </p:nvSpPr>
        <p:spPr>
          <a:xfrm>
            <a:off x="11808956" y="6402778"/>
            <a:ext cx="287367" cy="3860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_ONLY">
    <p:spTree>
      <p:nvGrpSpPr>
        <p:cNvPr id="1" name=""/>
        <p:cNvGrpSpPr/>
        <p:nvPr/>
      </p:nvGrpSpPr>
      <p:grpSpPr>
        <a:xfrm>
          <a:off x="0" y="0"/>
          <a:ext cx="0" cy="0"/>
          <a:chOff x="0" y="0"/>
          <a:chExt cx="0" cy="0"/>
        </a:xfrm>
      </p:grpSpPr>
      <p:sp>
        <p:nvSpPr>
          <p:cNvPr id="64" name="Google Shape;32;p6"/>
          <p:cNvSpPr/>
          <p:nvPr/>
        </p:nvSpPr>
        <p:spPr>
          <a:xfrm rot="10800000" flipH="1">
            <a:off x="0" y="875198"/>
            <a:ext cx="12192000" cy="5982804"/>
          </a:xfrm>
          <a:prstGeom prst="rect">
            <a:avLst/>
          </a:prstGeom>
          <a:solidFill>
            <a:srgbClr val="FFFFFF"/>
          </a:solidFill>
          <a:ln w="12700">
            <a:miter lim="400000"/>
          </a:ln>
        </p:spPr>
        <p:txBody>
          <a:bodyPr lIns="45718" tIns="45718" rIns="45718" bIns="45718" anchor="ctr"/>
          <a:lstStyle/>
          <a:p>
            <a:pPr>
              <a:defRPr sz="2400">
                <a:solidFill>
                  <a:srgbClr val="808080"/>
                </a:solidFill>
              </a:defRPr>
            </a:pPr>
            <a:endParaRPr/>
          </a:p>
        </p:txBody>
      </p:sp>
      <p:sp>
        <p:nvSpPr>
          <p:cNvPr id="65" name="Titteltekst"/>
          <p:cNvSpPr txBox="1">
            <a:spLocks noGrp="1"/>
          </p:cNvSpPr>
          <p:nvPr>
            <p:ph type="title"/>
          </p:nvPr>
        </p:nvSpPr>
        <p:spPr>
          <a:xfrm>
            <a:off x="0" y="67574"/>
            <a:ext cx="12192000" cy="1023604"/>
          </a:xfrm>
          <a:prstGeom prst="rect">
            <a:avLst/>
          </a:prstGeom>
        </p:spPr>
        <p:txBody>
          <a:bodyPr anchor="ctr"/>
          <a:lstStyle>
            <a:lvl1pPr algn="l">
              <a:defRPr sz="3200">
                <a:solidFill>
                  <a:srgbClr val="737373"/>
                </a:solidFill>
                <a:latin typeface="Calibri"/>
                <a:ea typeface="Calibri"/>
                <a:cs typeface="Calibri"/>
                <a:sym typeface="Calibri"/>
              </a:defRPr>
            </a:lvl1pPr>
          </a:lstStyle>
          <a:p>
            <a:r>
              <a:t>Titteltekst</a:t>
            </a:r>
          </a:p>
        </p:txBody>
      </p:sp>
      <p:pic>
        <p:nvPicPr>
          <p:cNvPr id="66" name="Picture 7" descr="Picture 7"/>
          <p:cNvPicPr>
            <a:picLocks noChangeAspect="1"/>
          </p:cNvPicPr>
          <p:nvPr/>
        </p:nvPicPr>
        <p:blipFill>
          <a:blip r:embed="rId2"/>
          <a:stretch>
            <a:fillRect/>
          </a:stretch>
        </p:blipFill>
        <p:spPr>
          <a:xfrm>
            <a:off x="6290069" y="6244013"/>
            <a:ext cx="2728689" cy="560263"/>
          </a:xfrm>
          <a:prstGeom prst="rect">
            <a:avLst/>
          </a:prstGeom>
          <a:ln w="12700">
            <a:miter lim="400000"/>
          </a:ln>
        </p:spPr>
      </p:pic>
      <p:pic>
        <p:nvPicPr>
          <p:cNvPr id="67" name="Picture 8" descr="Picture 8"/>
          <p:cNvPicPr>
            <a:picLocks noChangeAspect="1"/>
          </p:cNvPicPr>
          <p:nvPr/>
        </p:nvPicPr>
        <p:blipFill>
          <a:blip r:embed="rId3"/>
          <a:stretch>
            <a:fillRect/>
          </a:stretch>
        </p:blipFill>
        <p:spPr>
          <a:xfrm>
            <a:off x="8255658" y="5980117"/>
            <a:ext cx="1894866" cy="1086230"/>
          </a:xfrm>
          <a:prstGeom prst="rect">
            <a:avLst/>
          </a:prstGeom>
          <a:ln w="12700">
            <a:miter lim="400000"/>
          </a:ln>
        </p:spPr>
      </p:pic>
      <p:pic>
        <p:nvPicPr>
          <p:cNvPr id="68" name="Picture 11" descr="Picture 11"/>
          <p:cNvPicPr>
            <a:picLocks noChangeAspect="1"/>
          </p:cNvPicPr>
          <p:nvPr/>
        </p:nvPicPr>
        <p:blipFill>
          <a:blip r:embed="rId4"/>
          <a:stretch>
            <a:fillRect/>
          </a:stretch>
        </p:blipFill>
        <p:spPr>
          <a:xfrm>
            <a:off x="10048581" y="6229527"/>
            <a:ext cx="1268517" cy="560263"/>
          </a:xfrm>
          <a:prstGeom prst="rect">
            <a:avLst/>
          </a:prstGeom>
          <a:ln w="12700">
            <a:miter lim="400000"/>
          </a:ln>
        </p:spPr>
      </p:pic>
      <p:sp>
        <p:nvSpPr>
          <p:cNvPr id="69" name="Lysbildenummer"/>
          <p:cNvSpPr txBox="1">
            <a:spLocks noGrp="1"/>
          </p:cNvSpPr>
          <p:nvPr>
            <p:ph type="sldNum" sz="quarter" idx="2"/>
          </p:nvPr>
        </p:nvSpPr>
        <p:spPr>
          <a:xfrm>
            <a:off x="11808956" y="6402778"/>
            <a:ext cx="287367" cy="3860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ONE_COLUMN_TEXT">
    <p:spTree>
      <p:nvGrpSpPr>
        <p:cNvPr id="1" name=""/>
        <p:cNvGrpSpPr/>
        <p:nvPr/>
      </p:nvGrpSpPr>
      <p:grpSpPr>
        <a:xfrm>
          <a:off x="0" y="0"/>
          <a:ext cx="0" cy="0"/>
          <a:chOff x="0" y="0"/>
          <a:chExt cx="0" cy="0"/>
        </a:xfrm>
      </p:grpSpPr>
      <p:sp>
        <p:nvSpPr>
          <p:cNvPr id="76" name="Google Shape;37;p7"/>
          <p:cNvSpPr/>
          <p:nvPr/>
        </p:nvSpPr>
        <p:spPr>
          <a:xfrm rot="10800000" flipH="1">
            <a:off x="4368800" y="31"/>
            <a:ext cx="7823200" cy="6858003"/>
          </a:xfrm>
          <a:prstGeom prst="rect">
            <a:avLst/>
          </a:prstGeom>
          <a:solidFill>
            <a:srgbClr val="FFFFFF"/>
          </a:solidFill>
          <a:ln w="12700">
            <a:miter lim="400000"/>
          </a:ln>
        </p:spPr>
        <p:txBody>
          <a:bodyPr lIns="45718" tIns="45718" rIns="45718" bIns="45718" anchor="ctr"/>
          <a:lstStyle/>
          <a:p>
            <a:pPr>
              <a:defRPr sz="2400">
                <a:solidFill>
                  <a:srgbClr val="808080"/>
                </a:solidFill>
              </a:defRPr>
            </a:pPr>
            <a:endParaRPr/>
          </a:p>
        </p:txBody>
      </p:sp>
      <p:sp>
        <p:nvSpPr>
          <p:cNvPr id="77" name="Titteltekst"/>
          <p:cNvSpPr txBox="1">
            <a:spLocks noGrp="1"/>
          </p:cNvSpPr>
          <p:nvPr>
            <p:ph type="title"/>
          </p:nvPr>
        </p:nvSpPr>
        <p:spPr>
          <a:xfrm>
            <a:off x="301437" y="477067"/>
            <a:ext cx="3744001" cy="1271201"/>
          </a:xfrm>
          <a:prstGeom prst="rect">
            <a:avLst/>
          </a:prstGeom>
        </p:spPr>
        <p:txBody>
          <a:bodyPr/>
          <a:lstStyle>
            <a:lvl1pPr algn="l">
              <a:defRPr sz="3200">
                <a:solidFill>
                  <a:srgbClr val="808080"/>
                </a:solidFill>
              </a:defRPr>
            </a:lvl1pPr>
          </a:lstStyle>
          <a:p>
            <a:r>
              <a:t>Titteltekst</a:t>
            </a:r>
          </a:p>
        </p:txBody>
      </p:sp>
      <p:sp>
        <p:nvSpPr>
          <p:cNvPr id="78" name="Brødtekst nivå én…"/>
          <p:cNvSpPr txBox="1">
            <a:spLocks noGrp="1"/>
          </p:cNvSpPr>
          <p:nvPr>
            <p:ph type="body" sz="quarter" idx="1"/>
          </p:nvPr>
        </p:nvSpPr>
        <p:spPr>
          <a:xfrm>
            <a:off x="301433" y="1954400"/>
            <a:ext cx="3744001" cy="4218000"/>
          </a:xfrm>
          <a:prstGeom prst="rect">
            <a:avLst/>
          </a:prstGeom>
        </p:spPr>
        <p:txBody>
          <a:bodyPr/>
          <a:lstStyle>
            <a:lvl1pPr indent="-406371" algn="l">
              <a:buClr>
                <a:srgbClr val="FFFFFF"/>
              </a:buClr>
              <a:buSzPts val="1600"/>
              <a:defRPr sz="1600">
                <a:solidFill>
                  <a:srgbClr val="808080"/>
                </a:solidFill>
              </a:defRPr>
            </a:lvl1pPr>
            <a:lvl2pPr algn="l">
              <a:buClr>
                <a:srgbClr val="FFFFFF"/>
              </a:buClr>
              <a:defRPr sz="1600">
                <a:solidFill>
                  <a:srgbClr val="808080"/>
                </a:solidFill>
              </a:defRPr>
            </a:lvl2pPr>
            <a:lvl3pPr algn="l">
              <a:buClr>
                <a:srgbClr val="FFFFFF"/>
              </a:buClr>
              <a:defRPr sz="1600">
                <a:solidFill>
                  <a:srgbClr val="808080"/>
                </a:solidFill>
              </a:defRPr>
            </a:lvl3pPr>
            <a:lvl4pPr algn="l">
              <a:buClr>
                <a:srgbClr val="FFFFFF"/>
              </a:buClr>
              <a:defRPr sz="1600">
                <a:solidFill>
                  <a:srgbClr val="808080"/>
                </a:solidFill>
              </a:defRPr>
            </a:lvl4pPr>
            <a:lvl5pPr algn="l">
              <a:buClr>
                <a:srgbClr val="FFFFFF"/>
              </a:buClr>
              <a:defRPr sz="1600">
                <a:solidFill>
                  <a:srgbClr val="808080"/>
                </a:solidFill>
              </a:defRPr>
            </a:lvl5pPr>
          </a:lstStyle>
          <a:p>
            <a:r>
              <a:t>Brødtekst nivå én</a:t>
            </a:r>
          </a:p>
          <a:p>
            <a:pPr lvl="1"/>
            <a:r>
              <a:t>Brødtekst nivå to</a:t>
            </a:r>
          </a:p>
          <a:p>
            <a:pPr lvl="2"/>
            <a:r>
              <a:t>Brødtekst nivå tre</a:t>
            </a:r>
          </a:p>
          <a:p>
            <a:pPr lvl="3"/>
            <a:r>
              <a:t>Brødtekst nivå fire</a:t>
            </a:r>
          </a:p>
          <a:p>
            <a:pPr lvl="4"/>
            <a:r>
              <a:t>Brødtekst nivå fem</a:t>
            </a:r>
          </a:p>
        </p:txBody>
      </p:sp>
      <p:pic>
        <p:nvPicPr>
          <p:cNvPr id="79" name="Picture 8" descr="Picture 8"/>
          <p:cNvPicPr>
            <a:picLocks noChangeAspect="1"/>
          </p:cNvPicPr>
          <p:nvPr/>
        </p:nvPicPr>
        <p:blipFill>
          <a:blip r:embed="rId2"/>
          <a:stretch>
            <a:fillRect/>
          </a:stretch>
        </p:blipFill>
        <p:spPr>
          <a:xfrm>
            <a:off x="6290069" y="6244013"/>
            <a:ext cx="2728689" cy="560263"/>
          </a:xfrm>
          <a:prstGeom prst="rect">
            <a:avLst/>
          </a:prstGeom>
          <a:ln w="12700">
            <a:miter lim="400000"/>
          </a:ln>
        </p:spPr>
      </p:pic>
      <p:pic>
        <p:nvPicPr>
          <p:cNvPr id="80" name="Picture 9" descr="Picture 9"/>
          <p:cNvPicPr>
            <a:picLocks noChangeAspect="1"/>
          </p:cNvPicPr>
          <p:nvPr/>
        </p:nvPicPr>
        <p:blipFill>
          <a:blip r:embed="rId3"/>
          <a:stretch>
            <a:fillRect/>
          </a:stretch>
        </p:blipFill>
        <p:spPr>
          <a:xfrm>
            <a:off x="8255658" y="5980117"/>
            <a:ext cx="1894866" cy="1086230"/>
          </a:xfrm>
          <a:prstGeom prst="rect">
            <a:avLst/>
          </a:prstGeom>
          <a:ln w="12700">
            <a:miter lim="400000"/>
          </a:ln>
        </p:spPr>
      </p:pic>
      <p:pic>
        <p:nvPicPr>
          <p:cNvPr id="81" name="Picture 12" descr="Picture 12"/>
          <p:cNvPicPr>
            <a:picLocks noChangeAspect="1"/>
          </p:cNvPicPr>
          <p:nvPr/>
        </p:nvPicPr>
        <p:blipFill>
          <a:blip r:embed="rId4"/>
          <a:stretch>
            <a:fillRect/>
          </a:stretch>
        </p:blipFill>
        <p:spPr>
          <a:xfrm>
            <a:off x="10048581" y="6229527"/>
            <a:ext cx="1268517" cy="560263"/>
          </a:xfrm>
          <a:prstGeom prst="rect">
            <a:avLst/>
          </a:prstGeom>
          <a:ln w="12700">
            <a:miter lim="400000"/>
          </a:ln>
        </p:spPr>
      </p:pic>
      <p:sp>
        <p:nvSpPr>
          <p:cNvPr id="82" name="Lysbildenummer"/>
          <p:cNvSpPr txBox="1">
            <a:spLocks noGrp="1"/>
          </p:cNvSpPr>
          <p:nvPr>
            <p:ph type="sldNum" sz="quarter" idx="2"/>
          </p:nvPr>
        </p:nvSpPr>
        <p:spPr>
          <a:xfrm>
            <a:off x="11808956" y="6402778"/>
            <a:ext cx="287367" cy="3860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89" name="Titteltekst"/>
          <p:cNvSpPr txBox="1">
            <a:spLocks noGrp="1"/>
          </p:cNvSpPr>
          <p:nvPr>
            <p:ph type="title"/>
          </p:nvPr>
        </p:nvSpPr>
        <p:spPr>
          <a:xfrm>
            <a:off x="653666" y="650999"/>
            <a:ext cx="8302802" cy="5454402"/>
          </a:xfrm>
          <a:prstGeom prst="rect">
            <a:avLst/>
          </a:prstGeom>
        </p:spPr>
        <p:txBody>
          <a:bodyPr anchor="ctr"/>
          <a:lstStyle>
            <a:lvl1pPr algn="l">
              <a:defRPr sz="8000">
                <a:solidFill>
                  <a:srgbClr val="808080"/>
                </a:solidFill>
              </a:defRPr>
            </a:lvl1pPr>
          </a:lstStyle>
          <a:p>
            <a:r>
              <a:t>Titteltekst</a:t>
            </a:r>
          </a:p>
        </p:txBody>
      </p:sp>
      <p:sp>
        <p:nvSpPr>
          <p:cNvPr id="90" name="Lysbildenummer"/>
          <p:cNvSpPr txBox="1">
            <a:spLocks noGrp="1"/>
          </p:cNvSpPr>
          <p:nvPr>
            <p:ph type="sldNum" sz="quarter" idx="2"/>
          </p:nvPr>
        </p:nvSpPr>
        <p:spPr>
          <a:xfrm>
            <a:off x="11808956" y="6402778"/>
            <a:ext cx="287367" cy="3860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SECTION_TITLE_AND_DESCRIPTION">
    <p:spTree>
      <p:nvGrpSpPr>
        <p:cNvPr id="1" name=""/>
        <p:cNvGrpSpPr/>
        <p:nvPr/>
      </p:nvGrpSpPr>
      <p:grpSpPr>
        <a:xfrm>
          <a:off x="0" y="0"/>
          <a:ext cx="0" cy="0"/>
          <a:chOff x="0" y="0"/>
          <a:chExt cx="0" cy="0"/>
        </a:xfrm>
      </p:grpSpPr>
      <p:sp>
        <p:nvSpPr>
          <p:cNvPr id="97" name="Google Shape;46;p9"/>
          <p:cNvSpPr/>
          <p:nvPr/>
        </p:nvSpPr>
        <p:spPr>
          <a:xfrm flipH="1">
            <a:off x="0" y="0"/>
            <a:ext cx="6096000" cy="6858000"/>
          </a:xfrm>
          <a:prstGeom prst="rect">
            <a:avLst/>
          </a:prstGeom>
          <a:solidFill>
            <a:srgbClr val="FFFFFF"/>
          </a:solidFill>
          <a:ln w="12700">
            <a:miter lim="400000"/>
          </a:ln>
        </p:spPr>
        <p:txBody>
          <a:bodyPr lIns="45718" tIns="45718" rIns="45718" bIns="45718" anchor="ctr"/>
          <a:lstStyle/>
          <a:p>
            <a:pPr>
              <a:defRPr sz="2400">
                <a:solidFill>
                  <a:srgbClr val="000000"/>
                </a:solidFill>
              </a:defRPr>
            </a:pPr>
            <a:endParaRPr/>
          </a:p>
        </p:txBody>
      </p:sp>
      <p:sp>
        <p:nvSpPr>
          <p:cNvPr id="98" name="Titteltekst"/>
          <p:cNvSpPr txBox="1">
            <a:spLocks noGrp="1"/>
          </p:cNvSpPr>
          <p:nvPr>
            <p:ph type="title"/>
          </p:nvPr>
        </p:nvSpPr>
        <p:spPr>
          <a:xfrm>
            <a:off x="6447199" y="163776"/>
            <a:ext cx="5393603" cy="1215081"/>
          </a:xfrm>
          <a:prstGeom prst="rect">
            <a:avLst/>
          </a:prstGeom>
        </p:spPr>
        <p:txBody>
          <a:bodyPr/>
          <a:lstStyle>
            <a:lvl1pPr>
              <a:defRPr sz="5600">
                <a:latin typeface="Calibri"/>
                <a:ea typeface="Calibri"/>
                <a:cs typeface="Calibri"/>
                <a:sym typeface="Calibri"/>
              </a:defRPr>
            </a:lvl1pPr>
          </a:lstStyle>
          <a:p>
            <a:r>
              <a:t>Titteltekst</a:t>
            </a:r>
          </a:p>
        </p:txBody>
      </p:sp>
      <p:sp>
        <p:nvSpPr>
          <p:cNvPr id="99" name="Brødtekst nivå én…"/>
          <p:cNvSpPr txBox="1">
            <a:spLocks noGrp="1"/>
          </p:cNvSpPr>
          <p:nvPr>
            <p:ph type="body" sz="half" idx="1"/>
          </p:nvPr>
        </p:nvSpPr>
        <p:spPr>
          <a:xfrm>
            <a:off x="6586000" y="1524000"/>
            <a:ext cx="5116003" cy="4368402"/>
          </a:xfrm>
          <a:prstGeom prst="rect">
            <a:avLst/>
          </a:prstGeom>
        </p:spPr>
        <p:txBody>
          <a:bodyPr anchor="ctr"/>
          <a:lstStyle>
            <a:lvl1pPr algn="l">
              <a:buSzPct val="95000"/>
              <a:buFont typeface="Arial"/>
              <a:buChar char="•"/>
              <a:defRPr sz="2800">
                <a:latin typeface="Calibri"/>
                <a:ea typeface="Calibri"/>
                <a:cs typeface="Calibri"/>
                <a:sym typeface="Calibri"/>
              </a:defRPr>
            </a:lvl1pPr>
            <a:lvl2pPr algn="l">
              <a:buFont typeface="Arial"/>
              <a:defRPr sz="2800">
                <a:latin typeface="Calibri"/>
                <a:ea typeface="Calibri"/>
                <a:cs typeface="Calibri"/>
                <a:sym typeface="Calibri"/>
              </a:defRPr>
            </a:lvl2pPr>
            <a:lvl3pPr algn="l">
              <a:buFont typeface="Arial"/>
              <a:defRPr sz="2800">
                <a:latin typeface="Calibri"/>
                <a:ea typeface="Calibri"/>
                <a:cs typeface="Calibri"/>
                <a:sym typeface="Calibri"/>
              </a:defRPr>
            </a:lvl3pPr>
            <a:lvl4pPr algn="l">
              <a:buFont typeface="Arial"/>
              <a:defRPr sz="2800">
                <a:latin typeface="Calibri"/>
                <a:ea typeface="Calibri"/>
                <a:cs typeface="Calibri"/>
                <a:sym typeface="Calibri"/>
              </a:defRPr>
            </a:lvl4pPr>
            <a:lvl5pPr algn="l">
              <a:buFont typeface="Arial"/>
              <a:defRPr sz="2800">
                <a:latin typeface="Calibri"/>
                <a:ea typeface="Calibri"/>
                <a:cs typeface="Calibri"/>
                <a:sym typeface="Calibri"/>
              </a:defRPr>
            </a:lvl5pPr>
          </a:lstStyle>
          <a:p>
            <a:r>
              <a:t>Brødtekst nivå én</a:t>
            </a:r>
          </a:p>
          <a:p>
            <a:pPr lvl="1"/>
            <a:r>
              <a:t>Brødtekst nivå to</a:t>
            </a:r>
          </a:p>
          <a:p>
            <a:pPr lvl="2"/>
            <a:r>
              <a:t>Brødtekst nivå tre</a:t>
            </a:r>
          </a:p>
          <a:p>
            <a:pPr lvl="3"/>
            <a:r>
              <a:t>Brødtekst nivå fire</a:t>
            </a:r>
          </a:p>
          <a:p>
            <a:pPr lvl="4"/>
            <a:r>
              <a:t>Brødtekst nivå fem</a:t>
            </a:r>
          </a:p>
        </p:txBody>
      </p:sp>
      <p:pic>
        <p:nvPicPr>
          <p:cNvPr id="100" name="Picture 15" descr="Picture 15"/>
          <p:cNvPicPr>
            <a:picLocks noChangeAspect="1"/>
          </p:cNvPicPr>
          <p:nvPr/>
        </p:nvPicPr>
        <p:blipFill>
          <a:blip r:embed="rId2"/>
          <a:srcRect l="53526" r="15"/>
          <a:stretch>
            <a:fillRect/>
          </a:stretch>
        </p:blipFill>
        <p:spPr>
          <a:xfrm>
            <a:off x="-29869" y="0"/>
            <a:ext cx="5976003" cy="6858000"/>
          </a:xfrm>
          <a:prstGeom prst="rect">
            <a:avLst/>
          </a:prstGeom>
          <a:ln w="12700">
            <a:miter lim="400000"/>
          </a:ln>
        </p:spPr>
      </p:pic>
      <p:pic>
        <p:nvPicPr>
          <p:cNvPr id="101" name="Picture 10" descr="Picture 10"/>
          <p:cNvPicPr>
            <a:picLocks noChangeAspect="1"/>
          </p:cNvPicPr>
          <p:nvPr/>
        </p:nvPicPr>
        <p:blipFill>
          <a:blip r:embed="rId3"/>
          <a:stretch>
            <a:fillRect/>
          </a:stretch>
        </p:blipFill>
        <p:spPr>
          <a:xfrm>
            <a:off x="6290069" y="6244013"/>
            <a:ext cx="2728689" cy="560263"/>
          </a:xfrm>
          <a:prstGeom prst="rect">
            <a:avLst/>
          </a:prstGeom>
          <a:ln w="12700">
            <a:miter lim="400000"/>
          </a:ln>
        </p:spPr>
      </p:pic>
      <p:pic>
        <p:nvPicPr>
          <p:cNvPr id="102" name="Picture 13" descr="Picture 13"/>
          <p:cNvPicPr>
            <a:picLocks noChangeAspect="1"/>
          </p:cNvPicPr>
          <p:nvPr/>
        </p:nvPicPr>
        <p:blipFill>
          <a:blip r:embed="rId4"/>
          <a:stretch>
            <a:fillRect/>
          </a:stretch>
        </p:blipFill>
        <p:spPr>
          <a:xfrm>
            <a:off x="8255658" y="5980117"/>
            <a:ext cx="1894866" cy="1086230"/>
          </a:xfrm>
          <a:prstGeom prst="rect">
            <a:avLst/>
          </a:prstGeom>
          <a:ln w="12700">
            <a:miter lim="400000"/>
          </a:ln>
        </p:spPr>
      </p:pic>
      <p:pic>
        <p:nvPicPr>
          <p:cNvPr id="103" name="Picture 16" descr="Picture 16"/>
          <p:cNvPicPr>
            <a:picLocks noChangeAspect="1"/>
          </p:cNvPicPr>
          <p:nvPr/>
        </p:nvPicPr>
        <p:blipFill>
          <a:blip r:embed="rId5"/>
          <a:stretch>
            <a:fillRect/>
          </a:stretch>
        </p:blipFill>
        <p:spPr>
          <a:xfrm>
            <a:off x="10048581" y="6229527"/>
            <a:ext cx="1268517" cy="560263"/>
          </a:xfrm>
          <a:prstGeom prst="rect">
            <a:avLst/>
          </a:prstGeom>
          <a:ln w="12700">
            <a:miter lim="400000"/>
          </a:ln>
        </p:spPr>
      </p:pic>
      <p:sp>
        <p:nvSpPr>
          <p:cNvPr id="104" name="Lysbildenummer"/>
          <p:cNvSpPr txBox="1">
            <a:spLocks noGrp="1"/>
          </p:cNvSpPr>
          <p:nvPr>
            <p:ph type="sldNum" sz="quarter" idx="2"/>
          </p:nvPr>
        </p:nvSpPr>
        <p:spPr>
          <a:xfrm>
            <a:off x="11808956" y="6402778"/>
            <a:ext cx="287367" cy="3860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APTION_ONLY">
    <p:spTree>
      <p:nvGrpSpPr>
        <p:cNvPr id="1" name=""/>
        <p:cNvGrpSpPr/>
        <p:nvPr/>
      </p:nvGrpSpPr>
      <p:grpSpPr>
        <a:xfrm>
          <a:off x="0" y="0"/>
          <a:ext cx="0" cy="0"/>
          <a:chOff x="0" y="0"/>
          <a:chExt cx="0" cy="0"/>
        </a:xfrm>
      </p:grpSpPr>
      <p:sp>
        <p:nvSpPr>
          <p:cNvPr id="111" name="Google Shape;53;p10"/>
          <p:cNvSpPr/>
          <p:nvPr/>
        </p:nvSpPr>
        <p:spPr>
          <a:xfrm rot="10800000" flipH="1">
            <a:off x="0" y="-2"/>
            <a:ext cx="12192000" cy="6261203"/>
          </a:xfrm>
          <a:prstGeom prst="rect">
            <a:avLst/>
          </a:prstGeom>
          <a:solidFill>
            <a:srgbClr val="FFFFFF"/>
          </a:solidFill>
          <a:ln w="12700">
            <a:miter lim="400000"/>
          </a:ln>
        </p:spPr>
        <p:txBody>
          <a:bodyPr lIns="45718" tIns="45718" rIns="45718" bIns="45718" anchor="ctr"/>
          <a:lstStyle/>
          <a:p>
            <a:pPr>
              <a:defRPr sz="2400">
                <a:solidFill>
                  <a:srgbClr val="000000"/>
                </a:solidFill>
              </a:defRPr>
            </a:pPr>
            <a:endParaRPr/>
          </a:p>
        </p:txBody>
      </p:sp>
      <p:sp>
        <p:nvSpPr>
          <p:cNvPr id="112" name="Brødtekst nivå én…"/>
          <p:cNvSpPr txBox="1">
            <a:spLocks noGrp="1"/>
          </p:cNvSpPr>
          <p:nvPr>
            <p:ph type="body" sz="quarter" idx="1"/>
          </p:nvPr>
        </p:nvSpPr>
        <p:spPr>
          <a:xfrm>
            <a:off x="76200" y="6262432"/>
            <a:ext cx="11176000" cy="595603"/>
          </a:xfrm>
          <a:prstGeom prst="rect">
            <a:avLst/>
          </a:prstGeom>
        </p:spPr>
        <p:txBody>
          <a:bodyPr anchor="ctr"/>
          <a:lstStyle>
            <a:lvl1pPr marL="0" indent="304778" algn="l">
              <a:lnSpc>
                <a:spcPct val="100000"/>
              </a:lnSpc>
              <a:buClrTx/>
              <a:buSzTx/>
              <a:buFontTx/>
              <a:buNone/>
              <a:defRPr sz="1600"/>
            </a:lvl1pPr>
            <a:lvl2pPr marL="1183903" indent="-282222" algn="l">
              <a:lnSpc>
                <a:spcPct val="100000"/>
              </a:lnSpc>
              <a:buClrTx/>
              <a:buSzPts val="1600"/>
              <a:buFontTx/>
              <a:buChar char="○"/>
              <a:defRPr sz="1600"/>
            </a:lvl2pPr>
            <a:lvl3pPr marL="1641102" indent="-282221" algn="l">
              <a:lnSpc>
                <a:spcPct val="100000"/>
              </a:lnSpc>
              <a:buClrTx/>
              <a:buSzPts val="1600"/>
              <a:buFontTx/>
              <a:buChar char="■"/>
              <a:defRPr sz="1600"/>
            </a:lvl3pPr>
            <a:lvl4pPr marL="2098302" indent="-282221" algn="l">
              <a:lnSpc>
                <a:spcPct val="100000"/>
              </a:lnSpc>
              <a:buClrTx/>
              <a:buSzPts val="1600"/>
              <a:buFontTx/>
              <a:buChar char="●"/>
              <a:defRPr sz="1600"/>
            </a:lvl4pPr>
            <a:lvl5pPr marL="2555503" indent="-282220" algn="l">
              <a:lnSpc>
                <a:spcPct val="100000"/>
              </a:lnSpc>
              <a:buClrTx/>
              <a:buSzPts val="1600"/>
              <a:buFontTx/>
              <a:buChar char="○"/>
              <a:defRPr sz="1600"/>
            </a:lvl5pPr>
          </a:lstStyle>
          <a:p>
            <a:r>
              <a:t>Brødtekst nivå én</a:t>
            </a:r>
          </a:p>
          <a:p>
            <a:pPr lvl="1"/>
            <a:r>
              <a:t>Brødtekst nivå to</a:t>
            </a:r>
          </a:p>
          <a:p>
            <a:pPr lvl="2"/>
            <a:r>
              <a:t>Brødtekst nivå tre</a:t>
            </a:r>
          </a:p>
          <a:p>
            <a:pPr lvl="3"/>
            <a:r>
              <a:t>Brødtekst nivå fire</a:t>
            </a:r>
          </a:p>
          <a:p>
            <a:pPr lvl="4"/>
            <a:r>
              <a:t>Brødtekst nivå fem</a:t>
            </a:r>
          </a:p>
        </p:txBody>
      </p:sp>
      <p:pic>
        <p:nvPicPr>
          <p:cNvPr id="113" name="Picture 7" descr="Picture 7"/>
          <p:cNvPicPr>
            <a:picLocks noChangeAspect="1"/>
          </p:cNvPicPr>
          <p:nvPr/>
        </p:nvPicPr>
        <p:blipFill>
          <a:blip r:embed="rId2"/>
          <a:stretch>
            <a:fillRect/>
          </a:stretch>
        </p:blipFill>
        <p:spPr>
          <a:xfrm>
            <a:off x="6290069" y="6244013"/>
            <a:ext cx="2728689" cy="560263"/>
          </a:xfrm>
          <a:prstGeom prst="rect">
            <a:avLst/>
          </a:prstGeom>
          <a:ln w="12700">
            <a:miter lim="400000"/>
          </a:ln>
        </p:spPr>
      </p:pic>
      <p:pic>
        <p:nvPicPr>
          <p:cNvPr id="114" name="Picture 8" descr="Picture 8"/>
          <p:cNvPicPr>
            <a:picLocks noChangeAspect="1"/>
          </p:cNvPicPr>
          <p:nvPr/>
        </p:nvPicPr>
        <p:blipFill>
          <a:blip r:embed="rId3"/>
          <a:stretch>
            <a:fillRect/>
          </a:stretch>
        </p:blipFill>
        <p:spPr>
          <a:xfrm>
            <a:off x="8255658" y="5980117"/>
            <a:ext cx="1894866" cy="1086230"/>
          </a:xfrm>
          <a:prstGeom prst="rect">
            <a:avLst/>
          </a:prstGeom>
          <a:ln w="12700">
            <a:miter lim="400000"/>
          </a:ln>
        </p:spPr>
      </p:pic>
      <p:pic>
        <p:nvPicPr>
          <p:cNvPr id="115" name="Picture 11" descr="Picture 11"/>
          <p:cNvPicPr>
            <a:picLocks noChangeAspect="1"/>
          </p:cNvPicPr>
          <p:nvPr/>
        </p:nvPicPr>
        <p:blipFill>
          <a:blip r:embed="rId4"/>
          <a:stretch>
            <a:fillRect/>
          </a:stretch>
        </p:blipFill>
        <p:spPr>
          <a:xfrm>
            <a:off x="10048581" y="6229527"/>
            <a:ext cx="1268517" cy="560263"/>
          </a:xfrm>
          <a:prstGeom prst="rect">
            <a:avLst/>
          </a:prstGeom>
          <a:ln w="12700">
            <a:miter lim="400000"/>
          </a:ln>
        </p:spPr>
      </p:pic>
      <p:sp>
        <p:nvSpPr>
          <p:cNvPr id="116" name="Lysbildenummer"/>
          <p:cNvSpPr txBox="1">
            <a:spLocks noGrp="1"/>
          </p:cNvSpPr>
          <p:nvPr>
            <p:ph type="sldNum" sz="quarter" idx="2"/>
          </p:nvPr>
        </p:nvSpPr>
        <p:spPr>
          <a:xfrm>
            <a:off x="11808956" y="6402778"/>
            <a:ext cx="287367" cy="3860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123" name="xx%"/>
          <p:cNvSpPr txBox="1">
            <a:spLocks noGrp="1"/>
          </p:cNvSpPr>
          <p:nvPr>
            <p:ph type="title" hasCustomPrompt="1"/>
          </p:nvPr>
        </p:nvSpPr>
        <p:spPr>
          <a:prstGeom prst="rect">
            <a:avLst/>
          </a:prstGeom>
        </p:spPr>
        <p:txBody>
          <a:bodyPr/>
          <a:lstStyle/>
          <a:p>
            <a:r>
              <a:t>xx%</a:t>
            </a:r>
          </a:p>
        </p:txBody>
      </p:sp>
      <p:sp>
        <p:nvSpPr>
          <p:cNvPr id="124" name="Brødtekst nivå én…"/>
          <p:cNvSpPr txBox="1">
            <a:spLocks noGrp="1"/>
          </p:cNvSpPr>
          <p:nvPr>
            <p:ph type="body" sz="half" idx="1"/>
          </p:nvPr>
        </p:nvSpPr>
        <p:spPr>
          <a:prstGeom prst="rect">
            <a:avLst/>
          </a:prstGeom>
        </p:spPr>
        <p:txBody>
          <a:bodyPr/>
          <a:lstStyle/>
          <a:p>
            <a:r>
              <a:t>Brødtekst nivå én</a:t>
            </a:r>
          </a:p>
          <a:p>
            <a:pPr lvl="1"/>
            <a:r>
              <a:t>Brødtekst nivå to</a:t>
            </a:r>
          </a:p>
          <a:p>
            <a:pPr lvl="2"/>
            <a:r>
              <a:t>Brødtekst nivå tre</a:t>
            </a:r>
          </a:p>
          <a:p>
            <a:pPr lvl="3"/>
            <a:r>
              <a:t>Brødtekst nivå fire</a:t>
            </a:r>
          </a:p>
          <a:p>
            <a:pPr lvl="4"/>
            <a:r>
              <a:t>Brødtekst nivå fem</a:t>
            </a:r>
          </a:p>
        </p:txBody>
      </p:sp>
      <p:sp>
        <p:nvSpPr>
          <p:cNvPr id="125" name="Lysbildenumm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5" descr="Picture 5"/>
          <p:cNvPicPr>
            <a:picLocks noChangeAspect="1"/>
          </p:cNvPicPr>
          <p:nvPr/>
        </p:nvPicPr>
        <p:blipFill>
          <a:blip r:embed="rId12"/>
          <a:stretch>
            <a:fillRect/>
          </a:stretch>
        </p:blipFill>
        <p:spPr>
          <a:xfrm>
            <a:off x="6290069" y="6244013"/>
            <a:ext cx="2728689" cy="560263"/>
          </a:xfrm>
          <a:prstGeom prst="rect">
            <a:avLst/>
          </a:prstGeom>
          <a:ln w="12700">
            <a:miter lim="400000"/>
          </a:ln>
        </p:spPr>
      </p:pic>
      <p:pic>
        <p:nvPicPr>
          <p:cNvPr id="3" name="Picture 8" descr="Picture 8"/>
          <p:cNvPicPr>
            <a:picLocks noChangeAspect="1"/>
          </p:cNvPicPr>
          <p:nvPr/>
        </p:nvPicPr>
        <p:blipFill>
          <a:blip r:embed="rId13"/>
          <a:stretch>
            <a:fillRect/>
          </a:stretch>
        </p:blipFill>
        <p:spPr>
          <a:xfrm>
            <a:off x="8255658" y="5980117"/>
            <a:ext cx="1894866" cy="1086230"/>
          </a:xfrm>
          <a:prstGeom prst="rect">
            <a:avLst/>
          </a:prstGeom>
          <a:ln w="12700">
            <a:miter lim="400000"/>
          </a:ln>
        </p:spPr>
      </p:pic>
      <p:pic>
        <p:nvPicPr>
          <p:cNvPr id="4" name="Picture 10" descr="Picture 10"/>
          <p:cNvPicPr>
            <a:picLocks noChangeAspect="1"/>
          </p:cNvPicPr>
          <p:nvPr/>
        </p:nvPicPr>
        <p:blipFill>
          <a:blip r:embed="rId14"/>
          <a:stretch>
            <a:fillRect/>
          </a:stretch>
        </p:blipFill>
        <p:spPr>
          <a:xfrm>
            <a:off x="10048581" y="6229527"/>
            <a:ext cx="1268517" cy="560263"/>
          </a:xfrm>
          <a:prstGeom prst="rect">
            <a:avLst/>
          </a:prstGeom>
          <a:ln w="12700">
            <a:miter lim="400000"/>
          </a:ln>
        </p:spPr>
      </p:pic>
      <p:sp>
        <p:nvSpPr>
          <p:cNvPr id="5" name="xx%"/>
          <p:cNvSpPr txBox="1">
            <a:spLocks noGrp="1"/>
          </p:cNvSpPr>
          <p:nvPr>
            <p:ph type="title" hasCustomPrompt="1"/>
          </p:nvPr>
        </p:nvSpPr>
        <p:spPr>
          <a:xfrm>
            <a:off x="634000" y="1678033"/>
            <a:ext cx="10962800" cy="26180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2" tIns="91422" rIns="91422" bIns="91422" anchor="b">
            <a:normAutofit/>
          </a:bodyPr>
          <a:lstStyle/>
          <a:p>
            <a:r>
              <a:t>xx%</a:t>
            </a:r>
          </a:p>
        </p:txBody>
      </p:sp>
      <p:sp>
        <p:nvSpPr>
          <p:cNvPr id="6" name="Brødtekst nivå én…"/>
          <p:cNvSpPr txBox="1">
            <a:spLocks noGrp="1"/>
          </p:cNvSpPr>
          <p:nvPr>
            <p:ph type="body" idx="1"/>
          </p:nvPr>
        </p:nvSpPr>
        <p:spPr>
          <a:xfrm>
            <a:off x="634000" y="4406167"/>
            <a:ext cx="10962800" cy="17344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2" tIns="91422" rIns="91422" bIns="91422">
            <a:normAutofit/>
          </a:bodyPr>
          <a:lstStyle/>
          <a:p>
            <a:r>
              <a:t>Brødtekst nivå én</a:t>
            </a:r>
          </a:p>
          <a:p>
            <a:pPr lvl="1"/>
            <a:r>
              <a:t>Brødtekst nivå to</a:t>
            </a:r>
          </a:p>
          <a:p>
            <a:pPr lvl="2"/>
            <a:r>
              <a:t>Brødtekst nivå tre</a:t>
            </a:r>
          </a:p>
          <a:p>
            <a:pPr lvl="3"/>
            <a:r>
              <a:t>Brødtekst nivå fire</a:t>
            </a:r>
          </a:p>
          <a:p>
            <a:pPr lvl="4"/>
            <a:r>
              <a:t>Brødtekst nivå fem</a:t>
            </a:r>
          </a:p>
        </p:txBody>
      </p:sp>
      <p:sp>
        <p:nvSpPr>
          <p:cNvPr id="7" name="Lysbildenummer"/>
          <p:cNvSpPr txBox="1">
            <a:spLocks noGrp="1"/>
          </p:cNvSpPr>
          <p:nvPr>
            <p:ph type="sldNum" sz="quarter" idx="2"/>
          </p:nvPr>
        </p:nvSpPr>
        <p:spPr>
          <a:xfrm>
            <a:off x="11808956" y="6402779"/>
            <a:ext cx="287367" cy="386047"/>
          </a:xfrm>
          <a:prstGeom prst="rect">
            <a:avLst/>
          </a:prstGeom>
          <a:ln w="12700">
            <a:miter lim="400000"/>
          </a:ln>
        </p:spPr>
        <p:txBody>
          <a:bodyPr wrap="none" lIns="91422" tIns="91422" rIns="91422" bIns="91422" anchor="ctr">
            <a:spAutoFit/>
          </a:bodyPr>
          <a:lstStyle>
            <a:lvl1pPr algn="r">
              <a:defRPr sz="1300">
                <a:solidFill>
                  <a:srgbClr val="737373"/>
                </a:solidFill>
                <a:latin typeface="Roboto"/>
                <a:ea typeface="Roboto"/>
                <a:cs typeface="Roboto"/>
                <a:sym typeface="Roboto"/>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transition spd="med"/>
  <p:txStyles>
    <p:titleStyle>
      <a:lvl1pPr marL="0" marR="0" indent="0" algn="ctr" defTabSz="914400" rtl="0" latinLnBrk="0">
        <a:lnSpc>
          <a:spcPct val="100000"/>
        </a:lnSpc>
        <a:spcBef>
          <a:spcPts val="0"/>
        </a:spcBef>
        <a:spcAft>
          <a:spcPts val="0"/>
        </a:spcAft>
        <a:buClrTx/>
        <a:buSzTx/>
        <a:buFontTx/>
        <a:buNone/>
        <a:tabLst/>
        <a:defRPr sz="16000" b="0" i="0" u="none" strike="noStrike" cap="none" spc="0" baseline="0">
          <a:solidFill>
            <a:srgbClr val="424242"/>
          </a:solidFill>
          <a:uFillTx/>
          <a:latin typeface="Roboto"/>
          <a:ea typeface="Roboto"/>
          <a:cs typeface="Roboto"/>
          <a:sym typeface="Roboto"/>
        </a:defRPr>
      </a:lvl1pPr>
      <a:lvl2pPr marL="0" marR="0" indent="0" algn="ctr" defTabSz="914400" rtl="0" latinLnBrk="0">
        <a:lnSpc>
          <a:spcPct val="100000"/>
        </a:lnSpc>
        <a:spcBef>
          <a:spcPts val="0"/>
        </a:spcBef>
        <a:spcAft>
          <a:spcPts val="0"/>
        </a:spcAft>
        <a:buClrTx/>
        <a:buSzTx/>
        <a:buFontTx/>
        <a:buNone/>
        <a:tabLst/>
        <a:defRPr sz="16000" b="0" i="0" u="none" strike="noStrike" cap="none" spc="0" baseline="0">
          <a:solidFill>
            <a:srgbClr val="424242"/>
          </a:solidFill>
          <a:uFillTx/>
          <a:latin typeface="Roboto"/>
          <a:ea typeface="Roboto"/>
          <a:cs typeface="Roboto"/>
          <a:sym typeface="Roboto"/>
        </a:defRPr>
      </a:lvl2pPr>
      <a:lvl3pPr marL="0" marR="0" indent="0" algn="ctr" defTabSz="914400" rtl="0" latinLnBrk="0">
        <a:lnSpc>
          <a:spcPct val="100000"/>
        </a:lnSpc>
        <a:spcBef>
          <a:spcPts val="0"/>
        </a:spcBef>
        <a:spcAft>
          <a:spcPts val="0"/>
        </a:spcAft>
        <a:buClrTx/>
        <a:buSzTx/>
        <a:buFontTx/>
        <a:buNone/>
        <a:tabLst/>
        <a:defRPr sz="16000" b="0" i="0" u="none" strike="noStrike" cap="none" spc="0" baseline="0">
          <a:solidFill>
            <a:srgbClr val="424242"/>
          </a:solidFill>
          <a:uFillTx/>
          <a:latin typeface="Roboto"/>
          <a:ea typeface="Roboto"/>
          <a:cs typeface="Roboto"/>
          <a:sym typeface="Roboto"/>
        </a:defRPr>
      </a:lvl3pPr>
      <a:lvl4pPr marL="0" marR="0" indent="0" algn="ctr" defTabSz="914400" rtl="0" latinLnBrk="0">
        <a:lnSpc>
          <a:spcPct val="100000"/>
        </a:lnSpc>
        <a:spcBef>
          <a:spcPts val="0"/>
        </a:spcBef>
        <a:spcAft>
          <a:spcPts val="0"/>
        </a:spcAft>
        <a:buClrTx/>
        <a:buSzTx/>
        <a:buFontTx/>
        <a:buNone/>
        <a:tabLst/>
        <a:defRPr sz="16000" b="0" i="0" u="none" strike="noStrike" cap="none" spc="0" baseline="0">
          <a:solidFill>
            <a:srgbClr val="424242"/>
          </a:solidFill>
          <a:uFillTx/>
          <a:latin typeface="Roboto"/>
          <a:ea typeface="Roboto"/>
          <a:cs typeface="Roboto"/>
          <a:sym typeface="Roboto"/>
        </a:defRPr>
      </a:lvl4pPr>
      <a:lvl5pPr marL="0" marR="0" indent="0" algn="ctr" defTabSz="914400" rtl="0" latinLnBrk="0">
        <a:lnSpc>
          <a:spcPct val="100000"/>
        </a:lnSpc>
        <a:spcBef>
          <a:spcPts val="0"/>
        </a:spcBef>
        <a:spcAft>
          <a:spcPts val="0"/>
        </a:spcAft>
        <a:buClrTx/>
        <a:buSzTx/>
        <a:buFontTx/>
        <a:buNone/>
        <a:tabLst/>
        <a:defRPr sz="16000" b="0" i="0" u="none" strike="noStrike" cap="none" spc="0" baseline="0">
          <a:solidFill>
            <a:srgbClr val="424242"/>
          </a:solidFill>
          <a:uFillTx/>
          <a:latin typeface="Roboto"/>
          <a:ea typeface="Roboto"/>
          <a:cs typeface="Roboto"/>
          <a:sym typeface="Roboto"/>
        </a:defRPr>
      </a:lvl5pPr>
      <a:lvl6pPr marL="0" marR="0" indent="0" algn="ctr" defTabSz="914400" rtl="0" latinLnBrk="0">
        <a:lnSpc>
          <a:spcPct val="100000"/>
        </a:lnSpc>
        <a:spcBef>
          <a:spcPts val="0"/>
        </a:spcBef>
        <a:spcAft>
          <a:spcPts val="0"/>
        </a:spcAft>
        <a:buClrTx/>
        <a:buSzTx/>
        <a:buFontTx/>
        <a:buNone/>
        <a:tabLst/>
        <a:defRPr sz="16000" b="0" i="0" u="none" strike="noStrike" cap="none" spc="0" baseline="0">
          <a:solidFill>
            <a:srgbClr val="424242"/>
          </a:solidFill>
          <a:uFillTx/>
          <a:latin typeface="Roboto"/>
          <a:ea typeface="Roboto"/>
          <a:cs typeface="Roboto"/>
          <a:sym typeface="Roboto"/>
        </a:defRPr>
      </a:lvl6pPr>
      <a:lvl7pPr marL="0" marR="0" indent="0" algn="ctr" defTabSz="914400" rtl="0" latinLnBrk="0">
        <a:lnSpc>
          <a:spcPct val="100000"/>
        </a:lnSpc>
        <a:spcBef>
          <a:spcPts val="0"/>
        </a:spcBef>
        <a:spcAft>
          <a:spcPts val="0"/>
        </a:spcAft>
        <a:buClrTx/>
        <a:buSzTx/>
        <a:buFontTx/>
        <a:buNone/>
        <a:tabLst/>
        <a:defRPr sz="16000" b="0" i="0" u="none" strike="noStrike" cap="none" spc="0" baseline="0">
          <a:solidFill>
            <a:srgbClr val="424242"/>
          </a:solidFill>
          <a:uFillTx/>
          <a:latin typeface="Roboto"/>
          <a:ea typeface="Roboto"/>
          <a:cs typeface="Roboto"/>
          <a:sym typeface="Roboto"/>
        </a:defRPr>
      </a:lvl7pPr>
      <a:lvl8pPr marL="0" marR="0" indent="0" algn="ctr" defTabSz="914400" rtl="0" latinLnBrk="0">
        <a:lnSpc>
          <a:spcPct val="100000"/>
        </a:lnSpc>
        <a:spcBef>
          <a:spcPts val="0"/>
        </a:spcBef>
        <a:spcAft>
          <a:spcPts val="0"/>
        </a:spcAft>
        <a:buClrTx/>
        <a:buSzTx/>
        <a:buFontTx/>
        <a:buNone/>
        <a:tabLst/>
        <a:defRPr sz="16000" b="0" i="0" u="none" strike="noStrike" cap="none" spc="0" baseline="0">
          <a:solidFill>
            <a:srgbClr val="424242"/>
          </a:solidFill>
          <a:uFillTx/>
          <a:latin typeface="Roboto"/>
          <a:ea typeface="Roboto"/>
          <a:cs typeface="Roboto"/>
          <a:sym typeface="Roboto"/>
        </a:defRPr>
      </a:lvl8pPr>
      <a:lvl9pPr marL="0" marR="0" indent="0" algn="ctr" defTabSz="914400" rtl="0" latinLnBrk="0">
        <a:lnSpc>
          <a:spcPct val="100000"/>
        </a:lnSpc>
        <a:spcBef>
          <a:spcPts val="0"/>
        </a:spcBef>
        <a:spcAft>
          <a:spcPts val="0"/>
        </a:spcAft>
        <a:buClrTx/>
        <a:buSzTx/>
        <a:buFontTx/>
        <a:buNone/>
        <a:tabLst/>
        <a:defRPr sz="16000" b="0" i="0" u="none" strike="noStrike" cap="none" spc="0" baseline="0">
          <a:solidFill>
            <a:srgbClr val="424242"/>
          </a:solidFill>
          <a:uFillTx/>
          <a:latin typeface="Roboto"/>
          <a:ea typeface="Roboto"/>
          <a:cs typeface="Roboto"/>
          <a:sym typeface="Roboto"/>
        </a:defRPr>
      </a:lvl9pPr>
    </p:titleStyle>
    <p:bodyStyle>
      <a:lvl1pPr marL="609554" marR="0" indent="-457167" algn="ctr" defTabSz="914400" rtl="0" latinLnBrk="0">
        <a:lnSpc>
          <a:spcPct val="115000"/>
        </a:lnSpc>
        <a:spcBef>
          <a:spcPts val="0"/>
        </a:spcBef>
        <a:spcAft>
          <a:spcPts val="0"/>
        </a:spcAft>
        <a:buClr>
          <a:srgbClr val="737373"/>
        </a:buClr>
        <a:buSzPts val="1800"/>
        <a:buFont typeface="Helvetica"/>
        <a:buChar char="●"/>
        <a:tabLst/>
        <a:defRPr sz="1800" b="0" i="0" u="none" strike="noStrike" cap="none" spc="0" baseline="0">
          <a:solidFill>
            <a:srgbClr val="737373"/>
          </a:solidFill>
          <a:uFillTx/>
          <a:latin typeface="Roboto"/>
          <a:ea typeface="Roboto"/>
          <a:cs typeface="Roboto"/>
          <a:sym typeface="Roboto"/>
        </a:defRPr>
      </a:lvl1pPr>
      <a:lvl2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2pPr>
      <a:lvl3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3pPr>
      <a:lvl4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4pPr>
      <a:lvl5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5pPr>
      <a:lvl6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6pPr>
      <a:lvl7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7pPr>
      <a:lvl8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8pPr>
      <a:lvl9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oboto"/>
        </a:defRPr>
      </a:lvl1pPr>
      <a:lvl2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oboto"/>
        </a:defRPr>
      </a:lvl2pPr>
      <a:lvl3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oboto"/>
        </a:defRPr>
      </a:lvl3pPr>
      <a:lvl4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oboto"/>
        </a:defRPr>
      </a:lvl4pPr>
      <a:lvl5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oboto"/>
        </a:defRPr>
      </a:lvl5pPr>
      <a:lvl6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oboto"/>
        </a:defRPr>
      </a:lvl6pPr>
      <a:lvl7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oboto"/>
        </a:defRPr>
      </a:lvl7pPr>
      <a:lvl8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oboto"/>
        </a:defRPr>
      </a:lvl8pPr>
      <a:lvl9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obot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wmf"/><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w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slideLayout" Target="../slideLayouts/slideLayout3.xml"/><Relationship Id="rId5" Type="http://schemas.openxmlformats.org/officeDocument/2006/relationships/image" Target="../media/image44.wmf"/><Relationship Id="rId4" Type="http://schemas.openxmlformats.org/officeDocument/2006/relationships/image" Target="../media/image43.wmf"/></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Lysbildenummer"/>
          <p:cNvSpPr txBox="1">
            <a:spLocks noGrp="1"/>
          </p:cNvSpPr>
          <p:nvPr>
            <p:ph type="sldNum" sz="quarter" idx="4294967295"/>
          </p:nvPr>
        </p:nvSpPr>
        <p:spPr>
          <a:xfrm>
            <a:off x="11808949" y="6402775"/>
            <a:ext cx="287368" cy="38604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rgbClr val="808080"/>
                </a:solidFill>
              </a:defRPr>
            </a:lvl1pPr>
          </a:lstStyle>
          <a:p>
            <a:fld id="{86CB4B4D-7CA3-9044-876B-883B54F8677D}" type="slidenum">
              <a:t>1</a:t>
            </a:fld>
            <a:endParaRPr/>
          </a:p>
        </p:txBody>
      </p:sp>
      <p:sp>
        <p:nvSpPr>
          <p:cNvPr id="142" name="Artificial Intelligence"/>
          <p:cNvSpPr txBox="1">
            <a:spLocks noGrp="1"/>
          </p:cNvSpPr>
          <p:nvPr>
            <p:ph type="ctrTitle"/>
          </p:nvPr>
        </p:nvSpPr>
        <p:spPr>
          <a:xfrm>
            <a:off x="6313715" y="348342"/>
            <a:ext cx="5341257" cy="2478603"/>
          </a:xfrm>
          <a:prstGeom prst="rect">
            <a:avLst/>
          </a:prstGeom>
        </p:spPr>
        <p:txBody>
          <a:bodyPr>
            <a:normAutofit/>
          </a:bodyPr>
          <a:lstStyle>
            <a:lvl1pPr>
              <a:defRPr>
                <a:solidFill>
                  <a:srgbClr val="091F5C"/>
                </a:solidFill>
                <a:latin typeface="+mn-lt"/>
                <a:ea typeface="+mn-ea"/>
                <a:cs typeface="+mn-cs"/>
                <a:sym typeface="Arial"/>
              </a:defRPr>
            </a:lvl1pPr>
          </a:lstStyle>
          <a:p>
            <a:r>
              <a:rPr lang="en-US" sz="6200" b="1" dirty="0">
                <a:solidFill>
                  <a:srgbClr val="194990"/>
                </a:solidFill>
                <a:latin typeface="Calibri" panose="020F0502020204030204" pitchFamily="34" charset="0"/>
                <a:cs typeface="Calibri" panose="020F0502020204030204" pitchFamily="34" charset="0"/>
              </a:rPr>
              <a:t>DS&amp;AI Project:</a:t>
            </a:r>
            <a:br>
              <a:rPr lang="en-US" sz="6000" b="1" dirty="0"/>
            </a:br>
            <a:r>
              <a:rPr lang="en-GB" altLang="en-US" sz="4000" b="1" dirty="0">
                <a:solidFill>
                  <a:srgbClr val="000066"/>
                </a:solidFill>
              </a:rPr>
              <a:t>Situation Calculus</a:t>
            </a:r>
            <a:br>
              <a:rPr lang="en-US" sz="4000" b="1" dirty="0"/>
            </a:br>
            <a:endParaRPr sz="4000" dirty="0"/>
          </a:p>
        </p:txBody>
      </p:sp>
      <p:sp>
        <p:nvSpPr>
          <p:cNvPr id="143" name="Chapter 1"/>
          <p:cNvSpPr txBox="1">
            <a:spLocks noGrp="1"/>
          </p:cNvSpPr>
          <p:nvPr>
            <p:ph type="subTitle" sz="quarter" idx="1"/>
          </p:nvPr>
        </p:nvSpPr>
        <p:spPr>
          <a:xfrm>
            <a:off x="6287542" y="3420655"/>
            <a:ext cx="5393603" cy="1646803"/>
          </a:xfrm>
          <a:prstGeom prst="rect">
            <a:avLst/>
          </a:prstGeom>
        </p:spPr>
        <p:txBody>
          <a:bodyPr>
            <a:normAutofit fontScale="62500" lnSpcReduction="20000"/>
          </a:bodyPr>
          <a:lstStyle>
            <a:lvl1pPr>
              <a:defRPr>
                <a:solidFill>
                  <a:srgbClr val="091F5C"/>
                </a:solidFill>
                <a:latin typeface="+mn-lt"/>
                <a:ea typeface="+mn-ea"/>
                <a:cs typeface="+mn-cs"/>
                <a:sym typeface="Arial"/>
              </a:defRPr>
            </a:lvl1pPr>
          </a:lstStyle>
          <a:p>
            <a:r>
              <a:rPr lang="en-US" sz="3200" dirty="0">
                <a:solidFill>
                  <a:srgbClr val="19498F"/>
                </a:solidFill>
              </a:rPr>
              <a:t>Marcello </a:t>
            </a:r>
            <a:r>
              <a:rPr lang="en-US" sz="3200" dirty="0" err="1">
                <a:solidFill>
                  <a:srgbClr val="19498F"/>
                </a:solidFill>
              </a:rPr>
              <a:t>Bonsangue</a:t>
            </a:r>
            <a:endParaRPr lang="en-US" sz="3200" dirty="0">
              <a:solidFill>
                <a:srgbClr val="19498F"/>
              </a:solidFill>
            </a:endParaRPr>
          </a:p>
          <a:p>
            <a:r>
              <a:rPr lang="en-US" sz="2800" b="1" dirty="0">
                <a:solidFill>
                  <a:schemeClr val="tx2"/>
                </a:solidFill>
              </a:rPr>
              <a:t>LIACS – Leiden University</a:t>
            </a:r>
            <a:endParaRPr lang="en-US" sz="2800" b="1" dirty="0">
              <a:solidFill>
                <a:srgbClr val="8498A0"/>
              </a:solidFill>
            </a:endParaRPr>
          </a:p>
          <a:p>
            <a:r>
              <a:rPr lang="en-US" sz="2800" dirty="0">
                <a:solidFill>
                  <a:srgbClr val="194991"/>
                </a:solidFill>
              </a:rPr>
              <a:t>m.m.bonsangue@liacs.leidenuniv.nl</a:t>
            </a:r>
          </a:p>
          <a:p>
            <a:endParaRPr lang="en-GB" dirty="0"/>
          </a:p>
          <a:p>
            <a:r>
              <a:rPr lang="en-GB" sz="3200" dirty="0"/>
              <a:t>Reusing slides from </a:t>
            </a:r>
            <a:r>
              <a:rPr lang="en-US" altLang="en-US" sz="3200" dirty="0"/>
              <a:t>M. </a:t>
            </a:r>
            <a:r>
              <a:rPr lang="en-US" altLang="en-US" sz="3200" dirty="0" err="1"/>
              <a:t>Shanmugasundaram</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t>Situations in Formulas</a:t>
            </a:r>
            <a:endParaRPr b="1" i="1" dirty="0"/>
          </a:p>
        </p:txBody>
      </p:sp>
      <p:sp>
        <p:nvSpPr>
          <p:cNvPr id="150" name="Systems that think like humans…"/>
          <p:cNvSpPr txBox="1">
            <a:spLocks noGrp="1"/>
          </p:cNvSpPr>
          <p:nvPr>
            <p:ph type="body" idx="1"/>
          </p:nvPr>
        </p:nvSpPr>
        <p:spPr>
          <a:prstGeom prst="rect">
            <a:avLst/>
          </a:prstGeom>
        </p:spPr>
        <p:txBody>
          <a:bodyPr/>
          <a:lstStyle/>
          <a:p>
            <a:pPr marL="152387" indent="0">
              <a:buClr>
                <a:srgbClr val="091F5C"/>
              </a:buClr>
              <a:buSzPts val="2000"/>
              <a:buNone/>
              <a:defRPr sz="2000">
                <a:solidFill>
                  <a:srgbClr val="091F5C"/>
                </a:solidFill>
                <a:latin typeface="+mn-lt"/>
                <a:ea typeface="+mn-ea"/>
                <a:cs typeface="+mn-cs"/>
                <a:sym typeface="Arial"/>
              </a:defRPr>
            </a:pPr>
            <a:r>
              <a:rPr lang="en-US" altLang="en-US" sz="2000" dirty="0">
                <a:solidFill>
                  <a:srgbClr val="091F5C"/>
                </a:solidFill>
                <a:sym typeface="Arial"/>
              </a:rPr>
              <a:t>Integrating situations into the formulas above yields:</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000" dirty="0">
                <a:solidFill>
                  <a:srgbClr val="091F5C"/>
                </a:solidFill>
                <a:sym typeface="Arial"/>
              </a:rPr>
              <a:t>situation</a:t>
            </a:r>
            <a:r>
              <a:rPr lang="en-US" altLang="en-US" sz="2000" dirty="0">
                <a:solidFill>
                  <a:srgbClr val="CC0099"/>
                </a:solidFill>
                <a:sym typeface="Arial"/>
              </a:rPr>
              <a:t> s</a:t>
            </a:r>
            <a:r>
              <a:rPr lang="en-US" altLang="en-US" sz="2000" dirty="0">
                <a:solidFill>
                  <a:srgbClr val="800080"/>
                </a:solidFill>
                <a:sym typeface="Arial"/>
              </a:rPr>
              <a:t>:	</a:t>
            </a:r>
            <a:r>
              <a:rPr lang="en-US" altLang="en-US" sz="2000" dirty="0">
                <a:solidFill>
                  <a:srgbClr val="091F5C"/>
                </a:solidFill>
                <a:sym typeface="Arial"/>
              </a:rPr>
              <a:t>on(A,B,</a:t>
            </a:r>
            <a:r>
              <a:rPr lang="en-US" altLang="en-US" sz="2000" dirty="0">
                <a:solidFill>
                  <a:srgbClr val="CC0099"/>
                </a:solidFill>
                <a:sym typeface="Arial"/>
              </a:rPr>
              <a:t>s</a:t>
            </a:r>
            <a:r>
              <a:rPr lang="en-US" altLang="en-US" sz="2000" dirty="0">
                <a:solidFill>
                  <a:srgbClr val="091F5C"/>
                </a:solidFill>
                <a:sym typeface="Arial"/>
              </a:rPr>
              <a:t>), on(</a:t>
            </a:r>
            <a:r>
              <a:rPr lang="en-US" altLang="en-US" sz="2000" dirty="0" err="1">
                <a:solidFill>
                  <a:srgbClr val="091F5C"/>
                </a:solidFill>
                <a:sym typeface="Arial"/>
              </a:rPr>
              <a:t>B,Fl,</a:t>
            </a:r>
            <a:r>
              <a:rPr lang="en-US" altLang="en-US" sz="2000" dirty="0" err="1">
                <a:solidFill>
                  <a:srgbClr val="CC0099"/>
                </a:solidFill>
                <a:sym typeface="Arial"/>
              </a:rPr>
              <a:t>s</a:t>
            </a:r>
            <a:r>
              <a:rPr lang="en-US" altLang="en-US" sz="2000" dirty="0">
                <a:solidFill>
                  <a:srgbClr val="091F5C"/>
                </a:solidFill>
                <a:sym typeface="Arial"/>
              </a:rPr>
              <a:t>), </a:t>
            </a:r>
            <a:r>
              <a:rPr lang="en-US" altLang="en-US" sz="2000" dirty="0">
                <a:solidFill>
                  <a:srgbClr val="091F5C"/>
                </a:solidFill>
                <a:sym typeface="Symbol" panose="05050102010706020507" pitchFamily="18" charset="2"/>
              </a:rPr>
              <a:t>clear(C,</a:t>
            </a:r>
            <a:r>
              <a:rPr lang="en-US" altLang="en-US" sz="2000" dirty="0">
                <a:solidFill>
                  <a:srgbClr val="CC0099"/>
                </a:solidFill>
                <a:sym typeface="Arial"/>
              </a:rPr>
              <a:t>s</a:t>
            </a:r>
            <a:r>
              <a:rPr lang="en-US" altLang="en-US" sz="2000" dirty="0">
                <a:solidFill>
                  <a:srgbClr val="091F5C"/>
                </a:solidFill>
                <a:sym typeface="Symbol" panose="05050102010706020507" pitchFamily="18" charset="2"/>
              </a:rPr>
              <a:t>)</a:t>
            </a:r>
          </a:p>
          <a:p>
            <a:pPr marL="720000">
              <a:buClr>
                <a:srgbClr val="091F5C"/>
              </a:buClr>
              <a:buSzPts val="2000"/>
              <a:defRPr sz="2000">
                <a:solidFill>
                  <a:srgbClr val="091F5C"/>
                </a:solidFill>
                <a:latin typeface="+mn-lt"/>
                <a:ea typeface="+mn-ea"/>
                <a:cs typeface="+mn-cs"/>
                <a:sym typeface="Arial"/>
              </a:defRPr>
            </a:pPr>
            <a:r>
              <a:rPr lang="en-US" altLang="en-US" sz="2000" dirty="0">
                <a:solidFill>
                  <a:srgbClr val="091F5C"/>
                </a:solidFill>
                <a:sym typeface="Arial"/>
              </a:rPr>
              <a:t>action </a:t>
            </a:r>
            <a:r>
              <a:rPr lang="en-US" altLang="en-US" sz="2000" dirty="0">
                <a:solidFill>
                  <a:srgbClr val="0000CC"/>
                </a:solidFill>
                <a:sym typeface="Arial"/>
              </a:rPr>
              <a:t>a:		move (A,B,C)</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000" dirty="0">
                <a:solidFill>
                  <a:srgbClr val="091F5C"/>
                </a:solidFill>
                <a:sym typeface="Arial"/>
              </a:rPr>
              <a:t>apply action </a:t>
            </a:r>
            <a:r>
              <a:rPr lang="en-US" altLang="en-US" sz="2000" dirty="0">
                <a:solidFill>
                  <a:srgbClr val="0000CC"/>
                </a:solidFill>
                <a:sym typeface="Arial"/>
              </a:rPr>
              <a:t>a</a:t>
            </a:r>
            <a:r>
              <a:rPr lang="en-US" altLang="en-US" sz="2000" dirty="0">
                <a:solidFill>
                  <a:srgbClr val="091F5C"/>
                </a:solidFill>
                <a:sym typeface="Arial"/>
              </a:rPr>
              <a:t> in situation </a:t>
            </a:r>
            <a:r>
              <a:rPr lang="en-US" altLang="en-US" sz="2000" dirty="0">
                <a:solidFill>
                  <a:srgbClr val="CC0099"/>
                </a:solidFill>
                <a:sym typeface="Arial"/>
              </a:rPr>
              <a:t>s</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000" dirty="0">
                <a:solidFill>
                  <a:srgbClr val="091F5C"/>
                </a:solidFill>
                <a:sym typeface="Arial"/>
              </a:rPr>
              <a:t>situation</a:t>
            </a:r>
            <a:r>
              <a:rPr lang="en-US" altLang="en-US" sz="2000" dirty="0">
                <a:solidFill>
                  <a:srgbClr val="CC0099"/>
                </a:solidFill>
                <a:sym typeface="Arial"/>
              </a:rPr>
              <a:t> s’:	</a:t>
            </a:r>
            <a:r>
              <a:rPr lang="en-US" altLang="en-US" sz="2000" dirty="0">
                <a:solidFill>
                  <a:srgbClr val="091F5C"/>
                </a:solidFill>
                <a:sym typeface="Arial"/>
              </a:rPr>
              <a:t>on(A,C,</a:t>
            </a:r>
            <a:r>
              <a:rPr lang="en-US" altLang="en-US" sz="2000" dirty="0">
                <a:solidFill>
                  <a:srgbClr val="CC0099"/>
                </a:solidFill>
                <a:sym typeface="Arial"/>
              </a:rPr>
              <a:t>s'</a:t>
            </a:r>
            <a:r>
              <a:rPr lang="en-US" altLang="en-US" sz="2000" dirty="0">
                <a:solidFill>
                  <a:srgbClr val="091F5C"/>
                </a:solidFill>
                <a:sym typeface="Arial"/>
              </a:rPr>
              <a:t>),</a:t>
            </a:r>
            <a:r>
              <a:rPr lang="en-US" altLang="en-US" sz="2000" dirty="0">
                <a:solidFill>
                  <a:srgbClr val="091F5C"/>
                </a:solidFill>
                <a:sym typeface="Symbol" panose="05050102010706020507" pitchFamily="18" charset="2"/>
              </a:rPr>
              <a:t> </a:t>
            </a:r>
            <a:r>
              <a:rPr lang="en-US" altLang="en-US" sz="2000" dirty="0">
                <a:solidFill>
                  <a:srgbClr val="091F5C"/>
                </a:solidFill>
                <a:sym typeface="Arial"/>
              </a:rPr>
              <a:t>on(</a:t>
            </a:r>
            <a:r>
              <a:rPr lang="en-US" altLang="en-US" sz="2000" dirty="0" err="1">
                <a:solidFill>
                  <a:srgbClr val="091F5C"/>
                </a:solidFill>
                <a:sym typeface="Arial"/>
              </a:rPr>
              <a:t>B,Fl,</a:t>
            </a:r>
            <a:r>
              <a:rPr lang="en-US" altLang="en-US" sz="2000" dirty="0" err="1">
                <a:solidFill>
                  <a:srgbClr val="CC0099"/>
                </a:solidFill>
                <a:sym typeface="Arial"/>
              </a:rPr>
              <a:t>s</a:t>
            </a:r>
            <a:r>
              <a:rPr lang="en-US" altLang="en-US" sz="2000" dirty="0">
                <a:solidFill>
                  <a:srgbClr val="CC0099"/>
                </a:solidFill>
                <a:sym typeface="Arial"/>
              </a:rPr>
              <a:t>'</a:t>
            </a:r>
            <a:r>
              <a:rPr lang="en-US" altLang="en-US" sz="2000" dirty="0">
                <a:solidFill>
                  <a:srgbClr val="091F5C"/>
                </a:solidFill>
                <a:sym typeface="Arial"/>
              </a:rPr>
              <a:t>), </a:t>
            </a:r>
            <a:r>
              <a:rPr lang="en-US" altLang="en-US" sz="2000" dirty="0">
                <a:solidFill>
                  <a:srgbClr val="091F5C"/>
                </a:solidFill>
                <a:sym typeface="Symbol" panose="05050102010706020507" pitchFamily="18" charset="2"/>
              </a:rPr>
              <a:t>clear(B,</a:t>
            </a:r>
            <a:r>
              <a:rPr lang="en-US" altLang="en-US" sz="2000" dirty="0">
                <a:solidFill>
                  <a:srgbClr val="CC0099"/>
                </a:solidFill>
                <a:sym typeface="Arial"/>
              </a:rPr>
              <a:t>s’</a:t>
            </a:r>
            <a:r>
              <a:rPr lang="en-US" altLang="en-US" sz="2000" dirty="0">
                <a:solidFill>
                  <a:srgbClr val="091F5C"/>
                </a:solidFill>
                <a:sym typeface="Symbol" panose="05050102010706020507" pitchFamily="18" charset="2"/>
              </a:rPr>
              <a:t>)</a:t>
            </a: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Symbol" panose="05050102010706020507" pitchFamily="18" charset="2"/>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Symbol" panose="05050102010706020507" pitchFamily="18" charset="2"/>
            </a:endParaRPr>
          </a:p>
          <a:p>
            <a:pPr marL="262833" indent="0">
              <a:buClr>
                <a:srgbClr val="091F5C"/>
              </a:buClr>
              <a:buSzPts val="2000"/>
              <a:buNone/>
              <a:defRPr sz="2000">
                <a:solidFill>
                  <a:srgbClr val="091F5C"/>
                </a:solidFill>
                <a:latin typeface="+mn-lt"/>
                <a:ea typeface="+mn-ea"/>
                <a:cs typeface="+mn-cs"/>
                <a:sym typeface="Arial"/>
              </a:defRPr>
            </a:pPr>
            <a:r>
              <a:rPr lang="en-US" altLang="en-US" sz="2000" u="sng" dirty="0">
                <a:solidFill>
                  <a:srgbClr val="091F5C"/>
                </a:solidFill>
                <a:sym typeface="Arial"/>
              </a:rPr>
              <a:t>Note: </a:t>
            </a:r>
            <a:r>
              <a:rPr lang="en-US" altLang="en-US" sz="2000" dirty="0">
                <a:solidFill>
                  <a:srgbClr val="091F5C"/>
                </a:solidFill>
                <a:sym typeface="Arial"/>
              </a:rPr>
              <a:t> Persistent predicate expressions like Block(A), 	Block(B), ... remain without </a:t>
            </a:r>
            <a:r>
              <a:rPr lang="en-US" altLang="en-US" sz="2000" dirty="0">
                <a:solidFill>
                  <a:srgbClr val="D60093"/>
                </a:solidFill>
                <a:sym typeface="Arial"/>
              </a:rPr>
              <a:t>s</a:t>
            </a:r>
            <a:r>
              <a:rPr lang="en-US" altLang="en-US" sz="2000" dirty="0">
                <a:solidFill>
                  <a:srgbClr val="091F5C"/>
                </a:solidFill>
                <a:sym typeface="Arial"/>
              </a:rPr>
              <a:t>.</a:t>
            </a:r>
            <a:endParaRPr lang="en-US" sz="2000" spc="-35" dirty="0">
              <a:solidFill>
                <a:srgbClr val="091F5C"/>
              </a:solidFill>
              <a:latin typeface="Tahoma"/>
              <a:cs typeface="Tahoma"/>
              <a:sym typeface="Symbol" panose="05050102010706020507" pitchFamily="18" charset="2"/>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10</a:t>
            </a:fld>
            <a:endParaRPr/>
          </a:p>
        </p:txBody>
      </p:sp>
      <p:sp>
        <p:nvSpPr>
          <p:cNvPr id="151" name="Google Shape;29;p5"/>
          <p:cNvSpPr txBox="1">
            <a:spLocks noGrp="1"/>
          </p:cNvSpPr>
          <p:nvPr>
            <p:ph type="body" idx="4294967295"/>
          </p:nvPr>
        </p:nvSpPr>
        <p:spPr>
          <a:xfrm>
            <a:off x="810706" y="2975318"/>
            <a:ext cx="9051465" cy="134215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altLang="en-US" sz="2000" dirty="0">
                <a:solidFill>
                  <a:srgbClr val="9900CC"/>
                </a:solidFill>
                <a:cs typeface="Arial" panose="020B0604020202020204" pitchFamily="34" charset="0"/>
                <a:sym typeface="Symbol" panose="05050102010706020507" pitchFamily="18" charset="2"/>
              </a:rPr>
              <a:t>do</a:t>
            </a:r>
            <a:r>
              <a:rPr lang="en-US" altLang="en-US" sz="2000" dirty="0">
                <a:solidFill>
                  <a:srgbClr val="800080"/>
                </a:solidFill>
                <a:sym typeface="Arial"/>
              </a:rPr>
              <a:t> </a:t>
            </a:r>
            <a:r>
              <a:rPr lang="en-US" altLang="en-US" sz="2000" dirty="0">
                <a:solidFill>
                  <a:srgbClr val="091F5C"/>
                </a:solidFill>
                <a:sym typeface="Arial"/>
              </a:rPr>
              <a:t>(</a:t>
            </a:r>
            <a:r>
              <a:rPr lang="en-US" altLang="en-US" sz="2000" dirty="0">
                <a:solidFill>
                  <a:srgbClr val="0000CC"/>
                </a:solidFill>
                <a:sym typeface="Arial"/>
              </a:rPr>
              <a:t>a</a:t>
            </a:r>
            <a:r>
              <a:rPr lang="en-US" altLang="en-US" sz="2000" dirty="0">
                <a:solidFill>
                  <a:srgbClr val="091F5C"/>
                </a:solidFill>
                <a:sym typeface="Arial"/>
              </a:rPr>
              <a:t>, </a:t>
            </a:r>
            <a:r>
              <a:rPr lang="en-US" altLang="en-US" sz="2000" dirty="0">
                <a:solidFill>
                  <a:srgbClr val="CC0099"/>
                </a:solidFill>
                <a:sym typeface="Arial"/>
              </a:rPr>
              <a:t>s</a:t>
            </a:r>
            <a:r>
              <a:rPr lang="en-US" altLang="en-US" sz="2000" dirty="0">
                <a:solidFill>
                  <a:srgbClr val="091F5C"/>
                </a:solidFill>
                <a:sym typeface="Arial"/>
              </a:rPr>
              <a:t>)</a:t>
            </a:r>
            <a:endParaRPr lang="en-US" sz="2000" spc="-35" dirty="0">
              <a:solidFill>
                <a:srgbClr val="091F5C"/>
              </a:solidFill>
              <a:latin typeface="Tahoma"/>
              <a:cs typeface="Tahoma"/>
              <a:sym typeface="Arial"/>
            </a:endParaRPr>
          </a:p>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altLang="en-US" sz="2000" dirty="0">
                <a:solidFill>
                  <a:srgbClr val="9900CC"/>
                </a:solidFill>
                <a:cs typeface="Arial" panose="020B0604020202020204" pitchFamily="34" charset="0"/>
                <a:sym typeface="Symbol" panose="05050102010706020507" pitchFamily="18" charset="2"/>
              </a:rPr>
              <a:t>do</a:t>
            </a:r>
            <a:r>
              <a:rPr lang="en-US" altLang="en-US" sz="2000" dirty="0">
                <a:solidFill>
                  <a:srgbClr val="800080"/>
                </a:solidFill>
                <a:sym typeface="Arial"/>
              </a:rPr>
              <a:t> </a:t>
            </a:r>
            <a:r>
              <a:rPr lang="en-US" altLang="en-US" sz="2000" dirty="0">
                <a:solidFill>
                  <a:srgbClr val="091F5C"/>
                </a:solidFill>
                <a:sym typeface="Arial"/>
              </a:rPr>
              <a:t>(</a:t>
            </a:r>
            <a:r>
              <a:rPr lang="en-US" altLang="en-US" sz="2000" dirty="0">
                <a:solidFill>
                  <a:srgbClr val="0000CC"/>
                </a:solidFill>
                <a:sym typeface="Arial"/>
              </a:rPr>
              <a:t>move (A,B,C</a:t>
            </a:r>
            <a:r>
              <a:rPr lang="en-US" altLang="en-US" sz="2000" dirty="0">
                <a:solidFill>
                  <a:srgbClr val="091F5C"/>
                </a:solidFill>
                <a:sym typeface="Arial"/>
              </a:rPr>
              <a:t>),</a:t>
            </a:r>
            <a:r>
              <a:rPr lang="en-US" altLang="en-US" sz="2000" dirty="0">
                <a:solidFill>
                  <a:schemeClr val="hlink"/>
                </a:solidFill>
                <a:sym typeface="Arial"/>
              </a:rPr>
              <a:t> </a:t>
            </a:r>
            <a:r>
              <a:rPr lang="en-US" altLang="en-US" sz="2000" dirty="0">
                <a:solidFill>
                  <a:srgbClr val="CC0099"/>
                </a:solidFill>
                <a:sym typeface="Arial"/>
              </a:rPr>
              <a:t>s</a:t>
            </a:r>
            <a:r>
              <a:rPr lang="en-US" altLang="en-US" sz="2000" dirty="0">
                <a:solidFill>
                  <a:srgbClr val="091F5C"/>
                </a:solidFill>
                <a:sym typeface="Arial"/>
              </a:rPr>
              <a:t>) = </a:t>
            </a:r>
            <a:r>
              <a:rPr lang="en-US" altLang="en-US" sz="2000" dirty="0">
                <a:solidFill>
                  <a:srgbClr val="CC0099"/>
                </a:solidFill>
                <a:sym typeface="Arial"/>
              </a:rPr>
              <a:t>s'</a:t>
            </a:r>
            <a:endParaRPr lang="en-US" sz="2000" spc="-35" dirty="0">
              <a:solidFill>
                <a:srgbClr val="091F5C"/>
              </a:solidFill>
              <a:latin typeface="Tahoma"/>
              <a:cs typeface="Tahoma"/>
              <a:sym typeface="Arial"/>
            </a:endParaRPr>
          </a:p>
          <a:p>
            <a:pPr indent="-423301" algn="l">
              <a:buClr>
                <a:srgbClr val="091F5C"/>
              </a:buClr>
              <a:buSzPts val="2000"/>
              <a:defRPr sz="2000">
                <a:solidFill>
                  <a:srgbClr val="091F5C"/>
                </a:solidFill>
                <a:latin typeface="+mn-lt"/>
                <a:ea typeface="+mn-ea"/>
                <a:cs typeface="+mn-cs"/>
                <a:sym typeface="Arial"/>
              </a:defRPr>
            </a:pPr>
            <a:endParaRPr dirty="0"/>
          </a:p>
        </p:txBody>
      </p:sp>
    </p:spTree>
    <p:extLst>
      <p:ext uri="{BB962C8B-B14F-4D97-AF65-F5344CB8AC3E}">
        <p14:creationId xmlns:p14="http://schemas.microsoft.com/office/powerpoint/2010/main" val="4022348488"/>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0">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iterate>
                                    <p:tmAbs val="0"/>
                                  </p:iterate>
                                  <p:childTnLst>
                                    <p:set>
                                      <p:cBhvr>
                                        <p:cTn id="11" fill="hold"/>
                                        <p:tgtEl>
                                          <p:spTgt spid="150">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iterate>
                                    <p:tmAbs val="0"/>
                                  </p:iterate>
                                  <p:childTnLst>
                                    <p:set>
                                      <p:cBhvr>
                                        <p:cTn id="14" fill="hold"/>
                                        <p:tgtEl>
                                          <p:spTgt spid="150">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p:tmAbs val="0"/>
                                  </p:iterate>
                                  <p:childTnLst>
                                    <p:set>
                                      <p:cBhvr>
                                        <p:cTn id="17" fill="hold"/>
                                        <p:tgtEl>
                                          <p:spTgt spid="150">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p:tmAbs val="0"/>
                                  </p:iterate>
                                  <p:childTnLst>
                                    <p:set>
                                      <p:cBhvr>
                                        <p:cTn id="20" fill="hold"/>
                                        <p:tgtEl>
                                          <p:spTgt spid="150">
                                            <p:txEl>
                                              <p:pRg st="6" end="6"/>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p:tmAbs val="0"/>
                                  </p:iterate>
                                  <p:childTnLst>
                                    <p:set>
                                      <p:cBhvr>
                                        <p:cTn id="23" fill="hold"/>
                                        <p:tgtEl>
                                          <p:spTgt spid="150">
                                            <p:txEl>
                                              <p:pRg st="9" end="9"/>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p:tmAbs val="0"/>
                                  </p:iterate>
                                  <p:childTnLst>
                                    <p:set>
                                      <p:cBhvr>
                                        <p:cTn id="27" fill="hold"/>
                                        <p:tgtEl>
                                          <p:spTgt spid="151">
                                            <p:bg/>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151">
                                            <p:txEl>
                                              <p:pRg st="0" end="0"/>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iterate>
                                    <p:tmAbs val="0"/>
                                  </p:iterate>
                                  <p:childTnLst>
                                    <p:set>
                                      <p:cBhvr>
                                        <p:cTn id="33" fill="hold"/>
                                        <p:tgtEl>
                                          <p:spTgt spid="1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P spid="151" grpId="0" build="p" bldLvl="5"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xfrm>
            <a:off x="0" y="2672101"/>
            <a:ext cx="12192000" cy="1023604"/>
          </a:xfrm>
          <a:prstGeom prst="rect">
            <a:avLst/>
          </a:prstGeom>
        </p:spPr>
        <p:txBody>
          <a:bodyPr>
            <a:noAutofit/>
          </a:bodyPr>
          <a:lstStyle>
            <a:lvl1pPr>
              <a:defRPr>
                <a:solidFill>
                  <a:srgbClr val="091F5C"/>
                </a:solidFill>
                <a:latin typeface="+mn-lt"/>
                <a:ea typeface="+mn-ea"/>
                <a:cs typeface="+mn-cs"/>
                <a:sym typeface="Arial"/>
              </a:defRPr>
            </a:lvl1pPr>
          </a:lstStyle>
          <a:p>
            <a:pPr algn="ctr"/>
            <a:r>
              <a:rPr lang="en-US" altLang="en-US" sz="5000" b="1" u="sng" dirty="0">
                <a:cs typeface="Arial" panose="020B0604020202020204" pitchFamily="34" charset="0"/>
              </a:rPr>
              <a:t>The Calculus of Situation Calculus</a:t>
            </a:r>
            <a:endParaRPr sz="5000" b="1" i="1" u="sng" dirty="0"/>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11</a:t>
            </a:fld>
            <a:endParaRPr/>
          </a:p>
        </p:txBody>
      </p:sp>
    </p:spTree>
    <p:extLst>
      <p:ext uri="{BB962C8B-B14F-4D97-AF65-F5344CB8AC3E}">
        <p14:creationId xmlns:p14="http://schemas.microsoft.com/office/powerpoint/2010/main" val="21381017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cs typeface="Arial" panose="020B0604020202020204" pitchFamily="34" charset="0"/>
              </a:rPr>
              <a:t>Axioms for Actions</a:t>
            </a:r>
            <a:endParaRPr b="1" i="1" dirty="0"/>
          </a:p>
        </p:txBody>
      </p:sp>
      <p:sp>
        <p:nvSpPr>
          <p:cNvPr id="150" name="Systems that think like humans…"/>
          <p:cNvSpPr txBox="1">
            <a:spLocks noGrp="1"/>
          </p:cNvSpPr>
          <p:nvPr>
            <p:ph type="body" idx="1"/>
          </p:nvPr>
        </p:nvSpPr>
        <p:spPr>
          <a:prstGeom prst="rect">
            <a:avLst/>
          </a:prstGeom>
        </p:spPr>
        <p:txBody>
          <a:bodyPr/>
          <a:lstStyle/>
          <a:p>
            <a:pPr marL="152387" indent="0">
              <a:buClr>
                <a:srgbClr val="091F5C"/>
              </a:buClr>
              <a:buSzPts val="2000"/>
              <a:buNone/>
              <a:defRPr sz="2000">
                <a:solidFill>
                  <a:srgbClr val="091F5C"/>
                </a:solidFill>
                <a:latin typeface="+mn-lt"/>
                <a:ea typeface="+mn-ea"/>
                <a:cs typeface="+mn-cs"/>
                <a:sym typeface="Arial"/>
              </a:defRPr>
            </a:pPr>
            <a:r>
              <a:rPr lang="en-CA" altLang="en-US" sz="2000" dirty="0">
                <a:solidFill>
                  <a:srgbClr val="091F5C"/>
                </a:solidFill>
                <a:sym typeface="Arial"/>
              </a:rPr>
              <a:t>Actions are specified by providing a certain set of domain-dependent axioms. These are:</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b="1" u="sng" dirty="0">
                <a:solidFill>
                  <a:srgbClr val="0000CC"/>
                </a:solidFill>
                <a:sym typeface="Arial"/>
              </a:rPr>
              <a:t>Action Precondition Axioms</a:t>
            </a:r>
            <a:r>
              <a:rPr lang="en-CA" altLang="en-US" dirty="0">
                <a:solidFill>
                  <a:srgbClr val="0000CC"/>
                </a:solidFill>
                <a:sym typeface="Arial"/>
              </a:rPr>
              <a:t>: </a:t>
            </a:r>
            <a:r>
              <a:rPr lang="en-GB" altLang="en-US" sz="2000" dirty="0">
                <a:solidFill>
                  <a:srgbClr val="091F5C"/>
                </a:solidFill>
                <a:sym typeface="Arial"/>
              </a:rPr>
              <a:t>describe under what conditions an action can occur </a:t>
            </a:r>
            <a:r>
              <a:rPr lang="en-CA" altLang="en-US" sz="2000" dirty="0">
                <a:solidFill>
                  <a:srgbClr val="091F5C"/>
                </a:solidFill>
                <a:sym typeface="Arial"/>
              </a:rPr>
              <a:t>use additional function</a:t>
            </a:r>
            <a:r>
              <a:rPr lang="en-CA" altLang="en-US" sz="2000" dirty="0">
                <a:solidFill>
                  <a:schemeClr val="folHlink"/>
                </a:solidFill>
                <a:sym typeface="Arial"/>
              </a:rPr>
              <a:t> </a:t>
            </a:r>
            <a:r>
              <a:rPr lang="en-CA" altLang="en-US" sz="2000" dirty="0">
                <a:solidFill>
                  <a:srgbClr val="0000CC"/>
                </a:solidFill>
                <a:sym typeface="Arial"/>
              </a:rPr>
              <a:t>Poss.</a:t>
            </a: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b="1" u="sng" dirty="0">
                <a:solidFill>
                  <a:srgbClr val="0000CC"/>
                </a:solidFill>
                <a:sym typeface="Arial"/>
              </a:rPr>
              <a:t>Effect Axioms</a:t>
            </a:r>
            <a:r>
              <a:rPr lang="en-CA" altLang="en-US" dirty="0">
                <a:solidFill>
                  <a:srgbClr val="0000CC"/>
                </a:solidFill>
                <a:sym typeface="Arial"/>
              </a:rPr>
              <a:t>: </a:t>
            </a:r>
            <a:r>
              <a:rPr lang="en-GB" altLang="en-US" sz="2000" dirty="0">
                <a:solidFill>
                  <a:srgbClr val="091F5C"/>
                </a:solidFill>
                <a:sym typeface="Arial"/>
              </a:rPr>
              <a:t>describe what is changed due to an action</a:t>
            </a: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b="1" u="sng" dirty="0">
                <a:solidFill>
                  <a:srgbClr val="0000CC"/>
                </a:solidFill>
                <a:sym typeface="Arial"/>
              </a:rPr>
              <a:t>Frame Axioms</a:t>
            </a:r>
            <a:r>
              <a:rPr lang="en-CA" altLang="en-US" dirty="0">
                <a:solidFill>
                  <a:srgbClr val="0000CC"/>
                </a:solidFill>
                <a:sym typeface="Arial"/>
              </a:rPr>
              <a:t>: </a:t>
            </a:r>
            <a:r>
              <a:rPr lang="en-CA" altLang="en-US" sz="2000" dirty="0">
                <a:solidFill>
                  <a:srgbClr val="091F5C"/>
                </a:solidFill>
                <a:sym typeface="Arial"/>
              </a:rPr>
              <a:t>describe what remains unchanged, when an action takes place</a:t>
            </a: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12</a:t>
            </a:fld>
            <a:endParaRPr/>
          </a:p>
        </p:txBody>
      </p:sp>
    </p:spTree>
    <p:extLst>
      <p:ext uri="{BB962C8B-B14F-4D97-AF65-F5344CB8AC3E}">
        <p14:creationId xmlns:p14="http://schemas.microsoft.com/office/powerpoint/2010/main" val="413092970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0">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iterate>
                                    <p:tmAbs val="0"/>
                                  </p:iterate>
                                  <p:childTnLst>
                                    <p:set>
                                      <p:cBhvr>
                                        <p:cTn id="11" fill="hold"/>
                                        <p:tgtEl>
                                          <p:spTgt spid="150">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iterate>
                                    <p:tmAbs val="0"/>
                                  </p:iterate>
                                  <p:childTnLst>
                                    <p:set>
                                      <p:cBhvr>
                                        <p:cTn id="14" fill="hold"/>
                                        <p:tgtEl>
                                          <p:spTgt spid="150">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p:tmAbs val="0"/>
                                  </p:iterate>
                                  <p:childTnLst>
                                    <p:set>
                                      <p:cBhvr>
                                        <p:cTn id="17" fill="hold"/>
                                        <p:tgtEl>
                                          <p:spTgt spid="1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cs typeface="Arial" panose="020B0604020202020204" pitchFamily="34" charset="0"/>
              </a:rPr>
              <a:t>Action Description - Axioms</a:t>
            </a:r>
            <a:endParaRPr b="1" i="1" dirty="0"/>
          </a:p>
        </p:txBody>
      </p:sp>
      <p:sp>
        <p:nvSpPr>
          <p:cNvPr id="150" name="Systems that think like humans…"/>
          <p:cNvSpPr txBox="1">
            <a:spLocks noGrp="1"/>
          </p:cNvSpPr>
          <p:nvPr>
            <p:ph type="body" idx="1"/>
          </p:nvPr>
        </p:nvSpPr>
        <p:spPr>
          <a:prstGeom prst="rect">
            <a:avLst/>
          </a:prstGeom>
        </p:spPr>
        <p:txBody>
          <a:bodyPr/>
          <a:lstStyle/>
          <a:p>
            <a:pPr marL="152387" indent="0">
              <a:buClr>
                <a:srgbClr val="091F5C"/>
              </a:buClr>
              <a:buSzPts val="2000"/>
              <a:buNone/>
              <a:defRPr sz="2000">
                <a:solidFill>
                  <a:srgbClr val="091F5C"/>
                </a:solidFill>
                <a:latin typeface="+mn-lt"/>
                <a:ea typeface="+mn-ea"/>
                <a:cs typeface="+mn-cs"/>
                <a:sym typeface="Arial"/>
              </a:defRPr>
            </a:pPr>
            <a:r>
              <a:rPr lang="en-US" sz="2000" spc="-55" dirty="0">
                <a:solidFill>
                  <a:srgbClr val="091F5C"/>
                </a:solidFill>
                <a:latin typeface="Tahoma"/>
                <a:cs typeface="Tahoma"/>
                <a:sym typeface="Arial"/>
              </a:rPr>
              <a:t>Axioms specify what changes and what remains. Consider every combination of action and fluent.</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13</a:t>
            </a:fld>
            <a:endParaRPr/>
          </a:p>
        </p:txBody>
      </p:sp>
      <p:pic>
        <p:nvPicPr>
          <p:cNvPr id="2" name="Afbeelding 1">
            <a:extLst>
              <a:ext uri="{FF2B5EF4-FFF2-40B4-BE49-F238E27FC236}">
                <a16:creationId xmlns:a16="http://schemas.microsoft.com/office/drawing/2014/main" id="{25070FFD-8178-4B6A-93C2-254EB9569AC0}"/>
              </a:ext>
            </a:extLst>
          </p:cNvPr>
          <p:cNvPicPr>
            <a:picLocks noChangeAspect="1"/>
          </p:cNvPicPr>
          <p:nvPr/>
        </p:nvPicPr>
        <p:blipFill>
          <a:blip r:embed="rId2"/>
          <a:stretch>
            <a:fillRect/>
          </a:stretch>
        </p:blipFill>
        <p:spPr>
          <a:xfrm>
            <a:off x="2271059" y="2064734"/>
            <a:ext cx="7649881" cy="3815402"/>
          </a:xfrm>
          <a:prstGeom prst="rect">
            <a:avLst/>
          </a:prstGeom>
        </p:spPr>
      </p:pic>
    </p:spTree>
    <p:extLst>
      <p:ext uri="{BB962C8B-B14F-4D97-AF65-F5344CB8AC3E}">
        <p14:creationId xmlns:p14="http://schemas.microsoft.com/office/powerpoint/2010/main" val="49651643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t>Effect Axiom - Move-Example</a:t>
            </a:r>
            <a:endParaRPr b="1" i="1" dirty="0"/>
          </a:p>
        </p:txBody>
      </p:sp>
      <p:sp>
        <p:nvSpPr>
          <p:cNvPr id="150" name="Systems that think like humans…"/>
          <p:cNvSpPr txBox="1">
            <a:spLocks noGrp="1"/>
          </p:cNvSpPr>
          <p:nvPr>
            <p:ph type="body" idx="1"/>
          </p:nvPr>
        </p:nvSpPr>
        <p:spPr>
          <a:prstGeom prst="rect">
            <a:avLst/>
          </a:prstGeom>
        </p:spPr>
        <p:txBody>
          <a:bodyPr>
            <a:normAutofit/>
          </a:bodyPr>
          <a:lstStyle/>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262833" indent="0">
              <a:buClr>
                <a:srgbClr val="091F5C"/>
              </a:buClr>
              <a:buSzPts val="2000"/>
              <a:buNone/>
              <a:defRPr sz="2000">
                <a:solidFill>
                  <a:srgbClr val="091F5C"/>
                </a:solidFill>
                <a:latin typeface="+mn-lt"/>
                <a:ea typeface="+mn-ea"/>
                <a:cs typeface="+mn-cs"/>
                <a:sym typeface="Arial"/>
              </a:defRPr>
            </a:pPr>
            <a:r>
              <a:rPr lang="en-US" altLang="en-US" sz="2000" u="sng" dirty="0">
                <a:solidFill>
                  <a:srgbClr val="091F5C"/>
                </a:solidFill>
                <a:cs typeface="Arial" panose="020B0604020202020204" pitchFamily="34" charset="0"/>
                <a:sym typeface="Symbol" panose="05050102010706020507" pitchFamily="18" charset="2"/>
              </a:rPr>
              <a:t>Explanation</a:t>
            </a:r>
            <a:r>
              <a:rPr lang="en-US" altLang="en-US" sz="2000" dirty="0">
                <a:solidFill>
                  <a:srgbClr val="091F5C"/>
                </a:solidFill>
                <a:cs typeface="Arial" panose="020B0604020202020204" pitchFamily="34" charset="0"/>
                <a:sym typeface="Symbol" panose="05050102010706020507" pitchFamily="18" charset="2"/>
              </a:rPr>
              <a:t>:</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000" dirty="0">
                <a:solidFill>
                  <a:srgbClr val="091F5C"/>
                </a:solidFill>
                <a:cs typeface="Arial" panose="020B0604020202020204" pitchFamily="34" charset="0"/>
                <a:sym typeface="Symbol" panose="05050102010706020507" pitchFamily="18" charset="2"/>
              </a:rPr>
              <a:t>If the left side (condition) of the axiom holds, then the action can be performed, and the right side (consequence) follows.</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000" dirty="0">
                <a:solidFill>
                  <a:srgbClr val="091F5C"/>
                </a:solidFill>
                <a:cs typeface="Arial" panose="020B0604020202020204" pitchFamily="34" charset="0"/>
                <a:sym typeface="Symbol" panose="05050102010706020507" pitchFamily="18" charset="2"/>
              </a:rPr>
              <a:t>The consequence states what is true in the resulting situation, here:</a:t>
            </a:r>
            <a:r>
              <a:rPr lang="en-US" altLang="en-US" sz="2400" dirty="0">
                <a:solidFill>
                  <a:srgbClr val="091F5C"/>
                </a:solidFill>
                <a:cs typeface="Arial" panose="020B0604020202020204" pitchFamily="34" charset="0"/>
                <a:sym typeface="Symbol" panose="05050102010706020507" pitchFamily="18" charset="2"/>
              </a:rPr>
              <a:t> </a:t>
            </a:r>
            <a:r>
              <a:rPr lang="en-US" altLang="en-US" sz="2400" dirty="0">
                <a:solidFill>
                  <a:srgbClr val="CC0099"/>
                </a:solidFill>
                <a:cs typeface="Arial" panose="020B0604020202020204" pitchFamily="34" charset="0"/>
                <a:sym typeface="Symbol" panose="05050102010706020507" pitchFamily="18" charset="2"/>
              </a:rPr>
              <a:t>on(</a:t>
            </a:r>
            <a:r>
              <a:rPr lang="en-US" altLang="en-US" sz="2400" dirty="0" err="1">
                <a:solidFill>
                  <a:srgbClr val="CC0099"/>
                </a:solidFill>
                <a:cs typeface="Arial" panose="020B0604020202020204" pitchFamily="34" charset="0"/>
                <a:sym typeface="Symbol" panose="05050102010706020507" pitchFamily="18" charset="2"/>
              </a:rPr>
              <a:t>x,z,s</a:t>
            </a:r>
            <a:r>
              <a:rPr lang="en-US" altLang="en-US" sz="2400" dirty="0">
                <a:solidFill>
                  <a:srgbClr val="CC0099"/>
                </a:solidFill>
                <a:cs typeface="Arial" panose="020B0604020202020204" pitchFamily="34" charset="0"/>
                <a:sym typeface="Symbol" panose="05050102010706020507" pitchFamily="18" charset="2"/>
              </a:rPr>
              <a:t>)</a:t>
            </a:r>
            <a:endParaRPr lang="en-US" sz="2000" dirty="0">
              <a:solidFill>
                <a:srgbClr val="091F5C"/>
              </a:solidFill>
              <a:latin typeface="+mn-lt"/>
              <a:cs typeface="+mn-cs"/>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14</a:t>
            </a:fld>
            <a:endParaRPr/>
          </a:p>
        </p:txBody>
      </p:sp>
      <p:pic>
        <p:nvPicPr>
          <p:cNvPr id="2" name="Afbeelding 1">
            <a:extLst>
              <a:ext uri="{FF2B5EF4-FFF2-40B4-BE49-F238E27FC236}">
                <a16:creationId xmlns:a16="http://schemas.microsoft.com/office/drawing/2014/main" id="{7D85A55C-EAAE-4D63-BA64-B6B907136512}"/>
              </a:ext>
            </a:extLst>
          </p:cNvPr>
          <p:cNvPicPr>
            <a:picLocks noChangeAspect="1"/>
          </p:cNvPicPr>
          <p:nvPr/>
        </p:nvPicPr>
        <p:blipFill>
          <a:blip r:embed="rId2"/>
          <a:stretch>
            <a:fillRect/>
          </a:stretch>
        </p:blipFill>
        <p:spPr>
          <a:xfrm>
            <a:off x="2619728" y="1657479"/>
            <a:ext cx="6952543" cy="2106241"/>
          </a:xfrm>
          <a:prstGeom prst="rect">
            <a:avLst/>
          </a:prstGeom>
        </p:spPr>
      </p:pic>
    </p:spTree>
    <p:extLst>
      <p:ext uri="{BB962C8B-B14F-4D97-AF65-F5344CB8AC3E}">
        <p14:creationId xmlns:p14="http://schemas.microsoft.com/office/powerpoint/2010/main" val="59368658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6" end="6"/>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7" end="7"/>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5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cs typeface="Arial" panose="020B0604020202020204" pitchFamily="34" charset="0"/>
              </a:rPr>
              <a:t>Effect Axioms </a:t>
            </a:r>
            <a:r>
              <a:rPr lang="en-US" altLang="en-US" sz="3200" dirty="0"/>
              <a:t>- move-example</a:t>
            </a:r>
            <a:endParaRPr b="1" i="1" dirty="0"/>
          </a:p>
        </p:txBody>
      </p:sp>
      <p:sp>
        <p:nvSpPr>
          <p:cNvPr id="150" name="Systems that think like humans…"/>
          <p:cNvSpPr txBox="1">
            <a:spLocks noGrp="1"/>
          </p:cNvSpPr>
          <p:nvPr>
            <p:ph type="body" idx="1"/>
          </p:nvPr>
        </p:nvSpPr>
        <p:spPr>
          <a:prstGeom prst="rect">
            <a:avLst/>
          </a:prstGeom>
        </p:spPr>
        <p:txBody>
          <a:bodyPr/>
          <a:lstStyle/>
          <a:p>
            <a:pPr marL="152387" indent="0">
              <a:buClr>
                <a:srgbClr val="091F5C"/>
              </a:buClr>
              <a:buSzPts val="2000"/>
              <a:buNone/>
              <a:defRPr sz="2000">
                <a:solidFill>
                  <a:srgbClr val="091F5C"/>
                </a:solidFill>
                <a:latin typeface="+mn-lt"/>
                <a:ea typeface="+mn-ea"/>
                <a:cs typeface="+mn-cs"/>
                <a:sym typeface="Arial"/>
              </a:defRPr>
            </a:pPr>
            <a:r>
              <a:rPr lang="en-US" altLang="en-US" sz="2000" dirty="0">
                <a:solidFill>
                  <a:srgbClr val="D60093"/>
                </a:solidFill>
                <a:sym typeface="Arial"/>
              </a:rPr>
              <a:t>Positive Effect</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000" dirty="0">
                <a:solidFill>
                  <a:srgbClr val="091F5C"/>
                </a:solidFill>
                <a:sym typeface="Arial"/>
              </a:rPr>
              <a:t>on (x, y, s) </a:t>
            </a:r>
            <a:r>
              <a:rPr lang="en-US" altLang="en-US" sz="2000" dirty="0">
                <a:solidFill>
                  <a:srgbClr val="091F5C"/>
                </a:solidFill>
                <a:sym typeface="Symbol" panose="05050102010706020507" pitchFamily="18" charset="2"/>
              </a:rPr>
              <a:t> clear (x, s)  clear (z, s)  y </a:t>
            </a:r>
            <a:r>
              <a:rPr lang="en-US" altLang="en-US" sz="2000" dirty="0">
                <a:solidFill>
                  <a:srgbClr val="091F5C"/>
                </a:solidFill>
                <a:cs typeface="Arial" panose="020B0604020202020204" pitchFamily="34" charset="0"/>
                <a:sym typeface="Symbol" panose="05050102010706020507" pitchFamily="18" charset="2"/>
              </a:rPr>
              <a:t> z  on (x, z, do (move (x, y, z), s))</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262833" indent="0">
              <a:buClr>
                <a:srgbClr val="091F5C"/>
              </a:buClr>
              <a:buSzPts val="2000"/>
              <a:buNone/>
              <a:defRPr sz="2000">
                <a:solidFill>
                  <a:srgbClr val="091F5C"/>
                </a:solidFill>
                <a:latin typeface="+mn-lt"/>
                <a:ea typeface="+mn-ea"/>
                <a:cs typeface="+mn-cs"/>
                <a:sym typeface="Arial"/>
              </a:defRPr>
            </a:pPr>
            <a:r>
              <a:rPr lang="en-US" altLang="en-US" sz="2000" dirty="0">
                <a:solidFill>
                  <a:srgbClr val="D60093"/>
                </a:solidFill>
                <a:sym typeface="Arial"/>
              </a:rPr>
              <a:t>Negative Effect</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000" dirty="0">
                <a:solidFill>
                  <a:srgbClr val="091F5C"/>
                </a:solidFill>
                <a:sym typeface="Arial"/>
              </a:rPr>
              <a:t>on (x, y, s) </a:t>
            </a:r>
            <a:r>
              <a:rPr lang="en-US" altLang="en-US" sz="2000" dirty="0">
                <a:solidFill>
                  <a:srgbClr val="091F5C"/>
                </a:solidFill>
                <a:sym typeface="Symbol" panose="05050102010706020507" pitchFamily="18" charset="2"/>
              </a:rPr>
              <a:t> clear (x, s)  clear (z, s)  y </a:t>
            </a:r>
            <a:r>
              <a:rPr lang="en-US" altLang="en-US" sz="2000" dirty="0">
                <a:solidFill>
                  <a:srgbClr val="091F5C"/>
                </a:solidFill>
                <a:cs typeface="Arial" panose="020B0604020202020204" pitchFamily="34" charset="0"/>
                <a:sym typeface="Symbol" panose="05050102010706020507" pitchFamily="18" charset="2"/>
              </a:rPr>
              <a:t> z  on (x, y, do (move (x, y, z), s))</a:t>
            </a:r>
            <a:endParaRPr lang="en-US" sz="2000" dirty="0">
              <a:solidFill>
                <a:srgbClr val="091F5C"/>
              </a:solidFill>
              <a:latin typeface="+mn-lt"/>
              <a:cs typeface="+mn-cs"/>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15</a:t>
            </a:fld>
            <a:endParaRPr/>
          </a:p>
        </p:txBody>
      </p:sp>
      <p:sp>
        <p:nvSpPr>
          <p:cNvPr id="151" name="Google Shape;29;p5"/>
          <p:cNvSpPr txBox="1">
            <a:spLocks noGrp="1"/>
          </p:cNvSpPr>
          <p:nvPr>
            <p:ph type="body" idx="4294967295"/>
          </p:nvPr>
        </p:nvSpPr>
        <p:spPr>
          <a:xfrm>
            <a:off x="843799" y="2174039"/>
            <a:ext cx="10751170" cy="210572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altLang="en-US" i="1" dirty="0">
                <a:solidFill>
                  <a:srgbClr val="000066"/>
                </a:solidFill>
                <a:cs typeface="Arial" panose="020B0604020202020204" pitchFamily="34" charset="0"/>
                <a:sym typeface="Symbol" panose="05050102010706020507" pitchFamily="18" charset="2"/>
              </a:rPr>
              <a:t>If x is on y, both x and z are clear, and z is not the block onto which x is moved, then a result of </a:t>
            </a:r>
            <a:r>
              <a:rPr lang="en-US" altLang="en-US" i="1" dirty="0">
                <a:solidFill>
                  <a:srgbClr val="000066"/>
                </a:solidFill>
                <a:sym typeface="Symbol" panose="05050102010706020507" pitchFamily="18" charset="2"/>
              </a:rPr>
              <a:t>the move-action</a:t>
            </a:r>
            <a:r>
              <a:rPr lang="en-US" altLang="en-US" dirty="0">
                <a:solidFill>
                  <a:srgbClr val="091F5C"/>
                </a:solidFill>
                <a:sym typeface="Symbol" panose="05050102010706020507" pitchFamily="18" charset="2"/>
              </a:rPr>
              <a:t> </a:t>
            </a:r>
            <a:r>
              <a:rPr lang="en-US" altLang="en-US" i="1" dirty="0">
                <a:solidFill>
                  <a:srgbClr val="000066"/>
                </a:solidFill>
                <a:cs typeface="Arial" panose="020B0604020202020204" pitchFamily="34" charset="0"/>
                <a:sym typeface="Symbol" panose="05050102010706020507" pitchFamily="18" charset="2"/>
              </a:rPr>
              <a:t>is that x is on z.</a:t>
            </a:r>
            <a:endParaRPr lang="en-US" sz="2000" spc="-35" dirty="0">
              <a:solidFill>
                <a:srgbClr val="091F5C"/>
              </a:solidFill>
              <a:latin typeface="Tahoma"/>
              <a:cs typeface="Tahoma"/>
              <a:sym typeface="Arial"/>
            </a:endParaRPr>
          </a:p>
          <a:p>
            <a:pPr indent="-423301" algn="l">
              <a:buClr>
                <a:srgbClr val="091F5C"/>
              </a:buClr>
              <a:buSzPts val="2000"/>
              <a:defRPr sz="2000">
                <a:solidFill>
                  <a:srgbClr val="091F5C"/>
                </a:solidFill>
                <a:latin typeface="+mn-lt"/>
                <a:ea typeface="+mn-ea"/>
                <a:cs typeface="+mn-cs"/>
                <a:sym typeface="Arial"/>
              </a:defRPr>
            </a:pPr>
            <a:endParaRPr dirty="0"/>
          </a:p>
        </p:txBody>
      </p:sp>
      <p:sp>
        <p:nvSpPr>
          <p:cNvPr id="6" name="Google Shape;29;p5">
            <a:extLst>
              <a:ext uri="{FF2B5EF4-FFF2-40B4-BE49-F238E27FC236}">
                <a16:creationId xmlns:a16="http://schemas.microsoft.com/office/drawing/2014/main" id="{BF12F48B-0C21-4748-8A58-31DC38C54DAC}"/>
              </a:ext>
            </a:extLst>
          </p:cNvPr>
          <p:cNvSpPr txBox="1">
            <a:spLocks/>
          </p:cNvSpPr>
          <p:nvPr/>
        </p:nvSpPr>
        <p:spPr>
          <a:xfrm>
            <a:off x="843799" y="4279768"/>
            <a:ext cx="10751170" cy="21057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2" tIns="91422" rIns="91422" bIns="91422">
            <a:normAutofit/>
          </a:bodyPr>
          <a:lstStyle>
            <a:lvl1pPr marL="609554" marR="0" indent="-457167" algn="ctr" defTabSz="914400" rtl="0" latinLnBrk="0">
              <a:lnSpc>
                <a:spcPct val="115000"/>
              </a:lnSpc>
              <a:spcBef>
                <a:spcPts val="0"/>
              </a:spcBef>
              <a:spcAft>
                <a:spcPts val="0"/>
              </a:spcAft>
              <a:buClr>
                <a:srgbClr val="737373"/>
              </a:buClr>
              <a:buSzPts val="1800"/>
              <a:buFont typeface="Helvetica"/>
              <a:buChar char="●"/>
              <a:tabLst/>
              <a:defRPr sz="1800" b="0" i="0" u="none" strike="noStrike" cap="none" spc="0" baseline="0">
                <a:solidFill>
                  <a:srgbClr val="737373"/>
                </a:solidFill>
                <a:uFillTx/>
                <a:latin typeface="Roboto"/>
                <a:ea typeface="Roboto"/>
                <a:cs typeface="Roboto"/>
                <a:sym typeface="Roboto"/>
              </a:defRPr>
            </a:lvl1pPr>
            <a:lvl2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2pPr>
            <a:lvl3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3pPr>
            <a:lvl4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4pPr>
            <a:lvl5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5pPr>
            <a:lvl6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6pPr>
            <a:lvl7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7pPr>
            <a:lvl8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8pPr>
            <a:lvl9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9pPr>
          </a:lstStyle>
          <a:p>
            <a:pPr indent="-423301" algn="l" hangingPunct="1">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altLang="en-US" i="1" dirty="0">
                <a:solidFill>
                  <a:srgbClr val="000066"/>
                </a:solidFill>
                <a:cs typeface="Arial" panose="020B0604020202020204" pitchFamily="34" charset="0"/>
                <a:sym typeface="Symbol" panose="05050102010706020507" pitchFamily="18" charset="2"/>
              </a:rPr>
              <a:t>If x is on y, both x and z are clear, </a:t>
            </a:r>
            <a:r>
              <a:rPr lang="en-US" altLang="en-US" i="1" dirty="0">
                <a:solidFill>
                  <a:srgbClr val="000066"/>
                </a:solidFill>
                <a:sym typeface="Symbol" panose="05050102010706020507" pitchFamily="18" charset="2"/>
              </a:rPr>
              <a:t>and z is not the block onto which x is moved,</a:t>
            </a:r>
            <a:r>
              <a:rPr lang="en-US" altLang="en-US" dirty="0">
                <a:solidFill>
                  <a:srgbClr val="091F5C"/>
                </a:solidFill>
                <a:sym typeface="Symbol" panose="05050102010706020507" pitchFamily="18" charset="2"/>
              </a:rPr>
              <a:t> </a:t>
            </a:r>
            <a:r>
              <a:rPr lang="en-US" altLang="en-US" i="1" dirty="0">
                <a:solidFill>
                  <a:srgbClr val="000066"/>
                </a:solidFill>
                <a:cs typeface="Arial" panose="020B0604020202020204" pitchFamily="34" charset="0"/>
                <a:sym typeface="Symbol" panose="05050102010706020507" pitchFamily="18" charset="2"/>
              </a:rPr>
              <a:t>then a result of </a:t>
            </a:r>
            <a:r>
              <a:rPr lang="en-US" altLang="en-US" i="1" dirty="0">
                <a:solidFill>
                  <a:srgbClr val="000066"/>
                </a:solidFill>
                <a:sym typeface="Symbol" panose="05050102010706020507" pitchFamily="18" charset="2"/>
              </a:rPr>
              <a:t>the move-action</a:t>
            </a:r>
            <a:r>
              <a:rPr lang="en-US" altLang="en-US" dirty="0">
                <a:solidFill>
                  <a:srgbClr val="091F5C"/>
                </a:solidFill>
                <a:sym typeface="Symbol" panose="05050102010706020507" pitchFamily="18" charset="2"/>
              </a:rPr>
              <a:t> </a:t>
            </a:r>
            <a:r>
              <a:rPr lang="en-US" altLang="en-US" i="1" dirty="0">
                <a:solidFill>
                  <a:srgbClr val="000066"/>
                </a:solidFill>
                <a:cs typeface="Arial" panose="020B0604020202020204" pitchFamily="34" charset="0"/>
                <a:sym typeface="Symbol" panose="05050102010706020507" pitchFamily="18" charset="2"/>
              </a:rPr>
              <a:t>is that x is not anymore on y.</a:t>
            </a:r>
            <a:endParaRPr lang="en-US" sz="2000" dirty="0">
              <a:solidFill>
                <a:srgbClr val="091F5C"/>
              </a:solidFill>
              <a:latin typeface="+mn-lt"/>
              <a:ea typeface="+mn-ea"/>
              <a:cs typeface="+mn-cs"/>
              <a:sym typeface="Arial"/>
            </a:endParaRPr>
          </a:p>
        </p:txBody>
      </p:sp>
    </p:spTree>
    <p:extLst>
      <p:ext uri="{BB962C8B-B14F-4D97-AF65-F5344CB8AC3E}">
        <p14:creationId xmlns:p14="http://schemas.microsoft.com/office/powerpoint/2010/main" val="83647241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0">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iterate>
                                    <p:tmAbs val="0"/>
                                  </p:iterate>
                                  <p:childTnLst>
                                    <p:set>
                                      <p:cBhvr>
                                        <p:cTn id="11" fill="hold"/>
                                        <p:tgtEl>
                                          <p:spTgt spid="150">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iterate>
                                    <p:tmAbs val="0"/>
                                  </p:iterate>
                                  <p:childTnLst>
                                    <p:set>
                                      <p:cBhvr>
                                        <p:cTn id="14" fill="hold"/>
                                        <p:tgtEl>
                                          <p:spTgt spid="150">
                                            <p:txEl>
                                              <p:pRg st="5" end="5"/>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p:tmAbs val="0"/>
                                  </p:iterate>
                                  <p:childTnLst>
                                    <p:set>
                                      <p:cBhvr>
                                        <p:cTn id="17" fill="hold"/>
                                        <p:tgtEl>
                                          <p:spTgt spid="150">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p:tmAbs val="0"/>
                                  </p:iterate>
                                  <p:childTnLst>
                                    <p:set>
                                      <p:cBhvr>
                                        <p:cTn id="21" fill="hold"/>
                                        <p:tgtEl>
                                          <p:spTgt spid="151">
                                            <p:bg/>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151">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p:tmAbs val="0"/>
                                  </p:iterate>
                                  <p:childTnLst>
                                    <p:set>
                                      <p:cBhvr>
                                        <p:cTn id="28" fill="hold"/>
                                        <p:tgtEl>
                                          <p:spTgt spid="6">
                                            <p:bg/>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iterate>
                                    <p:tmAbs val="0"/>
                                  </p:iterate>
                                  <p:childTnLst>
                                    <p:set>
                                      <p:cBhvr>
                                        <p:cTn id="31" fill="hold"/>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P spid="151" grpId="0" build="p" bldLvl="5" animBg="1" advAuto="0"/>
      <p:bldP spid="6" grpId="0" build="p" bldLvl="5"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CA" altLang="en-US" sz="3200" dirty="0"/>
              <a:t>The Frame-Problem</a:t>
            </a:r>
            <a:endParaRPr b="1" i="1" dirty="0"/>
          </a:p>
        </p:txBody>
      </p:sp>
      <p:sp>
        <p:nvSpPr>
          <p:cNvPr id="150" name="Systems that think like humans…"/>
          <p:cNvSpPr txBox="1">
            <a:spLocks noGrp="1"/>
          </p:cNvSpPr>
          <p:nvPr>
            <p:ph type="body" idx="1"/>
          </p:nvPr>
        </p:nvSpPr>
        <p:spPr>
          <a:prstGeom prst="rect">
            <a:avLst/>
          </a:prstGeom>
        </p:spPr>
        <p:txBody>
          <a:bodyPr/>
          <a:lstStyle/>
          <a:p>
            <a:pPr marL="720000">
              <a:buClr>
                <a:srgbClr val="091F5C"/>
              </a:buClr>
              <a:buSzPts val="2000"/>
              <a:defRPr sz="2000">
                <a:solidFill>
                  <a:srgbClr val="091F5C"/>
                </a:solidFill>
                <a:latin typeface="+mn-lt"/>
                <a:ea typeface="+mn-ea"/>
                <a:cs typeface="+mn-cs"/>
                <a:sym typeface="Arial"/>
              </a:defRPr>
            </a:pPr>
            <a:r>
              <a:rPr lang="en-CA" altLang="en-US" sz="2000" dirty="0">
                <a:solidFill>
                  <a:srgbClr val="091F5C"/>
                </a:solidFill>
                <a:sym typeface="Arial"/>
              </a:rPr>
              <a:t>There can be a large number of frame axioms necessary to describe a domain.</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sz="2000" dirty="0">
                <a:solidFill>
                  <a:srgbClr val="091F5C"/>
                </a:solidFill>
                <a:sym typeface="Arial"/>
              </a:rPr>
              <a:t>This complicates the task of </a:t>
            </a:r>
            <a:r>
              <a:rPr lang="en-CA" altLang="en-US" sz="2000" dirty="0" err="1">
                <a:solidFill>
                  <a:srgbClr val="091F5C"/>
                </a:solidFill>
                <a:sym typeface="Arial"/>
              </a:rPr>
              <a:t>axiomatising</a:t>
            </a:r>
            <a:r>
              <a:rPr lang="en-CA" altLang="en-US" sz="2000" dirty="0">
                <a:solidFill>
                  <a:srgbClr val="091F5C"/>
                </a:solidFill>
                <a:sym typeface="Arial"/>
              </a:rPr>
              <a:t> a domain and makes planning or reasoning in situation calculus (theorem proving) extremely inefficient.</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sz="2000" dirty="0">
                <a:solidFill>
                  <a:srgbClr val="091F5C"/>
                </a:solidFill>
                <a:sym typeface="Arial"/>
              </a:rPr>
              <a:t>This is the famous </a:t>
            </a:r>
            <a:r>
              <a:rPr lang="en-CA" altLang="en-US" sz="2000" dirty="0">
                <a:solidFill>
                  <a:srgbClr val="0000CC"/>
                </a:solidFill>
                <a:sym typeface="Arial"/>
              </a:rPr>
              <a:t>Frame Problem</a:t>
            </a:r>
            <a:r>
              <a:rPr lang="en-CA" altLang="en-US" sz="2000" dirty="0">
                <a:solidFill>
                  <a:srgbClr val="091F5C"/>
                </a:solidFill>
                <a:sym typeface="Arial"/>
              </a:rPr>
              <a:t>.</a:t>
            </a:r>
            <a:endParaRPr lang="en-US" sz="2000" dirty="0">
              <a:solidFill>
                <a:srgbClr val="091F5C"/>
              </a:solidFill>
              <a:latin typeface="+mn-lt"/>
              <a:cs typeface="+mn-cs"/>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16</a:t>
            </a:fld>
            <a:endParaRPr/>
          </a:p>
        </p:txBody>
      </p:sp>
    </p:spTree>
    <p:extLst>
      <p:ext uri="{BB962C8B-B14F-4D97-AF65-F5344CB8AC3E}">
        <p14:creationId xmlns:p14="http://schemas.microsoft.com/office/powerpoint/2010/main" val="114690472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t>Frame Axiom - move-example</a:t>
            </a:r>
            <a:endParaRPr b="1" i="1" dirty="0"/>
          </a:p>
        </p:txBody>
      </p:sp>
      <p:sp>
        <p:nvSpPr>
          <p:cNvPr id="150" name="Systems that think like humans…"/>
          <p:cNvSpPr txBox="1">
            <a:spLocks noGrp="1"/>
          </p:cNvSpPr>
          <p:nvPr>
            <p:ph type="body" idx="1"/>
          </p:nvPr>
        </p:nvSpPr>
        <p:spPr>
          <a:prstGeom prst="rect">
            <a:avLst/>
          </a:prstGeom>
        </p:spPr>
        <p:txBody>
          <a:bodyPr/>
          <a:lstStyle/>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262833" indent="0">
              <a:buClr>
                <a:srgbClr val="091F5C"/>
              </a:buClr>
              <a:buSzPts val="2000"/>
              <a:buNone/>
              <a:defRPr sz="2000">
                <a:solidFill>
                  <a:srgbClr val="091F5C"/>
                </a:solidFill>
                <a:latin typeface="+mn-lt"/>
                <a:ea typeface="+mn-ea"/>
                <a:cs typeface="+mn-cs"/>
                <a:sym typeface="Arial"/>
              </a:defRPr>
            </a:pPr>
            <a:r>
              <a:rPr lang="en-US" altLang="en-US" sz="2000" u="sng" dirty="0">
                <a:solidFill>
                  <a:srgbClr val="091F5C"/>
                </a:solidFill>
                <a:cs typeface="Arial" panose="020B0604020202020204" pitchFamily="34" charset="0"/>
                <a:sym typeface="Symbol" panose="05050102010706020507" pitchFamily="18" charset="2"/>
              </a:rPr>
              <a:t>Explanation</a:t>
            </a:r>
            <a:r>
              <a:rPr lang="en-US" altLang="en-US" sz="2000" dirty="0">
                <a:solidFill>
                  <a:srgbClr val="091F5C"/>
                </a:solidFill>
                <a:cs typeface="Arial" panose="020B0604020202020204" pitchFamily="34" charset="0"/>
                <a:sym typeface="Symbol" panose="05050102010706020507" pitchFamily="18" charset="2"/>
              </a:rPr>
              <a:t>:</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000" dirty="0">
                <a:solidFill>
                  <a:srgbClr val="091F5C"/>
                </a:solidFill>
                <a:cs typeface="Arial" panose="020B0604020202020204" pitchFamily="34" charset="0"/>
                <a:sym typeface="Symbol" panose="05050102010706020507" pitchFamily="18" charset="2"/>
              </a:rPr>
              <a:t>A Frame Axiom states, what remains true or unaffected, when an action is performed.</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000" dirty="0">
                <a:solidFill>
                  <a:srgbClr val="091F5C"/>
                </a:solidFill>
                <a:cs typeface="Arial" panose="020B0604020202020204" pitchFamily="34" charset="0"/>
                <a:sym typeface="Symbol" panose="05050102010706020507" pitchFamily="18" charset="2"/>
              </a:rPr>
              <a:t>In the example here: a block </a:t>
            </a:r>
            <a:r>
              <a:rPr lang="en-US" altLang="en-US" sz="2000" dirty="0">
                <a:solidFill>
                  <a:srgbClr val="FF0066"/>
                </a:solidFill>
                <a:cs typeface="Arial" panose="020B0604020202020204" pitchFamily="34" charset="0"/>
                <a:sym typeface="Symbol" panose="05050102010706020507" pitchFamily="18" charset="2"/>
              </a:rPr>
              <a:t>u</a:t>
            </a:r>
            <a:r>
              <a:rPr lang="en-US" altLang="en-US" sz="2000" dirty="0">
                <a:solidFill>
                  <a:srgbClr val="091F5C"/>
                </a:solidFill>
                <a:cs typeface="Arial" panose="020B0604020202020204" pitchFamily="34" charset="0"/>
                <a:sym typeface="Symbol" panose="05050102010706020507" pitchFamily="18" charset="2"/>
              </a:rPr>
              <a:t>, which is </a:t>
            </a:r>
            <a:r>
              <a:rPr lang="en-US" altLang="en-US" sz="2000" u="sng" dirty="0">
                <a:solidFill>
                  <a:srgbClr val="091F5C"/>
                </a:solidFill>
                <a:cs typeface="Arial" panose="020B0604020202020204" pitchFamily="34" charset="0"/>
                <a:sym typeface="Symbol" panose="05050102010706020507" pitchFamily="18" charset="2"/>
              </a:rPr>
              <a:t>not</a:t>
            </a:r>
            <a:r>
              <a:rPr lang="en-US" altLang="en-US" sz="2000" dirty="0">
                <a:solidFill>
                  <a:srgbClr val="091F5C"/>
                </a:solidFill>
                <a:cs typeface="Arial" panose="020B0604020202020204" pitchFamily="34" charset="0"/>
                <a:sym typeface="Symbol" panose="05050102010706020507" pitchFamily="18" charset="2"/>
              </a:rPr>
              <a:t> the one moved, remains where it is, i.e. </a:t>
            </a:r>
            <a:r>
              <a:rPr lang="en-US" altLang="en-US" sz="2000" dirty="0">
                <a:solidFill>
                  <a:srgbClr val="FF0066"/>
                </a:solidFill>
                <a:cs typeface="Arial" panose="020B0604020202020204" pitchFamily="34" charset="0"/>
                <a:sym typeface="Symbol" panose="05050102010706020507" pitchFamily="18" charset="2"/>
              </a:rPr>
              <a:t>on (u, v)</a:t>
            </a:r>
            <a:r>
              <a:rPr lang="en-US" altLang="en-US" sz="2000" dirty="0">
                <a:solidFill>
                  <a:srgbClr val="CC0099"/>
                </a:solidFill>
                <a:cs typeface="Arial" panose="020B0604020202020204" pitchFamily="34" charset="0"/>
                <a:sym typeface="Symbol" panose="05050102010706020507" pitchFamily="18" charset="2"/>
              </a:rPr>
              <a:t> </a:t>
            </a:r>
            <a:r>
              <a:rPr lang="en-US" altLang="en-US" sz="2000" dirty="0">
                <a:solidFill>
                  <a:srgbClr val="091F5C"/>
                </a:solidFill>
                <a:cs typeface="Arial" panose="020B0604020202020204" pitchFamily="34" charset="0"/>
                <a:sym typeface="Symbol" panose="05050102010706020507" pitchFamily="18" charset="2"/>
              </a:rPr>
              <a:t>is still valid after the action.</a:t>
            </a: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17</a:t>
            </a:fld>
            <a:endParaRPr/>
          </a:p>
        </p:txBody>
      </p:sp>
      <p:pic>
        <p:nvPicPr>
          <p:cNvPr id="2" name="Afbeelding 1">
            <a:extLst>
              <a:ext uri="{FF2B5EF4-FFF2-40B4-BE49-F238E27FC236}">
                <a16:creationId xmlns:a16="http://schemas.microsoft.com/office/drawing/2014/main" id="{D452986B-9EF0-4B66-9834-3B72BF213738}"/>
              </a:ext>
            </a:extLst>
          </p:cNvPr>
          <p:cNvPicPr>
            <a:picLocks noChangeAspect="1"/>
          </p:cNvPicPr>
          <p:nvPr/>
        </p:nvPicPr>
        <p:blipFill>
          <a:blip r:embed="rId2"/>
          <a:stretch>
            <a:fillRect/>
          </a:stretch>
        </p:blipFill>
        <p:spPr>
          <a:xfrm>
            <a:off x="3308245" y="1733507"/>
            <a:ext cx="5575509" cy="2030213"/>
          </a:xfrm>
          <a:prstGeom prst="rect">
            <a:avLst/>
          </a:prstGeom>
        </p:spPr>
      </p:pic>
    </p:spTree>
    <p:extLst>
      <p:ext uri="{BB962C8B-B14F-4D97-AF65-F5344CB8AC3E}">
        <p14:creationId xmlns:p14="http://schemas.microsoft.com/office/powerpoint/2010/main" val="169334465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7" end="7"/>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8" end="8"/>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5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cs typeface="Arial" panose="020B0604020202020204" pitchFamily="34" charset="0"/>
              </a:rPr>
              <a:t>Frame Axioms </a:t>
            </a:r>
            <a:r>
              <a:rPr lang="en-US" altLang="en-US" sz="3200" dirty="0"/>
              <a:t>- move-example</a:t>
            </a:r>
            <a:endParaRPr b="1" i="1" dirty="0"/>
          </a:p>
        </p:txBody>
      </p:sp>
      <p:sp>
        <p:nvSpPr>
          <p:cNvPr id="150" name="Systems that think like humans…"/>
          <p:cNvSpPr txBox="1">
            <a:spLocks noGrp="1"/>
          </p:cNvSpPr>
          <p:nvPr>
            <p:ph type="body" idx="1"/>
          </p:nvPr>
        </p:nvSpPr>
        <p:spPr>
          <a:prstGeom prst="rect">
            <a:avLst/>
          </a:prstGeom>
        </p:spPr>
        <p:txBody>
          <a:bodyPr/>
          <a:lstStyle/>
          <a:p>
            <a:pPr marL="152387" indent="0">
              <a:buClr>
                <a:srgbClr val="091F5C"/>
              </a:buClr>
              <a:buSzPts val="2000"/>
              <a:buNone/>
              <a:defRPr sz="2000">
                <a:solidFill>
                  <a:srgbClr val="091F5C"/>
                </a:solidFill>
                <a:latin typeface="+mn-lt"/>
                <a:ea typeface="+mn-ea"/>
                <a:cs typeface="+mn-cs"/>
                <a:sym typeface="Arial"/>
              </a:defRPr>
            </a:pPr>
            <a:r>
              <a:rPr lang="en-US" altLang="en-US" sz="2000" b="1" u="sng" dirty="0">
                <a:solidFill>
                  <a:srgbClr val="0000CC"/>
                </a:solidFill>
                <a:sym typeface="Arial"/>
              </a:rPr>
              <a:t>Positive Frame Axiom</a:t>
            </a:r>
            <a:r>
              <a:rPr lang="en-US" sz="2000" spc="-35" dirty="0">
                <a:solidFill>
                  <a:srgbClr val="091F5C"/>
                </a:solidFill>
                <a:latin typeface="Tahoma"/>
                <a:cs typeface="Tahoma"/>
                <a:sym typeface="Arial"/>
              </a:rPr>
              <a:t>:</a:t>
            </a:r>
          </a:p>
          <a:p>
            <a:pPr marL="720000">
              <a:buClr>
                <a:srgbClr val="091F5C"/>
              </a:buClr>
              <a:buSzPts val="2000"/>
              <a:defRPr sz="2000">
                <a:solidFill>
                  <a:srgbClr val="091F5C"/>
                </a:solidFill>
                <a:latin typeface="+mn-lt"/>
                <a:ea typeface="+mn-ea"/>
                <a:cs typeface="+mn-cs"/>
                <a:sym typeface="Arial"/>
              </a:defRPr>
            </a:pPr>
            <a:r>
              <a:rPr lang="en-US" altLang="en-US" sz="2000" dirty="0">
                <a:solidFill>
                  <a:srgbClr val="091F5C"/>
                </a:solidFill>
                <a:sym typeface="Arial"/>
              </a:rPr>
              <a:t>on (u, v, s) </a:t>
            </a:r>
            <a:r>
              <a:rPr lang="en-US" altLang="en-US" sz="2000" dirty="0">
                <a:solidFill>
                  <a:srgbClr val="091F5C"/>
                </a:solidFill>
                <a:sym typeface="Symbol" panose="05050102010706020507" pitchFamily="18" charset="2"/>
              </a:rPr>
              <a:t> x </a:t>
            </a:r>
            <a:r>
              <a:rPr lang="en-US" altLang="en-US" sz="2000" dirty="0">
                <a:solidFill>
                  <a:srgbClr val="091F5C"/>
                </a:solidFill>
                <a:cs typeface="Arial" panose="020B0604020202020204" pitchFamily="34" charset="0"/>
                <a:sym typeface="Symbol" panose="05050102010706020507" pitchFamily="18" charset="2"/>
              </a:rPr>
              <a:t> u  on (u, v, do (move (x, y, z), s))</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262833" indent="0">
              <a:buClr>
                <a:srgbClr val="091F5C"/>
              </a:buClr>
              <a:buSzPts val="2000"/>
              <a:buNone/>
              <a:defRPr sz="2000">
                <a:solidFill>
                  <a:srgbClr val="091F5C"/>
                </a:solidFill>
                <a:latin typeface="+mn-lt"/>
                <a:ea typeface="+mn-ea"/>
                <a:cs typeface="+mn-cs"/>
                <a:sym typeface="Arial"/>
              </a:defRPr>
            </a:pPr>
            <a:r>
              <a:rPr lang="en-US" altLang="en-US" sz="2000" dirty="0">
                <a:solidFill>
                  <a:srgbClr val="0000CC"/>
                </a:solidFill>
                <a:sym typeface="Arial"/>
              </a:rPr>
              <a:t>Negative Frame Axiom:</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000" dirty="0">
                <a:solidFill>
                  <a:srgbClr val="091F5C"/>
                </a:solidFill>
                <a:sym typeface="Symbol" panose="05050102010706020507" pitchFamily="18" charset="2"/>
              </a:rPr>
              <a:t></a:t>
            </a:r>
            <a:r>
              <a:rPr lang="en-US" altLang="en-US" sz="2000" dirty="0">
                <a:solidFill>
                  <a:srgbClr val="091F5C"/>
                </a:solidFill>
                <a:sym typeface="Arial"/>
              </a:rPr>
              <a:t>on (u, v, s) </a:t>
            </a:r>
            <a:r>
              <a:rPr lang="en-US" altLang="en-US" sz="2000" dirty="0">
                <a:solidFill>
                  <a:srgbClr val="091F5C"/>
                </a:solidFill>
                <a:sym typeface="Symbol" panose="05050102010706020507" pitchFamily="18" charset="2"/>
              </a:rPr>
              <a:t> (x </a:t>
            </a:r>
            <a:r>
              <a:rPr lang="en-US" altLang="en-US" sz="2000" dirty="0">
                <a:solidFill>
                  <a:srgbClr val="091F5C"/>
                </a:solidFill>
                <a:cs typeface="Arial" panose="020B0604020202020204" pitchFamily="34" charset="0"/>
                <a:sym typeface="Symbol" panose="05050102010706020507" pitchFamily="18" charset="2"/>
              </a:rPr>
              <a:t> u  </a:t>
            </a:r>
            <a:r>
              <a:rPr lang="en-US" altLang="en-US" sz="2000" dirty="0">
                <a:solidFill>
                  <a:srgbClr val="091F5C"/>
                </a:solidFill>
                <a:sym typeface="Symbol" panose="05050102010706020507" pitchFamily="18" charset="2"/>
              </a:rPr>
              <a:t>y </a:t>
            </a:r>
            <a:r>
              <a:rPr lang="en-US" altLang="en-US" sz="2000" dirty="0">
                <a:solidFill>
                  <a:srgbClr val="091F5C"/>
                </a:solidFill>
                <a:cs typeface="Arial" panose="020B0604020202020204" pitchFamily="34" charset="0"/>
                <a:sym typeface="Symbol" panose="05050102010706020507" pitchFamily="18" charset="2"/>
              </a:rPr>
              <a:t> v)  </a:t>
            </a:r>
            <a:r>
              <a:rPr lang="en-US" altLang="en-US" sz="2000" dirty="0">
                <a:solidFill>
                  <a:srgbClr val="091F5C"/>
                </a:solidFill>
                <a:sym typeface="Symbol" panose="05050102010706020507" pitchFamily="18" charset="2"/>
              </a:rPr>
              <a:t></a:t>
            </a:r>
            <a:r>
              <a:rPr lang="en-US" altLang="en-US" sz="2000" dirty="0">
                <a:solidFill>
                  <a:srgbClr val="091F5C"/>
                </a:solidFill>
                <a:cs typeface="Arial" panose="020B0604020202020204" pitchFamily="34" charset="0"/>
                <a:sym typeface="Symbol" panose="05050102010706020507" pitchFamily="18" charset="2"/>
              </a:rPr>
              <a:t>on (u, v, do (move (x, y, z), s))</a:t>
            </a:r>
            <a:endParaRPr lang="en-US" sz="2000" dirty="0">
              <a:solidFill>
                <a:srgbClr val="091F5C"/>
              </a:solidFill>
              <a:latin typeface="+mn-lt"/>
              <a:cs typeface="+mn-cs"/>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18</a:t>
            </a:fld>
            <a:endParaRPr/>
          </a:p>
        </p:txBody>
      </p:sp>
      <p:sp>
        <p:nvSpPr>
          <p:cNvPr id="151" name="Google Shape;29;p5"/>
          <p:cNvSpPr txBox="1">
            <a:spLocks noGrp="1"/>
          </p:cNvSpPr>
          <p:nvPr>
            <p:ph type="body" idx="4294967295"/>
          </p:nvPr>
        </p:nvSpPr>
        <p:spPr>
          <a:xfrm>
            <a:off x="843799" y="2174040"/>
            <a:ext cx="10279830" cy="125496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altLang="en-US" sz="2000" i="1" dirty="0">
                <a:solidFill>
                  <a:srgbClr val="091F5C"/>
                </a:solidFill>
                <a:cs typeface="Arial" panose="020B0604020202020204" pitchFamily="34" charset="0"/>
                <a:sym typeface="Symbol" panose="05050102010706020507" pitchFamily="18" charset="2"/>
              </a:rPr>
              <a:t>If a block u is on another block v, and u is not the block being moved, then it stays on v.</a:t>
            </a:r>
            <a:endParaRPr lang="en-US" sz="2000" spc="-35" dirty="0">
              <a:solidFill>
                <a:srgbClr val="091F5C"/>
              </a:solidFill>
              <a:latin typeface="Tahoma"/>
              <a:cs typeface="Tahoma"/>
              <a:sym typeface="Arial"/>
            </a:endParaRPr>
          </a:p>
          <a:p>
            <a:pPr indent="-423301" algn="l">
              <a:buClr>
                <a:srgbClr val="091F5C"/>
              </a:buClr>
              <a:buSzPts val="2000"/>
              <a:defRPr sz="2000">
                <a:solidFill>
                  <a:srgbClr val="091F5C"/>
                </a:solidFill>
                <a:latin typeface="+mn-lt"/>
                <a:ea typeface="+mn-ea"/>
                <a:cs typeface="+mn-cs"/>
                <a:sym typeface="Arial"/>
              </a:defRPr>
            </a:pPr>
            <a:endParaRPr dirty="0"/>
          </a:p>
        </p:txBody>
      </p:sp>
      <p:sp>
        <p:nvSpPr>
          <p:cNvPr id="6" name="Google Shape;29;p5">
            <a:extLst>
              <a:ext uri="{FF2B5EF4-FFF2-40B4-BE49-F238E27FC236}">
                <a16:creationId xmlns:a16="http://schemas.microsoft.com/office/drawing/2014/main" id="{392E3863-00C0-4814-A62D-71E64D4F7EE1}"/>
              </a:ext>
            </a:extLst>
          </p:cNvPr>
          <p:cNvSpPr txBox="1">
            <a:spLocks/>
          </p:cNvSpPr>
          <p:nvPr/>
        </p:nvSpPr>
        <p:spPr>
          <a:xfrm>
            <a:off x="843799" y="4247967"/>
            <a:ext cx="10279830" cy="12549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2" tIns="91422" rIns="91422" bIns="91422">
            <a:normAutofit/>
          </a:bodyPr>
          <a:lstStyle>
            <a:lvl1pPr marL="609554" marR="0" indent="-457167" algn="ctr" defTabSz="914400" rtl="0" latinLnBrk="0">
              <a:lnSpc>
                <a:spcPct val="115000"/>
              </a:lnSpc>
              <a:spcBef>
                <a:spcPts val="0"/>
              </a:spcBef>
              <a:spcAft>
                <a:spcPts val="0"/>
              </a:spcAft>
              <a:buClr>
                <a:srgbClr val="737373"/>
              </a:buClr>
              <a:buSzPts val="1800"/>
              <a:buFont typeface="Helvetica"/>
              <a:buChar char="●"/>
              <a:tabLst/>
              <a:defRPr sz="1800" b="0" i="0" u="none" strike="noStrike" cap="none" spc="0" baseline="0">
                <a:solidFill>
                  <a:srgbClr val="737373"/>
                </a:solidFill>
                <a:uFillTx/>
                <a:latin typeface="Roboto"/>
                <a:ea typeface="Roboto"/>
                <a:cs typeface="Roboto"/>
                <a:sym typeface="Roboto"/>
              </a:defRPr>
            </a:lvl1pPr>
            <a:lvl2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2pPr>
            <a:lvl3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3pPr>
            <a:lvl4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4pPr>
            <a:lvl5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5pPr>
            <a:lvl6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6pPr>
            <a:lvl7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7pPr>
            <a:lvl8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8pPr>
            <a:lvl9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9pPr>
          </a:lstStyle>
          <a:p>
            <a:pPr indent="-423301" algn="l" hangingPunct="1">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altLang="en-US" sz="2000" i="1" dirty="0">
                <a:solidFill>
                  <a:srgbClr val="091F5C"/>
                </a:solidFill>
                <a:cs typeface="Arial" panose="020B0604020202020204" pitchFamily="34" charset="0"/>
                <a:sym typeface="Symbol" panose="05050102010706020507" pitchFamily="18" charset="2"/>
              </a:rPr>
              <a:t>If a block u is not on another block v, and u is not moved, or nothing is put on v, then u will still not be on v after the move.</a:t>
            </a:r>
            <a:endParaRPr lang="en-US" sz="2000" spc="-35" dirty="0">
              <a:solidFill>
                <a:srgbClr val="091F5C"/>
              </a:solidFill>
              <a:latin typeface="Tahoma"/>
              <a:ea typeface="+mn-ea"/>
              <a:cs typeface="Tahoma"/>
              <a:sym typeface="Arial"/>
            </a:endParaRPr>
          </a:p>
          <a:p>
            <a:pPr indent="-423301" algn="l" hangingPunct="1">
              <a:buClr>
                <a:srgbClr val="091F5C"/>
              </a:buClr>
              <a:buSzPts val="2000"/>
              <a:defRPr sz="2000">
                <a:solidFill>
                  <a:srgbClr val="091F5C"/>
                </a:solidFill>
                <a:latin typeface="+mn-lt"/>
                <a:ea typeface="+mn-ea"/>
                <a:cs typeface="+mn-cs"/>
                <a:sym typeface="Arial"/>
              </a:defRPr>
            </a:pPr>
            <a:endParaRPr lang="en-US" sz="2000" dirty="0">
              <a:solidFill>
                <a:srgbClr val="091F5C"/>
              </a:solidFill>
              <a:latin typeface="+mn-lt"/>
              <a:ea typeface="+mn-ea"/>
              <a:cs typeface="+mn-cs"/>
              <a:sym typeface="Arial"/>
            </a:endParaRPr>
          </a:p>
        </p:txBody>
      </p:sp>
    </p:spTree>
    <p:extLst>
      <p:ext uri="{BB962C8B-B14F-4D97-AF65-F5344CB8AC3E}">
        <p14:creationId xmlns:p14="http://schemas.microsoft.com/office/powerpoint/2010/main" val="237182536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0">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iterate>
                                    <p:tmAbs val="0"/>
                                  </p:iterate>
                                  <p:childTnLst>
                                    <p:set>
                                      <p:cBhvr>
                                        <p:cTn id="11" fill="hold"/>
                                        <p:tgtEl>
                                          <p:spTgt spid="150">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iterate>
                                    <p:tmAbs val="0"/>
                                  </p:iterate>
                                  <p:childTnLst>
                                    <p:set>
                                      <p:cBhvr>
                                        <p:cTn id="14" fill="hold"/>
                                        <p:tgtEl>
                                          <p:spTgt spid="150">
                                            <p:txEl>
                                              <p:pRg st="5" end="5"/>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p:tmAbs val="0"/>
                                  </p:iterate>
                                  <p:childTnLst>
                                    <p:set>
                                      <p:cBhvr>
                                        <p:cTn id="17" fill="hold"/>
                                        <p:tgtEl>
                                          <p:spTgt spid="150">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p:tmAbs val="0"/>
                                  </p:iterate>
                                  <p:childTnLst>
                                    <p:set>
                                      <p:cBhvr>
                                        <p:cTn id="21" fill="hold"/>
                                        <p:tgtEl>
                                          <p:spTgt spid="151">
                                            <p:bg/>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151">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p:tmAbs val="0"/>
                                  </p:iterate>
                                  <p:childTnLst>
                                    <p:set>
                                      <p:cBhvr>
                                        <p:cTn id="28" fill="hold"/>
                                        <p:tgtEl>
                                          <p:spTgt spid="6">
                                            <p:bg/>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iterate>
                                    <p:tmAbs val="0"/>
                                  </p:iterate>
                                  <p:childTnLst>
                                    <p:set>
                                      <p:cBhvr>
                                        <p:cTn id="31" fill="hold"/>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P spid="151" grpId="0" build="p" bldLvl="5" animBg="1" advAuto="0"/>
      <p:bldP spid="6" grpId="0" build="p" bldLvl="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b="0" dirty="0">
                <a:solidFill>
                  <a:schemeClr val="tx2"/>
                </a:solidFill>
                <a:cs typeface="Arial" panose="020B0604020202020204" pitchFamily="34" charset="0"/>
              </a:rPr>
              <a:t>Successor-State Axioms</a:t>
            </a:r>
            <a:endParaRPr b="1" i="1" dirty="0"/>
          </a:p>
        </p:txBody>
      </p:sp>
      <p:sp>
        <p:nvSpPr>
          <p:cNvPr id="150" name="Systems that think like humans…"/>
          <p:cNvSpPr txBox="1">
            <a:spLocks noGrp="1"/>
          </p:cNvSpPr>
          <p:nvPr>
            <p:ph type="body" idx="1"/>
          </p:nvPr>
        </p:nvSpPr>
        <p:spPr>
          <a:prstGeom prst="rect">
            <a:avLst/>
          </a:prstGeom>
        </p:spPr>
        <p:txBody>
          <a:bodyPr/>
          <a:lstStyle/>
          <a:p>
            <a:pPr marL="152387" indent="0">
              <a:buClr>
                <a:srgbClr val="091F5C"/>
              </a:buClr>
              <a:buSzPts val="2000"/>
              <a:buNone/>
              <a:defRPr sz="2000">
                <a:solidFill>
                  <a:srgbClr val="091F5C"/>
                </a:solidFill>
                <a:latin typeface="+mn-lt"/>
                <a:ea typeface="+mn-ea"/>
                <a:cs typeface="+mn-cs"/>
                <a:sym typeface="Arial"/>
              </a:defRPr>
            </a:pPr>
            <a:r>
              <a:rPr lang="en-CA" altLang="en-US" sz="2000" dirty="0">
                <a:solidFill>
                  <a:srgbClr val="091F5C"/>
                </a:solidFill>
                <a:sym typeface="Arial"/>
              </a:rPr>
              <a:t>Collect all the effect axioms which affect a given fluent. Assume that they specify all of the ways that the value of the fluent can change. Then apply a syntactic transformation to the effect axioms to obtain a </a:t>
            </a:r>
            <a:r>
              <a:rPr lang="en-CA" altLang="en-US" sz="2000" dirty="0">
                <a:solidFill>
                  <a:srgbClr val="0000CC"/>
                </a:solidFill>
                <a:sym typeface="Arial"/>
              </a:rPr>
              <a:t>successor state axiom</a:t>
            </a:r>
            <a:r>
              <a:rPr lang="en-CA" altLang="en-US" sz="2000" dirty="0">
                <a:solidFill>
                  <a:srgbClr val="091F5C"/>
                </a:solidFill>
                <a:sym typeface="Arial"/>
              </a:rPr>
              <a:t> for the </a:t>
            </a:r>
            <a:r>
              <a:rPr lang="en-CA" altLang="en-US" sz="2000" dirty="0">
                <a:solidFill>
                  <a:srgbClr val="9900CC"/>
                </a:solidFill>
                <a:sym typeface="Arial"/>
              </a:rPr>
              <a:t>fluent</a:t>
            </a:r>
            <a:r>
              <a:rPr lang="en-CA" altLang="en-US" sz="2000" dirty="0">
                <a:solidFill>
                  <a:srgbClr val="091F5C"/>
                </a:solidFill>
                <a:sym typeface="Arial"/>
              </a:rPr>
              <a:t>.</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altLang="en-US" sz="2000" dirty="0">
              <a:solidFill>
                <a:srgbClr val="0000CC"/>
              </a:solidFill>
              <a:sym typeface="Arial"/>
            </a:endParaRPr>
          </a:p>
          <a:p>
            <a:pPr marL="720000">
              <a:buClr>
                <a:srgbClr val="091F5C"/>
              </a:buClr>
              <a:buSzPts val="2000"/>
              <a:defRPr sz="2000">
                <a:solidFill>
                  <a:srgbClr val="091F5C"/>
                </a:solidFill>
                <a:latin typeface="+mn-lt"/>
                <a:ea typeface="+mn-ea"/>
                <a:cs typeface="+mn-cs"/>
                <a:sym typeface="Arial"/>
              </a:defRPr>
            </a:pPr>
            <a:r>
              <a:rPr lang="en-US" altLang="en-US" sz="2000" dirty="0">
                <a:solidFill>
                  <a:srgbClr val="0000CC"/>
                </a:solidFill>
                <a:sym typeface="Arial"/>
              </a:rPr>
              <a:t>Successor-State-Axioms:</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19</a:t>
            </a:fld>
            <a:endParaRPr/>
          </a:p>
        </p:txBody>
      </p:sp>
      <p:sp>
        <p:nvSpPr>
          <p:cNvPr id="151" name="Google Shape;29;p5"/>
          <p:cNvSpPr txBox="1">
            <a:spLocks noGrp="1"/>
          </p:cNvSpPr>
          <p:nvPr>
            <p:ph type="body" idx="4294967295"/>
          </p:nvPr>
        </p:nvSpPr>
        <p:spPr>
          <a:xfrm>
            <a:off x="820132" y="3261675"/>
            <a:ext cx="7392104" cy="153689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altLang="en-US" sz="2000" dirty="0">
                <a:solidFill>
                  <a:srgbClr val="091F5C"/>
                </a:solidFill>
                <a:sym typeface="Arial"/>
              </a:rPr>
              <a:t>combine frame and effect axioms;</a:t>
            </a:r>
          </a:p>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altLang="en-US" sz="2000" dirty="0">
                <a:solidFill>
                  <a:srgbClr val="091F5C"/>
                </a:solidFill>
                <a:sym typeface="Arial"/>
              </a:rPr>
              <a:t>specified for each fluent - action pair</a:t>
            </a:r>
            <a:endParaRPr lang="en-US" sz="2000" spc="-35" dirty="0">
              <a:solidFill>
                <a:srgbClr val="091F5C"/>
              </a:solidFill>
              <a:latin typeface="Tahoma"/>
              <a:cs typeface="Tahoma"/>
              <a:sym typeface="Arial"/>
            </a:endParaRPr>
          </a:p>
          <a:p>
            <a:pPr indent="-423301" algn="l">
              <a:buClr>
                <a:srgbClr val="091F5C"/>
              </a:buClr>
              <a:buSzPts val="2000"/>
              <a:defRPr sz="2000">
                <a:solidFill>
                  <a:srgbClr val="091F5C"/>
                </a:solidFill>
                <a:latin typeface="+mn-lt"/>
                <a:ea typeface="+mn-ea"/>
                <a:cs typeface="+mn-cs"/>
                <a:sym typeface="Arial"/>
              </a:defRPr>
            </a:pPr>
            <a:endParaRPr dirty="0"/>
          </a:p>
        </p:txBody>
      </p:sp>
    </p:spTree>
    <p:extLst>
      <p:ext uri="{BB962C8B-B14F-4D97-AF65-F5344CB8AC3E}">
        <p14:creationId xmlns:p14="http://schemas.microsoft.com/office/powerpoint/2010/main" val="80194422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0">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iterate>
                                    <p:tmAbs val="0"/>
                                  </p:iterate>
                                  <p:childTnLst>
                                    <p:set>
                                      <p:cBhvr>
                                        <p:cTn id="11" fill="hold"/>
                                        <p:tgtEl>
                                          <p:spTgt spid="150">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p:tmAbs val="0"/>
                                  </p:iterate>
                                  <p:childTnLst>
                                    <p:set>
                                      <p:cBhvr>
                                        <p:cTn id="15" fill="hold"/>
                                        <p:tgtEl>
                                          <p:spTgt spid="151">
                                            <p:bg/>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51">
                                            <p:txEl>
                                              <p:pRg st="0" end="0"/>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1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P spid="151" grpId="0" build="p" bldLvl="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t>Essentials of Situation Calculus</a:t>
            </a:r>
            <a:endParaRPr b="1" i="1" dirty="0"/>
          </a:p>
        </p:txBody>
      </p:sp>
      <p:sp>
        <p:nvSpPr>
          <p:cNvPr id="150" name="Systems that think like humans…"/>
          <p:cNvSpPr txBox="1">
            <a:spLocks noGrp="1"/>
          </p:cNvSpPr>
          <p:nvPr>
            <p:ph type="body" idx="1"/>
          </p:nvPr>
        </p:nvSpPr>
        <p:spPr>
          <a:prstGeom prst="rect">
            <a:avLst/>
          </a:prstGeom>
        </p:spPr>
        <p:txBody>
          <a:bodyPr>
            <a:normAutofit/>
          </a:bodyPr>
          <a:lstStyle/>
          <a:p>
            <a:pPr marL="720000">
              <a:buClr>
                <a:srgbClr val="091F5C"/>
              </a:buClr>
              <a:buSzPts val="2000"/>
              <a:defRPr sz="2000">
                <a:solidFill>
                  <a:srgbClr val="091F5C"/>
                </a:solidFill>
                <a:latin typeface="+mn-lt"/>
                <a:ea typeface="+mn-ea"/>
                <a:cs typeface="+mn-cs"/>
                <a:sym typeface="Arial"/>
              </a:defRPr>
            </a:pPr>
            <a:r>
              <a:rPr lang="en-US" altLang="en-US" sz="2400" dirty="0">
                <a:solidFill>
                  <a:srgbClr val="000066"/>
                </a:solidFill>
                <a:sym typeface="Arial"/>
              </a:rPr>
              <a:t>Situation Calculus was introduced by John McCarthy in 1969.</a:t>
            </a:r>
            <a:endParaRPr lang="en-US" sz="2400" spc="-35" dirty="0">
              <a:solidFill>
                <a:srgbClr val="091F5C"/>
              </a:solidFill>
              <a:latin typeface="Tahoma"/>
              <a:cs typeface="Tahoma"/>
              <a:sym typeface="Arial"/>
            </a:endParaRPr>
          </a:p>
          <a:p>
            <a:pPr marL="262833" indent="0">
              <a:buClr>
                <a:srgbClr val="091F5C"/>
              </a:buClr>
              <a:buSzPts val="2000"/>
              <a:buNone/>
              <a:defRPr sz="2000">
                <a:solidFill>
                  <a:srgbClr val="091F5C"/>
                </a:solidFill>
                <a:latin typeface="+mn-lt"/>
                <a:ea typeface="+mn-ea"/>
                <a:cs typeface="+mn-cs"/>
                <a:sym typeface="Arial"/>
              </a:defRPr>
            </a:pPr>
            <a:endParaRPr lang="en-US" sz="24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400" dirty="0">
                <a:solidFill>
                  <a:srgbClr val="000066"/>
                </a:solidFill>
                <a:sym typeface="Arial"/>
              </a:rPr>
              <a:t>It describes dynamic domains in FOL</a:t>
            </a:r>
            <a:r>
              <a:rPr lang="en-US" altLang="en-US" sz="2400" dirty="0">
                <a:solidFill>
                  <a:srgbClr val="091F5C"/>
                </a:solidFill>
                <a:sym typeface="Arial"/>
              </a:rPr>
              <a:t> </a:t>
            </a:r>
            <a:r>
              <a:rPr lang="en-US" altLang="en-US" sz="2400" dirty="0">
                <a:solidFill>
                  <a:srgbClr val="000066"/>
                </a:solidFill>
                <a:sym typeface="Arial"/>
              </a:rPr>
              <a:t>using:</a:t>
            </a:r>
          </a:p>
          <a:p>
            <a:pPr marL="110446" lvl="2">
              <a:buClr>
                <a:srgbClr val="091F5C"/>
              </a:buClr>
              <a:buSzPts val="2000"/>
              <a:defRPr sz="2000">
                <a:solidFill>
                  <a:srgbClr val="091F5C"/>
                </a:solidFill>
                <a:latin typeface="+mn-lt"/>
                <a:ea typeface="+mn-ea"/>
                <a:cs typeface="+mn-cs"/>
                <a:sym typeface="Arial"/>
              </a:defRPr>
            </a:pPr>
            <a:r>
              <a:rPr lang="en-US" sz="2400" spc="-35" dirty="0">
                <a:solidFill>
                  <a:srgbClr val="091F5C"/>
                </a:solidFill>
                <a:latin typeface="Tahoma"/>
                <a:cs typeface="Tahoma"/>
                <a:sym typeface="Arial"/>
              </a:rPr>
              <a:t>		- Situations (denote world states; include world history)</a:t>
            </a:r>
          </a:p>
          <a:p>
            <a:pPr marL="110446" lvl="2">
              <a:buClr>
                <a:srgbClr val="091F5C"/>
              </a:buClr>
              <a:buSzPts val="2000"/>
              <a:defRPr sz="2000">
                <a:solidFill>
                  <a:srgbClr val="091F5C"/>
                </a:solidFill>
                <a:latin typeface="+mn-lt"/>
                <a:ea typeface="+mn-ea"/>
                <a:cs typeface="+mn-cs"/>
                <a:sym typeface="Arial"/>
              </a:defRPr>
            </a:pPr>
            <a:r>
              <a:rPr lang="en-US" sz="2400" spc="-35" dirty="0">
                <a:solidFill>
                  <a:srgbClr val="091F5C"/>
                </a:solidFill>
                <a:latin typeface="Tahoma"/>
                <a:cs typeface="Tahoma"/>
                <a:sym typeface="Arial"/>
              </a:rPr>
              <a:t>		- Actions (named, parameterized functions)</a:t>
            </a:r>
          </a:p>
          <a:p>
            <a:pPr marL="110446" lvl="2">
              <a:buClr>
                <a:srgbClr val="091F5C"/>
              </a:buClr>
              <a:buSzPts val="2000"/>
              <a:defRPr sz="2000">
                <a:solidFill>
                  <a:srgbClr val="091F5C"/>
                </a:solidFill>
                <a:latin typeface="+mn-lt"/>
                <a:ea typeface="+mn-ea"/>
                <a:cs typeface="+mn-cs"/>
                <a:sym typeface="Arial"/>
              </a:defRPr>
            </a:pPr>
            <a:r>
              <a:rPr lang="en-US" sz="2400" spc="-35" dirty="0">
                <a:solidFill>
                  <a:srgbClr val="091F5C"/>
                </a:solidFill>
                <a:latin typeface="Tahoma"/>
                <a:cs typeface="Tahoma"/>
                <a:sym typeface="Arial"/>
              </a:rPr>
              <a:t>		- Axioms (to specify actions and domain knowledge)</a:t>
            </a:r>
          </a:p>
          <a:p>
            <a:pPr marL="262833" indent="0">
              <a:buClr>
                <a:srgbClr val="091F5C"/>
              </a:buClr>
              <a:buSzPts val="2000"/>
              <a:buNone/>
              <a:defRPr sz="2000">
                <a:solidFill>
                  <a:srgbClr val="091F5C"/>
                </a:solidFill>
                <a:latin typeface="+mn-lt"/>
                <a:ea typeface="+mn-ea"/>
                <a:cs typeface="+mn-cs"/>
                <a:sym typeface="Arial"/>
              </a:defRPr>
            </a:pPr>
            <a:endParaRPr lang="en-US" sz="2400" spc="-35" dirty="0">
              <a:solidFill>
                <a:srgbClr val="000066"/>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400" dirty="0">
                <a:solidFill>
                  <a:srgbClr val="000066"/>
                </a:solidFill>
                <a:sym typeface="Arial"/>
              </a:rPr>
              <a:t>Planning (or: reasoning with actions</a:t>
            </a:r>
            <a:r>
              <a:rPr lang="en-US" altLang="en-US" dirty="0">
                <a:solidFill>
                  <a:srgbClr val="000066"/>
                </a:solidFill>
                <a:sym typeface="Arial"/>
              </a:rPr>
              <a:t>)</a:t>
            </a:r>
            <a:r>
              <a:rPr lang="en-US" altLang="en-US" sz="2400" dirty="0">
                <a:solidFill>
                  <a:srgbClr val="000066"/>
                </a:solidFill>
                <a:sym typeface="Arial"/>
              </a:rPr>
              <a:t> in the situation calculus is done through theorem proving:</a:t>
            </a:r>
            <a:endParaRPr lang="en-US" sz="2400" spc="-35" dirty="0">
              <a:solidFill>
                <a:srgbClr val="000066"/>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400" spc="-35" dirty="0">
              <a:solidFill>
                <a:srgbClr val="000066"/>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4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2</a:t>
            </a:fld>
            <a:endParaRPr/>
          </a:p>
        </p:txBody>
      </p:sp>
    </p:spTree>
    <p:extLst>
      <p:ext uri="{BB962C8B-B14F-4D97-AF65-F5344CB8AC3E}">
        <p14:creationId xmlns:p14="http://schemas.microsoft.com/office/powerpoint/2010/main" val="131765969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50">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50">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150">
                                            <p:txEl>
                                              <p:pRg st="5" end="5"/>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1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cs typeface="Arial" panose="020B0604020202020204" pitchFamily="34" charset="0"/>
              </a:rPr>
              <a:t>Example</a:t>
            </a:r>
            <a:endParaRPr b="1" i="1" dirty="0"/>
          </a:p>
        </p:txBody>
      </p:sp>
      <p:sp>
        <p:nvSpPr>
          <p:cNvPr id="150" name="Systems that think like humans…"/>
          <p:cNvSpPr txBox="1">
            <a:spLocks noGrp="1"/>
          </p:cNvSpPr>
          <p:nvPr>
            <p:ph type="body" idx="1"/>
          </p:nvPr>
        </p:nvSpPr>
        <p:spPr>
          <a:prstGeom prst="rect">
            <a:avLst/>
          </a:prstGeom>
        </p:spPr>
        <p:txBody>
          <a:bodyPr/>
          <a:lstStyle/>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262833" indent="0">
              <a:buClr>
                <a:srgbClr val="091F5C"/>
              </a:buClr>
              <a:buSzPts val="2000"/>
              <a:buNone/>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dirty="0">
                <a:solidFill>
                  <a:srgbClr val="091F5C"/>
                </a:solidFill>
                <a:sym typeface="Arial"/>
              </a:rPr>
              <a:t>If a is possible in s, and there is a robot r, such that a is the action that the robot repairs x, then x is not broken after the "robot repairs x action" was done in s.</a:t>
            </a:r>
            <a:endParaRPr lang="en-US" sz="2000" dirty="0">
              <a:solidFill>
                <a:srgbClr val="091F5C"/>
              </a:solidFill>
              <a:latin typeface="+mn-lt"/>
              <a:cs typeface="+mn-cs"/>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20</a:t>
            </a:fld>
            <a:endParaRPr/>
          </a:p>
        </p:txBody>
      </p:sp>
      <p:pic>
        <p:nvPicPr>
          <p:cNvPr id="2" name="Afbeelding 1">
            <a:extLst>
              <a:ext uri="{FF2B5EF4-FFF2-40B4-BE49-F238E27FC236}">
                <a16:creationId xmlns:a16="http://schemas.microsoft.com/office/drawing/2014/main" id="{90EBD0A4-4EA9-458F-B19E-D5DE46B3AF7D}"/>
              </a:ext>
            </a:extLst>
          </p:cNvPr>
          <p:cNvPicPr>
            <a:picLocks noChangeAspect="1"/>
          </p:cNvPicPr>
          <p:nvPr/>
        </p:nvPicPr>
        <p:blipFill>
          <a:blip r:embed="rId2"/>
          <a:stretch>
            <a:fillRect/>
          </a:stretch>
        </p:blipFill>
        <p:spPr>
          <a:xfrm>
            <a:off x="1845725" y="2471300"/>
            <a:ext cx="8500549" cy="451009"/>
          </a:xfrm>
          <a:prstGeom prst="rect">
            <a:avLst/>
          </a:prstGeom>
        </p:spPr>
      </p:pic>
    </p:spTree>
    <p:extLst>
      <p:ext uri="{BB962C8B-B14F-4D97-AF65-F5344CB8AC3E}">
        <p14:creationId xmlns:p14="http://schemas.microsoft.com/office/powerpoint/2010/main" val="148466760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cs typeface="Arial" panose="020B0604020202020204" pitchFamily="34" charset="0"/>
              </a:rPr>
              <a:t>Successor-State Axioms</a:t>
            </a:r>
            <a:endParaRPr b="1" i="1" dirty="0"/>
          </a:p>
        </p:txBody>
      </p:sp>
      <p:sp>
        <p:nvSpPr>
          <p:cNvPr id="150" name="Systems that think like humans…"/>
          <p:cNvSpPr txBox="1">
            <a:spLocks noGrp="1"/>
          </p:cNvSpPr>
          <p:nvPr>
            <p:ph type="body" idx="1"/>
          </p:nvPr>
        </p:nvSpPr>
        <p:spPr>
          <a:prstGeom prst="rect">
            <a:avLst/>
          </a:prstGeom>
        </p:spPr>
        <p:txBody>
          <a:bodyPr/>
          <a:lstStyle/>
          <a:p>
            <a:pPr marL="720000">
              <a:buClr>
                <a:srgbClr val="091F5C"/>
              </a:buClr>
              <a:buSzPts val="2000"/>
              <a:defRPr sz="2000">
                <a:solidFill>
                  <a:srgbClr val="091F5C"/>
                </a:solidFill>
                <a:latin typeface="+mn-lt"/>
                <a:ea typeface="+mn-ea"/>
                <a:cs typeface="+mn-cs"/>
                <a:sym typeface="Arial"/>
              </a:defRPr>
            </a:pPr>
            <a:r>
              <a:rPr lang="en-US" altLang="en-US" sz="2000" b="1" u="sng" dirty="0">
                <a:solidFill>
                  <a:srgbClr val="9900CC"/>
                </a:solidFill>
                <a:sym typeface="Arial"/>
              </a:rPr>
              <a:t>General Structure</a:t>
            </a:r>
            <a:r>
              <a:rPr lang="en-US" altLang="en-US" sz="2000" dirty="0">
                <a:solidFill>
                  <a:srgbClr val="9900CC"/>
                </a:solidFill>
                <a:sym typeface="Arial"/>
              </a:rPr>
              <a:t>:</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21</a:t>
            </a:fld>
            <a:endParaRPr/>
          </a:p>
        </p:txBody>
      </p:sp>
      <p:sp>
        <p:nvSpPr>
          <p:cNvPr id="151" name="Google Shape;29;p5"/>
          <p:cNvSpPr txBox="1">
            <a:spLocks noGrp="1"/>
          </p:cNvSpPr>
          <p:nvPr>
            <p:ph type="body" idx="4294967295"/>
          </p:nvPr>
        </p:nvSpPr>
        <p:spPr>
          <a:xfrm>
            <a:off x="843799" y="1730980"/>
            <a:ext cx="9346576" cy="181349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altLang="en-US" sz="2000" dirty="0">
                <a:solidFill>
                  <a:srgbClr val="091F5C"/>
                </a:solidFill>
                <a:sym typeface="Arial"/>
              </a:rPr>
              <a:t>Predicate expression is true in follow state </a:t>
            </a:r>
            <a:r>
              <a:rPr lang="en-US" altLang="en-US" sz="2000" dirty="0">
                <a:solidFill>
                  <a:srgbClr val="091F5C"/>
                </a:solidFill>
                <a:sym typeface="Symbol" panose="05050102010706020507" pitchFamily="18" charset="2"/>
              </a:rPr>
              <a:t> the action made it true</a:t>
            </a:r>
          </a:p>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sz="2000" u="sng" spc="-35" dirty="0">
                <a:solidFill>
                  <a:srgbClr val="091F5C"/>
                </a:solidFill>
                <a:latin typeface="Tahoma"/>
                <a:cs typeface="Tahoma"/>
                <a:sym typeface="Symbol" panose="05050102010706020507" pitchFamily="18" charset="2"/>
              </a:rPr>
              <a:t>Or:</a:t>
            </a:r>
            <a:r>
              <a:rPr lang="en-US" sz="2000" spc="-35" dirty="0">
                <a:solidFill>
                  <a:srgbClr val="091F5C"/>
                </a:solidFill>
                <a:latin typeface="Tahoma"/>
                <a:cs typeface="Tahoma"/>
                <a:sym typeface="Symbol" panose="05050102010706020507" pitchFamily="18" charset="2"/>
              </a:rPr>
              <a:t> </a:t>
            </a:r>
            <a:r>
              <a:rPr lang="en-US" sz="2000" dirty="0">
                <a:solidFill>
                  <a:srgbClr val="091F5C"/>
                </a:solidFill>
                <a:latin typeface="+mn-lt"/>
                <a:cs typeface="+mn-cs"/>
                <a:sym typeface="Symbol" panose="05050102010706020507" pitchFamily="18" charset="2"/>
              </a:rPr>
              <a:t>I</a:t>
            </a:r>
            <a:r>
              <a:rPr lang="en-US" altLang="en-US" sz="2000" dirty="0">
                <a:solidFill>
                  <a:srgbClr val="091F5C"/>
                </a:solidFill>
                <a:sym typeface="Symbol" panose="05050102010706020507" pitchFamily="18" charset="2"/>
              </a:rPr>
              <a:t>t was true and the action did not make it false.</a:t>
            </a:r>
            <a:endParaRPr lang="en-US" sz="2000" spc="-35" dirty="0">
              <a:solidFill>
                <a:srgbClr val="091F5C"/>
              </a:solidFill>
              <a:latin typeface="Tahoma"/>
              <a:cs typeface="Tahoma"/>
              <a:sym typeface="Arial"/>
            </a:endParaRPr>
          </a:p>
          <a:p>
            <a:pPr indent="-423301" algn="l">
              <a:buClr>
                <a:srgbClr val="091F5C"/>
              </a:buClr>
              <a:buSzPts val="2000"/>
              <a:defRPr sz="2000">
                <a:solidFill>
                  <a:srgbClr val="091F5C"/>
                </a:solidFill>
                <a:latin typeface="+mn-lt"/>
                <a:ea typeface="+mn-ea"/>
                <a:cs typeface="+mn-cs"/>
                <a:sym typeface="Arial"/>
              </a:defRPr>
            </a:pPr>
            <a:endParaRPr dirty="0"/>
          </a:p>
        </p:txBody>
      </p:sp>
    </p:spTree>
    <p:extLst>
      <p:ext uri="{BB962C8B-B14F-4D97-AF65-F5344CB8AC3E}">
        <p14:creationId xmlns:p14="http://schemas.microsoft.com/office/powerpoint/2010/main" val="211823959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p:tmAbs val="0"/>
                                  </p:iterate>
                                  <p:childTnLst>
                                    <p:set>
                                      <p:cBhvr>
                                        <p:cTn id="13" fill="hold"/>
                                        <p:tgtEl>
                                          <p:spTgt spid="151">
                                            <p:bg/>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iterate>
                                    <p:tmAbs val="0"/>
                                  </p:iterate>
                                  <p:childTnLst>
                                    <p:set>
                                      <p:cBhvr>
                                        <p:cTn id="16" fill="hold"/>
                                        <p:tgtEl>
                                          <p:spTgt spid="151">
                                            <p:txEl>
                                              <p:pRg st="0" end="0"/>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1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P spid="151" grpId="0" build="p" bldLvl="5"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b="0" dirty="0">
                <a:solidFill>
                  <a:srgbClr val="002060"/>
                </a:solidFill>
                <a:cs typeface="Arial" panose="020B0604020202020204" pitchFamily="34" charset="0"/>
              </a:rPr>
              <a:t>How to Derive Successor-State Axioms?</a:t>
            </a:r>
            <a:endParaRPr lang="nl-NL" b="1" i="1" dirty="0">
              <a:solidFill>
                <a:srgbClr val="002060"/>
              </a:solidFill>
            </a:endParaRPr>
          </a:p>
        </p:txBody>
      </p:sp>
      <p:sp>
        <p:nvSpPr>
          <p:cNvPr id="150" name="Systems that think like humans…"/>
          <p:cNvSpPr txBox="1">
            <a:spLocks noGrp="1"/>
          </p:cNvSpPr>
          <p:nvPr>
            <p:ph type="body" idx="1"/>
          </p:nvPr>
        </p:nvSpPr>
        <p:spPr>
          <a:prstGeom prst="rect">
            <a:avLst/>
          </a:prstGeom>
        </p:spPr>
        <p:txBody>
          <a:bodyPr>
            <a:normAutofit/>
          </a:bodyPr>
          <a:lstStyle/>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u="sng" dirty="0">
                <a:solidFill>
                  <a:srgbClr val="091F5C"/>
                </a:solidFill>
                <a:sym typeface="Arial"/>
              </a:rPr>
              <a:t>Effect Axioms Schema</a:t>
            </a:r>
            <a:r>
              <a:rPr lang="en-US" altLang="en-US" dirty="0">
                <a:solidFill>
                  <a:srgbClr val="091F5C"/>
                </a:solidFill>
                <a:sym typeface="Arial"/>
              </a:rPr>
              <a:t>:</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u="sng" dirty="0">
                <a:solidFill>
                  <a:srgbClr val="0000CC"/>
                </a:solidFill>
                <a:sym typeface="Arial"/>
              </a:rPr>
              <a:t>General Successor State Axiom</a:t>
            </a:r>
            <a:r>
              <a:rPr lang="en-US" altLang="en-US" dirty="0">
                <a:solidFill>
                  <a:srgbClr val="0000CC"/>
                </a:solidFill>
                <a:sym typeface="Arial"/>
              </a:rPr>
              <a:t>:</a:t>
            </a: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22</a:t>
            </a:fld>
            <a:endParaRPr/>
          </a:p>
        </p:txBody>
      </p:sp>
      <p:sp>
        <p:nvSpPr>
          <p:cNvPr id="151" name="Google Shape;29;p5"/>
          <p:cNvSpPr txBox="1">
            <a:spLocks noGrp="1"/>
          </p:cNvSpPr>
          <p:nvPr>
            <p:ph type="body" idx="4294967295"/>
          </p:nvPr>
        </p:nvSpPr>
        <p:spPr>
          <a:xfrm>
            <a:off x="843799" y="2174040"/>
            <a:ext cx="10647475" cy="133273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altLang="en-US" dirty="0">
                <a:solidFill>
                  <a:srgbClr val="091F5C"/>
                </a:solidFill>
                <a:sym typeface="Arial"/>
              </a:rPr>
              <a:t>a action; s situation; F fluent; </a:t>
            </a:r>
            <a:r>
              <a:rPr lang="en-US" altLang="en-US" dirty="0">
                <a:solidFill>
                  <a:srgbClr val="091F5C"/>
                </a:solidFill>
                <a:sym typeface="Symbol" panose="05050102010706020507" pitchFamily="18" charset="2"/>
              </a:rPr>
              <a:t> condition for F to become true (false) for a in s.</a:t>
            </a:r>
            <a:endParaRPr lang="en-US" sz="2000" spc="-35" dirty="0">
              <a:solidFill>
                <a:srgbClr val="091F5C"/>
              </a:solidFill>
              <a:latin typeface="Tahoma"/>
              <a:cs typeface="Tahoma"/>
              <a:sym typeface="Arial"/>
            </a:endParaRPr>
          </a:p>
          <a:p>
            <a:pPr indent="-423301" algn="l">
              <a:buClr>
                <a:srgbClr val="091F5C"/>
              </a:buClr>
              <a:buSzPts val="2000"/>
              <a:defRPr sz="2000">
                <a:solidFill>
                  <a:srgbClr val="091F5C"/>
                </a:solidFill>
                <a:latin typeface="+mn-lt"/>
                <a:ea typeface="+mn-ea"/>
                <a:cs typeface="+mn-cs"/>
                <a:sym typeface="Arial"/>
              </a:defRPr>
            </a:pPr>
            <a:endParaRPr dirty="0"/>
          </a:p>
        </p:txBody>
      </p:sp>
      <p:pic>
        <p:nvPicPr>
          <p:cNvPr id="6" name="Picture 9">
            <a:extLst>
              <a:ext uri="{FF2B5EF4-FFF2-40B4-BE49-F238E27FC236}">
                <a16:creationId xmlns:a16="http://schemas.microsoft.com/office/drawing/2014/main" id="{C107C451-DA14-4D66-A31F-1F71EC6B82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1234016"/>
            <a:ext cx="7696200"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21">
            <a:extLst>
              <a:ext uri="{FF2B5EF4-FFF2-40B4-BE49-F238E27FC236}">
                <a16:creationId xmlns:a16="http://schemas.microsoft.com/office/drawing/2014/main" id="{8ACE031B-AFDB-4438-86FF-CCAF2A14DD13}"/>
              </a:ext>
            </a:extLst>
          </p:cNvPr>
          <p:cNvGrpSpPr>
            <a:grpSpLocks/>
          </p:cNvGrpSpPr>
          <p:nvPr/>
        </p:nvGrpSpPr>
        <p:grpSpPr bwMode="auto">
          <a:xfrm>
            <a:off x="3048000" y="2778478"/>
            <a:ext cx="6096000" cy="992188"/>
            <a:chOff x="912" y="2208"/>
            <a:chExt cx="3840" cy="625"/>
          </a:xfrm>
        </p:grpSpPr>
        <p:pic>
          <p:nvPicPr>
            <p:cNvPr id="8" name="Picture 10">
              <a:extLst>
                <a:ext uri="{FF2B5EF4-FFF2-40B4-BE49-F238E27FC236}">
                  <a16:creationId xmlns:a16="http://schemas.microsoft.com/office/drawing/2014/main" id="{BB788F7E-B8A2-4C62-B9EE-F34F8C76C4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 y="2448"/>
              <a:ext cx="3840"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1">
              <a:extLst>
                <a:ext uri="{FF2B5EF4-FFF2-40B4-BE49-F238E27FC236}">
                  <a16:creationId xmlns:a16="http://schemas.microsoft.com/office/drawing/2014/main" id="{DCB63220-A686-4D56-87DC-BB6CF9F7AF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2208"/>
              <a:ext cx="3648"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 name="Group 20">
            <a:extLst>
              <a:ext uri="{FF2B5EF4-FFF2-40B4-BE49-F238E27FC236}">
                <a16:creationId xmlns:a16="http://schemas.microsoft.com/office/drawing/2014/main" id="{66AD8692-84EF-4FFB-BEB3-6117B2FD8414}"/>
              </a:ext>
            </a:extLst>
          </p:cNvPr>
          <p:cNvGrpSpPr>
            <a:grpSpLocks/>
          </p:cNvGrpSpPr>
          <p:nvPr/>
        </p:nvGrpSpPr>
        <p:grpSpPr bwMode="auto">
          <a:xfrm>
            <a:off x="2052736" y="4915552"/>
            <a:ext cx="8229600" cy="1174750"/>
            <a:chOff x="384" y="3183"/>
            <a:chExt cx="5088" cy="740"/>
          </a:xfrm>
        </p:grpSpPr>
        <p:pic>
          <p:nvPicPr>
            <p:cNvPr id="11" name="Picture 15">
              <a:extLst>
                <a:ext uri="{FF2B5EF4-FFF2-40B4-BE49-F238E27FC236}">
                  <a16:creationId xmlns:a16="http://schemas.microsoft.com/office/drawing/2014/main" id="{56CB5AA7-E0D3-4F3D-9D2B-DABC17B09B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3183"/>
              <a:ext cx="1392"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9">
              <a:extLst>
                <a:ext uri="{FF2B5EF4-FFF2-40B4-BE49-F238E27FC236}">
                  <a16:creationId xmlns:a16="http://schemas.microsoft.com/office/drawing/2014/main" id="{6B825320-23C4-4DCF-9661-5C7BABF505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3552"/>
              <a:ext cx="5040"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33820657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51">
                                            <p:bg/>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1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P spid="151" grpId="0" build="p" bldLvl="5"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cs typeface="Arial" panose="020B0604020202020204" pitchFamily="34" charset="0"/>
              </a:rPr>
              <a:t>Situation Calculus Axioms - so far</a:t>
            </a:r>
            <a:endParaRPr b="1" i="1" dirty="0"/>
          </a:p>
        </p:txBody>
      </p:sp>
      <p:sp>
        <p:nvSpPr>
          <p:cNvPr id="150" name="Systems that think like humans…"/>
          <p:cNvSpPr txBox="1">
            <a:spLocks noGrp="1"/>
          </p:cNvSpPr>
          <p:nvPr>
            <p:ph type="body" idx="1"/>
          </p:nvPr>
        </p:nvSpPr>
        <p:spPr>
          <a:prstGeom prst="rect">
            <a:avLst/>
          </a:prstGeom>
        </p:spPr>
        <p:txBody>
          <a:bodyPr/>
          <a:lstStyle/>
          <a:p>
            <a:pPr marL="720000">
              <a:buClr>
                <a:srgbClr val="091F5C"/>
              </a:buClr>
              <a:buSzPts val="2000"/>
              <a:defRPr sz="2000">
                <a:solidFill>
                  <a:srgbClr val="091F5C"/>
                </a:solidFill>
                <a:latin typeface="+mn-lt"/>
                <a:ea typeface="+mn-ea"/>
                <a:cs typeface="+mn-cs"/>
                <a:sym typeface="Arial"/>
              </a:defRPr>
            </a:pPr>
            <a:r>
              <a:rPr lang="en-US" altLang="en-US" sz="2000" dirty="0">
                <a:solidFill>
                  <a:srgbClr val="0000CC"/>
                </a:solidFill>
                <a:sym typeface="Arial"/>
              </a:rPr>
              <a:t>Effect axioms</a:t>
            </a:r>
            <a:r>
              <a:rPr lang="en-US" altLang="en-US" sz="2000" dirty="0">
                <a:solidFill>
                  <a:srgbClr val="091F5C"/>
                </a:solidFill>
                <a:sym typeface="Arial"/>
              </a:rPr>
              <a:t> describe how an action </a:t>
            </a:r>
            <a:r>
              <a:rPr lang="en-US" altLang="en-US" sz="2000" dirty="0">
                <a:solidFill>
                  <a:srgbClr val="CC0099"/>
                </a:solidFill>
                <a:sym typeface="Arial"/>
              </a:rPr>
              <a:t>changes</a:t>
            </a:r>
            <a:r>
              <a:rPr lang="en-US" altLang="en-US" sz="2000" dirty="0">
                <a:solidFill>
                  <a:srgbClr val="091F5C"/>
                </a:solidFill>
                <a:sym typeface="Arial"/>
              </a:rPr>
              <a:t> a situation, when the action is performed.</a:t>
            </a:r>
            <a:endParaRPr lang="en-US" sz="2000" spc="-35" dirty="0">
              <a:solidFill>
                <a:srgbClr val="091F5C"/>
              </a:solidFill>
              <a:latin typeface="Tahoma"/>
              <a:cs typeface="Tahoma"/>
              <a:sym typeface="Arial"/>
            </a:endParaRPr>
          </a:p>
          <a:p>
            <a:pPr marL="262833" indent="0">
              <a:buClr>
                <a:srgbClr val="091F5C"/>
              </a:buClr>
              <a:buSzPts val="2000"/>
              <a:buNone/>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000" dirty="0">
                <a:solidFill>
                  <a:srgbClr val="0000CC"/>
                </a:solidFill>
                <a:sym typeface="Arial"/>
              </a:rPr>
              <a:t>Frame axioms</a:t>
            </a:r>
            <a:r>
              <a:rPr lang="en-US" altLang="en-US" sz="2000" dirty="0">
                <a:solidFill>
                  <a:srgbClr val="091F5C"/>
                </a:solidFill>
                <a:sym typeface="Arial"/>
              </a:rPr>
              <a:t> describe, what remains </a:t>
            </a:r>
            <a:r>
              <a:rPr lang="en-US" altLang="en-US" sz="2000" dirty="0">
                <a:solidFill>
                  <a:srgbClr val="CC0099"/>
                </a:solidFill>
                <a:sym typeface="Arial"/>
              </a:rPr>
              <a:t>unchanged</a:t>
            </a:r>
            <a:r>
              <a:rPr lang="en-US" altLang="en-US" sz="2000" dirty="0">
                <a:solidFill>
                  <a:srgbClr val="091F5C"/>
                </a:solidFill>
                <a:sym typeface="Arial"/>
              </a:rPr>
              <a:t> between situations.</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000" dirty="0">
                <a:solidFill>
                  <a:srgbClr val="0000CC"/>
                </a:solidFill>
                <a:sym typeface="Arial"/>
              </a:rPr>
              <a:t>Successor-state axioms</a:t>
            </a:r>
            <a:r>
              <a:rPr lang="en-US" altLang="en-US" sz="2000" dirty="0">
                <a:solidFill>
                  <a:srgbClr val="091F5C"/>
                </a:solidFill>
                <a:sym typeface="Arial"/>
              </a:rPr>
              <a:t> combine </a:t>
            </a:r>
            <a:r>
              <a:rPr lang="en-US" altLang="en-US" sz="2000" dirty="0">
                <a:solidFill>
                  <a:srgbClr val="CC0099"/>
                </a:solidFill>
                <a:sym typeface="Arial"/>
              </a:rPr>
              <a:t>effect and frame</a:t>
            </a:r>
            <a:r>
              <a:rPr lang="en-US" altLang="en-US" sz="2000" dirty="0">
                <a:solidFill>
                  <a:srgbClr val="091F5C"/>
                </a:solidFill>
                <a:sym typeface="Arial"/>
              </a:rPr>
              <a:t> axioms.</a:t>
            </a: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262833" indent="0">
              <a:buClr>
                <a:srgbClr val="091F5C"/>
              </a:buClr>
              <a:buSzPts val="2000"/>
              <a:buNone/>
              <a:defRPr sz="2000">
                <a:solidFill>
                  <a:srgbClr val="091F5C"/>
                </a:solidFill>
                <a:latin typeface="+mn-lt"/>
                <a:ea typeface="+mn-ea"/>
                <a:cs typeface="+mn-cs"/>
                <a:sym typeface="Arial"/>
              </a:defRPr>
            </a:pPr>
            <a:r>
              <a:rPr lang="en-US" altLang="en-US" sz="2000" dirty="0">
                <a:solidFill>
                  <a:srgbClr val="FF0066"/>
                </a:solidFill>
                <a:sym typeface="Arial"/>
              </a:rPr>
              <a:t>Add domain knowledge!</a:t>
            </a: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23</a:t>
            </a:fld>
            <a:endParaRPr/>
          </a:p>
        </p:txBody>
      </p:sp>
    </p:spTree>
    <p:extLst>
      <p:ext uri="{BB962C8B-B14F-4D97-AF65-F5344CB8AC3E}">
        <p14:creationId xmlns:p14="http://schemas.microsoft.com/office/powerpoint/2010/main" val="4033164748"/>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50">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cs typeface="Arial" panose="020B0604020202020204" pitchFamily="34" charset="0"/>
              </a:rPr>
              <a:t>Domain knowledge</a:t>
            </a:r>
            <a:endParaRPr b="1" i="1" dirty="0"/>
          </a:p>
        </p:txBody>
      </p:sp>
      <p:sp>
        <p:nvSpPr>
          <p:cNvPr id="150" name="Systems that think like humans…"/>
          <p:cNvSpPr txBox="1">
            <a:spLocks noGrp="1"/>
          </p:cNvSpPr>
          <p:nvPr>
            <p:ph type="body" idx="1"/>
          </p:nvPr>
        </p:nvSpPr>
        <p:spPr>
          <a:prstGeom prst="rect">
            <a:avLst/>
          </a:prstGeom>
        </p:spPr>
        <p:txBody>
          <a:bodyPr/>
          <a:lstStyle/>
          <a:p>
            <a:pPr marL="720000">
              <a:buClr>
                <a:srgbClr val="091F5C"/>
              </a:buClr>
              <a:buSzPts val="2000"/>
              <a:defRPr sz="2000">
                <a:solidFill>
                  <a:srgbClr val="091F5C"/>
                </a:solidFill>
                <a:latin typeface="+mn-lt"/>
                <a:ea typeface="+mn-ea"/>
                <a:cs typeface="+mn-cs"/>
                <a:sym typeface="Arial"/>
              </a:defRPr>
            </a:pPr>
            <a:r>
              <a:rPr lang="en-US" altLang="en-US" sz="2000" b="1" u="sng" dirty="0">
                <a:solidFill>
                  <a:srgbClr val="0000CC"/>
                </a:solidFill>
                <a:sym typeface="Arial"/>
              </a:rPr>
              <a:t>General axioms:</a:t>
            </a:r>
            <a:endParaRPr lang="en-US" sz="2000" b="1" u="sng"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24</a:t>
            </a:fld>
            <a:endParaRPr/>
          </a:p>
        </p:txBody>
      </p:sp>
      <p:sp>
        <p:nvSpPr>
          <p:cNvPr id="151" name="Google Shape;29;p5"/>
          <p:cNvSpPr txBox="1">
            <a:spLocks noGrp="1"/>
          </p:cNvSpPr>
          <p:nvPr>
            <p:ph type="body" idx="4294967295"/>
          </p:nvPr>
        </p:nvSpPr>
        <p:spPr>
          <a:xfrm>
            <a:off x="814683" y="1759260"/>
            <a:ext cx="10562634" cy="9368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altLang="en-US" sz="2000" dirty="0">
                <a:solidFill>
                  <a:srgbClr val="091F5C"/>
                </a:solidFill>
                <a:sym typeface="Arial"/>
              </a:rPr>
              <a:t>Describe formulas, which are true in all situations.</a:t>
            </a:r>
            <a:endParaRPr lang="en-US" sz="2000" spc="-35" dirty="0">
              <a:solidFill>
                <a:srgbClr val="091F5C"/>
              </a:solidFill>
              <a:latin typeface="Tahoma"/>
              <a:cs typeface="Tahoma"/>
              <a:sym typeface="Arial"/>
            </a:endParaRPr>
          </a:p>
          <a:p>
            <a:pPr indent="-423301" algn="l">
              <a:buClr>
                <a:srgbClr val="091F5C"/>
              </a:buClr>
              <a:buSzPts val="2000"/>
              <a:defRPr sz="2000">
                <a:solidFill>
                  <a:srgbClr val="091F5C"/>
                </a:solidFill>
                <a:latin typeface="+mn-lt"/>
                <a:ea typeface="+mn-ea"/>
                <a:cs typeface="+mn-cs"/>
                <a:sym typeface="Arial"/>
              </a:defRPr>
            </a:pPr>
            <a:endParaRPr dirty="0"/>
          </a:p>
        </p:txBody>
      </p:sp>
      <p:pic>
        <p:nvPicPr>
          <p:cNvPr id="2" name="Afbeelding 1">
            <a:extLst>
              <a:ext uri="{FF2B5EF4-FFF2-40B4-BE49-F238E27FC236}">
                <a16:creationId xmlns:a16="http://schemas.microsoft.com/office/drawing/2014/main" id="{3E449840-B8C3-445D-867A-0CA29DA8E26E}"/>
              </a:ext>
            </a:extLst>
          </p:cNvPr>
          <p:cNvPicPr>
            <a:picLocks noChangeAspect="1"/>
          </p:cNvPicPr>
          <p:nvPr/>
        </p:nvPicPr>
        <p:blipFill>
          <a:blip r:embed="rId2"/>
          <a:stretch>
            <a:fillRect/>
          </a:stretch>
        </p:blipFill>
        <p:spPr>
          <a:xfrm>
            <a:off x="2179378" y="2576819"/>
            <a:ext cx="7833244" cy="2926108"/>
          </a:xfrm>
          <a:prstGeom prst="rect">
            <a:avLst/>
          </a:prstGeom>
        </p:spPr>
      </p:pic>
    </p:spTree>
    <p:extLst>
      <p:ext uri="{BB962C8B-B14F-4D97-AF65-F5344CB8AC3E}">
        <p14:creationId xmlns:p14="http://schemas.microsoft.com/office/powerpoint/2010/main" val="135910383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p:tmAbs val="0"/>
                                  </p:iterate>
                                  <p:childTnLst>
                                    <p:set>
                                      <p:cBhvr>
                                        <p:cTn id="13" fill="hold"/>
                                        <p:tgtEl>
                                          <p:spTgt spid="151">
                                            <p:bg/>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iterate>
                                    <p:tmAbs val="0"/>
                                  </p:iterate>
                                  <p:childTnLst>
                                    <p:set>
                                      <p:cBhvr>
                                        <p:cTn id="16" fill="hold"/>
                                        <p:tgtEl>
                                          <p:spTgt spid="1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P spid="151" grpId="0" build="p" bldLvl="5"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t>Frame-Problem</a:t>
            </a:r>
            <a:endParaRPr b="1" i="1" dirty="0"/>
          </a:p>
        </p:txBody>
      </p:sp>
      <p:sp>
        <p:nvSpPr>
          <p:cNvPr id="150" name="Systems that think like humans…"/>
          <p:cNvSpPr txBox="1">
            <a:spLocks noGrp="1"/>
          </p:cNvSpPr>
          <p:nvPr>
            <p:ph type="body" idx="1"/>
          </p:nvPr>
        </p:nvSpPr>
        <p:spPr>
          <a:prstGeom prst="rect">
            <a:avLst/>
          </a:prstGeom>
        </p:spPr>
        <p:txBody>
          <a:bodyPr/>
          <a:lstStyle/>
          <a:p>
            <a:pPr marL="720000">
              <a:buClr>
                <a:srgbClr val="091F5C"/>
              </a:buClr>
              <a:buSzPts val="2000"/>
              <a:defRPr sz="2000">
                <a:solidFill>
                  <a:srgbClr val="091F5C"/>
                </a:solidFill>
                <a:latin typeface="+mn-lt"/>
                <a:ea typeface="+mn-ea"/>
                <a:cs typeface="+mn-cs"/>
                <a:sym typeface="Arial"/>
              </a:defRPr>
            </a:pPr>
            <a:r>
              <a:rPr lang="en-US" altLang="en-US" b="1" u="sng" dirty="0">
                <a:sym typeface="Arial"/>
              </a:rPr>
              <a:t>Frame-Problem:</a:t>
            </a:r>
            <a:endParaRPr lang="en-US" b="1" u="sng" dirty="0">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25</a:t>
            </a:fld>
            <a:endParaRPr/>
          </a:p>
        </p:txBody>
      </p:sp>
      <p:sp>
        <p:nvSpPr>
          <p:cNvPr id="151" name="Google Shape;29;p5"/>
          <p:cNvSpPr txBox="1">
            <a:spLocks noGrp="1"/>
          </p:cNvSpPr>
          <p:nvPr>
            <p:ph type="body" idx="4294967295"/>
          </p:nvPr>
        </p:nvSpPr>
        <p:spPr>
          <a:xfrm>
            <a:off x="843799" y="1787540"/>
            <a:ext cx="10965157" cy="24073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altLang="en-US" sz="2000" dirty="0">
                <a:solidFill>
                  <a:srgbClr val="CC0099"/>
                </a:solidFill>
                <a:sym typeface="Arial"/>
              </a:rPr>
              <a:t>specify everything which remains stable</a:t>
            </a:r>
          </a:p>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altLang="en-US" sz="2000" dirty="0">
                <a:solidFill>
                  <a:srgbClr val="091F5C"/>
                </a:solidFill>
                <a:sym typeface="Arial"/>
              </a:rPr>
              <a:t>Leads to too many conditions which would have to be explicitly stated for any state transformation. Computationally very expensive.</a:t>
            </a:r>
          </a:p>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altLang="en-US" sz="2000" dirty="0">
                <a:solidFill>
                  <a:srgbClr val="9900CC"/>
                </a:solidFill>
                <a:sym typeface="Arial"/>
              </a:rPr>
              <a:t>Approach</a:t>
            </a:r>
            <a:r>
              <a:rPr lang="en-US" altLang="en-US" sz="2000" dirty="0">
                <a:solidFill>
                  <a:srgbClr val="CC0099"/>
                </a:solidFill>
                <a:sym typeface="Arial"/>
              </a:rPr>
              <a:t>:</a:t>
            </a:r>
            <a:r>
              <a:rPr lang="en-US" altLang="en-US" sz="2000" dirty="0">
                <a:solidFill>
                  <a:srgbClr val="091F5C"/>
                </a:solidFill>
                <a:sym typeface="Arial"/>
              </a:rPr>
              <a:t> successor-state axioms</a:t>
            </a:r>
            <a:endParaRPr lang="en-US" sz="2000" spc="-35" dirty="0">
              <a:solidFill>
                <a:srgbClr val="091F5C"/>
              </a:solidFill>
              <a:latin typeface="Tahoma"/>
              <a:cs typeface="Tahoma"/>
              <a:sym typeface="Arial"/>
            </a:endParaRPr>
          </a:p>
          <a:p>
            <a:pPr indent="-423301" algn="l">
              <a:buClr>
                <a:srgbClr val="091F5C"/>
              </a:buClr>
              <a:buSzPts val="2000"/>
              <a:defRPr sz="2000">
                <a:solidFill>
                  <a:srgbClr val="091F5C"/>
                </a:solidFill>
                <a:latin typeface="+mn-lt"/>
                <a:ea typeface="+mn-ea"/>
                <a:cs typeface="+mn-cs"/>
                <a:sym typeface="Arial"/>
              </a:defRPr>
            </a:pPr>
            <a:endParaRPr dirty="0"/>
          </a:p>
        </p:txBody>
      </p:sp>
    </p:spTree>
    <p:extLst>
      <p:ext uri="{BB962C8B-B14F-4D97-AF65-F5344CB8AC3E}">
        <p14:creationId xmlns:p14="http://schemas.microsoft.com/office/powerpoint/2010/main" val="92631625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p:tmAbs val="0"/>
                                  </p:iterate>
                                  <p:childTnLst>
                                    <p:set>
                                      <p:cBhvr>
                                        <p:cTn id="13" fill="hold"/>
                                        <p:tgtEl>
                                          <p:spTgt spid="151">
                                            <p:bg/>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iterate>
                                    <p:tmAbs val="0"/>
                                  </p:iterate>
                                  <p:childTnLst>
                                    <p:set>
                                      <p:cBhvr>
                                        <p:cTn id="16" fill="hold"/>
                                        <p:tgtEl>
                                          <p:spTgt spid="151">
                                            <p:txEl>
                                              <p:pRg st="0" end="0"/>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151">
                                            <p:txEl>
                                              <p:pRg st="1" end="1"/>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iterate>
                                    <p:tmAbs val="0"/>
                                  </p:iterate>
                                  <p:childTnLst>
                                    <p:set>
                                      <p:cBhvr>
                                        <p:cTn id="22" fill="hold"/>
                                        <p:tgtEl>
                                          <p:spTgt spid="1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P spid="151" grpId="0" build="p" bldLvl="5"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t>Qualification-Problem</a:t>
            </a:r>
            <a:endParaRPr b="1" i="1" dirty="0"/>
          </a:p>
        </p:txBody>
      </p:sp>
      <p:sp>
        <p:nvSpPr>
          <p:cNvPr id="150" name="Systems that think like humans…"/>
          <p:cNvSpPr txBox="1">
            <a:spLocks noGrp="1"/>
          </p:cNvSpPr>
          <p:nvPr>
            <p:ph type="body" idx="1"/>
          </p:nvPr>
        </p:nvSpPr>
        <p:spPr>
          <a:prstGeom prst="rect">
            <a:avLst/>
          </a:prstGeom>
        </p:spPr>
        <p:txBody>
          <a:bodyPr/>
          <a:lstStyle/>
          <a:p>
            <a:pPr marL="720000">
              <a:buClr>
                <a:srgbClr val="091F5C"/>
              </a:buClr>
              <a:buSzPts val="2000"/>
              <a:defRPr sz="2000">
                <a:solidFill>
                  <a:srgbClr val="091F5C"/>
                </a:solidFill>
                <a:latin typeface="+mn-lt"/>
                <a:ea typeface="+mn-ea"/>
                <a:cs typeface="+mn-cs"/>
                <a:sym typeface="Arial"/>
              </a:defRPr>
            </a:pPr>
            <a:r>
              <a:rPr lang="en-US" altLang="en-US" sz="2000" b="1" u="sng" dirty="0">
                <a:solidFill>
                  <a:srgbClr val="0000CC"/>
                </a:solidFill>
                <a:sym typeface="Arial"/>
              </a:rPr>
              <a:t>Qualification-Problem:</a:t>
            </a:r>
            <a:endParaRPr lang="en-US" sz="2000" b="1" u="sng"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000" dirty="0">
                <a:solidFill>
                  <a:srgbClr val="9900CC"/>
                </a:solidFill>
                <a:sym typeface="Arial"/>
              </a:rPr>
              <a:t>Approach</a:t>
            </a:r>
            <a:r>
              <a:rPr lang="en-US" altLang="en-US" sz="2000" dirty="0">
                <a:solidFill>
                  <a:srgbClr val="CC0099"/>
                </a:solidFill>
                <a:sym typeface="Arial"/>
              </a:rPr>
              <a:t>:</a:t>
            </a:r>
            <a:r>
              <a:rPr lang="en-US" altLang="en-US" sz="2000" dirty="0">
                <a:solidFill>
                  <a:srgbClr val="091F5C"/>
                </a:solidFill>
                <a:sym typeface="Arial"/>
              </a:rPr>
              <a:t> non-monotonic reasoning with standard preconditions and effects as defaults.</a:t>
            </a:r>
            <a:endParaRPr lang="en-US" sz="2000" dirty="0">
              <a:solidFill>
                <a:srgbClr val="091F5C"/>
              </a:solidFill>
              <a:latin typeface="+mn-lt"/>
              <a:cs typeface="+mn-cs"/>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26</a:t>
            </a:fld>
            <a:endParaRPr/>
          </a:p>
        </p:txBody>
      </p:sp>
      <p:sp>
        <p:nvSpPr>
          <p:cNvPr id="151" name="Google Shape;29;p5"/>
          <p:cNvSpPr txBox="1">
            <a:spLocks noGrp="1"/>
          </p:cNvSpPr>
          <p:nvPr>
            <p:ph type="body" idx="4294967295"/>
          </p:nvPr>
        </p:nvSpPr>
        <p:spPr>
          <a:xfrm>
            <a:off x="824945" y="1768686"/>
            <a:ext cx="10402378" cy="15684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altLang="en-US" sz="2000" dirty="0">
                <a:solidFill>
                  <a:srgbClr val="CC0099"/>
                </a:solidFill>
                <a:sym typeface="Arial"/>
              </a:rPr>
              <a:t>Specify everything which is precondition to an action.</a:t>
            </a:r>
          </a:p>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altLang="en-US" sz="2000" dirty="0">
                <a:solidFill>
                  <a:srgbClr val="091F5C"/>
                </a:solidFill>
                <a:sym typeface="Arial"/>
              </a:rPr>
              <a:t>Difficult to include every precondition, which could prevent (if not fulfilled) the action to be performed.</a:t>
            </a:r>
            <a:endParaRPr lang="en-US" sz="2000" spc="-35" dirty="0">
              <a:solidFill>
                <a:srgbClr val="091F5C"/>
              </a:solidFill>
              <a:latin typeface="Tahoma"/>
              <a:cs typeface="Tahoma"/>
              <a:sym typeface="Arial"/>
            </a:endParaRPr>
          </a:p>
          <a:p>
            <a:pPr indent="-423301" algn="l">
              <a:buClr>
                <a:srgbClr val="091F5C"/>
              </a:buClr>
              <a:buSzPts val="2000"/>
              <a:defRPr sz="2000">
                <a:solidFill>
                  <a:srgbClr val="091F5C"/>
                </a:solidFill>
                <a:latin typeface="+mn-lt"/>
                <a:ea typeface="+mn-ea"/>
                <a:cs typeface="+mn-cs"/>
                <a:sym typeface="Arial"/>
              </a:defRPr>
            </a:pPr>
            <a:endParaRPr dirty="0"/>
          </a:p>
        </p:txBody>
      </p:sp>
    </p:spTree>
    <p:extLst>
      <p:ext uri="{BB962C8B-B14F-4D97-AF65-F5344CB8AC3E}">
        <p14:creationId xmlns:p14="http://schemas.microsoft.com/office/powerpoint/2010/main" val="3392461798"/>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51">
                                            <p:bg/>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151">
                                            <p:txEl>
                                              <p:pRg st="0" end="0"/>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iterate>
                                    <p:tmAbs val="0"/>
                                  </p:iterate>
                                  <p:childTnLst>
                                    <p:set>
                                      <p:cBhvr>
                                        <p:cTn id="22" fill="hold"/>
                                        <p:tgtEl>
                                          <p:spTgt spid="1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P spid="151" grpId="0" build="p" bldLvl="5"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cs typeface="Arial" panose="020B0604020202020204" pitchFamily="34" charset="0"/>
              </a:rPr>
              <a:t>Ramification-Problem</a:t>
            </a:r>
            <a:endParaRPr b="1" i="1" dirty="0"/>
          </a:p>
        </p:txBody>
      </p:sp>
      <p:sp>
        <p:nvSpPr>
          <p:cNvPr id="150" name="Systems that think like humans…"/>
          <p:cNvSpPr txBox="1">
            <a:spLocks noGrp="1"/>
          </p:cNvSpPr>
          <p:nvPr>
            <p:ph type="body" idx="1"/>
          </p:nvPr>
        </p:nvSpPr>
        <p:spPr>
          <a:prstGeom prst="rect">
            <a:avLst/>
          </a:prstGeom>
        </p:spPr>
        <p:txBody>
          <a:bodyPr/>
          <a:lstStyle/>
          <a:p>
            <a:pPr marL="152387" indent="0">
              <a:buClr>
                <a:srgbClr val="091F5C"/>
              </a:buClr>
              <a:buSzPts val="2000"/>
              <a:buNone/>
              <a:defRPr sz="2000">
                <a:solidFill>
                  <a:srgbClr val="091F5C"/>
                </a:solidFill>
                <a:latin typeface="+mn-lt"/>
                <a:ea typeface="+mn-ea"/>
                <a:cs typeface="+mn-cs"/>
                <a:sym typeface="Arial"/>
              </a:defRPr>
            </a:pPr>
            <a:r>
              <a:rPr lang="en-US" altLang="en-US" b="1" u="sng" dirty="0">
                <a:solidFill>
                  <a:srgbClr val="0000CC"/>
                </a:solidFill>
                <a:sym typeface="Arial"/>
              </a:rPr>
              <a:t>Ramification-Problem</a:t>
            </a:r>
            <a:r>
              <a:rPr lang="en-US" sz="2000" spc="-35" dirty="0">
                <a:solidFill>
                  <a:srgbClr val="091F5C"/>
                </a:solidFill>
                <a:latin typeface="Tahoma"/>
                <a:cs typeface="Tahoma"/>
                <a:sym typeface="Arial"/>
              </a:rPr>
              <a:t>:</a:t>
            </a:r>
          </a:p>
          <a:p>
            <a:pPr marL="720000">
              <a:buClr>
                <a:srgbClr val="091F5C"/>
              </a:buClr>
              <a:buSzPts val="2000"/>
              <a:defRPr sz="2000">
                <a:solidFill>
                  <a:srgbClr val="091F5C"/>
                </a:solidFill>
                <a:latin typeface="+mn-lt"/>
                <a:ea typeface="+mn-ea"/>
                <a:cs typeface="+mn-cs"/>
                <a:sym typeface="Arial"/>
              </a:defRPr>
            </a:pPr>
            <a:r>
              <a:rPr lang="en-US" altLang="en-US" dirty="0">
                <a:solidFill>
                  <a:srgbClr val="CC0099"/>
                </a:solidFill>
                <a:sym typeface="Arial"/>
              </a:rPr>
              <a:t>Conflict between change and frame for derived formulas</a:t>
            </a:r>
          </a:p>
          <a:p>
            <a:pPr marL="720000">
              <a:buClr>
                <a:srgbClr val="091F5C"/>
              </a:buClr>
              <a:buSzPts val="2000"/>
              <a:defRPr sz="2000">
                <a:solidFill>
                  <a:srgbClr val="091F5C"/>
                </a:solidFill>
                <a:latin typeface="+mn-lt"/>
                <a:ea typeface="+mn-ea"/>
                <a:cs typeface="+mn-cs"/>
                <a:sym typeface="Arial"/>
              </a:defRPr>
            </a:pPr>
            <a:r>
              <a:rPr lang="en-US" altLang="en-US" dirty="0">
                <a:solidFill>
                  <a:srgbClr val="091F5C"/>
                </a:solidFill>
                <a:sym typeface="Arial"/>
              </a:rPr>
              <a:t>Some axioms state conclusions about </a:t>
            </a:r>
            <a:r>
              <a:rPr lang="en-US" altLang="en-US" dirty="0" err="1">
                <a:solidFill>
                  <a:srgbClr val="091F5C"/>
                </a:solidFill>
                <a:sym typeface="Arial"/>
              </a:rPr>
              <a:t>fluents</a:t>
            </a:r>
            <a:r>
              <a:rPr lang="en-US" altLang="en-US" dirty="0">
                <a:solidFill>
                  <a:srgbClr val="091F5C"/>
                </a:solidFill>
                <a:sym typeface="Arial"/>
              </a:rPr>
              <a:t> indirectly affected by actions. This can contradict frame-axioms.</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262833" indent="0">
              <a:buClr>
                <a:srgbClr val="091F5C"/>
              </a:buClr>
              <a:buSzPts val="2000"/>
              <a:buNone/>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400" dirty="0">
                <a:solidFill>
                  <a:srgbClr val="9900CC"/>
                </a:solidFill>
                <a:sym typeface="Arial"/>
              </a:rPr>
              <a:t>Approach</a:t>
            </a:r>
            <a:r>
              <a:rPr lang="en-US" altLang="en-US" sz="2400" dirty="0">
                <a:solidFill>
                  <a:srgbClr val="CC0099"/>
                </a:solidFill>
                <a:sym typeface="Arial"/>
              </a:rPr>
              <a:t>:</a:t>
            </a:r>
            <a:r>
              <a:rPr lang="en-US" altLang="en-US" sz="2400" dirty="0">
                <a:solidFill>
                  <a:srgbClr val="091F5C"/>
                </a:solidFill>
                <a:sym typeface="Arial"/>
              </a:rPr>
              <a:t> </a:t>
            </a:r>
            <a:r>
              <a:rPr lang="en-US" altLang="en-US" dirty="0">
                <a:solidFill>
                  <a:srgbClr val="091F5C"/>
                </a:solidFill>
                <a:sym typeface="Arial"/>
              </a:rPr>
              <a:t>better specification</a:t>
            </a:r>
            <a:endParaRPr lang="en-US" sz="2000" dirty="0">
              <a:solidFill>
                <a:srgbClr val="091F5C"/>
              </a:solidFill>
              <a:latin typeface="+mn-lt"/>
              <a:cs typeface="+mn-cs"/>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27</a:t>
            </a:fld>
            <a:endParaRPr/>
          </a:p>
        </p:txBody>
      </p:sp>
      <p:sp>
        <p:nvSpPr>
          <p:cNvPr id="151" name="Google Shape;29;p5"/>
          <p:cNvSpPr txBox="1">
            <a:spLocks noGrp="1"/>
          </p:cNvSpPr>
          <p:nvPr>
            <p:ph type="body" idx="4294967295"/>
          </p:nvPr>
        </p:nvSpPr>
        <p:spPr>
          <a:xfrm>
            <a:off x="807745" y="2909934"/>
            <a:ext cx="10768370" cy="284041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altLang="en-US" sz="2000" i="1" u="sng" dirty="0">
                <a:solidFill>
                  <a:schemeClr val="folHlink"/>
                </a:solidFill>
                <a:sym typeface="Arial"/>
              </a:rPr>
              <a:t>Example</a:t>
            </a:r>
            <a:r>
              <a:rPr lang="en-US" altLang="en-US" sz="2000" i="1" dirty="0">
                <a:solidFill>
                  <a:schemeClr val="folHlink"/>
                </a:solidFill>
                <a:sym typeface="Arial"/>
              </a:rPr>
              <a:t>:</a:t>
            </a:r>
            <a:r>
              <a:rPr lang="en-US" altLang="en-US" sz="2000" i="1" dirty="0">
                <a:solidFill>
                  <a:srgbClr val="091F5C"/>
                </a:solidFill>
                <a:sym typeface="Arial"/>
              </a:rPr>
              <a:t> An agent grabs an object and holds it. When the agent moves, the object moves too (domain model), though this is not explicitly stated (not an effect axiom). Normally, objects are supposed to stay, where they are (frame-axiom).</a:t>
            </a:r>
          </a:p>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altLang="en-US" sz="2000" i="1" dirty="0">
                <a:solidFill>
                  <a:schemeClr val="folHlink"/>
                </a:solidFill>
                <a:sym typeface="Arial"/>
              </a:rPr>
              <a:t>Frame:</a:t>
            </a:r>
            <a:r>
              <a:rPr lang="en-US" altLang="en-US" sz="2000" dirty="0">
                <a:solidFill>
                  <a:srgbClr val="091F5C"/>
                </a:solidFill>
                <a:sym typeface="Arial"/>
              </a:rPr>
              <a:t> every object stays where it is unless it is moved.</a:t>
            </a:r>
          </a:p>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altLang="en-US" sz="2000" i="1" dirty="0">
                <a:solidFill>
                  <a:schemeClr val="folHlink"/>
                </a:solidFill>
                <a:sym typeface="Arial"/>
              </a:rPr>
              <a:t>Domain</a:t>
            </a:r>
            <a:r>
              <a:rPr lang="en-US" altLang="en-US" sz="2000" dirty="0">
                <a:solidFill>
                  <a:srgbClr val="091F5C"/>
                </a:solidFill>
                <a:sym typeface="Arial"/>
              </a:rPr>
              <a:t>: if an object is attached to another object and one of the objects moves, the other object moves too.</a:t>
            </a:r>
            <a:endParaRPr lang="en-US" sz="2000" spc="-35" dirty="0">
              <a:solidFill>
                <a:srgbClr val="091F5C"/>
              </a:solidFill>
              <a:latin typeface="Tahoma"/>
              <a:cs typeface="Tahoma"/>
              <a:sym typeface="Arial"/>
            </a:endParaRPr>
          </a:p>
          <a:p>
            <a:pPr indent="-423301" algn="l">
              <a:buClr>
                <a:srgbClr val="091F5C"/>
              </a:buClr>
              <a:buSzPts val="2000"/>
              <a:defRPr sz="2000">
                <a:solidFill>
                  <a:srgbClr val="091F5C"/>
                </a:solidFill>
                <a:latin typeface="+mn-lt"/>
                <a:ea typeface="+mn-ea"/>
                <a:cs typeface="+mn-cs"/>
                <a:sym typeface="Arial"/>
              </a:defRPr>
            </a:pPr>
            <a:endParaRPr dirty="0"/>
          </a:p>
        </p:txBody>
      </p:sp>
    </p:spTree>
    <p:extLst>
      <p:ext uri="{BB962C8B-B14F-4D97-AF65-F5344CB8AC3E}">
        <p14:creationId xmlns:p14="http://schemas.microsoft.com/office/powerpoint/2010/main" val="335573146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0">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iterate>
                                    <p:tmAbs val="0"/>
                                  </p:iterate>
                                  <p:childTnLst>
                                    <p:set>
                                      <p:cBhvr>
                                        <p:cTn id="11" fill="hold"/>
                                        <p:tgtEl>
                                          <p:spTgt spid="150">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iterate>
                                    <p:tmAbs val="0"/>
                                  </p:iterate>
                                  <p:childTnLst>
                                    <p:set>
                                      <p:cBhvr>
                                        <p:cTn id="14" fill="hold"/>
                                        <p:tgtEl>
                                          <p:spTgt spid="150">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p:tmAbs val="0"/>
                                  </p:iterate>
                                  <p:childTnLst>
                                    <p:set>
                                      <p:cBhvr>
                                        <p:cTn id="17" fill="hold"/>
                                        <p:tgtEl>
                                          <p:spTgt spid="150">
                                            <p:txEl>
                                              <p:pRg st="8" end="8"/>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p:tmAbs val="0"/>
                                  </p:iterate>
                                  <p:childTnLst>
                                    <p:set>
                                      <p:cBhvr>
                                        <p:cTn id="21" fill="hold"/>
                                        <p:tgtEl>
                                          <p:spTgt spid="151">
                                            <p:bg/>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151">
                                            <p:txEl>
                                              <p:pRg st="0" end="0"/>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151">
                                            <p:txEl>
                                              <p:pRg st="1" end="1"/>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1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P spid="151" grpId="0" build="p" bldLvl="5"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xfrm>
            <a:off x="0" y="2672101"/>
            <a:ext cx="12192000" cy="1023604"/>
          </a:xfrm>
          <a:prstGeom prst="rect">
            <a:avLst/>
          </a:prstGeom>
        </p:spPr>
        <p:txBody>
          <a:bodyPr>
            <a:noAutofit/>
          </a:bodyPr>
          <a:lstStyle>
            <a:lvl1pPr>
              <a:defRPr>
                <a:solidFill>
                  <a:srgbClr val="091F5C"/>
                </a:solidFill>
                <a:latin typeface="+mn-lt"/>
                <a:ea typeface="+mn-ea"/>
                <a:cs typeface="+mn-cs"/>
                <a:sym typeface="Arial"/>
              </a:defRPr>
            </a:lvl1pPr>
          </a:lstStyle>
          <a:p>
            <a:pPr algn="ctr"/>
            <a:r>
              <a:rPr lang="en-US" altLang="en-US" sz="5000" b="1" u="sng" dirty="0">
                <a:cs typeface="Arial" panose="020B0604020202020204" pitchFamily="34" charset="0"/>
              </a:rPr>
              <a:t>Planning</a:t>
            </a:r>
            <a:endParaRPr sz="5000" b="1" i="1" u="sng" dirty="0"/>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28</a:t>
            </a:fld>
            <a:endParaRPr/>
          </a:p>
        </p:txBody>
      </p:sp>
    </p:spTree>
    <p:extLst>
      <p:ext uri="{BB962C8B-B14F-4D97-AF65-F5344CB8AC3E}">
        <p14:creationId xmlns:p14="http://schemas.microsoft.com/office/powerpoint/2010/main" val="270372523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cs typeface="Arial" panose="020B0604020202020204" pitchFamily="34" charset="0"/>
              </a:rPr>
              <a:t>Situation Calculus and Planning</a:t>
            </a:r>
            <a:endParaRPr b="1" i="1" dirty="0"/>
          </a:p>
        </p:txBody>
      </p:sp>
      <p:sp>
        <p:nvSpPr>
          <p:cNvPr id="150" name="Systems that think like humans…"/>
          <p:cNvSpPr txBox="1">
            <a:spLocks noGrp="1"/>
          </p:cNvSpPr>
          <p:nvPr>
            <p:ph type="body" idx="1"/>
          </p:nvPr>
        </p:nvSpPr>
        <p:spPr>
          <a:prstGeom prst="rect">
            <a:avLst/>
          </a:prstGeom>
        </p:spPr>
        <p:txBody>
          <a:bodyPr/>
          <a:lstStyle/>
          <a:p>
            <a:pPr marL="720000">
              <a:buClr>
                <a:srgbClr val="091F5C"/>
              </a:buClr>
              <a:buSzPts val="2000"/>
              <a:defRPr sz="2000">
                <a:solidFill>
                  <a:srgbClr val="091F5C"/>
                </a:solidFill>
                <a:latin typeface="+mn-lt"/>
                <a:ea typeface="+mn-ea"/>
                <a:cs typeface="+mn-cs"/>
                <a:sym typeface="Arial"/>
              </a:defRPr>
            </a:pPr>
            <a:r>
              <a:rPr lang="en-US" altLang="en-US" dirty="0">
                <a:solidFill>
                  <a:srgbClr val="0000CC"/>
                </a:solidFill>
                <a:cs typeface="Arial" panose="020B0604020202020204" pitchFamily="34" charset="0"/>
                <a:sym typeface="Symbol" panose="05050102010706020507" pitchFamily="18" charset="2"/>
              </a:rPr>
              <a:t>Planning</a:t>
            </a:r>
            <a:r>
              <a:rPr lang="en-US" altLang="en-US" dirty="0">
                <a:solidFill>
                  <a:srgbClr val="091F5C"/>
                </a:solidFill>
                <a:cs typeface="Arial" panose="020B0604020202020204" pitchFamily="34" charset="0"/>
                <a:sym typeface="Symbol" panose="05050102010706020507" pitchFamily="18" charset="2"/>
              </a:rPr>
              <a:t> starts with a specified </a:t>
            </a:r>
            <a:r>
              <a:rPr lang="en-US" altLang="en-US" dirty="0">
                <a:solidFill>
                  <a:srgbClr val="D60093"/>
                </a:solidFill>
                <a:cs typeface="Arial" panose="020B0604020202020204" pitchFamily="34" charset="0"/>
                <a:sym typeface="Symbol" panose="05050102010706020507" pitchFamily="18" charset="2"/>
              </a:rPr>
              <a:t>start situation</a:t>
            </a:r>
            <a:r>
              <a:rPr lang="en-US" altLang="en-US" dirty="0">
                <a:solidFill>
                  <a:srgbClr val="091F5C"/>
                </a:solidFill>
                <a:cs typeface="Arial" panose="020B0604020202020204" pitchFamily="34" charset="0"/>
                <a:sym typeface="Symbol" panose="05050102010706020507" pitchFamily="18" charset="2"/>
              </a:rPr>
              <a:t> and the specification of a </a:t>
            </a:r>
            <a:r>
              <a:rPr lang="en-US" altLang="en-US" dirty="0">
                <a:solidFill>
                  <a:srgbClr val="D60093"/>
                </a:solidFill>
                <a:cs typeface="Arial" panose="020B0604020202020204" pitchFamily="34" charset="0"/>
                <a:sym typeface="Symbol" panose="05050102010706020507" pitchFamily="18" charset="2"/>
              </a:rPr>
              <a:t>goal situation</a:t>
            </a:r>
            <a:r>
              <a:rPr lang="en-US" altLang="en-US" dirty="0">
                <a:solidFill>
                  <a:srgbClr val="091F5C"/>
                </a:solidFill>
                <a:cs typeface="Arial" panose="020B0604020202020204" pitchFamily="34" charset="0"/>
                <a:sym typeface="Symbol" panose="05050102010706020507" pitchFamily="18" charset="2"/>
              </a:rPr>
              <a:t>.</a:t>
            </a: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dirty="0">
                <a:solidFill>
                  <a:srgbClr val="0000CC"/>
                </a:solidFill>
                <a:cs typeface="Arial" panose="020B0604020202020204" pitchFamily="34" charset="0"/>
                <a:sym typeface="Symbol" panose="05050102010706020507" pitchFamily="18" charset="2"/>
              </a:rPr>
              <a:t>Planning</a:t>
            </a:r>
            <a:r>
              <a:rPr lang="en-US" altLang="en-US" dirty="0">
                <a:solidFill>
                  <a:srgbClr val="091F5C"/>
                </a:solidFill>
                <a:cs typeface="Arial" panose="020B0604020202020204" pitchFamily="34" charset="0"/>
                <a:sym typeface="Symbol" panose="05050102010706020507" pitchFamily="18" charset="2"/>
              </a:rPr>
              <a:t> comprises of </a:t>
            </a:r>
            <a:r>
              <a:rPr lang="en-US" altLang="en-US" dirty="0">
                <a:solidFill>
                  <a:srgbClr val="0000CC"/>
                </a:solidFill>
                <a:cs typeface="Arial" panose="020B0604020202020204" pitchFamily="34" charset="0"/>
                <a:sym typeface="Symbol" panose="05050102010706020507" pitchFamily="18" charset="2"/>
              </a:rPr>
              <a:t>finding a</a:t>
            </a:r>
            <a:r>
              <a:rPr lang="en-US" altLang="en-US" dirty="0">
                <a:solidFill>
                  <a:srgbClr val="091F5C"/>
                </a:solidFill>
                <a:cs typeface="Arial" panose="020B0604020202020204" pitchFamily="34" charset="0"/>
                <a:sym typeface="Symbol" panose="05050102010706020507" pitchFamily="18" charset="2"/>
              </a:rPr>
              <a:t> </a:t>
            </a:r>
            <a:r>
              <a:rPr lang="en-US" altLang="en-US" dirty="0">
                <a:solidFill>
                  <a:srgbClr val="0000CC"/>
                </a:solidFill>
                <a:cs typeface="Arial" panose="020B0604020202020204" pitchFamily="34" charset="0"/>
                <a:sym typeface="Symbol" panose="05050102010706020507" pitchFamily="18" charset="2"/>
              </a:rPr>
              <a:t>proof</a:t>
            </a:r>
            <a:r>
              <a:rPr lang="en-US" altLang="en-US" dirty="0">
                <a:solidFill>
                  <a:srgbClr val="091F5C"/>
                </a:solidFill>
                <a:cs typeface="Arial" panose="020B0604020202020204" pitchFamily="34" charset="0"/>
                <a:sym typeface="Symbol" panose="05050102010706020507" pitchFamily="18" charset="2"/>
              </a:rPr>
              <a:t> which infers the goal situation from the start situation using successor-state and other axioms.</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dirty="0">
                <a:solidFill>
                  <a:srgbClr val="091F5C"/>
                </a:solidFill>
                <a:cs typeface="Arial" panose="020B0604020202020204" pitchFamily="34" charset="0"/>
                <a:sym typeface="Symbol" panose="05050102010706020507" pitchFamily="18" charset="2"/>
              </a:rPr>
              <a:t>A </a:t>
            </a:r>
            <a:r>
              <a:rPr lang="en-US" altLang="en-US" dirty="0">
                <a:solidFill>
                  <a:srgbClr val="0000CC"/>
                </a:solidFill>
                <a:cs typeface="Arial" panose="020B0604020202020204" pitchFamily="34" charset="0"/>
                <a:sym typeface="Symbol" panose="05050102010706020507" pitchFamily="18" charset="2"/>
              </a:rPr>
              <a:t>Plan</a:t>
            </a:r>
            <a:r>
              <a:rPr lang="en-US" altLang="en-US" dirty="0">
                <a:solidFill>
                  <a:srgbClr val="091F5C"/>
                </a:solidFill>
                <a:cs typeface="Arial" panose="020B0604020202020204" pitchFamily="34" charset="0"/>
                <a:sym typeface="Symbol" panose="05050102010706020507" pitchFamily="18" charset="2"/>
              </a:rPr>
              <a:t> can be read from the proof: it is the </a:t>
            </a:r>
            <a:r>
              <a:rPr lang="en-US" altLang="en-US" dirty="0">
                <a:solidFill>
                  <a:srgbClr val="D60093"/>
                </a:solidFill>
                <a:cs typeface="Arial" panose="020B0604020202020204" pitchFamily="34" charset="0"/>
                <a:sym typeface="Symbol" panose="05050102010706020507" pitchFamily="18" charset="2"/>
              </a:rPr>
              <a:t>sequence of actions</a:t>
            </a:r>
            <a:r>
              <a:rPr lang="en-US" altLang="en-US" dirty="0">
                <a:solidFill>
                  <a:srgbClr val="091F5C"/>
                </a:solidFill>
                <a:cs typeface="Arial" panose="020B0604020202020204" pitchFamily="34" charset="0"/>
                <a:sym typeface="Symbol" panose="05050102010706020507" pitchFamily="18" charset="2"/>
              </a:rPr>
              <a:t> causing the </a:t>
            </a:r>
            <a:r>
              <a:rPr lang="en-US" altLang="en-US" dirty="0">
                <a:solidFill>
                  <a:srgbClr val="D60093"/>
                </a:solidFill>
                <a:cs typeface="Arial" panose="020B0604020202020204" pitchFamily="34" charset="0"/>
                <a:sym typeface="Symbol" panose="05050102010706020507" pitchFamily="18" charset="2"/>
              </a:rPr>
              <a:t>sequence of transformations</a:t>
            </a:r>
            <a:r>
              <a:rPr lang="en-US" altLang="en-US" dirty="0">
                <a:solidFill>
                  <a:srgbClr val="091F5C"/>
                </a:solidFill>
                <a:cs typeface="Arial" panose="020B0604020202020204" pitchFamily="34" charset="0"/>
                <a:sym typeface="Symbol" panose="05050102010706020507" pitchFamily="18" charset="2"/>
              </a:rPr>
              <a:t> </a:t>
            </a:r>
            <a:r>
              <a:rPr lang="en-US" altLang="en-US" dirty="0">
                <a:solidFill>
                  <a:srgbClr val="D60093"/>
                </a:solidFill>
                <a:cs typeface="Arial" panose="020B0604020202020204" pitchFamily="34" charset="0"/>
                <a:sym typeface="Symbol" panose="05050102010706020507" pitchFamily="18" charset="2"/>
              </a:rPr>
              <a:t>of situations</a:t>
            </a:r>
            <a:r>
              <a:rPr lang="en-US" altLang="en-US" dirty="0">
                <a:solidFill>
                  <a:srgbClr val="091F5C"/>
                </a:solidFill>
                <a:cs typeface="Arial" panose="020B0604020202020204" pitchFamily="34" charset="0"/>
                <a:sym typeface="Symbol" panose="05050102010706020507" pitchFamily="18" charset="2"/>
              </a:rPr>
              <a:t> from the initial situation to the final situation.</a:t>
            </a: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29</a:t>
            </a:fld>
            <a:endParaRPr/>
          </a:p>
        </p:txBody>
      </p:sp>
      <p:sp>
        <p:nvSpPr>
          <p:cNvPr id="151" name="Google Shape;29;p5"/>
          <p:cNvSpPr txBox="1">
            <a:spLocks noGrp="1"/>
          </p:cNvSpPr>
          <p:nvPr>
            <p:ph type="body" idx="4294967295"/>
          </p:nvPr>
        </p:nvSpPr>
        <p:spPr>
          <a:xfrm>
            <a:off x="829560" y="2958830"/>
            <a:ext cx="9371732" cy="160977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altLang="en-US" dirty="0">
                <a:solidFill>
                  <a:srgbClr val="091F5C"/>
                </a:solidFill>
                <a:sym typeface="Arial"/>
              </a:rPr>
              <a:t>For example, prove S' = at (A, L) from S0 = at (A, S0)</a:t>
            </a:r>
            <a:endParaRPr lang="en-US" sz="2000" spc="-35" dirty="0">
              <a:solidFill>
                <a:srgbClr val="091F5C"/>
              </a:solidFill>
              <a:latin typeface="Tahoma"/>
              <a:cs typeface="Tahoma"/>
              <a:sym typeface="Arial"/>
            </a:endParaRPr>
          </a:p>
          <a:p>
            <a:pPr indent="-423301" algn="l">
              <a:buClr>
                <a:srgbClr val="091F5C"/>
              </a:buClr>
              <a:buSzPts val="2000"/>
              <a:defRPr sz="2000">
                <a:solidFill>
                  <a:srgbClr val="091F5C"/>
                </a:solidFill>
                <a:latin typeface="+mn-lt"/>
                <a:ea typeface="+mn-ea"/>
                <a:cs typeface="+mn-cs"/>
                <a:sym typeface="Arial"/>
              </a:defRPr>
            </a:pPr>
            <a:endParaRPr dirty="0"/>
          </a:p>
        </p:txBody>
      </p:sp>
      <p:pic>
        <p:nvPicPr>
          <p:cNvPr id="6" name="Picture 5">
            <a:extLst>
              <a:ext uri="{FF2B5EF4-FFF2-40B4-BE49-F238E27FC236}">
                <a16:creationId xmlns:a16="http://schemas.microsoft.com/office/drawing/2014/main" id="{09B22B82-919C-46EB-B4AD-79FA1EC43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4820751"/>
            <a:ext cx="75438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a:extLst>
              <a:ext uri="{FF2B5EF4-FFF2-40B4-BE49-F238E27FC236}">
                <a16:creationId xmlns:a16="http://schemas.microsoft.com/office/drawing/2014/main" id="{0E6C7A62-C1B1-47AA-9A71-A706EF0899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8926" y="5321933"/>
            <a:ext cx="49530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0105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50">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p:tmAbs val="0"/>
                                  </p:iterate>
                                  <p:childTnLst>
                                    <p:set>
                                      <p:cBhvr>
                                        <p:cTn id="19" fill="hold"/>
                                        <p:tgtEl>
                                          <p:spTgt spid="151">
                                            <p:bg/>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iterate>
                                    <p:tmAbs val="0"/>
                                  </p:iterate>
                                  <p:childTnLst>
                                    <p:set>
                                      <p:cBhvr>
                                        <p:cTn id="22" fill="hold"/>
                                        <p:tgtEl>
                                          <p:spTgt spid="1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P spid="151" grpId="0" build="p" bldLvl="5"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cs typeface="Arial" panose="020B0604020202020204" pitchFamily="34" charset="0"/>
              </a:rPr>
              <a:t>Situation Calculus - Overview</a:t>
            </a:r>
            <a:endParaRPr b="1" i="1" dirty="0"/>
          </a:p>
        </p:txBody>
      </p:sp>
      <p:sp>
        <p:nvSpPr>
          <p:cNvPr id="150" name="Systems that think like humans…"/>
          <p:cNvSpPr txBox="1">
            <a:spLocks noGrp="1"/>
          </p:cNvSpPr>
          <p:nvPr>
            <p:ph type="body" idx="1"/>
          </p:nvPr>
        </p:nvSpPr>
        <p:spPr>
          <a:prstGeom prst="rect">
            <a:avLst/>
          </a:prstGeom>
        </p:spPr>
        <p:txBody>
          <a:bodyPr>
            <a:normAutofit/>
          </a:bodyPr>
          <a:lstStyle/>
          <a:p>
            <a:pPr marL="720000">
              <a:buClr>
                <a:srgbClr val="091F5C"/>
              </a:buClr>
              <a:buSzPts val="2000"/>
              <a:defRPr sz="2000">
                <a:solidFill>
                  <a:srgbClr val="091F5C"/>
                </a:solidFill>
                <a:latin typeface="+mn-lt"/>
                <a:ea typeface="+mn-ea"/>
                <a:cs typeface="+mn-cs"/>
                <a:sym typeface="Arial"/>
              </a:defRPr>
            </a:pPr>
            <a:r>
              <a:rPr lang="en-US" altLang="en-US" sz="3000" dirty="0">
                <a:solidFill>
                  <a:srgbClr val="0000CC"/>
                </a:solidFill>
                <a:latin typeface="+mn-lt"/>
                <a:sym typeface="Arial"/>
              </a:rPr>
              <a:t>Situation Calculus</a:t>
            </a:r>
          </a:p>
          <a:p>
            <a:pPr marL="720000">
              <a:buClr>
                <a:srgbClr val="091F5C"/>
              </a:buClr>
              <a:buSzPts val="2000"/>
              <a:defRPr sz="2000">
                <a:solidFill>
                  <a:srgbClr val="091F5C"/>
                </a:solidFill>
                <a:latin typeface="+mn-lt"/>
                <a:ea typeface="+mn-ea"/>
                <a:cs typeface="+mn-cs"/>
                <a:sym typeface="Arial"/>
              </a:defRPr>
            </a:pPr>
            <a:r>
              <a:rPr lang="en-US" altLang="en-US" sz="3000" dirty="0">
                <a:solidFill>
                  <a:srgbClr val="0000CC"/>
                </a:solidFill>
                <a:latin typeface="+mn-lt"/>
                <a:sym typeface="Arial"/>
              </a:rPr>
              <a:t>Actions</a:t>
            </a:r>
          </a:p>
          <a:p>
            <a:pPr marL="720000">
              <a:buClr>
                <a:srgbClr val="091F5C"/>
              </a:buClr>
              <a:buSzPts val="2000"/>
              <a:defRPr sz="2000">
                <a:solidFill>
                  <a:srgbClr val="091F5C"/>
                </a:solidFill>
                <a:latin typeface="+mn-lt"/>
                <a:ea typeface="+mn-ea"/>
                <a:cs typeface="+mn-cs"/>
                <a:sym typeface="Arial"/>
              </a:defRPr>
            </a:pPr>
            <a:r>
              <a:rPr lang="en-US" altLang="en-US" sz="3000" dirty="0">
                <a:solidFill>
                  <a:srgbClr val="0000CC"/>
                </a:solidFill>
                <a:latin typeface="+mn-lt"/>
                <a:sym typeface="Arial"/>
              </a:rPr>
              <a:t>Situations</a:t>
            </a:r>
          </a:p>
          <a:p>
            <a:pPr marL="720000">
              <a:buClr>
                <a:srgbClr val="091F5C"/>
              </a:buClr>
              <a:buSzPts val="2000"/>
              <a:defRPr sz="2000">
                <a:solidFill>
                  <a:srgbClr val="091F5C"/>
                </a:solidFill>
                <a:latin typeface="+mn-lt"/>
                <a:ea typeface="+mn-ea"/>
                <a:cs typeface="+mn-cs"/>
                <a:sym typeface="Arial"/>
              </a:defRPr>
            </a:pPr>
            <a:r>
              <a:rPr lang="en-US" sz="3000" spc="-35" dirty="0">
                <a:solidFill>
                  <a:srgbClr val="0000CC"/>
                </a:solidFill>
                <a:latin typeface="+mn-lt"/>
                <a:cs typeface="Tahoma"/>
                <a:sym typeface="Arial"/>
              </a:rPr>
              <a:t>Result</a:t>
            </a:r>
          </a:p>
          <a:p>
            <a:pPr marL="720000">
              <a:buClr>
                <a:srgbClr val="091F5C"/>
              </a:buClr>
              <a:buSzPts val="2000"/>
              <a:defRPr sz="2000">
                <a:solidFill>
                  <a:srgbClr val="091F5C"/>
                </a:solidFill>
                <a:latin typeface="+mn-lt"/>
                <a:ea typeface="+mn-ea"/>
                <a:cs typeface="+mn-cs"/>
                <a:sym typeface="Arial"/>
              </a:defRPr>
            </a:pPr>
            <a:r>
              <a:rPr lang="en-US" altLang="en-US" sz="3000" dirty="0">
                <a:solidFill>
                  <a:srgbClr val="0000CC"/>
                </a:solidFill>
                <a:latin typeface="+mn-lt"/>
                <a:sym typeface="Arial"/>
              </a:rPr>
              <a:t>Effect &amp; Frame</a:t>
            </a:r>
          </a:p>
          <a:p>
            <a:pPr marL="720000">
              <a:buClr>
                <a:srgbClr val="091F5C"/>
              </a:buClr>
              <a:buSzPts val="2000"/>
              <a:defRPr sz="2000">
                <a:solidFill>
                  <a:srgbClr val="091F5C"/>
                </a:solidFill>
                <a:latin typeface="+mn-lt"/>
                <a:ea typeface="+mn-ea"/>
                <a:cs typeface="+mn-cs"/>
                <a:sym typeface="Arial"/>
              </a:defRPr>
            </a:pPr>
            <a:r>
              <a:rPr lang="en-US" altLang="en-US" sz="3000" dirty="0">
                <a:solidFill>
                  <a:srgbClr val="0000CC"/>
                </a:solidFill>
                <a:latin typeface="+mn-lt"/>
                <a:sym typeface="Arial"/>
              </a:rPr>
              <a:t>Planning</a:t>
            </a:r>
          </a:p>
          <a:p>
            <a:pPr marL="720000">
              <a:buClr>
                <a:srgbClr val="091F5C"/>
              </a:buClr>
              <a:buSzPts val="2000"/>
              <a:defRPr sz="2000">
                <a:solidFill>
                  <a:srgbClr val="091F5C"/>
                </a:solidFill>
                <a:latin typeface="+mn-lt"/>
                <a:ea typeface="+mn-ea"/>
                <a:cs typeface="+mn-cs"/>
                <a:sym typeface="Arial"/>
              </a:defRPr>
            </a:pPr>
            <a:r>
              <a:rPr lang="en-US" sz="3000" spc="-35" dirty="0">
                <a:solidFill>
                  <a:srgbClr val="0000CC"/>
                </a:solidFill>
                <a:latin typeface="+mn-lt"/>
                <a:cs typeface="Tahoma"/>
                <a:sym typeface="Arial"/>
              </a:rPr>
              <a:t>Plan</a:t>
            </a:r>
            <a:endParaRPr lang="en-US" sz="3000" spc="-35" dirty="0">
              <a:solidFill>
                <a:srgbClr val="091F5C"/>
              </a:solidFill>
              <a:latin typeface="+mn-lt"/>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3</a:t>
            </a:fld>
            <a:endParaRPr/>
          </a:p>
        </p:txBody>
      </p:sp>
    </p:spTree>
    <p:extLst>
      <p:ext uri="{BB962C8B-B14F-4D97-AF65-F5344CB8AC3E}">
        <p14:creationId xmlns:p14="http://schemas.microsoft.com/office/powerpoint/2010/main" val="5767117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50">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50">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150">
                                            <p:txEl>
                                              <p:pRg st="4" end="4"/>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150">
                                            <p:txEl>
                                              <p:pRg st="5" end="5"/>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xfrm>
            <a:off x="0" y="2672101"/>
            <a:ext cx="12192000" cy="1023604"/>
          </a:xfrm>
          <a:prstGeom prst="rect">
            <a:avLst/>
          </a:prstGeom>
        </p:spPr>
        <p:txBody>
          <a:bodyPr>
            <a:noAutofit/>
          </a:bodyPr>
          <a:lstStyle>
            <a:lvl1pPr>
              <a:defRPr>
                <a:solidFill>
                  <a:srgbClr val="091F5C"/>
                </a:solidFill>
                <a:latin typeface="+mn-lt"/>
                <a:ea typeface="+mn-ea"/>
                <a:cs typeface="+mn-cs"/>
                <a:sym typeface="Arial"/>
              </a:defRPr>
            </a:lvl1pPr>
          </a:lstStyle>
          <a:p>
            <a:pPr algn="ctr"/>
            <a:r>
              <a:rPr lang="en-US" altLang="en-US" sz="5000" b="1" u="sng" dirty="0">
                <a:cs typeface="Arial" panose="020B0604020202020204" pitchFamily="34" charset="0"/>
              </a:rPr>
              <a:t>GOLOG</a:t>
            </a:r>
            <a:endParaRPr sz="5000" b="1" i="1" u="sng" dirty="0"/>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30</a:t>
            </a:fld>
            <a:endParaRPr/>
          </a:p>
        </p:txBody>
      </p:sp>
      <p:sp>
        <p:nvSpPr>
          <p:cNvPr id="4" name="Rectangle 8">
            <a:extLst>
              <a:ext uri="{FF2B5EF4-FFF2-40B4-BE49-F238E27FC236}">
                <a16:creationId xmlns:a16="http://schemas.microsoft.com/office/drawing/2014/main" id="{0362441F-3F62-4E68-A0F7-D3ABF492A6FC}"/>
              </a:ext>
            </a:extLst>
          </p:cNvPr>
          <p:cNvSpPr>
            <a:spLocks noChangeArrowheads="1"/>
          </p:cNvSpPr>
          <p:nvPr/>
        </p:nvSpPr>
        <p:spPr bwMode="auto">
          <a:xfrm>
            <a:off x="615950" y="4048125"/>
            <a:ext cx="8051800" cy="185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defRPr>
            </a:lvl1pPr>
            <a:lvl2pPr marL="742950" indent="-285750">
              <a:defRPr sz="2400" b="1">
                <a:solidFill>
                  <a:schemeClr val="tx1"/>
                </a:solidFill>
                <a:latin typeface="Arial" panose="020B0604020202020204" pitchFamily="34" charset="0"/>
              </a:defRPr>
            </a:lvl2pPr>
            <a:lvl3pPr marL="1143000" indent="-228600">
              <a:defRPr sz="2400" b="1">
                <a:solidFill>
                  <a:schemeClr val="tx1"/>
                </a:solidFill>
                <a:latin typeface="Arial" panose="020B0604020202020204" pitchFamily="34" charset="0"/>
              </a:defRPr>
            </a:lvl3pPr>
            <a:lvl4pPr marL="1600200" indent="-228600">
              <a:defRPr sz="2400" b="1">
                <a:solidFill>
                  <a:schemeClr val="tx1"/>
                </a:solidFill>
                <a:latin typeface="Arial" panose="020B0604020202020204" pitchFamily="34" charset="0"/>
              </a:defRPr>
            </a:lvl4pPr>
            <a:lvl5pPr marL="2057400" indent="-228600">
              <a:defRPr sz="2400" b="1">
                <a:solidFill>
                  <a:schemeClr val="tx1"/>
                </a:solidFill>
                <a:latin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defRPr>
            </a:lvl9pPr>
          </a:lstStyle>
          <a:p>
            <a:pPr eaLnBrk="1" hangingPunct="1">
              <a:spcBef>
                <a:spcPct val="20000"/>
              </a:spcBef>
              <a:buClr>
                <a:schemeClr val="accent1"/>
              </a:buClr>
              <a:buFont typeface="Wingdings" panose="05000000000000000000" pitchFamily="2" charset="2"/>
              <a:buNone/>
            </a:pPr>
            <a:r>
              <a:rPr lang="en-US" altLang="en-US" sz="2200" b="0" dirty="0">
                <a:solidFill>
                  <a:srgbClr val="002060"/>
                </a:solidFill>
              </a:rPr>
              <a:t>Hector J. Levesque, Raymond Reiter, Yves </a:t>
            </a:r>
            <a:r>
              <a:rPr lang="en-US" altLang="en-US" sz="2200" b="0" dirty="0" err="1">
                <a:solidFill>
                  <a:srgbClr val="002060"/>
                </a:solidFill>
              </a:rPr>
              <a:t>Lesperance</a:t>
            </a:r>
            <a:r>
              <a:rPr lang="en-US" altLang="en-US" sz="2200" b="0" dirty="0">
                <a:solidFill>
                  <a:srgbClr val="002060"/>
                </a:solidFill>
              </a:rPr>
              <a:t>, </a:t>
            </a:r>
            <a:r>
              <a:rPr lang="en-US" altLang="en-US" sz="2200" b="0" dirty="0" err="1">
                <a:solidFill>
                  <a:srgbClr val="002060"/>
                </a:solidFill>
              </a:rPr>
              <a:t>Fangzhen</a:t>
            </a:r>
            <a:r>
              <a:rPr lang="en-US" altLang="en-US" sz="2200" b="0" dirty="0">
                <a:solidFill>
                  <a:srgbClr val="002060"/>
                </a:solidFill>
              </a:rPr>
              <a:t> Lin and Richard </a:t>
            </a:r>
            <a:r>
              <a:rPr lang="en-US" altLang="en-US" sz="2200" b="0" dirty="0" err="1">
                <a:solidFill>
                  <a:srgbClr val="002060"/>
                </a:solidFill>
              </a:rPr>
              <a:t>Scherl</a:t>
            </a:r>
            <a:r>
              <a:rPr lang="en-US" altLang="en-US" sz="2200" b="0" dirty="0">
                <a:solidFill>
                  <a:srgbClr val="002060"/>
                </a:solidFill>
              </a:rPr>
              <a:t>, </a:t>
            </a:r>
            <a:r>
              <a:rPr lang="en-US" altLang="en-US" sz="2200" b="0" dirty="0" err="1">
                <a:solidFill>
                  <a:srgbClr val="002060"/>
                </a:solidFill>
              </a:rPr>
              <a:t>Golog</a:t>
            </a:r>
            <a:r>
              <a:rPr lang="en-US" altLang="en-US" sz="2200" b="0" dirty="0">
                <a:solidFill>
                  <a:srgbClr val="002060"/>
                </a:solidFill>
              </a:rPr>
              <a:t>: A logic programming language for dynamic domains, </a:t>
            </a:r>
            <a:r>
              <a:rPr lang="en-US" altLang="en-US" sz="2200" b="0" i="1" dirty="0">
                <a:solidFill>
                  <a:srgbClr val="002060"/>
                </a:solidFill>
              </a:rPr>
              <a:t>Journal of Logic Programming, </a:t>
            </a:r>
            <a:r>
              <a:rPr lang="en-US" altLang="en-US" sz="2200" dirty="0">
                <a:solidFill>
                  <a:srgbClr val="002060"/>
                </a:solidFill>
              </a:rPr>
              <a:t>31</a:t>
            </a:r>
            <a:r>
              <a:rPr lang="en-US" altLang="en-US" sz="2200" b="0" dirty="0">
                <a:solidFill>
                  <a:srgbClr val="002060"/>
                </a:solidFill>
              </a:rPr>
              <a:t>, 59-84, (1997).</a:t>
            </a:r>
          </a:p>
          <a:p>
            <a:pPr eaLnBrk="1" hangingPunct="1">
              <a:spcBef>
                <a:spcPct val="20000"/>
              </a:spcBef>
              <a:buClr>
                <a:schemeClr val="accent1"/>
              </a:buClr>
              <a:buFont typeface="Wingdings" panose="05000000000000000000" pitchFamily="2" charset="2"/>
              <a:buNone/>
            </a:pPr>
            <a:r>
              <a:rPr lang="en-US" altLang="en-US" sz="2200" b="0" dirty="0">
                <a:solidFill>
                  <a:srgbClr val="002060"/>
                </a:solidFill>
              </a:rPr>
              <a:t>M. </a:t>
            </a:r>
            <a:r>
              <a:rPr lang="en-US" altLang="en-US" sz="2200" b="0" dirty="0" err="1">
                <a:solidFill>
                  <a:srgbClr val="002060"/>
                </a:solidFill>
              </a:rPr>
              <a:t>Shanmugasundaram</a:t>
            </a:r>
            <a:r>
              <a:rPr lang="en-US" altLang="en-US" sz="2200" b="0" dirty="0">
                <a:solidFill>
                  <a:srgbClr val="002060"/>
                </a:solidFill>
              </a:rPr>
              <a:t>, Presentation in 74.757, 2004.</a:t>
            </a:r>
          </a:p>
        </p:txBody>
      </p:sp>
    </p:spTree>
    <p:extLst>
      <p:ext uri="{BB962C8B-B14F-4D97-AF65-F5344CB8AC3E}">
        <p14:creationId xmlns:p14="http://schemas.microsoft.com/office/powerpoint/2010/main" val="35041706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nl-NL" b="1" i="1" dirty="0" err="1"/>
              <a:t>Golog</a:t>
            </a:r>
            <a:endParaRPr b="1" i="1" dirty="0"/>
          </a:p>
        </p:txBody>
      </p:sp>
      <p:sp>
        <p:nvSpPr>
          <p:cNvPr id="150" name="Systems that think like humans…"/>
          <p:cNvSpPr txBox="1">
            <a:spLocks noGrp="1"/>
          </p:cNvSpPr>
          <p:nvPr>
            <p:ph type="body" idx="1"/>
          </p:nvPr>
        </p:nvSpPr>
        <p:spPr>
          <a:prstGeom prst="rect">
            <a:avLst/>
          </a:prstGeom>
        </p:spPr>
        <p:txBody>
          <a:bodyPr/>
          <a:lstStyle/>
          <a:p>
            <a:pPr marL="720000">
              <a:buClr>
                <a:srgbClr val="091F5C"/>
              </a:buClr>
              <a:buSzPts val="2000"/>
              <a:defRPr sz="2000">
                <a:solidFill>
                  <a:srgbClr val="091F5C"/>
                </a:solidFill>
                <a:latin typeface="+mn-lt"/>
                <a:ea typeface="+mn-ea"/>
                <a:cs typeface="+mn-cs"/>
                <a:sym typeface="Arial"/>
              </a:defRPr>
            </a:pPr>
            <a:r>
              <a:rPr lang="en-CA" altLang="en-US" sz="2000" dirty="0" err="1">
                <a:solidFill>
                  <a:srgbClr val="091F5C"/>
                </a:solidFill>
                <a:sym typeface="Arial"/>
              </a:rPr>
              <a:t>Golog</a:t>
            </a:r>
            <a:r>
              <a:rPr lang="en-CA" altLang="en-US" sz="2000" dirty="0">
                <a:solidFill>
                  <a:srgbClr val="091F5C"/>
                </a:solidFill>
                <a:sym typeface="Arial"/>
              </a:rPr>
              <a:t> is a kind of logic programming language for reasoning with actions, based on situation calculus.</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sz="2000" dirty="0">
                <a:solidFill>
                  <a:srgbClr val="091F5C"/>
                </a:solidFill>
                <a:sym typeface="Arial"/>
              </a:rPr>
              <a:t>It allows in addition to express and reason with more complex action structures, like:</a:t>
            </a: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31</a:t>
            </a:fld>
            <a:endParaRPr/>
          </a:p>
        </p:txBody>
      </p:sp>
      <p:sp>
        <p:nvSpPr>
          <p:cNvPr id="151" name="Google Shape;29;p5"/>
          <p:cNvSpPr txBox="1">
            <a:spLocks noGrp="1"/>
          </p:cNvSpPr>
          <p:nvPr>
            <p:ph type="body" idx="4294967295"/>
          </p:nvPr>
        </p:nvSpPr>
        <p:spPr>
          <a:xfrm>
            <a:off x="843799" y="2030281"/>
            <a:ext cx="7357521" cy="139871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CA" altLang="en-US" sz="2000" dirty="0" err="1">
                <a:solidFill>
                  <a:srgbClr val="091F5C"/>
                </a:solidFill>
                <a:sym typeface="Arial"/>
              </a:rPr>
              <a:t>Golog</a:t>
            </a:r>
            <a:r>
              <a:rPr lang="en-CA" altLang="en-US" sz="2000" dirty="0">
                <a:solidFill>
                  <a:srgbClr val="091F5C"/>
                </a:solidFill>
                <a:sym typeface="Arial"/>
              </a:rPr>
              <a:t> </a:t>
            </a:r>
            <a:r>
              <a:rPr lang="en-CA" altLang="en-US" sz="2000" dirty="0">
                <a:solidFill>
                  <a:srgbClr val="091F5C"/>
                </a:solidFill>
                <a:sym typeface="Wingdings" panose="05000000000000000000" pitchFamily="2" charset="2"/>
              </a:rPr>
              <a:t> “</a:t>
            </a:r>
            <a:r>
              <a:rPr lang="en-CA" altLang="en-US" sz="2000" dirty="0" err="1">
                <a:solidFill>
                  <a:srgbClr val="091F5C"/>
                </a:solidFill>
                <a:sym typeface="Wingdings" panose="05000000000000000000" pitchFamily="2" charset="2"/>
              </a:rPr>
              <a:t>alGOL</a:t>
            </a:r>
            <a:r>
              <a:rPr lang="en-CA" altLang="en-US" sz="2000" dirty="0">
                <a:solidFill>
                  <a:srgbClr val="091F5C"/>
                </a:solidFill>
                <a:sym typeface="Wingdings" panose="05000000000000000000" pitchFamily="2" charset="2"/>
              </a:rPr>
              <a:t> in </a:t>
            </a:r>
            <a:r>
              <a:rPr lang="en-CA" altLang="en-US" sz="2000" dirty="0" err="1">
                <a:solidFill>
                  <a:srgbClr val="091F5C"/>
                </a:solidFill>
                <a:sym typeface="Wingdings" panose="05000000000000000000" pitchFamily="2" charset="2"/>
              </a:rPr>
              <a:t>LOGic</a:t>
            </a:r>
            <a:r>
              <a:rPr lang="en-CA" altLang="en-US" sz="2000" dirty="0">
                <a:solidFill>
                  <a:srgbClr val="091F5C"/>
                </a:solidFill>
                <a:sym typeface="Wingdings" panose="05000000000000000000" pitchFamily="2" charset="2"/>
              </a:rPr>
              <a:t>”</a:t>
            </a:r>
            <a:endParaRPr lang="en-US" sz="2000" spc="-35" dirty="0">
              <a:solidFill>
                <a:srgbClr val="091F5C"/>
              </a:solidFill>
              <a:latin typeface="Tahoma"/>
              <a:cs typeface="Tahoma"/>
              <a:sym typeface="Arial"/>
            </a:endParaRPr>
          </a:p>
          <a:p>
            <a:pPr indent="-423301" algn="l">
              <a:buClr>
                <a:srgbClr val="091F5C"/>
              </a:buClr>
              <a:buSzPts val="2000"/>
              <a:defRPr sz="2000">
                <a:solidFill>
                  <a:srgbClr val="091F5C"/>
                </a:solidFill>
                <a:latin typeface="+mn-lt"/>
                <a:ea typeface="+mn-ea"/>
                <a:cs typeface="+mn-cs"/>
                <a:sym typeface="Arial"/>
              </a:defRPr>
            </a:pPr>
            <a:endParaRPr dirty="0"/>
          </a:p>
        </p:txBody>
      </p:sp>
      <p:pic>
        <p:nvPicPr>
          <p:cNvPr id="6" name="Picture 4">
            <a:extLst>
              <a:ext uri="{FF2B5EF4-FFF2-40B4-BE49-F238E27FC236}">
                <a16:creationId xmlns:a16="http://schemas.microsoft.com/office/drawing/2014/main" id="{8B47E540-282D-4406-9515-B6865BE31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881" y="3517626"/>
            <a:ext cx="8504238" cy="117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575106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51">
                                            <p:bg/>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1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P spid="151" grpId="0" build="p" bldLvl="5"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nl-NL" b="1" i="1" dirty="0" err="1"/>
              <a:t>Golog</a:t>
            </a:r>
            <a:r>
              <a:rPr lang="nl-NL" b="1" i="1" dirty="0"/>
              <a:t> - Basics</a:t>
            </a:r>
            <a:endParaRPr b="1" i="1" dirty="0"/>
          </a:p>
        </p:txBody>
      </p:sp>
      <p:sp>
        <p:nvSpPr>
          <p:cNvPr id="150" name="Systems that think like humans…"/>
          <p:cNvSpPr txBox="1">
            <a:spLocks noGrp="1"/>
          </p:cNvSpPr>
          <p:nvPr>
            <p:ph type="body" idx="1"/>
          </p:nvPr>
        </p:nvSpPr>
        <p:spPr>
          <a:prstGeom prst="rect">
            <a:avLst/>
          </a:prstGeom>
        </p:spPr>
        <p:txBody>
          <a:bodyPr>
            <a:normAutofit/>
          </a:bodyPr>
          <a:lstStyle/>
          <a:p>
            <a:pPr marL="720000">
              <a:buClr>
                <a:srgbClr val="091F5C"/>
              </a:buClr>
              <a:buSzPts val="2000"/>
              <a:defRPr sz="2000">
                <a:solidFill>
                  <a:srgbClr val="091F5C"/>
                </a:solidFill>
                <a:latin typeface="+mn-lt"/>
                <a:ea typeface="+mn-ea"/>
                <a:cs typeface="+mn-cs"/>
                <a:sym typeface="Arial"/>
              </a:defRPr>
            </a:pPr>
            <a:r>
              <a:rPr lang="en-CA" altLang="en-US" sz="2000" dirty="0">
                <a:solidFill>
                  <a:srgbClr val="091F5C"/>
                </a:solidFill>
                <a:sym typeface="Arial"/>
              </a:rPr>
              <a:t>Complex action expressions are defined using additional </a:t>
            </a:r>
            <a:r>
              <a:rPr lang="en-CA" altLang="en-US" sz="2000" dirty="0" err="1">
                <a:solidFill>
                  <a:srgbClr val="0000CC"/>
                </a:solidFill>
                <a:sym typeface="Arial"/>
              </a:rPr>
              <a:t>extralogical</a:t>
            </a:r>
            <a:r>
              <a:rPr lang="en-CA" altLang="en-US" sz="2000" dirty="0">
                <a:solidFill>
                  <a:srgbClr val="0000CC"/>
                </a:solidFill>
                <a:sym typeface="Arial"/>
              </a:rPr>
              <a:t> symbols</a:t>
            </a:r>
            <a:r>
              <a:rPr lang="en-CA" altLang="en-US" sz="2000" dirty="0">
                <a:solidFill>
                  <a:srgbClr val="091F5C"/>
                </a:solidFill>
                <a:sym typeface="Arial"/>
              </a:rPr>
              <a:t> (e.g., </a:t>
            </a:r>
            <a:r>
              <a:rPr lang="en-CA" altLang="en-US" sz="2000" i="1" dirty="0">
                <a:solidFill>
                  <a:srgbClr val="0000CC"/>
                </a:solidFill>
                <a:sym typeface="Arial"/>
              </a:rPr>
              <a:t>while</a:t>
            </a:r>
            <a:r>
              <a:rPr lang="en-CA" altLang="en-US" sz="2000" dirty="0">
                <a:solidFill>
                  <a:srgbClr val="0000CC"/>
                </a:solidFill>
                <a:sym typeface="Arial"/>
              </a:rPr>
              <a:t>, </a:t>
            </a:r>
            <a:r>
              <a:rPr lang="en-CA" altLang="en-US" sz="2000" i="1" dirty="0">
                <a:solidFill>
                  <a:srgbClr val="0000CC"/>
                </a:solidFill>
                <a:sym typeface="Arial"/>
              </a:rPr>
              <a:t>if</a:t>
            </a:r>
            <a:r>
              <a:rPr lang="en-CA" altLang="en-US" sz="2000" dirty="0">
                <a:solidFill>
                  <a:srgbClr val="0000CC"/>
                </a:solidFill>
                <a:sym typeface="Arial"/>
              </a:rPr>
              <a:t>,</a:t>
            </a:r>
            <a:r>
              <a:rPr lang="en-CA" altLang="en-US" sz="2000" dirty="0">
                <a:solidFill>
                  <a:srgbClr val="091F5C"/>
                </a:solidFill>
                <a:sym typeface="Arial"/>
              </a:rPr>
              <a:t> etc.), which act as abbreviations for logical expressions in the language of the situation calculus.</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sz="2000" dirty="0">
                <a:solidFill>
                  <a:srgbClr val="091F5C"/>
                </a:solidFill>
                <a:sym typeface="Arial"/>
              </a:rPr>
              <a:t>These </a:t>
            </a:r>
            <a:r>
              <a:rPr lang="en-CA" altLang="en-US" sz="2000" dirty="0" err="1">
                <a:solidFill>
                  <a:srgbClr val="091F5C"/>
                </a:solidFill>
                <a:sym typeface="Arial"/>
              </a:rPr>
              <a:t>extralogical</a:t>
            </a:r>
            <a:r>
              <a:rPr lang="en-CA" altLang="en-US" sz="2000" dirty="0">
                <a:solidFill>
                  <a:srgbClr val="091F5C"/>
                </a:solidFill>
                <a:sym typeface="Arial"/>
              </a:rPr>
              <a:t> expressions are like </a:t>
            </a:r>
            <a:r>
              <a:rPr lang="en-CA" altLang="en-US" sz="2000" dirty="0">
                <a:solidFill>
                  <a:srgbClr val="0000CC"/>
                </a:solidFill>
                <a:sym typeface="Arial"/>
              </a:rPr>
              <a:t>macros</a:t>
            </a:r>
            <a:r>
              <a:rPr lang="en-CA" altLang="en-US" sz="2000" dirty="0">
                <a:solidFill>
                  <a:srgbClr val="091F5C"/>
                </a:solidFill>
                <a:sym typeface="Arial"/>
              </a:rPr>
              <a:t>, which expand into genuine formulas of the situation calculus.</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sz="2000" dirty="0">
                <a:solidFill>
                  <a:srgbClr val="091F5C"/>
                </a:solidFill>
                <a:sym typeface="Arial"/>
              </a:rPr>
              <a:t>The abbreviation </a:t>
            </a:r>
            <a:r>
              <a:rPr lang="en-CA" altLang="en-US" sz="2000" i="1" dirty="0">
                <a:solidFill>
                  <a:schemeClr val="folHlink"/>
                </a:solidFill>
                <a:sym typeface="Arial"/>
              </a:rPr>
              <a:t>Do(</a:t>
            </a:r>
            <a:r>
              <a:rPr lang="el-GR" altLang="en-US" sz="2000" i="1" dirty="0">
                <a:solidFill>
                  <a:schemeClr val="folHlink"/>
                </a:solidFill>
                <a:cs typeface="Arial" panose="020B0604020202020204" pitchFamily="34" charset="0"/>
                <a:sym typeface="Arial"/>
              </a:rPr>
              <a:t>δ</a:t>
            </a:r>
            <a:r>
              <a:rPr lang="en-CA" altLang="en-US" sz="2000" i="1" dirty="0">
                <a:solidFill>
                  <a:schemeClr val="folHlink"/>
                </a:solidFill>
                <a:cs typeface="Arial" panose="020B0604020202020204" pitchFamily="34" charset="0"/>
                <a:sym typeface="Arial"/>
              </a:rPr>
              <a:t>, s, s’</a:t>
            </a:r>
            <a:r>
              <a:rPr lang="en-CA" altLang="en-US" sz="2000" i="1" dirty="0">
                <a:solidFill>
                  <a:schemeClr val="folHlink"/>
                </a:solidFill>
                <a:sym typeface="Arial"/>
              </a:rPr>
              <a:t>)</a:t>
            </a:r>
            <a:r>
              <a:rPr lang="en-CA" altLang="en-US" sz="2000" dirty="0">
                <a:solidFill>
                  <a:srgbClr val="091F5C"/>
                </a:solidFill>
                <a:sym typeface="Arial"/>
              </a:rPr>
              <a:t> is the most basic abbreviation used in the </a:t>
            </a:r>
            <a:r>
              <a:rPr lang="en-CA" altLang="en-US" sz="2000" dirty="0" err="1">
                <a:solidFill>
                  <a:srgbClr val="091F5C"/>
                </a:solidFill>
                <a:sym typeface="Arial"/>
              </a:rPr>
              <a:t>Golog</a:t>
            </a:r>
            <a:r>
              <a:rPr lang="en-CA" altLang="en-US" sz="2000" dirty="0">
                <a:solidFill>
                  <a:srgbClr val="091F5C"/>
                </a:solidFill>
                <a:sym typeface="Arial"/>
              </a:rPr>
              <a:t> language, where </a:t>
            </a:r>
            <a:r>
              <a:rPr lang="el-GR" altLang="en-US" sz="2000" i="1" dirty="0">
                <a:solidFill>
                  <a:schemeClr val="folHlink"/>
                </a:solidFill>
                <a:cs typeface="Arial" panose="020B0604020202020204" pitchFamily="34" charset="0"/>
                <a:sym typeface="Arial"/>
              </a:rPr>
              <a:t>δ</a:t>
            </a:r>
            <a:r>
              <a:rPr lang="en-CA" altLang="en-US" sz="2000" i="1" dirty="0">
                <a:solidFill>
                  <a:srgbClr val="091F5C"/>
                </a:solidFill>
                <a:cs typeface="Arial" panose="020B0604020202020204" pitchFamily="34" charset="0"/>
                <a:sym typeface="Arial"/>
              </a:rPr>
              <a:t> </a:t>
            </a:r>
            <a:r>
              <a:rPr lang="en-CA" altLang="en-US" sz="2000" dirty="0">
                <a:solidFill>
                  <a:srgbClr val="091F5C"/>
                </a:solidFill>
                <a:cs typeface="Arial" panose="020B0604020202020204" pitchFamily="34" charset="0"/>
                <a:sym typeface="Arial"/>
              </a:rPr>
              <a:t>is a complex action expression</a:t>
            </a:r>
            <a:r>
              <a:rPr lang="en-CA" altLang="en-US" sz="2000" dirty="0">
                <a:solidFill>
                  <a:srgbClr val="091F5C"/>
                </a:solidFill>
                <a:sym typeface="Arial"/>
              </a:rPr>
              <a:t>.</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sz="2000" i="1" dirty="0">
                <a:solidFill>
                  <a:schemeClr val="folHlink"/>
                </a:solidFill>
                <a:sym typeface="Arial"/>
              </a:rPr>
              <a:t>Do(</a:t>
            </a:r>
            <a:r>
              <a:rPr lang="el-GR" altLang="en-US" sz="2000" i="1" dirty="0">
                <a:solidFill>
                  <a:schemeClr val="folHlink"/>
                </a:solidFill>
                <a:cs typeface="Arial" panose="020B0604020202020204" pitchFamily="34" charset="0"/>
                <a:sym typeface="Arial"/>
              </a:rPr>
              <a:t>δ</a:t>
            </a:r>
            <a:r>
              <a:rPr lang="en-CA" altLang="en-US" sz="2000" i="1" dirty="0">
                <a:solidFill>
                  <a:schemeClr val="folHlink"/>
                </a:solidFill>
                <a:cs typeface="Arial" panose="020B0604020202020204" pitchFamily="34" charset="0"/>
                <a:sym typeface="Arial"/>
              </a:rPr>
              <a:t>, s, s’</a:t>
            </a:r>
            <a:r>
              <a:rPr lang="en-CA" altLang="en-US" sz="2000" i="1" dirty="0">
                <a:solidFill>
                  <a:schemeClr val="folHlink"/>
                </a:solidFill>
                <a:sym typeface="Arial"/>
              </a:rPr>
              <a:t>)</a:t>
            </a:r>
            <a:r>
              <a:rPr lang="en-CA" altLang="en-US" sz="2000" i="1" dirty="0">
                <a:solidFill>
                  <a:srgbClr val="091F5C"/>
                </a:solidFill>
                <a:sym typeface="Arial"/>
              </a:rPr>
              <a:t> </a:t>
            </a:r>
            <a:r>
              <a:rPr lang="en-CA" altLang="en-US" sz="2000" dirty="0">
                <a:solidFill>
                  <a:srgbClr val="091F5C"/>
                </a:solidFill>
                <a:sym typeface="Arial"/>
              </a:rPr>
              <a:t>means that executing </a:t>
            </a:r>
            <a:r>
              <a:rPr lang="el-GR" altLang="en-US" sz="2000" i="1" dirty="0">
                <a:solidFill>
                  <a:schemeClr val="folHlink"/>
                </a:solidFill>
                <a:cs typeface="Arial" panose="020B0604020202020204" pitchFamily="34" charset="0"/>
                <a:sym typeface="Arial"/>
              </a:rPr>
              <a:t>δ</a:t>
            </a:r>
            <a:r>
              <a:rPr lang="en-CA" altLang="en-US" sz="2000" i="1" dirty="0">
                <a:solidFill>
                  <a:srgbClr val="091F5C"/>
                </a:solidFill>
                <a:cs typeface="Arial" panose="020B0604020202020204" pitchFamily="34" charset="0"/>
                <a:sym typeface="Arial"/>
              </a:rPr>
              <a:t> </a:t>
            </a:r>
            <a:r>
              <a:rPr lang="en-CA" altLang="en-US" sz="2000" dirty="0">
                <a:solidFill>
                  <a:srgbClr val="091F5C"/>
                </a:solidFill>
                <a:cs typeface="Arial" panose="020B0604020202020204" pitchFamily="34" charset="0"/>
                <a:sym typeface="Arial"/>
              </a:rPr>
              <a:t>in situation </a:t>
            </a:r>
            <a:r>
              <a:rPr lang="en-CA" altLang="en-US" sz="2000" i="1" dirty="0">
                <a:solidFill>
                  <a:schemeClr val="folHlink"/>
                </a:solidFill>
                <a:cs typeface="Arial" panose="020B0604020202020204" pitchFamily="34" charset="0"/>
                <a:sym typeface="Arial"/>
              </a:rPr>
              <a:t>s</a:t>
            </a:r>
            <a:r>
              <a:rPr lang="en-CA" altLang="en-US" sz="2000" i="1" dirty="0">
                <a:solidFill>
                  <a:srgbClr val="091F5C"/>
                </a:solidFill>
                <a:cs typeface="Arial" panose="020B0604020202020204" pitchFamily="34" charset="0"/>
                <a:sym typeface="Arial"/>
              </a:rPr>
              <a:t> </a:t>
            </a:r>
            <a:r>
              <a:rPr lang="en-CA" altLang="en-US" sz="2000" dirty="0">
                <a:solidFill>
                  <a:srgbClr val="091F5C"/>
                </a:solidFill>
                <a:cs typeface="Arial" panose="020B0604020202020204" pitchFamily="34" charset="0"/>
                <a:sym typeface="Arial"/>
              </a:rPr>
              <a:t>has </a:t>
            </a:r>
            <a:r>
              <a:rPr lang="en-CA" altLang="en-US" sz="2000" i="1" dirty="0">
                <a:solidFill>
                  <a:schemeClr val="folHlink"/>
                </a:solidFill>
                <a:cs typeface="Arial" panose="020B0604020202020204" pitchFamily="34" charset="0"/>
                <a:sym typeface="Arial"/>
              </a:rPr>
              <a:t>s’</a:t>
            </a:r>
            <a:r>
              <a:rPr lang="en-CA" altLang="en-US" sz="2000" i="1" dirty="0">
                <a:solidFill>
                  <a:srgbClr val="091F5C"/>
                </a:solidFill>
                <a:cs typeface="Arial" panose="020B0604020202020204" pitchFamily="34" charset="0"/>
                <a:sym typeface="Arial"/>
              </a:rPr>
              <a:t> </a:t>
            </a:r>
            <a:r>
              <a:rPr lang="en-CA" altLang="en-US" sz="2000" dirty="0">
                <a:solidFill>
                  <a:srgbClr val="091F5C"/>
                </a:solidFill>
                <a:cs typeface="Arial" panose="020B0604020202020204" pitchFamily="34" charset="0"/>
                <a:sym typeface="Arial"/>
              </a:rPr>
              <a:t>as a legal terminating situation.</a:t>
            </a:r>
          </a:p>
          <a:p>
            <a:pPr marL="720000">
              <a:buClr>
                <a:srgbClr val="091F5C"/>
              </a:buClr>
              <a:buSzPts val="2000"/>
              <a:defRPr sz="2000">
                <a:solidFill>
                  <a:srgbClr val="091F5C"/>
                </a:solidFill>
                <a:latin typeface="+mn-lt"/>
                <a:ea typeface="+mn-ea"/>
                <a:cs typeface="+mn-cs"/>
                <a:sym typeface="Arial"/>
              </a:defRPr>
            </a:pPr>
            <a:r>
              <a:rPr lang="en-CA" altLang="en-US" sz="2000" dirty="0">
                <a:solidFill>
                  <a:srgbClr val="091F5C"/>
                </a:solidFill>
                <a:sym typeface="Arial"/>
              </a:rPr>
              <a:t>Complex actions may be </a:t>
            </a:r>
            <a:r>
              <a:rPr lang="en-CA" altLang="en-US" sz="2000" dirty="0">
                <a:solidFill>
                  <a:srgbClr val="0000CC"/>
                </a:solidFill>
                <a:sym typeface="Arial"/>
              </a:rPr>
              <a:t>nondeterministic</a:t>
            </a:r>
            <a:r>
              <a:rPr lang="en-CA" altLang="en-US" sz="2000" dirty="0">
                <a:solidFill>
                  <a:srgbClr val="091F5C"/>
                </a:solidFill>
                <a:sym typeface="Arial"/>
              </a:rPr>
              <a:t>, i.e. they may have several different executions terminating in different situations.</a:t>
            </a:r>
            <a:endParaRPr lang="en-US" sz="2000" dirty="0">
              <a:solidFill>
                <a:srgbClr val="091F5C"/>
              </a:solidFill>
              <a:latin typeface="+mn-lt"/>
              <a:cs typeface="+mn-cs"/>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32</a:t>
            </a:fld>
            <a:endParaRPr/>
          </a:p>
        </p:txBody>
      </p:sp>
    </p:spTree>
    <p:extLst>
      <p:ext uri="{BB962C8B-B14F-4D97-AF65-F5344CB8AC3E}">
        <p14:creationId xmlns:p14="http://schemas.microsoft.com/office/powerpoint/2010/main" val="10921694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50">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50">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CA" altLang="en-US" sz="3200" dirty="0" err="1"/>
              <a:t>Golog</a:t>
            </a:r>
            <a:r>
              <a:rPr lang="en-CA" altLang="en-US" sz="3200" dirty="0"/>
              <a:t> - Definitions 1</a:t>
            </a:r>
            <a:endParaRPr b="1" i="1" dirty="0"/>
          </a:p>
        </p:txBody>
      </p:sp>
      <p:sp>
        <p:nvSpPr>
          <p:cNvPr id="150" name="Systems that think like humans…"/>
          <p:cNvSpPr txBox="1">
            <a:spLocks noGrp="1"/>
          </p:cNvSpPr>
          <p:nvPr>
            <p:ph type="body" idx="1"/>
          </p:nvPr>
        </p:nvSpPr>
        <p:spPr>
          <a:prstGeom prst="rect">
            <a:avLst/>
          </a:prstGeom>
        </p:spPr>
        <p:txBody>
          <a:bodyPr/>
          <a:lstStyle/>
          <a:p>
            <a:pPr marL="152387" indent="0">
              <a:buClr>
                <a:srgbClr val="091F5C"/>
              </a:buClr>
              <a:buSzPts val="2000"/>
              <a:buNone/>
              <a:defRPr sz="2000">
                <a:solidFill>
                  <a:srgbClr val="091F5C"/>
                </a:solidFill>
                <a:latin typeface="+mn-lt"/>
                <a:ea typeface="+mn-ea"/>
                <a:cs typeface="+mn-cs"/>
                <a:sym typeface="Arial"/>
              </a:defRPr>
            </a:pPr>
            <a:r>
              <a:rPr lang="en-CA" altLang="en-US" sz="2000" dirty="0">
                <a:solidFill>
                  <a:srgbClr val="0000CC"/>
                </a:solidFill>
                <a:sym typeface="Arial"/>
              </a:rPr>
              <a:t>Do</a:t>
            </a:r>
            <a:r>
              <a:rPr lang="en-CA" altLang="en-US" sz="2000" dirty="0">
                <a:solidFill>
                  <a:srgbClr val="091F5C"/>
                </a:solidFill>
                <a:sym typeface="Arial"/>
              </a:rPr>
              <a:t> is defined inductively for the structure of its first argument:</a:t>
            </a:r>
            <a:endParaRPr lang="en-US" sz="2000" spc="-35" dirty="0">
              <a:solidFill>
                <a:srgbClr val="091F5C"/>
              </a:solidFill>
              <a:latin typeface="Tahoma"/>
              <a:cs typeface="Tahoma"/>
              <a:sym typeface="Arial"/>
            </a:endParaRPr>
          </a:p>
          <a:p>
            <a:pPr marL="720033" indent="-457200">
              <a:buClr>
                <a:srgbClr val="091F5C"/>
              </a:buClr>
              <a:buSzPts val="2000"/>
              <a:buFont typeface="+mj-lt"/>
              <a:buAutoNum type="arabicPeriod"/>
              <a:defRPr sz="2000">
                <a:solidFill>
                  <a:srgbClr val="091F5C"/>
                </a:solidFill>
                <a:latin typeface="+mn-lt"/>
                <a:ea typeface="+mn-ea"/>
                <a:cs typeface="+mn-cs"/>
                <a:sym typeface="Arial"/>
              </a:defRPr>
            </a:pPr>
            <a:r>
              <a:rPr lang="en-CA" altLang="en-US" sz="2000" b="1" u="sng" dirty="0">
                <a:solidFill>
                  <a:srgbClr val="0000CC"/>
                </a:solidFill>
                <a:sym typeface="Arial"/>
              </a:rPr>
              <a:t>Primitive actions:</a:t>
            </a:r>
          </a:p>
          <a:p>
            <a:pPr marL="720033" indent="-457200">
              <a:buClr>
                <a:srgbClr val="091F5C"/>
              </a:buClr>
              <a:buSzPts val="2000"/>
              <a:buFont typeface="+mj-lt"/>
              <a:buAutoNum type="arabicPeriod"/>
              <a:defRPr sz="2000">
                <a:solidFill>
                  <a:srgbClr val="091F5C"/>
                </a:solidFill>
                <a:latin typeface="+mn-lt"/>
                <a:ea typeface="+mn-ea"/>
                <a:cs typeface="+mn-cs"/>
                <a:sym typeface="Arial"/>
              </a:defRPr>
            </a:pPr>
            <a:endParaRPr lang="en-CA" sz="2000" b="1" u="sng" spc="-35" dirty="0">
              <a:solidFill>
                <a:srgbClr val="0000CC"/>
              </a:solidFill>
              <a:latin typeface="Tahoma"/>
              <a:cs typeface="Tahoma"/>
              <a:sym typeface="Arial"/>
            </a:endParaRPr>
          </a:p>
          <a:p>
            <a:pPr marL="720033" indent="-457200">
              <a:buClr>
                <a:srgbClr val="091F5C"/>
              </a:buClr>
              <a:buSzPts val="2000"/>
              <a:buFont typeface="+mj-lt"/>
              <a:buAutoNum type="arabicPeriod"/>
              <a:defRPr sz="2000">
                <a:solidFill>
                  <a:srgbClr val="091F5C"/>
                </a:solidFill>
                <a:latin typeface="+mn-lt"/>
                <a:ea typeface="+mn-ea"/>
                <a:cs typeface="+mn-cs"/>
                <a:sym typeface="Arial"/>
              </a:defRPr>
            </a:pPr>
            <a:endParaRPr lang="en-US" sz="2000" b="1" u="sng" spc="-35" dirty="0">
              <a:solidFill>
                <a:srgbClr val="091F5C"/>
              </a:solidFill>
              <a:latin typeface="Tahoma"/>
              <a:cs typeface="Tahoma"/>
              <a:sym typeface="Arial"/>
            </a:endParaRPr>
          </a:p>
          <a:p>
            <a:pPr marL="720033" indent="-457200">
              <a:buClr>
                <a:srgbClr val="091F5C"/>
              </a:buClr>
              <a:buSzPts val="2000"/>
              <a:buFont typeface="+mj-lt"/>
              <a:buAutoNum type="arabicPeriod"/>
              <a:defRPr sz="2000">
                <a:solidFill>
                  <a:srgbClr val="091F5C"/>
                </a:solidFill>
                <a:latin typeface="+mn-lt"/>
                <a:ea typeface="+mn-ea"/>
                <a:cs typeface="+mn-cs"/>
                <a:sym typeface="Arial"/>
              </a:defRPr>
            </a:pPr>
            <a:r>
              <a:rPr lang="en-CA" altLang="en-US" sz="2000" b="1" u="sng" dirty="0">
                <a:solidFill>
                  <a:srgbClr val="0000CC"/>
                </a:solidFill>
                <a:sym typeface="Arial"/>
              </a:rPr>
              <a:t>Test actions:</a:t>
            </a:r>
          </a:p>
          <a:p>
            <a:pPr marL="720033" indent="-457200">
              <a:buClr>
                <a:srgbClr val="091F5C"/>
              </a:buClr>
              <a:buSzPts val="2000"/>
              <a:buFont typeface="+mj-lt"/>
              <a:buAutoNum type="arabicPeriod"/>
              <a:defRPr sz="2000">
                <a:solidFill>
                  <a:srgbClr val="091F5C"/>
                </a:solidFill>
                <a:latin typeface="+mn-lt"/>
                <a:ea typeface="+mn-ea"/>
                <a:cs typeface="+mn-cs"/>
                <a:sym typeface="Arial"/>
              </a:defRPr>
            </a:pPr>
            <a:endParaRPr lang="en-CA" sz="2000" b="1" u="sng" spc="-35" dirty="0">
              <a:solidFill>
                <a:srgbClr val="0000CC"/>
              </a:solidFill>
              <a:latin typeface="Tahoma"/>
              <a:cs typeface="Tahoma"/>
              <a:sym typeface="Arial"/>
            </a:endParaRPr>
          </a:p>
          <a:p>
            <a:pPr marL="720033" indent="-457200">
              <a:buClr>
                <a:srgbClr val="091F5C"/>
              </a:buClr>
              <a:buSzPts val="2000"/>
              <a:buFont typeface="+mj-lt"/>
              <a:buAutoNum type="arabicPeriod"/>
              <a:defRPr sz="2000">
                <a:solidFill>
                  <a:srgbClr val="091F5C"/>
                </a:solidFill>
                <a:latin typeface="+mn-lt"/>
                <a:ea typeface="+mn-ea"/>
                <a:cs typeface="+mn-cs"/>
                <a:sym typeface="Arial"/>
              </a:defRPr>
            </a:pPr>
            <a:endParaRPr lang="en-US" sz="2000" b="1" u="sng" spc="-35" dirty="0">
              <a:solidFill>
                <a:srgbClr val="091F5C"/>
              </a:solidFill>
              <a:latin typeface="Tahoma"/>
              <a:cs typeface="Tahoma"/>
              <a:sym typeface="Arial"/>
            </a:endParaRPr>
          </a:p>
          <a:p>
            <a:pPr marL="720033" indent="-457200">
              <a:buClr>
                <a:srgbClr val="091F5C"/>
              </a:buClr>
              <a:buSzPts val="2000"/>
              <a:buFont typeface="+mj-lt"/>
              <a:buAutoNum type="arabicPeriod"/>
              <a:defRPr sz="2000">
                <a:solidFill>
                  <a:srgbClr val="091F5C"/>
                </a:solidFill>
                <a:latin typeface="+mn-lt"/>
                <a:ea typeface="+mn-ea"/>
                <a:cs typeface="+mn-cs"/>
                <a:sym typeface="Arial"/>
              </a:defRPr>
            </a:pPr>
            <a:r>
              <a:rPr lang="en-CA" altLang="en-US" sz="2000" b="1" u="sng" dirty="0">
                <a:solidFill>
                  <a:srgbClr val="0000CC"/>
                </a:solidFill>
                <a:sym typeface="Arial"/>
              </a:rPr>
              <a:t>Sequence:</a:t>
            </a:r>
            <a:endParaRPr lang="en-US" sz="2000" b="1" u="sng"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33</a:t>
            </a:fld>
            <a:endParaRPr/>
          </a:p>
        </p:txBody>
      </p:sp>
      <p:pic>
        <p:nvPicPr>
          <p:cNvPr id="6" name="Picture 6">
            <a:extLst>
              <a:ext uri="{FF2B5EF4-FFF2-40B4-BE49-F238E27FC236}">
                <a16:creationId xmlns:a16="http://schemas.microsoft.com/office/drawing/2014/main" id="{1938A0E4-3CFD-42FC-8FFD-9E02568401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731" y="2218998"/>
            <a:ext cx="6840537"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a:extLst>
              <a:ext uri="{FF2B5EF4-FFF2-40B4-BE49-F238E27FC236}">
                <a16:creationId xmlns:a16="http://schemas.microsoft.com/office/drawing/2014/main" id="{0D3C8ED1-C7E5-4286-914C-CC63F4962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205" y="3429000"/>
            <a:ext cx="4319587"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8">
            <a:extLst>
              <a:ext uri="{FF2B5EF4-FFF2-40B4-BE49-F238E27FC236}">
                <a16:creationId xmlns:a16="http://schemas.microsoft.com/office/drawing/2014/main" id="{8EEAEC1E-A4AE-495B-9380-B5DBD1DBC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285" y="4761695"/>
            <a:ext cx="835342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1969298"/>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0">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iterate>
                                    <p:tmAbs val="0"/>
                                  </p:iterate>
                                  <p:childTnLst>
                                    <p:set>
                                      <p:cBhvr>
                                        <p:cTn id="11" fill="hold"/>
                                        <p:tgtEl>
                                          <p:spTgt spid="150">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iterate>
                                    <p:tmAbs val="0"/>
                                  </p:iterate>
                                  <p:childTnLst>
                                    <p:set>
                                      <p:cBhvr>
                                        <p:cTn id="14" fill="hold"/>
                                        <p:tgtEl>
                                          <p:spTgt spid="150">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p:tmAbs val="0"/>
                                  </p:iterate>
                                  <p:childTnLst>
                                    <p:set>
                                      <p:cBhvr>
                                        <p:cTn id="17" fill="hold"/>
                                        <p:tgtEl>
                                          <p:spTgt spid="1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CA" altLang="en-US" sz="3200" dirty="0" err="1"/>
              <a:t>Golog</a:t>
            </a:r>
            <a:r>
              <a:rPr lang="en-CA" altLang="en-US" sz="3200" dirty="0"/>
              <a:t> - Definitions 2</a:t>
            </a:r>
            <a:endParaRPr b="1" i="1" dirty="0"/>
          </a:p>
        </p:txBody>
      </p:sp>
      <p:sp>
        <p:nvSpPr>
          <p:cNvPr id="150" name="Systems that think like humans…"/>
          <p:cNvSpPr txBox="1">
            <a:spLocks noGrp="1"/>
          </p:cNvSpPr>
          <p:nvPr>
            <p:ph type="body" idx="1"/>
          </p:nvPr>
        </p:nvSpPr>
        <p:spPr>
          <a:prstGeom prst="rect">
            <a:avLst/>
          </a:prstGeom>
        </p:spPr>
        <p:txBody>
          <a:bodyPr/>
          <a:lstStyle/>
          <a:p>
            <a:pPr marL="720033" indent="-457200">
              <a:buClr>
                <a:srgbClr val="091F5C"/>
              </a:buClr>
              <a:buSzPts val="2000"/>
              <a:buFont typeface="+mj-lt"/>
              <a:buAutoNum type="arabicPeriod"/>
              <a:defRPr sz="2000">
                <a:solidFill>
                  <a:srgbClr val="091F5C"/>
                </a:solidFill>
                <a:latin typeface="+mn-lt"/>
                <a:ea typeface="+mn-ea"/>
                <a:cs typeface="+mn-cs"/>
                <a:sym typeface="Arial"/>
              </a:defRPr>
            </a:pPr>
            <a:r>
              <a:rPr lang="en-CA" altLang="en-US" sz="2000" dirty="0">
                <a:solidFill>
                  <a:srgbClr val="0000CC"/>
                </a:solidFill>
                <a:sym typeface="Arial"/>
              </a:rPr>
              <a:t>Nondeterministic choice of two actions:</a:t>
            </a:r>
            <a:endParaRPr lang="en-US" sz="2000" spc="-35" dirty="0">
              <a:solidFill>
                <a:srgbClr val="091F5C"/>
              </a:solidFill>
              <a:latin typeface="Tahoma"/>
              <a:cs typeface="Tahoma"/>
              <a:sym typeface="Arial"/>
            </a:endParaRPr>
          </a:p>
          <a:p>
            <a:pPr marL="720033" indent="-457200">
              <a:buClr>
                <a:srgbClr val="091F5C"/>
              </a:buClr>
              <a:buSzPts val="2000"/>
              <a:buFont typeface="+mj-lt"/>
              <a:buAutoNum type="arabicPeriod"/>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33" indent="-457200">
              <a:buClr>
                <a:srgbClr val="091F5C"/>
              </a:buClr>
              <a:buSzPts val="2000"/>
              <a:buFont typeface="+mj-lt"/>
              <a:buAutoNum type="arabicPeriod"/>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33" indent="-457200">
              <a:buClr>
                <a:srgbClr val="091F5C"/>
              </a:buClr>
              <a:buSzPts val="2000"/>
              <a:buFont typeface="+mj-lt"/>
              <a:buAutoNum type="arabicPeriod"/>
              <a:defRPr sz="2000">
                <a:solidFill>
                  <a:srgbClr val="091F5C"/>
                </a:solidFill>
                <a:latin typeface="+mn-lt"/>
                <a:ea typeface="+mn-ea"/>
                <a:cs typeface="+mn-cs"/>
                <a:sym typeface="Arial"/>
              </a:defRPr>
            </a:pPr>
            <a:r>
              <a:rPr lang="en-CA" altLang="en-US" sz="2000" dirty="0">
                <a:solidFill>
                  <a:srgbClr val="0000CC"/>
                </a:solidFill>
                <a:sym typeface="Arial"/>
              </a:rPr>
              <a:t>Nondeterministic choice of action arguments:</a:t>
            </a:r>
            <a:endParaRPr lang="en-US" sz="2000" spc="-35" dirty="0">
              <a:solidFill>
                <a:srgbClr val="091F5C"/>
              </a:solidFill>
              <a:latin typeface="Tahoma"/>
              <a:cs typeface="Tahoma"/>
              <a:sym typeface="Arial"/>
            </a:endParaRPr>
          </a:p>
          <a:p>
            <a:pPr marL="720033" indent="-457200">
              <a:buClr>
                <a:srgbClr val="091F5C"/>
              </a:buClr>
              <a:buSzPts val="2000"/>
              <a:buFont typeface="+mj-lt"/>
              <a:buAutoNum type="arabicPeriod"/>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33" indent="-457200">
              <a:buClr>
                <a:srgbClr val="091F5C"/>
              </a:buClr>
              <a:buSzPts val="2000"/>
              <a:buFont typeface="+mj-lt"/>
              <a:buAutoNum type="arabicPeriod"/>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33" indent="-457200">
              <a:buClr>
                <a:srgbClr val="091F5C"/>
              </a:buClr>
              <a:buSzPts val="2000"/>
              <a:buFont typeface="+mj-lt"/>
              <a:buAutoNum type="arabicPeriod"/>
              <a:defRPr sz="2000">
                <a:solidFill>
                  <a:srgbClr val="091F5C"/>
                </a:solidFill>
                <a:latin typeface="+mn-lt"/>
                <a:ea typeface="+mn-ea"/>
                <a:cs typeface="+mn-cs"/>
                <a:sym typeface="Arial"/>
              </a:defRPr>
            </a:pPr>
            <a:r>
              <a:rPr lang="en-CA" altLang="en-US" sz="2000" dirty="0">
                <a:solidFill>
                  <a:srgbClr val="0000CC"/>
                </a:solidFill>
                <a:sym typeface="Arial"/>
              </a:rPr>
              <a:t>Nondeterministic iteration:</a:t>
            </a:r>
            <a:endParaRPr lang="en-US" sz="2000" dirty="0">
              <a:solidFill>
                <a:srgbClr val="091F5C"/>
              </a:solidFill>
              <a:latin typeface="+mn-lt"/>
              <a:cs typeface="+mn-cs"/>
              <a:sym typeface="Arial"/>
            </a:endParaRPr>
          </a:p>
          <a:p>
            <a:pPr marL="720033" indent="-457200">
              <a:buClr>
                <a:srgbClr val="091F5C"/>
              </a:buClr>
              <a:buSzPts val="2000"/>
              <a:buFont typeface="+mj-lt"/>
              <a:buAutoNum type="arabicPeriod"/>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34</a:t>
            </a:fld>
            <a:endParaRPr/>
          </a:p>
        </p:txBody>
      </p:sp>
      <p:pic>
        <p:nvPicPr>
          <p:cNvPr id="6" name="Picture 4">
            <a:extLst>
              <a:ext uri="{FF2B5EF4-FFF2-40B4-BE49-F238E27FC236}">
                <a16:creationId xmlns:a16="http://schemas.microsoft.com/office/drawing/2014/main" id="{621D60D5-6022-4204-9557-A2790ECF0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094" y="1760505"/>
            <a:ext cx="7643812"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EF95F5A9-69EC-4B4C-9FAB-80ABA7104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3493" y="3031882"/>
            <a:ext cx="7085013"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8">
            <a:extLst>
              <a:ext uri="{FF2B5EF4-FFF2-40B4-BE49-F238E27FC236}">
                <a16:creationId xmlns:a16="http://schemas.microsoft.com/office/drawing/2014/main" id="{20FF48FD-1415-4C13-ADDD-4C79FCFB73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52307" b="28789"/>
          <a:stretch>
            <a:fillRect/>
          </a:stretch>
        </p:blipFill>
        <p:spPr bwMode="auto">
          <a:xfrm>
            <a:off x="2274094" y="4283762"/>
            <a:ext cx="5375275" cy="108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9">
            <a:extLst>
              <a:ext uri="{FF2B5EF4-FFF2-40B4-BE49-F238E27FC236}">
                <a16:creationId xmlns:a16="http://schemas.microsoft.com/office/drawing/2014/main" id="{57F4923E-DFF8-466A-976F-7905C72F17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47861" t="34160" b="30028"/>
          <a:stretch>
            <a:fillRect/>
          </a:stretch>
        </p:blipFill>
        <p:spPr bwMode="auto">
          <a:xfrm>
            <a:off x="3247230" y="5333777"/>
            <a:ext cx="569753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0">
            <a:extLst>
              <a:ext uri="{FF2B5EF4-FFF2-40B4-BE49-F238E27FC236}">
                <a16:creationId xmlns:a16="http://schemas.microsoft.com/office/drawing/2014/main" id="{A7E7224D-AA69-48E8-9C10-BC05DCA9BA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9097" t="65840" r="74388"/>
          <a:stretch>
            <a:fillRect/>
          </a:stretch>
        </p:blipFill>
        <p:spPr bwMode="auto">
          <a:xfrm>
            <a:off x="8944768" y="5389340"/>
            <a:ext cx="1690688"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408811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CA" altLang="en-US" sz="3200" dirty="0" err="1"/>
              <a:t>Golog</a:t>
            </a:r>
            <a:r>
              <a:rPr lang="en-CA" altLang="en-US" sz="3200" dirty="0"/>
              <a:t> - Conditionals</a:t>
            </a:r>
            <a:endParaRPr b="1" i="1" dirty="0"/>
          </a:p>
        </p:txBody>
      </p:sp>
      <p:sp>
        <p:nvSpPr>
          <p:cNvPr id="150" name="Systems that think like humans…"/>
          <p:cNvSpPr txBox="1">
            <a:spLocks noGrp="1"/>
          </p:cNvSpPr>
          <p:nvPr>
            <p:ph type="body" idx="1"/>
          </p:nvPr>
        </p:nvSpPr>
        <p:spPr>
          <a:prstGeom prst="rect">
            <a:avLst/>
          </a:prstGeom>
        </p:spPr>
        <p:txBody>
          <a:bodyPr/>
          <a:lstStyle/>
          <a:p>
            <a:pPr marL="720000">
              <a:buClr>
                <a:srgbClr val="091F5C"/>
              </a:buClr>
              <a:buSzPts val="2000"/>
              <a:defRPr sz="2000">
                <a:solidFill>
                  <a:srgbClr val="091F5C"/>
                </a:solidFill>
                <a:latin typeface="+mn-lt"/>
                <a:ea typeface="+mn-ea"/>
                <a:cs typeface="+mn-cs"/>
                <a:sym typeface="Arial"/>
              </a:defRPr>
            </a:pPr>
            <a:r>
              <a:rPr lang="en-CA" altLang="en-US" sz="2000" dirty="0">
                <a:solidFill>
                  <a:srgbClr val="0000CC"/>
                </a:solidFill>
                <a:sym typeface="Arial"/>
              </a:rPr>
              <a:t>Conditionals</a:t>
            </a:r>
            <a:r>
              <a:rPr lang="en-CA" altLang="en-US" sz="2000" dirty="0">
                <a:solidFill>
                  <a:srgbClr val="091F5C"/>
                </a:solidFill>
                <a:sym typeface="Arial"/>
              </a:rPr>
              <a:t> and </a:t>
            </a:r>
            <a:r>
              <a:rPr lang="en-CA" altLang="en-US" sz="2000" dirty="0">
                <a:solidFill>
                  <a:srgbClr val="0000CC"/>
                </a:solidFill>
                <a:sym typeface="Arial"/>
              </a:rPr>
              <a:t>while loops</a:t>
            </a:r>
            <a:r>
              <a:rPr lang="en-CA" altLang="en-US" sz="2000" dirty="0">
                <a:solidFill>
                  <a:srgbClr val="091F5C"/>
                </a:solidFill>
                <a:sym typeface="Arial"/>
              </a:rPr>
              <a:t> are defined in terms of the above constructs as follows:</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35</a:t>
            </a:fld>
            <a:endParaRPr/>
          </a:p>
        </p:txBody>
      </p:sp>
      <p:pic>
        <p:nvPicPr>
          <p:cNvPr id="6" name="Picture 4">
            <a:extLst>
              <a:ext uri="{FF2B5EF4-FFF2-40B4-BE49-F238E27FC236}">
                <a16:creationId xmlns:a16="http://schemas.microsoft.com/office/drawing/2014/main" id="{074B4677-F7E1-42C4-B03C-395ABB19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323857"/>
            <a:ext cx="655320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733563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CA" altLang="en-US" sz="3200" dirty="0" err="1"/>
              <a:t>Golog</a:t>
            </a:r>
            <a:r>
              <a:rPr lang="en-CA" altLang="en-US" sz="3200" dirty="0"/>
              <a:t> - Conditionals</a:t>
            </a:r>
            <a:endParaRPr b="1" i="1" dirty="0"/>
          </a:p>
        </p:txBody>
      </p:sp>
      <p:sp>
        <p:nvSpPr>
          <p:cNvPr id="150" name="Systems that think like humans…"/>
          <p:cNvSpPr txBox="1">
            <a:spLocks noGrp="1"/>
          </p:cNvSpPr>
          <p:nvPr>
            <p:ph type="body" idx="1"/>
          </p:nvPr>
        </p:nvSpPr>
        <p:spPr>
          <a:prstGeom prst="rect">
            <a:avLst/>
          </a:prstGeom>
        </p:spPr>
        <p:txBody>
          <a:bodyPr/>
          <a:lstStyle/>
          <a:p>
            <a:pPr marL="720000">
              <a:buClr>
                <a:srgbClr val="091F5C"/>
              </a:buClr>
              <a:buSzPts val="2000"/>
              <a:defRPr sz="2000">
                <a:solidFill>
                  <a:srgbClr val="091F5C"/>
                </a:solidFill>
                <a:latin typeface="+mn-lt"/>
                <a:ea typeface="+mn-ea"/>
                <a:cs typeface="+mn-cs"/>
                <a:sym typeface="Arial"/>
              </a:defRPr>
            </a:pPr>
            <a:r>
              <a:rPr lang="en-CA" altLang="en-US" sz="2000" dirty="0">
                <a:solidFill>
                  <a:srgbClr val="0000CC"/>
                </a:solidFill>
                <a:sym typeface="Arial"/>
              </a:rPr>
              <a:t>Procedures </a:t>
            </a:r>
            <a:r>
              <a:rPr lang="en-CA" altLang="en-US" sz="2000" dirty="0">
                <a:solidFill>
                  <a:srgbClr val="091F5C"/>
                </a:solidFill>
                <a:sym typeface="Arial"/>
              </a:rPr>
              <a:t>are hard to define in situation calculus semantics using macro expansion, because there is no straightforward way to expand a procedure body, when that body includes a recursive call to itself.</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sz="2000" dirty="0">
                <a:solidFill>
                  <a:srgbClr val="091F5C"/>
                </a:solidFill>
                <a:sym typeface="Arial"/>
              </a:rPr>
              <a:t>Use an</a:t>
            </a:r>
            <a:r>
              <a:rPr lang="en-CA" altLang="en-US" sz="2000" dirty="0">
                <a:solidFill>
                  <a:srgbClr val="0000CC"/>
                </a:solidFill>
                <a:sym typeface="Arial"/>
              </a:rPr>
              <a:t> auxiliary macro definition</a:t>
            </a:r>
            <a:r>
              <a:rPr lang="en-CA" altLang="en-US" sz="2000" dirty="0">
                <a:solidFill>
                  <a:srgbClr val="091F5C"/>
                </a:solidFill>
                <a:sym typeface="Arial"/>
              </a:rPr>
              <a:t> for any predicate symbol P of arity n+2, taking a pair of situation arguments:</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36</a:t>
            </a:fld>
            <a:endParaRPr/>
          </a:p>
        </p:txBody>
      </p:sp>
      <p:pic>
        <p:nvPicPr>
          <p:cNvPr id="6" name="Picture 7">
            <a:extLst>
              <a:ext uri="{FF2B5EF4-FFF2-40B4-BE49-F238E27FC236}">
                <a16:creationId xmlns:a16="http://schemas.microsoft.com/office/drawing/2014/main" id="{0ADFFC1E-01A6-4BEA-A1F1-E0A976CF4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4260130"/>
            <a:ext cx="75438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09587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CA" altLang="en-US" sz="3200" dirty="0" err="1"/>
              <a:t>Golog</a:t>
            </a:r>
            <a:r>
              <a:rPr lang="en-CA" altLang="en-US" sz="3200" dirty="0"/>
              <a:t> - Procedures</a:t>
            </a:r>
            <a:endParaRPr b="1" i="1" dirty="0"/>
          </a:p>
        </p:txBody>
      </p:sp>
      <p:sp>
        <p:nvSpPr>
          <p:cNvPr id="150" name="Systems that think like humans…"/>
          <p:cNvSpPr txBox="1">
            <a:spLocks noGrp="1"/>
          </p:cNvSpPr>
          <p:nvPr>
            <p:ph type="body" idx="1"/>
          </p:nvPr>
        </p:nvSpPr>
        <p:spPr>
          <a:prstGeom prst="rect">
            <a:avLst/>
          </a:prstGeom>
        </p:spPr>
        <p:txBody>
          <a:bodyPr/>
          <a:lstStyle/>
          <a:p>
            <a:pPr marL="720000">
              <a:buClr>
                <a:srgbClr val="091F5C"/>
              </a:buClr>
              <a:buSzPts val="2000"/>
              <a:defRPr sz="2000">
                <a:solidFill>
                  <a:srgbClr val="091F5C"/>
                </a:solidFill>
                <a:latin typeface="+mn-lt"/>
                <a:ea typeface="+mn-ea"/>
                <a:cs typeface="+mn-cs"/>
                <a:sym typeface="Arial"/>
              </a:defRPr>
            </a:pPr>
            <a:r>
              <a:rPr lang="en-CA" altLang="en-US" sz="2000" dirty="0">
                <a:solidFill>
                  <a:srgbClr val="0000CC"/>
                </a:solidFill>
                <a:sym typeface="Arial"/>
              </a:rPr>
              <a:t>Semantics of procedures</a:t>
            </a:r>
            <a:r>
              <a:rPr lang="en-CA" altLang="en-US" sz="2000" dirty="0">
                <a:solidFill>
                  <a:srgbClr val="091F5C"/>
                </a:solidFill>
                <a:sym typeface="Arial"/>
              </a:rPr>
              <a:t>: A </a:t>
            </a:r>
            <a:r>
              <a:rPr lang="en-CA" altLang="en-US" sz="2000" dirty="0" err="1">
                <a:solidFill>
                  <a:srgbClr val="091F5C"/>
                </a:solidFill>
                <a:sym typeface="Arial"/>
              </a:rPr>
              <a:t>Golog</a:t>
            </a:r>
            <a:r>
              <a:rPr lang="en-CA" altLang="en-US" sz="2000" dirty="0">
                <a:solidFill>
                  <a:srgbClr val="091F5C"/>
                </a:solidFill>
                <a:sym typeface="Arial"/>
              </a:rPr>
              <a:t> program follows the block-structured programming style. A program of the form:</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262833" indent="0">
              <a:buClr>
                <a:srgbClr val="091F5C"/>
              </a:buClr>
              <a:buSzPts val="2000"/>
              <a:buNone/>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sz="2000" dirty="0">
                <a:solidFill>
                  <a:srgbClr val="091F5C"/>
                </a:solidFill>
                <a:sym typeface="Arial"/>
              </a:rPr>
              <a:t>Will then be evaluated as:</a:t>
            </a: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37</a:t>
            </a:fld>
            <a:endParaRPr/>
          </a:p>
        </p:txBody>
      </p:sp>
      <p:pic>
        <p:nvPicPr>
          <p:cNvPr id="6" name="Picture 6">
            <a:extLst>
              <a:ext uri="{FF2B5EF4-FFF2-40B4-BE49-F238E27FC236}">
                <a16:creationId xmlns:a16="http://schemas.microsoft.com/office/drawing/2014/main" id="{D3220614-71D6-417D-867E-A66453AE3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188467"/>
            <a:ext cx="8229600"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8">
            <a:extLst>
              <a:ext uri="{FF2B5EF4-FFF2-40B4-BE49-F238E27FC236}">
                <a16:creationId xmlns:a16="http://schemas.microsoft.com/office/drawing/2014/main" id="{F533F449-7448-4554-AABA-4A57F125B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3629554"/>
            <a:ext cx="8496300" cy="166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856769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CA" altLang="en-US" sz="3200" dirty="0" err="1"/>
              <a:t>Golog</a:t>
            </a:r>
            <a:r>
              <a:rPr lang="en-CA" altLang="en-US" sz="3200" dirty="0"/>
              <a:t> - Blocks World Example</a:t>
            </a:r>
            <a:endParaRPr b="1" i="1" dirty="0"/>
          </a:p>
        </p:txBody>
      </p:sp>
      <p:sp>
        <p:nvSpPr>
          <p:cNvPr id="150" name="Systems that think like humans…"/>
          <p:cNvSpPr txBox="1">
            <a:spLocks noGrp="1"/>
          </p:cNvSpPr>
          <p:nvPr>
            <p:ph type="body" idx="1"/>
          </p:nvPr>
        </p:nvSpPr>
        <p:spPr>
          <a:xfrm>
            <a:off x="290286" y="1020353"/>
            <a:ext cx="11611428" cy="4817294"/>
          </a:xfrm>
          <a:prstGeom prst="rect">
            <a:avLst/>
          </a:prstGeom>
        </p:spPr>
        <p:txBody>
          <a:bodyPr/>
          <a:lstStyle/>
          <a:p>
            <a:pPr marL="152387" indent="0">
              <a:buClr>
                <a:srgbClr val="091F5C"/>
              </a:buClr>
              <a:buSzPts val="2000"/>
              <a:buNone/>
              <a:defRPr sz="2000">
                <a:solidFill>
                  <a:srgbClr val="091F5C"/>
                </a:solidFill>
                <a:latin typeface="+mn-lt"/>
                <a:ea typeface="+mn-ea"/>
                <a:cs typeface="+mn-cs"/>
                <a:sym typeface="Arial"/>
              </a:defRPr>
            </a:pPr>
            <a:r>
              <a:rPr lang="en-CA" altLang="en-US" sz="2000" dirty="0">
                <a:solidFill>
                  <a:srgbClr val="091F5C"/>
                </a:solidFill>
                <a:sym typeface="Arial"/>
              </a:rPr>
              <a:t>A blocks world program to make a seven block tower with block A clear in the final situation.</a:t>
            </a: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38</a:t>
            </a:fld>
            <a:endParaRPr/>
          </a:p>
        </p:txBody>
      </p:sp>
      <p:pic>
        <p:nvPicPr>
          <p:cNvPr id="6" name="Picture 4">
            <a:extLst>
              <a:ext uri="{FF2B5EF4-FFF2-40B4-BE49-F238E27FC236}">
                <a16:creationId xmlns:a16="http://schemas.microsoft.com/office/drawing/2014/main" id="{51DABD90-A02B-4EC0-9438-819839E06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1440263"/>
            <a:ext cx="7848600"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411490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CA" altLang="en-US" sz="3200" dirty="0"/>
              <a:t>Programming in / Planning with </a:t>
            </a:r>
            <a:r>
              <a:rPr lang="en-CA" altLang="en-US" sz="3200" dirty="0" err="1"/>
              <a:t>Golog</a:t>
            </a:r>
            <a:endParaRPr b="1" i="1" dirty="0"/>
          </a:p>
        </p:txBody>
      </p:sp>
      <p:sp>
        <p:nvSpPr>
          <p:cNvPr id="150" name="Systems that think like humans…"/>
          <p:cNvSpPr txBox="1">
            <a:spLocks noGrp="1"/>
          </p:cNvSpPr>
          <p:nvPr>
            <p:ph type="body" idx="1"/>
          </p:nvPr>
        </p:nvSpPr>
        <p:spPr>
          <a:prstGeom prst="rect">
            <a:avLst/>
          </a:prstGeom>
        </p:spPr>
        <p:txBody>
          <a:bodyPr/>
          <a:lstStyle/>
          <a:p>
            <a:pPr marL="720000">
              <a:buClr>
                <a:srgbClr val="091F5C"/>
              </a:buClr>
              <a:buSzPts val="2000"/>
              <a:defRPr sz="2000">
                <a:solidFill>
                  <a:srgbClr val="091F5C"/>
                </a:solidFill>
                <a:latin typeface="+mn-lt"/>
                <a:ea typeface="+mn-ea"/>
                <a:cs typeface="+mn-cs"/>
                <a:sym typeface="Arial"/>
              </a:defRPr>
            </a:pPr>
            <a:r>
              <a:rPr lang="en-CA" altLang="en-US" sz="2000" dirty="0" err="1">
                <a:solidFill>
                  <a:srgbClr val="091F5C"/>
                </a:solidFill>
                <a:sym typeface="Arial"/>
              </a:rPr>
              <a:t>Golog</a:t>
            </a:r>
            <a:r>
              <a:rPr lang="en-CA" altLang="en-US" sz="2000" dirty="0">
                <a:solidFill>
                  <a:srgbClr val="091F5C"/>
                </a:solidFill>
                <a:sym typeface="Arial"/>
              </a:rPr>
              <a:t> programs are "executed" using theorem proving.</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sz="2000" dirty="0">
                <a:solidFill>
                  <a:srgbClr val="091F5C"/>
                </a:solidFill>
                <a:sym typeface="Arial"/>
              </a:rPr>
              <a:t>Program execution means, given a program </a:t>
            </a:r>
            <a:r>
              <a:rPr lang="el-GR" altLang="en-US" sz="2000" i="1" dirty="0">
                <a:solidFill>
                  <a:schemeClr val="folHlink"/>
                </a:solidFill>
                <a:cs typeface="Arial" panose="020B0604020202020204" pitchFamily="34" charset="0"/>
                <a:sym typeface="Arial"/>
              </a:rPr>
              <a:t>δ</a:t>
            </a:r>
            <a:r>
              <a:rPr lang="en-CA" altLang="en-US" sz="2000" dirty="0">
                <a:solidFill>
                  <a:srgbClr val="091F5C"/>
                </a:solidFill>
                <a:cs typeface="Arial" panose="020B0604020202020204" pitchFamily="34" charset="0"/>
                <a:sym typeface="Arial"/>
              </a:rPr>
              <a:t> and an initial situation </a:t>
            </a:r>
            <a:r>
              <a:rPr lang="en-CA" altLang="en-US" sz="2000" dirty="0">
                <a:solidFill>
                  <a:schemeClr val="folHlink"/>
                </a:solidFill>
                <a:cs typeface="Arial" panose="020B0604020202020204" pitchFamily="34" charset="0"/>
                <a:sym typeface="Arial"/>
              </a:rPr>
              <a:t>s</a:t>
            </a:r>
            <a:r>
              <a:rPr lang="en-CA" altLang="en-US" sz="2000" baseline="-25000" dirty="0">
                <a:solidFill>
                  <a:schemeClr val="folHlink"/>
                </a:solidFill>
                <a:cs typeface="Arial" panose="020B0604020202020204" pitchFamily="34" charset="0"/>
                <a:sym typeface="Arial"/>
              </a:rPr>
              <a:t>0</a:t>
            </a:r>
            <a:r>
              <a:rPr lang="en-CA" altLang="en-US" sz="2000" dirty="0">
                <a:solidFill>
                  <a:srgbClr val="091F5C"/>
                </a:solidFill>
                <a:cs typeface="Arial" panose="020B0604020202020204" pitchFamily="34" charset="0"/>
                <a:sym typeface="Arial"/>
              </a:rPr>
              <a:t>, find a terminating situation </a:t>
            </a:r>
            <a:r>
              <a:rPr lang="en-CA" altLang="en-US" sz="2000" dirty="0">
                <a:solidFill>
                  <a:schemeClr val="folHlink"/>
                </a:solidFill>
                <a:cs typeface="Arial" panose="020B0604020202020204" pitchFamily="34" charset="0"/>
                <a:sym typeface="Arial"/>
              </a:rPr>
              <a:t>s</a:t>
            </a:r>
            <a:r>
              <a:rPr lang="en-CA" altLang="en-US" sz="2000" dirty="0">
                <a:solidFill>
                  <a:srgbClr val="091F5C"/>
                </a:solidFill>
                <a:cs typeface="Arial" panose="020B0604020202020204" pitchFamily="34" charset="0"/>
                <a:sym typeface="Arial"/>
              </a:rPr>
              <a:t> for </a:t>
            </a:r>
            <a:r>
              <a:rPr lang="el-GR" altLang="en-US" sz="2000" i="1" dirty="0">
                <a:solidFill>
                  <a:srgbClr val="091F5C"/>
                </a:solidFill>
                <a:cs typeface="Arial" panose="020B0604020202020204" pitchFamily="34" charset="0"/>
                <a:sym typeface="Arial"/>
              </a:rPr>
              <a:t>δ</a:t>
            </a:r>
            <a:r>
              <a:rPr lang="en-CA" altLang="en-US" sz="2000" dirty="0">
                <a:solidFill>
                  <a:srgbClr val="091F5C"/>
                </a:solidFill>
                <a:cs typeface="Arial" panose="020B0604020202020204" pitchFamily="34" charset="0"/>
                <a:sym typeface="Arial"/>
              </a:rPr>
              <a:t>, if one exists.</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sz="2000" dirty="0">
                <a:solidFill>
                  <a:srgbClr val="091F5C"/>
                </a:solidFill>
                <a:cs typeface="Arial" panose="020B0604020202020204" pitchFamily="34" charset="0"/>
                <a:sym typeface="Arial"/>
              </a:rPr>
              <a:t>To do so, we prove the termination of </a:t>
            </a:r>
            <a:r>
              <a:rPr lang="el-GR" altLang="en-US" sz="2000" i="1" dirty="0">
                <a:solidFill>
                  <a:srgbClr val="091F5C"/>
                </a:solidFill>
                <a:cs typeface="Arial" panose="020B0604020202020204" pitchFamily="34" charset="0"/>
                <a:sym typeface="Arial"/>
              </a:rPr>
              <a:t>δ</a:t>
            </a:r>
            <a:r>
              <a:rPr lang="en-CA" altLang="en-US" sz="2000" dirty="0">
                <a:solidFill>
                  <a:srgbClr val="091F5C"/>
                </a:solidFill>
                <a:cs typeface="Arial" panose="020B0604020202020204" pitchFamily="34" charset="0"/>
                <a:sym typeface="Arial"/>
              </a:rPr>
              <a:t> as:</a:t>
            </a:r>
          </a:p>
          <a:p>
            <a:pPr marL="720000">
              <a:buClr>
                <a:srgbClr val="091F5C"/>
              </a:buClr>
              <a:buSzPts val="2000"/>
              <a:defRPr sz="2000">
                <a:solidFill>
                  <a:srgbClr val="091F5C"/>
                </a:solidFill>
                <a:latin typeface="+mn-lt"/>
                <a:ea typeface="+mn-ea"/>
                <a:cs typeface="+mn-cs"/>
                <a:sym typeface="Arial"/>
              </a:defRPr>
            </a:pPr>
            <a:endParaRPr lang="en-CA" sz="2000" dirty="0">
              <a:solidFill>
                <a:srgbClr val="091F5C"/>
              </a:solidFill>
              <a:latin typeface="+mn-lt"/>
              <a:cs typeface="Arial" panose="020B0604020202020204" pitchFamily="34" charset="0"/>
              <a:sym typeface="Arial"/>
            </a:endParaRPr>
          </a:p>
          <a:p>
            <a:pPr marL="720000">
              <a:buClr>
                <a:srgbClr val="091F5C"/>
              </a:buClr>
              <a:buSzPts val="2000"/>
              <a:defRPr sz="2000">
                <a:solidFill>
                  <a:srgbClr val="091F5C"/>
                </a:solidFill>
                <a:latin typeface="+mn-lt"/>
                <a:ea typeface="+mn-ea"/>
                <a:cs typeface="+mn-cs"/>
                <a:sym typeface="Arial"/>
              </a:defRPr>
            </a:pPr>
            <a:endParaRPr lang="en-CA" sz="2000" dirty="0">
              <a:solidFill>
                <a:srgbClr val="091F5C"/>
              </a:solidFill>
              <a:latin typeface="+mn-lt"/>
              <a:cs typeface="Arial" panose="020B0604020202020204" pitchFamily="34" charset="0"/>
              <a:sym typeface="Arial"/>
            </a:endParaRPr>
          </a:p>
          <a:p>
            <a:pPr marL="720000">
              <a:buClr>
                <a:srgbClr val="091F5C"/>
              </a:buClr>
              <a:buSzPts val="2000"/>
              <a:defRPr sz="2000">
                <a:solidFill>
                  <a:srgbClr val="091F5C"/>
                </a:solidFill>
                <a:latin typeface="+mn-lt"/>
                <a:ea typeface="+mn-ea"/>
                <a:cs typeface="+mn-cs"/>
                <a:sym typeface="Arial"/>
              </a:defRPr>
            </a:pPr>
            <a:r>
              <a:rPr lang="en-CA" altLang="en-US" sz="2000" dirty="0">
                <a:solidFill>
                  <a:srgbClr val="091F5C"/>
                </a:solidFill>
                <a:effectLst>
                  <a:outerShdw blurRad="38100" dist="38100" dir="2700000" algn="tl">
                    <a:srgbClr val="C0C0C0"/>
                  </a:outerShdw>
                </a:effectLst>
                <a:sym typeface="Arial"/>
              </a:rPr>
              <a:t>And then extract from the proof a binding for the terminating situation.</a:t>
            </a:r>
            <a:endParaRPr lang="en-US" sz="2000" dirty="0">
              <a:solidFill>
                <a:srgbClr val="091F5C"/>
              </a:solidFill>
              <a:latin typeface="+mn-lt"/>
              <a:cs typeface="+mn-cs"/>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39</a:t>
            </a:fld>
            <a:endParaRPr/>
          </a:p>
        </p:txBody>
      </p:sp>
      <p:pic>
        <p:nvPicPr>
          <p:cNvPr id="6" name="Picture 4">
            <a:extLst>
              <a:ext uri="{FF2B5EF4-FFF2-40B4-BE49-F238E27FC236}">
                <a16:creationId xmlns:a16="http://schemas.microsoft.com/office/drawing/2014/main" id="{42451F64-3E2F-4307-9517-AE3C90512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075" y="3891751"/>
            <a:ext cx="48958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491282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50">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cs typeface="Arial" panose="020B0604020202020204" pitchFamily="34" charset="0"/>
              </a:rPr>
              <a:t>Situations</a:t>
            </a:r>
            <a:endParaRPr b="1" i="1" dirty="0"/>
          </a:p>
        </p:txBody>
      </p:sp>
      <p:sp>
        <p:nvSpPr>
          <p:cNvPr id="150" name="Systems that think like humans…"/>
          <p:cNvSpPr txBox="1">
            <a:spLocks noGrp="1"/>
          </p:cNvSpPr>
          <p:nvPr>
            <p:ph type="body" idx="1"/>
          </p:nvPr>
        </p:nvSpPr>
        <p:spPr>
          <a:prstGeom prst="rect">
            <a:avLst/>
          </a:prstGeom>
        </p:spPr>
        <p:txBody>
          <a:bodyPr>
            <a:noAutofit/>
          </a:bodyPr>
          <a:lstStyle/>
          <a:p>
            <a:pPr marL="720000">
              <a:buClr>
                <a:srgbClr val="091F5C"/>
              </a:buClr>
              <a:buSzPts val="2000"/>
              <a:defRPr sz="2000">
                <a:solidFill>
                  <a:srgbClr val="091F5C"/>
                </a:solidFill>
                <a:latin typeface="+mn-lt"/>
                <a:ea typeface="+mn-ea"/>
                <a:cs typeface="+mn-cs"/>
                <a:sym typeface="Arial"/>
              </a:defRPr>
            </a:pPr>
            <a:r>
              <a:rPr lang="en-US" altLang="en-US" sz="2400" dirty="0">
                <a:solidFill>
                  <a:srgbClr val="091F5C"/>
                </a:solidFill>
                <a:sym typeface="Arial"/>
              </a:rPr>
              <a:t>A </a:t>
            </a:r>
            <a:r>
              <a:rPr lang="en-US" altLang="en-US" sz="2400" dirty="0">
                <a:solidFill>
                  <a:srgbClr val="0000CC"/>
                </a:solidFill>
                <a:sym typeface="Arial"/>
              </a:rPr>
              <a:t>situation</a:t>
            </a:r>
            <a:r>
              <a:rPr lang="en-US" altLang="en-US" sz="2400" dirty="0">
                <a:solidFill>
                  <a:srgbClr val="091F5C"/>
                </a:solidFill>
                <a:sym typeface="Arial"/>
              </a:rPr>
              <a:t> corresponds to a world (state).</a:t>
            </a:r>
          </a:p>
          <a:p>
            <a:pPr marL="720000">
              <a:buClr>
                <a:srgbClr val="091F5C"/>
              </a:buClr>
              <a:buSzPts val="2000"/>
              <a:defRPr sz="2000">
                <a:solidFill>
                  <a:srgbClr val="091F5C"/>
                </a:solidFill>
                <a:latin typeface="+mn-lt"/>
                <a:ea typeface="+mn-ea"/>
                <a:cs typeface="+mn-cs"/>
                <a:sym typeface="Arial"/>
              </a:defRPr>
            </a:pPr>
            <a:r>
              <a:rPr lang="en-US" altLang="en-US" sz="2400" dirty="0">
                <a:solidFill>
                  <a:srgbClr val="0000CC"/>
                </a:solidFill>
                <a:sym typeface="Arial"/>
              </a:rPr>
              <a:t>Situations</a:t>
            </a:r>
            <a:r>
              <a:rPr lang="en-US" altLang="en-US" sz="2400" dirty="0">
                <a:solidFill>
                  <a:schemeClr val="hlink"/>
                </a:solidFill>
                <a:sym typeface="Arial"/>
              </a:rPr>
              <a:t> </a:t>
            </a:r>
            <a:r>
              <a:rPr lang="en-US" altLang="en-US" sz="2400" dirty="0">
                <a:solidFill>
                  <a:srgbClr val="091F5C"/>
                </a:solidFill>
                <a:sym typeface="Arial"/>
              </a:rPr>
              <a:t>are denoted through FOL terms: e.g. </a:t>
            </a:r>
            <a:r>
              <a:rPr lang="en-US" altLang="en-US" sz="2400" dirty="0">
                <a:solidFill>
                  <a:srgbClr val="0000CC"/>
                </a:solidFill>
                <a:sym typeface="Arial"/>
              </a:rPr>
              <a:t>S, S'</a:t>
            </a:r>
            <a:endParaRPr lang="en-US" sz="24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400" dirty="0">
                <a:solidFill>
                  <a:srgbClr val="0000CC"/>
                </a:solidFill>
                <a:sym typeface="Arial"/>
              </a:rPr>
              <a:t>Actions</a:t>
            </a:r>
            <a:r>
              <a:rPr lang="en-US" altLang="en-US" sz="2400" dirty="0">
                <a:solidFill>
                  <a:srgbClr val="091F5C"/>
                </a:solidFill>
                <a:sym typeface="Arial"/>
              </a:rPr>
              <a:t> transform situations, i.e. the application of an action in a given situation S yields a situation S’.</a:t>
            </a:r>
          </a:p>
          <a:p>
            <a:pPr marL="720000">
              <a:buClr>
                <a:srgbClr val="091F5C"/>
              </a:buClr>
              <a:buSzPts val="2000"/>
              <a:defRPr sz="2000">
                <a:solidFill>
                  <a:srgbClr val="091F5C"/>
                </a:solidFill>
                <a:latin typeface="+mn-lt"/>
                <a:ea typeface="+mn-ea"/>
                <a:cs typeface="+mn-cs"/>
                <a:sym typeface="Arial"/>
              </a:defRPr>
            </a:pPr>
            <a:r>
              <a:rPr lang="en-US" altLang="en-US" sz="2400" dirty="0">
                <a:solidFill>
                  <a:srgbClr val="091F5C"/>
                </a:solidFill>
                <a:sym typeface="Arial"/>
              </a:rPr>
              <a:t>Situations thus also refer to possible world histories.</a:t>
            </a:r>
            <a:endParaRPr lang="en-US" sz="24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400" dirty="0">
                <a:solidFill>
                  <a:srgbClr val="091F5C"/>
                </a:solidFill>
                <a:sym typeface="Arial"/>
              </a:rPr>
              <a:t>For example, the expression</a:t>
            </a:r>
          </a:p>
          <a:p>
            <a:pPr marL="720000">
              <a:buClr>
                <a:srgbClr val="091F5C"/>
              </a:buClr>
              <a:buSzPts val="2000"/>
              <a:defRPr sz="2000">
                <a:solidFill>
                  <a:srgbClr val="091F5C"/>
                </a:solidFill>
                <a:latin typeface="+mn-lt"/>
                <a:ea typeface="+mn-ea"/>
                <a:cs typeface="+mn-cs"/>
                <a:sym typeface="Arial"/>
              </a:defRPr>
            </a:pPr>
            <a:endParaRPr lang="en-US" sz="2400" spc="-35" dirty="0">
              <a:solidFill>
                <a:srgbClr val="091F5C"/>
              </a:solidFill>
              <a:latin typeface="Tahoma"/>
              <a:cs typeface="Tahoma"/>
              <a:sym typeface="Arial"/>
            </a:endParaRPr>
          </a:p>
          <a:p>
            <a:pPr marL="262833" indent="0">
              <a:buClr>
                <a:srgbClr val="091F5C"/>
              </a:buClr>
              <a:buSzPts val="2000"/>
              <a:buNone/>
              <a:defRPr sz="2000">
                <a:solidFill>
                  <a:srgbClr val="091F5C"/>
                </a:solidFill>
                <a:latin typeface="+mn-lt"/>
                <a:ea typeface="+mn-ea"/>
                <a:cs typeface="+mn-cs"/>
                <a:sym typeface="Arial"/>
              </a:defRPr>
            </a:pPr>
            <a:r>
              <a:rPr lang="en-US" altLang="en-US" sz="2400" dirty="0">
                <a:solidFill>
                  <a:srgbClr val="091F5C"/>
                </a:solidFill>
                <a:sym typeface="Arial"/>
              </a:rPr>
              <a:t>Refers to the action sequence:</a:t>
            </a:r>
          </a:p>
          <a:p>
            <a:pPr marL="262833" indent="0">
              <a:buClr>
                <a:srgbClr val="091F5C"/>
              </a:buClr>
              <a:buSzPts val="2000"/>
              <a:buNone/>
              <a:defRPr sz="2000">
                <a:solidFill>
                  <a:srgbClr val="091F5C"/>
                </a:solidFill>
                <a:latin typeface="+mn-lt"/>
                <a:ea typeface="+mn-ea"/>
                <a:cs typeface="+mn-cs"/>
                <a:sym typeface="Arial"/>
              </a:defRPr>
            </a:pPr>
            <a:endParaRPr lang="en-US" sz="2400" spc="-35" dirty="0">
              <a:solidFill>
                <a:srgbClr val="091F5C"/>
              </a:solidFill>
              <a:latin typeface="Tahoma"/>
              <a:cs typeface="Tahoma"/>
              <a:sym typeface="Arial"/>
            </a:endParaRPr>
          </a:p>
          <a:p>
            <a:pPr marL="262833" indent="0">
              <a:buClr>
                <a:srgbClr val="091F5C"/>
              </a:buClr>
              <a:buSzPts val="2000"/>
              <a:buNone/>
              <a:defRPr sz="2000">
                <a:solidFill>
                  <a:srgbClr val="091F5C"/>
                </a:solidFill>
                <a:latin typeface="+mn-lt"/>
                <a:ea typeface="+mn-ea"/>
                <a:cs typeface="+mn-cs"/>
                <a:sym typeface="Arial"/>
              </a:defRPr>
            </a:pPr>
            <a:r>
              <a:rPr lang="en-US" altLang="en-US" sz="2400" dirty="0">
                <a:solidFill>
                  <a:srgbClr val="091F5C"/>
                </a:solidFill>
                <a:sym typeface="Arial"/>
              </a:rPr>
              <a:t>Yielding a new situation S when applied to S</a:t>
            </a:r>
            <a:r>
              <a:rPr lang="en-US" altLang="en-US" sz="2400" baseline="-25000" dirty="0">
                <a:solidFill>
                  <a:srgbClr val="091F5C"/>
                </a:solidFill>
                <a:sym typeface="Arial"/>
              </a:rPr>
              <a:t>0</a:t>
            </a:r>
            <a:r>
              <a:rPr lang="en-US" altLang="en-US" sz="2400" dirty="0">
                <a:solidFill>
                  <a:srgbClr val="091F5C"/>
                </a:solidFill>
                <a:sym typeface="Arial"/>
              </a:rPr>
              <a:t>.</a:t>
            </a:r>
            <a:endParaRPr lang="en-US" sz="24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4</a:t>
            </a:fld>
            <a:endParaRPr/>
          </a:p>
        </p:txBody>
      </p:sp>
      <p:sp>
        <p:nvSpPr>
          <p:cNvPr id="151" name="Google Shape;29;p5"/>
          <p:cNvSpPr txBox="1">
            <a:spLocks noGrp="1"/>
          </p:cNvSpPr>
          <p:nvPr>
            <p:ph type="body" idx="4294967295"/>
          </p:nvPr>
        </p:nvSpPr>
        <p:spPr>
          <a:xfrm>
            <a:off x="8465765" y="959841"/>
            <a:ext cx="3343191" cy="141939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Autofit/>
          </a:bodyPr>
          <a:lstStyle/>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sz="2400" spc="-35" dirty="0">
                <a:solidFill>
                  <a:srgbClr val="091F5C"/>
                </a:solidFill>
                <a:latin typeface="Tahoma"/>
                <a:cs typeface="Tahoma"/>
                <a:sym typeface="Arial"/>
              </a:rPr>
              <a:t>Structured</a:t>
            </a:r>
          </a:p>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sz="2400" spc="-35" dirty="0">
                <a:solidFill>
                  <a:srgbClr val="091F5C"/>
                </a:solidFill>
                <a:latin typeface="Tahoma"/>
                <a:cs typeface="Tahoma"/>
                <a:sym typeface="Arial"/>
              </a:rPr>
              <a:t>Semi-Structured</a:t>
            </a:r>
          </a:p>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US" sz="2400" spc="-35" dirty="0">
                <a:solidFill>
                  <a:srgbClr val="091F5C"/>
                </a:solidFill>
                <a:latin typeface="Tahoma"/>
                <a:cs typeface="Tahoma"/>
                <a:sym typeface="Arial"/>
              </a:rPr>
              <a:t>Unstructured</a:t>
            </a:r>
          </a:p>
          <a:p>
            <a:pPr indent="-423301" algn="l">
              <a:buClr>
                <a:srgbClr val="091F5C"/>
              </a:buClr>
              <a:buSzPts val="2000"/>
              <a:defRPr sz="2000">
                <a:solidFill>
                  <a:srgbClr val="091F5C"/>
                </a:solidFill>
                <a:latin typeface="+mn-lt"/>
                <a:ea typeface="+mn-ea"/>
                <a:cs typeface="+mn-cs"/>
                <a:sym typeface="Arial"/>
              </a:defRPr>
            </a:pPr>
            <a:endParaRPr sz="2400" dirty="0"/>
          </a:p>
        </p:txBody>
      </p:sp>
      <p:pic>
        <p:nvPicPr>
          <p:cNvPr id="2" name="Afbeelding 1">
            <a:extLst>
              <a:ext uri="{FF2B5EF4-FFF2-40B4-BE49-F238E27FC236}">
                <a16:creationId xmlns:a16="http://schemas.microsoft.com/office/drawing/2014/main" id="{4775EC02-9B47-45AA-A60E-41629581F5E1}"/>
              </a:ext>
            </a:extLst>
          </p:cNvPr>
          <p:cNvPicPr>
            <a:picLocks noChangeAspect="1"/>
          </p:cNvPicPr>
          <p:nvPr/>
        </p:nvPicPr>
        <p:blipFill>
          <a:blip r:embed="rId2"/>
          <a:stretch>
            <a:fillRect/>
          </a:stretch>
        </p:blipFill>
        <p:spPr>
          <a:xfrm>
            <a:off x="2689464" y="4325337"/>
            <a:ext cx="6813071" cy="424733"/>
          </a:xfrm>
          <a:prstGeom prst="rect">
            <a:avLst/>
          </a:prstGeom>
        </p:spPr>
      </p:pic>
      <p:pic>
        <p:nvPicPr>
          <p:cNvPr id="3" name="Afbeelding 2">
            <a:extLst>
              <a:ext uri="{FF2B5EF4-FFF2-40B4-BE49-F238E27FC236}">
                <a16:creationId xmlns:a16="http://schemas.microsoft.com/office/drawing/2014/main" id="{9AE6A60B-DC01-48E3-99D3-D91A0F8205DD}"/>
              </a:ext>
            </a:extLst>
          </p:cNvPr>
          <p:cNvPicPr>
            <a:picLocks noChangeAspect="1"/>
          </p:cNvPicPr>
          <p:nvPr/>
        </p:nvPicPr>
        <p:blipFill>
          <a:blip r:embed="rId3"/>
          <a:stretch>
            <a:fillRect/>
          </a:stretch>
        </p:blipFill>
        <p:spPr>
          <a:xfrm>
            <a:off x="3476455" y="5415059"/>
            <a:ext cx="5074699" cy="427752"/>
          </a:xfrm>
          <a:prstGeom prst="rect">
            <a:avLst/>
          </a:prstGeom>
        </p:spPr>
      </p:pic>
    </p:spTree>
    <p:extLst>
      <p:ext uri="{BB962C8B-B14F-4D97-AF65-F5344CB8AC3E}">
        <p14:creationId xmlns:p14="http://schemas.microsoft.com/office/powerpoint/2010/main" val="176934828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50">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50">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150">
                                            <p:txEl>
                                              <p:pRg st="4" end="4"/>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150">
                                            <p:txEl>
                                              <p:pRg st="6" end="6"/>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150">
                                            <p:txEl>
                                              <p:pRg st="8" end="8"/>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p:tmAbs val="0"/>
                                  </p:iterate>
                                  <p:childTnLst>
                                    <p:set>
                                      <p:cBhvr>
                                        <p:cTn id="31" fill="hold"/>
                                        <p:tgtEl>
                                          <p:spTgt spid="151">
                                            <p:bg/>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iterate>
                                    <p:tmAbs val="0"/>
                                  </p:iterate>
                                  <p:childTnLst>
                                    <p:set>
                                      <p:cBhvr>
                                        <p:cTn id="34" fill="hold"/>
                                        <p:tgtEl>
                                          <p:spTgt spid="151">
                                            <p:txEl>
                                              <p:pRg st="0" end="0"/>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iterate>
                                    <p:tmAbs val="0"/>
                                  </p:iterate>
                                  <p:childTnLst>
                                    <p:set>
                                      <p:cBhvr>
                                        <p:cTn id="37" fill="hold"/>
                                        <p:tgtEl>
                                          <p:spTgt spid="151">
                                            <p:txEl>
                                              <p:pRg st="1" end="1"/>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iterate>
                                    <p:tmAbs val="0"/>
                                  </p:iterate>
                                  <p:childTnLst>
                                    <p:set>
                                      <p:cBhvr>
                                        <p:cTn id="40" fill="hold"/>
                                        <p:tgtEl>
                                          <p:spTgt spid="1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P spid="151" grpId="0" build="p" bldLvl="5"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CA" altLang="en-US" dirty="0"/>
              <a:t>Elevator Controller in GOLOG</a:t>
            </a:r>
            <a:endParaRPr b="1" i="1" dirty="0"/>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40</a:t>
            </a:fld>
            <a:endParaRPr/>
          </a:p>
        </p:txBody>
      </p:sp>
      <p:pic>
        <p:nvPicPr>
          <p:cNvPr id="8" name="Picture 3">
            <a:extLst>
              <a:ext uri="{FF2B5EF4-FFF2-40B4-BE49-F238E27FC236}">
                <a16:creationId xmlns:a16="http://schemas.microsoft.com/office/drawing/2014/main" id="{6609DDAD-E060-481E-BA97-EE58F7C66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309" y="973382"/>
            <a:ext cx="8633381" cy="4911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6256921"/>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CA" altLang="en-US" sz="3200" dirty="0"/>
              <a:t>GOLOG - Elevator Controller</a:t>
            </a:r>
            <a:endParaRPr b="1" i="1" dirty="0"/>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41</a:t>
            </a:fld>
            <a:endParaRPr/>
          </a:p>
        </p:txBody>
      </p:sp>
      <p:pic>
        <p:nvPicPr>
          <p:cNvPr id="8" name="Picture 3">
            <a:extLst>
              <a:ext uri="{FF2B5EF4-FFF2-40B4-BE49-F238E27FC236}">
                <a16:creationId xmlns:a16="http://schemas.microsoft.com/office/drawing/2014/main" id="{BF68536A-8A65-43C8-8856-407D64EE5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091178"/>
            <a:ext cx="80772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a:extLst>
              <a:ext uri="{FF2B5EF4-FFF2-40B4-BE49-F238E27FC236}">
                <a16:creationId xmlns:a16="http://schemas.microsoft.com/office/drawing/2014/main" id="{8D009A02-EDA3-437B-8393-449A123D9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4091219"/>
            <a:ext cx="84582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590308"/>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CA" altLang="en-US" sz="3200" dirty="0"/>
              <a:t>GOLOG - Elevator Controller</a:t>
            </a:r>
            <a:endParaRPr b="1" i="1" dirty="0"/>
          </a:p>
        </p:txBody>
      </p:sp>
      <p:sp>
        <p:nvSpPr>
          <p:cNvPr id="150" name="Systems that think like humans…"/>
          <p:cNvSpPr txBox="1">
            <a:spLocks noGrp="1"/>
          </p:cNvSpPr>
          <p:nvPr>
            <p:ph type="body" idx="1"/>
          </p:nvPr>
        </p:nvSpPr>
        <p:spPr>
          <a:prstGeom prst="rect">
            <a:avLst/>
          </a:prstGeom>
        </p:spPr>
        <p:txBody>
          <a:bodyPr/>
          <a:lstStyle/>
          <a:p>
            <a:pPr marL="152387" indent="0">
              <a:buClr>
                <a:srgbClr val="091F5C"/>
              </a:buClr>
              <a:buSzPts val="2000"/>
              <a:buNone/>
              <a:defRPr sz="2000">
                <a:solidFill>
                  <a:srgbClr val="091F5C"/>
                </a:solidFill>
                <a:latin typeface="+mn-lt"/>
                <a:ea typeface="+mn-ea"/>
                <a:cs typeface="+mn-cs"/>
                <a:sym typeface="Arial"/>
              </a:defRPr>
            </a:pPr>
            <a:r>
              <a:rPr lang="en-US" altLang="en-US" dirty="0">
                <a:solidFill>
                  <a:srgbClr val="091F5C"/>
                </a:solidFill>
                <a:sym typeface="Arial"/>
              </a:rPr>
              <a:t>The next floor (to be served) is the nearest floor to the floor, where the elevators is now, in s.</a:t>
            </a: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42</a:t>
            </a:fld>
            <a:endParaRPr/>
          </a:p>
        </p:txBody>
      </p:sp>
      <p:pic>
        <p:nvPicPr>
          <p:cNvPr id="6" name="Picture 3">
            <a:extLst>
              <a:ext uri="{FF2B5EF4-FFF2-40B4-BE49-F238E27FC236}">
                <a16:creationId xmlns:a16="http://schemas.microsoft.com/office/drawing/2014/main" id="{AF5E815E-315C-47A2-931E-AB07E9F9F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972" y="2233367"/>
            <a:ext cx="10258055" cy="1301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789743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CA" altLang="en-US" sz="3200" dirty="0"/>
              <a:t>GOLOG-Procedures for Elevator </a:t>
            </a:r>
            <a:endParaRPr b="1" i="1" dirty="0"/>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43</a:t>
            </a:fld>
            <a:endParaRPr/>
          </a:p>
        </p:txBody>
      </p:sp>
      <p:pic>
        <p:nvPicPr>
          <p:cNvPr id="8" name="Picture 4">
            <a:extLst>
              <a:ext uri="{FF2B5EF4-FFF2-40B4-BE49-F238E27FC236}">
                <a16:creationId xmlns:a16="http://schemas.microsoft.com/office/drawing/2014/main" id="{827A1207-8BE3-4C6C-97D6-ABE12636F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842" y="2276475"/>
            <a:ext cx="7580313"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a:extLst>
              <a:ext uri="{FF2B5EF4-FFF2-40B4-BE49-F238E27FC236}">
                <a16:creationId xmlns:a16="http://schemas.microsoft.com/office/drawing/2014/main" id="{00A2F8AB-0B5F-4641-A5B6-7AA2BFA83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899" y="3912926"/>
            <a:ext cx="8458200"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837629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CA" altLang="en-US" sz="3200" dirty="0"/>
              <a:t>GOLOG - Running the Elevator</a:t>
            </a:r>
            <a:endParaRPr b="1" i="1" dirty="0"/>
          </a:p>
        </p:txBody>
      </p:sp>
      <p:sp>
        <p:nvSpPr>
          <p:cNvPr id="150" name="Systems that think like humans…"/>
          <p:cNvSpPr txBox="1">
            <a:spLocks noGrp="1"/>
          </p:cNvSpPr>
          <p:nvPr>
            <p:ph type="body" idx="1"/>
          </p:nvPr>
        </p:nvSpPr>
        <p:spPr>
          <a:prstGeom prst="rect">
            <a:avLst/>
          </a:prstGeom>
        </p:spPr>
        <p:txBody>
          <a:bodyPr/>
          <a:lstStyle/>
          <a:p>
            <a:pPr marL="720000">
              <a:buClr>
                <a:srgbClr val="091F5C"/>
              </a:buClr>
              <a:buSzPts val="2000"/>
              <a:defRPr sz="2000">
                <a:solidFill>
                  <a:srgbClr val="091F5C"/>
                </a:solidFill>
                <a:latin typeface="+mn-lt"/>
                <a:ea typeface="+mn-ea"/>
                <a:cs typeface="+mn-cs"/>
                <a:sym typeface="Arial"/>
              </a:defRPr>
            </a:pPr>
            <a:r>
              <a:rPr lang="en-CA" altLang="en-US" dirty="0" err="1">
                <a:solidFill>
                  <a:srgbClr val="091F5C"/>
                </a:solidFill>
                <a:sym typeface="Arial"/>
              </a:rPr>
              <a:t>Intial</a:t>
            </a:r>
            <a:r>
              <a:rPr lang="en-CA" altLang="en-US" dirty="0">
                <a:solidFill>
                  <a:srgbClr val="091F5C"/>
                </a:solidFill>
                <a:sym typeface="Arial"/>
              </a:rPr>
              <a:t> State:</a:t>
            </a:r>
            <a:endParaRPr lang="en-US" sz="2000" spc="-35" dirty="0">
              <a:solidFill>
                <a:srgbClr val="091F5C"/>
              </a:solidFill>
              <a:latin typeface="Tahoma"/>
              <a:cs typeface="Tahoma"/>
              <a:sym typeface="Arial"/>
            </a:endParaRPr>
          </a:p>
          <a:p>
            <a:pPr marL="262833" indent="0">
              <a:buClr>
                <a:srgbClr val="091F5C"/>
              </a:buClr>
              <a:buSzPts val="2000"/>
              <a:buNone/>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dirty="0">
                <a:solidFill>
                  <a:srgbClr val="091F5C"/>
                </a:solidFill>
                <a:sym typeface="Arial"/>
              </a:rPr>
              <a:t>"Running the Elevator Program“:</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dirty="0">
                <a:solidFill>
                  <a:srgbClr val="091F5C"/>
                </a:solidFill>
                <a:sym typeface="Arial"/>
              </a:rPr>
              <a:t>Find situation s:</a:t>
            </a: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dirty="0">
              <a:solidFill>
                <a:srgbClr val="091F5C"/>
              </a:solidFill>
              <a:latin typeface="+mn-lt"/>
              <a:cs typeface="+mn-cs"/>
              <a:sym typeface="Arial"/>
            </a:endParaRPr>
          </a:p>
          <a:p>
            <a:pPr marL="720000">
              <a:buClr>
                <a:srgbClr val="091F5C"/>
              </a:buClr>
              <a:buSzPts val="2000"/>
              <a:defRPr sz="2000">
                <a:solidFill>
                  <a:srgbClr val="091F5C"/>
                </a:solidFill>
                <a:latin typeface="+mn-lt"/>
                <a:ea typeface="+mn-ea"/>
                <a:cs typeface="+mn-cs"/>
                <a:sym typeface="Arial"/>
              </a:defRPr>
            </a:pPr>
            <a:r>
              <a:rPr lang="en-CA" altLang="en-US" dirty="0">
                <a:solidFill>
                  <a:srgbClr val="091F5C"/>
                </a:solidFill>
                <a:sym typeface="Arial"/>
              </a:rPr>
              <a:t>and collect matching action sequence:</a:t>
            </a:r>
            <a:endParaRPr lang="en-US" sz="2000" dirty="0">
              <a:solidFill>
                <a:srgbClr val="091F5C"/>
              </a:solidFill>
              <a:latin typeface="+mn-lt"/>
              <a:cs typeface="+mn-cs"/>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44</a:t>
            </a:fld>
            <a:endParaRPr/>
          </a:p>
        </p:txBody>
      </p:sp>
      <p:pic>
        <p:nvPicPr>
          <p:cNvPr id="6" name="Picture 3">
            <a:extLst>
              <a:ext uri="{FF2B5EF4-FFF2-40B4-BE49-F238E27FC236}">
                <a16:creationId xmlns:a16="http://schemas.microsoft.com/office/drawing/2014/main" id="{23471BE9-C00F-453E-B63B-D0FD07F731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00" y="1198776"/>
            <a:ext cx="632460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a:extLst>
              <a:ext uri="{FF2B5EF4-FFF2-40B4-BE49-F238E27FC236}">
                <a16:creationId xmlns:a16="http://schemas.microsoft.com/office/drawing/2014/main" id="{B07013BF-BA1D-47C1-9A0E-1E024C524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8700" y="2113546"/>
            <a:ext cx="4419600"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DE959B2B-2357-453A-B48B-A24C35E170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429000"/>
            <a:ext cx="8382000"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a:extLst>
              <a:ext uri="{FF2B5EF4-FFF2-40B4-BE49-F238E27FC236}">
                <a16:creationId xmlns:a16="http://schemas.microsoft.com/office/drawing/2014/main" id="{FC373290-6B8A-458A-9205-0339D76907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973721"/>
            <a:ext cx="8382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093067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50">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CA" altLang="en-US" sz="3200" b="0" dirty="0">
                <a:solidFill>
                  <a:srgbClr val="002060"/>
                </a:solidFill>
              </a:rPr>
              <a:t>Elevator Controller - Initial and Final Situation</a:t>
            </a:r>
            <a:endParaRPr b="1" i="1" dirty="0">
              <a:solidFill>
                <a:srgbClr val="002060"/>
              </a:solidFill>
            </a:endParaRPr>
          </a:p>
        </p:txBody>
      </p:sp>
      <p:sp>
        <p:nvSpPr>
          <p:cNvPr id="150" name="Systems that think like humans…"/>
          <p:cNvSpPr txBox="1">
            <a:spLocks noGrp="1"/>
          </p:cNvSpPr>
          <p:nvPr>
            <p:ph type="body" idx="1"/>
          </p:nvPr>
        </p:nvSpPr>
        <p:spPr>
          <a:prstGeom prst="rect">
            <a:avLst/>
          </a:prstGeom>
        </p:spPr>
        <p:txBody>
          <a:bodyPr/>
          <a:lstStyle/>
          <a:p>
            <a:pPr marL="720000">
              <a:buClr>
                <a:srgbClr val="091F5C"/>
              </a:buClr>
              <a:buSzPts val="2000"/>
              <a:defRPr sz="2000">
                <a:solidFill>
                  <a:srgbClr val="091F5C"/>
                </a:solidFill>
                <a:latin typeface="+mn-lt"/>
                <a:ea typeface="+mn-ea"/>
                <a:cs typeface="+mn-cs"/>
                <a:sym typeface="Arial"/>
              </a:defRPr>
            </a:pPr>
            <a:r>
              <a:rPr lang="en-CA" altLang="en-US" sz="2000" dirty="0">
                <a:solidFill>
                  <a:srgbClr val="091F5C"/>
                </a:solidFill>
                <a:sym typeface="Arial"/>
              </a:rPr>
              <a:t>The initial situation axiom specifies that, initially buttons 3 and 5 are on, and moreover no other buttons are on. Thus, we have complete information initially about which call buttons are on.</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dirty="0">
                <a:solidFill>
                  <a:srgbClr val="091F5C"/>
                </a:solidFill>
                <a:sym typeface="Arial"/>
              </a:rPr>
              <a:t>A successful proof for the elevator program, for example, may return the following binding for </a:t>
            </a:r>
            <a:r>
              <a:rPr lang="en-CA" altLang="en-US" i="1" dirty="0">
                <a:solidFill>
                  <a:srgbClr val="091F5C"/>
                </a:solidFill>
                <a:sym typeface="Arial"/>
              </a:rPr>
              <a:t>s</a:t>
            </a:r>
            <a:r>
              <a:rPr lang="en-CA" altLang="en-US" dirty="0">
                <a:solidFill>
                  <a:srgbClr val="091F5C"/>
                </a:solidFill>
                <a:sym typeface="Arial"/>
              </a:rPr>
              <a:t>:</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45</a:t>
            </a:fld>
            <a:endParaRPr/>
          </a:p>
        </p:txBody>
      </p:sp>
      <p:pic>
        <p:nvPicPr>
          <p:cNvPr id="6" name="Picture 4">
            <a:extLst>
              <a:ext uri="{FF2B5EF4-FFF2-40B4-BE49-F238E27FC236}">
                <a16:creationId xmlns:a16="http://schemas.microsoft.com/office/drawing/2014/main" id="{4676E3A5-E8C4-4FC1-AA76-F11627921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4822" t="47668" r="-1791" b="-2255"/>
          <a:stretch>
            <a:fillRect/>
          </a:stretch>
        </p:blipFill>
        <p:spPr bwMode="auto">
          <a:xfrm>
            <a:off x="2820193" y="2219227"/>
            <a:ext cx="655161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8">
            <a:extLst>
              <a:ext uri="{FF2B5EF4-FFF2-40B4-BE49-F238E27FC236}">
                <a16:creationId xmlns:a16="http://schemas.microsoft.com/office/drawing/2014/main" id="{4FA13037-8D8C-4C01-890B-2D69588E46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49" y="3763720"/>
            <a:ext cx="84963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882250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CA" altLang="en-US" sz="3200" dirty="0"/>
              <a:t>Elevator Controller - The Plan</a:t>
            </a:r>
            <a:endParaRPr b="1" i="1" dirty="0"/>
          </a:p>
        </p:txBody>
      </p:sp>
      <p:sp>
        <p:nvSpPr>
          <p:cNvPr id="150" name="Systems that think like humans…"/>
          <p:cNvSpPr txBox="1">
            <a:spLocks noGrp="1"/>
          </p:cNvSpPr>
          <p:nvPr>
            <p:ph type="body" idx="1"/>
          </p:nvPr>
        </p:nvSpPr>
        <p:spPr>
          <a:prstGeom prst="rect">
            <a:avLst/>
          </a:prstGeom>
        </p:spPr>
        <p:txBody>
          <a:bodyPr/>
          <a:lstStyle/>
          <a:p>
            <a:pPr marL="720000">
              <a:buClr>
                <a:srgbClr val="091F5C"/>
              </a:buClr>
              <a:buSzPts val="2000"/>
              <a:defRPr sz="2000">
                <a:solidFill>
                  <a:srgbClr val="091F5C"/>
                </a:solidFill>
                <a:latin typeface="+mn-lt"/>
                <a:ea typeface="+mn-ea"/>
                <a:cs typeface="+mn-cs"/>
                <a:sym typeface="Arial"/>
              </a:defRPr>
            </a:pPr>
            <a:r>
              <a:rPr lang="en-CA" altLang="en-US" sz="2000" dirty="0">
                <a:solidFill>
                  <a:srgbClr val="091F5C"/>
                </a:solidFill>
                <a:sym typeface="Arial"/>
              </a:rPr>
              <a:t>This example shows that </a:t>
            </a:r>
            <a:r>
              <a:rPr lang="en-CA" altLang="en-US" sz="2000" dirty="0" err="1">
                <a:solidFill>
                  <a:srgbClr val="091F5C"/>
                </a:solidFill>
                <a:sym typeface="Arial"/>
              </a:rPr>
              <a:t>Golog</a:t>
            </a:r>
            <a:r>
              <a:rPr lang="en-CA" altLang="en-US" sz="2000" dirty="0">
                <a:solidFill>
                  <a:srgbClr val="091F5C"/>
                </a:solidFill>
                <a:sym typeface="Arial"/>
              </a:rPr>
              <a:t> is a logic programming language in the following sense:</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46</a:t>
            </a:fld>
            <a:endParaRPr/>
          </a:p>
        </p:txBody>
      </p:sp>
      <p:sp>
        <p:nvSpPr>
          <p:cNvPr id="151" name="Google Shape;29;p5"/>
          <p:cNvSpPr txBox="1">
            <a:spLocks noGrp="1"/>
          </p:cNvSpPr>
          <p:nvPr>
            <p:ph type="body" idx="4294967295"/>
          </p:nvPr>
        </p:nvSpPr>
        <p:spPr>
          <a:xfrm>
            <a:off x="866530" y="2075127"/>
            <a:ext cx="10458939" cy="168859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CA" altLang="en-US" sz="2000" dirty="0">
                <a:solidFill>
                  <a:srgbClr val="091F5C"/>
                </a:solidFill>
                <a:sym typeface="Arial"/>
              </a:rPr>
              <a:t>Its interpreter is a general purpose theorem prover.</a:t>
            </a:r>
          </a:p>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CA" altLang="en-US" sz="2000" dirty="0">
                <a:solidFill>
                  <a:srgbClr val="091F5C"/>
                </a:solidFill>
                <a:sym typeface="Arial"/>
              </a:rPr>
              <a:t>Like </a:t>
            </a:r>
            <a:r>
              <a:rPr lang="en-CA" altLang="en-US" sz="2000" dirty="0" err="1">
                <a:solidFill>
                  <a:srgbClr val="091F5C"/>
                </a:solidFill>
                <a:sym typeface="Arial"/>
              </a:rPr>
              <a:t>Prolog</a:t>
            </a:r>
            <a:r>
              <a:rPr lang="en-CA" altLang="en-US" sz="2000" dirty="0">
                <a:solidFill>
                  <a:srgbClr val="091F5C"/>
                </a:solidFill>
                <a:sym typeface="Arial"/>
              </a:rPr>
              <a:t>, </a:t>
            </a:r>
            <a:r>
              <a:rPr lang="en-CA" altLang="en-US" sz="2000" dirty="0" err="1">
                <a:solidFill>
                  <a:srgbClr val="091F5C"/>
                </a:solidFill>
                <a:sym typeface="Arial"/>
              </a:rPr>
              <a:t>Golog</a:t>
            </a:r>
            <a:r>
              <a:rPr lang="en-CA" altLang="en-US" sz="2000" dirty="0">
                <a:solidFill>
                  <a:srgbClr val="091F5C"/>
                </a:solidFill>
                <a:sym typeface="Arial"/>
              </a:rPr>
              <a:t> programs are executed to obtain bindings for the existentially quantified variables of the theorem.</a:t>
            </a:r>
            <a:endParaRPr lang="en-US" sz="2000" spc="-35" dirty="0">
              <a:solidFill>
                <a:srgbClr val="091F5C"/>
              </a:solidFill>
              <a:latin typeface="Tahoma"/>
              <a:cs typeface="Tahoma"/>
              <a:sym typeface="Arial"/>
            </a:endParaRPr>
          </a:p>
          <a:p>
            <a:pPr indent="-423301" algn="l">
              <a:buClr>
                <a:srgbClr val="091F5C"/>
              </a:buClr>
              <a:buSzPts val="2000"/>
              <a:defRPr sz="2000">
                <a:solidFill>
                  <a:srgbClr val="091F5C"/>
                </a:solidFill>
                <a:latin typeface="+mn-lt"/>
                <a:ea typeface="+mn-ea"/>
                <a:cs typeface="+mn-cs"/>
                <a:sym typeface="Arial"/>
              </a:defRPr>
            </a:pPr>
            <a:endParaRPr dirty="0"/>
          </a:p>
        </p:txBody>
      </p:sp>
    </p:spTree>
    <p:extLst>
      <p:ext uri="{BB962C8B-B14F-4D97-AF65-F5344CB8AC3E}">
        <p14:creationId xmlns:p14="http://schemas.microsoft.com/office/powerpoint/2010/main" val="384936712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p:tmAbs val="0"/>
                                  </p:iterate>
                                  <p:childTnLst>
                                    <p:set>
                                      <p:cBhvr>
                                        <p:cTn id="13" fill="hold"/>
                                        <p:tgtEl>
                                          <p:spTgt spid="151">
                                            <p:bg/>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iterate>
                                    <p:tmAbs val="0"/>
                                  </p:iterate>
                                  <p:childTnLst>
                                    <p:set>
                                      <p:cBhvr>
                                        <p:cTn id="16" fill="hold"/>
                                        <p:tgtEl>
                                          <p:spTgt spid="151">
                                            <p:txEl>
                                              <p:pRg st="0" end="0"/>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1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P spid="151" grpId="0" build="p" bldLvl="5" animBg="1" advAuto="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CA" altLang="en-US" sz="3200" dirty="0" err="1"/>
              <a:t>Golog</a:t>
            </a:r>
            <a:r>
              <a:rPr lang="en-CA" altLang="en-US" sz="3200" dirty="0"/>
              <a:t> - Planning as Theorem Proving</a:t>
            </a:r>
            <a:endParaRPr b="1" i="1" dirty="0"/>
          </a:p>
        </p:txBody>
      </p:sp>
      <p:sp>
        <p:nvSpPr>
          <p:cNvPr id="150" name="Systems that think like humans…"/>
          <p:cNvSpPr txBox="1">
            <a:spLocks noGrp="1"/>
          </p:cNvSpPr>
          <p:nvPr>
            <p:ph type="body" idx="1"/>
          </p:nvPr>
        </p:nvSpPr>
        <p:spPr>
          <a:prstGeom prst="rect">
            <a:avLst/>
          </a:prstGeom>
        </p:spPr>
        <p:txBody>
          <a:bodyPr/>
          <a:lstStyle/>
          <a:p>
            <a:pPr marL="720000">
              <a:buClr>
                <a:srgbClr val="091F5C"/>
              </a:buClr>
              <a:buSzPts val="2000"/>
              <a:defRPr sz="2000">
                <a:solidFill>
                  <a:srgbClr val="091F5C"/>
                </a:solidFill>
                <a:latin typeface="+mn-lt"/>
                <a:ea typeface="+mn-ea"/>
                <a:cs typeface="+mn-cs"/>
                <a:sym typeface="Arial"/>
              </a:defRPr>
            </a:pPr>
            <a:r>
              <a:rPr lang="en-CA" altLang="en-US" sz="2000" dirty="0">
                <a:solidFill>
                  <a:srgbClr val="091F5C"/>
                </a:solidFill>
                <a:sym typeface="Arial"/>
              </a:rPr>
              <a:t>Running a program is a theorem proving task, which establishes the following entailment:</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262833" indent="0">
              <a:buClr>
                <a:srgbClr val="091F5C"/>
              </a:buClr>
              <a:buSzPts val="2000"/>
              <a:buNone/>
              <a:defRPr sz="2000">
                <a:solidFill>
                  <a:srgbClr val="091F5C"/>
                </a:solidFill>
                <a:latin typeface="+mn-lt"/>
                <a:ea typeface="+mn-ea"/>
                <a:cs typeface="+mn-cs"/>
                <a:sym typeface="Arial"/>
              </a:defRPr>
            </a:pPr>
            <a:r>
              <a:rPr lang="en-CA" altLang="en-US" sz="2000" dirty="0">
                <a:solidFill>
                  <a:srgbClr val="091F5C"/>
                </a:solidFill>
                <a:sym typeface="Arial"/>
              </a:rPr>
              <a:t>The meaning of this entailment:</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sz="2000" dirty="0">
                <a:solidFill>
                  <a:schemeClr val="folHlink"/>
                </a:solidFill>
                <a:sym typeface="Arial"/>
              </a:rPr>
              <a:t>Do</a:t>
            </a:r>
            <a:r>
              <a:rPr lang="en-CA" altLang="en-US" sz="2000" dirty="0">
                <a:solidFill>
                  <a:srgbClr val="091F5C"/>
                </a:solidFill>
                <a:sym typeface="Arial"/>
              </a:rPr>
              <a:t> is a macro and not a predicate, and the expression  stands for a much longer situation calculus sentence.</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sz="2000" dirty="0">
                <a:solidFill>
                  <a:srgbClr val="091F5C"/>
                </a:solidFill>
                <a:sym typeface="Arial"/>
              </a:rPr>
              <a:t>We seek a </a:t>
            </a:r>
            <a:r>
              <a:rPr lang="en-CA" altLang="en-US" sz="2000" dirty="0">
                <a:solidFill>
                  <a:srgbClr val="0000CC"/>
                </a:solidFill>
                <a:sym typeface="Arial"/>
              </a:rPr>
              <a:t>proof</a:t>
            </a:r>
            <a:r>
              <a:rPr lang="en-CA" altLang="en-US" sz="2000" dirty="0">
                <a:solidFill>
                  <a:srgbClr val="091F5C"/>
                </a:solidFill>
                <a:sym typeface="Arial"/>
              </a:rPr>
              <a:t> of this macro-expanded sentence from axioms, which characterise the </a:t>
            </a:r>
            <a:r>
              <a:rPr lang="en-CA" altLang="en-US" sz="2000" dirty="0" err="1">
                <a:solidFill>
                  <a:srgbClr val="091F5C"/>
                </a:solidFill>
                <a:sym typeface="Arial"/>
              </a:rPr>
              <a:t>fluents</a:t>
            </a:r>
            <a:r>
              <a:rPr lang="en-CA" altLang="en-US" sz="2000" dirty="0">
                <a:solidFill>
                  <a:srgbClr val="091F5C"/>
                </a:solidFill>
                <a:sym typeface="Arial"/>
              </a:rPr>
              <a:t> and actions of the domain.</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sz="2000" dirty="0">
                <a:solidFill>
                  <a:srgbClr val="091F5C"/>
                </a:solidFill>
                <a:sym typeface="Arial"/>
              </a:rPr>
              <a:t>The </a:t>
            </a:r>
            <a:r>
              <a:rPr lang="en-CA" altLang="en-US" sz="2000" dirty="0">
                <a:solidFill>
                  <a:srgbClr val="0000CC"/>
                </a:solidFill>
                <a:sym typeface="Arial"/>
              </a:rPr>
              <a:t>execution trace</a:t>
            </a:r>
            <a:r>
              <a:rPr lang="en-CA" altLang="en-US" sz="2000" dirty="0">
                <a:solidFill>
                  <a:srgbClr val="091F5C"/>
                </a:solidFill>
                <a:sym typeface="Arial"/>
              </a:rPr>
              <a:t> represented by this binding is passed as solution to the elevator’s execution module, which uses it for controlling the elevator in the physical world.</a:t>
            </a:r>
            <a:endParaRPr lang="en-US" sz="2000" dirty="0">
              <a:solidFill>
                <a:srgbClr val="091F5C"/>
              </a:solidFill>
              <a:latin typeface="+mn-lt"/>
              <a:cs typeface="+mn-cs"/>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47</a:t>
            </a:fld>
            <a:endParaRPr/>
          </a:p>
        </p:txBody>
      </p:sp>
      <p:pic>
        <p:nvPicPr>
          <p:cNvPr id="6" name="Picture 6">
            <a:extLst>
              <a:ext uri="{FF2B5EF4-FFF2-40B4-BE49-F238E27FC236}">
                <a16:creationId xmlns:a16="http://schemas.microsoft.com/office/drawing/2014/main" id="{0A5F5018-423E-4E19-9291-704383801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6043" y="1795021"/>
            <a:ext cx="4379913"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854264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50">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50">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CA" altLang="en-US" dirty="0"/>
              <a:t>Review</a:t>
            </a:r>
            <a:endParaRPr b="1" i="1" dirty="0"/>
          </a:p>
        </p:txBody>
      </p:sp>
      <p:sp>
        <p:nvSpPr>
          <p:cNvPr id="150" name="Systems that think like humans…"/>
          <p:cNvSpPr txBox="1">
            <a:spLocks noGrp="1"/>
          </p:cNvSpPr>
          <p:nvPr>
            <p:ph type="body" idx="1"/>
          </p:nvPr>
        </p:nvSpPr>
        <p:spPr>
          <a:prstGeom prst="rect">
            <a:avLst/>
          </a:prstGeom>
        </p:spPr>
        <p:txBody>
          <a:bodyPr/>
          <a:lstStyle/>
          <a:p>
            <a:pPr marL="720000">
              <a:buClr>
                <a:srgbClr val="091F5C"/>
              </a:buClr>
              <a:buSzPts val="2000"/>
              <a:defRPr sz="2000">
                <a:solidFill>
                  <a:srgbClr val="091F5C"/>
                </a:solidFill>
                <a:latin typeface="+mn-lt"/>
                <a:ea typeface="+mn-ea"/>
                <a:cs typeface="+mn-cs"/>
                <a:sym typeface="Arial"/>
              </a:defRPr>
            </a:pPr>
            <a:r>
              <a:rPr lang="en-CA" altLang="en-US" sz="2000" dirty="0" err="1">
                <a:solidFill>
                  <a:srgbClr val="091F5C"/>
                </a:solidFill>
                <a:sym typeface="Arial"/>
              </a:rPr>
              <a:t>Golog</a:t>
            </a:r>
            <a:r>
              <a:rPr lang="en-CA" altLang="en-US" sz="2000" dirty="0">
                <a:solidFill>
                  <a:srgbClr val="091F5C"/>
                </a:solidFill>
                <a:sym typeface="Arial"/>
              </a:rPr>
              <a:t> is a logic programming and planning language for implementing applications in dynamic domains, like robotics, process control, intelligent software agents, discrete event simulation etc.</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sz="2000" dirty="0">
                <a:solidFill>
                  <a:srgbClr val="091F5C"/>
                </a:solidFill>
                <a:sym typeface="Arial"/>
              </a:rPr>
              <a:t>It is based on a formal theory of actions specified in an extended version of the situation calculus.</a:t>
            </a: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sz="2000" dirty="0">
                <a:solidFill>
                  <a:srgbClr val="091F5C"/>
                </a:solidFill>
                <a:sym typeface="Arial"/>
              </a:rPr>
              <a:t>Planning or programming in </a:t>
            </a:r>
            <a:r>
              <a:rPr lang="en-CA" altLang="en-US" sz="2000" dirty="0" err="1">
                <a:solidFill>
                  <a:srgbClr val="091F5C"/>
                </a:solidFill>
                <a:sym typeface="Arial"/>
              </a:rPr>
              <a:t>Golog</a:t>
            </a:r>
            <a:r>
              <a:rPr lang="en-CA" altLang="en-US" sz="2000" dirty="0">
                <a:solidFill>
                  <a:srgbClr val="091F5C"/>
                </a:solidFill>
                <a:sym typeface="Arial"/>
              </a:rPr>
              <a:t> is based on </a:t>
            </a:r>
            <a:r>
              <a:rPr lang="en-CA" altLang="en-US" sz="2000" dirty="0">
                <a:solidFill>
                  <a:schemeClr val="folHlink"/>
                </a:solidFill>
                <a:sym typeface="Arial"/>
              </a:rPr>
              <a:t>Theorem Proving</a:t>
            </a:r>
            <a:r>
              <a:rPr lang="en-CA" altLang="en-US" sz="2000" dirty="0">
                <a:solidFill>
                  <a:srgbClr val="091F5C"/>
                </a:solidFill>
                <a:sym typeface="Arial"/>
              </a:rPr>
              <a:t> and methods adapted from </a:t>
            </a:r>
            <a:r>
              <a:rPr lang="en-CA" altLang="en-US" sz="2000" dirty="0">
                <a:solidFill>
                  <a:schemeClr val="folHlink"/>
                </a:solidFill>
                <a:sym typeface="Arial"/>
              </a:rPr>
              <a:t>Program Verification</a:t>
            </a:r>
            <a:r>
              <a:rPr lang="en-CA" altLang="en-US" sz="2000" dirty="0">
                <a:solidFill>
                  <a:srgbClr val="091F5C"/>
                </a:solidFill>
                <a:sym typeface="Arial"/>
              </a:rPr>
              <a:t>.</a:t>
            </a:r>
            <a:endParaRPr lang="en-US" sz="2000" dirty="0">
              <a:solidFill>
                <a:srgbClr val="091F5C"/>
              </a:solidFill>
              <a:latin typeface="+mn-lt"/>
              <a:cs typeface="+mn-cs"/>
              <a:sym typeface="Arial"/>
            </a:endParaRPr>
          </a:p>
          <a:p>
            <a:pPr marL="720000">
              <a:buClr>
                <a:srgbClr val="091F5C"/>
              </a:buClr>
              <a:buSzPts val="2000"/>
              <a:defRPr sz="2000">
                <a:solidFill>
                  <a:srgbClr val="091F5C"/>
                </a:solidFill>
                <a:latin typeface="+mn-lt"/>
                <a:ea typeface="+mn-ea"/>
                <a:cs typeface="+mn-cs"/>
                <a:sym typeface="Arial"/>
              </a:defRPr>
            </a:pP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48</a:t>
            </a:fld>
            <a:endParaRPr/>
          </a:p>
        </p:txBody>
      </p:sp>
    </p:spTree>
    <p:extLst>
      <p:ext uri="{BB962C8B-B14F-4D97-AF65-F5344CB8AC3E}">
        <p14:creationId xmlns:p14="http://schemas.microsoft.com/office/powerpoint/2010/main" val="419600694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CA" altLang="en-US" sz="3200" dirty="0"/>
              <a:t>References</a:t>
            </a:r>
            <a:endParaRPr b="1" i="1" dirty="0"/>
          </a:p>
        </p:txBody>
      </p:sp>
      <p:sp>
        <p:nvSpPr>
          <p:cNvPr id="150" name="Systems that think like humans…"/>
          <p:cNvSpPr txBox="1">
            <a:spLocks noGrp="1"/>
          </p:cNvSpPr>
          <p:nvPr>
            <p:ph type="body" idx="1"/>
          </p:nvPr>
        </p:nvSpPr>
        <p:spPr>
          <a:prstGeom prst="rect">
            <a:avLst/>
          </a:prstGeom>
        </p:spPr>
        <p:txBody>
          <a:bodyPr/>
          <a:lstStyle/>
          <a:p>
            <a:pPr marL="720000">
              <a:buClr>
                <a:srgbClr val="091F5C"/>
              </a:buClr>
              <a:buSzPts val="2000"/>
              <a:defRPr sz="2000">
                <a:solidFill>
                  <a:srgbClr val="091F5C"/>
                </a:solidFill>
                <a:latin typeface="+mn-lt"/>
                <a:ea typeface="+mn-ea"/>
                <a:cs typeface="+mn-cs"/>
                <a:sym typeface="Arial"/>
              </a:defRPr>
            </a:pPr>
            <a:r>
              <a:rPr lang="en-US" altLang="en-US" sz="2000" dirty="0">
                <a:solidFill>
                  <a:srgbClr val="091F5C"/>
                </a:solidFill>
                <a:sym typeface="Arial"/>
              </a:rPr>
              <a:t>Hector J. Levesque, Raymond Reiter, Yves </a:t>
            </a:r>
            <a:r>
              <a:rPr lang="en-US" altLang="en-US" sz="2000" dirty="0" err="1">
                <a:solidFill>
                  <a:srgbClr val="091F5C"/>
                </a:solidFill>
                <a:sym typeface="Arial"/>
              </a:rPr>
              <a:t>Lesperance</a:t>
            </a:r>
            <a:r>
              <a:rPr lang="en-US" altLang="en-US" sz="2000" dirty="0">
                <a:solidFill>
                  <a:srgbClr val="091F5C"/>
                </a:solidFill>
                <a:sym typeface="Arial"/>
              </a:rPr>
              <a:t>, </a:t>
            </a:r>
            <a:r>
              <a:rPr lang="en-US" altLang="en-US" sz="2000" dirty="0" err="1">
                <a:solidFill>
                  <a:srgbClr val="091F5C"/>
                </a:solidFill>
                <a:sym typeface="Arial"/>
              </a:rPr>
              <a:t>Fangzhen</a:t>
            </a:r>
            <a:r>
              <a:rPr lang="en-US" altLang="en-US" sz="2000" dirty="0">
                <a:solidFill>
                  <a:srgbClr val="091F5C"/>
                </a:solidFill>
                <a:sym typeface="Arial"/>
              </a:rPr>
              <a:t> Lin and Richard </a:t>
            </a:r>
            <a:r>
              <a:rPr lang="en-US" altLang="en-US" sz="2000" dirty="0" err="1">
                <a:solidFill>
                  <a:srgbClr val="091F5C"/>
                </a:solidFill>
                <a:sym typeface="Arial"/>
              </a:rPr>
              <a:t>Scherl</a:t>
            </a:r>
            <a:r>
              <a:rPr lang="en-US" altLang="en-US" sz="2000" dirty="0">
                <a:solidFill>
                  <a:srgbClr val="091F5C"/>
                </a:solidFill>
                <a:sym typeface="Arial"/>
              </a:rPr>
              <a:t>, </a:t>
            </a:r>
            <a:r>
              <a:rPr lang="en-US" altLang="en-US" sz="2000" dirty="0" err="1">
                <a:solidFill>
                  <a:schemeClr val="folHlink"/>
                </a:solidFill>
                <a:sym typeface="Arial"/>
              </a:rPr>
              <a:t>Golog</a:t>
            </a:r>
            <a:r>
              <a:rPr lang="en-US" altLang="en-US" sz="2000" dirty="0">
                <a:solidFill>
                  <a:schemeClr val="folHlink"/>
                </a:solidFill>
                <a:sym typeface="Arial"/>
              </a:rPr>
              <a:t>: A logic programming language for dynamic domains</a:t>
            </a:r>
            <a:r>
              <a:rPr lang="en-US" altLang="en-US" sz="2000" dirty="0">
                <a:solidFill>
                  <a:srgbClr val="091F5C"/>
                </a:solidFill>
                <a:sym typeface="Arial"/>
              </a:rPr>
              <a:t>, </a:t>
            </a:r>
            <a:r>
              <a:rPr lang="en-US" altLang="en-US" sz="2000" i="1" dirty="0">
                <a:solidFill>
                  <a:srgbClr val="091F5C"/>
                </a:solidFill>
                <a:sym typeface="Arial"/>
              </a:rPr>
              <a:t>Journal of Logic Programming, </a:t>
            </a:r>
            <a:r>
              <a:rPr lang="en-US" altLang="en-US" sz="2000" b="1" dirty="0">
                <a:solidFill>
                  <a:srgbClr val="091F5C"/>
                </a:solidFill>
                <a:sym typeface="Arial"/>
              </a:rPr>
              <a:t>31</a:t>
            </a:r>
            <a:r>
              <a:rPr lang="en-US" altLang="en-US" sz="2000" dirty="0">
                <a:solidFill>
                  <a:srgbClr val="091F5C"/>
                </a:solidFill>
                <a:sym typeface="Arial"/>
              </a:rPr>
              <a:t>, 59-84, (1997).</a:t>
            </a:r>
            <a:endParaRPr lang="en-US" sz="20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49</a:t>
            </a:fld>
            <a:endParaRPr/>
          </a:p>
        </p:txBody>
      </p:sp>
    </p:spTree>
    <p:extLst>
      <p:ext uri="{BB962C8B-B14F-4D97-AF65-F5344CB8AC3E}">
        <p14:creationId xmlns:p14="http://schemas.microsoft.com/office/powerpoint/2010/main" val="255754977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t>Situations - Example</a:t>
            </a:r>
            <a:endParaRPr b="1" i="1" dirty="0"/>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5</a:t>
            </a:fld>
            <a:endParaRPr/>
          </a:p>
        </p:txBody>
      </p:sp>
      <p:pic>
        <p:nvPicPr>
          <p:cNvPr id="4" name="Afbeelding 3">
            <a:extLst>
              <a:ext uri="{FF2B5EF4-FFF2-40B4-BE49-F238E27FC236}">
                <a16:creationId xmlns:a16="http://schemas.microsoft.com/office/drawing/2014/main" id="{F07CB635-83B7-4E98-A3E8-CC43E79B8D14}"/>
              </a:ext>
            </a:extLst>
          </p:cNvPr>
          <p:cNvPicPr>
            <a:picLocks noChangeAspect="1"/>
          </p:cNvPicPr>
          <p:nvPr/>
        </p:nvPicPr>
        <p:blipFill>
          <a:blip r:embed="rId2"/>
          <a:stretch>
            <a:fillRect/>
          </a:stretch>
        </p:blipFill>
        <p:spPr>
          <a:xfrm>
            <a:off x="1752003" y="1061794"/>
            <a:ext cx="8687993" cy="4734412"/>
          </a:xfrm>
          <a:prstGeom prst="rect">
            <a:avLst/>
          </a:prstGeom>
        </p:spPr>
      </p:pic>
    </p:spTree>
    <p:extLst>
      <p:ext uri="{BB962C8B-B14F-4D97-AF65-F5344CB8AC3E}">
        <p14:creationId xmlns:p14="http://schemas.microsoft.com/office/powerpoint/2010/main" val="65379282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cs typeface="Arial" panose="020B0604020202020204" pitchFamily="34" charset="0"/>
              </a:rPr>
              <a:t>Actions</a:t>
            </a:r>
            <a:endParaRPr b="1" i="1" dirty="0"/>
          </a:p>
        </p:txBody>
      </p:sp>
      <p:sp>
        <p:nvSpPr>
          <p:cNvPr id="150" name="Systems that think like humans…"/>
          <p:cNvSpPr txBox="1">
            <a:spLocks noGrp="1"/>
          </p:cNvSpPr>
          <p:nvPr>
            <p:ph type="body" idx="1"/>
          </p:nvPr>
        </p:nvSpPr>
        <p:spPr>
          <a:prstGeom prst="rect">
            <a:avLst/>
          </a:prstGeom>
        </p:spPr>
        <p:txBody>
          <a:bodyPr>
            <a:normAutofit/>
          </a:bodyPr>
          <a:lstStyle/>
          <a:p>
            <a:pPr marL="720000">
              <a:buClr>
                <a:srgbClr val="091F5C"/>
              </a:buClr>
              <a:buSzPts val="2000"/>
              <a:defRPr sz="2000">
                <a:solidFill>
                  <a:srgbClr val="091F5C"/>
                </a:solidFill>
                <a:latin typeface="+mn-lt"/>
                <a:ea typeface="+mn-ea"/>
                <a:cs typeface="+mn-cs"/>
                <a:sym typeface="Arial"/>
              </a:defRPr>
            </a:pPr>
            <a:r>
              <a:rPr lang="en-US" altLang="en-US" sz="2500" dirty="0">
                <a:solidFill>
                  <a:srgbClr val="0000CC"/>
                </a:solidFill>
                <a:sym typeface="Arial"/>
              </a:rPr>
              <a:t>Actions</a:t>
            </a:r>
            <a:r>
              <a:rPr lang="en-US" altLang="en-US" sz="2500" dirty="0">
                <a:solidFill>
                  <a:srgbClr val="091F5C"/>
                </a:solidFill>
                <a:sym typeface="Arial"/>
              </a:rPr>
              <a:t> are written as </a:t>
            </a:r>
            <a:r>
              <a:rPr lang="en-US" altLang="en-US" sz="2500" dirty="0">
                <a:solidFill>
                  <a:srgbClr val="0000CC"/>
                </a:solidFill>
                <a:sym typeface="Arial"/>
              </a:rPr>
              <a:t>functions</a:t>
            </a:r>
            <a:r>
              <a:rPr lang="en-US" altLang="en-US" sz="2500" dirty="0">
                <a:solidFill>
                  <a:srgbClr val="091F5C"/>
                </a:solidFill>
                <a:sym typeface="Arial"/>
              </a:rPr>
              <a:t> with their </a:t>
            </a:r>
            <a:r>
              <a:rPr lang="en-US" altLang="en-US" sz="2500" dirty="0">
                <a:solidFill>
                  <a:schemeClr val="folHlink"/>
                </a:solidFill>
                <a:sym typeface="Arial"/>
              </a:rPr>
              <a:t>name</a:t>
            </a:r>
            <a:r>
              <a:rPr lang="en-US" altLang="en-US" sz="2500" dirty="0">
                <a:solidFill>
                  <a:schemeClr val="hlink"/>
                </a:solidFill>
                <a:sym typeface="Arial"/>
              </a:rPr>
              <a:t> </a:t>
            </a:r>
            <a:r>
              <a:rPr lang="en-US" altLang="en-US" sz="2500" dirty="0">
                <a:solidFill>
                  <a:srgbClr val="091F5C"/>
                </a:solidFill>
                <a:sym typeface="Arial"/>
              </a:rPr>
              <a:t>and a</a:t>
            </a:r>
            <a:r>
              <a:rPr lang="en-US" altLang="en-US" sz="2500" dirty="0">
                <a:solidFill>
                  <a:schemeClr val="hlink"/>
                </a:solidFill>
                <a:sym typeface="Arial"/>
              </a:rPr>
              <a:t> </a:t>
            </a:r>
            <a:r>
              <a:rPr lang="en-US" altLang="en-US" sz="2500" dirty="0">
                <a:solidFill>
                  <a:schemeClr val="folHlink"/>
                </a:solidFill>
                <a:sym typeface="Arial"/>
              </a:rPr>
              <a:t>parameter list</a:t>
            </a:r>
            <a:r>
              <a:rPr lang="en-US" altLang="en-US" sz="2500" dirty="0">
                <a:solidFill>
                  <a:srgbClr val="091F5C"/>
                </a:solidFill>
                <a:sym typeface="Arial"/>
              </a:rPr>
              <a:t>. They can also be referred to by variables (</a:t>
            </a:r>
            <a:r>
              <a:rPr lang="en-US" altLang="en-US" sz="2500" dirty="0">
                <a:solidFill>
                  <a:srgbClr val="091F5C"/>
                </a:solidFill>
                <a:sym typeface="Symbol" panose="05050102010706020507" pitchFamily="18" charset="2"/>
              </a:rPr>
              <a:t> </a:t>
            </a:r>
            <a:r>
              <a:rPr lang="en-US" altLang="en-US" sz="2500" dirty="0">
                <a:solidFill>
                  <a:srgbClr val="FF0066"/>
                </a:solidFill>
                <a:sym typeface="Arial"/>
              </a:rPr>
              <a:t>reification</a:t>
            </a:r>
            <a:r>
              <a:rPr lang="en-US" altLang="en-US" sz="2500" dirty="0">
                <a:solidFill>
                  <a:srgbClr val="091F5C"/>
                </a:solidFill>
                <a:sym typeface="Arial"/>
              </a:rPr>
              <a:t>).</a:t>
            </a:r>
            <a:endParaRPr lang="en-US" sz="25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5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500" dirty="0">
                <a:solidFill>
                  <a:srgbClr val="091F5C"/>
                </a:solidFill>
                <a:sym typeface="Arial"/>
              </a:rPr>
              <a:t>Actions transform situations.</a:t>
            </a:r>
            <a:endParaRPr lang="en-US" sz="25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5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500" dirty="0">
                <a:solidFill>
                  <a:srgbClr val="091F5C"/>
                </a:solidFill>
                <a:sym typeface="Arial"/>
              </a:rPr>
              <a:t>The </a:t>
            </a:r>
            <a:r>
              <a:rPr lang="en-US" altLang="en-US" sz="2500" dirty="0">
                <a:solidFill>
                  <a:srgbClr val="0000CC"/>
                </a:solidFill>
                <a:sym typeface="Arial"/>
              </a:rPr>
              <a:t>performance</a:t>
            </a:r>
            <a:r>
              <a:rPr lang="en-US" altLang="en-US" sz="2500" dirty="0">
                <a:solidFill>
                  <a:srgbClr val="091F5C"/>
                </a:solidFill>
                <a:sym typeface="Arial"/>
              </a:rPr>
              <a:t> of an action in a situation is denoted through the </a:t>
            </a:r>
            <a:r>
              <a:rPr lang="en-US" altLang="en-US" sz="2500" dirty="0">
                <a:solidFill>
                  <a:srgbClr val="0000CC"/>
                </a:solidFill>
                <a:sym typeface="Arial"/>
              </a:rPr>
              <a:t>Result</a:t>
            </a:r>
            <a:r>
              <a:rPr lang="en-US" altLang="en-US" sz="2500" dirty="0">
                <a:solidFill>
                  <a:srgbClr val="FF0000"/>
                </a:solidFill>
                <a:sym typeface="Arial"/>
              </a:rPr>
              <a:t> </a:t>
            </a:r>
            <a:r>
              <a:rPr lang="en-US" altLang="en-US" sz="2500" dirty="0">
                <a:solidFill>
                  <a:srgbClr val="091F5C"/>
                </a:solidFill>
                <a:sym typeface="Arial"/>
              </a:rPr>
              <a:t>or </a:t>
            </a:r>
            <a:r>
              <a:rPr lang="en-US" altLang="en-US" sz="2500" dirty="0">
                <a:solidFill>
                  <a:srgbClr val="0000CC"/>
                </a:solidFill>
                <a:sym typeface="Arial"/>
              </a:rPr>
              <a:t>do</a:t>
            </a:r>
            <a:r>
              <a:rPr lang="en-US" altLang="en-US" sz="2500" dirty="0">
                <a:solidFill>
                  <a:srgbClr val="091F5C"/>
                </a:solidFill>
                <a:sym typeface="Arial"/>
              </a:rPr>
              <a:t> function.</a:t>
            </a:r>
            <a:endParaRPr lang="en-US" sz="25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5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500" dirty="0">
                <a:solidFill>
                  <a:srgbClr val="091F5C"/>
                </a:solidFill>
                <a:sym typeface="Arial"/>
              </a:rPr>
              <a:t>The performance (</a:t>
            </a:r>
            <a:r>
              <a:rPr lang="en-US" altLang="en-US" sz="2500" dirty="0">
                <a:solidFill>
                  <a:srgbClr val="0000CC"/>
                </a:solidFill>
                <a:sym typeface="Arial"/>
              </a:rPr>
              <a:t>do</a:t>
            </a:r>
            <a:r>
              <a:rPr lang="en-US" altLang="en-US" sz="2500" dirty="0">
                <a:solidFill>
                  <a:srgbClr val="091F5C"/>
                </a:solidFill>
                <a:sym typeface="Arial"/>
              </a:rPr>
              <a:t>) of an action </a:t>
            </a:r>
            <a:r>
              <a:rPr lang="en-US" altLang="en-US" sz="2500" dirty="0">
                <a:solidFill>
                  <a:srgbClr val="0000CC"/>
                </a:solidFill>
                <a:sym typeface="Arial"/>
              </a:rPr>
              <a:t>a</a:t>
            </a:r>
            <a:r>
              <a:rPr lang="en-US" altLang="en-US" sz="2500" dirty="0">
                <a:solidFill>
                  <a:srgbClr val="091F5C"/>
                </a:solidFill>
                <a:sym typeface="Arial"/>
              </a:rPr>
              <a:t> in a situation </a:t>
            </a:r>
            <a:r>
              <a:rPr lang="en-US" altLang="en-US" sz="2500" dirty="0">
                <a:solidFill>
                  <a:srgbClr val="D60093"/>
                </a:solidFill>
                <a:sym typeface="Arial"/>
              </a:rPr>
              <a:t>s</a:t>
            </a:r>
            <a:r>
              <a:rPr lang="en-US" altLang="en-US" sz="2500" dirty="0">
                <a:solidFill>
                  <a:srgbClr val="091F5C"/>
                </a:solidFill>
                <a:sym typeface="Arial"/>
              </a:rPr>
              <a:t> yields a new situation </a:t>
            </a:r>
            <a:r>
              <a:rPr lang="en-US" altLang="en-US" sz="2500" dirty="0">
                <a:solidFill>
                  <a:srgbClr val="D60093"/>
                </a:solidFill>
                <a:sym typeface="Arial"/>
              </a:rPr>
              <a:t>s'</a:t>
            </a:r>
            <a:r>
              <a:rPr lang="en-US" altLang="en-US" sz="2500" dirty="0">
                <a:solidFill>
                  <a:srgbClr val="091F5C"/>
                </a:solidFill>
                <a:sym typeface="Arial"/>
              </a:rPr>
              <a:t>.</a:t>
            </a:r>
            <a:endParaRPr lang="en-US" sz="2500" dirty="0">
              <a:solidFill>
                <a:srgbClr val="091F5C"/>
              </a:solidFill>
              <a:latin typeface="+mn-lt"/>
              <a:cs typeface="+mn-cs"/>
              <a:sym typeface="Arial"/>
            </a:endParaRPr>
          </a:p>
          <a:p>
            <a:pPr marL="720000">
              <a:buClr>
                <a:srgbClr val="091F5C"/>
              </a:buClr>
              <a:buSzPts val="2000"/>
              <a:defRPr sz="2000">
                <a:solidFill>
                  <a:srgbClr val="091F5C"/>
                </a:solidFill>
                <a:latin typeface="+mn-lt"/>
                <a:ea typeface="+mn-ea"/>
                <a:cs typeface="+mn-cs"/>
                <a:sym typeface="Arial"/>
              </a:defRPr>
            </a:pPr>
            <a:endParaRPr lang="en-US" sz="25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6</a:t>
            </a:fld>
            <a:endParaRPr/>
          </a:p>
        </p:txBody>
      </p:sp>
    </p:spTree>
    <p:extLst>
      <p:ext uri="{BB962C8B-B14F-4D97-AF65-F5344CB8AC3E}">
        <p14:creationId xmlns:p14="http://schemas.microsoft.com/office/powerpoint/2010/main" val="183096775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50">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cs typeface="Arial" panose="020B0604020202020204" pitchFamily="34" charset="0"/>
              </a:rPr>
              <a:t>Result- or do-Function</a:t>
            </a:r>
            <a:endParaRPr b="1" i="1" dirty="0"/>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7</a:t>
            </a:fld>
            <a:endParaRPr/>
          </a:p>
        </p:txBody>
      </p:sp>
      <p:pic>
        <p:nvPicPr>
          <p:cNvPr id="4" name="Afbeelding 3">
            <a:extLst>
              <a:ext uri="{FF2B5EF4-FFF2-40B4-BE49-F238E27FC236}">
                <a16:creationId xmlns:a16="http://schemas.microsoft.com/office/drawing/2014/main" id="{FF139BBE-CFE0-4361-AE52-375C6A5792BA}"/>
              </a:ext>
            </a:extLst>
          </p:cNvPr>
          <p:cNvPicPr>
            <a:picLocks noChangeAspect="1"/>
          </p:cNvPicPr>
          <p:nvPr/>
        </p:nvPicPr>
        <p:blipFill>
          <a:blip r:embed="rId2"/>
          <a:stretch>
            <a:fillRect/>
          </a:stretch>
        </p:blipFill>
        <p:spPr>
          <a:xfrm>
            <a:off x="1888519" y="1457972"/>
            <a:ext cx="8414962" cy="3942056"/>
          </a:xfrm>
          <a:prstGeom prst="rect">
            <a:avLst/>
          </a:prstGeom>
        </p:spPr>
      </p:pic>
    </p:spTree>
    <p:extLst>
      <p:ext uri="{BB962C8B-B14F-4D97-AF65-F5344CB8AC3E}">
        <p14:creationId xmlns:p14="http://schemas.microsoft.com/office/powerpoint/2010/main" val="295446990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a:t>do-Function - Example</a:t>
            </a:r>
            <a:endParaRPr b="1" i="1" dirty="0"/>
          </a:p>
        </p:txBody>
      </p:sp>
      <p:sp>
        <p:nvSpPr>
          <p:cNvPr id="150" name="Systems that think like humans…"/>
          <p:cNvSpPr txBox="1">
            <a:spLocks noGrp="1"/>
          </p:cNvSpPr>
          <p:nvPr>
            <p:ph type="body" idx="1"/>
          </p:nvPr>
        </p:nvSpPr>
        <p:spPr>
          <a:prstGeom prst="rect">
            <a:avLst/>
          </a:prstGeom>
        </p:spPr>
        <p:txBody>
          <a:bodyPr>
            <a:noAutofit/>
          </a:bodyPr>
          <a:lstStyle/>
          <a:p>
            <a:pPr marL="720000">
              <a:buClr>
                <a:srgbClr val="091F5C"/>
              </a:buClr>
              <a:buSzPts val="2000"/>
              <a:defRPr sz="2000">
                <a:solidFill>
                  <a:srgbClr val="091F5C"/>
                </a:solidFill>
                <a:latin typeface="+mn-lt"/>
                <a:ea typeface="+mn-ea"/>
                <a:cs typeface="+mn-cs"/>
                <a:sym typeface="Arial"/>
              </a:defRPr>
            </a:pPr>
            <a:r>
              <a:rPr lang="en-US" altLang="en-US" sz="2400" dirty="0">
                <a:solidFill>
                  <a:srgbClr val="091F5C"/>
                </a:solidFill>
                <a:sym typeface="Arial"/>
              </a:rPr>
              <a:t>situation 	</a:t>
            </a:r>
            <a:r>
              <a:rPr lang="en-US" altLang="en-US" sz="2400" dirty="0">
                <a:solidFill>
                  <a:srgbClr val="CC0099"/>
                </a:solidFill>
                <a:sym typeface="Arial"/>
              </a:rPr>
              <a:t>s</a:t>
            </a:r>
            <a:r>
              <a:rPr lang="en-US" altLang="en-US" sz="2400" dirty="0">
                <a:solidFill>
                  <a:srgbClr val="800080"/>
                </a:solidFill>
                <a:sym typeface="Arial"/>
              </a:rPr>
              <a:t> </a:t>
            </a:r>
            <a:r>
              <a:rPr lang="en-US" altLang="en-US" sz="2400" dirty="0">
                <a:solidFill>
                  <a:srgbClr val="091F5C"/>
                </a:solidFill>
                <a:sym typeface="Arial"/>
              </a:rPr>
              <a:t>= {on(A,B), on(</a:t>
            </a:r>
            <a:r>
              <a:rPr lang="en-US" altLang="en-US" sz="2400" dirty="0" err="1">
                <a:solidFill>
                  <a:srgbClr val="091F5C"/>
                </a:solidFill>
                <a:sym typeface="Arial"/>
              </a:rPr>
              <a:t>B,Fl</a:t>
            </a:r>
            <a:r>
              <a:rPr lang="en-US" altLang="en-US" sz="2400" dirty="0">
                <a:solidFill>
                  <a:srgbClr val="091F5C"/>
                </a:solidFill>
                <a:sym typeface="Arial"/>
              </a:rPr>
              <a:t>), </a:t>
            </a:r>
            <a:r>
              <a:rPr lang="en-US" altLang="en-US" sz="2400" dirty="0">
                <a:solidFill>
                  <a:srgbClr val="091F5C"/>
                </a:solidFill>
                <a:sym typeface="Symbol" panose="05050102010706020507" pitchFamily="18" charset="2"/>
              </a:rPr>
              <a:t>clear(C)}</a:t>
            </a:r>
          </a:p>
          <a:p>
            <a:pPr marL="720000">
              <a:buClr>
                <a:srgbClr val="091F5C"/>
              </a:buClr>
              <a:buSzPts val="2000"/>
              <a:defRPr sz="2000">
                <a:solidFill>
                  <a:srgbClr val="091F5C"/>
                </a:solidFill>
                <a:latin typeface="+mn-lt"/>
                <a:ea typeface="+mn-ea"/>
                <a:cs typeface="+mn-cs"/>
                <a:sym typeface="Arial"/>
              </a:defRPr>
            </a:pPr>
            <a:endParaRPr lang="en-US" sz="2400" spc="-35" dirty="0">
              <a:solidFill>
                <a:srgbClr val="091F5C"/>
              </a:solidFill>
              <a:latin typeface="Tahoma"/>
              <a:cs typeface="Tahoma"/>
              <a:sym typeface="Symbol" panose="05050102010706020507" pitchFamily="18" charset="2"/>
            </a:endParaRPr>
          </a:p>
          <a:p>
            <a:pPr marL="720000">
              <a:buClr>
                <a:srgbClr val="091F5C"/>
              </a:buClr>
              <a:buSzPts val="2000"/>
              <a:defRPr sz="2000">
                <a:solidFill>
                  <a:srgbClr val="091F5C"/>
                </a:solidFill>
                <a:latin typeface="+mn-lt"/>
                <a:ea typeface="+mn-ea"/>
                <a:cs typeface="+mn-cs"/>
                <a:sym typeface="Arial"/>
              </a:defRPr>
            </a:pPr>
            <a:r>
              <a:rPr lang="en-US" altLang="en-US" sz="2400" dirty="0">
                <a:solidFill>
                  <a:srgbClr val="091F5C"/>
                </a:solidFill>
                <a:sym typeface="Arial"/>
              </a:rPr>
              <a:t>action 	</a:t>
            </a:r>
            <a:r>
              <a:rPr lang="en-US" altLang="en-US" sz="2400" dirty="0">
                <a:solidFill>
                  <a:srgbClr val="0000CC"/>
                </a:solidFill>
                <a:sym typeface="Arial"/>
              </a:rPr>
              <a:t>a</a:t>
            </a:r>
            <a:r>
              <a:rPr lang="en-US" altLang="en-US" sz="2400" dirty="0">
                <a:solidFill>
                  <a:srgbClr val="091F5C"/>
                </a:solidFill>
                <a:sym typeface="Arial"/>
              </a:rPr>
              <a:t> = </a:t>
            </a:r>
            <a:r>
              <a:rPr lang="en-US" altLang="en-US" sz="2400" dirty="0">
                <a:solidFill>
                  <a:srgbClr val="0000CC"/>
                </a:solidFill>
                <a:sym typeface="Arial"/>
              </a:rPr>
              <a:t>move (A,B,C)</a:t>
            </a:r>
            <a:endParaRPr lang="en-US" sz="24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4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400" dirty="0">
                <a:solidFill>
                  <a:srgbClr val="091F5C"/>
                </a:solidFill>
                <a:sym typeface="Arial"/>
              </a:rPr>
              <a:t>apply action </a:t>
            </a:r>
            <a:r>
              <a:rPr lang="en-US" altLang="en-US" sz="2400" dirty="0">
                <a:solidFill>
                  <a:srgbClr val="0000CC"/>
                </a:solidFill>
                <a:sym typeface="Arial"/>
              </a:rPr>
              <a:t>a</a:t>
            </a:r>
            <a:r>
              <a:rPr lang="en-US" altLang="en-US" sz="2400" dirty="0">
                <a:solidFill>
                  <a:srgbClr val="091F5C"/>
                </a:solidFill>
                <a:sym typeface="Arial"/>
              </a:rPr>
              <a:t> in situation </a:t>
            </a:r>
            <a:r>
              <a:rPr lang="en-US" altLang="en-US" sz="2400" dirty="0">
                <a:solidFill>
                  <a:srgbClr val="CC0099"/>
                </a:solidFill>
                <a:sym typeface="Arial"/>
              </a:rPr>
              <a:t>s</a:t>
            </a:r>
          </a:p>
          <a:p>
            <a:pPr marL="110446" lvl="1">
              <a:buClr>
                <a:srgbClr val="091F5C"/>
              </a:buClr>
              <a:buSzPts val="2000"/>
              <a:defRPr sz="2000">
                <a:solidFill>
                  <a:srgbClr val="091F5C"/>
                </a:solidFill>
                <a:latin typeface="+mn-lt"/>
                <a:ea typeface="+mn-ea"/>
                <a:cs typeface="+mn-cs"/>
                <a:sym typeface="Arial"/>
              </a:defRPr>
            </a:pPr>
            <a:r>
              <a:rPr lang="en-US" altLang="en-US" sz="2400" dirty="0">
                <a:solidFill>
                  <a:srgbClr val="CC0099"/>
                </a:solidFill>
                <a:cs typeface="Arial" panose="020B0604020202020204" pitchFamily="34" charset="0"/>
                <a:sym typeface="Arial"/>
              </a:rPr>
              <a:t>		- </a:t>
            </a:r>
            <a:r>
              <a:rPr lang="en-US" altLang="en-US" sz="2400" dirty="0">
                <a:solidFill>
                  <a:srgbClr val="9900CC"/>
                </a:solidFill>
                <a:cs typeface="Arial" panose="020B0604020202020204" pitchFamily="34" charset="0"/>
                <a:sym typeface="Symbol" panose="05050102010706020507" pitchFamily="18" charset="2"/>
              </a:rPr>
              <a:t>do</a:t>
            </a:r>
            <a:r>
              <a:rPr lang="en-US" altLang="en-US" sz="2400" dirty="0">
                <a:solidFill>
                  <a:srgbClr val="800080"/>
                </a:solidFill>
                <a:sym typeface="Arial"/>
              </a:rPr>
              <a:t> </a:t>
            </a:r>
            <a:r>
              <a:rPr lang="en-US" altLang="en-US" sz="2400" dirty="0">
                <a:solidFill>
                  <a:srgbClr val="091F5C"/>
                </a:solidFill>
                <a:sym typeface="Arial"/>
              </a:rPr>
              <a:t>(</a:t>
            </a:r>
            <a:r>
              <a:rPr lang="en-US" altLang="en-US" sz="2400" dirty="0">
                <a:solidFill>
                  <a:srgbClr val="0000CC"/>
                </a:solidFill>
                <a:sym typeface="Arial"/>
              </a:rPr>
              <a:t>move (A,B,C)</a:t>
            </a:r>
            <a:r>
              <a:rPr lang="en-US" altLang="en-US" sz="2400" dirty="0">
                <a:solidFill>
                  <a:schemeClr val="hlink"/>
                </a:solidFill>
                <a:sym typeface="Arial"/>
              </a:rPr>
              <a:t> </a:t>
            </a:r>
            <a:r>
              <a:rPr lang="en-US" altLang="en-US" sz="2400" dirty="0">
                <a:solidFill>
                  <a:srgbClr val="091F5C"/>
                </a:solidFill>
                <a:sym typeface="Arial"/>
              </a:rPr>
              <a:t>,</a:t>
            </a:r>
            <a:r>
              <a:rPr lang="en-US" altLang="en-US" sz="2400" dirty="0">
                <a:solidFill>
                  <a:schemeClr val="hlink"/>
                </a:solidFill>
                <a:sym typeface="Arial"/>
              </a:rPr>
              <a:t> </a:t>
            </a:r>
            <a:r>
              <a:rPr lang="en-US" altLang="en-US" sz="2400" dirty="0">
                <a:solidFill>
                  <a:srgbClr val="CC0099"/>
                </a:solidFill>
                <a:sym typeface="Arial"/>
              </a:rPr>
              <a:t>s</a:t>
            </a:r>
            <a:r>
              <a:rPr lang="en-US" altLang="en-US" sz="2400" dirty="0">
                <a:solidFill>
                  <a:srgbClr val="091F5C"/>
                </a:solidFill>
                <a:sym typeface="Arial"/>
              </a:rPr>
              <a:t>) = </a:t>
            </a:r>
            <a:r>
              <a:rPr lang="en-US" altLang="en-US" sz="2400" dirty="0">
                <a:solidFill>
                  <a:srgbClr val="CC0099"/>
                </a:solidFill>
                <a:sym typeface="Arial"/>
              </a:rPr>
              <a:t>s’</a:t>
            </a:r>
          </a:p>
          <a:p>
            <a:pPr marL="110446" lvl="1">
              <a:buClr>
                <a:srgbClr val="091F5C"/>
              </a:buClr>
              <a:buSzPts val="2000"/>
              <a:defRPr sz="2000">
                <a:solidFill>
                  <a:srgbClr val="091F5C"/>
                </a:solidFill>
                <a:latin typeface="+mn-lt"/>
                <a:ea typeface="+mn-ea"/>
                <a:cs typeface="+mn-cs"/>
                <a:sym typeface="Arial"/>
              </a:defRPr>
            </a:pPr>
            <a:r>
              <a:rPr lang="en-US" altLang="en-US" sz="2400" dirty="0">
                <a:solidFill>
                  <a:srgbClr val="CC0099"/>
                </a:solidFill>
                <a:sym typeface="Arial"/>
              </a:rPr>
              <a:t>		- s' </a:t>
            </a:r>
            <a:r>
              <a:rPr lang="en-US" altLang="en-US" sz="2400" dirty="0">
                <a:solidFill>
                  <a:srgbClr val="091F5C"/>
                </a:solidFill>
                <a:sym typeface="Arial"/>
              </a:rPr>
              <a:t>= {on(A,C),</a:t>
            </a:r>
            <a:r>
              <a:rPr lang="en-US" altLang="en-US" sz="2400" dirty="0">
                <a:solidFill>
                  <a:srgbClr val="091F5C"/>
                </a:solidFill>
                <a:sym typeface="Symbol" panose="05050102010706020507" pitchFamily="18" charset="2"/>
              </a:rPr>
              <a:t> </a:t>
            </a:r>
            <a:r>
              <a:rPr lang="en-US" altLang="en-US" sz="2400" dirty="0">
                <a:solidFill>
                  <a:srgbClr val="091F5C"/>
                </a:solidFill>
                <a:sym typeface="Arial"/>
              </a:rPr>
              <a:t>on(</a:t>
            </a:r>
            <a:r>
              <a:rPr lang="en-US" altLang="en-US" sz="2400" dirty="0" err="1">
                <a:solidFill>
                  <a:srgbClr val="091F5C"/>
                </a:solidFill>
                <a:sym typeface="Arial"/>
              </a:rPr>
              <a:t>B,Fl</a:t>
            </a:r>
            <a:r>
              <a:rPr lang="en-US" altLang="en-US" sz="2400" dirty="0">
                <a:solidFill>
                  <a:srgbClr val="091F5C"/>
                </a:solidFill>
                <a:sym typeface="Arial"/>
              </a:rPr>
              <a:t>), </a:t>
            </a:r>
            <a:r>
              <a:rPr lang="en-US" altLang="en-US" sz="2400" dirty="0">
                <a:solidFill>
                  <a:srgbClr val="091F5C"/>
                </a:solidFill>
                <a:sym typeface="Symbol" panose="05050102010706020507" pitchFamily="18" charset="2"/>
              </a:rPr>
              <a:t>clear (B)}</a:t>
            </a:r>
            <a:endParaRPr lang="en-US" sz="2400" spc="-35" dirty="0">
              <a:solidFill>
                <a:srgbClr val="091F5C"/>
              </a:solidFill>
              <a:latin typeface="Tahoma"/>
              <a:cs typeface="Tahoma"/>
              <a:sym typeface="Arial"/>
            </a:endParaRPr>
          </a:p>
          <a:p>
            <a:pPr marL="262833" indent="0">
              <a:buClr>
                <a:srgbClr val="091F5C"/>
              </a:buClr>
              <a:buSzPts val="2000"/>
              <a:buNone/>
              <a:defRPr sz="2000">
                <a:solidFill>
                  <a:srgbClr val="091F5C"/>
                </a:solidFill>
                <a:latin typeface="+mn-lt"/>
                <a:ea typeface="+mn-ea"/>
                <a:cs typeface="+mn-cs"/>
                <a:sym typeface="Arial"/>
              </a:defRPr>
            </a:pPr>
            <a:endParaRPr lang="en-US" sz="2400" spc="-35" dirty="0">
              <a:solidFill>
                <a:srgbClr val="091F5C"/>
              </a:solidFill>
              <a:latin typeface="Tahoma"/>
              <a:cs typeface="Tahoma"/>
              <a:sym typeface="Arial"/>
            </a:endParaRPr>
          </a:p>
          <a:p>
            <a:pPr marL="262833" indent="0">
              <a:buClr>
                <a:srgbClr val="091F5C"/>
              </a:buClr>
              <a:buSzPts val="2000"/>
              <a:buNone/>
              <a:defRPr sz="2000">
                <a:solidFill>
                  <a:srgbClr val="091F5C"/>
                </a:solidFill>
                <a:latin typeface="+mn-lt"/>
                <a:ea typeface="+mn-ea"/>
                <a:cs typeface="+mn-cs"/>
                <a:sym typeface="Arial"/>
              </a:defRPr>
            </a:pPr>
            <a:r>
              <a:rPr lang="en-US" altLang="en-US" sz="2400" dirty="0">
                <a:solidFill>
                  <a:srgbClr val="091F5C"/>
                </a:solidFill>
                <a:sym typeface="Symbol" panose="05050102010706020507" pitchFamily="18" charset="2"/>
              </a:rPr>
              <a:t>Instead of specifying the situation </a:t>
            </a:r>
            <a:r>
              <a:rPr lang="en-US" altLang="en-US" sz="2400" dirty="0">
                <a:solidFill>
                  <a:srgbClr val="CC0099"/>
                </a:solidFill>
                <a:sym typeface="Symbol" panose="05050102010706020507" pitchFamily="18" charset="2"/>
              </a:rPr>
              <a:t>s'</a:t>
            </a:r>
            <a:r>
              <a:rPr lang="en-US" altLang="en-US" sz="2400" dirty="0">
                <a:solidFill>
                  <a:srgbClr val="091F5C"/>
                </a:solidFill>
                <a:sym typeface="Symbol" panose="05050102010706020507" pitchFamily="18" charset="2"/>
              </a:rPr>
              <a:t> this way, we add situations into the basic formulas (certain basic formulas - and terms).</a:t>
            </a:r>
            <a:endParaRPr lang="en-US" sz="24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8</a:t>
            </a:fld>
            <a:endParaRPr/>
          </a:p>
        </p:txBody>
      </p:sp>
    </p:spTree>
    <p:extLst>
      <p:ext uri="{BB962C8B-B14F-4D97-AF65-F5344CB8AC3E}">
        <p14:creationId xmlns:p14="http://schemas.microsoft.com/office/powerpoint/2010/main" val="257701982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50">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50">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150">
                                            <p:txEl>
                                              <p:pRg st="6" end="6"/>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15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at is AI?"/>
          <p:cNvSpPr txBox="1">
            <a:spLocks noGrp="1"/>
          </p:cNvSpPr>
          <p:nvPr>
            <p:ph type="title"/>
          </p:nvPr>
        </p:nvSpPr>
        <p:spPr>
          <a:prstGeom prst="rect">
            <a:avLst/>
          </a:prstGeom>
        </p:spPr>
        <p:txBody>
          <a:bodyPr>
            <a:normAutofit/>
          </a:bodyPr>
          <a:lstStyle>
            <a:lvl1pPr>
              <a:defRPr>
                <a:solidFill>
                  <a:srgbClr val="091F5C"/>
                </a:solidFill>
                <a:latin typeface="+mn-lt"/>
                <a:ea typeface="+mn-ea"/>
                <a:cs typeface="+mn-cs"/>
                <a:sym typeface="Arial"/>
              </a:defRPr>
            </a:lvl1pPr>
          </a:lstStyle>
          <a:p>
            <a:r>
              <a:rPr lang="en-US" altLang="en-US" sz="3200" dirty="0" err="1">
                <a:cs typeface="Arial" panose="020B0604020202020204" pitchFamily="34" charset="0"/>
              </a:rPr>
              <a:t>Fluents</a:t>
            </a:r>
            <a:endParaRPr b="1" i="1" dirty="0"/>
          </a:p>
        </p:txBody>
      </p:sp>
      <p:sp>
        <p:nvSpPr>
          <p:cNvPr id="150" name="Systems that think like humans…"/>
          <p:cNvSpPr txBox="1">
            <a:spLocks noGrp="1"/>
          </p:cNvSpPr>
          <p:nvPr>
            <p:ph type="body" idx="1"/>
          </p:nvPr>
        </p:nvSpPr>
        <p:spPr>
          <a:prstGeom prst="rect">
            <a:avLst/>
          </a:prstGeom>
        </p:spPr>
        <p:txBody>
          <a:bodyPr>
            <a:normAutofit/>
          </a:bodyPr>
          <a:lstStyle/>
          <a:p>
            <a:pPr marL="720000">
              <a:buClr>
                <a:srgbClr val="091F5C"/>
              </a:buClr>
              <a:buSzPts val="2000"/>
              <a:defRPr sz="2000">
                <a:solidFill>
                  <a:srgbClr val="091F5C"/>
                </a:solidFill>
                <a:latin typeface="+mn-lt"/>
                <a:ea typeface="+mn-ea"/>
                <a:cs typeface="+mn-cs"/>
                <a:sym typeface="Arial"/>
              </a:defRPr>
            </a:pPr>
            <a:r>
              <a:rPr lang="en-US" altLang="en-US" sz="2400" dirty="0">
                <a:solidFill>
                  <a:srgbClr val="0000CC"/>
                </a:solidFill>
                <a:sym typeface="Arial"/>
              </a:rPr>
              <a:t>Predicates</a:t>
            </a:r>
            <a:r>
              <a:rPr lang="en-US" altLang="en-US" sz="2400" dirty="0">
                <a:solidFill>
                  <a:schemeClr val="hlink"/>
                </a:solidFill>
                <a:sym typeface="Arial"/>
              </a:rPr>
              <a:t> </a:t>
            </a:r>
            <a:r>
              <a:rPr lang="en-US" altLang="en-US" sz="2400" dirty="0">
                <a:solidFill>
                  <a:srgbClr val="091F5C"/>
                </a:solidFill>
                <a:sym typeface="Arial"/>
              </a:rPr>
              <a:t>and</a:t>
            </a:r>
            <a:r>
              <a:rPr lang="en-US" altLang="en-US" sz="2400" dirty="0">
                <a:solidFill>
                  <a:schemeClr val="hlink"/>
                </a:solidFill>
                <a:sym typeface="Arial"/>
              </a:rPr>
              <a:t> </a:t>
            </a:r>
            <a:r>
              <a:rPr lang="en-US" altLang="en-US" sz="2400" dirty="0">
                <a:solidFill>
                  <a:srgbClr val="0000CC"/>
                </a:solidFill>
                <a:sym typeface="Arial"/>
              </a:rPr>
              <a:t>functions</a:t>
            </a:r>
            <a:r>
              <a:rPr lang="en-US" altLang="en-US" sz="2400" dirty="0">
                <a:solidFill>
                  <a:srgbClr val="091F5C"/>
                </a:solidFill>
                <a:sym typeface="Arial"/>
              </a:rPr>
              <a:t>, whose values change due to actions, are called </a:t>
            </a:r>
            <a:r>
              <a:rPr lang="en-US" altLang="en-US" sz="2400" dirty="0" err="1">
                <a:solidFill>
                  <a:srgbClr val="0000CC"/>
                </a:solidFill>
                <a:sym typeface="Arial"/>
              </a:rPr>
              <a:t>fluents</a:t>
            </a:r>
            <a:r>
              <a:rPr lang="en-US" altLang="en-US" sz="2400" dirty="0">
                <a:solidFill>
                  <a:srgbClr val="091F5C"/>
                </a:solidFill>
                <a:sym typeface="Arial"/>
              </a:rPr>
              <a:t>.</a:t>
            </a:r>
            <a:endParaRPr lang="en-US" sz="24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4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US" altLang="en-US" sz="2400" dirty="0">
                <a:solidFill>
                  <a:srgbClr val="0000CC"/>
                </a:solidFill>
                <a:sym typeface="Arial"/>
              </a:rPr>
              <a:t>Predicates,</a:t>
            </a:r>
            <a:r>
              <a:rPr lang="en-CA" altLang="en-US" sz="2400" dirty="0">
                <a:solidFill>
                  <a:srgbClr val="091F5C"/>
                </a:solidFill>
                <a:sym typeface="Arial"/>
              </a:rPr>
              <a:t> whose truth values can change, are called </a:t>
            </a:r>
            <a:r>
              <a:rPr lang="en-CA" altLang="en-US" sz="2400" dirty="0">
                <a:solidFill>
                  <a:srgbClr val="0000CC"/>
                </a:solidFill>
                <a:sym typeface="Arial"/>
              </a:rPr>
              <a:t>relational </a:t>
            </a:r>
            <a:r>
              <a:rPr lang="en-CA" altLang="en-US" sz="2400" dirty="0" err="1">
                <a:solidFill>
                  <a:srgbClr val="0000CC"/>
                </a:solidFill>
                <a:sym typeface="Arial"/>
              </a:rPr>
              <a:t>fluents</a:t>
            </a:r>
            <a:r>
              <a:rPr lang="en-CA" altLang="en-US" sz="2400" dirty="0">
                <a:solidFill>
                  <a:srgbClr val="091F5C"/>
                </a:solidFill>
                <a:sym typeface="Arial"/>
              </a:rPr>
              <a:t>.</a:t>
            </a:r>
            <a:endParaRPr lang="en-US" sz="24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4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r>
              <a:rPr lang="en-CA" altLang="en-US" sz="2400" dirty="0">
                <a:solidFill>
                  <a:srgbClr val="091F5C"/>
                </a:solidFill>
                <a:sym typeface="Arial"/>
              </a:rPr>
              <a:t>Functions, whose denotations can vary, are called </a:t>
            </a:r>
            <a:r>
              <a:rPr lang="en-CA" altLang="en-US" sz="2400" dirty="0">
                <a:solidFill>
                  <a:srgbClr val="0000CC"/>
                </a:solidFill>
                <a:sym typeface="Arial"/>
              </a:rPr>
              <a:t>functional </a:t>
            </a:r>
            <a:r>
              <a:rPr lang="en-CA" altLang="en-US" sz="2400" dirty="0" err="1">
                <a:solidFill>
                  <a:srgbClr val="0000CC"/>
                </a:solidFill>
                <a:sym typeface="Arial"/>
              </a:rPr>
              <a:t>fluents</a:t>
            </a:r>
            <a:r>
              <a:rPr lang="en-CA" altLang="en-US" sz="2400" dirty="0">
                <a:solidFill>
                  <a:srgbClr val="091F5C"/>
                </a:solidFill>
                <a:sym typeface="Arial"/>
              </a:rPr>
              <a:t>.</a:t>
            </a:r>
            <a:endParaRPr lang="en-US" sz="2400" spc="-35" dirty="0">
              <a:solidFill>
                <a:srgbClr val="091F5C"/>
              </a:solidFill>
              <a:latin typeface="Tahoma"/>
              <a:cs typeface="Tahoma"/>
              <a:sym typeface="Arial"/>
            </a:endParaRPr>
          </a:p>
          <a:p>
            <a:pPr marL="720000">
              <a:buClr>
                <a:srgbClr val="091F5C"/>
              </a:buClr>
              <a:buSzPts val="2000"/>
              <a:defRPr sz="2000">
                <a:solidFill>
                  <a:srgbClr val="091F5C"/>
                </a:solidFill>
                <a:latin typeface="+mn-lt"/>
                <a:ea typeface="+mn-ea"/>
                <a:cs typeface="+mn-cs"/>
                <a:sym typeface="Arial"/>
              </a:defRPr>
            </a:pPr>
            <a:endParaRPr lang="en-US" sz="2400" dirty="0">
              <a:solidFill>
                <a:srgbClr val="091F5C"/>
              </a:solidFill>
              <a:latin typeface="+mn-lt"/>
              <a:cs typeface="+mn-cs"/>
              <a:sym typeface="Arial"/>
            </a:endParaRPr>
          </a:p>
          <a:p>
            <a:pPr marL="720000">
              <a:buClr>
                <a:srgbClr val="091F5C"/>
              </a:buClr>
              <a:buSzPts val="2000"/>
              <a:defRPr sz="2000">
                <a:solidFill>
                  <a:srgbClr val="091F5C"/>
                </a:solidFill>
                <a:latin typeface="+mn-lt"/>
                <a:ea typeface="+mn-ea"/>
                <a:cs typeface="+mn-cs"/>
                <a:sym typeface="Arial"/>
              </a:defRPr>
            </a:pPr>
            <a:r>
              <a:rPr lang="en-CA" altLang="en-US" sz="2400" dirty="0">
                <a:solidFill>
                  <a:srgbClr val="091F5C"/>
                </a:solidFill>
                <a:sym typeface="Arial"/>
              </a:rPr>
              <a:t>Actions in a domain are specified by providing </a:t>
            </a:r>
            <a:r>
              <a:rPr lang="en-CA" altLang="en-US" sz="2400" dirty="0">
                <a:solidFill>
                  <a:srgbClr val="0000CC"/>
                </a:solidFill>
                <a:sym typeface="Arial"/>
              </a:rPr>
              <a:t>action precondition axioms</a:t>
            </a:r>
            <a:r>
              <a:rPr lang="en-CA" altLang="en-US" sz="2400" dirty="0">
                <a:solidFill>
                  <a:schemeClr val="folHlink"/>
                </a:solidFill>
                <a:sym typeface="Arial"/>
              </a:rPr>
              <a:t>, </a:t>
            </a:r>
            <a:r>
              <a:rPr lang="en-CA" altLang="en-US" sz="2400" dirty="0">
                <a:solidFill>
                  <a:srgbClr val="0000CC"/>
                </a:solidFill>
                <a:sym typeface="Arial"/>
              </a:rPr>
              <a:t>effect axioms</a:t>
            </a:r>
            <a:r>
              <a:rPr lang="en-CA" altLang="en-US" sz="2400" dirty="0">
                <a:solidFill>
                  <a:schemeClr val="folHlink"/>
                </a:solidFill>
                <a:sym typeface="Arial"/>
              </a:rPr>
              <a:t> </a:t>
            </a:r>
            <a:r>
              <a:rPr lang="en-CA" altLang="en-US" sz="2400" dirty="0">
                <a:solidFill>
                  <a:srgbClr val="091F5C"/>
                </a:solidFill>
                <a:sym typeface="Arial"/>
              </a:rPr>
              <a:t>and</a:t>
            </a:r>
            <a:r>
              <a:rPr lang="en-CA" altLang="en-US" sz="2400" dirty="0">
                <a:solidFill>
                  <a:schemeClr val="folHlink"/>
                </a:solidFill>
                <a:sym typeface="Arial"/>
              </a:rPr>
              <a:t> </a:t>
            </a:r>
            <a:r>
              <a:rPr lang="en-CA" altLang="en-US" sz="2400" dirty="0">
                <a:solidFill>
                  <a:srgbClr val="0000CC"/>
                </a:solidFill>
                <a:sym typeface="Arial"/>
              </a:rPr>
              <a:t>frame axioms</a:t>
            </a:r>
            <a:r>
              <a:rPr lang="en-CA" altLang="en-US" sz="2400" dirty="0">
                <a:solidFill>
                  <a:srgbClr val="091F5C"/>
                </a:solidFill>
                <a:sym typeface="Arial"/>
              </a:rPr>
              <a:t>.</a:t>
            </a:r>
            <a:endParaRPr lang="en-US" sz="2400" dirty="0">
              <a:solidFill>
                <a:srgbClr val="091F5C"/>
              </a:solidFill>
              <a:latin typeface="+mn-lt"/>
              <a:cs typeface="+mn-cs"/>
              <a:sym typeface="Arial"/>
            </a:endParaRPr>
          </a:p>
          <a:p>
            <a:pPr marL="720000">
              <a:buClr>
                <a:srgbClr val="091F5C"/>
              </a:buClr>
              <a:buSzPts val="2000"/>
              <a:defRPr sz="2000">
                <a:solidFill>
                  <a:srgbClr val="091F5C"/>
                </a:solidFill>
                <a:latin typeface="+mn-lt"/>
                <a:ea typeface="+mn-ea"/>
                <a:cs typeface="+mn-cs"/>
                <a:sym typeface="Arial"/>
              </a:defRPr>
            </a:pPr>
            <a:endParaRPr lang="en-US" sz="2400" spc="-35" dirty="0">
              <a:solidFill>
                <a:srgbClr val="091F5C"/>
              </a:solidFill>
              <a:latin typeface="Tahoma"/>
              <a:cs typeface="Tahoma"/>
              <a:sym typeface="Arial"/>
            </a:endParaRPr>
          </a:p>
        </p:txBody>
      </p:sp>
      <p:sp>
        <p:nvSpPr>
          <p:cNvPr id="152" name="Lysbilde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91F5C"/>
                </a:solidFill>
              </a:defRPr>
            </a:lvl1pPr>
          </a:lstStyle>
          <a:p>
            <a:fld id="{86CB4B4D-7CA3-9044-876B-883B54F8677D}" type="slidenum">
              <a:t>9</a:t>
            </a:fld>
            <a:endParaRPr/>
          </a:p>
        </p:txBody>
      </p:sp>
      <p:sp>
        <p:nvSpPr>
          <p:cNvPr id="151" name="Google Shape;29;p5"/>
          <p:cNvSpPr txBox="1">
            <a:spLocks noGrp="1"/>
          </p:cNvSpPr>
          <p:nvPr>
            <p:ph type="body" idx="4294967295"/>
          </p:nvPr>
        </p:nvSpPr>
        <p:spPr>
          <a:xfrm>
            <a:off x="1095899" y="3273183"/>
            <a:ext cx="8757319" cy="14647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indent="-423301" algn="l">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CA" altLang="en-US" sz="2400" dirty="0">
                <a:solidFill>
                  <a:srgbClr val="091F5C"/>
                </a:solidFill>
                <a:sym typeface="Arial"/>
              </a:rPr>
              <a:t>example:   </a:t>
            </a:r>
            <a:r>
              <a:rPr lang="en-CA" altLang="en-US" sz="2400" dirty="0" err="1">
                <a:solidFill>
                  <a:srgbClr val="9900CC"/>
                </a:solidFill>
                <a:sym typeface="Arial"/>
              </a:rPr>
              <a:t>is_holding</a:t>
            </a:r>
            <a:r>
              <a:rPr lang="en-CA" altLang="en-US" sz="2400" dirty="0">
                <a:solidFill>
                  <a:srgbClr val="9900CC"/>
                </a:solidFill>
                <a:sym typeface="Arial"/>
              </a:rPr>
              <a:t>(robot, p, s)</a:t>
            </a:r>
            <a:r>
              <a:rPr lang="en-CA" altLang="en-US" sz="2400" i="1" dirty="0">
                <a:solidFill>
                  <a:srgbClr val="091F5C"/>
                </a:solidFill>
                <a:sym typeface="Arial"/>
              </a:rPr>
              <a:t>   </a:t>
            </a:r>
            <a:r>
              <a:rPr lang="en-CA" altLang="en-US" sz="2400" dirty="0">
                <a:solidFill>
                  <a:srgbClr val="091F5C"/>
                </a:solidFill>
                <a:sym typeface="Arial"/>
              </a:rPr>
              <a:t>or</a:t>
            </a:r>
            <a:r>
              <a:rPr lang="en-CA" altLang="en-US" sz="2400" dirty="0">
                <a:solidFill>
                  <a:srgbClr val="800080"/>
                </a:solidFill>
                <a:sym typeface="Arial"/>
              </a:rPr>
              <a:t>   </a:t>
            </a:r>
            <a:r>
              <a:rPr lang="en-US" altLang="en-US" sz="2400" dirty="0">
                <a:solidFill>
                  <a:srgbClr val="CC0099"/>
                </a:solidFill>
                <a:sym typeface="Arial"/>
              </a:rPr>
              <a:t>on(</a:t>
            </a:r>
            <a:r>
              <a:rPr lang="en-US" altLang="en-US" sz="2400" dirty="0" err="1">
                <a:solidFill>
                  <a:srgbClr val="CC0099"/>
                </a:solidFill>
                <a:sym typeface="Arial"/>
              </a:rPr>
              <a:t>x,y,s</a:t>
            </a:r>
            <a:r>
              <a:rPr lang="en-US" altLang="en-US" sz="2400" dirty="0">
                <a:solidFill>
                  <a:srgbClr val="CC0099"/>
                </a:solidFill>
                <a:sym typeface="Arial"/>
              </a:rPr>
              <a:t>)</a:t>
            </a:r>
            <a:endParaRPr lang="en-US" sz="2400" spc="-35" dirty="0">
              <a:solidFill>
                <a:srgbClr val="091F5C"/>
              </a:solidFill>
              <a:latin typeface="Tahoma"/>
              <a:cs typeface="Tahoma"/>
              <a:sym typeface="Arial"/>
            </a:endParaRPr>
          </a:p>
          <a:p>
            <a:pPr indent="-423301" algn="l">
              <a:buClr>
                <a:srgbClr val="091F5C"/>
              </a:buClr>
              <a:buSzPts val="2000"/>
              <a:defRPr sz="2000">
                <a:solidFill>
                  <a:srgbClr val="091F5C"/>
                </a:solidFill>
                <a:latin typeface="+mn-lt"/>
                <a:ea typeface="+mn-ea"/>
                <a:cs typeface="+mn-cs"/>
                <a:sym typeface="Arial"/>
              </a:defRPr>
            </a:pPr>
            <a:endParaRPr sz="2400" dirty="0"/>
          </a:p>
        </p:txBody>
      </p:sp>
      <p:sp>
        <p:nvSpPr>
          <p:cNvPr id="6" name="Google Shape;29;p5">
            <a:extLst>
              <a:ext uri="{FF2B5EF4-FFF2-40B4-BE49-F238E27FC236}">
                <a16:creationId xmlns:a16="http://schemas.microsoft.com/office/drawing/2014/main" id="{F21AE6CC-C2C8-49B0-986C-4D6A66D1B6F9}"/>
              </a:ext>
            </a:extLst>
          </p:cNvPr>
          <p:cNvSpPr txBox="1">
            <a:spLocks/>
          </p:cNvSpPr>
          <p:nvPr/>
        </p:nvSpPr>
        <p:spPr>
          <a:xfrm>
            <a:off x="1095899" y="4269431"/>
            <a:ext cx="8757319" cy="14647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2" tIns="91422" rIns="91422" bIns="91422">
            <a:normAutofit/>
          </a:bodyPr>
          <a:lstStyle>
            <a:lvl1pPr marL="609554" marR="0" indent="-457167" algn="ctr" defTabSz="914400" rtl="0" latinLnBrk="0">
              <a:lnSpc>
                <a:spcPct val="115000"/>
              </a:lnSpc>
              <a:spcBef>
                <a:spcPts val="0"/>
              </a:spcBef>
              <a:spcAft>
                <a:spcPts val="0"/>
              </a:spcAft>
              <a:buClr>
                <a:srgbClr val="737373"/>
              </a:buClr>
              <a:buSzPts val="1800"/>
              <a:buFont typeface="Helvetica"/>
              <a:buChar char="●"/>
              <a:tabLst/>
              <a:defRPr sz="1800" b="0" i="0" u="none" strike="noStrike" cap="none" spc="0" baseline="0">
                <a:solidFill>
                  <a:srgbClr val="737373"/>
                </a:solidFill>
                <a:uFillTx/>
                <a:latin typeface="Roboto"/>
                <a:ea typeface="Roboto"/>
                <a:cs typeface="Roboto"/>
                <a:sym typeface="Roboto"/>
              </a:defRPr>
            </a:lvl1pPr>
            <a:lvl2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2pPr>
            <a:lvl3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3pPr>
            <a:lvl4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4pPr>
            <a:lvl5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5pPr>
            <a:lvl6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6pPr>
            <a:lvl7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7pPr>
            <a:lvl8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8pPr>
            <a:lvl9pPr marL="0" marR="0" indent="0" algn="ctr" defTabSz="914400" rtl="0" latinLnBrk="0">
              <a:lnSpc>
                <a:spcPct val="115000"/>
              </a:lnSpc>
              <a:spcBef>
                <a:spcPts val="0"/>
              </a:spcBef>
              <a:spcAft>
                <a:spcPts val="0"/>
              </a:spcAft>
              <a:buClr>
                <a:srgbClr val="737373"/>
              </a:buClr>
              <a:buSzTx/>
              <a:buFont typeface="Helvetica"/>
              <a:buNone/>
              <a:tabLst/>
              <a:defRPr sz="1800" b="0" i="0" u="none" strike="noStrike" cap="none" spc="0" baseline="0">
                <a:solidFill>
                  <a:srgbClr val="737373"/>
                </a:solidFill>
                <a:uFillTx/>
                <a:latin typeface="Roboto"/>
                <a:ea typeface="Roboto"/>
                <a:cs typeface="Roboto"/>
                <a:sym typeface="Roboto"/>
              </a:defRPr>
            </a:lvl9pPr>
          </a:lstStyle>
          <a:p>
            <a:pPr indent="-423301" algn="l" hangingPunct="1">
              <a:buClr>
                <a:srgbClr val="091F5C"/>
              </a:buClr>
              <a:buSzPts val="2000"/>
              <a:buFont typeface="Wingdings" panose="05000000000000000000" pitchFamily="2" charset="2"/>
              <a:buChar char="§"/>
              <a:defRPr sz="2000">
                <a:solidFill>
                  <a:srgbClr val="091F5C"/>
                </a:solidFill>
                <a:latin typeface="+mn-lt"/>
                <a:ea typeface="+mn-ea"/>
                <a:cs typeface="+mn-cs"/>
                <a:sym typeface="Arial"/>
              </a:defRPr>
            </a:pPr>
            <a:r>
              <a:rPr lang="en-CA" altLang="en-US" sz="2400" dirty="0">
                <a:solidFill>
                  <a:srgbClr val="091F5C"/>
                </a:solidFill>
                <a:sym typeface="Arial"/>
              </a:rPr>
              <a:t>example:    </a:t>
            </a:r>
            <a:r>
              <a:rPr lang="en-CA" altLang="en-US" sz="2400" dirty="0">
                <a:solidFill>
                  <a:srgbClr val="9900CC"/>
                </a:solidFill>
                <a:sym typeface="Arial"/>
              </a:rPr>
              <a:t>loc(robot, s)</a:t>
            </a:r>
            <a:r>
              <a:rPr lang="en-CA" altLang="en-US" sz="2400" i="1" dirty="0">
                <a:solidFill>
                  <a:srgbClr val="800080"/>
                </a:solidFill>
                <a:sym typeface="Arial"/>
              </a:rPr>
              <a:t>   </a:t>
            </a:r>
            <a:r>
              <a:rPr lang="en-CA" altLang="en-US" sz="2400" dirty="0">
                <a:solidFill>
                  <a:srgbClr val="091F5C"/>
                </a:solidFill>
                <a:sym typeface="Arial"/>
              </a:rPr>
              <a:t>or</a:t>
            </a:r>
            <a:r>
              <a:rPr lang="en-CA" altLang="en-US" sz="2400" dirty="0">
                <a:solidFill>
                  <a:srgbClr val="800080"/>
                </a:solidFill>
                <a:sym typeface="Arial"/>
              </a:rPr>
              <a:t>   </a:t>
            </a:r>
            <a:r>
              <a:rPr lang="en-US" altLang="en-US" sz="2400" dirty="0">
                <a:solidFill>
                  <a:srgbClr val="CC0099"/>
                </a:solidFill>
                <a:sym typeface="Arial"/>
              </a:rPr>
              <a:t>under(</a:t>
            </a:r>
            <a:r>
              <a:rPr lang="en-US" altLang="en-US" sz="2400" dirty="0" err="1">
                <a:solidFill>
                  <a:srgbClr val="CC0099"/>
                </a:solidFill>
                <a:sym typeface="Arial"/>
              </a:rPr>
              <a:t>x,s</a:t>
            </a:r>
            <a:r>
              <a:rPr lang="en-US" altLang="en-US" sz="2400" dirty="0">
                <a:solidFill>
                  <a:srgbClr val="CC0099"/>
                </a:solidFill>
                <a:sym typeface="Arial"/>
              </a:rPr>
              <a:t>)</a:t>
            </a:r>
            <a:endParaRPr lang="en-US" sz="2400" spc="-35" dirty="0">
              <a:solidFill>
                <a:srgbClr val="091F5C"/>
              </a:solidFill>
              <a:latin typeface="Tahoma"/>
              <a:ea typeface="+mn-ea"/>
              <a:cs typeface="Tahoma"/>
              <a:sym typeface="Arial"/>
            </a:endParaRPr>
          </a:p>
          <a:p>
            <a:pPr indent="-423301" algn="l" hangingPunct="1">
              <a:buClr>
                <a:srgbClr val="091F5C"/>
              </a:buClr>
              <a:buSzPts val="2000"/>
              <a:defRPr sz="2000">
                <a:solidFill>
                  <a:srgbClr val="091F5C"/>
                </a:solidFill>
                <a:latin typeface="+mn-lt"/>
                <a:ea typeface="+mn-ea"/>
                <a:cs typeface="+mn-cs"/>
                <a:sym typeface="Arial"/>
              </a:defRPr>
            </a:pPr>
            <a:endParaRPr lang="en-US" sz="2400" dirty="0">
              <a:solidFill>
                <a:srgbClr val="091F5C"/>
              </a:solidFill>
              <a:latin typeface="+mn-lt"/>
              <a:ea typeface="+mn-ea"/>
              <a:cs typeface="+mn-cs"/>
              <a:sym typeface="Arial"/>
            </a:endParaRPr>
          </a:p>
        </p:txBody>
      </p:sp>
    </p:spTree>
    <p:extLst>
      <p:ext uri="{BB962C8B-B14F-4D97-AF65-F5344CB8AC3E}">
        <p14:creationId xmlns:p14="http://schemas.microsoft.com/office/powerpoint/2010/main" val="926368678"/>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5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50">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50">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5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151">
                                            <p:bg/>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iterate>
                                    <p:tmAbs val="0"/>
                                  </p:iterate>
                                  <p:childTnLst>
                                    <p:set>
                                      <p:cBhvr>
                                        <p:cTn id="25" fill="hold"/>
                                        <p:tgtEl>
                                          <p:spTgt spid="151">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iterate>
                                    <p:tmAbs val="0"/>
                                  </p:iterate>
                                  <p:childTnLst>
                                    <p:set>
                                      <p:cBhvr>
                                        <p:cTn id="29" fill="hold"/>
                                        <p:tgtEl>
                                          <p:spTgt spid="6">
                                            <p:bg/>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iterate>
                                    <p:tmAbs val="0"/>
                                  </p:iterate>
                                  <p:childTnLst>
                                    <p:set>
                                      <p:cBhvr>
                                        <p:cTn id="32" fill="hold"/>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P spid="151" grpId="0" build="p" bldLvl="5" animBg="1" advAuto="0"/>
      <p:bldP spid="6" grpId="0" build="p" bldLvl="5" animBg="1" advAuto="0"/>
    </p:bldLst>
  </p:timing>
</p:sld>
</file>

<file path=ppt/theme/theme1.xml><?xml version="1.0" encoding="utf-8"?>
<a:theme xmlns:a="http://schemas.openxmlformats.org/drawingml/2006/main" name="Material">
  <a:themeElements>
    <a:clrScheme name="Material">
      <a:dk1>
        <a:srgbClr val="FFFFFF"/>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Material">
      <a:majorFont>
        <a:latin typeface="Helvetica"/>
        <a:ea typeface="Helvetica"/>
        <a:cs typeface="Helvetica"/>
      </a:majorFont>
      <a:minorFont>
        <a:latin typeface="Arial"/>
        <a:ea typeface="Arial"/>
        <a:cs typeface="Arial"/>
      </a:minorFont>
    </a:fontScheme>
    <a:fmtScheme name="Mate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Material">
      <a:majorFont>
        <a:latin typeface="Helvetica"/>
        <a:ea typeface="Helvetica"/>
        <a:cs typeface="Helvetica"/>
      </a:majorFont>
      <a:minorFont>
        <a:latin typeface="Arial"/>
        <a:ea typeface="Arial"/>
        <a:cs typeface="Arial"/>
      </a:minorFont>
    </a:fontScheme>
    <a:fmtScheme name="Mate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1524</TotalTime>
  <Words>2586</Words>
  <Application>Microsoft Office PowerPoint</Application>
  <PresentationFormat>Widescreen</PresentationFormat>
  <Paragraphs>357</Paragraphs>
  <Slides>49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Helvetica</vt:lpstr>
      <vt:lpstr>Roboto</vt:lpstr>
      <vt:lpstr>Tahoma</vt:lpstr>
      <vt:lpstr>Wingdings</vt:lpstr>
      <vt:lpstr>Material</vt:lpstr>
      <vt:lpstr>DS&amp;AI Project: Situation Calculus </vt:lpstr>
      <vt:lpstr>Essentials of Situation Calculus</vt:lpstr>
      <vt:lpstr>Situation Calculus - Overview</vt:lpstr>
      <vt:lpstr>Situations</vt:lpstr>
      <vt:lpstr>Situations - Example</vt:lpstr>
      <vt:lpstr>Actions</vt:lpstr>
      <vt:lpstr>Result- or do-Function</vt:lpstr>
      <vt:lpstr>do-Function - Example</vt:lpstr>
      <vt:lpstr>Fluents</vt:lpstr>
      <vt:lpstr>Situations in Formulas</vt:lpstr>
      <vt:lpstr>The Calculus of Situation Calculus</vt:lpstr>
      <vt:lpstr>Axioms for Actions</vt:lpstr>
      <vt:lpstr>Action Description - Axioms</vt:lpstr>
      <vt:lpstr>Effect Axiom - Move-Example</vt:lpstr>
      <vt:lpstr>Effect Axioms - move-example</vt:lpstr>
      <vt:lpstr>The Frame-Problem</vt:lpstr>
      <vt:lpstr>Frame Axiom - move-example</vt:lpstr>
      <vt:lpstr>Frame Axioms - move-example</vt:lpstr>
      <vt:lpstr>Successor-State Axioms</vt:lpstr>
      <vt:lpstr>Example</vt:lpstr>
      <vt:lpstr>Successor-State Axioms</vt:lpstr>
      <vt:lpstr>How to Derive Successor-State Axioms?</vt:lpstr>
      <vt:lpstr>Situation Calculus Axioms - so far</vt:lpstr>
      <vt:lpstr>Domain knowledge</vt:lpstr>
      <vt:lpstr>Frame-Problem</vt:lpstr>
      <vt:lpstr>Qualification-Problem</vt:lpstr>
      <vt:lpstr>Ramification-Problem</vt:lpstr>
      <vt:lpstr>Planning</vt:lpstr>
      <vt:lpstr>Situation Calculus and Planning</vt:lpstr>
      <vt:lpstr>GOLOG</vt:lpstr>
      <vt:lpstr>Golog</vt:lpstr>
      <vt:lpstr>Golog - Basics</vt:lpstr>
      <vt:lpstr>Golog - Definitions 1</vt:lpstr>
      <vt:lpstr>Golog - Definitions 2</vt:lpstr>
      <vt:lpstr>Golog - Conditionals</vt:lpstr>
      <vt:lpstr>Golog - Conditionals</vt:lpstr>
      <vt:lpstr>Golog - Procedures</vt:lpstr>
      <vt:lpstr>Golog - Blocks World Example</vt:lpstr>
      <vt:lpstr>Programming in / Planning with Golog</vt:lpstr>
      <vt:lpstr>Elevator Controller in GOLOG</vt:lpstr>
      <vt:lpstr>GOLOG - Elevator Controller</vt:lpstr>
      <vt:lpstr>GOLOG - Elevator Controller</vt:lpstr>
      <vt:lpstr>GOLOG-Procedures for Elevator </vt:lpstr>
      <vt:lpstr>GOLOG - Running the Elevator</vt:lpstr>
      <vt:lpstr>Elevator Controller - Initial and Final Situation</vt:lpstr>
      <vt:lpstr>Elevator Controller - The Plan</vt:lpstr>
      <vt:lpstr>Golog - Planning as Theorem Proving</vt:lpstr>
      <vt:lpstr>Review</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cp:lastModifiedBy>Marcello Bonsangue</cp:lastModifiedBy>
  <cp:revision>66</cp:revision>
  <dcterms:modified xsi:type="dcterms:W3CDTF">2020-07-16T07:19:05Z</dcterms:modified>
</cp:coreProperties>
</file>