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82" r:id="rId4"/>
    <p:sldId id="286" r:id="rId5"/>
    <p:sldId id="307" r:id="rId6"/>
    <p:sldId id="283" r:id="rId7"/>
    <p:sldId id="308" r:id="rId8"/>
    <p:sldId id="293" r:id="rId9"/>
    <p:sldId id="310" r:id="rId10"/>
    <p:sldId id="284" r:id="rId11"/>
    <p:sldId id="309" r:id="rId12"/>
    <p:sldId id="285" r:id="rId13"/>
    <p:sldId id="304" r:id="rId14"/>
    <p:sldId id="287" r:id="rId15"/>
    <p:sldId id="311" r:id="rId16"/>
    <p:sldId id="288" r:id="rId17"/>
    <p:sldId id="294" r:id="rId18"/>
    <p:sldId id="312" r:id="rId19"/>
    <p:sldId id="289" r:id="rId20"/>
    <p:sldId id="295" r:id="rId21"/>
    <p:sldId id="290" r:id="rId22"/>
    <p:sldId id="313" r:id="rId23"/>
    <p:sldId id="291" r:id="rId24"/>
  </p:sldIdLst>
  <p:sldSz cx="12192000" cy="6858000"/>
  <p:notesSz cx="6858000" cy="9144000"/>
  <p:embeddedFontLst>
    <p:embeddedFont>
      <p:font typeface="Arial Narrow" panose="020B060602020203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90"/>
    <a:srgbClr val="42424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4302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9946-26BE-4B62-B4B2-E9409E5D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9794AF9-44D3-477A-957B-F4F72CD0E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DAF98A-C6E8-4B41-8D0D-1F33D2D49282}" type="slidenum">
              <a:rPr lang="pt-BR" altLang="en-US" sz="1200"/>
              <a:pPr/>
              <a:t>10</a:t>
            </a:fld>
            <a:endParaRPr lang="pt-BR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78F6D9D-5C13-4F5E-B45A-71C0875ECD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671088F-D474-4AD5-B215-E861AEA4A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9794AF9-44D3-477A-957B-F4F72CD0E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DAF98A-C6E8-4B41-8D0D-1F33D2D49282}" type="slidenum">
              <a:rPr lang="pt-BR" altLang="en-US" sz="1200"/>
              <a:pPr/>
              <a:t>11</a:t>
            </a:fld>
            <a:endParaRPr lang="pt-BR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78F6D9D-5C13-4F5E-B45A-71C0875ECD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671088F-D474-4AD5-B215-E861AEA4A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776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1B07629-8AC9-4B8A-8749-9352664F2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82A111-048D-4A8F-AE72-C06A1BE6664A}" type="slidenum">
              <a:rPr lang="pt-BR" altLang="en-US" sz="1200"/>
              <a:pPr/>
              <a:t>12</a:t>
            </a:fld>
            <a:endParaRPr lang="pt-BR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24BA7E0-6A92-4D43-A9AF-734062B436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1DF315B-5135-45A1-AEF5-72D514D44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FA79D3C-FC34-4565-9197-5C532CF5B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1180FA-1478-4422-BE2D-3FF952A052AB}" type="slidenum">
              <a:rPr lang="pt-BR" altLang="en-US" sz="1200"/>
              <a:pPr/>
              <a:t>13</a:t>
            </a:fld>
            <a:endParaRPr lang="pt-BR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5E9206-2449-4B60-AE04-B0C11C0CC5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A1133A0-F446-4061-A75F-634A22152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0BA548D-FCC5-44B4-B9B2-244520D7F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08CC91-37A0-4707-8CF4-B0D80F27BD46}" type="slidenum">
              <a:rPr lang="pt-BR" altLang="en-US" sz="1200"/>
              <a:pPr/>
              <a:t>14</a:t>
            </a:fld>
            <a:endParaRPr lang="pt-BR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BBDAF13-83C6-44B4-A722-269DB2C5A9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EECAF28-8D34-4B2B-AB1D-D29335B83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0BA548D-FCC5-44B4-B9B2-244520D7F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08CC91-37A0-4707-8CF4-B0D80F27BD46}" type="slidenum">
              <a:rPr lang="pt-BR" altLang="en-US" sz="1200"/>
              <a:pPr/>
              <a:t>15</a:t>
            </a:fld>
            <a:endParaRPr lang="pt-BR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BBDAF13-83C6-44B4-A722-269DB2C5A9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EECAF28-8D34-4B2B-AB1D-D29335B83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423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3962CBF-D620-40C3-A8D6-6BCFC511E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BC2FAD-EA7C-4891-A40D-16BC7C600A17}" type="slidenum">
              <a:rPr lang="pt-BR" altLang="en-US" sz="1200"/>
              <a:pPr/>
              <a:t>16</a:t>
            </a:fld>
            <a:endParaRPr lang="pt-BR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68E9687-CF43-4C42-9910-7814097A1E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9F9E94E-1B9C-45EB-8152-8CD0A86F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AE32BB0-74B6-478D-A1FA-A31FA7BD3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E58454-BD56-4E5A-9D95-F07303611EFF}" type="slidenum">
              <a:rPr lang="pt-BR" altLang="en-US" sz="1200"/>
              <a:pPr/>
              <a:t>17</a:t>
            </a:fld>
            <a:endParaRPr lang="pt-BR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3B97F70-C39D-4CFB-8C14-F631AFF314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A4ABC31-CA1F-4837-BC28-D4A34DB71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CA7E45-581A-4833-937B-8E5BE0C50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8EF1D2-B113-441D-A85D-2BEF9C56B573}" type="slidenum">
              <a:rPr lang="pt-BR" altLang="en-US" sz="1200"/>
              <a:pPr/>
              <a:t>18</a:t>
            </a:fld>
            <a:endParaRPr lang="pt-BR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8C2C1EC-2B0A-4461-B2FB-41078E26DA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AAC549-93DF-4C5C-9809-910FCD4E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42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CA7E45-581A-4833-937B-8E5BE0C50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8EF1D2-B113-441D-A85D-2BEF9C56B573}" type="slidenum">
              <a:rPr lang="pt-BR" altLang="en-US" sz="1200"/>
              <a:pPr/>
              <a:t>19</a:t>
            </a:fld>
            <a:endParaRPr lang="pt-BR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8C2C1EC-2B0A-4461-B2FB-41078E26DA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AAC549-93DF-4C5C-9809-910FCD4E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FD17133-E0F8-418A-B033-83E2F5308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4201C0-1732-4FEA-BCA3-8C9EB3C38704}" type="slidenum">
              <a:rPr lang="pt-BR" altLang="en-US" sz="1200"/>
              <a:pPr/>
              <a:t>20</a:t>
            </a:fld>
            <a:endParaRPr lang="pt-BR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C760210-4B42-4B6D-A0AA-1BE3656773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F551E33-8B7B-4810-94F9-2E02DB390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4F20CEB-BA27-4D15-BA2B-A727C8A55F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C56FA1-5569-4718-B0FD-CC089838AC05}" type="slidenum">
              <a:rPr lang="pt-BR" altLang="en-US" sz="1200"/>
              <a:pPr/>
              <a:t>21</a:t>
            </a:fld>
            <a:endParaRPr lang="pt-BR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F12A2B7-B5A9-4818-803B-71770CEE77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027BFA9-43A5-44FF-BD1D-5FC8C069D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4F20CEB-BA27-4D15-BA2B-A727C8A55F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C56FA1-5569-4718-B0FD-CC089838AC05}" type="slidenum">
              <a:rPr lang="pt-BR" altLang="en-US" sz="1200"/>
              <a:pPr/>
              <a:t>22</a:t>
            </a:fld>
            <a:endParaRPr lang="pt-BR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F12A2B7-B5A9-4818-803B-71770CEE77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027BFA9-43A5-44FF-BD1D-5FC8C069D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54125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9449D07-5264-4C13-BFAC-376A26E44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E1340A-10FC-40E8-927D-D41D4CDA64F5}" type="slidenum">
              <a:rPr lang="pt-BR" altLang="en-US" sz="1200"/>
              <a:pPr/>
              <a:t>23</a:t>
            </a:fld>
            <a:endParaRPr lang="pt-BR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37767D3-BABA-499E-B6A8-44732879BA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8765D80-6438-44B1-8E6F-8CDF1E62B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0899668-BC5C-4B4C-A815-60C2DB7C2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FD4CCC-2A0F-4ED8-9AAD-09B540FEEC65}" type="slidenum">
              <a:rPr lang="pt-BR" altLang="en-US" sz="1200"/>
              <a:pPr/>
              <a:t>3</a:t>
            </a:fld>
            <a:endParaRPr lang="pt-BR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86E0645-9163-45D9-87B7-4DBFFF2C7D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6D46753-E3ED-4DC6-8AAC-F6E68358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865DC5C-7F46-4967-A4C7-8ED0ABDDB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32EC9-D134-4771-BE20-B38495CB891C}" type="slidenum">
              <a:rPr lang="pt-BR" altLang="en-US" sz="1200"/>
              <a:pPr/>
              <a:t>4</a:t>
            </a:fld>
            <a:endParaRPr lang="pt-BR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3C1F211-1497-4B9C-9888-87795619E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117CC85-C723-44EB-8A98-9D1E385AA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865DC5C-7F46-4967-A4C7-8ED0ABDDB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32EC9-D134-4771-BE20-B38495CB891C}" type="slidenum">
              <a:rPr lang="pt-BR" altLang="en-US" sz="1200"/>
              <a:pPr/>
              <a:t>5</a:t>
            </a:fld>
            <a:endParaRPr lang="pt-BR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3C1F211-1497-4B9C-9888-87795619E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117CC85-C723-44EB-8A98-9D1E385AA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8439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A98253D-083C-49E7-A05D-68734141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23297-EEC9-4A7D-BBF1-B72D57D3AB87}" type="slidenum">
              <a:rPr lang="pt-BR" altLang="en-US" sz="1200"/>
              <a:pPr/>
              <a:t>6</a:t>
            </a:fld>
            <a:endParaRPr lang="pt-BR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6624BC4-4FE5-4301-AF01-F1E6DF0C1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96C6A50-0C50-44B3-8411-21160FDF8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A98253D-083C-49E7-A05D-68734141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23297-EEC9-4A7D-BBF1-B72D57D3AB87}" type="slidenum">
              <a:rPr lang="pt-BR" altLang="en-US" sz="1200"/>
              <a:pPr/>
              <a:t>7</a:t>
            </a:fld>
            <a:endParaRPr lang="pt-BR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6624BC4-4FE5-4301-AF01-F1E6DF0C1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96C6A50-0C50-44B3-8411-21160FDF8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1252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A101D4B-9853-4E9E-B63A-643F4E096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9A352C-F9AD-4590-8C02-9B16F691BA1B}" type="slidenum">
              <a:rPr lang="pt-BR" altLang="en-US" sz="1200"/>
              <a:pPr/>
              <a:t>8</a:t>
            </a:fld>
            <a:endParaRPr lang="pt-BR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04EDDB-9757-462B-B639-CEBBA5363E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DA5842-B63E-40E7-9FFD-440714F10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A8C7AF9-731C-4E63-89B0-668087362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AE913A-47CE-4041-B0C7-6A86E55939A5}" type="slidenum">
              <a:rPr lang="pt-BR" altLang="en-US" sz="1200"/>
              <a:pPr/>
              <a:t>9</a:t>
            </a:fld>
            <a:endParaRPr lang="pt-BR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8938BF5-71EE-4420-94DB-DCC9B09D04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CF9906F-5BED-4842-9A82-C8611B9A1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sp>
        <p:nvSpPr>
          <p:cNvPr id="25" name="Google Shape;16;p3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6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1949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26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287543" y="342065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69046A6-580E-416B-884A-5B8876847E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4E8E-4EDA-4905-BE9B-BF8609FE3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BBF92-8124-4EDA-901C-311105732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2C04AA-D86A-4C7F-8286-7A2DC166E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4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FCBA9-B2E2-4071-8F0F-EE257AC7EC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84927-4FF8-44E5-A382-00E56F649D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8C3A372-11DA-4942-9B85-3C113E7350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FD94-B0BC-4E3E-BEBB-39FB41EBD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BF0FB-CC54-429B-B458-F26FED63C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EE732E-EC02-4B99-B82F-01D0A1993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447200" y="163776"/>
            <a:ext cx="5393600" cy="1215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1524000"/>
            <a:ext cx="5116000" cy="4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1333" y="5980117"/>
            <a:ext cx="5393600" cy="74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tx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80C93-AFD7-452E-9FFA-563EC288C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27479-C591-4B1F-97D8-7E7A12C92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F018BA9-23AB-484D-853C-AA6CFD88EA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/>
                </a:solidFill>
              </a:defRPr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333402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B93-4CDC-404D-92AA-FCF1E7BDF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8DE8-D3C0-43A5-BE97-06DC6C6938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962CA50-2948-47EF-8FAF-C003AC6F76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47F5-D98C-4EC4-93C1-156E1FFD2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A4D8-6249-4DA7-A263-BA25B05E7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6C6B8BD-3F7F-4A5D-877B-1A4F7DC560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1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3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</a:t>
            </a:r>
            <a:r>
              <a:rPr lang="en-US" sz="88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sz="6000" dirty="0">
                <a:solidFill>
                  <a:srgbClr val="1694B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/>
              <a:t>Event Calculus and Transaction Logic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9498F"/>
                </a:solidFill>
              </a:rPr>
              <a:t>Marcello Bonsangue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LIACS – Leiden University</a:t>
            </a:r>
            <a:endParaRPr lang="en-US" sz="2000" b="1" dirty="0">
              <a:solidFill>
                <a:srgbClr val="8498A0"/>
              </a:solidFill>
            </a:endParaRPr>
          </a:p>
          <a:p>
            <a:r>
              <a:rPr lang="en-US" sz="2000" dirty="0">
                <a:solidFill>
                  <a:srgbClr val="194991"/>
                </a:solidFill>
              </a:rPr>
              <a:t>m.m.bonsangue@liacs.leidenuniv.nl</a:t>
            </a:r>
          </a:p>
          <a:p>
            <a:endParaRPr lang="en-GB" dirty="0"/>
          </a:p>
          <a:p>
            <a:r>
              <a:rPr lang="en-GB" sz="2400" dirty="0"/>
              <a:t>Reusing slides from </a:t>
            </a:r>
            <a:r>
              <a:rPr lang="en-US" altLang="en-US" sz="2400" dirty="0"/>
              <a:t>Jacques Robin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933A2DB-3F64-48FA-B827-AA1AECC9A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Block world EC clauses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9A22230-3421-4C00-BA23-AF0164A3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Initial state clauses: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</a:t>
            </a:r>
            <a:r>
              <a:rPr lang="en-US" altLang="en-US" sz="2200" dirty="0" err="1"/>
              <a:t>a,b</a:t>
            </a:r>
            <a:r>
              <a:rPr lang="en-US" altLang="en-US" sz="2200" dirty="0"/>
              <a:t>),0).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</a:t>
            </a:r>
            <a:r>
              <a:rPr lang="en-US" altLang="en-US" sz="2200" dirty="0" err="1"/>
              <a:t>b,c</a:t>
            </a:r>
            <a:r>
              <a:rPr lang="en-US" altLang="en-US" sz="2200" dirty="0"/>
              <a:t>),0).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</a:t>
            </a:r>
            <a:r>
              <a:rPr lang="en-US" altLang="en-US" sz="2200" dirty="0" err="1"/>
              <a:t>c,table</a:t>
            </a:r>
            <a:r>
              <a:rPr lang="en-US" altLang="en-US" sz="2200" dirty="0"/>
              <a:t>),0).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</a:t>
            </a:r>
            <a:r>
              <a:rPr lang="en-US" altLang="en-US" sz="2200" dirty="0" err="1"/>
              <a:t>isclear</a:t>
            </a:r>
            <a:r>
              <a:rPr lang="en-US" altLang="en-US" sz="2200" dirty="0"/>
              <a:t>(a),0).</a:t>
            </a:r>
          </a:p>
          <a:p>
            <a:pPr eaLnBrk="1" hangingPunct="1"/>
            <a:r>
              <a:rPr lang="en-US" altLang="en-US" sz="2200" dirty="0"/>
              <a:t>Precondition clauses: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 err="1">
                <a:solidFill>
                  <a:srgbClr val="CC3300"/>
                </a:solidFill>
              </a:rPr>
              <a:t>precond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(B,L1,L2),T) :-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(on(B,L1),T),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CC3300"/>
                </a:solidFill>
              </a:rPr>
              <a:t>                                                        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</a:t>
            </a:r>
            <a:r>
              <a:rPr lang="en-US" altLang="en-US" sz="2200" dirty="0" err="1"/>
              <a:t>isclear</a:t>
            </a:r>
            <a:r>
              <a:rPr lang="en-US" altLang="en-US" sz="2200" dirty="0"/>
              <a:t>(L2),T),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dirty="0">
                <a:solidFill>
                  <a:srgbClr val="CC3300"/>
                </a:solidFill>
              </a:rPr>
              <a:t>                                                        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</a:t>
            </a:r>
            <a:r>
              <a:rPr lang="en-US" altLang="en-US" sz="2200" dirty="0" err="1"/>
              <a:t>isclear</a:t>
            </a:r>
            <a:r>
              <a:rPr lang="en-US" altLang="en-US" sz="2200" dirty="0"/>
              <a:t>(B),T).</a:t>
            </a:r>
          </a:p>
          <a:p>
            <a:pPr eaLnBrk="1" hangingPunct="1"/>
            <a:r>
              <a:rPr lang="en-US" altLang="en-US" sz="2200" dirty="0"/>
              <a:t>Positive effect clauses: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C3300"/>
                </a:solidFill>
              </a:rPr>
              <a:t>initiates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(B,L1,L2), on(B,L2),T).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C3300"/>
                </a:solidFill>
              </a:rPr>
              <a:t>initiates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(B,L1,L2), </a:t>
            </a:r>
            <a:r>
              <a:rPr lang="en-US" altLang="en-US" sz="2200" dirty="0" err="1"/>
              <a:t>isclear</a:t>
            </a:r>
            <a:r>
              <a:rPr lang="en-US" altLang="en-US" sz="2200" dirty="0"/>
              <a:t>(L1), 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933A2DB-3F64-48FA-B827-AA1AECC9A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Block world EC clauses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9A22230-3421-4C00-BA23-AF0164A3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Negative effect clauses: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C3300"/>
                </a:solidFill>
              </a:rPr>
              <a:t>terminates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(B,L1,L2), on(B,L1),T).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C3300"/>
                </a:solidFill>
              </a:rPr>
              <a:t>terminates</a:t>
            </a:r>
            <a:r>
              <a:rPr lang="en-US" altLang="en-US" sz="2200" dirty="0"/>
              <a:t>(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(B,L1,L2), </a:t>
            </a:r>
            <a:r>
              <a:rPr lang="en-US" altLang="en-US" sz="2200" dirty="0" err="1"/>
              <a:t>isclear</a:t>
            </a:r>
            <a:r>
              <a:rPr lang="en-US" altLang="en-US" sz="2200" dirty="0"/>
              <a:t>(L2), T).</a:t>
            </a:r>
          </a:p>
          <a:p>
            <a:pPr lvl="1"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Ramification clauses: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(above(B1,B2),T) :-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(on(B1,B2),T).</a:t>
            </a:r>
          </a:p>
          <a:p>
            <a:pPr lvl="1" eaLnBrk="1" hangingPunct="1"/>
            <a:r>
              <a:rPr lang="en-US" altLang="en-US" sz="2200" dirty="0"/>
              <a:t>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(above(B1,B3),T) </a:t>
            </a:r>
            <a:r>
              <a:rPr lang="en-US" altLang="en-US" sz="2200" dirty="0">
                <a:sym typeface="Wingdings" panose="05000000000000000000" pitchFamily="2" charset="2"/>
              </a:rPr>
              <a:t>:-</a:t>
            </a:r>
            <a:r>
              <a:rPr lang="en-US" altLang="en-US" sz="2200" dirty="0"/>
              <a:t>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(on(B1,B2),T), </a:t>
            </a:r>
            <a:r>
              <a:rPr lang="en-US" altLang="en-US" sz="2200" dirty="0" err="1">
                <a:solidFill>
                  <a:srgbClr val="CC3300"/>
                </a:solidFill>
              </a:rPr>
              <a:t>holds_at</a:t>
            </a:r>
            <a:r>
              <a:rPr lang="en-US" altLang="en-US" sz="2200" dirty="0"/>
              <a:t>(above(B2,B3),T).</a:t>
            </a:r>
          </a:p>
        </p:txBody>
      </p:sp>
    </p:spTree>
    <p:extLst>
      <p:ext uri="{BB962C8B-B14F-4D97-AF65-F5344CB8AC3E}">
        <p14:creationId xmlns:p14="http://schemas.microsoft.com/office/powerpoint/2010/main" val="7419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573CA55-7427-4311-9E85-5EB62338B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Variations of the EC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6F45F81-7513-4AF6-81A2-A6047BE8C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Basic EC already handles concurrent actions and time intervals</a:t>
            </a:r>
          </a:p>
          <a:p>
            <a:pPr eaLnBrk="1" hangingPunct="1"/>
            <a:r>
              <a:rPr lang="en-US" altLang="en-US" sz="2200" dirty="0"/>
              <a:t>Additional arguments to EC predicates and additional EC clauses allow extending basic EC to handle:</a:t>
            </a:r>
          </a:p>
          <a:p>
            <a:pPr lvl="1" eaLnBrk="1" hangingPunct="1"/>
            <a:r>
              <a:rPr lang="en-US" altLang="en-US" sz="2200" dirty="0"/>
              <a:t> Events with duration: happens(E,T1,T2)</a:t>
            </a:r>
          </a:p>
          <a:p>
            <a:pPr lvl="1" eaLnBrk="1" hangingPunct="1"/>
            <a:r>
              <a:rPr lang="en-US" altLang="en-US" sz="2200" dirty="0"/>
              <a:t> Multiple agents: do(</a:t>
            </a:r>
            <a:r>
              <a:rPr lang="en-US" altLang="en-US" sz="2200" dirty="0" err="1"/>
              <a:t>Agent,Action,T</a:t>
            </a:r>
            <a:r>
              <a:rPr lang="en-US" altLang="en-US" sz="2200" dirty="0"/>
              <a:t>)</a:t>
            </a:r>
          </a:p>
          <a:p>
            <a:pPr lvl="1" eaLnBrk="1" hangingPunct="1"/>
            <a:endParaRPr lang="en-US" altLang="en-US" sz="2200" dirty="0"/>
          </a:p>
          <a:p>
            <a:pPr lvl="2" eaLnBrk="1" hangingPunct="1"/>
            <a:endParaRPr lang="en-US" alt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72E0F45-2513-4092-ACEE-0E82E780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en-US" b="1" dirty="0"/>
              <a:t>EC vs. SC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16F6F18-0A2D-4EB6-837D-021D66C13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Most expressive versions overcome all the expressiveness limitations of the SC except the ramification problem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Also more time efficient than the SC for relying on abductive logic programming in Horn first-order logic instead of theorem proving in classical first-order logic</a:t>
            </a:r>
            <a:endParaRPr lang="pt-B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2A64D30-E4EF-4BC0-B3A0-A075FE311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Abductive logic programming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C5FFEE-3F2E-4EC4-811A-A167296A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Extend general logic programs with: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Integrity constraints 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A distinguished subset of predicate symbols called </a:t>
            </a:r>
            <a:r>
              <a:rPr lang="en-US" altLang="en-US" sz="2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abducibles</a:t>
            </a:r>
            <a:endParaRPr lang="en-US" altLang="en-US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Atoms with an </a:t>
            </a:r>
            <a:r>
              <a:rPr lang="en-US" altLang="en-US" sz="2000" dirty="0" err="1"/>
              <a:t>abducible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functors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abducible</a:t>
            </a:r>
            <a:r>
              <a:rPr lang="en-US" altLang="en-US" sz="2000" dirty="0"/>
              <a:t> atoms) are generally restricted to appear only in clauses premises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 they have no definitions where they appear in conclusion</a:t>
            </a:r>
          </a:p>
          <a:p>
            <a:pPr marL="152388" indent="0" eaLnBrk="1" hangingPunct="1">
              <a:lnSpc>
                <a:spcPct val="90000"/>
              </a:lnSpc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2A64D30-E4EF-4BC0-B3A0-A075FE311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Abductive logic programming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C5FFEE-3F2E-4EC4-811A-A167296A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An </a:t>
            </a:r>
            <a:r>
              <a:rPr lang="en-US" altLang="en-US" sz="2000" dirty="0" err="1"/>
              <a:t>abducible</a:t>
            </a:r>
            <a:r>
              <a:rPr lang="en-US" altLang="en-US" sz="2000" dirty="0"/>
              <a:t> atom goal is assumed true (positive abduction) whenever: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Its assumption does not allow deducing conclusions that violate the integrity constraints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Abduction can be used to construct plans using an EC representation of the domain D: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C3300"/>
                </a:solidFill>
              </a:rPr>
              <a:t>holds</a:t>
            </a:r>
            <a:r>
              <a:rPr lang="en-US" altLang="en-US" sz="2000" dirty="0"/>
              <a:t> atoms represent the goal G to be reached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C3300"/>
                </a:solidFill>
              </a:rPr>
              <a:t>do</a:t>
            </a:r>
            <a:r>
              <a:rPr lang="en-US" altLang="en-US" sz="2000" dirty="0"/>
              <a:t> atoms represent the hypothesis H to </a:t>
            </a:r>
            <a:r>
              <a:rPr lang="en-US" altLang="en-US" sz="2000" dirty="0" err="1"/>
              <a:t>abduce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 The abductive proof procedure computes H such that: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 D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ym typeface="Symbol" panose="05050102010706020507" pitchFamily="18" charset="2"/>
              </a:rPr>
              <a:t> H |= 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D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ym typeface="Symbol" panose="05050102010706020507" pitchFamily="18" charset="2"/>
              </a:rPr>
              <a:t> H </a:t>
            </a:r>
            <a:r>
              <a:rPr lang="en-US" altLang="en-US" sz="2000" b="1" dirty="0"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sym typeface="Symbol" panose="05050102010706020507" pitchFamily="18" charset="2"/>
              </a:rPr>
              <a:t></a:t>
            </a:r>
            <a:r>
              <a:rPr lang="en-US" altLang="en-US" sz="2000" dirty="0">
                <a:sym typeface="Symbol" panose="05050102010706020507" pitchFamily="18" charset="2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1979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EE1E668-08D9-489A-9D48-0F16D345A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Transaction Logic (TL): starting point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EB1BF3D-D172-4C22-9DA6-FCD101D03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897873"/>
            <a:ext cx="11611428" cy="48172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set of Prolog clauses defining a predicate have two distinct semantics: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declarative, logical one (Clark’s completion or least </a:t>
            </a:r>
            <a:r>
              <a:rPr lang="en-US" altLang="en-US" sz="2000" dirty="0" err="1"/>
              <a:t>Herbrand</a:t>
            </a:r>
            <a:r>
              <a:rPr lang="en-US" altLang="en-US" sz="2000" dirty="0"/>
              <a:t>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procedural one (implicit)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p :- q,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p :- 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Declarative semantics: p </a:t>
            </a:r>
            <a:r>
              <a:rPr lang="en-US" altLang="en-US" sz="2000" dirty="0">
                <a:sym typeface="Symbol" panose="05050102010706020507" pitchFamily="18" charset="2"/>
              </a:rPr>
              <a:t> ((q  r)  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Procedural semantics: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define p {{call q;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if q = true then {call r; return r}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  else return fail};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      {call u; return u}}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 the declarative semantics the order of q, r and u does </a:t>
            </a:r>
            <a:r>
              <a:rPr lang="en-US" altLang="en-US" sz="2000" dirty="0">
                <a:solidFill>
                  <a:srgbClr val="CC3300"/>
                </a:solidFill>
              </a:rPr>
              <a:t>not</a:t>
            </a:r>
            <a:r>
              <a:rPr lang="en-US" altLang="en-US" sz="2000" dirty="0"/>
              <a:t> matter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 the procedural semantics, the order is crucial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Transaction logic unifies the two semantics by representing the procedural one explicitly and declaratively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ACD2EF3-AE6E-46E2-86B6-A6232D06B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264" y="67576"/>
            <a:ext cx="11524735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Ontology of the Transaction Logic</a:t>
            </a:r>
            <a:endParaRPr lang="pt-BR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4B053-5CAC-46B3-9FAB-7446BB9A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80" y="1033306"/>
            <a:ext cx="9293032" cy="4791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402A717-8197-43A6-A360-DE6452CDC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Transaction logic connectives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54D355F-D002-44AD-9D11-FE2CFF25D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Extends normal logic programs with </a:t>
            </a:r>
            <a:r>
              <a:rPr lang="en-US" altLang="en-US" sz="2200" dirty="0" err="1">
                <a:sym typeface="Symbol" panose="05050102010706020507" pitchFamily="18" charset="2"/>
              </a:rPr>
              <a:t>backtrackable</a:t>
            </a:r>
            <a:r>
              <a:rPr lang="en-US" altLang="en-US" sz="2200" dirty="0">
                <a:sym typeface="Symbol" panose="05050102010706020507" pitchFamily="18" charset="2"/>
              </a:rPr>
              <a:t> clause update predicates and two new connectives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err="1">
                <a:solidFill>
                  <a:schemeClr val="bg2"/>
                </a:solidFill>
                <a:sym typeface="Symbol" panose="05050102010706020507" pitchFamily="18" charset="2"/>
              </a:rPr>
              <a:t>btinsert</a:t>
            </a:r>
            <a:r>
              <a:rPr lang="en-US" altLang="en-US" sz="2200" dirty="0">
                <a:solidFill>
                  <a:schemeClr val="bg2"/>
                </a:solidFill>
                <a:sym typeface="Symbol" panose="05050102010706020507" pitchFamily="18" charset="2"/>
              </a:rPr>
              <a:t>{C1, ..., Cn}</a:t>
            </a:r>
            <a:r>
              <a:rPr lang="en-US" altLang="en-US" sz="2200" dirty="0">
                <a:sym typeface="Symbol" panose="05050102010706020507" pitchFamily="18" charset="2"/>
              </a:rPr>
              <a:t> premise has side effect to explicitly add clauses C1, ..., Cn to the logic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olidFill>
                <a:schemeClr val="bg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err="1">
                <a:solidFill>
                  <a:schemeClr val="bg2"/>
                </a:solidFill>
                <a:sym typeface="Symbol" panose="05050102010706020507" pitchFamily="18" charset="2"/>
              </a:rPr>
              <a:t>btdelete</a:t>
            </a:r>
            <a:r>
              <a:rPr lang="en-US" altLang="en-US" sz="2200" dirty="0">
                <a:solidFill>
                  <a:schemeClr val="bg2"/>
                </a:solidFill>
                <a:sym typeface="Symbol" panose="05050102010706020507" pitchFamily="18" charset="2"/>
              </a:rPr>
              <a:t>{C1, ..., Cn}</a:t>
            </a:r>
            <a:r>
              <a:rPr lang="en-US" altLang="en-US" sz="2200" dirty="0">
                <a:sym typeface="Symbol" panose="05050102010706020507" pitchFamily="18" charset="2"/>
              </a:rPr>
              <a:t> premise has side effect to explicitly delete all clauses that match C1 or ... or Cn from the logic program</a:t>
            </a:r>
          </a:p>
        </p:txBody>
      </p:sp>
    </p:spTree>
    <p:extLst>
      <p:ext uri="{BB962C8B-B14F-4D97-AF65-F5344CB8AC3E}">
        <p14:creationId xmlns:p14="http://schemas.microsoft.com/office/powerpoint/2010/main" val="12953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402A717-8197-43A6-A360-DE6452CDC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Transaction logic connectives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54D355F-D002-44AD-9D11-FE2CFF25D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091176"/>
            <a:ext cx="11611428" cy="48172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bg2"/>
                </a:solidFill>
                <a:sym typeface="Symbol" panose="05050102010706020507" pitchFamily="18" charset="2"/>
              </a:rPr>
              <a:t>Serial conjunction </a:t>
            </a:r>
            <a:r>
              <a:rPr lang="en-US" altLang="en-US" sz="2200" b="1" dirty="0">
                <a:solidFill>
                  <a:schemeClr val="bg2"/>
                </a:solidFill>
                <a:sym typeface="Symbol" panose="05050102010706020507" pitchFamily="18" charset="2"/>
              </a:rPr>
              <a:t></a:t>
            </a:r>
            <a:r>
              <a:rPr lang="en-US" altLang="en-US" sz="220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Declaratively captures procedural semantics of Prolog’s 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Distinct from classical 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In TL: a, b  b, a, but a  b  b  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bg2"/>
                </a:solidFill>
                <a:sym typeface="Symbol" panose="05050102010706020507" pitchFamily="18" charset="2"/>
              </a:rPr>
              <a:t>Serial disjunction </a:t>
            </a:r>
            <a:r>
              <a:rPr lang="en-US" altLang="en-US" sz="2200" b="1" dirty="0">
                <a:solidFill>
                  <a:schemeClr val="bg2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220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Declaratively captures procedural semantics of Prolog’s 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Distinct from classical 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In TL: a; b  b; a, but a  b  b  a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Transaction semantics: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If one element of a serial conjunctive premise fails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ex, r fails in c :- </a:t>
            </a:r>
            <a:r>
              <a:rPr lang="en-US" altLang="en-US" sz="2000" dirty="0" err="1">
                <a:sym typeface="Symbol" panose="05050102010706020507" pitchFamily="18" charset="2"/>
              </a:rPr>
              <a:t>btinsert</a:t>
            </a:r>
            <a:r>
              <a:rPr lang="en-US" altLang="en-US" sz="2000" dirty="0">
                <a:sym typeface="Symbol" panose="05050102010706020507" pitchFamily="18" charset="2"/>
              </a:rPr>
              <a:t>(a)  </a:t>
            </a:r>
            <a:r>
              <a:rPr lang="en-US" altLang="en-US" sz="2000" dirty="0" err="1">
                <a:sym typeface="Symbol" panose="05050102010706020507" pitchFamily="18" charset="2"/>
              </a:rPr>
              <a:t>btdelete</a:t>
            </a:r>
            <a:r>
              <a:rPr lang="en-US" altLang="en-US" sz="2000" dirty="0">
                <a:sym typeface="Symbol" panose="05050102010706020507" pitchFamily="18" charset="2"/>
              </a:rPr>
              <a:t>(b)  r 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 then b is put back in the KB and a is retracted from it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1A01AD91-2347-4866-85DB-58B798EB7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410779"/>
            <a:ext cx="134938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7FB5099-00B4-4B1D-8CD5-B8C8FA681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4171577"/>
            <a:ext cx="134938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The Event Calculus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Limitations and comparison with SC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Transaction Logic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Limitations and comparison with SC, 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CE2BEA5-4BA6-4BC6-A1BA-668E48739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124" y="67576"/>
            <a:ext cx="11598876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b="1" dirty="0"/>
              <a:t>Ontology of the Transaction Logic Operators</a:t>
            </a:r>
            <a:endParaRPr lang="pt-BR" altLang="en-US" sz="3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32A-013E-49E0-AA00-B8BABEFA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78" y="938267"/>
            <a:ext cx="9106644" cy="49814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788DF2E-C7A6-49B7-AFC2-9A852D84C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The block world in TL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1631D13-2F14-4AAA-9515-20F4D5FAA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/>
                </a:solidFill>
              </a:rPr>
              <a:t>Initial state</a:t>
            </a:r>
            <a:r>
              <a:rPr lang="en-US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block(a). block(b). block(c). </a:t>
            </a:r>
            <a:br>
              <a:rPr lang="pt-BR" altLang="en-US" sz="2000" dirty="0"/>
            </a:br>
            <a:r>
              <a:rPr lang="pt-BR" altLang="en-US" sz="2000" dirty="0"/>
              <a:t> on(a,b). on(b,table). on(c,table).</a:t>
            </a:r>
            <a:br>
              <a:rPr lang="pt-BR" altLang="en-US" sz="2000" dirty="0"/>
            </a:br>
            <a:r>
              <a:rPr lang="pt-BR" altLang="en-US" sz="2000" dirty="0"/>
              <a:t> isclear(table).</a:t>
            </a:r>
          </a:p>
          <a:p>
            <a:pPr lvl="1" eaLnBrk="1" hangingPunct="1">
              <a:lnSpc>
                <a:spcPct val="90000"/>
              </a:lnSpc>
            </a:pP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r>
              <a:rPr lang="pt-BR" altLang="en-US" sz="2000" dirty="0">
                <a:solidFill>
                  <a:schemeClr val="bg2"/>
                </a:solidFill>
              </a:rPr>
              <a:t>Ramification</a:t>
            </a:r>
            <a:r>
              <a:rPr lang="pt-BR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isclear(B) :- block(B), not(on(C,B)).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above(B1,B3) :- on(B1,B2) ; (on(B1,B2), above(B2,B3)).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788DF2E-C7A6-49B7-AFC2-9A852D84C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The block world in TL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1631D13-2F14-4AAA-9515-20F4D5FAA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en-US" sz="2000" dirty="0">
                <a:solidFill>
                  <a:schemeClr val="bg2"/>
                </a:solidFill>
              </a:rPr>
              <a:t>Precondition</a:t>
            </a:r>
            <a:r>
              <a:rPr lang="pt-BR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preconds(safeMove(B,L1,L2)) :- on(B,L1), isclear(B), isclear(L2).</a:t>
            </a:r>
          </a:p>
          <a:p>
            <a:pPr eaLnBrk="1" hangingPunct="1">
              <a:lnSpc>
                <a:spcPct val="90000"/>
              </a:lnSpc>
            </a:pPr>
            <a:endParaRPr lang="pt-BR" alt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en-US" sz="2000" dirty="0">
                <a:solidFill>
                  <a:schemeClr val="bg2"/>
                </a:solidFill>
              </a:rPr>
              <a:t>Effect</a:t>
            </a:r>
            <a:r>
              <a:rPr lang="pt-BR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effects(safeMove(B,L1,L2)) :- btdelete(on(B,L1)) </a:t>
            </a:r>
            <a:r>
              <a:rPr lang="pt-BR" altLang="en-US" sz="2000" b="1" dirty="0">
                <a:sym typeface="Symbol" panose="05050102010706020507" pitchFamily="18" charset="2"/>
              </a:rPr>
              <a:t></a:t>
            </a:r>
            <a:r>
              <a:rPr lang="pt-BR" altLang="en-US" sz="2000" dirty="0">
                <a:sym typeface="Symbol" panose="05050102010706020507" pitchFamily="18" charset="2"/>
              </a:rPr>
              <a:t> </a:t>
            </a:r>
            <a:r>
              <a:rPr lang="pt-BR" altLang="en-US" sz="2000" dirty="0"/>
              <a:t>btinsert(on(B,L2)).</a:t>
            </a:r>
            <a:r>
              <a:rPr lang="en-US" altLang="en-US" sz="2000" dirty="0"/>
              <a:t> 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en-US" sz="2000" dirty="0">
                <a:solidFill>
                  <a:schemeClr val="bg2"/>
                </a:solidFill>
              </a:rPr>
              <a:t>Action execution</a:t>
            </a:r>
            <a:r>
              <a:rPr lang="pt-BR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 do(A) :- preconds(A) </a:t>
            </a:r>
            <a:r>
              <a:rPr lang="pt-BR" altLang="en-US" sz="2000" b="1" dirty="0">
                <a:sym typeface="Symbol" panose="05050102010706020507" pitchFamily="18" charset="2"/>
              </a:rPr>
              <a:t> </a:t>
            </a:r>
            <a:r>
              <a:rPr lang="pt-BR" altLang="en-US" sz="2000" dirty="0">
                <a:sym typeface="Symbol" panose="05050102010706020507" pitchFamily="18" charset="2"/>
              </a:rPr>
              <a:t>effects(A).</a:t>
            </a:r>
          </a:p>
          <a:p>
            <a:pPr eaLnBrk="1" hangingPunct="1">
              <a:lnSpc>
                <a:spcPct val="90000"/>
              </a:lnSpc>
            </a:pPr>
            <a:endParaRPr lang="pt-BR" alt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en-US" sz="2000" dirty="0">
                <a:solidFill>
                  <a:schemeClr val="bg2"/>
                </a:solidFill>
              </a:rPr>
              <a:t>Planning</a:t>
            </a:r>
            <a:r>
              <a:rPr lang="pt-BR" altLang="en-US" sz="2000" dirty="0"/>
              <a:t>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achieve(Goal) :- Goal.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en-US" sz="2000" dirty="0"/>
              <a:t>achieve(on(B,L)) :- do(safeMove(B,_,L)).</a:t>
            </a:r>
          </a:p>
        </p:txBody>
      </p:sp>
    </p:spTree>
    <p:extLst>
      <p:ext uri="{BB962C8B-B14F-4D97-AF65-F5344CB8AC3E}">
        <p14:creationId xmlns:p14="http://schemas.microsoft.com/office/powerpoint/2010/main" val="854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A89124D-6A16-4691-9F7F-F6BE1570B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TL vs. EC vs. SC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3E17B25-8ECE-4178-B620-37E3F48A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937260"/>
            <a:ext cx="11611428" cy="5235107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TL far more space and time efficient than EC and SC</a:t>
            </a:r>
          </a:p>
          <a:p>
            <a:pPr lvl="1" eaLnBrk="1" hangingPunct="1"/>
            <a:r>
              <a:rPr lang="en-US" altLang="en-US" sz="2200" dirty="0"/>
              <a:t> Because it does </a:t>
            </a:r>
            <a:r>
              <a:rPr lang="en-US" altLang="en-US" sz="2200" dirty="0">
                <a:solidFill>
                  <a:srgbClr val="CC3300"/>
                </a:solidFill>
              </a:rPr>
              <a:t>not</a:t>
            </a:r>
            <a:r>
              <a:rPr lang="en-US" altLang="en-US" sz="2200" dirty="0"/>
              <a:t> keep the history of the environment</a:t>
            </a:r>
          </a:p>
          <a:p>
            <a:pPr lvl="1" eaLnBrk="1" hangingPunct="1"/>
            <a:r>
              <a:rPr lang="en-US" altLang="en-US" sz="2200" dirty="0"/>
              <a:t> It only maintains its current state</a:t>
            </a:r>
          </a:p>
          <a:p>
            <a:pPr lvl="1" eaLnBrk="1" hangingPunct="1"/>
            <a:r>
              <a:rPr lang="en-US" altLang="en-US" sz="2200" dirty="0"/>
              <a:t> But this history is available in the trace of its proof mechanism that can be backtracked upon demand</a:t>
            </a:r>
          </a:p>
          <a:p>
            <a:endParaRPr lang="en-US" altLang="en-US" sz="1200" dirty="0"/>
          </a:p>
          <a:p>
            <a:pPr eaLnBrk="1" hangingPunct="1"/>
            <a:r>
              <a:rPr lang="en-US" altLang="en-US" sz="2200" dirty="0"/>
              <a:t>Like SC and unlike EC, TL does </a:t>
            </a:r>
            <a:r>
              <a:rPr lang="en-US" altLang="en-US" sz="2200" dirty="0">
                <a:solidFill>
                  <a:srgbClr val="CC3300"/>
                </a:solidFill>
              </a:rPr>
              <a:t>not</a:t>
            </a:r>
            <a:r>
              <a:rPr lang="en-US" altLang="en-US" sz="2200" dirty="0"/>
              <a:t> explicitly represent time points and durations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200" dirty="0"/>
              <a:t>With additional arguments and clauses it does concisely and efficiently support planning and temporal projection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2200" dirty="0"/>
              <a:t>Complex, chained ramifications require truth-maintenance which is </a:t>
            </a:r>
            <a:r>
              <a:rPr lang="en-US" altLang="en-US" sz="2200" dirty="0">
                <a:solidFill>
                  <a:srgbClr val="CC3300"/>
                </a:solidFill>
              </a:rPr>
              <a:t>not</a:t>
            </a:r>
            <a:r>
              <a:rPr lang="en-US" altLang="en-US" sz="2200" dirty="0"/>
              <a:t> supported as built-in by available TL engines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8DEDEFD-FF5B-4F7C-BF5C-D65612241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The Event Calculus (EC)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CCA8E3-1CFC-4235-A173-29B112E97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Exists in various version of increasing expressiveness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expressive versions overcome all the expressiveness limitations of the SC except the qualification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Also more time efficient than the SC for relying on abductive logic programming in Horn first-order logic instead of theorem proving in classical first-order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Explicitly represents </a:t>
            </a:r>
            <a:r>
              <a:rPr lang="en-US" altLang="en-US" sz="2400" dirty="0">
                <a:solidFill>
                  <a:srgbClr val="CC3300"/>
                </a:solidFill>
              </a:rPr>
              <a:t>time points, time intervals, punctual events,  events with durations, sequential and concurrent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agent executing an action is a special case of event</a:t>
            </a:r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90032E02-838F-43FC-95C1-1B30A7B29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998" y="5188586"/>
            <a:ext cx="697706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FFF0A5FB-15A2-4349-844C-30110C374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960" y="493934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</a:p>
        </p:txBody>
      </p:sp>
      <p:sp>
        <p:nvSpPr>
          <p:cNvPr id="47110" name="Rectangle 11">
            <a:extLst>
              <a:ext uri="{FF2B5EF4-FFF2-40B4-BE49-F238E27FC236}">
                <a16:creationId xmlns:a16="http://schemas.microsoft.com/office/drawing/2014/main" id="{83485C0A-D5A7-4D97-BA96-9741840E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35" y="4790124"/>
            <a:ext cx="1574800" cy="403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Arial Narrow" panose="020B0606020202030204" pitchFamily="34" charset="0"/>
              </a:rPr>
              <a:t>not(holds(Fluent))</a:t>
            </a:r>
          </a:p>
        </p:txBody>
      </p:sp>
      <p:sp>
        <p:nvSpPr>
          <p:cNvPr id="47111" name="Rectangle 13">
            <a:extLst>
              <a:ext uri="{FF2B5EF4-FFF2-40B4-BE49-F238E27FC236}">
                <a16:creationId xmlns:a16="http://schemas.microsoft.com/office/drawing/2014/main" id="{50D782DD-74F6-4E7D-A7C9-6DC7CCDA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385" y="4790124"/>
            <a:ext cx="2673350" cy="403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Arial Narrow" panose="020B0606020202030204" pitchFamily="34" charset="0"/>
              </a:rPr>
              <a:t>holds(Fluent)</a:t>
            </a:r>
          </a:p>
        </p:txBody>
      </p:sp>
      <p:sp>
        <p:nvSpPr>
          <p:cNvPr id="47112" name="Rectangle 14">
            <a:extLst>
              <a:ext uri="{FF2B5EF4-FFF2-40B4-BE49-F238E27FC236}">
                <a16:creationId xmlns:a16="http://schemas.microsoft.com/office/drawing/2014/main" id="{59B5C510-7C11-4B16-9467-974548F5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874" y="5750561"/>
            <a:ext cx="18446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Arial Narrow" panose="020B0606020202030204" pitchFamily="34" charset="0"/>
              </a:rPr>
              <a:t>initiates(Event,Fluent)</a:t>
            </a:r>
          </a:p>
        </p:txBody>
      </p:sp>
      <p:sp>
        <p:nvSpPr>
          <p:cNvPr id="47113" name="Line 15">
            <a:extLst>
              <a:ext uri="{FF2B5EF4-FFF2-40B4-BE49-F238E27FC236}">
                <a16:creationId xmlns:a16="http://schemas.microsoft.com/office/drawing/2014/main" id="{2A03A473-FE0C-4843-B9FE-9522C66E4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3210" y="4780598"/>
            <a:ext cx="0" cy="944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16">
            <a:extLst>
              <a:ext uri="{FF2B5EF4-FFF2-40B4-BE49-F238E27FC236}">
                <a16:creationId xmlns:a16="http://schemas.microsoft.com/office/drawing/2014/main" id="{8E223310-6DC2-4129-9469-447576B4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673" y="5210811"/>
            <a:ext cx="2024062" cy="4032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Arial Narrow" panose="020B0606020202030204" pitchFamily="34" charset="0"/>
              </a:rPr>
              <a:t>terminates(Event,Fluent)</a:t>
            </a:r>
          </a:p>
        </p:txBody>
      </p:sp>
      <p:sp>
        <p:nvSpPr>
          <p:cNvPr id="47115" name="Rectangle 17">
            <a:extLst>
              <a:ext uri="{FF2B5EF4-FFF2-40B4-BE49-F238E27FC236}">
                <a16:creationId xmlns:a16="http://schemas.microsoft.com/office/drawing/2014/main" id="{663E9D0D-F3D2-42BB-86A1-23FFAE31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086" y="4791711"/>
            <a:ext cx="2314575" cy="4032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Arial Narrow" panose="020B0606020202030204" pitchFamily="34" charset="0"/>
              </a:rPr>
              <a:t>not(holds(Fluent))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5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5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66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166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330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330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455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charRg st="455" end="5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17B3E67-8021-42B0-8414-26207DFC1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General logic programs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0B3DA21-61CD-44AC-9475-18AD4074B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General (or normal) logic programs extend pure (or definite) logic programs with Negation As Failure (NAF) connective </a:t>
            </a:r>
            <a:r>
              <a:rPr lang="en-US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altLang="en-US" sz="2400" dirty="0"/>
              <a:t> that can precede atoms in a clause premise</a:t>
            </a:r>
          </a:p>
          <a:p>
            <a:pPr eaLnBrk="1" hangingPunct="1">
              <a:defRPr/>
            </a:pPr>
            <a:r>
              <a:rPr lang="en-US" altLang="en-US" sz="2400" dirty="0"/>
              <a:t>Inference engine is extended with step to prove premise </a:t>
            </a:r>
            <a:r>
              <a:rPr lang="en-US" altLang="en-US" sz="2400" i="1" dirty="0"/>
              <a:t>not A</a:t>
            </a:r>
            <a:endParaRPr lang="en-US" altLang="en-US" sz="2400" b="1" i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en-US" sz="2400" dirty="0"/>
              <a:t> Generally it tries to prove goal A: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en-US" sz="2400" dirty="0"/>
              <a:t> if it succeeds, then not A fails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en-US" sz="2400" dirty="0"/>
              <a:t> if it finitely fails to do so, it assumes A false (negatively abduces A)</a:t>
            </a:r>
            <a:br>
              <a:rPr lang="en-US" altLang="en-US" sz="2400" dirty="0"/>
            </a:br>
            <a:r>
              <a:rPr lang="en-US" altLang="en-US" sz="2400" dirty="0"/>
              <a:t> and not A succeeds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en-US" sz="2400" dirty="0"/>
              <a:t> abducing not A from failure to prove A it is a completely different inference than deductively proving </a:t>
            </a:r>
            <a:r>
              <a:rPr lang="en-US" altLang="en-US" sz="2400" b="1" dirty="0"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ym typeface="Symbol" panose="05050102010706020507" pitchFamily="18" charset="2"/>
              </a:rPr>
              <a:t>A in classical first-order logic</a:t>
            </a:r>
          </a:p>
          <a:p>
            <a:pPr marL="795809" lvl="1" indent="0" eaLnBrk="1" hangingPunct="1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17B3E67-8021-42B0-8414-26207DFC1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General logic programs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0B3DA21-61CD-44AC-9475-18AD4074B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Tabled logic programming engine can detect loops through NAF such as query q with program {p :- not q. q :- not p.}</a:t>
            </a:r>
          </a:p>
          <a:p>
            <a:pPr lvl="2" eaLnBrk="1" hangingPunct="1">
              <a:defRPr/>
            </a:pPr>
            <a:r>
              <a:rPr lang="en-US" altLang="en-US" sz="2400" dirty="0"/>
              <a:t> It computes the </a:t>
            </a:r>
            <a:r>
              <a:rPr lang="en-US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Well-Founded Semantics (WFS)</a:t>
            </a:r>
            <a:r>
              <a:rPr lang="en-US" altLang="en-US" sz="2400" dirty="0"/>
              <a:t> in ternary logic</a:t>
            </a:r>
          </a:p>
          <a:p>
            <a:pPr lvl="2" eaLnBrk="1" hangingPunct="1">
              <a:defRPr/>
            </a:pPr>
            <a:r>
              <a:rPr lang="en-US" altLang="en-US" sz="2400" dirty="0"/>
              <a:t> When A neither succeeds nor can it finitely fail due to NAF loops, the WFS assigned truth value unknown to both A and not A</a:t>
            </a:r>
          </a:p>
        </p:txBody>
      </p:sp>
    </p:spTree>
    <p:extLst>
      <p:ext uri="{BB962C8B-B14F-4D97-AF65-F5344CB8AC3E}">
        <p14:creationId xmlns:p14="http://schemas.microsoft.com/office/powerpoint/2010/main" val="42348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E7EEDA7-9616-4E0C-B098-3C6FB4C2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Representing a domain with EC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CBA873E-7817-4AB3-859A-DF36989B1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Domain-</a:t>
            </a:r>
            <a:r>
              <a:rPr lang="en-US" altLang="en-US" sz="2200" dirty="0">
                <a:solidFill>
                  <a:srgbClr val="CC3300"/>
                </a:solidFill>
              </a:rPr>
              <a:t>dependent</a:t>
            </a:r>
            <a:r>
              <a:rPr lang="en-US" altLang="en-US" sz="2200" dirty="0"/>
              <a:t> knowledge represented as abductive logic program clauses using EC </a:t>
            </a:r>
            <a:r>
              <a:rPr lang="en-US" altLang="en-US" sz="2200" dirty="0">
                <a:solidFill>
                  <a:srgbClr val="CC3300"/>
                </a:solidFill>
              </a:rPr>
              <a:t>predicates</a:t>
            </a:r>
            <a:r>
              <a:rPr lang="en-US" altLang="en-US" sz="22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</a:t>
            </a:r>
            <a:r>
              <a:rPr lang="en-US" altLang="en-US" sz="2200" dirty="0" err="1"/>
              <a:t>holds_at</a:t>
            </a:r>
            <a:r>
              <a:rPr lang="en-US" altLang="en-US" sz="2200" dirty="0"/>
              <a:t>(F,T): fluent F is true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</a:t>
            </a:r>
            <a:r>
              <a:rPr lang="en-US" altLang="en-US" sz="2200" dirty="0" err="1"/>
              <a:t>precond</a:t>
            </a:r>
            <a:r>
              <a:rPr lang="en-US" altLang="en-US" sz="2200" dirty="0"/>
              <a:t>(E,T): precondition of event E are fulfilled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do(A,T): action A is executed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happens(E,T): event E occurs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initiates(E,F,T): fluent F becomes true as a positive effect of event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terminates(E,F,T): fluent F becomes false as a negative effect of event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clipped(F,T1,T2): fluent F becomes false between time T1 and time 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E7EEDA7-9616-4E0C-B098-3C6FB4C2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Representing a domain with EC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CBA873E-7817-4AB3-859A-DF36989B1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Domain-</a:t>
            </a:r>
            <a:r>
              <a:rPr lang="en-US" altLang="en-US" sz="2200" dirty="0">
                <a:solidFill>
                  <a:srgbClr val="CC3300"/>
                </a:solidFill>
              </a:rPr>
              <a:t>independent</a:t>
            </a:r>
            <a:r>
              <a:rPr lang="en-US" altLang="en-US" sz="2200" dirty="0"/>
              <a:t> EC </a:t>
            </a:r>
            <a:r>
              <a:rPr lang="en-US" altLang="en-US" sz="2200" dirty="0">
                <a:solidFill>
                  <a:srgbClr val="CC3300"/>
                </a:solidFill>
              </a:rPr>
              <a:t>clauses</a:t>
            </a:r>
            <a:r>
              <a:rPr lang="en-US" altLang="en-US" sz="2200" dirty="0"/>
              <a:t> that specify generic relations between EC predicates, that axiomatize their temporal reasoning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</a:t>
            </a:r>
            <a:r>
              <a:rPr lang="en-US" altLang="en-US" sz="2200" dirty="0" err="1"/>
              <a:t>holds_at</a:t>
            </a:r>
            <a:r>
              <a:rPr lang="en-US" altLang="en-US" sz="2200" dirty="0"/>
              <a:t>(F,T2) :- happens(E,T1), initiates(E,F,T1), T1 </a:t>
            </a:r>
            <a:r>
              <a:rPr lang="en-US" altLang="en-US" sz="2200" dirty="0">
                <a:sym typeface="Symbol" panose="05050102010706020507" pitchFamily="18" charset="2"/>
              </a:rPr>
              <a:t></a:t>
            </a:r>
            <a:r>
              <a:rPr lang="en-US" altLang="en-US" sz="2200" dirty="0"/>
              <a:t> T2, </a:t>
            </a:r>
            <a:br>
              <a:rPr lang="en-US" altLang="en-US" sz="2200" dirty="0"/>
            </a:br>
            <a:r>
              <a:rPr lang="en-US" altLang="en-US" sz="2200" dirty="0"/>
              <a:t>                      not clipped(F,T1,T2).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clipped(F,T1,T3) :- happens(E,T2), terminates(E,F,T2), </a:t>
            </a:r>
            <a:br>
              <a:rPr lang="en-US" altLang="en-US" sz="2200" dirty="0"/>
            </a:br>
            <a:r>
              <a:rPr lang="en-US" altLang="en-US" sz="2200" dirty="0"/>
              <a:t>                               T1 </a:t>
            </a:r>
            <a:r>
              <a:rPr lang="en-US" altLang="en-US" sz="2200" dirty="0">
                <a:sym typeface="Symbol" panose="05050102010706020507" pitchFamily="18" charset="2"/>
              </a:rPr>
              <a:t></a:t>
            </a:r>
            <a:r>
              <a:rPr lang="en-US" altLang="en-US" sz="2200" dirty="0"/>
              <a:t> T2, T2 </a:t>
            </a:r>
            <a:r>
              <a:rPr lang="en-US" altLang="en-US" sz="2200" dirty="0">
                <a:sym typeface="Symbol" panose="05050102010706020507" pitchFamily="18" charset="2"/>
              </a:rPr>
              <a:t></a:t>
            </a:r>
            <a:r>
              <a:rPr lang="en-US" altLang="en-US" sz="2200" dirty="0"/>
              <a:t> T3.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happens(E,T) :- </a:t>
            </a:r>
            <a:r>
              <a:rPr lang="en-US" altLang="en-US" sz="2200" dirty="0" err="1"/>
              <a:t>precond</a:t>
            </a:r>
            <a:r>
              <a:rPr lang="en-US" altLang="en-US" sz="2200" dirty="0"/>
              <a:t>(E,T), not action(E).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 happens(E,T) :- </a:t>
            </a:r>
            <a:r>
              <a:rPr lang="en-US" altLang="en-US" sz="2200" dirty="0" err="1"/>
              <a:t>precond</a:t>
            </a:r>
            <a:r>
              <a:rPr lang="en-US" altLang="en-US" sz="2200" dirty="0"/>
              <a:t>(E,T), action(E), do(E,T).</a:t>
            </a:r>
          </a:p>
        </p:txBody>
      </p:sp>
    </p:spTree>
    <p:extLst>
      <p:ext uri="{BB962C8B-B14F-4D97-AF65-F5344CB8AC3E}">
        <p14:creationId xmlns:p14="http://schemas.microsoft.com/office/powerpoint/2010/main" val="5764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E1484E2-54EE-4EE7-AF7C-6FEBFCED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838" y="67576"/>
            <a:ext cx="11574162" cy="102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Ontology of the Event Calculus</a:t>
            </a:r>
            <a:endParaRPr lang="pt-BR" alt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DDBF8-BDC7-4350-B4BC-07D7A603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94" y="694707"/>
            <a:ext cx="9638611" cy="5468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4ECAF5D-6A5D-4B0A-91FC-85AC475C3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Illustrative case study: the block world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3C236FE-2164-4824-A541-63922F537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222" y="1079102"/>
            <a:ext cx="11611428" cy="481729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200" dirty="0"/>
              <a:t>Agent: robot with one arm building stacks from blocks on a table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200" dirty="0"/>
              <a:t>Eternals: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</a:t>
            </a:r>
            <a:r>
              <a:rPr lang="en-US" altLang="en-US" sz="2000" dirty="0" err="1"/>
              <a:t>isclear</a:t>
            </a:r>
            <a:r>
              <a:rPr lang="en-US" altLang="en-US" sz="2000" dirty="0"/>
              <a:t>(table)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block(B)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200" dirty="0" err="1"/>
              <a:t>Fluents</a:t>
            </a:r>
            <a:r>
              <a:rPr lang="en-US" altLang="en-US" sz="2200" dirty="0"/>
              <a:t>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on(</a:t>
            </a:r>
            <a:r>
              <a:rPr lang="en-US" altLang="en-US" sz="2000" dirty="0" err="1"/>
              <a:t>Block,Loc</a:t>
            </a:r>
            <a:r>
              <a:rPr lang="en-US" altLang="en-US" sz="2000" dirty="0"/>
              <a:t>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</a:t>
            </a:r>
            <a:r>
              <a:rPr lang="en-US" altLang="en-US" sz="2000" dirty="0" err="1"/>
              <a:t>isclear</a:t>
            </a:r>
            <a:r>
              <a:rPr lang="en-US" altLang="en-US" sz="2000" dirty="0"/>
              <a:t>(Loc)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above(B1,B2)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200" dirty="0"/>
              <a:t>Action: </a:t>
            </a:r>
            <a:r>
              <a:rPr lang="en-US" altLang="en-US" sz="2200" dirty="0" err="1"/>
              <a:t>safeMove</a:t>
            </a:r>
            <a:r>
              <a:rPr lang="en-US" altLang="en-US" sz="2200" dirty="0"/>
              <a:t>(B,L1,L2)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preconditions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dirty="0"/>
              <a:t> </a:t>
            </a:r>
            <a:r>
              <a:rPr lang="en-US" altLang="en-US" sz="1800" b="1" dirty="0"/>
              <a:t>on(B,L1) </a:t>
            </a:r>
            <a:r>
              <a:rPr lang="en-US" altLang="en-US" sz="1800" b="1" dirty="0">
                <a:sym typeface="Symbol" panose="05050102010706020507" pitchFamily="18" charset="2"/>
              </a:rPr>
              <a:t> </a:t>
            </a:r>
            <a:r>
              <a:rPr lang="en-US" altLang="en-US" sz="1800" b="1" dirty="0" err="1"/>
              <a:t>isclear</a:t>
            </a:r>
            <a:r>
              <a:rPr lang="en-US" altLang="en-US" sz="1800" b="1" dirty="0"/>
              <a:t>(L2) </a:t>
            </a:r>
            <a:r>
              <a:rPr lang="en-US" altLang="en-US" sz="1800" b="1" dirty="0">
                <a:sym typeface="Symbol" panose="05050102010706020507" pitchFamily="18" charset="2"/>
              </a:rPr>
              <a:t> </a:t>
            </a:r>
            <a:r>
              <a:rPr lang="en-US" altLang="en-US" sz="1800" b="1" dirty="0" err="1">
                <a:solidFill>
                  <a:srgbClr val="CC3300"/>
                </a:solidFill>
              </a:rPr>
              <a:t>isclear</a:t>
            </a:r>
            <a:r>
              <a:rPr lang="en-US" altLang="en-US" sz="1800" b="1" dirty="0">
                <a:solidFill>
                  <a:srgbClr val="CC3300"/>
                </a:solidFill>
              </a:rPr>
              <a:t>(B)</a:t>
            </a:r>
            <a:r>
              <a:rPr lang="en-US" altLang="en-US" sz="1800" b="1" dirty="0"/>
              <a:t>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intended effects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on(B,L1)  on(B,L2) </a:t>
            </a:r>
            <a:endParaRPr lang="en-US" altLang="en-US" sz="1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side effects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block(L2)  </a:t>
            </a:r>
            <a:r>
              <a:rPr lang="en-US" altLang="en-US" sz="1800" b="1" dirty="0" err="1">
                <a:sym typeface="Symbol" panose="05050102010706020507" pitchFamily="18" charset="2"/>
              </a:rPr>
              <a:t>isclear</a:t>
            </a:r>
            <a:r>
              <a:rPr lang="en-US" altLang="en-US" sz="1800" b="1" dirty="0">
                <a:sym typeface="Symbol" panose="05050102010706020507" pitchFamily="18" charset="2"/>
              </a:rPr>
              <a:t>(L2)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3275D4CA-0A85-402C-BAB8-8E7B0B56D8B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54432" y="2724987"/>
            <a:ext cx="4613275" cy="3744913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Action: </a:t>
            </a:r>
            <a:r>
              <a:rPr lang="en-US" altLang="en-US" sz="2200" dirty="0" err="1"/>
              <a:t>riskyMove</a:t>
            </a:r>
            <a:r>
              <a:rPr lang="en-US" altLang="en-US" sz="2200" dirty="0"/>
              <a:t>(B,L1,L2)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preconditions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b="1" dirty="0"/>
              <a:t>on(B,L1) </a:t>
            </a:r>
            <a:r>
              <a:rPr lang="en-US" altLang="en-US" sz="1800" b="1" dirty="0">
                <a:sym typeface="Symbol" panose="05050102010706020507" pitchFamily="18" charset="2"/>
              </a:rPr>
              <a:t> 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isclear</a:t>
            </a:r>
            <a:r>
              <a:rPr lang="en-US" altLang="en-US" sz="1800" b="1" dirty="0"/>
              <a:t>(L2)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 intended effects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b="1" dirty="0">
                <a:sym typeface="Symbol" panose="05050102010706020507" pitchFamily="18" charset="2"/>
              </a:rPr>
              <a:t>on(B,L1)  on(B,L2)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000" dirty="0"/>
              <a:t>side effects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b="1" dirty="0">
                <a:sym typeface="Symbol" panose="05050102010706020507" pitchFamily="18" charset="2"/>
              </a:rPr>
              <a:t>X, above(X,B) </a:t>
            </a:r>
            <a:br>
              <a:rPr lang="en-US" altLang="en-US" sz="1800" b="1" dirty="0">
                <a:sym typeface="Symbol" panose="05050102010706020507" pitchFamily="18" charset="2"/>
              </a:rPr>
            </a:br>
            <a:r>
              <a:rPr lang="en-US" altLang="en-US" sz="1800" b="1" dirty="0">
                <a:sym typeface="Symbol" panose="05050102010706020507" pitchFamily="18" charset="2"/>
              </a:rPr>
              <a:t>        (above(X,L1)  above(X,L2))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1800" b="1" dirty="0">
                <a:sym typeface="Symbol" panose="05050102010706020507" pitchFamily="18" charset="2"/>
              </a:rPr>
              <a:t>block(L2)  </a:t>
            </a:r>
            <a:r>
              <a:rPr lang="en-US" altLang="en-US" sz="1800" b="1" dirty="0" err="1">
                <a:sym typeface="Symbol" panose="05050102010706020507" pitchFamily="18" charset="2"/>
              </a:rPr>
              <a:t>isclear</a:t>
            </a:r>
            <a:r>
              <a:rPr lang="en-US" altLang="en-US" sz="1800" b="1" dirty="0">
                <a:sym typeface="Symbol" panose="05050102010706020507" pitchFamily="18" charset="2"/>
              </a:rPr>
              <a:t>(L2)</a:t>
            </a:r>
            <a:endParaRPr lang="en-US" altLang="en-US" sz="1800" b="1" dirty="0"/>
          </a:p>
        </p:txBody>
      </p:sp>
      <p:grpSp>
        <p:nvGrpSpPr>
          <p:cNvPr id="26629" name="Group 14">
            <a:extLst>
              <a:ext uri="{FF2B5EF4-FFF2-40B4-BE49-F238E27FC236}">
                <a16:creationId xmlns:a16="http://schemas.microsoft.com/office/drawing/2014/main" id="{645521DF-3289-4472-B096-BF4E13DE8F8A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1291677"/>
            <a:ext cx="3609975" cy="1357313"/>
            <a:chOff x="3328" y="844"/>
            <a:chExt cx="2274" cy="855"/>
          </a:xfrm>
        </p:grpSpPr>
        <p:sp>
          <p:nvSpPr>
            <p:cNvPr id="26630" name="Rectangle 4">
              <a:extLst>
                <a:ext uri="{FF2B5EF4-FFF2-40B4-BE49-F238E27FC236}">
                  <a16:creationId xmlns:a16="http://schemas.microsoft.com/office/drawing/2014/main" id="{ACA43272-8188-4E22-A25A-F5FA4BD87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042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6631" name="Rectangle 5">
              <a:extLst>
                <a:ext uri="{FF2B5EF4-FFF2-40B4-BE49-F238E27FC236}">
                  <a16:creationId xmlns:a16="http://schemas.microsoft.com/office/drawing/2014/main" id="{56910CBC-8CD3-4F5C-95D4-4C43B2C9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261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6632" name="Rectangle 6">
              <a:extLst>
                <a:ext uri="{FF2B5EF4-FFF2-40B4-BE49-F238E27FC236}">
                  <a16:creationId xmlns:a16="http://schemas.microsoft.com/office/drawing/2014/main" id="{DBEED8B2-018B-4DEF-B354-A82E0EB6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259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E2ACFFF0-95FD-4A54-9A97-492581C3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1472"/>
              <a:ext cx="104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omic Sans MS" panose="030F0702030302020204" pitchFamily="66" charset="0"/>
                </a:rPr>
                <a:t>table</a:t>
              </a:r>
            </a:p>
          </p:txBody>
        </p:sp>
        <p:sp>
          <p:nvSpPr>
            <p:cNvPr id="26634" name="Rectangle 8">
              <a:extLst>
                <a:ext uri="{FF2B5EF4-FFF2-40B4-BE49-F238E27FC236}">
                  <a16:creationId xmlns:a16="http://schemas.microsoft.com/office/drawing/2014/main" id="{81A5068B-1361-424F-807A-942E3BF0A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844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387C8BA7-0335-47B4-AB02-D61E42234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055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6636" name="Rectangle 10">
              <a:extLst>
                <a:ext uri="{FF2B5EF4-FFF2-40B4-BE49-F238E27FC236}">
                  <a16:creationId xmlns:a16="http://schemas.microsoft.com/office/drawing/2014/main" id="{1F923DCB-3D81-4080-9A1F-ADF77065C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1258"/>
              <a:ext cx="227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26637" name="Rectangle 11">
              <a:extLst>
                <a:ext uri="{FF2B5EF4-FFF2-40B4-BE49-F238E27FC236}">
                  <a16:creationId xmlns:a16="http://schemas.microsoft.com/office/drawing/2014/main" id="{1A866D3A-36FE-457F-9895-52A652943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471"/>
              <a:ext cx="104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Comic Sans MS" panose="030F0702030302020204" pitchFamily="66" charset="0"/>
                </a:rPr>
                <a:t>table</a:t>
              </a:r>
            </a:p>
          </p:txBody>
        </p:sp>
        <p:sp>
          <p:nvSpPr>
            <p:cNvPr id="26638" name="Line 12">
              <a:extLst>
                <a:ext uri="{FF2B5EF4-FFF2-40B4-BE49-F238E27FC236}">
                  <a16:creationId xmlns:a16="http://schemas.microsoft.com/office/drawing/2014/main" id="{05B920A8-0D39-409C-AF00-0DE3A9BD2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07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1993</Words>
  <Application>Microsoft Office PowerPoint</Application>
  <PresentationFormat>Widescreen</PresentationFormat>
  <Paragraphs>217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</vt:lpstr>
      <vt:lpstr>Wingdings 2</vt:lpstr>
      <vt:lpstr>Calibri</vt:lpstr>
      <vt:lpstr>Comic Sans MS</vt:lpstr>
      <vt:lpstr>Arial Narrow</vt:lpstr>
      <vt:lpstr>Times New Roman</vt:lpstr>
      <vt:lpstr>Arial</vt:lpstr>
      <vt:lpstr>Courier New</vt:lpstr>
      <vt:lpstr>Material</vt:lpstr>
      <vt:lpstr>DS&amp;AI Project Event Calculus and Transaction Logic</vt:lpstr>
      <vt:lpstr>Outline</vt:lpstr>
      <vt:lpstr>The Event Calculus (EC)</vt:lpstr>
      <vt:lpstr>General logic programs</vt:lpstr>
      <vt:lpstr>General logic programs</vt:lpstr>
      <vt:lpstr>Representing a domain with EC</vt:lpstr>
      <vt:lpstr>Representing a domain with EC</vt:lpstr>
      <vt:lpstr>Ontology of the Event Calculus</vt:lpstr>
      <vt:lpstr>Illustrative case study: the block world</vt:lpstr>
      <vt:lpstr>Block world EC clauses</vt:lpstr>
      <vt:lpstr>Block world EC clauses</vt:lpstr>
      <vt:lpstr>Variations of the EC</vt:lpstr>
      <vt:lpstr>EC vs. SC</vt:lpstr>
      <vt:lpstr>Abductive logic programming</vt:lpstr>
      <vt:lpstr>Abductive logic programming</vt:lpstr>
      <vt:lpstr>Transaction Logic (TL): starting point</vt:lpstr>
      <vt:lpstr>Ontology of the Transaction Logic</vt:lpstr>
      <vt:lpstr>Transaction logic connectives</vt:lpstr>
      <vt:lpstr>Transaction logic connectives</vt:lpstr>
      <vt:lpstr>Ontology of the Transaction Logic Operators</vt:lpstr>
      <vt:lpstr>The block world in TL</vt:lpstr>
      <vt:lpstr>The block world in TL</vt:lpstr>
      <vt:lpstr>TL vs. EC vs. 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Marcello</dc:creator>
  <cp:lastModifiedBy>Marcello Bonsangue</cp:lastModifiedBy>
  <cp:revision>37</cp:revision>
  <dcterms:modified xsi:type="dcterms:W3CDTF">2020-06-21T11:03:05Z</dcterms:modified>
</cp:coreProperties>
</file>