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9" r:id="rId3"/>
    <p:sldId id="257" r:id="rId4"/>
    <p:sldId id="258" r:id="rId5"/>
    <p:sldId id="314" r:id="rId6"/>
    <p:sldId id="315" r:id="rId7"/>
    <p:sldId id="260" r:id="rId8"/>
    <p:sldId id="331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7" r:id="rId17"/>
    <p:sldId id="316" r:id="rId18"/>
    <p:sldId id="317" r:id="rId19"/>
    <p:sldId id="318" r:id="rId20"/>
    <p:sldId id="332" r:id="rId21"/>
    <p:sldId id="320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23" r:id="rId36"/>
    <p:sldId id="324" r:id="rId37"/>
    <p:sldId id="325" r:id="rId38"/>
    <p:sldId id="292" r:id="rId39"/>
    <p:sldId id="326" r:id="rId40"/>
    <p:sldId id="327" r:id="rId41"/>
    <p:sldId id="328" r:id="rId42"/>
    <p:sldId id="296" r:id="rId43"/>
    <p:sldId id="333" r:id="rId44"/>
    <p:sldId id="297" r:id="rId45"/>
    <p:sldId id="329" r:id="rId46"/>
    <p:sldId id="330" r:id="rId47"/>
    <p:sldId id="306" r:id="rId48"/>
    <p:sldId id="298" r:id="rId49"/>
    <p:sldId id="299" r:id="rId50"/>
  </p:sldIdLst>
  <p:sldSz cx="12192000" cy="6858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Roboto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90"/>
    <a:srgbClr val="42424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4302" autoAdjust="0"/>
  </p:normalViewPr>
  <p:slideViewPr>
    <p:cSldViewPr snapToGrid="0">
      <p:cViewPr varScale="1">
        <p:scale>
          <a:sx n="56" d="100"/>
          <a:sy n="56" d="100"/>
        </p:scale>
        <p:origin x="1044" y="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9946-26BE-4B62-B4B2-E9409E5D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84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2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sp>
        <p:nvSpPr>
          <p:cNvPr id="25" name="Google Shape;16;p3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6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1949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26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287543" y="342065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69046A6-580E-416B-884A-5B8876847E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4E8E-4EDA-4905-BE9B-BF8609FE3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BBF92-8124-4EDA-901C-311105732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2C04AA-D86A-4C7F-8286-7A2DC166E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FD94-B0BC-4E3E-BEBB-39FB41EBD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BF0FB-CC54-429B-B458-F26FED63C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EE732E-EC02-4B99-B82F-01D0A1993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447200" y="163776"/>
            <a:ext cx="5393600" cy="1215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1524000"/>
            <a:ext cx="5116000" cy="4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1333" y="5980117"/>
            <a:ext cx="5393600" cy="74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tx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80C93-AFD7-452E-9FFA-563EC288C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27479-C591-4B1F-97D8-7E7A12C92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F018BA9-23AB-484D-853C-AA6CFD88EA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/>
                </a:solidFill>
              </a:defRPr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333402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B93-4CDC-404D-92AA-FCF1E7BDF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8DE8-D3C0-43A5-BE97-06DC6C6938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962CA50-2948-47EF-8FAF-C003AC6F76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47F5-D98C-4EC4-93C1-156E1FFD2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A4D8-6249-4DA7-A263-BA25B05E7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6C6B8BD-3F7F-4A5D-877B-1A4F7DC560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1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3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</a:t>
            </a:r>
            <a:r>
              <a:rPr lang="en-US" sz="88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sz="6000" dirty="0">
                <a:solidFill>
                  <a:srgbClr val="1694B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/>
              <a:t>The Semantic web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06530" y="3420654"/>
            <a:ext cx="6285469" cy="2478599"/>
          </a:xfrm>
        </p:spPr>
        <p:txBody>
          <a:bodyPr/>
          <a:lstStyle/>
          <a:p>
            <a:r>
              <a:rPr lang="en-US" sz="2400" dirty="0">
                <a:solidFill>
                  <a:srgbClr val="19498F"/>
                </a:solidFill>
              </a:rPr>
              <a:t>Marcello Bonsangue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LIACS – Leiden University</a:t>
            </a:r>
            <a:endParaRPr lang="en-US" sz="2000" b="1" dirty="0">
              <a:solidFill>
                <a:srgbClr val="8498A0"/>
              </a:solidFill>
            </a:endParaRPr>
          </a:p>
          <a:p>
            <a:r>
              <a:rPr lang="en-US" sz="2000" dirty="0">
                <a:solidFill>
                  <a:srgbClr val="194991"/>
                </a:solidFill>
              </a:rPr>
              <a:t>m.m.bonsangue@liacs.leidenuniv.nl</a:t>
            </a:r>
          </a:p>
          <a:p>
            <a:endParaRPr lang="en-GB" dirty="0"/>
          </a:p>
          <a:p>
            <a:pPr eaLnBrk="1" hangingPunct="1"/>
            <a:r>
              <a:rPr lang="en-GB" sz="2200" dirty="0"/>
              <a:t>Reusing slides from </a:t>
            </a:r>
          </a:p>
          <a:p>
            <a:pPr eaLnBrk="1" hangingPunct="1"/>
            <a:r>
              <a:rPr lang="en-US" altLang="en-US" sz="2200" dirty="0"/>
              <a:t>Grigoris Antoniou and Frank van </a:t>
            </a:r>
            <a:r>
              <a:rPr lang="en-US" altLang="en-US" sz="2200" dirty="0" err="1"/>
              <a:t>Harmelen</a:t>
            </a:r>
            <a:endParaRPr lang="en-GB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>
            <a:extLst>
              <a:ext uri="{FF2B5EF4-FFF2-40B4-BE49-F238E27FC236}">
                <a16:creationId xmlns:a16="http://schemas.microsoft.com/office/drawing/2014/main" id="{CB95C04C-1E33-4706-A4FD-70077A01C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Limitations of Current Knowledge Management Technologies</a:t>
            </a:r>
            <a:endParaRPr lang="el-GR" altLang="en-US" b="1" dirty="0"/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0372FCD7-5466-458F-9B65-034FF245C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Searching information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Keyword-based search engines</a:t>
            </a:r>
            <a:r>
              <a:rPr lang="en-US" altLang="en-US" sz="2000" dirty="0"/>
              <a:t> 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Extracting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human involvement necessary for browsing, retrieving, interpreting, combining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Maintaining information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inconsistencies in terminology, outdated information.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Viewing information</a:t>
            </a:r>
            <a:r>
              <a:rPr lang="en-US" altLang="en-US" sz="2400" dirty="0"/>
              <a:t> 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Impossible to define views on Web knowledge</a:t>
            </a:r>
            <a:r>
              <a:rPr lang="el-GR" altLang="en-US" sz="2000" dirty="0"/>
              <a:t> 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endParaRPr lang="el-GR" altLang="en-US" sz="2400" dirty="0"/>
          </a:p>
        </p:txBody>
      </p:sp>
      <p:sp>
        <p:nvSpPr>
          <p:cNvPr id="12292" name="5 - Θέση αριθμού διαφάνειας">
            <a:extLst>
              <a:ext uri="{FF2B5EF4-FFF2-40B4-BE49-F238E27FC236}">
                <a16:creationId xmlns:a16="http://schemas.microsoft.com/office/drawing/2014/main" id="{F778247C-2D9C-4455-8876-7C1318D4C0F4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10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AutoShape 2">
            <a:extLst>
              <a:ext uri="{FF2B5EF4-FFF2-40B4-BE49-F238E27FC236}">
                <a16:creationId xmlns:a16="http://schemas.microsoft.com/office/drawing/2014/main" id="{47FBD923-331D-4C12-ADED-3EA0AE35E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Enabled Knowledge Management</a:t>
            </a:r>
            <a:endParaRPr lang="el-GR" altLang="en-US" b="1" dirty="0"/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A658A84C-B48E-4490-B9BA-FAB278859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Knowledge will be organized in conceptual spaces according to its meaning.</a:t>
            </a:r>
          </a:p>
          <a:p>
            <a:pPr eaLnBrk="1" hangingPunct="1"/>
            <a:r>
              <a:rPr lang="en-US" altLang="en-US" sz="2400" dirty="0"/>
              <a:t>Automated tools for maintenance and knowledge discovery</a:t>
            </a:r>
          </a:p>
          <a:p>
            <a:pPr eaLnBrk="1" hangingPunct="1"/>
            <a:r>
              <a:rPr lang="en-US" altLang="en-US" sz="2400" dirty="0"/>
              <a:t>Semantic query answering</a:t>
            </a:r>
          </a:p>
          <a:p>
            <a:pPr eaLnBrk="1" hangingPunct="1"/>
            <a:r>
              <a:rPr lang="en-US" altLang="en-US" sz="2400" dirty="0"/>
              <a:t>Query answering over several documents</a:t>
            </a:r>
          </a:p>
          <a:p>
            <a:pPr eaLnBrk="1" hangingPunct="1"/>
            <a:r>
              <a:rPr lang="en-US" altLang="en-US" sz="2400" dirty="0"/>
              <a:t>Defining who may view certain parts of information (even parts of documents) will be possible.</a:t>
            </a:r>
            <a:endParaRPr lang="el-GR" altLang="en-US" sz="2400" dirty="0"/>
          </a:p>
        </p:txBody>
      </p:sp>
      <p:sp>
        <p:nvSpPr>
          <p:cNvPr id="13316" name="5 - Θέση αριθμού διαφάνειας">
            <a:extLst>
              <a:ext uri="{FF2B5EF4-FFF2-40B4-BE49-F238E27FC236}">
                <a16:creationId xmlns:a16="http://schemas.microsoft.com/office/drawing/2014/main" id="{02F6D777-9F9C-4C4D-91A6-4F4D438559E9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11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AutoShape 2">
            <a:extLst>
              <a:ext uri="{FF2B5EF4-FFF2-40B4-BE49-F238E27FC236}">
                <a16:creationId xmlns:a16="http://schemas.microsoft.com/office/drawing/2014/main" id="{56E44FB6-8865-40D5-AFF4-C255B65A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Semantic Web Impact – B2C Electronic </a:t>
            </a:r>
            <a:r>
              <a:rPr lang="en-US" altLang="en-US" b="1" dirty="0" err="1"/>
              <a:t>Commmerce</a:t>
            </a:r>
            <a:endParaRPr lang="el-GR" altLang="en-US" b="1" dirty="0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59AA3E44-7A8F-42A1-BECF-3E9B76096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</a:t>
            </a:r>
            <a:r>
              <a:rPr lang="en-GB" altLang="en-US" sz="2400"/>
              <a:t> typical scenario: user visits one or several online shops, browses their offers, selects and orders products.</a:t>
            </a:r>
            <a:r>
              <a:rPr lang="el-GR" altLang="en-US" sz="2400"/>
              <a:t> </a:t>
            </a:r>
            <a:endParaRPr lang="en-US" altLang="en-US" sz="2400"/>
          </a:p>
          <a:p>
            <a:pPr eaLnBrk="1" hangingPunct="1"/>
            <a:r>
              <a:rPr lang="en-US" altLang="en-US" sz="2400"/>
              <a:t>Ideally humans would visit all, or all major online stores; but too time consuming</a:t>
            </a:r>
          </a:p>
          <a:p>
            <a:pPr eaLnBrk="1" hangingPunct="1"/>
            <a:r>
              <a:rPr lang="en-US" altLang="en-US" sz="2400">
                <a:solidFill>
                  <a:schemeClr val="accent1"/>
                </a:solidFill>
              </a:rPr>
              <a:t>Shopbots</a:t>
            </a:r>
            <a:r>
              <a:rPr lang="en-US" altLang="en-US" sz="2400"/>
              <a:t> are a useful tool</a:t>
            </a:r>
          </a:p>
          <a:p>
            <a:pPr eaLnBrk="1" hangingPunct="1"/>
            <a:endParaRPr lang="el-GR" altLang="en-US" sz="2400"/>
          </a:p>
        </p:txBody>
      </p:sp>
      <p:sp>
        <p:nvSpPr>
          <p:cNvPr id="14340" name="5 - Θέση αριθμού διαφάνειας">
            <a:extLst>
              <a:ext uri="{FF2B5EF4-FFF2-40B4-BE49-F238E27FC236}">
                <a16:creationId xmlns:a16="http://schemas.microsoft.com/office/drawing/2014/main" id="{56726E7D-8B50-454C-818E-F61ED0BC592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12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2">
            <a:extLst>
              <a:ext uri="{FF2B5EF4-FFF2-40B4-BE49-F238E27FC236}">
                <a16:creationId xmlns:a16="http://schemas.microsoft.com/office/drawing/2014/main" id="{A3429ED1-F877-4B89-B33A-A70E8E180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Limitations of </a:t>
            </a:r>
            <a:r>
              <a:rPr lang="en-US" altLang="en-US" b="1" dirty="0" err="1"/>
              <a:t>Shopbots</a:t>
            </a:r>
            <a:endParaRPr lang="el-GR" altLang="en-US" b="1" dirty="0"/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B3B957EE-7DB0-4C1F-A829-FCA3F2EF1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They rely on wrappers: extensive programming required</a:t>
            </a:r>
          </a:p>
          <a:p>
            <a:pPr eaLnBrk="1" hangingPunct="1"/>
            <a:r>
              <a:rPr lang="en-US" altLang="en-US" sz="2400" dirty="0"/>
              <a:t>Wrappers need to be reprogrammed when an online store changes its outfit</a:t>
            </a:r>
          </a:p>
          <a:p>
            <a:pPr eaLnBrk="1" hangingPunct="1"/>
            <a:r>
              <a:rPr lang="en-US" altLang="en-US" sz="2400" dirty="0"/>
              <a:t>Wrappers extract information based on textual analysis</a:t>
            </a:r>
          </a:p>
          <a:p>
            <a:pPr lvl="1" eaLnBrk="1" hangingPunct="1"/>
            <a:r>
              <a:rPr lang="en-US" altLang="en-US" sz="2400" dirty="0"/>
              <a:t>Error-prone</a:t>
            </a:r>
          </a:p>
          <a:p>
            <a:pPr lvl="1" eaLnBrk="1" hangingPunct="1"/>
            <a:r>
              <a:rPr lang="en-US" altLang="en-US" sz="2400" dirty="0"/>
              <a:t>Limited information extracted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en-US" sz="2400" dirty="0"/>
          </a:p>
        </p:txBody>
      </p:sp>
      <p:sp>
        <p:nvSpPr>
          <p:cNvPr id="15364" name="5 - Θέση αριθμού διαφάνειας">
            <a:extLst>
              <a:ext uri="{FF2B5EF4-FFF2-40B4-BE49-F238E27FC236}">
                <a16:creationId xmlns:a16="http://schemas.microsoft.com/office/drawing/2014/main" id="{2E99E6E0-8EEA-4C3F-905F-40450C913D5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13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>
            <a:extLst>
              <a:ext uri="{FF2B5EF4-FFF2-40B4-BE49-F238E27FC236}">
                <a16:creationId xmlns:a16="http://schemas.microsoft.com/office/drawing/2014/main" id="{AD395CB8-514D-4BF1-B52D-2114B514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910" y="67576"/>
            <a:ext cx="1176909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Enabled B2C  -  Electronic Commerce</a:t>
            </a:r>
            <a:endParaRPr lang="el-GR" altLang="en-US" b="1" dirty="0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87DD2D4A-FE84-44CE-BBEF-EBCD8B214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Software agents that can interpret the product information and the terms of service.</a:t>
            </a:r>
            <a:endParaRPr lang="en-US" altLang="en-US" sz="2400" i="1" dirty="0"/>
          </a:p>
          <a:p>
            <a:pPr lvl="1" eaLnBrk="1" hangingPunct="1"/>
            <a:r>
              <a:rPr lang="en-US" altLang="en-US" sz="2400" dirty="0"/>
              <a:t>Pricing and product information, delivery and privacy policies will be interpreted and compared to the user requirements.	</a:t>
            </a:r>
          </a:p>
          <a:p>
            <a:pPr eaLnBrk="1" hangingPunct="1"/>
            <a:r>
              <a:rPr lang="en-US" altLang="en-US" sz="2400" dirty="0"/>
              <a:t>I</a:t>
            </a:r>
            <a:r>
              <a:rPr lang="el-GR" altLang="en-US" sz="2400" dirty="0"/>
              <a:t>nformation about the reputation of shops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S</a:t>
            </a:r>
            <a:r>
              <a:rPr lang="el-GR" altLang="en-US" sz="2400" dirty="0"/>
              <a:t>ophisticated shopping agents will be able to conduct automated negotiations 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en-US" sz="2400" dirty="0"/>
          </a:p>
        </p:txBody>
      </p:sp>
      <p:sp>
        <p:nvSpPr>
          <p:cNvPr id="16388" name="5 - Θέση αριθμού διαφάνειας">
            <a:extLst>
              <a:ext uri="{FF2B5EF4-FFF2-40B4-BE49-F238E27FC236}">
                <a16:creationId xmlns:a16="http://schemas.microsoft.com/office/drawing/2014/main" id="{D75D359F-EF49-4666-A38C-E2486026440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14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">
            <a:extLst>
              <a:ext uri="{FF2B5EF4-FFF2-40B4-BE49-F238E27FC236}">
                <a16:creationId xmlns:a16="http://schemas.microsoft.com/office/drawing/2014/main" id="{64892A7D-6A11-4E68-9010-3446E6197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" y="67576"/>
            <a:ext cx="1172337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Semantic Web Impact –  B2B Electronic Commerce</a:t>
            </a:r>
            <a:endParaRPr lang="el-GR" altLang="en-US" b="1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137EF4AC-0859-4687-8F2B-9BD0D10F5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Greatest economic promise</a:t>
            </a:r>
          </a:p>
          <a:p>
            <a:pPr eaLnBrk="1" hangingPunct="1"/>
            <a:r>
              <a:rPr lang="en-US" altLang="en-US" sz="2400" dirty="0"/>
              <a:t>Currently relies mostly on EDI</a:t>
            </a:r>
          </a:p>
          <a:p>
            <a:pPr lvl="1" eaLnBrk="1" hangingPunct="1"/>
            <a:r>
              <a:rPr lang="en-US" altLang="en-US" sz="2400" dirty="0"/>
              <a:t>Isolated technology, understood only by experts</a:t>
            </a:r>
          </a:p>
          <a:p>
            <a:pPr lvl="1" eaLnBrk="1" hangingPunct="1"/>
            <a:r>
              <a:rPr lang="en-US" altLang="en-US" sz="2400" dirty="0"/>
              <a:t>D</a:t>
            </a:r>
            <a:r>
              <a:rPr lang="el-GR" altLang="en-US" sz="2400" dirty="0"/>
              <a:t>ifficult to program and maintain, error-prone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Each B2B communication requires separate programming</a:t>
            </a:r>
            <a:r>
              <a:rPr lang="el-GR" altLang="en-US" sz="2400" dirty="0"/>
              <a:t>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Web appears to be perfect infrastructure</a:t>
            </a:r>
          </a:p>
          <a:p>
            <a:pPr lvl="1" eaLnBrk="1" hangingPunct="1"/>
            <a:r>
              <a:rPr lang="en-US" altLang="en-US" sz="2400" dirty="0"/>
              <a:t>But B2B not well supported by Web standards</a:t>
            </a:r>
            <a:endParaRPr lang="el-GR" altLang="en-US" sz="2400" dirty="0"/>
          </a:p>
        </p:txBody>
      </p:sp>
      <p:sp>
        <p:nvSpPr>
          <p:cNvPr id="17412" name="5 - Θέση αριθμού διαφάνειας">
            <a:extLst>
              <a:ext uri="{FF2B5EF4-FFF2-40B4-BE49-F238E27FC236}">
                <a16:creationId xmlns:a16="http://schemas.microsoft.com/office/drawing/2014/main" id="{5254A528-E857-418C-A71D-41275CCE8B1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15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AutoShape 2">
            <a:extLst>
              <a:ext uri="{FF2B5EF4-FFF2-40B4-BE49-F238E27FC236}">
                <a16:creationId xmlns:a16="http://schemas.microsoft.com/office/drawing/2014/main" id="{F3D25828-D8BF-4DFC-89D3-CB741F8E0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" y="67576"/>
            <a:ext cx="11723370" cy="1023600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 Web Enabled B2B Electronic Commerce</a:t>
            </a:r>
            <a:endParaRPr lang="el-GR" altLang="en-US" dirty="0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7A44893-205E-497D-8074-B08CD7CA8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Businesses enter partnerships without much overhead </a:t>
            </a:r>
            <a:endParaRPr lang="el-GR" altLang="en-US" sz="2400" dirty="0"/>
          </a:p>
          <a:p>
            <a:pPr eaLnBrk="1" hangingPunct="1"/>
            <a:r>
              <a:rPr lang="el-GR" altLang="en-US" sz="2400" dirty="0"/>
              <a:t>Differences in terminology will be resolved using standard abstract domain models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</a:t>
            </a:r>
            <a:r>
              <a:rPr lang="el-GR" altLang="en-US" sz="2400" dirty="0"/>
              <a:t>ata will be interchanged using translation services. </a:t>
            </a:r>
          </a:p>
          <a:p>
            <a:pPr eaLnBrk="1" hangingPunct="1"/>
            <a:r>
              <a:rPr lang="el-GR" altLang="en-US" sz="2400" dirty="0"/>
              <a:t>Auctioning, negotiations, and drafting contracts will be carried out automatically (or semi-automatically) by software agents</a:t>
            </a:r>
          </a:p>
        </p:txBody>
      </p:sp>
      <p:sp>
        <p:nvSpPr>
          <p:cNvPr id="18436" name="5 - Θέση αριθμού διαφάνειας">
            <a:extLst>
              <a:ext uri="{FF2B5EF4-FFF2-40B4-BE49-F238E27FC236}">
                <a16:creationId xmlns:a16="http://schemas.microsoft.com/office/drawing/2014/main" id="{2F7B7909-7460-4D26-8219-CA62FBD31403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16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- Τίτλος">
            <a:extLst>
              <a:ext uri="{FF2B5EF4-FFF2-40B4-BE49-F238E27FC236}">
                <a16:creationId xmlns:a16="http://schemas.microsoft.com/office/drawing/2014/main" id="{716EF6E5-BD5C-4366-A359-BABEFB53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r>
              <a:rPr lang="en-US" altLang="en-US" b="1" dirty="0"/>
              <a:t>Wikis</a:t>
            </a:r>
            <a:endParaRPr lang="el-GR" altLang="en-US" b="1" dirty="0"/>
          </a:p>
        </p:txBody>
      </p:sp>
      <p:sp>
        <p:nvSpPr>
          <p:cNvPr id="19459" name="2 - Θέση περιεχομένου">
            <a:extLst>
              <a:ext uri="{FF2B5EF4-FFF2-40B4-BE49-F238E27FC236}">
                <a16:creationId xmlns:a16="http://schemas.microsoft.com/office/drawing/2014/main" id="{98D85C63-6B7A-4273-9844-D6CDA1917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Collections of web pages that allow users to add content via a browser interface</a:t>
            </a:r>
          </a:p>
          <a:p>
            <a:r>
              <a:rPr lang="en-US" altLang="en-US" sz="2400" dirty="0"/>
              <a:t>Wiki systems allow for collaborative knowledge</a:t>
            </a:r>
          </a:p>
          <a:p>
            <a:r>
              <a:rPr lang="en-US" altLang="en-US" sz="2400" dirty="0"/>
              <a:t>Users are free to add and change information without ownership of content, access restrictions, or rigid workflows</a:t>
            </a:r>
            <a:endParaRPr lang="el-GR" altLang="en-US" sz="2400" dirty="0"/>
          </a:p>
        </p:txBody>
      </p:sp>
      <p:sp>
        <p:nvSpPr>
          <p:cNvPr id="19462" name="5 - Θέση αριθμού διαφάνειας">
            <a:extLst>
              <a:ext uri="{FF2B5EF4-FFF2-40B4-BE49-F238E27FC236}">
                <a16:creationId xmlns:a16="http://schemas.microsoft.com/office/drawing/2014/main" id="{C6287237-FFB6-40D7-85C5-CDE98B4C9BD1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17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- Τίτλος">
            <a:extLst>
              <a:ext uri="{FF2B5EF4-FFF2-40B4-BE49-F238E27FC236}">
                <a16:creationId xmlns:a16="http://schemas.microsoft.com/office/drawing/2014/main" id="{74B85B24-E3D3-429A-B638-50D337A2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en-US" altLang="en-US" b="1" dirty="0"/>
              <a:t>Some Uses of Wikis</a:t>
            </a:r>
            <a:endParaRPr lang="el-GR" altLang="en-US" b="1" dirty="0"/>
          </a:p>
        </p:txBody>
      </p:sp>
      <p:sp>
        <p:nvSpPr>
          <p:cNvPr id="20483" name="2 - Θέση περιεχομένου">
            <a:extLst>
              <a:ext uri="{FF2B5EF4-FFF2-40B4-BE49-F238E27FC236}">
                <a16:creationId xmlns:a16="http://schemas.microsoft.com/office/drawing/2014/main" id="{2EC545ED-A8B5-4852-84C6-5A1E4D3D5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Development of bodies of knowledge in a community effort, with contributions from a wide range of users (e.g. Wikipedia)</a:t>
            </a:r>
          </a:p>
          <a:p>
            <a:r>
              <a:rPr lang="en-US" altLang="en-US" sz="2400" dirty="0"/>
              <a:t>Knowledge management of an activity or a project (e.g. brainstorming and exchanging ideas, coordinating activities, exchanging records of meetings)</a:t>
            </a:r>
          </a:p>
          <a:p>
            <a:endParaRPr lang="el-GR" altLang="en-US" sz="2400" dirty="0"/>
          </a:p>
        </p:txBody>
      </p:sp>
      <p:sp>
        <p:nvSpPr>
          <p:cNvPr id="20486" name="5 - Θέση αριθμού διαφάνειας">
            <a:extLst>
              <a:ext uri="{FF2B5EF4-FFF2-40B4-BE49-F238E27FC236}">
                <a16:creationId xmlns:a16="http://schemas.microsoft.com/office/drawing/2014/main" id="{3AEFD683-B5D6-4FBD-91C1-D1D0F21DB3B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18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- Τίτλος">
            <a:extLst>
              <a:ext uri="{FF2B5EF4-FFF2-40B4-BE49-F238E27FC236}">
                <a16:creationId xmlns:a16="http://schemas.microsoft.com/office/drawing/2014/main" id="{61B67E08-0C5A-435A-9BBE-344D1185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r>
              <a:rPr lang="en-US" altLang="en-US" dirty="0"/>
              <a:t>Semantic Web Enabled Wikis</a:t>
            </a:r>
            <a:endParaRPr lang="el-GR" altLang="en-US" dirty="0"/>
          </a:p>
        </p:txBody>
      </p:sp>
      <p:sp>
        <p:nvSpPr>
          <p:cNvPr id="21507" name="2 - Θέση περιεχομένου">
            <a:extLst>
              <a:ext uri="{FF2B5EF4-FFF2-40B4-BE49-F238E27FC236}">
                <a16:creationId xmlns:a16="http://schemas.microsoft.com/office/drawing/2014/main" id="{5D4553C1-C9A7-484B-AAEC-C26FFF757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inherent structure of a wiki, given by the linking between pages, gets accessible to machines beyond mere navigation</a:t>
            </a:r>
          </a:p>
          <a:p>
            <a:r>
              <a:rPr lang="en-US" altLang="en-US" sz="2400" dirty="0"/>
              <a:t>Structured text and untyped hyperlinks are enriched by semantic annotations referring to an underlying model of the knowledge captured by the wiki 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altLang="en-US" sz="1800" dirty="0"/>
              <a:t>e.g. a hyperlink from Knossos to Heraklion could be annotated with information </a:t>
            </a:r>
            <a:r>
              <a:rPr lang="en-US" altLang="en-US" sz="1800" i="1" dirty="0"/>
              <a:t>is located in. </a:t>
            </a:r>
            <a:r>
              <a:rPr lang="en-US" altLang="en-US" sz="1800" dirty="0"/>
              <a:t>This information could then be used for context-specific presentations of pages, advanced querying, and consistency verification</a:t>
            </a:r>
            <a:endParaRPr lang="el-GR" altLang="en-US" sz="1800" dirty="0"/>
          </a:p>
        </p:txBody>
      </p:sp>
      <p:sp>
        <p:nvSpPr>
          <p:cNvPr id="21510" name="5 - Θέση αριθμού διαφάνειας">
            <a:extLst>
              <a:ext uri="{FF2B5EF4-FFF2-40B4-BE49-F238E27FC236}">
                <a16:creationId xmlns:a16="http://schemas.microsoft.com/office/drawing/2014/main" id="{EC4C669B-AB21-4088-A6AB-265DA141547C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19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Today’s Web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The Semantic Web Impact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Semantic Web Technologies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A Layered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Today’s Web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The Semantic Web Impact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Semantic Web Technologies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A Layered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63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AutoShape 2">
            <a:extLst>
              <a:ext uri="{FF2B5EF4-FFF2-40B4-BE49-F238E27FC236}">
                <a16:creationId xmlns:a16="http://schemas.microsoft.com/office/drawing/2014/main" id="{25DAA558-3829-40C8-91FC-29AFF0CBB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Technologies</a:t>
            </a:r>
            <a:endParaRPr lang="el-GR" altLang="en-US" b="1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5A835ED-CC46-4B43-ADEC-77039E8FA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" y="1355073"/>
            <a:ext cx="11421654" cy="4817294"/>
          </a:xfrm>
        </p:spPr>
        <p:txBody>
          <a:bodyPr/>
          <a:lstStyle/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Explicit Metadata</a:t>
            </a:r>
          </a:p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Ontologies</a:t>
            </a:r>
          </a:p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Logic</a:t>
            </a:r>
            <a:r>
              <a:rPr lang="en-US" altLang="en-US" sz="2400" dirty="0">
                <a:sym typeface="Symbol" panose="05050102010706020507" pitchFamily="18" charset="2"/>
              </a:rPr>
              <a:t> and Inference</a:t>
            </a:r>
          </a:p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Agents</a:t>
            </a:r>
            <a:endParaRPr lang="el-GR" altLang="en-US" sz="2400" dirty="0">
              <a:sym typeface="Symbol" panose="05050102010706020507" pitchFamily="18" charset="2"/>
            </a:endParaRPr>
          </a:p>
        </p:txBody>
      </p:sp>
      <p:sp>
        <p:nvSpPr>
          <p:cNvPr id="23556" name="5 - Θέση αριθμού διαφάνειας">
            <a:extLst>
              <a:ext uri="{FF2B5EF4-FFF2-40B4-BE49-F238E27FC236}">
                <a16:creationId xmlns:a16="http://schemas.microsoft.com/office/drawing/2014/main" id="{9C7854BE-003E-43F5-A679-51530423F96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21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AutoShape 2">
            <a:extLst>
              <a:ext uri="{FF2B5EF4-FFF2-40B4-BE49-F238E27FC236}">
                <a16:creationId xmlns:a16="http://schemas.microsoft.com/office/drawing/2014/main" id="{9683A74B-B68C-4F37-8DDF-18C4830DD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On HTML</a:t>
            </a:r>
            <a:endParaRPr lang="el-GR" altLang="en-US" b="1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841725FC-CC13-4073-86A5-923306DF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Web content is currently formatted for human readers rather than programs</a:t>
            </a:r>
          </a:p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HTML is the predominant language in which Web pages are written (directly or using tools)</a:t>
            </a:r>
          </a:p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Vocabulary describes presentation</a:t>
            </a:r>
          </a:p>
        </p:txBody>
      </p:sp>
      <p:sp>
        <p:nvSpPr>
          <p:cNvPr id="24580" name="5 - Θέση αριθμού διαφάνειας">
            <a:extLst>
              <a:ext uri="{FF2B5EF4-FFF2-40B4-BE49-F238E27FC236}">
                <a16:creationId xmlns:a16="http://schemas.microsoft.com/office/drawing/2014/main" id="{B906D429-8631-41E9-86AF-A4AF9C55510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22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2">
            <a:extLst>
              <a:ext uri="{FF2B5EF4-FFF2-40B4-BE49-F238E27FC236}">
                <a16:creationId xmlns:a16="http://schemas.microsoft.com/office/drawing/2014/main" id="{AAD67D7C-BB43-42B1-9C31-4A1BAD761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An HTML Example</a:t>
            </a:r>
            <a:endParaRPr lang="el-GR" altLang="en-US" b="1" dirty="0"/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23A2F14D-C146-4824-BBA7-5649E7FD4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0572" y="1183623"/>
            <a:ext cx="11321142" cy="481729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400" dirty="0">
                <a:sym typeface="Symbol" panose="05050102010706020507" pitchFamily="18" charset="2"/>
              </a:rPr>
              <a:t>&lt;h1&gt;</a:t>
            </a:r>
            <a:r>
              <a:rPr lang="fr-FR" altLang="en-US" sz="2400" dirty="0" err="1">
                <a:sym typeface="Symbol" panose="05050102010706020507" pitchFamily="18" charset="2"/>
              </a:rPr>
              <a:t>Agilitas</a:t>
            </a:r>
            <a:r>
              <a:rPr lang="fr-FR" altLang="en-US" sz="2400" dirty="0">
                <a:sym typeface="Symbol" panose="05050102010706020507" pitchFamily="18" charset="2"/>
              </a:rPr>
              <a:t> </a:t>
            </a:r>
            <a:r>
              <a:rPr lang="fr-FR" altLang="en-US" sz="2400" dirty="0" err="1">
                <a:sym typeface="Symbol" panose="05050102010706020507" pitchFamily="18" charset="2"/>
              </a:rPr>
              <a:t>Physiotherapy</a:t>
            </a:r>
            <a:r>
              <a:rPr lang="fr-FR" altLang="en-US" sz="2400" dirty="0">
                <a:sym typeface="Symbol" panose="05050102010706020507" pitchFamily="18" charset="2"/>
              </a:rPr>
              <a:t> Centre&lt;/h1&gt;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Welcome to the home page of the Agilitas Physiotherapy Centre. Do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you feel pain? Have you had an injury? Let our staff Lisa Davenport,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Kelly Townsend (our lovely secretary) and Steve Matthews take care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of your body and soul.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&lt;h2&gt;Consultation hours&lt;/h2&gt;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Mon 11am - 7pm&lt;</a:t>
            </a:r>
            <a:r>
              <a:rPr lang="en-US" altLang="en-US" sz="2400" dirty="0" err="1">
                <a:sym typeface="Symbol" panose="05050102010706020507" pitchFamily="18" charset="2"/>
              </a:rPr>
              <a:t>br</a:t>
            </a:r>
            <a:r>
              <a:rPr lang="en-US" altLang="en-US" sz="2400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Tue 11am - 7pm&lt;</a:t>
            </a:r>
            <a:r>
              <a:rPr lang="en-US" altLang="en-US" sz="2400" dirty="0" err="1">
                <a:sym typeface="Symbol" panose="05050102010706020507" pitchFamily="18" charset="2"/>
              </a:rPr>
              <a:t>br</a:t>
            </a:r>
            <a:r>
              <a:rPr lang="en-US" altLang="en-US" sz="2400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Wed 3pm - 7pm&lt;</a:t>
            </a:r>
            <a:r>
              <a:rPr lang="en-US" altLang="en-US" sz="2400" dirty="0" err="1">
                <a:sym typeface="Symbol" panose="05050102010706020507" pitchFamily="18" charset="2"/>
              </a:rPr>
              <a:t>br</a:t>
            </a:r>
            <a:r>
              <a:rPr lang="en-US" altLang="en-US" sz="2400" dirty="0">
                <a:sym typeface="Symbol" panose="05050102010706020507" pitchFamily="18" charset="2"/>
              </a:rPr>
              <a:t>&gt;</a:t>
            </a:r>
            <a:endParaRPr lang="de-DE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de-DE" altLang="en-US" sz="2400" dirty="0">
                <a:sym typeface="Symbol" panose="05050102010706020507" pitchFamily="18" charset="2"/>
              </a:rPr>
              <a:t>Thu 11am - 7pm&lt;</a:t>
            </a:r>
            <a:r>
              <a:rPr lang="de-DE" altLang="en-US" sz="2400" dirty="0" err="1">
                <a:sym typeface="Symbol" panose="05050102010706020507" pitchFamily="18" charset="2"/>
              </a:rPr>
              <a:t>br</a:t>
            </a:r>
            <a:r>
              <a:rPr lang="de-DE" altLang="en-US" sz="2400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de-DE" altLang="en-US" sz="2400" dirty="0" err="1">
                <a:sym typeface="Symbol" panose="05050102010706020507" pitchFamily="18" charset="2"/>
              </a:rPr>
              <a:t>Fri</a:t>
            </a:r>
            <a:r>
              <a:rPr lang="de-DE" altLang="en-US" sz="2400" dirty="0">
                <a:sym typeface="Symbol" panose="05050102010706020507" pitchFamily="18" charset="2"/>
              </a:rPr>
              <a:t> 11am - 3pm&lt;p&gt;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But note that we do not offer consultation during the weeks of the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&lt;a </a:t>
            </a:r>
            <a:r>
              <a:rPr lang="en-US" altLang="en-US" sz="2400" dirty="0" err="1">
                <a:sym typeface="Symbol" panose="05050102010706020507" pitchFamily="18" charset="2"/>
              </a:rPr>
              <a:t>href</a:t>
            </a:r>
            <a:r>
              <a:rPr lang="en-US" altLang="en-US" sz="2400" dirty="0">
                <a:sym typeface="Symbol" panose="05050102010706020507" pitchFamily="18" charset="2"/>
              </a:rPr>
              <a:t>=". . ."&gt;State Of Origin&lt;/a&gt; games.</a:t>
            </a:r>
            <a:endParaRPr lang="el-GR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l-GR" altLang="en-US" sz="2400" dirty="0"/>
          </a:p>
        </p:txBody>
      </p:sp>
      <p:sp>
        <p:nvSpPr>
          <p:cNvPr id="25604" name="5 - Θέση αριθμού διαφάνειας">
            <a:extLst>
              <a:ext uri="{FF2B5EF4-FFF2-40B4-BE49-F238E27FC236}">
                <a16:creationId xmlns:a16="http://schemas.microsoft.com/office/drawing/2014/main" id="{B03C9685-C424-4FAF-87AC-AD12B8A11879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23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2">
            <a:extLst>
              <a:ext uri="{FF2B5EF4-FFF2-40B4-BE49-F238E27FC236}">
                <a16:creationId xmlns:a16="http://schemas.microsoft.com/office/drawing/2014/main" id="{E74ED5F6-68E2-43EE-8191-87C150874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Problems with HTML</a:t>
            </a:r>
            <a:endParaRPr lang="el-GR" altLang="en-US" b="1" dirty="0"/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79B25DEB-44EC-4F54-9488-31C9FA853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Humans have no problem with this</a:t>
            </a:r>
          </a:p>
          <a:p>
            <a:pPr eaLnBrk="1" hangingPunct="1"/>
            <a:r>
              <a:rPr lang="en-US" altLang="en-US" sz="2400" dirty="0"/>
              <a:t>Machines (software agents) do:</a:t>
            </a:r>
          </a:p>
          <a:p>
            <a:pPr lvl="1" eaLnBrk="1" hangingPunct="1"/>
            <a:r>
              <a:rPr lang="en-GB" altLang="en-US" sz="2400" dirty="0"/>
              <a:t>How distinguish therapists from the secretary, </a:t>
            </a:r>
          </a:p>
          <a:p>
            <a:pPr lvl="1" eaLnBrk="1" hangingPunct="1"/>
            <a:r>
              <a:rPr lang="en-GB" altLang="en-US" sz="2400" dirty="0"/>
              <a:t>How determine exact consultation hours </a:t>
            </a:r>
          </a:p>
          <a:p>
            <a:pPr lvl="1" eaLnBrk="1" hangingPunct="1"/>
            <a:r>
              <a:rPr lang="en-GB" altLang="en-US" sz="2400" dirty="0"/>
              <a:t>They would have to follow the link to the State Of Origin games to find when they take place.</a:t>
            </a:r>
            <a:endParaRPr lang="el-GR" altLang="en-US" sz="2400" dirty="0"/>
          </a:p>
        </p:txBody>
      </p:sp>
      <p:sp>
        <p:nvSpPr>
          <p:cNvPr id="26628" name="5 - Θέση αριθμού διαφάνειας">
            <a:extLst>
              <a:ext uri="{FF2B5EF4-FFF2-40B4-BE49-F238E27FC236}">
                <a16:creationId xmlns:a16="http://schemas.microsoft.com/office/drawing/2014/main" id="{CB9DB1EC-FBC6-4363-B9B7-879DE867386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24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AutoShape 2">
            <a:extLst>
              <a:ext uri="{FF2B5EF4-FFF2-40B4-BE49-F238E27FC236}">
                <a16:creationId xmlns:a16="http://schemas.microsoft.com/office/drawing/2014/main" id="{524D74B8-4186-4BCC-84A3-022EBFB4C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 Better Representation</a:t>
            </a:r>
            <a:endParaRPr lang="el-GR" altLang="en-US" b="1" dirty="0"/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FDE6908B-32BE-4EE3-940A-707A8251D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&lt;company&gt;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&lt;</a:t>
            </a:r>
            <a:r>
              <a:rPr lang="en-US" altLang="en-US" sz="2400" dirty="0" err="1">
                <a:sym typeface="Symbol" panose="05050102010706020507" pitchFamily="18" charset="2"/>
              </a:rPr>
              <a:t>treatmentOffered</a:t>
            </a:r>
            <a:r>
              <a:rPr lang="en-US" altLang="en-US" sz="2400" dirty="0">
                <a:sym typeface="Symbol" panose="05050102010706020507" pitchFamily="18" charset="2"/>
              </a:rPr>
              <a:t>&gt;Physiotherapy&lt;/</a:t>
            </a:r>
            <a:r>
              <a:rPr lang="en-US" altLang="en-US" sz="2400" dirty="0" err="1">
                <a:sym typeface="Symbol" panose="05050102010706020507" pitchFamily="18" charset="2"/>
              </a:rPr>
              <a:t>treatmentOffered</a:t>
            </a:r>
            <a:r>
              <a:rPr lang="en-US" altLang="en-US" sz="2400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&lt;</a:t>
            </a:r>
            <a:r>
              <a:rPr lang="en-US" altLang="en-US" sz="2400" dirty="0" err="1">
                <a:sym typeface="Symbol" panose="05050102010706020507" pitchFamily="18" charset="2"/>
              </a:rPr>
              <a:t>companyName</a:t>
            </a:r>
            <a:r>
              <a:rPr lang="en-US" altLang="en-US" sz="2400" dirty="0">
                <a:sym typeface="Symbol" panose="05050102010706020507" pitchFamily="18" charset="2"/>
              </a:rPr>
              <a:t>&gt;Agilitas Physiotherapy Centre&lt;/</a:t>
            </a:r>
            <a:r>
              <a:rPr lang="en-US" altLang="en-US" sz="2400" dirty="0" err="1">
                <a:sym typeface="Symbol" panose="05050102010706020507" pitchFamily="18" charset="2"/>
              </a:rPr>
              <a:t>companyName</a:t>
            </a:r>
            <a:r>
              <a:rPr lang="en-US" altLang="en-US" sz="2400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&lt;staff&gt;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&lt;therapist&gt;Lisa Davenport&lt;/therapist&gt;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&lt;therapist&gt;Steve Matthews&lt;/therapist&gt;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&lt;secretary&gt;Kelly Townsend&lt;/secretary&gt;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&lt;/staff&gt;</a:t>
            </a:r>
            <a:endParaRPr lang="el-GR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l-GR" altLang="en-US" sz="2400" dirty="0">
                <a:sym typeface="Symbol" panose="05050102010706020507" pitchFamily="18" charset="2"/>
              </a:rPr>
              <a:t>&lt;/company&gt;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7652" name="5 - Θέση αριθμού διαφάνειας">
            <a:extLst>
              <a:ext uri="{FF2B5EF4-FFF2-40B4-BE49-F238E27FC236}">
                <a16:creationId xmlns:a16="http://schemas.microsoft.com/office/drawing/2014/main" id="{453FA3C7-ADFF-4C20-A1E5-CD7A1A1CDAC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25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2">
            <a:extLst>
              <a:ext uri="{FF2B5EF4-FFF2-40B4-BE49-F238E27FC236}">
                <a16:creationId xmlns:a16="http://schemas.microsoft.com/office/drawing/2014/main" id="{E2C82597-89E7-4055-BCA5-A2777E1C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Explicit Metadata</a:t>
            </a:r>
            <a:endParaRPr lang="el-GR" altLang="en-US" b="1" dirty="0"/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B916E924-7AC1-4F6F-AC3F-4879BAD6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490" y="1355073"/>
            <a:ext cx="11410224" cy="4817294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This representation is far more easily processable by machines</a:t>
            </a:r>
          </a:p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Metadata: data about data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dirty="0"/>
              <a:t>Metadata capture part of the </a:t>
            </a:r>
            <a:r>
              <a:rPr lang="en-US" altLang="en-US" sz="2400" i="1" dirty="0"/>
              <a:t>meaning of data</a:t>
            </a:r>
          </a:p>
          <a:p>
            <a:pPr eaLnBrk="1" hangingPunct="1"/>
            <a:r>
              <a:rPr lang="en-US" altLang="en-US" sz="2400" dirty="0"/>
              <a:t>Semantic Web does not rely on</a:t>
            </a:r>
            <a:r>
              <a:rPr lang="el-GR" altLang="en-US" sz="2400" dirty="0"/>
              <a:t> text-based manipulation</a:t>
            </a:r>
            <a:r>
              <a:rPr lang="en-US" altLang="en-US" sz="2400" dirty="0"/>
              <a:t>,</a:t>
            </a:r>
            <a:r>
              <a:rPr lang="el-GR" altLang="en-US" sz="2400" dirty="0"/>
              <a:t> but rather </a:t>
            </a:r>
            <a:r>
              <a:rPr lang="en-US" altLang="en-US" sz="2400" dirty="0"/>
              <a:t>on</a:t>
            </a:r>
            <a:r>
              <a:rPr lang="el-GR" altLang="en-US" sz="2400" dirty="0"/>
              <a:t> machine-processable metadata </a:t>
            </a:r>
          </a:p>
        </p:txBody>
      </p:sp>
      <p:sp>
        <p:nvSpPr>
          <p:cNvPr id="28676" name="5 - Θέση αριθμού διαφάνειας">
            <a:extLst>
              <a:ext uri="{FF2B5EF4-FFF2-40B4-BE49-F238E27FC236}">
                <a16:creationId xmlns:a16="http://schemas.microsoft.com/office/drawing/2014/main" id="{B6E5C4E0-FD4F-44E4-8CC0-3ACCF12AE481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26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AutoShape 2">
            <a:extLst>
              <a:ext uri="{FF2B5EF4-FFF2-40B4-BE49-F238E27FC236}">
                <a16:creationId xmlns:a16="http://schemas.microsoft.com/office/drawing/2014/main" id="{6856CBB5-BC54-43F6-A6A3-C5707FAEA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90" y="67576"/>
            <a:ext cx="118148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Ontologies</a:t>
            </a:r>
            <a:endParaRPr lang="el-GR" altLang="en-US" b="1" dirty="0"/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C99FAD76-39A9-4541-A8DD-271EB435D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The term ontology originates from philosophy </a:t>
            </a:r>
          </a:p>
          <a:p>
            <a:pPr eaLnBrk="1" hangingPunct="1"/>
            <a:r>
              <a:rPr lang="en-US" altLang="en-US" sz="2400" dirty="0"/>
              <a:t>The study of the nature of existence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Different meaning from computer science</a:t>
            </a:r>
          </a:p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An ontology is an explicit and formal specification of a conceptualization</a:t>
            </a:r>
            <a:endParaRPr lang="el-GR" altLang="en-US" sz="2400" dirty="0">
              <a:solidFill>
                <a:schemeClr val="accent1"/>
              </a:solidFill>
            </a:endParaRPr>
          </a:p>
        </p:txBody>
      </p:sp>
      <p:sp>
        <p:nvSpPr>
          <p:cNvPr id="29700" name="5 - Θέση αριθμού διαφάνειας">
            <a:extLst>
              <a:ext uri="{FF2B5EF4-FFF2-40B4-BE49-F238E27FC236}">
                <a16:creationId xmlns:a16="http://schemas.microsoft.com/office/drawing/2014/main" id="{46234D23-3D9D-4FAA-AFF8-5396B58966E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27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AutoShape 2">
            <a:extLst>
              <a:ext uri="{FF2B5EF4-FFF2-40B4-BE49-F238E27FC236}">
                <a16:creationId xmlns:a16="http://schemas.microsoft.com/office/drawing/2014/main" id="{361394F8-7881-42A8-B34A-9115EF13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286" y="170439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Typical Components of Ontologies</a:t>
            </a:r>
            <a:endParaRPr lang="el-GR" altLang="en-US" b="1" dirty="0"/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A595F826-2B67-48DB-A611-95EE18530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accent1"/>
                </a:solidFill>
              </a:rPr>
              <a:t>T</a:t>
            </a:r>
            <a:r>
              <a:rPr lang="el-GR" altLang="en-US" sz="2400" dirty="0">
                <a:solidFill>
                  <a:schemeClr val="accent1"/>
                </a:solidFill>
              </a:rPr>
              <a:t>erms</a:t>
            </a:r>
            <a:r>
              <a:rPr lang="el-GR" altLang="en-US" sz="2400" dirty="0"/>
              <a:t> denote important concepts (classes of objects) of the domain 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e.g. professors, staff, students, courses, departments </a:t>
            </a:r>
          </a:p>
          <a:p>
            <a:pPr eaLnBrk="1" hangingPunct="1"/>
            <a:r>
              <a:rPr lang="en-GB" altLang="en-US" sz="2400" dirty="0">
                <a:solidFill>
                  <a:schemeClr val="accent1"/>
                </a:solidFill>
              </a:rPr>
              <a:t>Relationships</a:t>
            </a:r>
            <a:r>
              <a:rPr lang="en-GB" altLang="en-US" sz="2400" dirty="0"/>
              <a:t> between these terms: typically class hierarchies</a:t>
            </a:r>
          </a:p>
          <a:p>
            <a:pPr lvl="1" eaLnBrk="1" hangingPunct="1"/>
            <a:r>
              <a:rPr lang="el-GR" altLang="en-US" sz="2000" dirty="0"/>
              <a:t>a class C to be a subclass of another class C' if every object in C is also included in C'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e.g. all professors are staff members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l-GR" altLang="en-US" sz="2400" dirty="0"/>
              <a:t> </a:t>
            </a:r>
            <a:endParaRPr lang="en-US" altLang="en-US" sz="2400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l-GR" altLang="en-US" sz="2400" dirty="0"/>
          </a:p>
        </p:txBody>
      </p:sp>
      <p:sp>
        <p:nvSpPr>
          <p:cNvPr id="30724" name="5 - Θέση αριθμού διαφάνειας">
            <a:extLst>
              <a:ext uri="{FF2B5EF4-FFF2-40B4-BE49-F238E27FC236}">
                <a16:creationId xmlns:a16="http://schemas.microsoft.com/office/drawing/2014/main" id="{C5C1AAA4-65EE-45B4-83E1-6284538E6B0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28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AutoShape 2">
            <a:extLst>
              <a:ext uri="{FF2B5EF4-FFF2-40B4-BE49-F238E27FC236}">
                <a16:creationId xmlns:a16="http://schemas.microsoft.com/office/drawing/2014/main" id="{69271E65-D90D-407B-88B7-945F25F3B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Further Components of Ontologies</a:t>
            </a:r>
            <a:endParaRPr lang="el-GR" altLang="en-US" b="1" dirty="0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E59F9585-4414-4F91-BAD9-ECFD5DBA3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GB" altLang="en-US" sz="2400" dirty="0"/>
              <a:t>Properties: </a:t>
            </a:r>
          </a:p>
          <a:p>
            <a:pPr lvl="1" indent="-457200"/>
            <a:r>
              <a:rPr lang="en-GB" altLang="en-US" sz="2000" dirty="0"/>
              <a:t>e.g. X teaches Y</a:t>
            </a:r>
          </a:p>
          <a:p>
            <a:pPr marL="533400" indent="-533400"/>
            <a:r>
              <a:rPr lang="en-GB" altLang="en-US" sz="2400" dirty="0"/>
              <a:t>Value restrictions </a:t>
            </a:r>
          </a:p>
          <a:p>
            <a:pPr lvl="1" indent="-457200"/>
            <a:r>
              <a:rPr lang="en-GB" altLang="en-US" sz="2000" dirty="0"/>
              <a:t>e.g. only faculty members can teach courses</a:t>
            </a:r>
          </a:p>
          <a:p>
            <a:pPr marL="533400" indent="-533400"/>
            <a:r>
              <a:rPr lang="en-GB" altLang="en-US" sz="2400" dirty="0" err="1"/>
              <a:t>Disjointness</a:t>
            </a:r>
            <a:r>
              <a:rPr lang="en-GB" altLang="en-US" sz="2400" dirty="0"/>
              <a:t> statements </a:t>
            </a:r>
          </a:p>
          <a:p>
            <a:pPr lvl="1" indent="-457200"/>
            <a:r>
              <a:rPr lang="en-GB" altLang="en-US" sz="2000" dirty="0"/>
              <a:t>e.g. faculty and general staff are disjoint</a:t>
            </a:r>
          </a:p>
          <a:p>
            <a:pPr marL="533400" indent="-533400"/>
            <a:r>
              <a:rPr lang="en-GB" altLang="en-US" sz="2400" dirty="0"/>
              <a:t>Logical relationships between objects </a:t>
            </a:r>
          </a:p>
          <a:p>
            <a:pPr lvl="1" indent="-457200"/>
            <a:r>
              <a:rPr lang="en-GB" altLang="en-US" sz="2000" dirty="0"/>
              <a:t>e.g. every department must include at least 10 faculty</a:t>
            </a:r>
            <a:endParaRPr lang="en-US" altLang="en-US" sz="2000" dirty="0"/>
          </a:p>
          <a:p>
            <a:pPr marL="533400" indent="-533400"/>
            <a:endParaRPr lang="el-GR" altLang="en-US" sz="2400" dirty="0"/>
          </a:p>
        </p:txBody>
      </p:sp>
      <p:sp>
        <p:nvSpPr>
          <p:cNvPr id="31748" name="5 - Θέση αριθμού διαφάνειας">
            <a:extLst>
              <a:ext uri="{FF2B5EF4-FFF2-40B4-BE49-F238E27FC236}">
                <a16:creationId xmlns:a16="http://schemas.microsoft.com/office/drawing/2014/main" id="{43D5C88A-F831-4669-8915-22B6378DE68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29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2">
            <a:extLst>
              <a:ext uri="{FF2B5EF4-FFF2-40B4-BE49-F238E27FC236}">
                <a16:creationId xmlns:a16="http://schemas.microsoft.com/office/drawing/2014/main" id="{A1D3222D-6F29-4305-A129-96DD84D32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Today’s Web</a:t>
            </a:r>
            <a:endParaRPr lang="el-GR" altLang="en-US" b="1" dirty="0"/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7D88197-A2BA-4407-896E-13B4C82A8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Most of today’s Web content is suitable for </a:t>
            </a:r>
            <a:r>
              <a:rPr lang="en-GB" altLang="en-US" sz="2400" dirty="0">
                <a:solidFill>
                  <a:schemeClr val="accent1"/>
                </a:solidFill>
              </a:rPr>
              <a:t>human consumption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000" dirty="0"/>
              <a:t>Even </a:t>
            </a:r>
            <a:r>
              <a:rPr lang="el-GR" altLang="en-US" sz="2000" dirty="0"/>
              <a:t>Web content that is generated automatically from databases is usually presented without the original structural information found in databases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400" dirty="0"/>
              <a:t>Typical Web uses today people’s</a:t>
            </a:r>
          </a:p>
          <a:p>
            <a:pPr lvl="1" eaLnBrk="1" hangingPunct="1"/>
            <a:r>
              <a:rPr lang="en-GB" altLang="en-US" sz="2000" dirty="0"/>
              <a:t>seeking and making use of information, searching for and getting in touch with other people, reviewing </a:t>
            </a:r>
            <a:r>
              <a:rPr lang="en-GB" altLang="en-US" sz="2000" dirty="0" err="1"/>
              <a:t>catalogs</a:t>
            </a:r>
            <a:r>
              <a:rPr lang="en-GB" altLang="en-US" sz="2000" dirty="0"/>
              <a:t> of online stores and ordering products by filling out forms</a:t>
            </a:r>
            <a:r>
              <a:rPr lang="el-GR" altLang="en-US" sz="2000" dirty="0"/>
              <a:t> 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l-GR" altLang="en-US" sz="2400" dirty="0"/>
          </a:p>
        </p:txBody>
      </p:sp>
      <p:sp>
        <p:nvSpPr>
          <p:cNvPr id="5124" name="5 - Θέση αριθμού διαφάνειας">
            <a:extLst>
              <a:ext uri="{FF2B5EF4-FFF2-40B4-BE49-F238E27FC236}">
                <a16:creationId xmlns:a16="http://schemas.microsoft.com/office/drawing/2014/main" id="{46DCA4A3-F0A0-4E9A-B493-6EA79A14251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/>
              <a:t>3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AutoShape 2">
            <a:extLst>
              <a:ext uri="{FF2B5EF4-FFF2-40B4-BE49-F238E27FC236}">
                <a16:creationId xmlns:a16="http://schemas.microsoft.com/office/drawing/2014/main" id="{6AFA2E6E-97D9-40A7-8C7E-A45DBEC43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Example of a Class Hierarchy</a:t>
            </a:r>
            <a:endParaRPr lang="el-GR" altLang="en-US" b="1" dirty="0"/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BDEFF22B-0625-42D8-99AA-8108E4FAC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en-US"/>
              <a:t> </a:t>
            </a:r>
            <a:endParaRPr lang="el-GR" altLang="en-US"/>
          </a:p>
        </p:txBody>
      </p:sp>
      <p:sp>
        <p:nvSpPr>
          <p:cNvPr id="32772" name="5 - Θέση αριθμού διαφάνειας">
            <a:extLst>
              <a:ext uri="{FF2B5EF4-FFF2-40B4-BE49-F238E27FC236}">
                <a16:creationId xmlns:a16="http://schemas.microsoft.com/office/drawing/2014/main" id="{C752FA7F-1108-49B9-A55F-0ADA2321299B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30</a:t>
            </a:fld>
            <a:endParaRPr lang="el-GR" altLang="en-US">
              <a:solidFill>
                <a:schemeClr val="bg1"/>
              </a:solidFill>
            </a:endParaRP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7FEE3829-0688-4248-A916-FA64ACE7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9828"/>
            <a:ext cx="18473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2776" name="Picture 4">
            <a:extLst>
              <a:ext uri="{FF2B5EF4-FFF2-40B4-BE49-F238E27FC236}">
                <a16:creationId xmlns:a16="http://schemas.microsoft.com/office/drawing/2014/main" id="{F58930F3-73ED-4803-8A74-5F8C6293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3" t="2916" r="3471" b="3267"/>
          <a:stretch>
            <a:fillRect/>
          </a:stretch>
        </p:blipFill>
        <p:spPr bwMode="auto">
          <a:xfrm>
            <a:off x="2111722" y="1348580"/>
            <a:ext cx="7641561" cy="44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6">
            <a:extLst>
              <a:ext uri="{FF2B5EF4-FFF2-40B4-BE49-F238E27FC236}">
                <a16:creationId xmlns:a16="http://schemas.microsoft.com/office/drawing/2014/main" id="{FE8F862A-AE70-4132-AAE1-60AE5FA86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296572"/>
            <a:ext cx="18473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AutoShape 2">
            <a:extLst>
              <a:ext uri="{FF2B5EF4-FFF2-40B4-BE49-F238E27FC236}">
                <a16:creationId xmlns:a16="http://schemas.microsoft.com/office/drawing/2014/main" id="{4B079911-C5C7-4567-A5DF-00931DA90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Role of Ontologies on the Web</a:t>
            </a:r>
            <a:endParaRPr lang="el-GR" altLang="en-US" b="1" dirty="0"/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6166A844-14E6-465B-9FD8-374789B91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O</a:t>
            </a:r>
            <a:r>
              <a:rPr lang="el-GR" altLang="en-US" sz="2400" dirty="0">
                <a:sym typeface="Symbol" panose="05050102010706020507" pitchFamily="18" charset="2"/>
              </a:rPr>
              <a:t>ntologies provide a shared understanding of a domain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olidFill>
                  <a:schemeClr val="accent1"/>
                </a:solidFill>
                <a:sym typeface="Symbol" panose="05050102010706020507" pitchFamily="18" charset="2"/>
              </a:rPr>
              <a:t>semantic interoperability</a:t>
            </a:r>
          </a:p>
          <a:p>
            <a:pPr lvl="1" eaLnBrk="1" hangingPunct="1"/>
            <a:r>
              <a:rPr lang="en-GB" altLang="en-US" sz="2400" dirty="0">
                <a:sym typeface="Symbol" panose="05050102010706020507" pitchFamily="18" charset="2"/>
              </a:rPr>
              <a:t>overcome differences in terminology</a:t>
            </a:r>
            <a:r>
              <a:rPr lang="el-GR" altLang="en-US" sz="2400" dirty="0">
                <a:sym typeface="Symbol" panose="05050102010706020507" pitchFamily="18" charset="2"/>
              </a:rPr>
              <a:t>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mappings between ontologies</a:t>
            </a:r>
          </a:p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Ontologies are useful for the organization and navigation of Web sites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endParaRPr lang="el-GR" altLang="en-US" sz="2400" dirty="0">
              <a:sym typeface="Symbol" panose="05050102010706020507" pitchFamily="18" charset="2"/>
            </a:endParaRPr>
          </a:p>
        </p:txBody>
      </p:sp>
      <p:sp>
        <p:nvSpPr>
          <p:cNvPr id="33796" name="5 - Θέση αριθμού διαφάνειας">
            <a:extLst>
              <a:ext uri="{FF2B5EF4-FFF2-40B4-BE49-F238E27FC236}">
                <a16:creationId xmlns:a16="http://schemas.microsoft.com/office/drawing/2014/main" id="{17A1160D-4A43-4F20-A32A-E0AABA376B7E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31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2">
            <a:extLst>
              <a:ext uri="{FF2B5EF4-FFF2-40B4-BE49-F238E27FC236}">
                <a16:creationId xmlns:a16="http://schemas.microsoft.com/office/drawing/2014/main" id="{8DED1D13-E93E-4C05-ACFC-2818E4C78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Role of Ontologies in Web Search</a:t>
            </a:r>
            <a:endParaRPr lang="el-GR" altLang="en-US" b="1" dirty="0"/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E10195FB-766A-462F-8394-0B63DFC84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Ontologies are useful for improving the accuracy of Web searches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GB" altLang="en-US" sz="2000" dirty="0">
                <a:sym typeface="Symbol" panose="05050102010706020507" pitchFamily="18" charset="2"/>
              </a:rPr>
              <a:t>search engines can look for pages that refer to a precise concept in an ontology </a:t>
            </a:r>
          </a:p>
          <a:p>
            <a:pPr eaLnBrk="1" hangingPunct="1"/>
            <a:r>
              <a:rPr lang="el-GR" altLang="en-US" sz="2400" dirty="0">
                <a:sym typeface="Symbol" panose="05050102010706020507" pitchFamily="18" charset="2"/>
              </a:rPr>
              <a:t>Web searches can exploit generalization/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l-GR" altLang="en-US" sz="2400" dirty="0">
                <a:sym typeface="Symbol" panose="05050102010706020507" pitchFamily="18" charset="2"/>
              </a:rPr>
              <a:t>specialization information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GB" altLang="en-US" sz="2000" dirty="0">
                <a:sym typeface="Symbol" panose="05050102010706020507" pitchFamily="18" charset="2"/>
              </a:rPr>
              <a:t>If a query fails to find any relevant documents, the search engine may suggest to the user a more general query.</a:t>
            </a:r>
          </a:p>
          <a:p>
            <a:pPr lvl="1" eaLnBrk="1" hangingPunct="1"/>
            <a:r>
              <a:rPr lang="en-GB" altLang="en-US" sz="2000" dirty="0">
                <a:sym typeface="Symbol" panose="05050102010706020507" pitchFamily="18" charset="2"/>
              </a:rPr>
              <a:t>If too many answers are retrieved, the search engine may suggest to the user some specializations.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34820" name="5 - Θέση αριθμού διαφάνειας">
            <a:extLst>
              <a:ext uri="{FF2B5EF4-FFF2-40B4-BE49-F238E27FC236}">
                <a16:creationId xmlns:a16="http://schemas.microsoft.com/office/drawing/2014/main" id="{2D71B2AD-FA04-464B-AEF3-050048D04FD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32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AutoShape 2">
            <a:extLst>
              <a:ext uri="{FF2B5EF4-FFF2-40B4-BE49-F238E27FC236}">
                <a16:creationId xmlns:a16="http://schemas.microsoft.com/office/drawing/2014/main" id="{59B25C9A-6F16-410E-85DB-A46C8ED98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Web Ontology Languages</a:t>
            </a:r>
            <a:endParaRPr lang="el-GR" altLang="en-US" b="1" dirty="0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9C56F29E-CC3D-472D-941A-6B168DF5A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dirty="0">
                <a:solidFill>
                  <a:schemeClr val="accent1"/>
                </a:solidFill>
              </a:rPr>
              <a:t>RDF Schema</a:t>
            </a:r>
            <a:endParaRPr lang="en-GB" altLang="en-US" sz="2500" dirty="0">
              <a:solidFill>
                <a:schemeClr val="accent1"/>
              </a:solidFill>
            </a:endParaRPr>
          </a:p>
          <a:p>
            <a:pPr eaLnBrk="1" hangingPunct="1"/>
            <a:r>
              <a:rPr lang="en-GB" altLang="en-US" sz="2500" dirty="0"/>
              <a:t>RDF is a data model for objects and relations between them</a:t>
            </a:r>
          </a:p>
          <a:p>
            <a:pPr eaLnBrk="1" hangingPunct="1"/>
            <a:r>
              <a:rPr lang="en-GB" altLang="en-US" sz="2500" dirty="0"/>
              <a:t>RDF Schema is a vocabulary description language </a:t>
            </a:r>
          </a:p>
          <a:p>
            <a:pPr eaLnBrk="1" hangingPunct="1"/>
            <a:r>
              <a:rPr lang="en-GB" altLang="en-US" sz="2500" dirty="0"/>
              <a:t>Describes properties and classes of RDF resources</a:t>
            </a:r>
          </a:p>
          <a:p>
            <a:pPr eaLnBrk="1" hangingPunct="1"/>
            <a:r>
              <a:rPr lang="en-GB" altLang="en-US" sz="2500" dirty="0"/>
              <a:t>Provides semantics for generalization hierarchies of properties and classes</a:t>
            </a:r>
            <a:endParaRPr lang="en-US" altLang="en-US" sz="25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500" dirty="0"/>
          </a:p>
          <a:p>
            <a:pPr eaLnBrk="1" hangingPunct="1"/>
            <a:endParaRPr lang="el-GR" altLang="en-US" sz="2400" dirty="0"/>
          </a:p>
        </p:txBody>
      </p:sp>
      <p:sp>
        <p:nvSpPr>
          <p:cNvPr id="35844" name="5 - Θέση αριθμού διαφάνειας">
            <a:extLst>
              <a:ext uri="{FF2B5EF4-FFF2-40B4-BE49-F238E27FC236}">
                <a16:creationId xmlns:a16="http://schemas.microsoft.com/office/drawing/2014/main" id="{26C18654-DD5B-493A-8576-6C01E1307AE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33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AutoShape 2">
            <a:extLst>
              <a:ext uri="{FF2B5EF4-FFF2-40B4-BE49-F238E27FC236}">
                <a16:creationId xmlns:a16="http://schemas.microsoft.com/office/drawing/2014/main" id="{F90D551A-7444-4256-B16A-4A7F432D4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Web Ontology Languages (2) </a:t>
            </a:r>
            <a:endParaRPr lang="el-GR" altLang="en-US" b="1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24BBFE75-8D2D-4957-81F6-D6F2C926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accent1"/>
                </a:solidFill>
                <a:sym typeface="Symbol" panose="05050102010706020507" pitchFamily="18" charset="2"/>
              </a:rPr>
              <a:t>OWL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</a:t>
            </a:r>
            <a:r>
              <a:rPr lang="en-GB" altLang="en-US" sz="2400" dirty="0">
                <a:sym typeface="Symbol" panose="05050102010706020507" pitchFamily="18" charset="2"/>
              </a:rPr>
              <a:t> richer ontology language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relations between classes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e.g., </a:t>
            </a:r>
            <a:r>
              <a:rPr lang="en-GB" altLang="en-US" sz="2400" dirty="0" err="1">
                <a:sym typeface="Symbol" panose="05050102010706020507" pitchFamily="18" charset="2"/>
              </a:rPr>
              <a:t>disjointness</a:t>
            </a:r>
            <a:endParaRPr lang="en-GB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cardinality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e.g. “exactly one”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richer typing of properties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sym typeface="Symbol" panose="05050102010706020507" pitchFamily="18" charset="2"/>
              </a:rPr>
              <a:t>characteristics of properties (e.g., symmetry)</a:t>
            </a:r>
            <a:endParaRPr lang="el-GR" altLang="en-US" sz="2400" dirty="0">
              <a:sym typeface="Symbol" panose="05050102010706020507" pitchFamily="18" charset="2"/>
            </a:endParaRPr>
          </a:p>
        </p:txBody>
      </p:sp>
      <p:sp>
        <p:nvSpPr>
          <p:cNvPr id="36868" name="5 - Θέση αριθμού διαφάνειας">
            <a:extLst>
              <a:ext uri="{FF2B5EF4-FFF2-40B4-BE49-F238E27FC236}">
                <a16:creationId xmlns:a16="http://schemas.microsoft.com/office/drawing/2014/main" id="{E5CD3571-1244-4CF8-B922-4339A3BCF38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34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AutoShape 2">
            <a:extLst>
              <a:ext uri="{FF2B5EF4-FFF2-40B4-BE49-F238E27FC236}">
                <a16:creationId xmlns:a16="http://schemas.microsoft.com/office/drawing/2014/main" id="{727E85A2-967E-4107-84F2-78BE1EC24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Logic versus Ontologies</a:t>
            </a:r>
            <a:endParaRPr lang="el-GR" altLang="en-US" b="1" dirty="0"/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B07B918C-B52D-460B-A3ED-F42379013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altLang="en-US" sz="2333" dirty="0"/>
              <a:t>Logic can be used to uncover ontological knowledge that is implicitly given </a:t>
            </a:r>
            <a:endParaRPr lang="en-US" altLang="en-US" sz="2333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333" dirty="0"/>
              <a:t>I</a:t>
            </a:r>
            <a:r>
              <a:rPr lang="en-GB" altLang="en-US" sz="2333" dirty="0"/>
              <a:t>t can also help uncover unexpected relationships and inconsistencies</a:t>
            </a:r>
            <a:endParaRPr lang="en-US" altLang="en-US" sz="2333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Logic is more general than ontologies</a:t>
            </a:r>
            <a:endParaRPr lang="el-GR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l-GR" altLang="en-US" sz="2400" dirty="0"/>
              <a:t>It can also be used by intelligent agents for making decisions and selecting courses of action </a:t>
            </a:r>
          </a:p>
        </p:txBody>
      </p:sp>
      <p:sp>
        <p:nvSpPr>
          <p:cNvPr id="39940" name="5 - Θέση αριθμού διαφάνειας">
            <a:extLst>
              <a:ext uri="{FF2B5EF4-FFF2-40B4-BE49-F238E27FC236}">
                <a16:creationId xmlns:a16="http://schemas.microsoft.com/office/drawing/2014/main" id="{A3D95CEC-2887-41BA-9BE9-69818514CE2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35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AutoShape 2">
            <a:extLst>
              <a:ext uri="{FF2B5EF4-FFF2-40B4-BE49-F238E27FC236}">
                <a16:creationId xmlns:a16="http://schemas.microsoft.com/office/drawing/2014/main" id="{B0FC6A4F-2D13-4DD1-863A-9D6957AF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" y="67576"/>
            <a:ext cx="1172337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Tradeoff between Expressive Power and Computational Complexity</a:t>
            </a:r>
            <a:endParaRPr lang="el-GR" altLang="en-US" b="1" dirty="0"/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AE112811-670E-48CC-A63E-DE2D6B885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The more expressive a logic is, the more computationally expensive it becomes to draw conclusions</a:t>
            </a:r>
          </a:p>
          <a:p>
            <a:pPr lvl="1" eaLnBrk="1" hangingPunct="1"/>
            <a:r>
              <a:rPr lang="en-GB" altLang="en-US" sz="2000" dirty="0"/>
              <a:t>Drawing certain conclusions may become impossible if non-computability barriers are encountered. </a:t>
            </a:r>
          </a:p>
          <a:p>
            <a:pPr eaLnBrk="1" hangingPunct="1"/>
            <a:r>
              <a:rPr lang="en-GB" altLang="en-US" sz="2400" dirty="0"/>
              <a:t>Our previous examples involved rules “</a:t>
            </a:r>
            <a:r>
              <a:rPr lang="en-GB" altLang="en-US" sz="2400" i="1" dirty="0"/>
              <a:t>If conditions, then conclusion</a:t>
            </a:r>
            <a:r>
              <a:rPr lang="en-GB" altLang="en-US" sz="2400" dirty="0"/>
              <a:t>,” and only finitely many objects</a:t>
            </a:r>
          </a:p>
          <a:p>
            <a:pPr lvl="1" eaLnBrk="1" hangingPunct="1"/>
            <a:r>
              <a:rPr lang="en-GB" altLang="en-US" sz="2000" dirty="0"/>
              <a:t>This subset of logic is tractable and is supported by efficient reasoning tools</a:t>
            </a:r>
            <a:r>
              <a:rPr lang="el-GR" altLang="en-US" sz="2000" dirty="0"/>
              <a:t> </a:t>
            </a:r>
          </a:p>
        </p:txBody>
      </p:sp>
      <p:sp>
        <p:nvSpPr>
          <p:cNvPr id="40964" name="5 - Θέση αριθμού διαφάνειας">
            <a:extLst>
              <a:ext uri="{FF2B5EF4-FFF2-40B4-BE49-F238E27FC236}">
                <a16:creationId xmlns:a16="http://schemas.microsoft.com/office/drawing/2014/main" id="{FE953850-7CA4-4F84-9521-A56A4E8985E9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36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AutoShape 2">
            <a:extLst>
              <a:ext uri="{FF2B5EF4-FFF2-40B4-BE49-F238E27FC236}">
                <a16:creationId xmlns:a16="http://schemas.microsoft.com/office/drawing/2014/main" id="{4544151E-B211-4DEC-90AD-20F8C743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" y="67576"/>
            <a:ext cx="1178052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Inference and Explanations</a:t>
            </a:r>
            <a:endParaRPr lang="el-GR" altLang="en-US" b="1" dirty="0"/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7A0F1B4B-2737-4C08-A488-AED34FE77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Explanations: the series of inference steps can be retraced</a:t>
            </a:r>
          </a:p>
          <a:p>
            <a:pPr eaLnBrk="1" hangingPunct="1"/>
            <a:r>
              <a:rPr lang="en-US" altLang="en-US" sz="2400" dirty="0"/>
              <a:t>T</a:t>
            </a:r>
            <a:r>
              <a:rPr lang="el-GR" altLang="en-US" sz="2400" dirty="0"/>
              <a:t>hey increase users’ confidence in Semantic Web agents</a:t>
            </a:r>
            <a:r>
              <a:rPr lang="en-US" altLang="en-US" sz="2400" dirty="0"/>
              <a:t>: </a:t>
            </a:r>
            <a:r>
              <a:rPr lang="en-GB" altLang="en-US" sz="2400" dirty="0">
                <a:solidFill>
                  <a:schemeClr val="accent1"/>
                </a:solidFill>
              </a:rPr>
              <a:t>“Oh yeah?” button</a:t>
            </a:r>
            <a:r>
              <a:rPr lang="en-GB" altLang="en-US" sz="2400" dirty="0"/>
              <a:t> </a:t>
            </a:r>
          </a:p>
          <a:p>
            <a:pPr eaLnBrk="1" hangingPunct="1"/>
            <a:r>
              <a:rPr lang="en-US" altLang="en-US" sz="2400" dirty="0"/>
              <a:t>A</a:t>
            </a:r>
            <a:r>
              <a:rPr lang="el-GR" altLang="en-US" sz="2400" dirty="0"/>
              <a:t>ctivities between agents</a:t>
            </a:r>
            <a:r>
              <a:rPr lang="en-US" altLang="en-US" sz="2400" dirty="0"/>
              <a:t>: create or validate proofs</a:t>
            </a:r>
            <a:endParaRPr lang="el-GR" altLang="en-US" sz="2400" dirty="0"/>
          </a:p>
        </p:txBody>
      </p:sp>
      <p:sp>
        <p:nvSpPr>
          <p:cNvPr id="41988" name="5 - Θέση αριθμού διαφάνειας">
            <a:extLst>
              <a:ext uri="{FF2B5EF4-FFF2-40B4-BE49-F238E27FC236}">
                <a16:creationId xmlns:a16="http://schemas.microsoft.com/office/drawing/2014/main" id="{0208A920-8183-43DD-8377-C9D3116F083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37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AutoShape 2">
            <a:extLst>
              <a:ext uri="{FF2B5EF4-FFF2-40B4-BE49-F238E27FC236}">
                <a16:creationId xmlns:a16="http://schemas.microsoft.com/office/drawing/2014/main" id="{FCFD2106-2E78-411A-8451-34D9C3A29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770" y="67576"/>
            <a:ext cx="1174623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Typical Explanation Procedure</a:t>
            </a:r>
            <a:endParaRPr lang="el-GR" altLang="en-US" b="1" dirty="0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F4327AE1-C94C-45FD-9131-C06564FAD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Facts will typically be traced to some Web addresses </a:t>
            </a:r>
          </a:p>
          <a:p>
            <a:pPr lvl="1" eaLnBrk="1" hangingPunct="1"/>
            <a:r>
              <a:rPr lang="en-GB" altLang="en-US" sz="2400" dirty="0"/>
              <a:t>The trust of the Web address will be verifiable by agents</a:t>
            </a:r>
          </a:p>
          <a:p>
            <a:pPr eaLnBrk="1" hangingPunct="1"/>
            <a:r>
              <a:rPr lang="en-GB" altLang="en-US" sz="2400" dirty="0"/>
              <a:t>Rules may be a part of a shared commerce ontology or the policy of the online shop</a:t>
            </a:r>
            <a:endParaRPr lang="el-GR" altLang="en-US" sz="2400" dirty="0"/>
          </a:p>
        </p:txBody>
      </p:sp>
      <p:sp>
        <p:nvSpPr>
          <p:cNvPr id="43012" name="5 - Θέση αριθμού διαφάνειας">
            <a:extLst>
              <a:ext uri="{FF2B5EF4-FFF2-40B4-BE49-F238E27FC236}">
                <a16:creationId xmlns:a16="http://schemas.microsoft.com/office/drawing/2014/main" id="{A83BB019-231B-4774-A741-3C1252CC45E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38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AutoShape 2">
            <a:extLst>
              <a:ext uri="{FF2B5EF4-FFF2-40B4-BE49-F238E27FC236}">
                <a16:creationId xmlns:a16="http://schemas.microsoft.com/office/drawing/2014/main" id="{5FF459CF-8610-475E-BF2B-135F5BD94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Software Agents</a:t>
            </a:r>
            <a:endParaRPr lang="el-GR" altLang="en-US" b="1" dirty="0"/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2D6ABE8B-0B9F-408F-B7A7-5CC2A0A1A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Software agents work autonomously and proactively </a:t>
            </a:r>
          </a:p>
          <a:p>
            <a:pPr lvl="1" eaLnBrk="1" hangingPunct="1"/>
            <a:r>
              <a:rPr lang="en-US" altLang="en-US" sz="2000"/>
              <a:t>They evolved out of object oriented and compontent-based programming</a:t>
            </a:r>
            <a:endParaRPr lang="en-GB" altLang="en-US" sz="2000"/>
          </a:p>
          <a:p>
            <a:pPr eaLnBrk="1" hangingPunct="1"/>
            <a:r>
              <a:rPr lang="en-US" altLang="en-US" sz="2400"/>
              <a:t>A personal agent on the Semantic Web will:</a:t>
            </a:r>
            <a:endParaRPr lang="en-GB" altLang="en-US" sz="2400"/>
          </a:p>
          <a:p>
            <a:pPr lvl="1" eaLnBrk="1" hangingPunct="1"/>
            <a:r>
              <a:rPr lang="en-GB" altLang="en-US" sz="2000"/>
              <a:t>receive some tasks and preferences from the person</a:t>
            </a:r>
          </a:p>
          <a:p>
            <a:pPr lvl="1" eaLnBrk="1" hangingPunct="1"/>
            <a:r>
              <a:rPr lang="en-GB" altLang="en-US" sz="2000"/>
              <a:t>seek information from Web sources, communicate with other agents</a:t>
            </a:r>
          </a:p>
          <a:p>
            <a:pPr lvl="1" eaLnBrk="1" hangingPunct="1"/>
            <a:r>
              <a:rPr lang="en-GB" altLang="en-US" sz="2000"/>
              <a:t>compare information about user requirements and preferences, make certain choices</a:t>
            </a:r>
          </a:p>
          <a:p>
            <a:pPr lvl="1" eaLnBrk="1" hangingPunct="1"/>
            <a:r>
              <a:rPr lang="en-GB" altLang="en-US" sz="2000"/>
              <a:t>give answers to the user</a:t>
            </a:r>
            <a:endParaRPr lang="el-GR" altLang="en-US" sz="2000"/>
          </a:p>
        </p:txBody>
      </p:sp>
      <p:sp>
        <p:nvSpPr>
          <p:cNvPr id="44036" name="5 - Θέση αριθμού διαφάνειας">
            <a:extLst>
              <a:ext uri="{FF2B5EF4-FFF2-40B4-BE49-F238E27FC236}">
                <a16:creationId xmlns:a16="http://schemas.microsoft.com/office/drawing/2014/main" id="{1E5F9823-7A50-4C49-8EC8-AE78297C61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39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2">
            <a:extLst>
              <a:ext uri="{FF2B5EF4-FFF2-40B4-BE49-F238E27FC236}">
                <a16:creationId xmlns:a16="http://schemas.microsoft.com/office/drawing/2014/main" id="{B88AE0C2-CC24-402E-97A1-35B1BE9AE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" y="67576"/>
            <a:ext cx="11803380" cy="1023600"/>
          </a:xfrm>
        </p:spPr>
        <p:txBody>
          <a:bodyPr/>
          <a:lstStyle/>
          <a:p>
            <a:pPr eaLnBrk="1" hangingPunct="1"/>
            <a:r>
              <a:rPr lang="el-GR" altLang="en-US" b="1" dirty="0"/>
              <a:t>Keyword-Based Search Engines 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93764A95-3598-4F3B-B49D-A951ACEDC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Current Web activities are not particularly well supported by software tools</a:t>
            </a:r>
            <a:endParaRPr lang="el-GR" altLang="en-US" sz="2400" dirty="0"/>
          </a:p>
          <a:p>
            <a:pPr lvl="1" eaLnBrk="1" hangingPunct="1"/>
            <a:r>
              <a:rPr lang="en-US" altLang="en-US" sz="2400" dirty="0"/>
              <a:t>Except for</a:t>
            </a:r>
            <a:r>
              <a:rPr lang="el-GR" altLang="en-US" sz="2400" dirty="0"/>
              <a:t> </a:t>
            </a:r>
            <a:r>
              <a:rPr lang="el-GR" altLang="en-US" sz="2400" dirty="0">
                <a:solidFill>
                  <a:schemeClr val="accent1"/>
                </a:solidFill>
              </a:rPr>
              <a:t>keyword-based search engines</a:t>
            </a:r>
            <a:r>
              <a:rPr lang="el-GR" altLang="en-US" sz="2400" dirty="0"/>
              <a:t> </a:t>
            </a:r>
            <a:r>
              <a:rPr lang="en-US" altLang="en-US" sz="2400" dirty="0"/>
              <a:t>(e.g. </a:t>
            </a:r>
            <a:r>
              <a:rPr lang="el-GR" altLang="en-US" sz="2400" dirty="0"/>
              <a:t>Google, AltaVista, Yahoo)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l-GR" altLang="en-US" sz="2400" dirty="0"/>
              <a:t>The Web would </a:t>
            </a:r>
            <a:r>
              <a:rPr lang="el-GR" altLang="en-US" sz="2800" dirty="0"/>
              <a:t>not</a:t>
            </a:r>
            <a:r>
              <a:rPr lang="el-GR" altLang="en-US" sz="2400" dirty="0"/>
              <a:t> have been the huge success it was, were it not for search engines </a:t>
            </a:r>
            <a:endParaRPr lang="en-US" altLang="en-US" sz="2400" dirty="0"/>
          </a:p>
        </p:txBody>
      </p:sp>
      <p:sp>
        <p:nvSpPr>
          <p:cNvPr id="6148" name="5 - Θέση αριθμού διαφάνειας">
            <a:extLst>
              <a:ext uri="{FF2B5EF4-FFF2-40B4-BE49-F238E27FC236}">
                <a16:creationId xmlns:a16="http://schemas.microsoft.com/office/drawing/2014/main" id="{5315CA98-8699-4674-88D3-459482C2D14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/>
              <a:t>4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AutoShape 2">
            <a:extLst>
              <a:ext uri="{FF2B5EF4-FFF2-40B4-BE49-F238E27FC236}">
                <a16:creationId xmlns:a16="http://schemas.microsoft.com/office/drawing/2014/main" id="{5D0CEBFC-ED8F-40D3-8629-A5FF84C1B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" y="67576"/>
            <a:ext cx="1172337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Intelligent Personal Agents</a:t>
            </a:r>
            <a:endParaRPr lang="el-GR" altLang="en-US" b="1" dirty="0"/>
          </a:p>
        </p:txBody>
      </p:sp>
      <p:pic>
        <p:nvPicPr>
          <p:cNvPr id="45062" name="Picture 4">
            <a:extLst>
              <a:ext uri="{FF2B5EF4-FFF2-40B4-BE49-F238E27FC236}">
                <a16:creationId xmlns:a16="http://schemas.microsoft.com/office/drawing/2014/main" id="{867566B9-8B06-47D2-9682-4E2109336C8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22" y="1312400"/>
            <a:ext cx="6356985" cy="4623262"/>
          </a:xfrm>
          <a:noFill/>
        </p:spPr>
      </p:pic>
      <p:sp>
        <p:nvSpPr>
          <p:cNvPr id="45060" name="5 - Θέση αριθμού διαφάνειας">
            <a:extLst>
              <a:ext uri="{FF2B5EF4-FFF2-40B4-BE49-F238E27FC236}">
                <a16:creationId xmlns:a16="http://schemas.microsoft.com/office/drawing/2014/main" id="{88415EFD-C0B0-4655-957D-84F3424526B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40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AutoShape 2">
            <a:extLst>
              <a:ext uri="{FF2B5EF4-FFF2-40B4-BE49-F238E27FC236}">
                <a16:creationId xmlns:a16="http://schemas.microsoft.com/office/drawing/2014/main" id="{5EFAD2DC-B6F5-4B39-9711-8A96AE730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" y="67576"/>
            <a:ext cx="11723370" cy="1023600"/>
          </a:xfrm>
        </p:spPr>
        <p:txBody>
          <a:bodyPr/>
          <a:lstStyle/>
          <a:p>
            <a:pPr eaLnBrk="1" hangingPunct="1"/>
            <a:r>
              <a:rPr lang="en-US" altLang="en-US" sz="3400" b="1" dirty="0"/>
              <a:t>Semantic Web Agent Technologies</a:t>
            </a:r>
            <a:endParaRPr lang="el-GR" altLang="en-US" sz="3400" b="1" dirty="0"/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182B872F-85AB-44FC-BBAC-E85D04DE7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Metadata </a:t>
            </a:r>
          </a:p>
          <a:p>
            <a:pPr lvl="1" eaLnBrk="1" hangingPunct="1"/>
            <a:r>
              <a:rPr lang="en-GB" altLang="en-US" sz="2400" dirty="0"/>
              <a:t>Identify and extract information from Web sources</a:t>
            </a:r>
          </a:p>
          <a:p>
            <a:pPr eaLnBrk="1" hangingPunct="1"/>
            <a:r>
              <a:rPr lang="en-GB" altLang="en-US" sz="2400" dirty="0"/>
              <a:t>Ontologies</a:t>
            </a:r>
          </a:p>
          <a:p>
            <a:pPr lvl="1" eaLnBrk="1" hangingPunct="1"/>
            <a:r>
              <a:rPr lang="en-GB" altLang="en-US" sz="2400" dirty="0"/>
              <a:t>Web searches, interpret retrieved information </a:t>
            </a:r>
          </a:p>
          <a:p>
            <a:pPr lvl="1" eaLnBrk="1" hangingPunct="1"/>
            <a:r>
              <a:rPr lang="en-GB" altLang="en-US" sz="2400" dirty="0"/>
              <a:t>Communicate with other agents</a:t>
            </a:r>
          </a:p>
          <a:p>
            <a:pPr eaLnBrk="1" hangingPunct="1"/>
            <a:r>
              <a:rPr lang="en-GB" altLang="en-US" sz="2400" dirty="0"/>
              <a:t>Logic</a:t>
            </a:r>
          </a:p>
          <a:p>
            <a:pPr lvl="1" eaLnBrk="1" hangingPunct="1"/>
            <a:r>
              <a:rPr lang="en-GB" altLang="en-US" sz="2400" dirty="0"/>
              <a:t>Process retrieved information, draw conclusions</a:t>
            </a:r>
            <a:endParaRPr lang="el-GR" altLang="en-US" sz="2400" dirty="0"/>
          </a:p>
        </p:txBody>
      </p:sp>
      <p:sp>
        <p:nvSpPr>
          <p:cNvPr id="46084" name="5 - Θέση αριθμού διαφάνειας">
            <a:extLst>
              <a:ext uri="{FF2B5EF4-FFF2-40B4-BE49-F238E27FC236}">
                <a16:creationId xmlns:a16="http://schemas.microsoft.com/office/drawing/2014/main" id="{7F61D4CC-7D36-4D37-9E4D-95D2BEF5B10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41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AutoShape 2">
            <a:extLst>
              <a:ext uri="{FF2B5EF4-FFF2-40B4-BE49-F238E27FC236}">
                <a16:creationId xmlns:a16="http://schemas.microsoft.com/office/drawing/2014/main" id="{58BA68E6-D111-4F35-AD5B-4A9C4FF31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67576"/>
            <a:ext cx="1179195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Agent Technologies (2)</a:t>
            </a:r>
            <a:endParaRPr lang="el-GR" altLang="en-US" b="1" dirty="0"/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46161E6D-121E-4B04-AE06-4BA31B971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Further technologies </a:t>
            </a:r>
            <a:r>
              <a:rPr lang="en-GB" altLang="en-US" sz="2400" dirty="0"/>
              <a:t>(orthogonal to the Semantic Web technologies)</a:t>
            </a:r>
          </a:p>
          <a:p>
            <a:pPr lvl="1" eaLnBrk="1" hangingPunct="1"/>
            <a:r>
              <a:rPr lang="en-GB" altLang="en-US" sz="2400" dirty="0"/>
              <a:t>Agent communication languages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Formal representation of </a:t>
            </a:r>
            <a:r>
              <a:rPr lang="en-GB" altLang="en-US" sz="2400" dirty="0"/>
              <a:t>beliefs, desires, and intentions of agents</a:t>
            </a:r>
          </a:p>
          <a:p>
            <a:pPr lvl="1" eaLnBrk="1" hangingPunct="1"/>
            <a:r>
              <a:rPr lang="en-GB" altLang="en-US" sz="2400" dirty="0"/>
              <a:t>Creation and maintenance of user models. </a:t>
            </a:r>
            <a:endParaRPr lang="el-GR" altLang="en-US" sz="2400" dirty="0"/>
          </a:p>
        </p:txBody>
      </p:sp>
      <p:sp>
        <p:nvSpPr>
          <p:cNvPr id="47108" name="5 - Θέση αριθμού διαφάνειας">
            <a:extLst>
              <a:ext uri="{FF2B5EF4-FFF2-40B4-BE49-F238E27FC236}">
                <a16:creationId xmlns:a16="http://schemas.microsoft.com/office/drawing/2014/main" id="{A3088166-2B36-4A65-9E2E-F8FAB8578CC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42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Today’s Web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The Semantic Web Impact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Semantic Web Technologies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A Layered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302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2">
            <a:extLst>
              <a:ext uri="{FF2B5EF4-FFF2-40B4-BE49-F238E27FC236}">
                <a16:creationId xmlns:a16="http://schemas.microsoft.com/office/drawing/2014/main" id="{EC3C0454-C16E-488B-A9E4-A5ECDC7A5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 Layered Approach</a:t>
            </a:r>
            <a:endParaRPr lang="el-GR" altLang="en-US" b="1" dirty="0"/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F282D5B0-D71B-402A-9327-C74D5C8EA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development of the Semantic Web proceeds in steps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Each step building a layer on top of another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Principles:</a:t>
            </a:r>
          </a:p>
          <a:p>
            <a:pPr lvl="1"/>
            <a:r>
              <a:rPr lang="en-US" altLang="en-US" sz="2467" dirty="0"/>
              <a:t>Downward compatibility </a:t>
            </a:r>
            <a:endParaRPr lang="el-GR" altLang="en-US" sz="2467" dirty="0"/>
          </a:p>
          <a:p>
            <a:pPr lvl="1"/>
            <a:r>
              <a:rPr lang="el-GR" altLang="en-US" sz="2467" dirty="0"/>
              <a:t>Upward partial understanding </a:t>
            </a:r>
            <a:endParaRPr lang="en-US" altLang="en-US" sz="2467" dirty="0"/>
          </a:p>
          <a:p>
            <a:pPr eaLnBrk="1" hangingPunct="1"/>
            <a:endParaRPr lang="el-GR" altLang="en-US" sz="2400" dirty="0"/>
          </a:p>
        </p:txBody>
      </p:sp>
      <p:sp>
        <p:nvSpPr>
          <p:cNvPr id="49156" name="5 - Θέση αριθμού διαφάνειας">
            <a:extLst>
              <a:ext uri="{FF2B5EF4-FFF2-40B4-BE49-F238E27FC236}">
                <a16:creationId xmlns:a16="http://schemas.microsoft.com/office/drawing/2014/main" id="{A10ABC05-C329-480F-AFE2-E4C5709025E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44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AutoShape 2">
            <a:extLst>
              <a:ext uri="{FF2B5EF4-FFF2-40B4-BE49-F238E27FC236}">
                <a16:creationId xmlns:a16="http://schemas.microsoft.com/office/drawing/2014/main" id="{79B3733D-9A6C-46CD-9C83-F70791443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90" y="67576"/>
            <a:ext cx="1147191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Semantic Web Layer Tower</a:t>
            </a:r>
            <a:endParaRPr lang="el-GR" altLang="en-US" b="1" dirty="0"/>
          </a:p>
        </p:txBody>
      </p:sp>
      <p:pic>
        <p:nvPicPr>
          <p:cNvPr id="50182" name="Picture 4">
            <a:extLst>
              <a:ext uri="{FF2B5EF4-FFF2-40B4-BE49-F238E27FC236}">
                <a16:creationId xmlns:a16="http://schemas.microsoft.com/office/drawing/2014/main" id="{1E19DB8D-A499-445A-9408-E894E919E1C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"/>
          <a:stretch/>
        </p:blipFill>
        <p:spPr>
          <a:xfrm>
            <a:off x="1858486" y="1114425"/>
            <a:ext cx="8158793" cy="4629150"/>
          </a:xfrm>
          <a:noFill/>
        </p:spPr>
      </p:pic>
      <p:sp>
        <p:nvSpPr>
          <p:cNvPr id="50180" name="5 - Θέση αριθμού διαφάνειας">
            <a:extLst>
              <a:ext uri="{FF2B5EF4-FFF2-40B4-BE49-F238E27FC236}">
                <a16:creationId xmlns:a16="http://schemas.microsoft.com/office/drawing/2014/main" id="{5316B19C-3A5A-44BA-A2FA-01E18E5EEA89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45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- Τίτλος">
            <a:extLst>
              <a:ext uri="{FF2B5EF4-FFF2-40B4-BE49-F238E27FC236}">
                <a16:creationId xmlns:a16="http://schemas.microsoft.com/office/drawing/2014/main" id="{334D5BC8-88CD-4247-803F-77536A57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en-US" altLang="en-US" b="1" dirty="0"/>
              <a:t>An Alternative Layer Stack</a:t>
            </a:r>
            <a:endParaRPr lang="el-GR" altLang="en-US" b="1" dirty="0"/>
          </a:p>
        </p:txBody>
      </p:sp>
      <p:sp>
        <p:nvSpPr>
          <p:cNvPr id="51203" name="2 - Θέση περιεχομένου">
            <a:extLst>
              <a:ext uri="{FF2B5EF4-FFF2-40B4-BE49-F238E27FC236}">
                <a16:creationId xmlns:a16="http://schemas.microsoft.com/office/drawing/2014/main" id="{86BF6F4F-8E12-4398-9490-B2CC17087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Takes recent developments into account</a:t>
            </a:r>
          </a:p>
          <a:p>
            <a:r>
              <a:rPr lang="en-US" altLang="en-US" sz="2400" dirty="0"/>
              <a:t>The main differences are:</a:t>
            </a:r>
          </a:p>
          <a:p>
            <a:pPr>
              <a:buFont typeface="Arial" panose="020B0604020202020204" pitchFamily="34" charset="0"/>
              <a:buChar char="−"/>
            </a:pPr>
            <a:r>
              <a:rPr lang="en-US" altLang="en-US" sz="2000" dirty="0"/>
              <a:t>The ontology layer is instantiated with two alternatives: the current standard Web ontology language, OWL, and a rule-based language</a:t>
            </a:r>
          </a:p>
          <a:p>
            <a:pPr>
              <a:buFont typeface="Arial" panose="020B0604020202020204" pitchFamily="34" charset="0"/>
              <a:buChar char="−"/>
            </a:pPr>
            <a:r>
              <a:rPr lang="en-US" altLang="en-US" sz="2000" dirty="0"/>
              <a:t>DLP is the intersection of OWL and Horn logic, and serves as a common foundation</a:t>
            </a:r>
          </a:p>
          <a:p>
            <a:r>
              <a:rPr lang="en-US" altLang="en-US" sz="2400" dirty="0"/>
              <a:t>The Semantic Web Architecture is currently being debated and may be subject to refinements and modifications in the future.</a:t>
            </a:r>
            <a:endParaRPr lang="el-GR" altLang="en-US" sz="2400" dirty="0"/>
          </a:p>
        </p:txBody>
      </p:sp>
      <p:sp>
        <p:nvSpPr>
          <p:cNvPr id="51206" name="5 - Θέση αριθμού διαφάνειας">
            <a:extLst>
              <a:ext uri="{FF2B5EF4-FFF2-40B4-BE49-F238E27FC236}">
                <a16:creationId xmlns:a16="http://schemas.microsoft.com/office/drawing/2014/main" id="{41A5104F-4FF7-4266-A630-CBA4AEC1E22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46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- Τίτλος">
            <a:extLst>
              <a:ext uri="{FF2B5EF4-FFF2-40B4-BE49-F238E27FC236}">
                <a16:creationId xmlns:a16="http://schemas.microsoft.com/office/drawing/2014/main" id="{7FC58ED3-40BC-423B-ADCA-925A7C67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67576"/>
            <a:ext cx="1131189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Alternative Semantic Web Stack</a:t>
            </a:r>
            <a:endParaRPr lang="el-GR" altLang="en-US" b="1" dirty="0"/>
          </a:p>
        </p:txBody>
      </p:sp>
      <p:sp>
        <p:nvSpPr>
          <p:cNvPr id="52229" name="5 - Θέση αριθμού διαφάνειας">
            <a:extLst>
              <a:ext uri="{FF2B5EF4-FFF2-40B4-BE49-F238E27FC236}">
                <a16:creationId xmlns:a16="http://schemas.microsoft.com/office/drawing/2014/main" id="{8328DC8F-B26A-4BFF-9758-7372A30B32F3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47</a:t>
            </a:fld>
            <a:endParaRPr lang="el-GR" altLang="en-US">
              <a:solidFill>
                <a:schemeClr val="bg1"/>
              </a:solidFill>
            </a:endParaRPr>
          </a:p>
        </p:txBody>
      </p:sp>
      <p:pic>
        <p:nvPicPr>
          <p:cNvPr id="52230" name="Picture 9" descr="D:\CSD\ITE\semanticWebBook\7-3-2009final\photos\chapter1\sw-stack-2005-p20.png">
            <a:extLst>
              <a:ext uri="{FF2B5EF4-FFF2-40B4-BE49-F238E27FC236}">
                <a16:creationId xmlns:a16="http://schemas.microsoft.com/office/drawing/2014/main" id="{A6454E0F-DF97-4C6C-A73B-CCF65978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4" y="1228680"/>
            <a:ext cx="5191125" cy="440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AutoShape 2">
            <a:extLst>
              <a:ext uri="{FF2B5EF4-FFF2-40B4-BE49-F238E27FC236}">
                <a16:creationId xmlns:a16="http://schemas.microsoft.com/office/drawing/2014/main" id="{681F4B40-5781-4AF9-BA6A-D9C131B70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Layers</a:t>
            </a:r>
            <a:endParaRPr lang="el-GR" altLang="en-US" b="1" dirty="0"/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D2CC67C2-B5B0-4ABC-B091-A162CF5DD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XML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Syntactic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RDF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RDF basic data model for 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RDF Schema simple ontology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Ontology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More expressive languages than RDF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Current Web standard: OWL</a:t>
            </a:r>
          </a:p>
          <a:p>
            <a:pPr eaLnBrk="1" hangingPunct="1">
              <a:lnSpc>
                <a:spcPct val="90000"/>
              </a:lnSpc>
            </a:pPr>
            <a:endParaRPr lang="el-GR" altLang="en-US" sz="2400" dirty="0"/>
          </a:p>
        </p:txBody>
      </p:sp>
      <p:sp>
        <p:nvSpPr>
          <p:cNvPr id="53252" name="5 - Θέση αριθμού διαφάνειας">
            <a:extLst>
              <a:ext uri="{FF2B5EF4-FFF2-40B4-BE49-F238E27FC236}">
                <a16:creationId xmlns:a16="http://schemas.microsoft.com/office/drawing/2014/main" id="{4AEB4CCE-272A-4CA4-924A-F511869227E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48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AutoShape 2">
            <a:extLst>
              <a:ext uri="{FF2B5EF4-FFF2-40B4-BE49-F238E27FC236}">
                <a16:creationId xmlns:a16="http://schemas.microsoft.com/office/drawing/2014/main" id="{2AE4A84F-5C16-486A-B1FD-ADE2FA6A4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770" y="67576"/>
            <a:ext cx="1174623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Semantic Web Layers (2)</a:t>
            </a:r>
            <a:endParaRPr lang="el-GR" altLang="en-US" b="1" dirty="0"/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C636DA5F-8C12-4129-9350-83D0CB20A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Logic layer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enhance ontology languages further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application-specific declarative knowledge</a:t>
            </a:r>
            <a:r>
              <a:rPr lang="el-GR" altLang="en-US" sz="2400" dirty="0"/>
              <a:t>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Proof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Proof generation, exchange, validation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Trust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Digital signatures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recommendations, rating agencies ….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l-GR" altLang="en-US" sz="2400" dirty="0"/>
          </a:p>
        </p:txBody>
      </p:sp>
      <p:sp>
        <p:nvSpPr>
          <p:cNvPr id="54276" name="5 - Θέση αριθμού διαφάνειας">
            <a:extLst>
              <a:ext uri="{FF2B5EF4-FFF2-40B4-BE49-F238E27FC236}">
                <a16:creationId xmlns:a16="http://schemas.microsoft.com/office/drawing/2014/main" id="{CDEF6F8C-E57A-4ACE-BA56-2C45E8D0438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49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AutoShape 2">
            <a:extLst>
              <a:ext uri="{FF2B5EF4-FFF2-40B4-BE49-F238E27FC236}">
                <a16:creationId xmlns:a16="http://schemas.microsoft.com/office/drawing/2014/main" id="{F9EE89CC-7DA0-4587-B88D-663BC595C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71194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Problems of Keyword-Based : Search Engines</a:t>
            </a:r>
            <a:endParaRPr lang="el-GR" altLang="en-US" b="1" dirty="0"/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FF6775B9-A414-41D1-B930-E05374D31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High recall, low precision.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Low or no recall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Results are highly sensitive to vocabulary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Results are single Web pages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Human involvement is necessary to interpret and combine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Results of Web searches are not readily accessible by other software tools</a:t>
            </a:r>
            <a:endParaRPr lang="el-GR" altLang="en-US" sz="2400" dirty="0"/>
          </a:p>
        </p:txBody>
      </p:sp>
      <p:sp>
        <p:nvSpPr>
          <p:cNvPr id="7172" name="5 - Θέση αριθμού διαφάνειας">
            <a:extLst>
              <a:ext uri="{FF2B5EF4-FFF2-40B4-BE49-F238E27FC236}">
                <a16:creationId xmlns:a16="http://schemas.microsoft.com/office/drawing/2014/main" id="{1B4B7939-B995-4747-970A-90D9CE8A14B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/>
              <a:t>5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>
            <a:extLst>
              <a:ext uri="{FF2B5EF4-FFF2-40B4-BE49-F238E27FC236}">
                <a16:creationId xmlns:a16="http://schemas.microsoft.com/office/drawing/2014/main" id="{8A1EAEEF-2908-43C1-9B96-5BDE732DD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Key Problem of Today’s Web</a:t>
            </a:r>
            <a:endParaRPr lang="el-GR" altLang="en-US" b="1" dirty="0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1A9F47EB-48E3-4D20-88D5-E14A16C2A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T</a:t>
            </a:r>
            <a:r>
              <a:rPr lang="el-GR" altLang="en-US" sz="2400" dirty="0">
                <a:sym typeface="Symbol" panose="05050102010706020507" pitchFamily="18" charset="2"/>
              </a:rPr>
              <a:t>he meaning of Web content is not machine-accessible</a:t>
            </a:r>
            <a:r>
              <a:rPr lang="en-US" altLang="en-US" sz="2400" dirty="0"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olidFill>
                  <a:schemeClr val="accent1"/>
                </a:solidFill>
                <a:sym typeface="Symbol" panose="05050102010706020507" pitchFamily="18" charset="2"/>
              </a:rPr>
              <a:t>lack of semantics</a:t>
            </a:r>
            <a:r>
              <a:rPr lang="el-GR" altLang="en-US" sz="2400" dirty="0">
                <a:sym typeface="Symbol" panose="05050102010706020507" pitchFamily="18" charset="2"/>
              </a:rPr>
              <a:t>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GB" altLang="en-US" sz="2400" dirty="0">
                <a:sym typeface="Symbol" panose="05050102010706020507" pitchFamily="18" charset="2"/>
              </a:rPr>
              <a:t>It is simply difficult to distinguish the meaning </a:t>
            </a:r>
            <a:r>
              <a:rPr lang="en-US" altLang="en-US" sz="2400" dirty="0">
                <a:sym typeface="Symbol" panose="05050102010706020507" pitchFamily="18" charset="2"/>
              </a:rPr>
              <a:t>between these two sentences: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		</a:t>
            </a:r>
            <a:r>
              <a:rPr lang="en-GB" altLang="en-US" sz="2400" i="1" dirty="0">
                <a:sym typeface="Symbol" panose="05050102010706020507" pitchFamily="18" charset="2"/>
              </a:rPr>
              <a:t>I am a professor of computer science.</a:t>
            </a:r>
            <a:endParaRPr lang="en-GB" altLang="en-US" sz="2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dirty="0">
                <a:sym typeface="Symbol" panose="05050102010706020507" pitchFamily="18" charset="2"/>
              </a:rPr>
              <a:t>		</a:t>
            </a:r>
            <a:r>
              <a:rPr lang="en-GB" altLang="en-US" sz="2400" i="1" dirty="0">
                <a:sym typeface="Symbol" panose="05050102010706020507" pitchFamily="18" charset="2"/>
              </a:rPr>
              <a:t>I am a professor of computer science,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i="1" dirty="0">
                <a:sym typeface="Symbol" panose="05050102010706020507" pitchFamily="18" charset="2"/>
              </a:rPr>
              <a:t>		you may think. </a:t>
            </a:r>
            <a:r>
              <a:rPr lang="el-GR" altLang="en-US" sz="2400" i="1" dirty="0">
                <a:sym typeface="Symbol" panose="05050102010706020507" pitchFamily="18" charset="2"/>
              </a:rPr>
              <a:t>Well, . . .</a:t>
            </a:r>
          </a:p>
        </p:txBody>
      </p:sp>
      <p:sp>
        <p:nvSpPr>
          <p:cNvPr id="8196" name="5 - Θέση αριθμού διαφάνειας">
            <a:extLst>
              <a:ext uri="{FF2B5EF4-FFF2-40B4-BE49-F238E27FC236}">
                <a16:creationId xmlns:a16="http://schemas.microsoft.com/office/drawing/2014/main" id="{A5F0E6A5-13A2-4BE2-AA4D-2A30ACDE75B0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/>
              <a:t>6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AutoShape 2">
            <a:extLst>
              <a:ext uri="{FF2B5EF4-FFF2-40B4-BE49-F238E27FC236}">
                <a16:creationId xmlns:a16="http://schemas.microsoft.com/office/drawing/2014/main" id="{8A66EB01-DC93-4495-8654-B8E73C562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Semantic Web Approach</a:t>
            </a:r>
            <a:endParaRPr lang="el-GR" altLang="en-US" b="1" dirty="0"/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8B16CC3-92C7-4963-A12C-6DB90D834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Represent Web content in a form that is more easily machine-processable</a:t>
            </a:r>
            <a:r>
              <a:rPr lang="en-US" altLang="en-US" sz="2400" dirty="0"/>
              <a:t>.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Use intelligent techniques to take advantage of these representations. </a:t>
            </a:r>
          </a:p>
          <a:p>
            <a:pPr eaLnBrk="1" hangingPunct="1"/>
            <a:r>
              <a:rPr lang="en-US" altLang="en-US" sz="2400" dirty="0"/>
              <a:t>The Semantic Web will </a:t>
            </a:r>
            <a:r>
              <a:rPr lang="en-GB" altLang="en-US" sz="2400" dirty="0"/>
              <a:t>gradually evolve out of the existing Web, it is</a:t>
            </a:r>
            <a:r>
              <a:rPr lang="en-US" altLang="en-US" sz="2400" dirty="0"/>
              <a:t> not a competition to the current WWW</a:t>
            </a:r>
            <a:endParaRPr lang="el-GR" altLang="en-US" sz="2400" dirty="0"/>
          </a:p>
        </p:txBody>
      </p:sp>
      <p:sp>
        <p:nvSpPr>
          <p:cNvPr id="9220" name="5 - Θέση αριθμού διαφάνειας">
            <a:extLst>
              <a:ext uri="{FF2B5EF4-FFF2-40B4-BE49-F238E27FC236}">
                <a16:creationId xmlns:a16="http://schemas.microsoft.com/office/drawing/2014/main" id="{9E35CEB7-FB92-415E-A458-334703E14D1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/>
              <a:t>7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Today’s Web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The Semantic Web Impact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Semantic Web Technologies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A Layered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1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2">
            <a:extLst>
              <a:ext uri="{FF2B5EF4-FFF2-40B4-BE49-F238E27FC236}">
                <a16:creationId xmlns:a16="http://schemas.microsoft.com/office/drawing/2014/main" id="{836E4BB0-DC6A-462F-9C31-6665A30A7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Semantic Web Impact – Knowledge Management</a:t>
            </a:r>
            <a:endParaRPr lang="el-GR" altLang="en-US" b="1" dirty="0"/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7746AA52-E4B9-4CF4-A1DD-C98C60567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Knowledge management concerns itself with acquiring, accessing, and maintaining knowledge within an organization</a:t>
            </a:r>
            <a:endParaRPr lang="el-GR" altLang="en-US" sz="2400" dirty="0"/>
          </a:p>
          <a:p>
            <a:pPr eaLnBrk="1" hangingPunct="1"/>
            <a:r>
              <a:rPr lang="en-US" altLang="en-US" sz="2400" dirty="0"/>
              <a:t>K</a:t>
            </a:r>
            <a:r>
              <a:rPr lang="el-GR" altLang="en-US" sz="2400" dirty="0"/>
              <a:t>ey activity of large businesses</a:t>
            </a:r>
            <a:r>
              <a:rPr lang="en-US" altLang="en-US" sz="2400" dirty="0"/>
              <a:t>:</a:t>
            </a:r>
            <a:r>
              <a:rPr lang="el-GR" altLang="en-US" sz="2400" dirty="0"/>
              <a:t> internal knowledge as an intellectual asset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It</a:t>
            </a:r>
            <a:r>
              <a:rPr lang="en-GB" altLang="en-US" sz="2400" dirty="0"/>
              <a:t> is particularly important for international, geographically dispersed organizations</a:t>
            </a:r>
            <a:endParaRPr lang="el-GR" altLang="en-US" sz="2400" dirty="0"/>
          </a:p>
          <a:p>
            <a:pPr eaLnBrk="1" hangingPunct="1"/>
            <a:r>
              <a:rPr lang="el-GR" altLang="en-US" sz="2400" dirty="0"/>
              <a:t>Most information is currently available in a weakly structured form (e.g. text, audio, video) </a:t>
            </a:r>
            <a:endParaRPr lang="en-US" altLang="en-US" sz="2400" dirty="0"/>
          </a:p>
          <a:p>
            <a:pPr eaLnBrk="1" hangingPunct="1"/>
            <a:endParaRPr lang="el-GR" altLang="en-US" sz="2400" dirty="0"/>
          </a:p>
        </p:txBody>
      </p:sp>
      <p:sp>
        <p:nvSpPr>
          <p:cNvPr id="11268" name="5 - Θέση αριθμού διαφάνειας">
            <a:extLst>
              <a:ext uri="{FF2B5EF4-FFF2-40B4-BE49-F238E27FC236}">
                <a16:creationId xmlns:a16="http://schemas.microsoft.com/office/drawing/2014/main" id="{2CF6C808-7A16-4071-9EC9-842F555ABB12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l-G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EBB328-F8B2-46A6-BA98-1E105D09083E}" type="slidenum">
              <a:rPr lang="el-GR" altLang="en-US" smtClean="0"/>
              <a:pPr eaLnBrk="1" hangingPunct="1"/>
              <a:t>9</a:t>
            </a:fld>
            <a:endParaRPr lang="el-G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2165</Words>
  <Application>Microsoft Office PowerPoint</Application>
  <PresentationFormat>Widescreen</PresentationFormat>
  <Paragraphs>344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Roboto</vt:lpstr>
      <vt:lpstr>Calibri</vt:lpstr>
      <vt:lpstr>Wingdings</vt:lpstr>
      <vt:lpstr>Arial</vt:lpstr>
      <vt:lpstr>Material</vt:lpstr>
      <vt:lpstr>DS&amp;AI Project The Semantic web</vt:lpstr>
      <vt:lpstr>Outline</vt:lpstr>
      <vt:lpstr>Today’s Web</vt:lpstr>
      <vt:lpstr>Keyword-Based Search Engines </vt:lpstr>
      <vt:lpstr>Problems of Keyword-Based : Search Engines</vt:lpstr>
      <vt:lpstr>The Key Problem of Today’s Web</vt:lpstr>
      <vt:lpstr>The Semantic Web Approach</vt:lpstr>
      <vt:lpstr>Outline</vt:lpstr>
      <vt:lpstr>The Semantic Web Impact – Knowledge Management</vt:lpstr>
      <vt:lpstr>Limitations of Current Knowledge Management Technologies</vt:lpstr>
      <vt:lpstr>Semantic Web Enabled Knowledge Management</vt:lpstr>
      <vt:lpstr>The Semantic Web Impact – B2C Electronic Commmerce</vt:lpstr>
      <vt:lpstr>Limitations of Shopbots</vt:lpstr>
      <vt:lpstr>Semantic Web Enabled B2C  -  Electronic Commerce</vt:lpstr>
      <vt:lpstr>The Semantic Web Impact –  B2B Electronic Commerce</vt:lpstr>
      <vt:lpstr>Semantic Web Enabled B2B Electronic Commerce</vt:lpstr>
      <vt:lpstr>Wikis</vt:lpstr>
      <vt:lpstr>Some Uses of Wikis</vt:lpstr>
      <vt:lpstr>Semantic Web Enabled Wikis</vt:lpstr>
      <vt:lpstr>Outline</vt:lpstr>
      <vt:lpstr>Semantic Web Technologies</vt:lpstr>
      <vt:lpstr>On HTML</vt:lpstr>
      <vt:lpstr>An HTML Example</vt:lpstr>
      <vt:lpstr>Problems with HTML</vt:lpstr>
      <vt:lpstr>A Better Representation</vt:lpstr>
      <vt:lpstr>Explicit Metadata</vt:lpstr>
      <vt:lpstr>Ontologies</vt:lpstr>
      <vt:lpstr>Typical Components of Ontologies</vt:lpstr>
      <vt:lpstr>Further Components of Ontologies</vt:lpstr>
      <vt:lpstr>Example of a Class Hierarchy</vt:lpstr>
      <vt:lpstr>The Role of Ontologies on the Web</vt:lpstr>
      <vt:lpstr>The Role of Ontologies in Web Search</vt:lpstr>
      <vt:lpstr>Web Ontology Languages</vt:lpstr>
      <vt:lpstr>Web Ontology Languages (2) </vt:lpstr>
      <vt:lpstr>Logic versus Ontologies</vt:lpstr>
      <vt:lpstr>Tradeoff between Expressive Power and Computational Complexity</vt:lpstr>
      <vt:lpstr>Inference and Explanations</vt:lpstr>
      <vt:lpstr>Typical Explanation Procedure</vt:lpstr>
      <vt:lpstr>Software Agents</vt:lpstr>
      <vt:lpstr>Intelligent Personal Agents</vt:lpstr>
      <vt:lpstr>Semantic Web Agent Technologies</vt:lpstr>
      <vt:lpstr>Semantic Web Agent Technologies (2)</vt:lpstr>
      <vt:lpstr>Outline</vt:lpstr>
      <vt:lpstr>A Layered Approach</vt:lpstr>
      <vt:lpstr>The Semantic Web Layer Tower</vt:lpstr>
      <vt:lpstr>An Alternative Layer Stack</vt:lpstr>
      <vt:lpstr>Alternative Semantic Web Stack</vt:lpstr>
      <vt:lpstr>Semantic Web Layers</vt:lpstr>
      <vt:lpstr>Semantic Web Layers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Marcello</dc:creator>
  <cp:lastModifiedBy>Marcello Bonsangue</cp:lastModifiedBy>
  <cp:revision>41</cp:revision>
  <dcterms:modified xsi:type="dcterms:W3CDTF">2020-06-21T11:53:41Z</dcterms:modified>
</cp:coreProperties>
</file>