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emf" ContentType="image/x-emf"/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9" r:id="rId3"/>
    <p:sldId id="339" r:id="rId4"/>
    <p:sldId id="267" r:id="rId5"/>
    <p:sldId id="268" r:id="rId6"/>
    <p:sldId id="269" r:id="rId7"/>
    <p:sldId id="603" r:id="rId8"/>
    <p:sldId id="604" r:id="rId9"/>
    <p:sldId id="272" r:id="rId10"/>
    <p:sldId id="273" r:id="rId11"/>
    <p:sldId id="605" r:id="rId12"/>
    <p:sldId id="275" r:id="rId13"/>
    <p:sldId id="281" r:id="rId14"/>
    <p:sldId id="283" r:id="rId15"/>
    <p:sldId id="282" r:id="rId16"/>
    <p:sldId id="289" r:id="rId17"/>
    <p:sldId id="290" r:id="rId18"/>
    <p:sldId id="291" r:id="rId19"/>
    <p:sldId id="293" r:id="rId20"/>
    <p:sldId id="295" r:id="rId21"/>
    <p:sldId id="296" r:id="rId22"/>
    <p:sldId id="297" r:id="rId23"/>
    <p:sldId id="285" r:id="rId24"/>
    <p:sldId id="300" r:id="rId25"/>
    <p:sldId id="301" r:id="rId26"/>
    <p:sldId id="304" r:id="rId27"/>
    <p:sldId id="305" r:id="rId28"/>
    <p:sldId id="306" r:id="rId29"/>
    <p:sldId id="308" r:id="rId30"/>
    <p:sldId id="310" r:id="rId31"/>
    <p:sldId id="287" r:id="rId32"/>
    <p:sldId id="318" r:id="rId33"/>
    <p:sldId id="319" r:id="rId34"/>
    <p:sldId id="320" r:id="rId35"/>
    <p:sldId id="321" r:id="rId36"/>
    <p:sldId id="322" r:id="rId37"/>
    <p:sldId id="328" r:id="rId38"/>
  </p:sldIdLst>
  <p:sldSz cx="12192000" cy="6858000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entury" panose="02040604050505020304" pitchFamily="18" charset="0"/>
      <p:regular r:id="rId45"/>
    </p:embeddedFont>
    <p:embeddedFont>
      <p:font typeface="Century Schoolbook" panose="02040604050505020304" pitchFamily="18" charset="0"/>
      <p:regular r:id="rId46"/>
      <p:bold r:id="rId47"/>
      <p:italic r:id="rId48"/>
      <p:boldItalic r:id="rId49"/>
    </p:embeddedFont>
    <p:embeddedFont>
      <p:font typeface="Roboto" panose="020B060402020202020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  <a:srgbClr val="194990"/>
    <a:srgbClr val="424242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 autoAdjust="0"/>
    <p:restoredTop sz="84302" autoAdjust="0"/>
  </p:normalViewPr>
  <p:slideViewPr>
    <p:cSldViewPr snapToGrid="0">
      <p:cViewPr varScale="1">
        <p:scale>
          <a:sx n="56" d="100"/>
          <a:sy n="56" d="100"/>
        </p:scale>
        <p:origin x="1044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44"/>
    </p:cViewPr>
  </p:sorterViewPr>
  <p:notesViewPr>
    <p:cSldViewPr snapToGrid="0">
      <p:cViewPr varScale="1">
        <p:scale>
          <a:sx n="84" d="100"/>
          <a:sy n="84" d="100"/>
        </p:scale>
        <p:origin x="305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9946-26BE-4B62-B4B2-E9409E5D8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403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51024AA-A5BA-4AED-8EC1-2A04A63D52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41E42E-47BA-44D5-82A4-67DED0E814A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10242AC2-A43C-499B-B8F2-7368E51411F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E23B1C2-7628-4979-85AE-8F519CE8D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E7D3D3C-2703-41FC-BD00-C4FAFFAAF2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F0BBDC-5F8B-48F8-AAD4-FE313929D3D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BA0EB05E-443B-4005-B8D6-9B17B18917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163BE62-B92C-4444-9BBC-6CDFCC543A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F06F889-CD2A-4C83-81DA-A1E08984C6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C59054-86FB-4AF0-9918-A727F043EF0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5EE0B5C8-9C13-4279-9FBA-19E0BE243F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128E6FC-28E5-4014-B31F-5D76FA6ED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D9315C1-4025-4AAF-B6CD-F5B8ACA303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AFA302-F121-4504-AD68-D604A2E65EE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A3282DF3-4FE4-44BF-A93B-498E7BA4217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D22CF48-9133-4266-B1ED-446B672A6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C71DFC7-FA4A-42E1-A476-E483FF55D9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12F5F-38AA-4F20-8029-70CA7ECBB50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99F58490-8A9A-488C-B9DC-8A0B45B57E7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7373235-427A-425F-8CB2-77C7D7EC0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4C85FA1-E3D6-4B40-85E6-3D034BC6FF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4EA527-739C-485B-B0B9-251F7F93F5D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343B4FBF-EE2F-44F0-A70C-014340EA45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9A75FBC-E4BF-4575-8CC4-F43446E6B9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78752C1-ADD4-44FA-BC92-CB5B3A686D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C59BD-60B6-4CD1-AB17-AC8DC1C3650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05488CC4-BF77-4A0F-A5DA-A99E8C5709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58EA644-CC9D-463E-9044-5DAEBCDA5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92E454B-D9E6-4572-8401-02C90E0B82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0AF6BF-5106-4D0A-933F-A485FF2071D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70F5F8FC-1C5F-4025-B81F-423FD0EEF4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3CFAD5A-B117-4176-9617-7FB464942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980530D-D0A7-4E44-835B-3622907718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402A58-73D1-477D-9847-7DE82E8CE38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FDFAFF02-13BA-4B2E-B509-FE6E606ADB6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76373456-9066-43AB-A013-CAD707895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57D118C-0AEC-4A65-BCB7-AE76BD9F21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0D41D6-63B4-4017-BB5C-7871ADD9830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73B668F1-326F-4E2F-A3A8-F924077BC1F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C7F4882-B6C5-4655-A41B-1328FCFA1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92990AA-19D5-4318-A4EC-61DE6D4668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5CADB-F91D-4FF7-BD35-74A8CDA5CE6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EA7B6334-6DC1-419A-8CDD-9C589D53DDF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DD10137E-FCAC-41FB-B256-D8708125D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672EC05-7D8C-4073-A692-BE8E704A9B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CC4B2-88C3-4672-8D0A-643E148C7F7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7C834CA5-09AE-42E4-86FB-A7A27E05374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1F3EAAD8-5899-4577-A5E3-4C260DE9B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B1EC849-A1AE-431F-AF6C-2758E4A0C3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EBFE2D-8382-4599-9F3D-086E6A9CB33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2BF6C7C1-D369-4A5F-8D1B-853D4CB59D2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1B3CF49C-25F4-4E76-BD3F-F46FBAA78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9506E62-E3BD-4B2F-B9B8-DD9467F9F8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82B186-7F29-4358-85CD-3FE95DD0FA1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B745B194-B9C3-4EB2-B060-41734D48D1A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500E184-5B18-4D59-BE11-E7624EBE5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7891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B6544D1-7044-4414-B87C-6B393F3C2A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B8B9F1-362F-47D0-98EE-F42B4D31398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4C3288E9-5252-44FB-99EB-C03830197C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85941867-7D3E-4833-BF79-9032DBCD4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4E90AF6-B2B1-464C-904C-80EA3B21AC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EE9B66-CE6C-4DFA-AE68-16FBCD87501B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1DBF23BA-3FB8-4F51-B80D-DB9DA720C99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3EDFE51-152B-4F4E-AC14-E1E5AC68E7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E60F5AE-6CA2-4060-AF83-F469CE2635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1A324A-2522-4E16-AC99-C958322A0C2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2804160A-EF93-415F-B366-E7526C00AF2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F9E93BBB-01FF-4052-8C28-3483B1BE0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7347130-581D-41EB-96CB-3F5AC6BD15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C16A8A-925D-47C9-BD78-EC235ECE347A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EC7A53B7-B30E-4959-990F-7339A3906D1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059B5F10-42F5-4BCB-88CF-664C92349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ED84235-BF38-4B6B-B969-BAD4A4BA78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5A1B90-B473-438D-92D7-F6DC19FB09AC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9B6CE535-15FF-4B7E-AA47-1B4B5F8E831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ABD020D-97B5-4568-83B6-5E90A89DB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8B8E2A9-E5D7-412D-A824-C6F6CC9D89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FF754A-5ADC-44EA-800B-DBC75A26009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419546D4-1C4B-44B1-8078-8E6DD2F27B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472E69E7-92CE-44E0-B808-562EDE8B8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2181373-4E98-4648-B8D8-A909B76678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5FECC9-B830-4033-B2AB-366295FF73F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13E6378F-C9C1-4AA0-817E-AA7FC457D0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C922D71-8405-4287-85CC-D4FA42599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D644D07-7976-4899-9440-A08B8EC1D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551A42-E606-459A-B479-F37705A8B1DD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7EF223FF-AD88-4920-9C43-2CDB9D97C0B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1C9B8158-673F-4DCB-B57A-5070E7AA2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BD5FE3D-B47D-4040-B78A-978A1529A3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A7058-D55F-4E91-8C54-5B786BB771F0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8A5D111C-8675-4E2A-99B6-89B7BE37B00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14E836D8-4D5F-4BF2-833C-59C792DDD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9021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EE1DAB6-92BE-41E8-9DCC-5DE390748B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430787-150D-4CD3-9C61-9CADB0B7DE79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64F57D77-2FA6-4AC8-B029-D8B57E396D9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9B946951-DF21-4412-BF8D-6FBBA7563B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7F7C53C-0271-4EEA-8FF2-1EA989E9F2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127A3E-C854-4E9A-AF52-D058B7C67FE9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E3FCE95C-BE9B-4842-9828-FEE80719031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F2AD7003-B7BE-4C37-9BE2-3BD3CACA0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D83DB22-030B-4294-946B-2D52A67D0C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96EF9-48F0-49BC-98A0-6F955A797BB7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F6FFC8EF-6270-4CE5-BF15-6109ED01512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9B039B8C-78FA-44BB-902E-3F0928E6EA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07A3EEA-643B-40E3-937C-7E062E1310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BDD9D3-479B-48BF-9AB0-32E64D2AB562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54A467B7-15A0-4E2E-9A6F-4F2FFDAD623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7D4C5D3C-DBA2-4117-B3B3-DFADBE124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4C76C79-6DF2-4359-9D17-7EFB83B6A7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5499F9-423D-4A82-8167-0E8B79CAA648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06C1DC88-23B3-41C2-A873-9D6114EF05B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19C14B8C-6202-461F-B9E8-7CBC78257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C235EEE-8D05-4EF0-A5D1-E14B9B9864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A783B3-6AC7-40A5-B529-26F589561BAC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7FBC30BF-87D1-4847-860B-0EB0648B12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EB145DC9-68DA-443B-A11E-BA18055E5A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B7E9A31-D025-496F-A060-A2B1790FBC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B17907-25E7-4021-A958-ED86620D07F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A12388B9-108D-46D6-AD3D-7BC33A1326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86518A4-FAE6-4FBC-94EE-8BABDA1CA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A9A5D37-1FD9-413C-A336-1E3B0CCE17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28E98-9DD1-4764-813E-EE6BBCC7E6B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DD4CDF03-96C4-4481-8312-A258B7DFA8D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05F95E5-19D0-4582-A82F-08C13174C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C2CBF94-BB9C-44CC-AC29-7B58AAEF98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47EF36-45ED-42C2-98B0-5B5CE5712B0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A58646A7-EE85-495A-B32C-30997EBACE5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16E7DE6-2EAF-4BFB-BF53-03470025F9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215F4D3-7E3B-43F2-B5BC-739698E2C4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9BFDAE-939E-4E9C-B54B-8C3FEE49760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93F55498-D90A-495F-A07E-9BA0FBE3A66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BB5F831-A650-4FAB-903B-461CEE945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076560E-026E-41F8-8598-E6A2B52D6D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E9087-D53A-4995-8113-FDA18D907E8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6DC45986-20FF-4364-B790-F3B340F460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8808401-01FD-496D-A952-82F34B974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68F5D9B-FA07-4C42-8BBB-8567977515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C49C5B-1DB7-4EFC-9FCB-4814C14317E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87AEA266-FC53-4154-AAC6-B4F4C11AB9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FD4729B-0F1A-4AD9-963D-D9CDFB8D3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f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f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 userDrawn="1"/>
        </p:nvSpPr>
        <p:spPr>
          <a:xfrm flipH="1">
            <a:off x="10995200" y="5661233"/>
            <a:ext cx="1196800" cy="1196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1" name="Google Shape;11;p2"/>
          <p:cNvSpPr/>
          <p:nvPr userDrawn="1"/>
        </p:nvSpPr>
        <p:spPr>
          <a:xfrm flipH="1">
            <a:off x="10995200" y="5661167"/>
            <a:ext cx="1196800" cy="11968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364721" y="6333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26" r="17"/>
          <a:stretch/>
        </p:blipFill>
        <p:spPr>
          <a:xfrm>
            <a:off x="-29867" y="0"/>
            <a:ext cx="5976000" cy="6858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0" y="6244014"/>
            <a:ext cx="2728686" cy="5602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58" y="5980117"/>
            <a:ext cx="1894863" cy="1086227"/>
          </a:xfrm>
          <a:prstGeom prst="rect">
            <a:avLst/>
          </a:prstGeom>
        </p:spPr>
      </p:pic>
      <p:sp>
        <p:nvSpPr>
          <p:cNvPr id="25" name="Google Shape;16;p3"/>
          <p:cNvSpPr txBox="1">
            <a:spLocks noGrp="1"/>
          </p:cNvSpPr>
          <p:nvPr>
            <p:ph type="title"/>
          </p:nvPr>
        </p:nvSpPr>
        <p:spPr>
          <a:xfrm>
            <a:off x="6313715" y="348343"/>
            <a:ext cx="5341256" cy="24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>
                <a:solidFill>
                  <a:srgbClr val="19499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 dirty="0"/>
          </a:p>
        </p:txBody>
      </p:sp>
      <p:sp>
        <p:nvSpPr>
          <p:cNvPr id="26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6287543" y="3420655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69046A6-580E-416B-884A-5B8876847ED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048583" y="6229527"/>
            <a:ext cx="1268513" cy="560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DB61A6A-8ADB-4A29-99D5-FC1B38E480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5F83C09-1339-440E-8EAA-0CD1509A57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01775C8-B202-4CFB-9782-2A3215BD3A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F6705-21DE-40CA-B296-A162052152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845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2248000"/>
            <a:ext cx="12192000" cy="461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67576"/>
            <a:ext cx="12192000" cy="10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rgbClr val="42424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290286" y="1355073"/>
            <a:ext cx="11611428" cy="4817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55" lvl="0" indent="-457167">
              <a:spcBef>
                <a:spcPts val="60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1219110" lvl="1" indent="-423301"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2pPr>
            <a:lvl3pPr marL="1828664" lvl="2" indent="-423301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218" lvl="3" indent="-423301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772" lvl="4" indent="-42330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327" lvl="5" indent="-423301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880" lvl="6" indent="-423301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435" lvl="7" indent="-42330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5990" lvl="8" indent="-423301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64721" y="6333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D74E8E-4EDA-4905-BE9B-BF8609FE33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0" y="6244014"/>
            <a:ext cx="2728686" cy="560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5BBF92-8124-4EDA-901C-3111057322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58" y="5980117"/>
            <a:ext cx="1894863" cy="108622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CF2C04AA-D86A-4C7F-8286-7A2DC166E7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48583" y="6229527"/>
            <a:ext cx="1268513" cy="560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4368800" y="33"/>
            <a:ext cx="782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01437" y="477067"/>
            <a:ext cx="3744000" cy="12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01433" y="1954400"/>
            <a:ext cx="3744000" cy="4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55" lvl="0" indent="-40637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1219110" lvl="1" indent="-40637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2pPr>
            <a:lvl3pPr marL="1828664" lvl="2" indent="-40637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3pPr>
            <a:lvl4pPr marL="2438218" lvl="3" indent="-40637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4pPr>
            <a:lvl5pPr marL="3047772" lvl="4" indent="-40637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5pPr>
            <a:lvl6pPr marL="3657327" lvl="5" indent="-40637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6pPr>
            <a:lvl7pPr marL="4266880" lvl="6" indent="-40637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7pPr>
            <a:lvl8pPr marL="4876435" lvl="7" indent="-40637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8pPr>
            <a:lvl9pPr marL="5485990" lvl="8" indent="-406371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1364721" y="6333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tx2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03FD94-B0BC-4E3E-BEBB-39FB41EBD3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0" y="6244014"/>
            <a:ext cx="2728686" cy="560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DBF0FB-CC54-429B-B458-F26FED63C1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58" y="5980117"/>
            <a:ext cx="1894863" cy="108622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56EE732E-EC02-4B99-B82F-01D0A1993ED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48583" y="6229527"/>
            <a:ext cx="1268513" cy="560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6447200" y="163776"/>
            <a:ext cx="5393600" cy="12150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6586000" y="1524000"/>
            <a:ext cx="5116000" cy="4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55" lvl="0" indent="-457167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10" lvl="1" indent="-42330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664" lvl="2" indent="-42330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218" lvl="3" indent="-42330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772" lvl="4" indent="-42330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327" lvl="5" indent="-42330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6880" lvl="6" indent="-42330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435" lvl="7" indent="-42330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5990" lvl="8" indent="-423301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11364721" y="6333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tx2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26" r="17"/>
          <a:stretch/>
        </p:blipFill>
        <p:spPr>
          <a:xfrm>
            <a:off x="-29867" y="0"/>
            <a:ext cx="5976000" cy="6858000"/>
          </a:xfrm>
          <a:prstGeom prst="rect">
            <a:avLst/>
          </a:prstGeom>
        </p:spPr>
      </p:pic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1333" y="5980117"/>
            <a:ext cx="5393600" cy="745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>
                <a:solidFill>
                  <a:schemeClr val="tx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F80C93-AFD7-452E-9FFA-563EC288C7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0" y="6244014"/>
            <a:ext cx="2728686" cy="5602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F27479-C591-4B1F-97D8-7E7A12C92E9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58" y="5980117"/>
            <a:ext cx="1894863" cy="1086227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9F018BA9-23AB-484D-853C-AA6CFD88EA0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048583" y="6229527"/>
            <a:ext cx="1268513" cy="560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bg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34000" y="4406167"/>
            <a:ext cx="10962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55" lvl="0" indent="-457167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tx2"/>
                </a:solidFill>
              </a:defRPr>
            </a:lvl1pPr>
            <a:lvl2pPr marL="1219110" lvl="1" indent="-423301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664" lvl="2" indent="-423301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218" lvl="3" indent="-423301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772" lvl="4" indent="-423301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327" lvl="5" indent="-423301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880" lvl="6" indent="-423301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435" lvl="7" indent="-423301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5990" lvl="8" indent="-423301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364721" y="6333402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063B93-4CDC-404D-92AA-FCF1E7BDF7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0" y="6244014"/>
            <a:ext cx="2728686" cy="5602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8DE8-D3C0-43A5-BE97-06DC6C6938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58" y="5980117"/>
            <a:ext cx="1894863" cy="108622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C962CA50-2948-47EF-8FAF-C003AC6F769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48583" y="6229527"/>
            <a:ext cx="1268513" cy="560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bg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1364721" y="6333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tx2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A047F5-D98C-4EC4-93C1-156E1FFD2E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0" y="6244014"/>
            <a:ext cx="2728686" cy="560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CAA4D8-6249-4DA7-A263-BA25B05E73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58" y="5980117"/>
            <a:ext cx="1894863" cy="1086227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86C6B8BD-3F7F-4A5D-877B-1A4F7DC560C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48583" y="6229527"/>
            <a:ext cx="1268513" cy="560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714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1"/>
            <a:ext cx="5689600" cy="5141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689600" cy="5141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233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0416AE-6A0E-45DC-8FFC-EB1ED89E70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7672FE-D509-4ADA-A4F8-9E996F6698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80D51F-F57A-4D1A-B1BA-285009DA12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80ED8F-B7A8-4FB7-9D65-D81315542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76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721" y="63334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7" r:id="rId5"/>
    <p:sldLayoutId id="2147483658" r:id="rId6"/>
    <p:sldLayoutId id="2147483660" r:id="rId7"/>
    <p:sldLayoutId id="2147483661" r:id="rId8"/>
    <p:sldLayoutId id="2147483662" r:id="rId9"/>
    <p:sldLayoutId id="214748366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Word_97_-_2003_Document.doc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7543" y="950400"/>
            <a:ext cx="5341256" cy="2478600"/>
          </a:xfrm>
        </p:spPr>
        <p:txBody>
          <a:bodyPr/>
          <a:lstStyle/>
          <a:p>
            <a:r>
              <a:rPr lang="en-US" sz="5400" b="1" dirty="0">
                <a:solidFill>
                  <a:srgbClr val="19499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DS&amp;AI</a:t>
            </a:r>
            <a:r>
              <a:rPr lang="en-US" sz="8800" b="1" dirty="0">
                <a:solidFill>
                  <a:srgbClr val="19499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400" b="1" dirty="0">
                <a:solidFill>
                  <a:srgbClr val="19499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br>
              <a:rPr lang="en-US" sz="6000" dirty="0">
                <a:solidFill>
                  <a:srgbClr val="1694B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3600" dirty="0"/>
              <a:t>Knowledge Engineering</a:t>
            </a:r>
            <a:br>
              <a:rPr lang="en-US" altLang="en-US" sz="3600" dirty="0"/>
            </a:b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904458" y="3420654"/>
            <a:ext cx="6165621" cy="2478599"/>
          </a:xfrm>
        </p:spPr>
        <p:txBody>
          <a:bodyPr/>
          <a:lstStyle/>
          <a:p>
            <a:r>
              <a:rPr lang="en-US" sz="2400" dirty="0">
                <a:solidFill>
                  <a:srgbClr val="19498F"/>
                </a:solidFill>
              </a:rPr>
              <a:t>Marcello Bonsangue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LIACS – Leiden University</a:t>
            </a:r>
            <a:endParaRPr lang="en-US" sz="2000" b="1" dirty="0">
              <a:solidFill>
                <a:srgbClr val="8498A0"/>
              </a:solidFill>
            </a:endParaRPr>
          </a:p>
          <a:p>
            <a:r>
              <a:rPr lang="en-US" sz="2000" dirty="0">
                <a:solidFill>
                  <a:srgbClr val="194991"/>
                </a:solidFill>
              </a:rPr>
              <a:t>m.m.bonsangue@liacs.leidenuniv.nl</a:t>
            </a:r>
          </a:p>
          <a:p>
            <a:endParaRPr lang="en-US" sz="2000" dirty="0">
              <a:solidFill>
                <a:srgbClr val="194991"/>
              </a:solidFill>
            </a:endParaRPr>
          </a:p>
          <a:p>
            <a:endParaRPr lang="en-US" sz="2000" dirty="0">
              <a:solidFill>
                <a:srgbClr val="194991"/>
              </a:solidFill>
            </a:endParaRPr>
          </a:p>
          <a:p>
            <a:r>
              <a:rPr lang="en-US" sz="1800" dirty="0">
                <a:solidFill>
                  <a:srgbClr val="194991"/>
                </a:solidFill>
              </a:rPr>
              <a:t>Reusing mate</a:t>
            </a:r>
            <a:r>
              <a:rPr lang="en-US" sz="1800" dirty="0">
                <a:solidFill>
                  <a:srgbClr val="194990"/>
                </a:solidFill>
              </a:rPr>
              <a:t>rial from </a:t>
            </a:r>
            <a:r>
              <a:rPr lang="en-US" altLang="en-US" sz="1800" dirty="0">
                <a:solidFill>
                  <a:srgbClr val="194990"/>
                </a:solidFill>
                <a:latin typeface="Arial" panose="020B0604020202020204" pitchFamily="34" charset="0"/>
              </a:rPr>
              <a:t>Efraim Turban and Jay E. Aronson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AF660A7-86C4-4458-A06D-65F40CB3B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Procedural Knowledge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DC6E618-4F43-4D7C-AAFB-36DD2AA898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Pct val="70000"/>
            </a:pPr>
            <a:r>
              <a:rPr lang="en-US" altLang="en-US" sz="2600" b="1" dirty="0">
                <a:latin typeface="Century Schoolbook" panose="02040604050505020304" pitchFamily="18" charset="0"/>
              </a:rPr>
              <a:t>Considers the manner in which things work under different sets of circumstances</a:t>
            </a:r>
          </a:p>
          <a:p>
            <a:pPr lvl="1"/>
            <a:r>
              <a:rPr lang="en-US" altLang="en-US" sz="2600" b="1" dirty="0">
                <a:latin typeface="Century Schoolbook" panose="02040604050505020304" pitchFamily="18" charset="0"/>
              </a:rPr>
              <a:t>Includes step-by-step sequences and how-to types of instructions</a:t>
            </a:r>
          </a:p>
          <a:p>
            <a:pPr lvl="1"/>
            <a:r>
              <a:rPr lang="en-US" altLang="en-US" sz="2600" b="1" dirty="0">
                <a:latin typeface="Century Schoolbook" panose="02040604050505020304" pitchFamily="18" charset="0"/>
              </a:rPr>
              <a:t>May also include explanations</a:t>
            </a:r>
          </a:p>
          <a:p>
            <a:pPr lvl="1"/>
            <a:r>
              <a:rPr lang="en-US" altLang="en-US" sz="2600" b="1" dirty="0">
                <a:latin typeface="Century Schoolbook" panose="02040604050505020304" pitchFamily="18" charset="0"/>
              </a:rPr>
              <a:t>Involves automatic response to stimuli</a:t>
            </a:r>
          </a:p>
          <a:p>
            <a:pPr lvl="1"/>
            <a:r>
              <a:rPr lang="en-US" altLang="en-US" sz="2600" b="1" dirty="0">
                <a:latin typeface="Century Schoolbook" panose="02040604050505020304" pitchFamily="18" charset="0"/>
              </a:rPr>
              <a:t>May tell how to use declarative knowledge and how to make inferences</a:t>
            </a:r>
          </a:p>
          <a:p>
            <a:pPr>
              <a:buFontTx/>
              <a:buChar char="–"/>
            </a:pPr>
            <a:endParaRPr lang="en-US" altLang="en-US" sz="2600" b="1" dirty="0">
              <a:latin typeface="Century Schoolbook" panose="02040604050505020304" pitchFamily="18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94E1A9B-9E0C-49AF-8FB5-836DA57CA32A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B461F2E8-FE82-4541-B563-044F79041CC5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9AE7-1E3E-4C0B-81EF-43EF215A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67576"/>
            <a:ext cx="11803380" cy="1023600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Descriptive vs. procedural knowledge</a:t>
            </a:r>
            <a:endParaRPr lang="en-US" b="1" dirty="0">
              <a:latin typeface="Century" panose="020406040505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2A2453E3-D371-4E08-A7BD-CB9E9AF79E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Pct val="70000"/>
            </a:pPr>
            <a:r>
              <a:rPr lang="en-US" altLang="en-US" sz="2800" b="1" u="sng" dirty="0">
                <a:latin typeface="Century Schoolbook" panose="02040604050505020304" pitchFamily="18" charset="0"/>
              </a:rPr>
              <a:t>Descriptive knowledge</a:t>
            </a:r>
            <a:r>
              <a:rPr lang="en-US" altLang="en-US" sz="2800" b="1" dirty="0">
                <a:latin typeface="Century Schoolbook" panose="02040604050505020304" pitchFamily="18" charset="0"/>
              </a:rPr>
              <a:t> relates to a specific object. Includes information about the meaning, roles, environment, resources, activities, associations and outcomes of the object</a:t>
            </a:r>
          </a:p>
          <a:p>
            <a:pPr>
              <a:buSzPct val="70000"/>
            </a:pPr>
            <a:endParaRPr lang="en-US" altLang="en-US" sz="2800" b="1" dirty="0">
              <a:latin typeface="Century Schoolbook" panose="02040604050505020304" pitchFamily="18" charset="0"/>
            </a:endParaRPr>
          </a:p>
          <a:p>
            <a:pPr>
              <a:buSzPct val="70000"/>
            </a:pPr>
            <a:r>
              <a:rPr lang="en-US" altLang="en-US" sz="2800" b="1" u="sng" dirty="0">
                <a:latin typeface="Century Schoolbook" panose="02040604050505020304" pitchFamily="18" charset="0"/>
              </a:rPr>
              <a:t>Procedural knowledge</a:t>
            </a:r>
            <a:r>
              <a:rPr lang="en-US" altLang="en-US" sz="2800" b="1" dirty="0">
                <a:latin typeface="Century Schoolbook" panose="02040604050505020304" pitchFamily="18" charset="0"/>
              </a:rPr>
              <a:t> relates to the procedures employed in the problem-solving process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2333F-920B-49AE-97F5-5E796A5239F0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B461F2E8-FE82-4541-B563-044F79041CC5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6EF6CE7-D544-472E-AF59-39A4A89BC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Metaknowledge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219A3C3-83E4-4F18-9B17-528E9406C3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sz="2400" b="1" dirty="0">
                <a:latin typeface="Century Schoolbook" panose="02040604050505020304" pitchFamily="18" charset="0"/>
              </a:rPr>
              <a:t>Knowledge about Knowledge</a:t>
            </a:r>
          </a:p>
          <a:p>
            <a:pPr lvl="1"/>
            <a:endParaRPr lang="en-US" altLang="en-US" sz="4000" b="1" dirty="0">
              <a:latin typeface="Century Schoolbook" panose="02040604050505020304" pitchFamily="18" charset="0"/>
            </a:endParaRPr>
          </a:p>
          <a:p>
            <a:r>
              <a:rPr lang="en-US" altLang="en-US" sz="2400" b="1" i="1" dirty="0">
                <a:latin typeface="Century Schoolbook" panose="02040604050505020304" pitchFamily="18" charset="0"/>
              </a:rPr>
              <a:t>Metaknowledge</a:t>
            </a:r>
            <a:r>
              <a:rPr lang="en-US" altLang="en-US" sz="2400" b="1" dirty="0">
                <a:latin typeface="Century Schoolbook" panose="02040604050505020304" pitchFamily="18" charset="0"/>
              </a:rPr>
              <a:t> often refers to knowledge about the operation of knowledge-based systems</a:t>
            </a:r>
          </a:p>
          <a:p>
            <a:endParaRPr lang="en-US" altLang="en-US" sz="2400" b="1" dirty="0">
              <a:latin typeface="Century Schoolbook" panose="02040604050505020304" pitchFamily="18" charset="0"/>
            </a:endParaRPr>
          </a:p>
          <a:p>
            <a:r>
              <a:rPr lang="en-US" altLang="en-US" sz="2400" b="1" dirty="0">
                <a:latin typeface="Century Schoolbook" panose="02040604050505020304" pitchFamily="18" charset="0"/>
              </a:rPr>
              <a:t>Its reasoning capabilities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0AE3758-E0C0-4091-98B7-9233C54F2D60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B461F2E8-FE82-4541-B563-044F79041CC5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236A881-B8C8-40F3-A641-A54B8F2AA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Knowledge Acquisition Methods: An Overview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3F25B2D-0651-40EC-9F28-52F759C4CF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Pct val="70000"/>
            </a:pPr>
            <a:r>
              <a:rPr lang="en-US" altLang="en-US" sz="2400" b="1" dirty="0">
                <a:latin typeface="Century Schoolbook" panose="02040604050505020304" pitchFamily="18" charset="0"/>
              </a:rPr>
              <a:t>Manual </a:t>
            </a:r>
          </a:p>
          <a:p>
            <a:pPr>
              <a:buSzPct val="70000"/>
            </a:pPr>
            <a:endParaRPr lang="en-US" altLang="en-US" sz="2400" b="1" dirty="0">
              <a:latin typeface="Century Schoolbook" panose="02040604050505020304" pitchFamily="18" charset="0"/>
            </a:endParaRPr>
          </a:p>
          <a:p>
            <a:pPr>
              <a:buSzPct val="70000"/>
            </a:pPr>
            <a:r>
              <a:rPr lang="en-US" altLang="en-US" sz="2400" b="1" dirty="0">
                <a:latin typeface="Century Schoolbook" panose="02040604050505020304" pitchFamily="18" charset="0"/>
              </a:rPr>
              <a:t>Semiautomatic (Expert-driven)</a:t>
            </a:r>
          </a:p>
          <a:p>
            <a:pPr>
              <a:buSzPct val="70000"/>
            </a:pPr>
            <a:endParaRPr lang="en-US" altLang="en-US" sz="2400" b="1" dirty="0">
              <a:latin typeface="Century Schoolbook" panose="02040604050505020304" pitchFamily="18" charset="0"/>
            </a:endParaRPr>
          </a:p>
          <a:p>
            <a:pPr>
              <a:buSzPct val="70000"/>
            </a:pPr>
            <a:r>
              <a:rPr lang="en-US" altLang="en-US" sz="2400" b="1" dirty="0">
                <a:latin typeface="Century Schoolbook" panose="02040604050505020304" pitchFamily="18" charset="0"/>
              </a:rPr>
              <a:t>Automatic (Computer Aided - Induction driven)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95BAB23-ECCB-4709-8439-274620C2A049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B461F2E8-FE82-4541-B563-044F79041CC5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C976C9C-03F2-487C-9D2B-085FFA6AAF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en-US" b="1" dirty="0">
                <a:latin typeface="Century Schoolbook" panose="02040604050505020304" pitchFamily="18" charset="0"/>
              </a:rPr>
              <a:t>Manual Methods of  Knowledge Acquisition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8BF9F54-99DA-4A50-A652-4A196BC09A3B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B461F2E8-FE82-4541-B563-044F79041CC5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8A9878A-AF5C-4218-955F-50A821001917}"/>
              </a:ext>
            </a:extLst>
          </p:cNvPr>
          <p:cNvSpPr>
            <a:spLocks noChangeArrowheads="1"/>
          </p:cNvSpPr>
          <p:nvPr/>
        </p:nvSpPr>
        <p:spPr bwMode="auto">
          <a:xfrm rot="960000">
            <a:off x="4428835" y="2986079"/>
            <a:ext cx="140904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000" b="1" dirty="0"/>
              <a:t>Elicitation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9FF74C40-F3F0-4D5A-A592-1BF3589AA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189" y="3430588"/>
            <a:ext cx="1554913" cy="7085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Knowledge</a:t>
            </a:r>
          </a:p>
          <a:p>
            <a:r>
              <a:rPr lang="en-US" altLang="en-US" sz="2000" b="1"/>
              <a:t>base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B4503351-B693-4D33-9D2C-1E448C12A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989" y="4268788"/>
            <a:ext cx="1740861" cy="7085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Documented</a:t>
            </a:r>
          </a:p>
          <a:p>
            <a:r>
              <a:rPr lang="en-US" altLang="en-US" sz="2000" b="1"/>
              <a:t>knowledge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C5CE99BB-91DF-4CF1-B477-E6AB6AA31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988" y="2820988"/>
            <a:ext cx="1550104" cy="7085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   Experts   </a:t>
            </a:r>
          </a:p>
          <a:p>
            <a:endParaRPr lang="en-US" altLang="en-US" sz="2000" b="1"/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EE4777A4-447C-4F12-9FBE-FE3272046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2642" y="3373811"/>
            <a:ext cx="1070806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000" b="1" dirty="0"/>
              <a:t>Coding</a:t>
            </a:r>
          </a:p>
        </p:txBody>
      </p:sp>
      <p:sp>
        <p:nvSpPr>
          <p:cNvPr id="35848" name="Rectangle 8">
            <a:extLst>
              <a:ext uri="{FF2B5EF4-FFF2-40B4-BE49-F238E27FC236}">
                <a16:creationId xmlns:a16="http://schemas.microsoft.com/office/drawing/2014/main" id="{E22ECCA8-E630-419A-B80F-6218D7D81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9" y="3430588"/>
            <a:ext cx="1554913" cy="7085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Knowledge</a:t>
            </a:r>
          </a:p>
          <a:p>
            <a:r>
              <a:rPr lang="en-US" altLang="en-US" sz="2000" b="1"/>
              <a:t>engineer</a:t>
            </a:r>
          </a:p>
        </p:txBody>
      </p:sp>
      <p:sp>
        <p:nvSpPr>
          <p:cNvPr id="35849" name="Line 9">
            <a:extLst>
              <a:ext uri="{FF2B5EF4-FFF2-40B4-BE49-F238E27FC236}">
                <a16:creationId xmlns:a16="http://schemas.microsoft.com/office/drawing/2014/main" id="{B55CEA2A-B080-4ECE-8AA8-58DEBCFD21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1850" y="3887788"/>
            <a:ext cx="1303964" cy="70852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10">
            <a:extLst>
              <a:ext uri="{FF2B5EF4-FFF2-40B4-BE49-F238E27FC236}">
                <a16:creationId xmlns:a16="http://schemas.microsoft.com/office/drawing/2014/main" id="{830E2CE2-FDCF-42CD-9C9F-A3BB1FC596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1984" y="3256849"/>
            <a:ext cx="1525417" cy="40075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Line 11">
            <a:extLst>
              <a:ext uri="{FF2B5EF4-FFF2-40B4-BE49-F238E27FC236}">
                <a16:creationId xmlns:a16="http://schemas.microsoft.com/office/drawing/2014/main" id="{C91A5C32-93CC-4EF0-8B09-3EB1236D98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3902" y="3831340"/>
            <a:ext cx="11882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A736636-C819-4531-A0DC-C4717BEB15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Manual Methods - Structured </a:t>
            </a:r>
            <a:r>
              <a:rPr lang="en-US" altLang="en-US" b="1" dirty="0">
                <a:solidFill>
                  <a:srgbClr val="4285F4"/>
                </a:solidFill>
                <a:latin typeface="Century Schoolbook" panose="02040604050505020304" pitchFamily="18" charset="0"/>
              </a:rPr>
              <a:t>Around Interviews 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AB6B78E-7FC6-464A-AAA0-B3BC6E22E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Pct val="70000"/>
            </a:pPr>
            <a:r>
              <a:rPr lang="en-US" altLang="en-US" sz="2400" b="1" dirty="0">
                <a:latin typeface="Century Schoolbook" panose="02040604050505020304" pitchFamily="18" charset="0"/>
              </a:rPr>
              <a:t>Interviewing</a:t>
            </a:r>
          </a:p>
          <a:p>
            <a:pPr>
              <a:buSzPct val="70000"/>
            </a:pPr>
            <a:r>
              <a:rPr lang="en-US" altLang="en-US" sz="2400" b="1" dirty="0">
                <a:latin typeface="Century Schoolbook" panose="02040604050505020304" pitchFamily="18" charset="0"/>
              </a:rPr>
              <a:t>Tracking the Reasoning Process </a:t>
            </a:r>
          </a:p>
          <a:p>
            <a:pPr>
              <a:buSzPct val="70000"/>
            </a:pPr>
            <a:r>
              <a:rPr lang="en-US" altLang="en-US" sz="2400" b="1" dirty="0">
                <a:latin typeface="Century Schoolbook" panose="02040604050505020304" pitchFamily="18" charset="0"/>
              </a:rPr>
              <a:t>Observing</a:t>
            </a:r>
          </a:p>
          <a:p>
            <a:pPr>
              <a:buSzPct val="70000"/>
            </a:pPr>
            <a:r>
              <a:rPr lang="en-US" altLang="en-US" sz="2400" b="1" dirty="0">
                <a:latin typeface="Century Schoolbook" panose="02040604050505020304" pitchFamily="18" charset="0"/>
              </a:rPr>
              <a:t>Manual methods: slow, expensive and sometimes inaccurate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78DBBC-85EE-4E2A-9FBE-D74F0B9DD70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B461F2E8-FE82-4541-B563-044F79041CC5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68CEA26-16CC-4241-AFE9-DA7E1CA3F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en-US" b="1">
                <a:solidFill>
                  <a:schemeClr val="tx1"/>
                </a:solidFill>
                <a:latin typeface="Century Schoolbook" panose="02040604050505020304" pitchFamily="18" charset="0"/>
              </a:rPr>
              <a:t>Interviews</a:t>
            </a:r>
            <a:r>
              <a:rPr lang="en-US" altLang="en-US" b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2E67711-4367-46D3-A7F1-19FF11A9C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Pct val="70000"/>
            </a:pPr>
            <a:r>
              <a:rPr lang="en-US" altLang="en-US" sz="3000" b="1" u="sng">
                <a:latin typeface="Century Schoolbook" panose="02040604050505020304" pitchFamily="18" charset="0"/>
              </a:rPr>
              <a:t>Most Common</a:t>
            </a:r>
            <a:r>
              <a:rPr lang="en-US" altLang="en-US" sz="3000" b="1">
                <a:latin typeface="Century Schoolbook" panose="02040604050505020304" pitchFamily="18" charset="0"/>
              </a:rPr>
              <a:t> Knowledge Acquisition: Face-to-face interviews</a:t>
            </a:r>
          </a:p>
          <a:p>
            <a:pPr>
              <a:buSzPct val="70000"/>
            </a:pPr>
            <a:endParaRPr lang="en-US" altLang="en-US" sz="3000" b="1">
              <a:latin typeface="Century Schoolbook" panose="02040604050505020304" pitchFamily="18" charset="0"/>
            </a:endParaRPr>
          </a:p>
          <a:p>
            <a:pPr>
              <a:buSzPct val="70000"/>
            </a:pPr>
            <a:r>
              <a:rPr lang="en-US" altLang="en-US" sz="3000" b="1">
                <a:latin typeface="Century Schoolbook" panose="02040604050505020304" pitchFamily="18" charset="0"/>
              </a:rPr>
              <a:t>Interview Types </a:t>
            </a:r>
          </a:p>
          <a:p>
            <a:pPr lvl="1"/>
            <a:r>
              <a:rPr lang="en-US" altLang="en-US" sz="3000" b="1">
                <a:latin typeface="Century Schoolbook" panose="02040604050505020304" pitchFamily="18" charset="0"/>
              </a:rPr>
              <a:t>Unstructured (informal) </a:t>
            </a:r>
          </a:p>
          <a:p>
            <a:pPr lvl="1"/>
            <a:r>
              <a:rPr lang="en-US" altLang="en-US" sz="3000" b="1">
                <a:latin typeface="Century Schoolbook" panose="02040604050505020304" pitchFamily="18" charset="0"/>
              </a:rPr>
              <a:t>Semi-structured</a:t>
            </a:r>
          </a:p>
          <a:p>
            <a:pPr lvl="1"/>
            <a:r>
              <a:rPr lang="en-US" altLang="en-US" sz="3000" b="1">
                <a:latin typeface="Century Schoolbook" panose="02040604050505020304" pitchFamily="18" charset="0"/>
              </a:rPr>
              <a:t>Structured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8C2498-896F-4507-B305-476268582E84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B461F2E8-FE82-4541-B563-044F79041CC5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3C2ED3F-329B-4BCA-90FF-105A2DB8D7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en-US" b="1">
                <a:solidFill>
                  <a:schemeClr val="tx1"/>
                </a:solidFill>
                <a:latin typeface="Century Schoolbook" panose="02040604050505020304" pitchFamily="18" charset="0"/>
              </a:rPr>
              <a:t>Unstructured Interviews 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F6CAF230-3AB2-4B5C-BA4F-09735BA90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Pct val="70000"/>
            </a:pPr>
            <a:r>
              <a:rPr lang="en-US" altLang="en-US" sz="2400" b="1" dirty="0">
                <a:latin typeface="Century Schoolbook" panose="02040604050505020304" pitchFamily="18" charset="0"/>
              </a:rPr>
              <a:t>Most Common Variations</a:t>
            </a:r>
          </a:p>
          <a:p>
            <a:pPr lvl="1"/>
            <a:r>
              <a:rPr lang="en-US" altLang="en-US" sz="2800" b="1" dirty="0" err="1">
                <a:latin typeface="Century Schoolbook" panose="02040604050505020304" pitchFamily="18" charset="0"/>
              </a:rPr>
              <a:t>Talkthrough</a:t>
            </a:r>
            <a:endParaRPr lang="en-US" altLang="en-US" sz="2800" b="1" dirty="0">
              <a:latin typeface="Century Schoolbook" panose="02040604050505020304" pitchFamily="18" charset="0"/>
            </a:endParaRPr>
          </a:p>
          <a:p>
            <a:pPr lvl="1"/>
            <a:r>
              <a:rPr lang="en-US" altLang="en-US" sz="2800" b="1" dirty="0" err="1">
                <a:latin typeface="Century Schoolbook" panose="02040604050505020304" pitchFamily="18" charset="0"/>
              </a:rPr>
              <a:t>Teachthrough</a:t>
            </a:r>
            <a:endParaRPr lang="en-US" altLang="en-US" sz="2800" b="1" dirty="0">
              <a:latin typeface="Century Schoolbook" panose="02040604050505020304" pitchFamily="18" charset="0"/>
            </a:endParaRPr>
          </a:p>
          <a:p>
            <a:pPr lvl="1"/>
            <a:r>
              <a:rPr lang="en-US" altLang="en-US" sz="2800" b="1" dirty="0">
                <a:latin typeface="Century Schoolbook" panose="02040604050505020304" pitchFamily="18" charset="0"/>
              </a:rPr>
              <a:t>Readthrough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66C590D-AE14-43EB-9880-A903290D0DBD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B461F2E8-FE82-4541-B563-044F79041CC5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63AF-3923-4D75-B8EC-04D80E74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97E8C98-F375-4750-AC01-3AFABFB960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Pct val="70000"/>
            </a:pPr>
            <a:r>
              <a:rPr lang="en-US" altLang="en-US" sz="2800" b="1" dirty="0">
                <a:latin typeface="Century Schoolbook" panose="02040604050505020304" pitchFamily="18" charset="0"/>
              </a:rPr>
              <a:t>The knowledge engineer slowly learns about the problem</a:t>
            </a:r>
          </a:p>
          <a:p>
            <a:pPr>
              <a:buSzPct val="70000"/>
            </a:pPr>
            <a:r>
              <a:rPr lang="en-US" altLang="en-US" sz="2800" b="1" dirty="0">
                <a:latin typeface="Century Schoolbook" panose="02040604050505020304" pitchFamily="18" charset="0"/>
              </a:rPr>
              <a:t>Then can build a representation of the knowledge</a:t>
            </a:r>
          </a:p>
          <a:p>
            <a:pPr lvl="1"/>
            <a:endParaRPr lang="en-US" altLang="en-US" sz="2800" b="1" dirty="0">
              <a:latin typeface="Century Schoolbook" panose="02040604050505020304" pitchFamily="18" charset="0"/>
            </a:endParaRPr>
          </a:p>
          <a:p>
            <a:pPr>
              <a:buSzPct val="70000"/>
            </a:pPr>
            <a:r>
              <a:rPr lang="en-US" altLang="en-US" sz="2800" b="1" dirty="0">
                <a:latin typeface="Century Schoolbook" panose="02040604050505020304" pitchFamily="18" charset="0"/>
              </a:rPr>
              <a:t>Knowledge acquisition involves </a:t>
            </a:r>
          </a:p>
          <a:p>
            <a:pPr lvl="1"/>
            <a:r>
              <a:rPr lang="en-US" altLang="en-US" sz="2400" b="1" dirty="0">
                <a:latin typeface="Century Schoolbook" panose="02040604050505020304" pitchFamily="18" charset="0"/>
              </a:rPr>
              <a:t>Uncovering important problem attributes</a:t>
            </a:r>
          </a:p>
          <a:p>
            <a:pPr lvl="1"/>
            <a:r>
              <a:rPr lang="en-US" altLang="en-US" sz="2400" b="1" dirty="0">
                <a:latin typeface="Century Schoolbook" panose="02040604050505020304" pitchFamily="18" charset="0"/>
              </a:rPr>
              <a:t>Making explicit the expert’s thought process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1C4A3-B78C-4B39-8222-BA2430017E81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B461F2E8-FE82-4541-B563-044F79041CC5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1B94C820-1658-44FB-92E7-CDD9E54BB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en-US" b="1">
                <a:solidFill>
                  <a:schemeClr val="tx1"/>
                </a:solidFill>
                <a:latin typeface="Century Schoolbook" panose="02040604050505020304" pitchFamily="18" charset="0"/>
              </a:rPr>
              <a:t>Structured Interviews</a:t>
            </a:r>
            <a:r>
              <a:rPr lang="en-US" altLang="en-US" sz="4800" b="1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976A971-65CD-469C-BA7A-288F460F3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Pct val="70000"/>
            </a:pPr>
            <a:r>
              <a:rPr lang="en-US" altLang="en-US" sz="2800" b="1" dirty="0">
                <a:latin typeface="Century Schoolbook" panose="02040604050505020304" pitchFamily="18" charset="0"/>
              </a:rPr>
              <a:t>Systematic goal-oriented process</a:t>
            </a:r>
          </a:p>
          <a:p>
            <a:pPr>
              <a:buSzPct val="70000"/>
            </a:pPr>
            <a:r>
              <a:rPr lang="en-US" altLang="en-US" sz="2800" b="1" dirty="0">
                <a:latin typeface="Century Schoolbook" panose="02040604050505020304" pitchFamily="18" charset="0"/>
              </a:rPr>
              <a:t>Forces an organized communication between the knowledge engineer and the expert</a:t>
            </a:r>
          </a:p>
          <a:p>
            <a:pPr>
              <a:buSzPct val="70000"/>
            </a:pPr>
            <a:r>
              <a:rPr lang="en-US" altLang="en-US" sz="2800" b="1" dirty="0">
                <a:latin typeface="Century Schoolbook" panose="02040604050505020304" pitchFamily="18" charset="0"/>
              </a:rPr>
              <a:t>Procedural Issues in Structuring an Interview</a:t>
            </a:r>
          </a:p>
          <a:p>
            <a:pPr>
              <a:buSzPct val="70000"/>
            </a:pPr>
            <a:endParaRPr lang="en-US" altLang="en-US" sz="2800" b="1" dirty="0">
              <a:latin typeface="Century Schoolbook" panose="02040604050505020304" pitchFamily="18" charset="0"/>
            </a:endParaRPr>
          </a:p>
          <a:p>
            <a:pPr>
              <a:buSzPct val="70000"/>
            </a:pPr>
            <a:r>
              <a:rPr lang="en-US" altLang="en-US" sz="2800" b="1" dirty="0">
                <a:latin typeface="Century Schoolbook" panose="02040604050505020304" pitchFamily="18" charset="0"/>
              </a:rPr>
              <a:t>Interpersonal communication and analytical skills are important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EA3C33-1BBA-4310-A73A-60D4DC97D55A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B461F2E8-FE82-4541-B563-044F79041CC5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2"/>
          </p:nvPr>
        </p:nvSpPr>
        <p:spPr>
          <a:xfrm>
            <a:off x="6272406" y="1671929"/>
            <a:ext cx="5743187" cy="4368400"/>
          </a:xfrm>
        </p:spPr>
        <p:txBody>
          <a:bodyPr/>
          <a:lstStyle/>
          <a:p>
            <a:r>
              <a:rPr lang="en-US" altLang="en-US" sz="2400" dirty="0">
                <a:solidFill>
                  <a:srgbClr val="194990"/>
                </a:solidFill>
              </a:rPr>
              <a:t>Knowledge Engineering</a:t>
            </a:r>
          </a:p>
          <a:p>
            <a:endParaRPr lang="en-US" altLang="en-US" sz="2400" dirty="0">
              <a:solidFill>
                <a:srgbClr val="194990"/>
              </a:solidFill>
            </a:endParaRPr>
          </a:p>
          <a:p>
            <a:r>
              <a:rPr lang="en-US" altLang="en-US" sz="2400" dirty="0">
                <a:solidFill>
                  <a:srgbClr val="194990"/>
                </a:solidFill>
              </a:rPr>
              <a:t>Knowledge Acquisition Methods</a:t>
            </a:r>
          </a:p>
          <a:p>
            <a:endParaRPr lang="en-US" altLang="en-US" sz="2400" dirty="0">
              <a:solidFill>
                <a:srgbClr val="194990"/>
              </a:solidFill>
            </a:endParaRPr>
          </a:p>
          <a:p>
            <a:r>
              <a:rPr lang="en-US" altLang="en-US" sz="2400" dirty="0">
                <a:solidFill>
                  <a:srgbClr val="194990"/>
                </a:solidFill>
              </a:rPr>
              <a:t>Validation and Verification </a:t>
            </a:r>
          </a:p>
          <a:p>
            <a:endParaRPr lang="en-US" altLang="en-US" sz="2400" dirty="0">
              <a:solidFill>
                <a:srgbClr val="194990"/>
              </a:solidFill>
            </a:endParaRPr>
          </a:p>
          <a:p>
            <a:endParaRPr lang="en-US" altLang="en-US" sz="2400" dirty="0">
              <a:solidFill>
                <a:srgbClr val="19499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8DF7EA01-DD96-418C-AAF8-585B73384F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en-US" b="1">
                <a:solidFill>
                  <a:schemeClr val="tx1"/>
                </a:solidFill>
                <a:latin typeface="Century Schoolbook" panose="02040604050505020304" pitchFamily="18" charset="0"/>
              </a:rPr>
              <a:t>Recommendation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58C7D343-5356-4CC3-958D-3828EFE40D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0286" y="1091176"/>
            <a:ext cx="11611428" cy="4817294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 b="1" dirty="0">
                <a:latin typeface="Century Schoolbook" panose="02040604050505020304" pitchFamily="18" charset="0"/>
              </a:rPr>
              <a:t>Before a knowledge engineer interviews </a:t>
            </a:r>
            <a:r>
              <a:rPr lang="en-US" altLang="en-US" sz="2400" b="1" i="1" dirty="0">
                <a:latin typeface="Century Schoolbook" panose="02040604050505020304" pitchFamily="18" charset="0"/>
              </a:rPr>
              <a:t>the</a:t>
            </a:r>
            <a:r>
              <a:rPr lang="en-US" altLang="en-US" sz="2400" b="1" dirty="0">
                <a:latin typeface="Century Schoolbook" panose="02040604050505020304" pitchFamily="18" charset="0"/>
              </a:rPr>
              <a:t> expert(s)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dirty="0">
                <a:latin typeface="Century Schoolbook" panose="02040604050505020304" pitchFamily="18" charset="0"/>
              </a:rPr>
              <a:t>1. Interview a less knowledgeable (minor) expert</a:t>
            </a:r>
          </a:p>
          <a:p>
            <a:pPr lvl="1">
              <a:spcBef>
                <a:spcPts val="0"/>
              </a:spcBef>
            </a:pPr>
            <a:r>
              <a:rPr lang="en-US" altLang="en-US" sz="2400" b="1" dirty="0">
                <a:latin typeface="Century Schoolbook" panose="02040604050505020304" pitchFamily="18" charset="0"/>
              </a:rPr>
              <a:t>Helps the knowledge engineer </a:t>
            </a:r>
          </a:p>
          <a:p>
            <a:pPr lvl="2">
              <a:spcBef>
                <a:spcPts val="0"/>
              </a:spcBef>
            </a:pPr>
            <a:r>
              <a:rPr lang="en-US" altLang="en-US" sz="2400" b="1" dirty="0">
                <a:latin typeface="Century Schoolbook" panose="02040604050505020304" pitchFamily="18" charset="0"/>
              </a:rPr>
              <a:t>Learn about the problem</a:t>
            </a:r>
          </a:p>
          <a:p>
            <a:pPr lvl="2">
              <a:spcBef>
                <a:spcPts val="0"/>
              </a:spcBef>
            </a:pPr>
            <a:r>
              <a:rPr lang="en-US" altLang="en-US" sz="2400" b="1" dirty="0">
                <a:latin typeface="Century Schoolbook" panose="02040604050505020304" pitchFamily="18" charset="0"/>
              </a:rPr>
              <a:t>Learn its significance</a:t>
            </a:r>
          </a:p>
          <a:p>
            <a:pPr lvl="2">
              <a:spcBef>
                <a:spcPts val="0"/>
              </a:spcBef>
            </a:pPr>
            <a:r>
              <a:rPr lang="en-US" altLang="en-US" sz="2400" b="1" dirty="0">
                <a:latin typeface="Century Schoolbook" panose="02040604050505020304" pitchFamily="18" charset="0"/>
              </a:rPr>
              <a:t>Learn about the expert(s)</a:t>
            </a:r>
          </a:p>
          <a:p>
            <a:pPr lvl="2">
              <a:spcBef>
                <a:spcPts val="0"/>
              </a:spcBef>
            </a:pPr>
            <a:r>
              <a:rPr lang="en-US" altLang="en-US" sz="2400" b="1" dirty="0">
                <a:latin typeface="Century Schoolbook" panose="02040604050505020304" pitchFamily="18" charset="0"/>
              </a:rPr>
              <a:t>Learn who the users will be</a:t>
            </a:r>
          </a:p>
          <a:p>
            <a:pPr lvl="2">
              <a:spcBef>
                <a:spcPts val="0"/>
              </a:spcBef>
            </a:pPr>
            <a:r>
              <a:rPr lang="en-US" altLang="en-US" sz="2400" b="1" dirty="0">
                <a:latin typeface="Century Schoolbook" panose="02040604050505020304" pitchFamily="18" charset="0"/>
              </a:rPr>
              <a:t>Understand the basic terminology</a:t>
            </a:r>
          </a:p>
          <a:p>
            <a:pPr lvl="2">
              <a:spcBef>
                <a:spcPts val="0"/>
              </a:spcBef>
            </a:pPr>
            <a:r>
              <a:rPr lang="en-US" altLang="en-US" sz="2400" b="1" dirty="0">
                <a:latin typeface="Century Schoolbook" panose="02040604050505020304" pitchFamily="18" charset="0"/>
              </a:rPr>
              <a:t>Identify readable sources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dirty="0">
                <a:latin typeface="Century Schoolbook" panose="02040604050505020304" pitchFamily="18" charset="0"/>
              </a:rPr>
              <a:t>2. Next read about the problem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dirty="0">
                <a:latin typeface="Century Schoolbook" panose="02040604050505020304" pitchFamily="18" charset="0"/>
              </a:rPr>
              <a:t>3. Then, interview the expert(s) (much more effectively)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E72987-C6DD-4E7F-8BAD-206FE0802578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B461F2E8-FE82-4541-B563-044F79041CC5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D3C658E2-87DD-4198-8487-B249EC658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en-US" b="1">
                <a:solidFill>
                  <a:schemeClr val="tx1"/>
                </a:solidFill>
                <a:latin typeface="Century Schoolbook" panose="02040604050505020304" pitchFamily="18" charset="0"/>
              </a:rPr>
              <a:t>Tracking Methods</a:t>
            </a:r>
            <a:r>
              <a:rPr lang="en-US" altLang="en-US" b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4F2AC0C8-C598-4936-92E1-F28E4B4B90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Pct val="70000"/>
            </a:pPr>
            <a:r>
              <a:rPr lang="en-US" altLang="en-US" sz="2400" b="1" dirty="0">
                <a:latin typeface="Century Schoolbook" panose="02040604050505020304" pitchFamily="18" charset="0"/>
              </a:rPr>
              <a:t>Techniques that attempt to </a:t>
            </a:r>
            <a:r>
              <a:rPr lang="en-US" altLang="en-US" sz="2400" b="1" i="1" dirty="0">
                <a:latin typeface="Century Schoolbook" panose="02040604050505020304" pitchFamily="18" charset="0"/>
              </a:rPr>
              <a:t>track</a:t>
            </a:r>
            <a:r>
              <a:rPr lang="en-US" altLang="en-US" sz="2400" b="1" dirty="0">
                <a:latin typeface="Century Schoolbook" panose="02040604050505020304" pitchFamily="18" charset="0"/>
              </a:rPr>
              <a:t> the reasoning process of an expert</a:t>
            </a:r>
          </a:p>
          <a:p>
            <a:pPr>
              <a:buSzPct val="70000"/>
            </a:pPr>
            <a:r>
              <a:rPr lang="en-US" altLang="en-US" sz="2400" b="1" dirty="0">
                <a:latin typeface="Century Schoolbook" panose="02040604050505020304" pitchFamily="18" charset="0"/>
              </a:rPr>
              <a:t>From cognitive psychology</a:t>
            </a:r>
          </a:p>
          <a:p>
            <a:pPr>
              <a:buSzPct val="70000"/>
            </a:pPr>
            <a:r>
              <a:rPr lang="en-US" altLang="en-US" sz="2400" b="1" dirty="0">
                <a:latin typeface="Century Schoolbook" panose="02040604050505020304" pitchFamily="18" charset="0"/>
              </a:rPr>
              <a:t>Most common formal method: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dirty="0">
                <a:latin typeface="Century Schoolbook" panose="02040604050505020304" pitchFamily="18" charset="0"/>
              </a:rPr>
              <a:t>	</a:t>
            </a:r>
            <a:r>
              <a:rPr lang="en-US" altLang="en-US" sz="2400" b="1" i="1" u="sng" dirty="0">
                <a:solidFill>
                  <a:srgbClr val="CC0000"/>
                </a:solidFill>
                <a:latin typeface="Century Schoolbook" panose="02040604050505020304" pitchFamily="18" charset="0"/>
              </a:rPr>
              <a:t>Protocol Analysis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EE7F097-7DF6-4392-ACCC-DB0DF95B65F5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B461F2E8-FE82-4541-B563-044F79041CC5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A234EB8-5D87-402B-B5B6-DDC6E32BF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en-US" b="1">
                <a:solidFill>
                  <a:schemeClr val="tx1"/>
                </a:solidFill>
                <a:latin typeface="Century Schoolbook" panose="02040604050505020304" pitchFamily="18" charset="0"/>
              </a:rPr>
              <a:t>Protocol Analysis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BCE3C9B-F96E-4353-B577-084EB6653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Pct val="70000"/>
            </a:pPr>
            <a:r>
              <a:rPr lang="en-US" altLang="en-US" sz="2400" b="1" i="1" dirty="0">
                <a:latin typeface="Century Schoolbook" panose="02040604050505020304" pitchFamily="18" charset="0"/>
              </a:rPr>
              <a:t>Protocol</a:t>
            </a:r>
            <a:r>
              <a:rPr lang="en-US" altLang="en-US" sz="2400" b="1" dirty="0">
                <a:latin typeface="Century Schoolbook" panose="02040604050505020304" pitchFamily="18" charset="0"/>
              </a:rPr>
              <a:t>: a record or documentation of the expert's step-by-step information processing and decision-making behavior</a:t>
            </a:r>
          </a:p>
          <a:p>
            <a:pPr>
              <a:buSzPct val="70000"/>
            </a:pPr>
            <a:r>
              <a:rPr lang="en-US" altLang="en-US" sz="2400" b="1" dirty="0">
                <a:latin typeface="Century Schoolbook" panose="02040604050505020304" pitchFamily="18" charset="0"/>
              </a:rPr>
              <a:t>The expert performs a real task and verbalizes his/her thought process (think aloud)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9E52FD-07D3-41D8-94D6-DC98D54BC953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B461F2E8-FE82-4541-B563-044F79041CC5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B779129D-494E-470B-9A38-F2726B49AA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en-US" b="1" dirty="0">
                <a:latin typeface="Century Schoolbook" panose="02040604050505020304" pitchFamily="18" charset="0"/>
              </a:rPr>
              <a:t>Expert-Driven Knowledge Acquisition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66A982B-8F7F-41F7-BBEA-5384FE215D3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B461F2E8-FE82-4541-B563-044F79041CC5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40E7AF6-2EB7-431F-B048-51C6733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879" y="2434542"/>
            <a:ext cx="1554913" cy="7085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Knowledge</a:t>
            </a:r>
          </a:p>
          <a:p>
            <a:r>
              <a:rPr lang="en-US" altLang="en-US" sz="2000" b="1"/>
              <a:t>base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82C23A95-D312-4FF6-A071-C07B9E8C6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079" y="4034742"/>
            <a:ext cx="1554913" cy="70852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Knowledge</a:t>
            </a:r>
          </a:p>
          <a:p>
            <a:r>
              <a:rPr lang="en-US" altLang="en-US" sz="2000" b="1"/>
              <a:t>engineer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CD40B364-52FF-477E-8C4A-017074EDB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679" y="2434542"/>
            <a:ext cx="1407437" cy="7085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   Expert   </a:t>
            </a:r>
          </a:p>
          <a:p>
            <a:endParaRPr lang="en-US" altLang="en-US" sz="2000" b="1"/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FC7DF64D-910C-4FFA-9BB1-9ED3A6040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519" y="2377385"/>
            <a:ext cx="1070806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000" b="1" dirty="0"/>
              <a:t>Coding</a:t>
            </a:r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E68BA0F7-BEF6-4183-8712-2AED77508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079" y="2282143"/>
            <a:ext cx="2152833" cy="10163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Computer-aided</a:t>
            </a:r>
          </a:p>
          <a:p>
            <a:r>
              <a:rPr lang="en-US" altLang="en-US" sz="2000" b="1"/>
              <a:t>(interactive)</a:t>
            </a:r>
          </a:p>
          <a:p>
            <a:r>
              <a:rPr lang="en-US" altLang="en-US" sz="2000" b="1"/>
              <a:t>interviewing</a:t>
            </a:r>
          </a:p>
        </p:txBody>
      </p:sp>
      <p:sp>
        <p:nvSpPr>
          <p:cNvPr id="37896" name="Line 8">
            <a:extLst>
              <a:ext uri="{FF2B5EF4-FFF2-40B4-BE49-F238E27FC236}">
                <a16:creationId xmlns:a16="http://schemas.microsoft.com/office/drawing/2014/main" id="{D80043C2-27D4-4A3B-AD65-1E88DB166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4116" y="2813954"/>
            <a:ext cx="1029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Line 9">
            <a:extLst>
              <a:ext uri="{FF2B5EF4-FFF2-40B4-BE49-F238E27FC236}">
                <a16:creationId xmlns:a16="http://schemas.microsoft.com/office/drawing/2014/main" id="{6714F467-1402-4DBE-A952-440BE9B259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7913" y="2813954"/>
            <a:ext cx="119679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Line 10">
            <a:extLst>
              <a:ext uri="{FF2B5EF4-FFF2-40B4-BE49-F238E27FC236}">
                <a16:creationId xmlns:a16="http://schemas.microsoft.com/office/drawing/2014/main" id="{0F7FE937-F524-44B2-BC41-5B11ED9A7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4090" y="3350530"/>
            <a:ext cx="0" cy="60642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Line 11">
            <a:extLst>
              <a:ext uri="{FF2B5EF4-FFF2-40B4-BE49-F238E27FC236}">
                <a16:creationId xmlns:a16="http://schemas.microsoft.com/office/drawing/2014/main" id="{8FB27527-6D32-4620-8719-F5A4224B50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3879" y="3120343"/>
            <a:ext cx="1520825" cy="98742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Line 12">
            <a:extLst>
              <a:ext uri="{FF2B5EF4-FFF2-40B4-BE49-F238E27FC236}">
                <a16:creationId xmlns:a16="http://schemas.microsoft.com/office/drawing/2014/main" id="{57F21D85-7ACB-409B-B7DE-2331C368F9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3666" y="3198130"/>
            <a:ext cx="1597025" cy="83502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32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750D05C0-B74B-4B47-8B99-991466363B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en-US" b="1">
                <a:solidFill>
                  <a:schemeClr val="tx1"/>
                </a:solidFill>
                <a:latin typeface="Century Schoolbook" panose="02040604050505020304" pitchFamily="18" charset="0"/>
              </a:rPr>
              <a:t>Expert-driven Methods</a:t>
            </a:r>
            <a:r>
              <a:rPr lang="en-US" altLang="en-US" b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D953F3AD-D7EA-4A27-B924-05328DFE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Pct val="70000"/>
            </a:pPr>
            <a:r>
              <a:rPr lang="en-US" altLang="en-US" sz="2600" b="1">
                <a:latin typeface="Century Schoolbook" panose="02040604050505020304" pitchFamily="18" charset="0"/>
              </a:rPr>
              <a:t>Knowledge Engineers Typically </a:t>
            </a:r>
          </a:p>
          <a:p>
            <a:pPr lvl="1"/>
            <a:r>
              <a:rPr lang="en-US" altLang="en-US" sz="2600" b="1">
                <a:latin typeface="Century Schoolbook" panose="02040604050505020304" pitchFamily="18" charset="0"/>
              </a:rPr>
              <a:t>Lack Knowledge About the Domain</a:t>
            </a:r>
          </a:p>
          <a:p>
            <a:pPr lvl="1"/>
            <a:r>
              <a:rPr lang="en-US" altLang="en-US" sz="2600" b="1">
                <a:latin typeface="Century Schoolbook" panose="02040604050505020304" pitchFamily="18" charset="0"/>
              </a:rPr>
              <a:t>Are Expensive</a:t>
            </a:r>
          </a:p>
          <a:p>
            <a:pPr lvl="1"/>
            <a:r>
              <a:rPr lang="en-US" altLang="en-US" sz="2600" b="1">
                <a:latin typeface="Century Schoolbook" panose="02040604050505020304" pitchFamily="18" charset="0"/>
              </a:rPr>
              <a:t>May Have Problems Communicating With Experts</a:t>
            </a:r>
          </a:p>
          <a:p>
            <a:pPr>
              <a:buSzPct val="70000"/>
            </a:pPr>
            <a:r>
              <a:rPr lang="en-US" altLang="en-US" sz="2600" b="1">
                <a:latin typeface="Century Schoolbook" panose="02040604050505020304" pitchFamily="18" charset="0"/>
              </a:rPr>
              <a:t>Knowledge Acquisition May be Slow, Expensive and Unreliable</a:t>
            </a:r>
          </a:p>
          <a:p>
            <a:pPr>
              <a:buSzPct val="70000"/>
            </a:pPr>
            <a:r>
              <a:rPr lang="en-US" altLang="en-US" sz="2600" b="1">
                <a:latin typeface="Century Schoolbook" panose="02040604050505020304" pitchFamily="18" charset="0"/>
              </a:rPr>
              <a:t>Can Experts Be Their Own Knowledge Engineers?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90F8185-A206-4841-A8F3-CD8C03A7E43F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B461F2E8-FE82-4541-B563-044F79041CC5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CFDC0567-9A31-4F2C-AC8B-E34DFA68E7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Approaches to Expert-Driven Systems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FAA98E12-23C0-4BF2-8DBA-0BB6DF72B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Pct val="70000"/>
            </a:pPr>
            <a:endParaRPr lang="en-US" altLang="en-US" b="1" dirty="0">
              <a:latin typeface="Century Schoolbook" panose="02040604050505020304" pitchFamily="18" charset="0"/>
            </a:endParaRPr>
          </a:p>
          <a:p>
            <a:pPr>
              <a:buSzPct val="70000"/>
            </a:pPr>
            <a:r>
              <a:rPr lang="en-US" altLang="en-US" sz="2800" b="1" dirty="0">
                <a:latin typeface="Century Schoolbook" panose="02040604050505020304" pitchFamily="18" charset="0"/>
              </a:rPr>
              <a:t>Manual </a:t>
            </a:r>
          </a:p>
          <a:p>
            <a:pPr>
              <a:buSzPct val="70000"/>
            </a:pPr>
            <a:endParaRPr lang="en-US" altLang="en-US" sz="2800" b="1" dirty="0">
              <a:latin typeface="Century Schoolbook" panose="02040604050505020304" pitchFamily="18" charset="0"/>
            </a:endParaRPr>
          </a:p>
          <a:p>
            <a:pPr>
              <a:buSzPct val="70000"/>
            </a:pPr>
            <a:r>
              <a:rPr lang="en-US" altLang="en-US" sz="2800" b="1" dirty="0">
                <a:latin typeface="Century Schoolbook" panose="02040604050505020304" pitchFamily="18" charset="0"/>
              </a:rPr>
              <a:t>Computer-Aided (Semiautomatic)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0385D03-021A-401B-B357-96D8FD14A048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B461F2E8-FE82-4541-B563-044F79041CC5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E5470BF4-C4D0-452A-805D-2D1EEB6E8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en-US" b="1">
                <a:solidFill>
                  <a:schemeClr val="tx1"/>
                </a:solidFill>
                <a:latin typeface="Century Schoolbook" panose="02040604050505020304" pitchFamily="18" charset="0"/>
              </a:rPr>
              <a:t>Computer-aided Approaches 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5CC252E-B1B8-4BCB-BC44-D9C8F360E1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Pct val="70000"/>
            </a:pPr>
            <a:r>
              <a:rPr lang="en-US" altLang="en-US" sz="2400" b="1" dirty="0">
                <a:latin typeface="Century Schoolbook" panose="02040604050505020304" pitchFamily="18" charset="0"/>
              </a:rPr>
              <a:t>Mainly to reduce or eliminate the potential problems </a:t>
            </a:r>
          </a:p>
          <a:p>
            <a:pPr>
              <a:buSzPct val="70000"/>
            </a:pPr>
            <a:endParaRPr lang="en-US" altLang="en-US" sz="2400" b="1" dirty="0">
              <a:latin typeface="Century Schoolbook" panose="02040604050505020304" pitchFamily="18" charset="0"/>
            </a:endParaRPr>
          </a:p>
          <a:p>
            <a:pPr>
              <a:buSzPct val="70000"/>
            </a:pPr>
            <a:r>
              <a:rPr lang="en-US" altLang="en-US" sz="2400" b="1" dirty="0">
                <a:latin typeface="Century Schoolbook" panose="02040604050505020304" pitchFamily="18" charset="0"/>
              </a:rPr>
              <a:t>Other computer-aided approaches</a:t>
            </a:r>
          </a:p>
          <a:p>
            <a:pPr lvl="1"/>
            <a:r>
              <a:rPr lang="en-US" altLang="en-US" sz="2400" b="1" dirty="0">
                <a:latin typeface="Century Schoolbook" panose="02040604050505020304" pitchFamily="18" charset="0"/>
              </a:rPr>
              <a:t>Visual modeling techniques </a:t>
            </a:r>
          </a:p>
          <a:p>
            <a:pPr lvl="1"/>
            <a:r>
              <a:rPr lang="en-US" altLang="en-US" sz="2400" b="1" dirty="0">
                <a:latin typeface="Century Schoolbook" panose="02040604050505020304" pitchFamily="18" charset="0"/>
              </a:rPr>
              <a:t>Machine learning methods to induce decision trees and rules </a:t>
            </a:r>
          </a:p>
          <a:p>
            <a:pPr lvl="1"/>
            <a:r>
              <a:rPr lang="en-US" altLang="en-US" sz="2400" b="1" dirty="0">
                <a:latin typeface="Century Schoolbook" panose="02040604050505020304" pitchFamily="18" charset="0"/>
              </a:rPr>
              <a:t>Tools based on repertory grid analysis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D7B0A1C-EC08-4225-B6BC-CC366212706B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B461F2E8-FE82-4541-B563-044F79041CC5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4D9F08BE-36AF-441C-BDAB-687516B0D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en-US" b="1">
                <a:solidFill>
                  <a:schemeClr val="tx1"/>
                </a:solidFill>
                <a:latin typeface="Century Schoolbook" panose="02040604050505020304" pitchFamily="18" charset="0"/>
              </a:rPr>
              <a:t>Repertory Grid Analysis (RGA)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10C3F3E-1550-42E7-BB8B-32632047B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Pct val="70000"/>
            </a:pPr>
            <a:r>
              <a:rPr lang="en-US" altLang="en-US" sz="2800" b="1" dirty="0">
                <a:latin typeface="Century Schoolbook" panose="02040604050505020304" pitchFamily="18" charset="0"/>
              </a:rPr>
              <a:t>Techniques, derived from psychology</a:t>
            </a:r>
          </a:p>
          <a:p>
            <a:pPr>
              <a:buSzPct val="70000"/>
            </a:pPr>
            <a:r>
              <a:rPr lang="en-US" altLang="en-US" sz="2800" b="1" dirty="0">
                <a:latin typeface="Century Schoolbook" panose="02040604050505020304" pitchFamily="18" charset="0"/>
              </a:rPr>
              <a:t>Use the classification interview</a:t>
            </a:r>
          </a:p>
          <a:p>
            <a:pPr>
              <a:buSzPct val="70000"/>
            </a:pPr>
            <a:r>
              <a:rPr lang="en-US" altLang="en-US" sz="2800" b="1" dirty="0">
                <a:latin typeface="Century Schoolbook" panose="02040604050505020304" pitchFamily="18" charset="0"/>
              </a:rPr>
              <a:t>Fairly structured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6D3304-138C-44F8-A39F-6CA2B9FDE044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B461F2E8-FE82-4541-B563-044F79041CC5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1E518A6-9015-4AC7-A998-6819EFEC68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en-US" b="1">
                <a:solidFill>
                  <a:schemeClr val="tx1"/>
                </a:solidFill>
                <a:latin typeface="Century Schoolbook" panose="02040604050505020304" pitchFamily="18" charset="0"/>
              </a:rPr>
              <a:t>The Grid 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E725F19E-ACA8-4F79-A3CB-FDF16675F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0286" y="1183623"/>
            <a:ext cx="11611428" cy="4817294"/>
          </a:xfrm>
          <a:noFill/>
          <a:ln/>
        </p:spPr>
        <p:txBody>
          <a:bodyPr/>
          <a:lstStyle/>
          <a:p>
            <a:pPr>
              <a:buSzPct val="70000"/>
            </a:pPr>
            <a:r>
              <a:rPr lang="en-US" altLang="en-US" sz="2200" b="1" dirty="0">
                <a:latin typeface="Century Schoolbook" panose="02040604050505020304" pitchFamily="18" charset="0"/>
              </a:rPr>
              <a:t>Based on </a:t>
            </a:r>
            <a:r>
              <a:rPr lang="en-US" altLang="en-US" sz="2200" b="1" i="1" dirty="0">
                <a:latin typeface="Century Schoolbook" panose="02040604050505020304" pitchFamily="18" charset="0"/>
              </a:rPr>
              <a:t>Kelly</a:t>
            </a:r>
            <a:r>
              <a:rPr lang="en-US" altLang="en-US" sz="2200" b="1" dirty="0">
                <a:latin typeface="Century Schoolbook" panose="02040604050505020304" pitchFamily="18" charset="0"/>
              </a:rPr>
              <a:t>'s model of human thinking: Personal Construct Theory</a:t>
            </a:r>
          </a:p>
          <a:p>
            <a:pPr>
              <a:buSzPct val="70000"/>
            </a:pPr>
            <a:r>
              <a:rPr lang="en-US" altLang="en-US" sz="2200" b="1" dirty="0">
                <a:latin typeface="Century Schoolbook" panose="02040604050505020304" pitchFamily="18" charset="0"/>
              </a:rPr>
              <a:t>Each person is a "personal scientist" seeking to predict and control events by </a:t>
            </a:r>
          </a:p>
          <a:p>
            <a:pPr lvl="1"/>
            <a:r>
              <a:rPr lang="en-US" altLang="en-US" sz="2200" b="1" dirty="0">
                <a:latin typeface="Century Schoolbook" panose="02040604050505020304" pitchFamily="18" charset="0"/>
              </a:rPr>
              <a:t>Forming Theories</a:t>
            </a:r>
          </a:p>
          <a:p>
            <a:pPr lvl="1"/>
            <a:r>
              <a:rPr lang="en-US" altLang="en-US" sz="2200" b="1" dirty="0">
                <a:latin typeface="Century Schoolbook" panose="02040604050505020304" pitchFamily="18" charset="0"/>
              </a:rPr>
              <a:t>Testing Hypotheses </a:t>
            </a:r>
          </a:p>
          <a:p>
            <a:pPr lvl="1"/>
            <a:r>
              <a:rPr lang="en-US" altLang="en-US" sz="2200" b="1" dirty="0">
                <a:latin typeface="Century Schoolbook" panose="02040604050505020304" pitchFamily="18" charset="0"/>
              </a:rPr>
              <a:t>Analyzing Results of Experiments</a:t>
            </a:r>
          </a:p>
          <a:p>
            <a:pPr>
              <a:buSzPct val="70000"/>
            </a:pPr>
            <a:r>
              <a:rPr lang="en-US" altLang="en-US" sz="2200" b="1" dirty="0">
                <a:latin typeface="Century Schoolbook" panose="02040604050505020304" pitchFamily="18" charset="0"/>
              </a:rPr>
              <a:t>Knowledge and perceptions about the world (a domain or problem) are classified and categorized by each individual as a personal, perceptual model</a:t>
            </a:r>
          </a:p>
          <a:p>
            <a:pPr>
              <a:buSzPct val="70000"/>
            </a:pPr>
            <a:r>
              <a:rPr lang="en-US" altLang="en-US" sz="2200" b="1" dirty="0">
                <a:latin typeface="Century Schoolbook" panose="02040604050505020304" pitchFamily="18" charset="0"/>
              </a:rPr>
              <a:t>Each individual anticipates and then acts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ACF0B22-2CF2-4ECA-8FBA-76537517F196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B461F2E8-FE82-4541-B563-044F79041CC5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D58B-FDA4-4DA2-90C8-E1E0CC58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67576"/>
            <a:ext cx="11311890" cy="1023600"/>
          </a:xfrm>
        </p:spPr>
        <p:txBody>
          <a:bodyPr/>
          <a:lstStyle/>
          <a:p>
            <a:r>
              <a:rPr lang="en-US" sz="4000" b="1" dirty="0"/>
              <a:t>An Example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A9A401F-6A55-4AFB-AF79-EC877198A2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E227BEE-1B5F-4BC2-8CE1-12E8B1E38A1F}" type="slidenum">
              <a:rPr lang="en-US" altLang="en-US"/>
              <a:pPr/>
              <a:t>29</a:t>
            </a:fld>
            <a:endParaRPr lang="en-US" altLang="en-US"/>
          </a:p>
        </p:txBody>
      </p:sp>
      <p:graphicFrame>
        <p:nvGraphicFramePr>
          <p:cNvPr id="66562" name="Object 2">
            <a:extLst>
              <a:ext uri="{FF2B5EF4-FFF2-40B4-BE49-F238E27FC236}">
                <a16:creationId xmlns:a16="http://schemas.microsoft.com/office/drawing/2014/main" id="{DD73C06F-D54D-409A-8FD6-D2B3C266CE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801385"/>
              </p:ext>
            </p:extLst>
          </p:nvPr>
        </p:nvGraphicFramePr>
        <p:xfrm>
          <a:off x="1671955" y="1107932"/>
          <a:ext cx="8848090" cy="4755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4" imgW="7264080" imgH="4268520" progId="Word.Document.8">
                  <p:embed/>
                </p:oleObj>
              </mc:Choice>
              <mc:Fallback>
                <p:oleObj name="Document" r:id="rId4" imgW="7264080" imgH="4268520" progId="Word.Document.8">
                  <p:embed/>
                  <p:pic>
                    <p:nvPicPr>
                      <p:cNvPr id="66562" name="Object 2">
                        <a:extLst>
                          <a:ext uri="{FF2B5EF4-FFF2-40B4-BE49-F238E27FC236}">
                            <a16:creationId xmlns:a16="http://schemas.microsoft.com/office/drawing/2014/main" id="{DD73C06F-D54D-409A-8FD6-D2B3C266CED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955" y="1107932"/>
                        <a:ext cx="8848090" cy="4755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1E2493C-5D90-4783-8691-079B68D73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en-US" b="1" dirty="0">
                <a:latin typeface="Century Schoolbook" panose="02040604050505020304" pitchFamily="18" charset="0"/>
              </a:rPr>
              <a:t>Knowledge Engineering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5051344-5040-41EA-A513-B6341AABC0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sz="2400" b="1" dirty="0">
                <a:latin typeface="Century Schoolbook" panose="02040604050505020304" pitchFamily="18" charset="0"/>
              </a:rPr>
              <a:t>Knowledge acquisition</a:t>
            </a:r>
          </a:p>
          <a:p>
            <a:r>
              <a:rPr lang="en-US" altLang="en-US" sz="2400" b="1" dirty="0">
                <a:latin typeface="Century Schoolbook" panose="02040604050505020304" pitchFamily="18" charset="0"/>
              </a:rPr>
              <a:t>Knowledge </a:t>
            </a:r>
            <a:r>
              <a:rPr lang="en-US" altLang="en-US" sz="2400" b="1" dirty="0">
                <a:solidFill>
                  <a:srgbClr val="FF0000"/>
                </a:solidFill>
                <a:latin typeface="Century Schoolbook" panose="02040604050505020304" pitchFamily="18" charset="0"/>
              </a:rPr>
              <a:t>representation</a:t>
            </a:r>
          </a:p>
          <a:p>
            <a:r>
              <a:rPr lang="en-US" altLang="en-US" sz="2400" b="1" dirty="0">
                <a:latin typeface="Century Schoolbook" panose="02040604050505020304" pitchFamily="18" charset="0"/>
              </a:rPr>
              <a:t>Knowledge validation, </a:t>
            </a:r>
          </a:p>
          <a:p>
            <a:r>
              <a:rPr lang="en-US" altLang="en-US" sz="2400" b="1" dirty="0">
                <a:latin typeface="Century Schoolbook" panose="02040604050505020304" pitchFamily="18" charset="0"/>
              </a:rPr>
              <a:t>Knowledge </a:t>
            </a:r>
            <a:r>
              <a:rPr lang="en-US" altLang="en-US" sz="2400" b="1" dirty="0">
                <a:solidFill>
                  <a:srgbClr val="FF0000"/>
                </a:solidFill>
                <a:latin typeface="Century Schoolbook" panose="02040604050505020304" pitchFamily="18" charset="0"/>
              </a:rPr>
              <a:t>inferencing</a:t>
            </a:r>
            <a:endParaRPr lang="en-US" altLang="en-US" sz="2400" b="1" dirty="0">
              <a:latin typeface="Century Schoolbook" panose="02040604050505020304" pitchFamily="18" charset="0"/>
            </a:endParaRPr>
          </a:p>
          <a:p>
            <a:r>
              <a:rPr lang="en-US" altLang="en-US" sz="2400" b="1" dirty="0">
                <a:latin typeface="Century Schoolbook" panose="02040604050505020304" pitchFamily="18" charset="0"/>
              </a:rPr>
              <a:t>Knowledge explanation and justification</a:t>
            </a:r>
          </a:p>
          <a:p>
            <a:pPr lvl="1"/>
            <a:endParaRPr lang="en-US" altLang="en-US" sz="2400" b="1" dirty="0">
              <a:latin typeface="Century Schoolbook" panose="02040604050505020304" pitchFamily="18" charset="0"/>
            </a:endParaRPr>
          </a:p>
          <a:p>
            <a:r>
              <a:rPr lang="en-US" altLang="en-US" sz="2400" b="1" dirty="0">
                <a:latin typeface="Century Schoolbook" panose="02040604050505020304" pitchFamily="18" charset="0"/>
              </a:rPr>
              <a:t>Involves the cooperation of human experts</a:t>
            </a:r>
          </a:p>
          <a:p>
            <a:pPr lvl="1"/>
            <a:r>
              <a:rPr lang="en-US" altLang="en-US" b="1" dirty="0">
                <a:latin typeface="Century Schoolbook" panose="02040604050505020304" pitchFamily="18" charset="0"/>
              </a:rPr>
              <a:t>Synergistic effect</a:t>
            </a:r>
          </a:p>
          <a:p>
            <a:pPr>
              <a:buFontTx/>
              <a:buChar char="–"/>
            </a:pPr>
            <a:endParaRPr lang="en-US" altLang="en-US" sz="2800" b="1" dirty="0">
              <a:latin typeface="Century Schoolbook" panose="02040604050505020304" pitchFamily="18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8F2695E-776E-4198-B00F-098521ECF7C5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B461F2E8-FE82-4541-B563-044F79041CC5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3EBA595-FDC9-4733-8DED-96F26701CC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5D38648-5270-4D6B-B986-38657879D8EF}" type="slidenum">
              <a:rPr lang="en-US" altLang="en-US"/>
              <a:pPr/>
              <a:t>30</a:t>
            </a:fld>
            <a:endParaRPr lang="en-US" altLang="en-US"/>
          </a:p>
        </p:txBody>
      </p:sp>
      <p:graphicFrame>
        <p:nvGraphicFramePr>
          <p:cNvPr id="68610" name="Object 2">
            <a:extLst>
              <a:ext uri="{FF2B5EF4-FFF2-40B4-BE49-F238E27FC236}">
                <a16:creationId xmlns:a16="http://schemas.microsoft.com/office/drawing/2014/main" id="{AE36DCF1-D577-4936-988E-9321DD6949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347723"/>
              </p:ext>
            </p:extLst>
          </p:nvPr>
        </p:nvGraphicFramePr>
        <p:xfrm>
          <a:off x="2807971" y="1091176"/>
          <a:ext cx="6918959" cy="4956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4" imgW="6119640" imgH="4692600" progId="Word.Document.8">
                  <p:embed/>
                </p:oleObj>
              </mc:Choice>
              <mc:Fallback>
                <p:oleObj name="Document" r:id="rId4" imgW="6119640" imgH="4692600" progId="Word.Document.8">
                  <p:embed/>
                  <p:pic>
                    <p:nvPicPr>
                      <p:cNvPr id="68610" name="Object 2">
                        <a:extLst>
                          <a:ext uri="{FF2B5EF4-FFF2-40B4-BE49-F238E27FC236}">
                            <a16:creationId xmlns:a16="http://schemas.microsoft.com/office/drawing/2014/main" id="{AE36DCF1-D577-4936-988E-9321DD6949A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971" y="1091176"/>
                        <a:ext cx="6918959" cy="4956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6D4305E6-E291-45D0-87D4-A1DC038A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67576"/>
            <a:ext cx="11311890" cy="1023600"/>
          </a:xfrm>
        </p:spPr>
        <p:txBody>
          <a:bodyPr/>
          <a:lstStyle/>
          <a:p>
            <a:r>
              <a:rPr lang="en-US" sz="4000" b="1" dirty="0"/>
              <a:t>An Example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5981AA1-5FB6-48F6-82D6-113CB7A73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en-US" b="1" dirty="0">
                <a:latin typeface="Century Schoolbook" panose="02040604050505020304" pitchFamily="18" charset="0"/>
              </a:rPr>
              <a:t>Induction-Driven Knowledge Acquisition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4516C3F-9B41-4583-AF61-BB19CD869A90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B461F2E8-FE82-4541-B563-044F79041CC5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217A386-19A4-4397-BA96-BFAE7B65B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189" y="3430588"/>
            <a:ext cx="1554913" cy="7085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Knowledge</a:t>
            </a:r>
          </a:p>
          <a:p>
            <a:r>
              <a:rPr lang="en-US" altLang="en-US" sz="2000" b="1"/>
              <a:t>base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22064BD3-9958-4F5B-A471-E75A6347C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9" y="3430588"/>
            <a:ext cx="2149627" cy="7085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   Case histories</a:t>
            </a:r>
          </a:p>
          <a:p>
            <a:r>
              <a:rPr lang="en-US" altLang="en-US" sz="2000" b="1"/>
              <a:t>and examples</a:t>
            </a: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6A478EC3-A013-4BAA-8C3F-504FD8AC2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8" y="3430588"/>
            <a:ext cx="1340110" cy="7085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b="1"/>
              <a:t>Induction</a:t>
            </a:r>
          </a:p>
          <a:p>
            <a:r>
              <a:rPr lang="en-US" altLang="en-US" sz="2000" b="1"/>
              <a:t>system</a:t>
            </a:r>
          </a:p>
        </p:txBody>
      </p:sp>
      <p:sp>
        <p:nvSpPr>
          <p:cNvPr id="39942" name="Line 6">
            <a:extLst>
              <a:ext uri="{FF2B5EF4-FFF2-40B4-BE49-F238E27FC236}">
                <a16:creationId xmlns:a16="http://schemas.microsoft.com/office/drawing/2014/main" id="{AA046AB4-7574-44A6-975D-19EB42D01D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42016" y="3840478"/>
            <a:ext cx="1209522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Line 7">
            <a:extLst>
              <a:ext uri="{FF2B5EF4-FFF2-40B4-BE49-F238E27FC236}">
                <a16:creationId xmlns:a16="http://schemas.microsoft.com/office/drawing/2014/main" id="{A00577B3-E084-4699-BF21-3B4BC6FFF4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91648" y="3840460"/>
            <a:ext cx="1340110" cy="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35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C2D23C0B-C0C2-4F66-AF2E-B296BF9F7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en-US" b="1">
                <a:solidFill>
                  <a:schemeClr val="tx1"/>
                </a:solidFill>
                <a:latin typeface="Century Schoolbook" panose="02040604050505020304" pitchFamily="18" charset="0"/>
              </a:rPr>
              <a:t>Machine Learning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4797AFCD-120D-433B-AE2B-E2A3B3FB63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Pct val="70000"/>
            </a:pPr>
            <a:r>
              <a:rPr lang="en-US" altLang="en-US" sz="2800" b="1" dirty="0">
                <a:latin typeface="Century Schoolbook" panose="02040604050505020304" pitchFamily="18" charset="0"/>
              </a:rPr>
              <a:t>Knowledge Discovery and Data Mining </a:t>
            </a:r>
          </a:p>
          <a:p>
            <a:pPr>
              <a:buSzPct val="70000"/>
            </a:pPr>
            <a:r>
              <a:rPr lang="en-US" altLang="en-US" sz="2800" b="1" dirty="0">
                <a:latin typeface="Century Schoolbook" panose="02040604050505020304" pitchFamily="18" charset="0"/>
              </a:rPr>
              <a:t>Include Methods for Reading Documents and Inducing Knowledge (Rules)</a:t>
            </a:r>
          </a:p>
          <a:p>
            <a:pPr>
              <a:buSzPct val="70000"/>
            </a:pPr>
            <a:r>
              <a:rPr lang="en-US" altLang="en-US" sz="2800" b="1" dirty="0">
                <a:latin typeface="Century Schoolbook" panose="02040604050505020304" pitchFamily="18" charset="0"/>
              </a:rPr>
              <a:t>Other Knowledge Sources (Databases)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7911E93-E0CF-4C5D-903A-7F78B410696B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B461F2E8-FE82-4541-B563-044F79041CC5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0A04AC27-4990-42BF-9BA9-E3B7EE452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en-US" b="1">
                <a:solidFill>
                  <a:schemeClr val="tx1"/>
                </a:solidFill>
                <a:latin typeface="Century Schoolbook" panose="02040604050505020304" pitchFamily="18" charset="0"/>
              </a:rPr>
              <a:t>Automated Rule Induction 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2DC1B66E-66B4-40D8-8701-E781922A6F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0285" y="1355073"/>
            <a:ext cx="11806035" cy="4817294"/>
          </a:xfrm>
          <a:noFill/>
          <a:ln/>
        </p:spPr>
        <p:txBody>
          <a:bodyPr/>
          <a:lstStyle/>
          <a:p>
            <a:pPr>
              <a:buSzPct val="70000"/>
            </a:pPr>
            <a:r>
              <a:rPr lang="en-US" altLang="en-US" sz="2800" b="1" dirty="0">
                <a:solidFill>
                  <a:srgbClr val="CC0000"/>
                </a:solidFill>
                <a:latin typeface="Century Schoolbook" panose="02040604050505020304" pitchFamily="18" charset="0"/>
              </a:rPr>
              <a:t>Induction</a:t>
            </a:r>
            <a:r>
              <a:rPr lang="en-US" altLang="en-US" sz="2800" b="1" dirty="0">
                <a:latin typeface="Century Schoolbook" panose="02040604050505020304" pitchFamily="18" charset="0"/>
              </a:rPr>
              <a:t>: Process of Reasoning from Specific to General</a:t>
            </a:r>
          </a:p>
          <a:p>
            <a:pPr>
              <a:buSzPct val="70000"/>
            </a:pPr>
            <a:endParaRPr lang="en-US" altLang="en-US" sz="2800" b="1" dirty="0">
              <a:latin typeface="Century Schoolbook" panose="02040604050505020304" pitchFamily="18" charset="0"/>
            </a:endParaRPr>
          </a:p>
          <a:p>
            <a:pPr>
              <a:buSzPct val="70000"/>
            </a:pPr>
            <a:r>
              <a:rPr lang="en-US" altLang="en-US" sz="2800" b="1" dirty="0">
                <a:latin typeface="Century Schoolbook" panose="02040604050505020304" pitchFamily="18" charset="0"/>
              </a:rPr>
              <a:t>Rules Generated by a Computer Program from Cases</a:t>
            </a:r>
          </a:p>
          <a:p>
            <a:pPr>
              <a:buSzPct val="70000"/>
            </a:pPr>
            <a:endParaRPr lang="en-US" altLang="en-US" sz="2800" b="1" dirty="0">
              <a:latin typeface="Century Schoolbook" panose="02040604050505020304" pitchFamily="18" charset="0"/>
            </a:endParaRPr>
          </a:p>
          <a:p>
            <a:pPr>
              <a:buSzPct val="70000"/>
            </a:pPr>
            <a:r>
              <a:rPr lang="en-US" altLang="en-US" sz="2800" b="1" dirty="0">
                <a:latin typeface="Century Schoolbook" panose="02040604050505020304" pitchFamily="18" charset="0"/>
              </a:rPr>
              <a:t>Interactive Induction 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649074-54E3-48E1-8ED8-3DB667146750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B461F2E8-FE82-4541-B563-044F79041CC5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F4BD2F4-5317-4528-94DF-633EE8920E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7A27F22-D40B-4C2F-AC5D-DD95E0C4D7CB}" type="slidenum">
              <a:rPr lang="en-US" altLang="en-US"/>
              <a:pPr/>
              <a:t>34</a:t>
            </a:fld>
            <a:endParaRPr lang="en-US" altLang="en-US"/>
          </a:p>
        </p:txBody>
      </p:sp>
      <p:graphicFrame>
        <p:nvGraphicFramePr>
          <p:cNvPr id="80898" name="Object 2">
            <a:extLst>
              <a:ext uri="{FF2B5EF4-FFF2-40B4-BE49-F238E27FC236}">
                <a16:creationId xmlns:a16="http://schemas.microsoft.com/office/drawing/2014/main" id="{ED2DD560-50E9-4AD8-B41D-41AD9A95F4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0024716"/>
              </p:ext>
            </p:extLst>
          </p:nvPr>
        </p:nvGraphicFramePr>
        <p:xfrm>
          <a:off x="2567941" y="388621"/>
          <a:ext cx="7536179" cy="5408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Document" r:id="rId4" imgW="6097736" imgH="4808925" progId="Word.Document.8">
                  <p:embed/>
                </p:oleObj>
              </mc:Choice>
              <mc:Fallback>
                <p:oleObj name="Document" r:id="rId4" imgW="6097736" imgH="4808925" progId="Word.Document.8">
                  <p:embed/>
                  <p:pic>
                    <p:nvPicPr>
                      <p:cNvPr id="80898" name="Object 2">
                        <a:extLst>
                          <a:ext uri="{FF2B5EF4-FFF2-40B4-BE49-F238E27FC236}">
                            <a16:creationId xmlns:a16="http://schemas.microsoft.com/office/drawing/2014/main" id="{ED2DD560-50E9-4AD8-B41D-41AD9A95F4C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941" y="388621"/>
                        <a:ext cx="7536179" cy="5408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30311575-E1FA-4444-AFFE-633E2F846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en-US" b="1">
                <a:solidFill>
                  <a:schemeClr val="tx1"/>
                </a:solidFill>
                <a:latin typeface="Century Schoolbook" panose="02040604050505020304" pitchFamily="18" charset="0"/>
              </a:rPr>
              <a:t>Case-based Reasoning (CBR)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BED8A624-33B2-4324-A662-D5898933BB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Pct val="70000"/>
            </a:pPr>
            <a:r>
              <a:rPr lang="en-US" altLang="en-US" sz="2400" b="1" dirty="0">
                <a:latin typeface="Century Schoolbook" panose="02040604050505020304" pitchFamily="18" charset="0"/>
              </a:rPr>
              <a:t>Accessing Problem-solving Experiences for Inferring Solutions for Solving Future Problems</a:t>
            </a:r>
          </a:p>
          <a:p>
            <a:pPr>
              <a:buSzPct val="70000"/>
            </a:pPr>
            <a:endParaRPr lang="en-US" altLang="en-US" sz="2400" b="1" dirty="0">
              <a:latin typeface="Century Schoolbook" panose="02040604050505020304" pitchFamily="18" charset="0"/>
            </a:endParaRPr>
          </a:p>
          <a:p>
            <a:pPr>
              <a:buSzPct val="70000"/>
            </a:pPr>
            <a:r>
              <a:rPr lang="en-US" altLang="en-US" sz="2400" b="1" dirty="0">
                <a:latin typeface="Century Schoolbook" panose="02040604050505020304" pitchFamily="18" charset="0"/>
              </a:rPr>
              <a:t>Cases and Resolutions Constitute a Knowledge Base</a:t>
            </a:r>
          </a:p>
          <a:p>
            <a:pPr>
              <a:buSzPct val="70000"/>
            </a:pPr>
            <a:endParaRPr lang="en-US" altLang="en-US" sz="2400" b="1" dirty="0">
              <a:latin typeface="Century Schoolbook" panose="02040604050505020304" pitchFamily="18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9A7D37-3787-4CF6-B5C9-BBD6B0F05C5E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B461F2E8-FE82-4541-B563-044F79041CC5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55D5BB79-3A1E-413A-8364-A54DDA49D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en-US" b="1">
                <a:solidFill>
                  <a:schemeClr val="tx1"/>
                </a:solidFill>
                <a:latin typeface="Century Schoolbook" panose="02040604050505020304" pitchFamily="18" charset="0"/>
              </a:rPr>
              <a:t>Neural Computing 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8738D75D-46D3-4556-A13E-6268F90B7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Pct val="70000"/>
            </a:pPr>
            <a:r>
              <a:rPr lang="en-US" altLang="en-US" sz="2800" b="1" dirty="0">
                <a:latin typeface="Century Schoolbook" panose="02040604050505020304" pitchFamily="18" charset="0"/>
              </a:rPr>
              <a:t>Fairly Narrow Domains with Pattern Recognition</a:t>
            </a:r>
          </a:p>
          <a:p>
            <a:pPr>
              <a:buSzPct val="70000"/>
            </a:pPr>
            <a:endParaRPr lang="en-US" altLang="en-US" sz="2800" b="1" dirty="0">
              <a:latin typeface="Century Schoolbook" panose="02040604050505020304" pitchFamily="18" charset="0"/>
            </a:endParaRPr>
          </a:p>
          <a:p>
            <a:pPr>
              <a:buSzPct val="70000"/>
            </a:pPr>
            <a:r>
              <a:rPr lang="en-US" altLang="en-US" sz="2800" b="1" dirty="0">
                <a:latin typeface="Century Schoolbook" panose="02040604050505020304" pitchFamily="18" charset="0"/>
              </a:rPr>
              <a:t>Requires a Large Volume of Historical Cases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FD69F0-43B5-476E-AE02-EA7AA4F0DFEA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B461F2E8-FE82-4541-B563-044F79041CC5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1879-C128-47E1-B978-038C38AF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72" y="67576"/>
            <a:ext cx="11611428" cy="1023600"/>
          </a:xfrm>
        </p:spPr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Validation and Verification of the Knowledge Base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47DF47FD-964D-433C-818E-4A2D760009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0285" y="863583"/>
            <a:ext cx="11806035" cy="4817294"/>
          </a:xfrm>
          <a:noFill/>
          <a:ln/>
        </p:spPr>
        <p:txBody>
          <a:bodyPr/>
          <a:lstStyle/>
          <a:p>
            <a:pPr>
              <a:buSzPct val="70000"/>
            </a:pPr>
            <a:r>
              <a:rPr lang="en-US" altLang="en-US" sz="2400" b="1" dirty="0">
                <a:latin typeface="Century Schoolbook" panose="02040604050505020304" pitchFamily="18" charset="0"/>
              </a:rPr>
              <a:t>Evaluation</a:t>
            </a:r>
          </a:p>
          <a:p>
            <a:pPr lvl="1"/>
            <a:r>
              <a:rPr lang="en-US" altLang="en-US" sz="2400" b="1" dirty="0">
                <a:latin typeface="Century Schoolbook" panose="02040604050505020304" pitchFamily="18" charset="0"/>
              </a:rPr>
              <a:t>Assess a system's overall value</a:t>
            </a:r>
          </a:p>
          <a:p>
            <a:pPr lvl="1"/>
            <a:r>
              <a:rPr lang="en-US" altLang="en-US" sz="2400" b="1" dirty="0">
                <a:latin typeface="Century Schoolbook" panose="02040604050505020304" pitchFamily="18" charset="0"/>
              </a:rPr>
              <a:t>Analyze if the system would be usable, efficient and cost-effective</a:t>
            </a:r>
          </a:p>
          <a:p>
            <a:pPr>
              <a:buSzPct val="70000"/>
            </a:pPr>
            <a:r>
              <a:rPr lang="en-US" altLang="en-US" sz="2400" b="1" dirty="0">
                <a:latin typeface="Century Schoolbook" panose="02040604050505020304" pitchFamily="18" charset="0"/>
              </a:rPr>
              <a:t>Validation </a:t>
            </a:r>
          </a:p>
          <a:p>
            <a:pPr lvl="1"/>
            <a:r>
              <a:rPr lang="en-US" altLang="en-US" sz="2400" b="1" dirty="0">
                <a:latin typeface="Century Schoolbook" panose="02040604050505020304" pitchFamily="18" charset="0"/>
              </a:rPr>
              <a:t>Deals with the </a:t>
            </a:r>
            <a:r>
              <a:rPr lang="en-US" altLang="en-US" sz="2400" b="1" i="1" dirty="0">
                <a:latin typeface="Century Schoolbook" panose="02040604050505020304" pitchFamily="18" charset="0"/>
              </a:rPr>
              <a:t>performance</a:t>
            </a:r>
            <a:r>
              <a:rPr lang="en-US" altLang="en-US" sz="2400" b="1" dirty="0">
                <a:latin typeface="Century Schoolbook" panose="02040604050505020304" pitchFamily="18" charset="0"/>
              </a:rPr>
              <a:t> of the system (compared to the expert's)</a:t>
            </a:r>
          </a:p>
          <a:p>
            <a:pPr lvl="1"/>
            <a:r>
              <a:rPr lang="en-US" altLang="en-US" sz="2400" b="1" dirty="0">
                <a:latin typeface="Century Schoolbook" panose="02040604050505020304" pitchFamily="18" charset="0"/>
              </a:rPr>
              <a:t>Was the “right” system built (acceptable level of accuracy?)</a:t>
            </a:r>
          </a:p>
          <a:p>
            <a:pPr>
              <a:buSzPct val="70000"/>
            </a:pPr>
            <a:r>
              <a:rPr lang="en-US" altLang="en-US" sz="2400" b="1" dirty="0">
                <a:latin typeface="Century Schoolbook" panose="02040604050505020304" pitchFamily="18" charset="0"/>
              </a:rPr>
              <a:t>Verification</a:t>
            </a:r>
          </a:p>
          <a:p>
            <a:pPr lvl="1"/>
            <a:r>
              <a:rPr lang="en-US" altLang="en-US" sz="2400" b="1" dirty="0">
                <a:latin typeface="Century Schoolbook" panose="02040604050505020304" pitchFamily="18" charset="0"/>
              </a:rPr>
              <a:t>Was the system built "right"?</a:t>
            </a:r>
          </a:p>
          <a:p>
            <a:pPr lvl="1"/>
            <a:r>
              <a:rPr lang="en-US" altLang="en-US" sz="2400" b="1" dirty="0">
                <a:latin typeface="Century Schoolbook" panose="02040604050505020304" pitchFamily="18" charset="0"/>
              </a:rPr>
              <a:t>Was the system correctly implemented to  specifications?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07D8B-980F-492F-9F20-3A16211AAF55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B461F2E8-FE82-4541-B563-044F79041CC5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36BF78F-0D4D-4D6F-9884-6856226443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en-US" b="1" dirty="0"/>
              <a:t>Knowledge Engineering Process </a:t>
            </a:r>
            <a:endParaRPr lang="en-US" altLang="en-US" sz="1800" b="1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A2DFE072-3CA8-4BEB-A384-600A1A9D18FA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B461F2E8-FE82-4541-B563-044F79041CC5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9A29ECB-A17C-43CC-B910-57F91B4EA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7398" y="1354139"/>
            <a:ext cx="1584987" cy="10163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en-US" sz="2000" b="1"/>
              <a:t>Knowledge</a:t>
            </a:r>
          </a:p>
          <a:p>
            <a:r>
              <a:rPr lang="en-US" altLang="en-US" sz="2000" b="1"/>
              <a:t>validation</a:t>
            </a:r>
          </a:p>
          <a:p>
            <a:r>
              <a:rPr lang="en-US" altLang="en-US" sz="2000" b="1"/>
              <a:t>(test cases)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0429EDF9-C407-4E9A-9DC7-71731EC7D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329" y="3030538"/>
            <a:ext cx="2040571" cy="7085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en-US" sz="2000" b="1"/>
              <a:t>Knowledge</a:t>
            </a:r>
          </a:p>
          <a:p>
            <a:r>
              <a:rPr lang="en-US" altLang="en-US" sz="2000" b="1"/>
              <a:t>Representation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91773773-D9AA-480A-99ED-59DDFBBE1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0" y="2175510"/>
            <a:ext cx="1572243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en-US" sz="2000" b="1" dirty="0"/>
              <a:t>Knowledge</a:t>
            </a:r>
          </a:p>
          <a:p>
            <a:r>
              <a:rPr lang="en-US" altLang="en-US" sz="2000" b="1" dirty="0"/>
              <a:t>Acquisition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C1F97A2B-5423-4A05-ABC8-04A0CED36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2967990"/>
            <a:ext cx="1347636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en-US" sz="2000" b="1" dirty="0"/>
              <a:t>Encoding</a:t>
            </a:r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3B798838-A928-493C-8B05-4F5067480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1199" y="5087938"/>
            <a:ext cx="1557907" cy="7085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en-US" sz="2000" b="1"/>
              <a:t>Inferencing</a:t>
            </a:r>
          </a:p>
          <a:p>
            <a:endParaRPr lang="en-US" altLang="en-US" sz="2000" b="1"/>
          </a:p>
        </p:txBody>
      </p:sp>
      <p:sp>
        <p:nvSpPr>
          <p:cNvPr id="11272" name="Rectangle 8">
            <a:extLst>
              <a:ext uri="{FF2B5EF4-FFF2-40B4-BE49-F238E27FC236}">
                <a16:creationId xmlns:a16="http://schemas.microsoft.com/office/drawing/2014/main" id="{C93A36ED-82B7-40C8-A40B-A9C79C671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330" y="1354138"/>
            <a:ext cx="2889614" cy="7085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en-US" sz="2000" b="1"/>
              <a:t>Sources of knowledge</a:t>
            </a:r>
          </a:p>
          <a:p>
            <a:r>
              <a:rPr lang="en-US" altLang="en-US" sz="2000" b="1"/>
              <a:t>(experts, others)</a:t>
            </a: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DDE9D296-7E3A-4C53-BEDC-4D36D9685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200" y="4021138"/>
            <a:ext cx="1629590" cy="7085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en-US" sz="2000" b="1"/>
              <a:t>Explanation</a:t>
            </a:r>
          </a:p>
          <a:p>
            <a:r>
              <a:rPr lang="en-US" altLang="en-US" sz="2000" b="1"/>
              <a:t>justification</a:t>
            </a:r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67561633-83EB-46EF-9700-4C373F5AE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7399" y="3030538"/>
            <a:ext cx="1545163" cy="708528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en-US" sz="2000" b="1"/>
              <a:t>Knowledge</a:t>
            </a:r>
          </a:p>
          <a:p>
            <a:r>
              <a:rPr lang="en-US" altLang="en-US" sz="2000" b="1"/>
              <a:t>base</a:t>
            </a:r>
          </a:p>
        </p:txBody>
      </p:sp>
      <p:sp>
        <p:nvSpPr>
          <p:cNvPr id="11275" name="Line 11">
            <a:extLst>
              <a:ext uri="{FF2B5EF4-FFF2-40B4-BE49-F238E27FC236}">
                <a16:creationId xmlns:a16="http://schemas.microsoft.com/office/drawing/2014/main" id="{51E13B00-559A-4DD0-A6C1-64B8D249F8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8786" y="5467350"/>
            <a:ext cx="151128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2">
            <a:extLst>
              <a:ext uri="{FF2B5EF4-FFF2-40B4-BE49-F238E27FC236}">
                <a16:creationId xmlns:a16="http://schemas.microsoft.com/office/drawing/2014/main" id="{51492A46-9E90-43A1-B8A1-6F28A552F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9410" y="3413126"/>
            <a:ext cx="0" cy="606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Line 13">
            <a:extLst>
              <a:ext uri="{FF2B5EF4-FFF2-40B4-BE49-F238E27FC236}">
                <a16:creationId xmlns:a16="http://schemas.microsoft.com/office/drawing/2014/main" id="{9B3D7763-936A-41C9-9596-A6A938E47D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6316" y="3409950"/>
            <a:ext cx="135984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14">
            <a:extLst>
              <a:ext uri="{FF2B5EF4-FFF2-40B4-BE49-F238E27FC236}">
                <a16:creationId xmlns:a16="http://schemas.microsoft.com/office/drawing/2014/main" id="{0164C22F-E4E6-42F1-B811-37C16B78659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9140" y="2117726"/>
            <a:ext cx="0" cy="911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Line 15">
            <a:extLst>
              <a:ext uri="{FF2B5EF4-FFF2-40B4-BE49-F238E27FC236}">
                <a16:creationId xmlns:a16="http://schemas.microsoft.com/office/drawing/2014/main" id="{D94B5E53-06B7-4308-B5E8-BFC09F026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0210" y="2422526"/>
            <a:ext cx="0" cy="606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Line 16">
            <a:extLst>
              <a:ext uri="{FF2B5EF4-FFF2-40B4-BE49-F238E27FC236}">
                <a16:creationId xmlns:a16="http://schemas.microsoft.com/office/drawing/2014/main" id="{9EE202AF-5733-4496-9948-48FAE226C1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6810" y="2420938"/>
            <a:ext cx="0" cy="606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Line 17">
            <a:extLst>
              <a:ext uri="{FF2B5EF4-FFF2-40B4-BE49-F238E27FC236}">
                <a16:creationId xmlns:a16="http://schemas.microsoft.com/office/drawing/2014/main" id="{F75D6865-8ABD-425C-B204-E233C4EA8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2586" y="3409950"/>
            <a:ext cx="166273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18">
            <a:extLst>
              <a:ext uri="{FF2B5EF4-FFF2-40B4-BE49-F238E27FC236}">
                <a16:creationId xmlns:a16="http://schemas.microsoft.com/office/drawing/2014/main" id="{91E62867-E18B-4131-82F8-E055F12C0D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5610" y="4783138"/>
            <a:ext cx="0" cy="682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19">
            <a:extLst>
              <a:ext uri="{FF2B5EF4-FFF2-40B4-BE49-F238E27FC236}">
                <a16:creationId xmlns:a16="http://schemas.microsoft.com/office/drawing/2014/main" id="{01EDFB40-BBFB-4FB1-B096-0580413E71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2516" y="1733550"/>
            <a:ext cx="90551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5">
            <a:extLst>
              <a:ext uri="{FF2B5EF4-FFF2-40B4-BE49-F238E27FC236}">
                <a16:creationId xmlns:a16="http://schemas.microsoft.com/office/drawing/2014/main" id="{E6F3D2DF-2127-45CF-81A3-B4928F7A2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0210" y="3768976"/>
            <a:ext cx="0" cy="131896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6">
            <a:extLst>
              <a:ext uri="{FF2B5EF4-FFF2-40B4-BE49-F238E27FC236}">
                <a16:creationId xmlns:a16="http://schemas.microsoft.com/office/drawing/2014/main" id="{B655FE25-FC62-4BCD-BAA2-6E6F788F95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91100" y="3768976"/>
            <a:ext cx="0" cy="1318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3633E18-44CF-42AC-830C-8CC6AD2CEE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en-US" b="1">
                <a:solidFill>
                  <a:schemeClr val="tx1"/>
                </a:solidFill>
                <a:latin typeface="Century Schoolbook" panose="02040604050505020304" pitchFamily="18" charset="0"/>
              </a:rPr>
              <a:t>Scope of Knowledge</a:t>
            </a:r>
            <a:r>
              <a:rPr lang="en-US" altLang="en-US" b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928511E-8BE4-4EA1-9581-3AB920BB9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Pct val="70000"/>
            </a:pPr>
            <a:r>
              <a:rPr lang="en-US" altLang="en-US" sz="3000" b="1" i="1" dirty="0">
                <a:latin typeface="Century Schoolbook" panose="02040604050505020304" pitchFamily="18" charset="0"/>
              </a:rPr>
              <a:t>Knowledge acquisition </a:t>
            </a:r>
            <a:r>
              <a:rPr lang="en-US" altLang="en-US" sz="3000" b="1" dirty="0">
                <a:latin typeface="Century Schoolbook" panose="02040604050505020304" pitchFamily="18" charset="0"/>
              </a:rPr>
              <a:t>is the extraction of knowledge from sources of expertise and its transfer to the knowledge base and sometimes to the inference engine</a:t>
            </a:r>
          </a:p>
          <a:p>
            <a:pPr>
              <a:buSzPct val="70000"/>
            </a:pPr>
            <a:endParaRPr lang="en-US" altLang="en-US" sz="3000" b="1" dirty="0">
              <a:latin typeface="Century Schoolbook" panose="02040604050505020304" pitchFamily="18" charset="0"/>
            </a:endParaRPr>
          </a:p>
          <a:p>
            <a:pPr>
              <a:buSzPct val="70000"/>
            </a:pPr>
            <a:r>
              <a:rPr lang="en-US" altLang="en-US" sz="3000" b="1" i="1" dirty="0">
                <a:latin typeface="Century Schoolbook" panose="02040604050505020304" pitchFamily="18" charset="0"/>
              </a:rPr>
              <a:t>Knowledge</a:t>
            </a:r>
            <a:r>
              <a:rPr lang="en-US" altLang="en-US" sz="3000" b="1" dirty="0">
                <a:latin typeface="Century Schoolbook" panose="02040604050505020304" pitchFamily="18" charset="0"/>
              </a:rPr>
              <a:t> is a collection of specialized facts, procedures and judgment rules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385A88-CA3C-4C93-B910-4B966A795BF3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B461F2E8-FE82-4541-B563-044F79041CC5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33D7BA4-6A3E-4B03-85C4-873E8EC224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en-US" b="1">
                <a:solidFill>
                  <a:schemeClr val="tx1"/>
                </a:solidFill>
                <a:latin typeface="Century Schoolbook" panose="02040604050505020304" pitchFamily="18" charset="0"/>
              </a:rPr>
              <a:t>Knowledge Sources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B7FD9A9-19AB-4BD4-939C-07A141612B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Pct val="70000"/>
            </a:pPr>
            <a:r>
              <a:rPr lang="en-US" altLang="en-US" sz="3000" b="1">
                <a:latin typeface="Century Schoolbook" panose="02040604050505020304" pitchFamily="18" charset="0"/>
              </a:rPr>
              <a:t>Documented (books, manuals, etc.)</a:t>
            </a:r>
          </a:p>
          <a:p>
            <a:pPr>
              <a:buSzPct val="70000"/>
            </a:pPr>
            <a:r>
              <a:rPr lang="en-US" altLang="en-US" sz="3000" b="1">
                <a:latin typeface="Century Schoolbook" panose="02040604050505020304" pitchFamily="18" charset="0"/>
              </a:rPr>
              <a:t>Undocumented (in people's minds)</a:t>
            </a:r>
          </a:p>
          <a:p>
            <a:pPr lvl="1"/>
            <a:r>
              <a:rPr lang="en-US" altLang="en-US" sz="3000" b="1">
                <a:latin typeface="Century Schoolbook" panose="02040604050505020304" pitchFamily="18" charset="0"/>
              </a:rPr>
              <a:t>From people, from machines</a:t>
            </a:r>
          </a:p>
          <a:p>
            <a:pPr>
              <a:buSzPct val="70000"/>
            </a:pPr>
            <a:r>
              <a:rPr lang="en-US" altLang="en-US" sz="3000" b="1">
                <a:latin typeface="Century Schoolbook" panose="02040604050505020304" pitchFamily="18" charset="0"/>
              </a:rPr>
              <a:t>Knowledge Acquisition from Databases</a:t>
            </a:r>
          </a:p>
          <a:p>
            <a:pPr>
              <a:buSzPct val="70000"/>
            </a:pPr>
            <a:r>
              <a:rPr lang="en-US" altLang="en-US" sz="3000" b="1">
                <a:latin typeface="Century Schoolbook" panose="02040604050505020304" pitchFamily="18" charset="0"/>
              </a:rPr>
              <a:t>Knowledge Acquisition Via the Internet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9156E04-6CCE-4905-AB8A-493C5F1FC90A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B461F2E8-FE82-4541-B563-044F79041CC5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BF65BA1-6BB8-4FED-AF98-B06E475DC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en-US" b="1">
                <a:solidFill>
                  <a:schemeClr val="tx1"/>
                </a:solidFill>
                <a:latin typeface="Century Schoolbook" panose="02040604050505020304" pitchFamily="18" charset="0"/>
              </a:rPr>
              <a:t>Knowledge Levels</a:t>
            </a:r>
            <a:r>
              <a:rPr lang="en-US" altLang="en-US" sz="4000" b="1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2263C33-D936-4C1A-A237-48059B4CD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Pct val="70000"/>
            </a:pPr>
            <a:r>
              <a:rPr lang="en-US" altLang="en-US" sz="2200" b="1" i="1" dirty="0">
                <a:latin typeface="Century Schoolbook" panose="02040604050505020304" pitchFamily="18" charset="0"/>
              </a:rPr>
              <a:t>Shallow</a:t>
            </a:r>
            <a:r>
              <a:rPr lang="en-US" altLang="en-US" sz="2200" b="1" dirty="0">
                <a:latin typeface="Century Schoolbook" panose="02040604050505020304" pitchFamily="18" charset="0"/>
              </a:rPr>
              <a:t> knowledge (surface) </a:t>
            </a:r>
          </a:p>
          <a:p>
            <a:pPr>
              <a:buSzPct val="70000"/>
            </a:pPr>
            <a:r>
              <a:rPr lang="en-US" altLang="en-US" sz="2200" b="1" i="1" dirty="0">
                <a:latin typeface="Century Schoolbook" panose="02040604050505020304" pitchFamily="18" charset="0"/>
              </a:rPr>
              <a:t>Deep</a:t>
            </a:r>
            <a:r>
              <a:rPr lang="en-US" altLang="en-US" sz="2200" b="1" dirty="0">
                <a:latin typeface="Century Schoolbook" panose="02040604050505020304" pitchFamily="18" charset="0"/>
              </a:rPr>
              <a:t> knowledge</a:t>
            </a:r>
          </a:p>
          <a:p>
            <a:pPr>
              <a:buSzPct val="70000"/>
            </a:pPr>
            <a:endParaRPr lang="en-US" altLang="en-US" sz="2200" b="1" dirty="0">
              <a:latin typeface="Century Schoolbook" panose="02040604050505020304" pitchFamily="18" charset="0"/>
            </a:endParaRPr>
          </a:p>
          <a:p>
            <a:pPr>
              <a:buSzPct val="70000"/>
            </a:pPr>
            <a:r>
              <a:rPr lang="en-US" altLang="en-US" sz="2200" b="1" dirty="0">
                <a:latin typeface="Century Schoolbook" panose="02040604050505020304" pitchFamily="18" charset="0"/>
              </a:rPr>
              <a:t>Can implement a computerized representation that is </a:t>
            </a:r>
            <a:r>
              <a:rPr lang="en-US" altLang="en-US" sz="2200" b="1" i="1" dirty="0">
                <a:latin typeface="Century Schoolbook" panose="02040604050505020304" pitchFamily="18" charset="0"/>
              </a:rPr>
              <a:t>deeper</a:t>
            </a:r>
            <a:r>
              <a:rPr lang="en-US" altLang="en-US" sz="2200" b="1" dirty="0">
                <a:latin typeface="Century Schoolbook" panose="02040604050505020304" pitchFamily="18" charset="0"/>
              </a:rPr>
              <a:t> than shallow knowledge</a:t>
            </a:r>
          </a:p>
          <a:p>
            <a:pPr>
              <a:buSzPct val="70000"/>
            </a:pPr>
            <a:r>
              <a:rPr lang="en-US" altLang="en-US" sz="2200" b="1" dirty="0">
                <a:latin typeface="Century Schoolbook" panose="02040604050505020304" pitchFamily="18" charset="0"/>
              </a:rPr>
              <a:t>Special knowledge representation methods (semantic networks and frames) to allow the implementation of deeper-level reasoning (abstraction and analogy): important expert activity</a:t>
            </a:r>
          </a:p>
          <a:p>
            <a:pPr>
              <a:buSzPct val="70000"/>
            </a:pPr>
            <a:r>
              <a:rPr lang="en-US" altLang="en-US" sz="2200" b="1" dirty="0">
                <a:latin typeface="Century Schoolbook" panose="02040604050505020304" pitchFamily="18" charset="0"/>
              </a:rPr>
              <a:t>Represent objects and processes of the domain of expertise at this level</a:t>
            </a:r>
          </a:p>
          <a:p>
            <a:pPr>
              <a:buSzPct val="70000"/>
            </a:pPr>
            <a:r>
              <a:rPr lang="en-US" altLang="en-US" sz="2200" b="1" dirty="0">
                <a:latin typeface="Century Schoolbook" panose="02040604050505020304" pitchFamily="18" charset="0"/>
              </a:rPr>
              <a:t>Relationships among objects are important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EEC5205-4DC0-408B-BE3A-B83F823F2DDF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B461F2E8-FE82-4541-B563-044F79041CC5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A629542-7A4B-46F0-8871-EEE0607A0A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en-US" b="1">
                <a:solidFill>
                  <a:schemeClr val="tx1"/>
                </a:solidFill>
                <a:latin typeface="Century Schoolbook" panose="02040604050505020304" pitchFamily="18" charset="0"/>
              </a:rPr>
              <a:t>Major Categories of Knowledge 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9E23860-1335-44B9-B6CC-CF9CF4D44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Pct val="70000"/>
            </a:pPr>
            <a:r>
              <a:rPr lang="en-US" altLang="en-US" sz="2400" b="1" dirty="0">
                <a:latin typeface="Century Schoolbook" panose="02040604050505020304" pitchFamily="18" charset="0"/>
              </a:rPr>
              <a:t>Declarative Knowledge</a:t>
            </a:r>
          </a:p>
          <a:p>
            <a:pPr>
              <a:buSzPct val="70000"/>
            </a:pPr>
            <a:endParaRPr lang="en-US" altLang="en-US" sz="2400" b="1" dirty="0">
              <a:latin typeface="Century Schoolbook" panose="02040604050505020304" pitchFamily="18" charset="0"/>
            </a:endParaRPr>
          </a:p>
          <a:p>
            <a:pPr>
              <a:buSzPct val="70000"/>
            </a:pPr>
            <a:r>
              <a:rPr lang="en-US" altLang="en-US" sz="2400" b="1" dirty="0">
                <a:latin typeface="Century Schoolbook" panose="02040604050505020304" pitchFamily="18" charset="0"/>
              </a:rPr>
              <a:t>Procedural Knowledge </a:t>
            </a:r>
          </a:p>
          <a:p>
            <a:pPr>
              <a:buSzPct val="70000"/>
            </a:pPr>
            <a:endParaRPr lang="en-US" altLang="en-US" sz="2400" b="1" dirty="0">
              <a:latin typeface="Century Schoolbook" panose="02040604050505020304" pitchFamily="18" charset="0"/>
            </a:endParaRPr>
          </a:p>
          <a:p>
            <a:pPr>
              <a:buSzPct val="70000"/>
            </a:pPr>
            <a:r>
              <a:rPr lang="en-US" altLang="en-US" sz="2400" b="1" dirty="0">
                <a:latin typeface="Century Schoolbook" panose="02040604050505020304" pitchFamily="18" charset="0"/>
              </a:rPr>
              <a:t>Metaknowledge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036DD0-9F0B-46B9-ACFD-D8DA91D168D6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B461F2E8-FE82-4541-B563-044F79041CC5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0810B80-BD66-45A9-8499-FBEFB348C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en-US" b="1">
                <a:solidFill>
                  <a:schemeClr val="tx1"/>
                </a:solidFill>
                <a:latin typeface="Century Schoolbook" panose="02040604050505020304" pitchFamily="18" charset="0"/>
              </a:rPr>
              <a:t>Declarative Knowledge 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2FC4979-9E79-41CB-A81E-6446166181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sz="2800" b="1" dirty="0">
                <a:latin typeface="Century Schoolbook" panose="02040604050505020304" pitchFamily="18" charset="0"/>
              </a:rPr>
              <a:t>Descriptive Representation of Knowledge</a:t>
            </a:r>
          </a:p>
          <a:p>
            <a:pPr>
              <a:buSzPct val="70000"/>
            </a:pPr>
            <a:endParaRPr lang="en-US" altLang="en-US" sz="2800" b="1" dirty="0">
              <a:latin typeface="Century Schoolbook" panose="02040604050505020304" pitchFamily="18" charset="0"/>
            </a:endParaRPr>
          </a:p>
          <a:p>
            <a:pPr>
              <a:buSzPct val="70000"/>
            </a:pPr>
            <a:r>
              <a:rPr lang="en-US" altLang="en-US" sz="2800" b="1" dirty="0">
                <a:latin typeface="Century Schoolbook" panose="02040604050505020304" pitchFamily="18" charset="0"/>
              </a:rPr>
              <a:t>Expressed in a factual statement</a:t>
            </a:r>
          </a:p>
          <a:p>
            <a:pPr>
              <a:buSzPct val="70000"/>
            </a:pPr>
            <a:endParaRPr lang="en-US" altLang="en-US" sz="2800" b="1" dirty="0">
              <a:latin typeface="Century Schoolbook" panose="02040604050505020304" pitchFamily="18" charset="0"/>
            </a:endParaRPr>
          </a:p>
          <a:p>
            <a:pPr>
              <a:buSzPct val="70000"/>
            </a:pPr>
            <a:r>
              <a:rPr lang="en-US" altLang="en-US" sz="2800" b="1" dirty="0">
                <a:latin typeface="Century Schoolbook" panose="02040604050505020304" pitchFamily="18" charset="0"/>
              </a:rPr>
              <a:t>Shallow </a:t>
            </a:r>
          </a:p>
          <a:p>
            <a:pPr>
              <a:buSzPct val="70000"/>
            </a:pPr>
            <a:endParaRPr lang="en-US" altLang="en-US" sz="2800" b="1" dirty="0">
              <a:latin typeface="Century Schoolbook" panose="02040604050505020304" pitchFamily="18" charset="0"/>
            </a:endParaRPr>
          </a:p>
          <a:p>
            <a:pPr>
              <a:buSzPct val="70000"/>
            </a:pPr>
            <a:r>
              <a:rPr lang="en-US" altLang="en-US" sz="2800" b="1" dirty="0">
                <a:latin typeface="Century Schoolbook" panose="02040604050505020304" pitchFamily="18" charset="0"/>
              </a:rPr>
              <a:t>Important in the initial stage of knowledge acquisition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4D3362F-55F4-444B-8A28-8C05E746F03D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B461F2E8-FE82-4541-B563-044F79041CC5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1039</Words>
  <Application>Microsoft Office PowerPoint</Application>
  <PresentationFormat>Widescreen</PresentationFormat>
  <Paragraphs>300</Paragraphs>
  <Slides>37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Century Schoolbook</vt:lpstr>
      <vt:lpstr>Calibri</vt:lpstr>
      <vt:lpstr>Monotype Sorts</vt:lpstr>
      <vt:lpstr>Century</vt:lpstr>
      <vt:lpstr>Roboto</vt:lpstr>
      <vt:lpstr>Arial</vt:lpstr>
      <vt:lpstr>Material</vt:lpstr>
      <vt:lpstr>Document</vt:lpstr>
      <vt:lpstr>Microsoft Word 97 - 2003 Document</vt:lpstr>
      <vt:lpstr>DS&amp;AI Project Knowledge Engineering </vt:lpstr>
      <vt:lpstr>Outline</vt:lpstr>
      <vt:lpstr>Knowledge Engineering</vt:lpstr>
      <vt:lpstr>Knowledge Engineering Process </vt:lpstr>
      <vt:lpstr>Scope of Knowledge </vt:lpstr>
      <vt:lpstr>Knowledge Sources</vt:lpstr>
      <vt:lpstr>Knowledge Levels </vt:lpstr>
      <vt:lpstr>Major Categories of Knowledge </vt:lpstr>
      <vt:lpstr>Declarative Knowledge </vt:lpstr>
      <vt:lpstr>Procedural Knowledge</vt:lpstr>
      <vt:lpstr>Descriptive vs. procedural knowledge</vt:lpstr>
      <vt:lpstr>Metaknowledge </vt:lpstr>
      <vt:lpstr>Knowledge Acquisition Methods: An Overview </vt:lpstr>
      <vt:lpstr>Manual Methods of  Knowledge Acquisition</vt:lpstr>
      <vt:lpstr>Manual Methods - Structured Around Interviews </vt:lpstr>
      <vt:lpstr>Interviews </vt:lpstr>
      <vt:lpstr>Unstructured Interviews </vt:lpstr>
      <vt:lpstr>PowerPoint Presentation</vt:lpstr>
      <vt:lpstr>Structured Interviews </vt:lpstr>
      <vt:lpstr>Recommendation</vt:lpstr>
      <vt:lpstr>Tracking Methods </vt:lpstr>
      <vt:lpstr>Protocol Analysis</vt:lpstr>
      <vt:lpstr>Expert-Driven Knowledge Acquisition</vt:lpstr>
      <vt:lpstr>Expert-driven Methods </vt:lpstr>
      <vt:lpstr>Approaches to Expert-Driven Systems</vt:lpstr>
      <vt:lpstr>Computer-aided Approaches </vt:lpstr>
      <vt:lpstr>Repertory Grid Analysis (RGA)</vt:lpstr>
      <vt:lpstr>The Grid </vt:lpstr>
      <vt:lpstr>An Example</vt:lpstr>
      <vt:lpstr>An Example</vt:lpstr>
      <vt:lpstr>Induction-Driven Knowledge Acquisition</vt:lpstr>
      <vt:lpstr>Machine Learning</vt:lpstr>
      <vt:lpstr>Automated Rule Induction </vt:lpstr>
      <vt:lpstr>PowerPoint Presentation</vt:lpstr>
      <vt:lpstr>Case-based Reasoning (CBR)</vt:lpstr>
      <vt:lpstr>Neural Computing </vt:lpstr>
      <vt:lpstr>Validation and Verification of the Knowledge Base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Density Experiment</dc:title>
  <dc:creator>Marcello</dc:creator>
  <cp:lastModifiedBy>Marcello Bonsangue</cp:lastModifiedBy>
  <cp:revision>59</cp:revision>
  <dcterms:modified xsi:type="dcterms:W3CDTF">2020-06-22T16:02:55Z</dcterms:modified>
</cp:coreProperties>
</file>