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64" r:id="rId3"/>
    <p:sldId id="258" r:id="rId4"/>
    <p:sldId id="265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8" r:id="rId13"/>
    <p:sldId id="599" r:id="rId14"/>
    <p:sldId id="600" r:id="rId15"/>
    <p:sldId id="601" r:id="rId16"/>
    <p:sldId id="602" r:id="rId17"/>
    <p:sldId id="604" r:id="rId18"/>
    <p:sldId id="605" r:id="rId19"/>
    <p:sldId id="603" r:id="rId20"/>
    <p:sldId id="606" r:id="rId21"/>
    <p:sldId id="607" r:id="rId22"/>
    <p:sldId id="608" r:id="rId23"/>
    <p:sldId id="612" r:id="rId24"/>
    <p:sldId id="609" r:id="rId25"/>
    <p:sldId id="610" r:id="rId26"/>
    <p:sldId id="611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3770D-D042-4EC7-9C70-6D5F569712F1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2ED73-F0A9-4282-8A36-4D0E2E8D49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67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23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7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Dark Background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71689" y="1529270"/>
            <a:ext cx="5398092" cy="303289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000" b="0" i="0" baseline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defRPr>
            </a:lvl1pPr>
          </a:lstStyle>
          <a:p>
            <a:r>
              <a:rPr lang="en-US" dirty="0"/>
              <a:t>LUCIDA SANS </a:t>
            </a:r>
            <a:r>
              <a:rPr lang="en-US"/>
              <a:t>30PT WHITE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0986" y="4875845"/>
            <a:ext cx="5398556" cy="1329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defRPr>
            </a:lvl1pPr>
            <a:lvl2pPr marL="371677" indent="0">
              <a:spcBef>
                <a:spcPts val="0"/>
              </a:spcBef>
              <a:buNone/>
              <a:defRPr sz="1867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defRPr>
            </a:lvl2pPr>
            <a:lvl3pPr marL="744201" indent="0">
              <a:spcBef>
                <a:spcPts val="0"/>
              </a:spcBef>
              <a:buNone/>
              <a:defRPr sz="1867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defRPr>
            </a:lvl3pPr>
            <a:lvl4pPr marL="1115879" indent="0">
              <a:spcBef>
                <a:spcPts val="0"/>
              </a:spcBef>
              <a:buNone/>
              <a:defRPr sz="1867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defRPr>
            </a:lvl4pPr>
            <a:lvl5pPr marL="1488403" indent="0">
              <a:spcBef>
                <a:spcPts val="0"/>
              </a:spcBef>
              <a:buNone/>
              <a:defRPr sz="1867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defRPr>
            </a:lvl5pPr>
          </a:lstStyle>
          <a:p>
            <a:pPr lvl="0"/>
            <a:r>
              <a:rPr lang="en-US" dirty="0"/>
              <a:t>Lucida Sans 12pt White</a:t>
            </a:r>
          </a:p>
        </p:txBody>
      </p:sp>
      <p:sp>
        <p:nvSpPr>
          <p:cNvPr id="6" name="Media Placeholder 3"/>
          <p:cNvSpPr>
            <a:spLocks noGrp="1"/>
          </p:cNvSpPr>
          <p:nvPr>
            <p:ph type="media" sz="quarter" idx="19" hasCustomPrompt="1"/>
          </p:nvPr>
        </p:nvSpPr>
        <p:spPr>
          <a:xfrm>
            <a:off x="6410633" y="1"/>
            <a:ext cx="5781367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Animated logo to be inserted as video here</a:t>
            </a:r>
          </a:p>
        </p:txBody>
      </p:sp>
    </p:spTree>
    <p:extLst>
      <p:ext uri="{BB962C8B-B14F-4D97-AF65-F5344CB8AC3E}">
        <p14:creationId xmlns:p14="http://schemas.microsoft.com/office/powerpoint/2010/main" val="108553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3996267" y="0"/>
            <a:ext cx="8195733" cy="6858000"/>
          </a:xfrm>
          <a:prstGeom prst="rect">
            <a:avLst/>
          </a:prstGeom>
          <a:gradFill>
            <a:gsLst>
              <a:gs pos="0">
                <a:srgbClr val="A6C638"/>
              </a:gs>
              <a:gs pos="100000">
                <a:srgbClr val="479951"/>
              </a:gs>
            </a:gsLst>
            <a:lin ang="2700000" scaled="0"/>
          </a:gradFill>
          <a:ln w="12700">
            <a:miter lim="400000"/>
          </a:ln>
        </p:spPr>
        <p:txBody>
          <a:bodyPr lIns="42516" tIns="42516" rIns="42516" bIns="42516" anchor="ctr"/>
          <a:lstStyle/>
          <a:p>
            <a:pPr lvl="0"/>
            <a:endParaRPr lang="en-US" sz="3200" b="0" i="0" dirty="0">
              <a:solidFill>
                <a:srgbClr val="FFFFFF"/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1484" y="1643260"/>
            <a:ext cx="6851073" cy="3691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defRPr>
            </a:lvl1pPr>
            <a:lvl2pPr marL="382684" indent="0">
              <a:buNone/>
              <a:defRPr/>
            </a:lvl2pPr>
            <a:lvl3pPr marL="765368" indent="0">
              <a:buNone/>
              <a:defRPr/>
            </a:lvl3pPr>
            <a:lvl4pPr marL="1148051" indent="0">
              <a:buNone/>
              <a:defRPr/>
            </a:lvl4pPr>
            <a:lvl5pPr marL="1530735" indent="0">
              <a:buNone/>
              <a:defRPr/>
            </a:lvl5pPr>
          </a:lstStyle>
          <a:p>
            <a:pPr lvl="0"/>
            <a:r>
              <a:rPr lang="en-US" dirty="0"/>
              <a:t>Lucida Sans 28pt White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9" y="2656688"/>
            <a:ext cx="3188169" cy="3083597"/>
          </a:xfrm>
          <a:prstGeom prst="rect">
            <a:avLst/>
          </a:prstGeom>
        </p:spPr>
      </p:pic>
      <p:sp>
        <p:nvSpPr>
          <p:cNvPr id="11" name="Shape 280"/>
          <p:cNvSpPr/>
          <p:nvPr userDrawn="1"/>
        </p:nvSpPr>
        <p:spPr>
          <a:xfrm>
            <a:off x="4254228" y="6474216"/>
            <a:ext cx="5382639" cy="229428"/>
          </a:xfrm>
          <a:prstGeom prst="rect">
            <a:avLst/>
          </a:prstGeom>
          <a:ln w="12700">
            <a:miter lim="400000"/>
          </a:ln>
        </p:spPr>
        <p:txBody>
          <a:bodyPr wrap="square" lIns="42516" tIns="42516" rIns="42516" bIns="42516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  <a:sym typeface="Lucida Sans" charset="0"/>
              </a:defRPr>
            </a:lvl1pPr>
          </a:lstStyle>
          <a:p>
            <a:r>
              <a:rPr lang="en-US" sz="933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Copyright of</a:t>
            </a:r>
            <a:r>
              <a:rPr lang="en-US" sz="933" baseline="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933" dirty="0" err="1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GovTech</a:t>
            </a:r>
            <a:r>
              <a:rPr lang="en-US" sz="933" baseline="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DE" sz="933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© </a:t>
            </a:r>
            <a:r>
              <a:rPr lang="en-US" sz="933" baseline="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Not to be reproduced unless with </a:t>
            </a:r>
            <a:r>
              <a:rPr lang="en-US" sz="800" baseline="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explicit</a:t>
            </a:r>
            <a:r>
              <a:rPr lang="en-US" sz="933" baseline="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 consent by </a:t>
            </a:r>
            <a:r>
              <a:rPr lang="en-US" sz="933" baseline="0" dirty="0" err="1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GovTech</a:t>
            </a:r>
            <a:r>
              <a:rPr lang="en-US" sz="933" baseline="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.</a:t>
            </a:r>
            <a:endParaRPr sz="933" dirty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21" y="6345089"/>
            <a:ext cx="1070400" cy="306444"/>
          </a:xfrm>
          <a:prstGeom prst="rect">
            <a:avLst/>
          </a:prstGeom>
        </p:spPr>
      </p:pic>
      <p:sp>
        <p:nvSpPr>
          <p:cNvPr id="22" name="Shape 196"/>
          <p:cNvSpPr>
            <a:spLocks noGrp="1"/>
          </p:cNvSpPr>
          <p:nvPr>
            <p:ph type="sldNum" sz="quarter" idx="4"/>
          </p:nvPr>
        </p:nvSpPr>
        <p:spPr>
          <a:xfrm>
            <a:off x="101001" y="6477173"/>
            <a:ext cx="392192" cy="211116"/>
          </a:xfrm>
          <a:prstGeom prst="rect">
            <a:avLst/>
          </a:prstGeom>
        </p:spPr>
        <p:txBody>
          <a:bodyPr lIns="57397" tIns="28698" rIns="57397" bIns="28698" anchor="ctr"/>
          <a:lstStyle>
            <a:lvl1pPr algn="ctr">
              <a:defRPr sz="933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  <a:sym typeface="Lucida Sans" charset="0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2"/>
          </p:nvPr>
        </p:nvSpPr>
        <p:spPr>
          <a:xfrm>
            <a:off x="671687" y="1642533"/>
            <a:ext cx="2557896" cy="588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Pct val="100000"/>
              <a:buNone/>
              <a:defRPr sz="2133" b="0" i="0">
                <a:solidFill>
                  <a:schemeClr val="bg1">
                    <a:lumMod val="50000"/>
                  </a:schemeClr>
                </a:solidFill>
                <a:latin typeface="Lucida Sans" charset="0"/>
                <a:ea typeface="Lucida Sans" charset="0"/>
                <a:cs typeface="Lucida Sans" charset="0"/>
              </a:defRPr>
            </a:lvl1pPr>
            <a:lvl2pPr marL="621438" indent="-238754">
              <a:lnSpc>
                <a:spcPct val="120000"/>
              </a:lnSpc>
              <a:spcBef>
                <a:spcPts val="0"/>
              </a:spcBef>
              <a:buSzPct val="90000"/>
              <a:buFont typeface="Arial" charset="0"/>
              <a:buChar char="o"/>
              <a:defRPr sz="2133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2pPr>
            <a:lvl3pPr marL="956709" indent="-191342">
              <a:lnSpc>
                <a:spcPct val="120000"/>
              </a:lnSpc>
              <a:spcBef>
                <a:spcPts val="0"/>
              </a:spcBef>
              <a:buFont typeface="ArialMT" charset="0"/>
              <a:buChar char="→"/>
              <a:defRPr sz="1867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467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2928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1">
    <p:bg>
      <p:bgPr>
        <a:gradFill flip="none" rotWithShape="1">
          <a:gsLst>
            <a:gs pos="100000">
              <a:srgbClr val="00B0F0"/>
            </a:gs>
            <a:gs pos="5000">
              <a:srgbClr val="008C48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26" y="1624166"/>
            <a:ext cx="4792677" cy="479267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6"/>
          <p:cNvSpPr>
            <a:spLocks noGrp="1"/>
          </p:cNvSpPr>
          <p:nvPr>
            <p:ph type="body" sz="quarter" idx="16" hasCustomPrompt="1"/>
          </p:nvPr>
        </p:nvSpPr>
        <p:spPr>
          <a:xfrm>
            <a:off x="671688" y="4742356"/>
            <a:ext cx="5574481" cy="520473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 baseline="0">
                <a:solidFill>
                  <a:srgbClr val="FFFFFF"/>
                </a:solidFill>
                <a:latin typeface="Lucida Sans" charset="0"/>
                <a:ea typeface="Lucida Sans" charset="0"/>
                <a:cs typeface="Lucida Sans" charset="0"/>
                <a:sym typeface="Lucida Sans" charset="0"/>
              </a:defRPr>
            </a:lvl1pPr>
          </a:lstStyle>
          <a:p>
            <a:r>
              <a:rPr lang="en-GB" dirty="0"/>
              <a:t>Lucida Sans 18pt White</a:t>
            </a:r>
            <a:endParaRPr dirty="0"/>
          </a:p>
        </p:txBody>
      </p:sp>
      <p:sp>
        <p:nvSpPr>
          <p:cNvPr id="29" name="Shape 146"/>
          <p:cNvSpPr>
            <a:spLocks noGrp="1"/>
          </p:cNvSpPr>
          <p:nvPr>
            <p:ph type="body" sz="quarter" idx="17" hasCustomPrompt="1"/>
          </p:nvPr>
        </p:nvSpPr>
        <p:spPr>
          <a:xfrm>
            <a:off x="671688" y="2108208"/>
            <a:ext cx="5567696" cy="651792"/>
          </a:xfrm>
          <a:prstGeom prst="rect">
            <a:avLst/>
          </a:prstGeom>
        </p:spPr>
        <p:txBody>
          <a:bodyPr wrap="square" lIns="57397" tIns="28698" rIns="57397" bIns="28698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733" baseline="0">
                <a:solidFill>
                  <a:srgbClr val="FFFFFF"/>
                </a:solidFill>
                <a:latin typeface="Lucida Sans" charset="0"/>
                <a:ea typeface="Lucida Sans" charset="0"/>
                <a:cs typeface="Lucida Sans" charset="0"/>
                <a:sym typeface="Lucida Sans" charset="0"/>
              </a:defRPr>
            </a:lvl1pPr>
          </a:lstStyle>
          <a:p>
            <a:r>
              <a:rPr lang="en-GB" dirty="0"/>
              <a:t>Lucida Sans 28pt White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40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3955" y="664997"/>
            <a:ext cx="10918603" cy="675463"/>
          </a:xfrm>
          <a:prstGeom prst="rect">
            <a:avLst/>
          </a:prstGeom>
        </p:spPr>
        <p:txBody>
          <a:bodyPr/>
          <a:lstStyle>
            <a:lvl1pPr algn="l">
              <a:defRPr sz="3733" b="0" i="0">
                <a:solidFill>
                  <a:srgbClr val="005698"/>
                </a:solidFill>
                <a:latin typeface="Lucida Sans" charset="0"/>
                <a:ea typeface="Lucida Sans" charset="0"/>
                <a:cs typeface="Lucida Sans" charset="0"/>
              </a:defRPr>
            </a:lvl1pPr>
          </a:lstStyle>
          <a:p>
            <a:r>
              <a:rPr lang="en-US" dirty="0"/>
              <a:t>Lucida Sans 28pt Blue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03956" y="1766669"/>
            <a:ext cx="5882217" cy="406137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400" b="0" i="0" baseline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1pPr>
            <a:lvl2pPr marL="621784" indent="-239147">
              <a:lnSpc>
                <a:spcPct val="120000"/>
              </a:lnSpc>
              <a:spcBef>
                <a:spcPts val="0"/>
              </a:spcBef>
              <a:buSzPct val="90000"/>
              <a:buFont typeface="Arial" charset="0"/>
              <a:buChar char="o"/>
              <a:defRPr sz="2133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2pPr>
            <a:lvl3pPr marL="956591" indent="-191318">
              <a:lnSpc>
                <a:spcPct val="120000"/>
              </a:lnSpc>
              <a:spcBef>
                <a:spcPts val="0"/>
              </a:spcBef>
              <a:buFont typeface="ArialMT" charset="0"/>
              <a:buChar char="→"/>
              <a:defRPr sz="1867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467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5pPr>
          </a:lstStyle>
          <a:p>
            <a:pPr lvl="0"/>
            <a:r>
              <a:rPr lang="en-US" dirty="0"/>
              <a:t>Lucida Sans 18pt Grey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791371"/>
            <a:ext cx="12192000" cy="72000"/>
          </a:xfrm>
          <a:prstGeom prst="rect">
            <a:avLst/>
          </a:prstGeom>
          <a:gradFill>
            <a:gsLst>
              <a:gs pos="95000">
                <a:srgbClr val="005698"/>
              </a:gs>
              <a:gs pos="0">
                <a:srgbClr val="00B8E1"/>
              </a:gs>
            </a:gsLst>
            <a:lin ang="2700000" scaled="0"/>
          </a:gradFill>
          <a:ln w="12700">
            <a:miter lim="400000"/>
          </a:ln>
        </p:spPr>
        <p:txBody>
          <a:bodyPr lIns="67733" tIns="67733" rIns="67733" bIns="67733" anchor="ctr"/>
          <a:lstStyle/>
          <a:p>
            <a:pPr lvl="0"/>
            <a:endParaRPr lang="en-US" sz="800">
              <a:solidFill>
                <a:srgbClr val="FFFFFF"/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24" y="6332117"/>
            <a:ext cx="1069197" cy="316800"/>
          </a:xfrm>
          <a:prstGeom prst="rect">
            <a:avLst/>
          </a:prstGeom>
        </p:spPr>
      </p:pic>
      <p:sp>
        <p:nvSpPr>
          <p:cNvPr id="14" name="Shape 196"/>
          <p:cNvSpPr>
            <a:spLocks noGrp="1"/>
          </p:cNvSpPr>
          <p:nvPr>
            <p:ph type="sldNum" sz="quarter" idx="4"/>
          </p:nvPr>
        </p:nvSpPr>
        <p:spPr>
          <a:xfrm>
            <a:off x="101001" y="6477173"/>
            <a:ext cx="392192" cy="21111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ctr">
              <a:defRPr sz="933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  <a:sym typeface="Lucida Sans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5" name="Shape 280"/>
          <p:cNvSpPr/>
          <p:nvPr userDrawn="1"/>
        </p:nvSpPr>
        <p:spPr>
          <a:xfrm>
            <a:off x="415681" y="6474218"/>
            <a:ext cx="6070491" cy="229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516" tIns="42516" rIns="42516" bIns="42516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933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Copyright of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933" err="1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GovTech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DE" sz="933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© 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Not to be reproduced unless with explicit consent by </a:t>
            </a:r>
            <a:r>
              <a:rPr lang="en-US" sz="933" baseline="0" err="1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GovTech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.</a:t>
            </a:r>
            <a:endParaRPr sz="933">
              <a:solidFill>
                <a:schemeClr val="bg1">
                  <a:lumMod val="6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4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3955" y="664997"/>
            <a:ext cx="10918603" cy="675463"/>
          </a:xfrm>
          <a:prstGeom prst="rect">
            <a:avLst/>
          </a:prstGeom>
        </p:spPr>
        <p:txBody>
          <a:bodyPr/>
          <a:lstStyle>
            <a:lvl1pPr algn="l">
              <a:defRPr sz="3733" b="0" i="0">
                <a:solidFill>
                  <a:srgbClr val="005698"/>
                </a:solidFill>
                <a:latin typeface="Lucida Sans" charset="0"/>
                <a:ea typeface="Lucida Sans" charset="0"/>
                <a:cs typeface="Lucida Sans" charset="0"/>
              </a:defRPr>
            </a:lvl1pPr>
          </a:lstStyle>
          <a:p>
            <a:r>
              <a:rPr lang="en-US" dirty="0"/>
              <a:t>Lucida Sans 28pt Blue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03956" y="1766669"/>
            <a:ext cx="5882217" cy="406137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SzPct val="100000"/>
              <a:defRPr sz="2400" b="0" i="0" baseline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1pPr>
            <a:lvl2pPr marL="621784" indent="-239147">
              <a:lnSpc>
                <a:spcPct val="120000"/>
              </a:lnSpc>
              <a:spcBef>
                <a:spcPts val="0"/>
              </a:spcBef>
              <a:buSzPct val="90000"/>
              <a:buFont typeface="Arial" charset="0"/>
              <a:buChar char="o"/>
              <a:defRPr sz="2133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2pPr>
            <a:lvl3pPr marL="956591" indent="-191318">
              <a:lnSpc>
                <a:spcPct val="120000"/>
              </a:lnSpc>
              <a:spcBef>
                <a:spcPts val="0"/>
              </a:spcBef>
              <a:buFont typeface="ArialMT" charset="0"/>
              <a:buChar char="→"/>
              <a:defRPr sz="1867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467" b="0" i="0">
                <a:solidFill>
                  <a:srgbClr val="53585F"/>
                </a:solidFill>
                <a:latin typeface="Lucida Sans" charset="0"/>
                <a:ea typeface="Lucida Sans" charset="0"/>
                <a:cs typeface="Lucida Sans" charset="0"/>
              </a:defRPr>
            </a:lvl5pPr>
          </a:lstStyle>
          <a:p>
            <a:pPr lvl="0"/>
            <a:r>
              <a:rPr lang="en-US" dirty="0"/>
              <a:t>Lucida Sans 18pt Grey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791371"/>
            <a:ext cx="12192000" cy="72000"/>
          </a:xfrm>
          <a:prstGeom prst="rect">
            <a:avLst/>
          </a:prstGeom>
          <a:gradFill>
            <a:gsLst>
              <a:gs pos="95000">
                <a:srgbClr val="005698"/>
              </a:gs>
              <a:gs pos="0">
                <a:srgbClr val="00B8E1"/>
              </a:gs>
            </a:gsLst>
            <a:lin ang="2700000" scaled="0"/>
          </a:gradFill>
          <a:ln w="12700">
            <a:miter lim="400000"/>
          </a:ln>
        </p:spPr>
        <p:txBody>
          <a:bodyPr lIns="67733" tIns="67733" rIns="67733" bIns="67733" anchor="ctr"/>
          <a:lstStyle/>
          <a:p>
            <a:pPr lvl="0"/>
            <a:endParaRPr lang="en-US" sz="800">
              <a:solidFill>
                <a:srgbClr val="FFFFFF"/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824" y="6332117"/>
            <a:ext cx="1069197" cy="316800"/>
          </a:xfrm>
          <a:prstGeom prst="rect">
            <a:avLst/>
          </a:prstGeom>
        </p:spPr>
      </p:pic>
      <p:sp>
        <p:nvSpPr>
          <p:cNvPr id="14" name="Shape 196"/>
          <p:cNvSpPr>
            <a:spLocks noGrp="1"/>
          </p:cNvSpPr>
          <p:nvPr>
            <p:ph type="sldNum" sz="quarter" idx="4"/>
          </p:nvPr>
        </p:nvSpPr>
        <p:spPr>
          <a:xfrm>
            <a:off x="101001" y="6477173"/>
            <a:ext cx="392192" cy="21111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7397" tIns="28698" rIns="57397" bIns="28698" anchor="ctr"/>
          <a:lstStyle>
            <a:lvl1pPr algn="ctr">
              <a:defRPr sz="933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  <a:sym typeface="Lucida Sans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5" name="Shape 280"/>
          <p:cNvSpPr/>
          <p:nvPr userDrawn="1"/>
        </p:nvSpPr>
        <p:spPr>
          <a:xfrm>
            <a:off x="415681" y="6474218"/>
            <a:ext cx="6070491" cy="229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2516" tIns="42516" rIns="42516" bIns="42516" anchor="ctr">
            <a:spAutoFit/>
          </a:bodyPr>
          <a:lstStyle>
            <a:lvl1pPr algn="l">
              <a:defRPr sz="1000">
                <a:solidFill>
                  <a:srgbClr val="53585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933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Copyright of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933" err="1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GovTech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DE" sz="933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© 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Not to be reproduced unless with explicit consent by </a:t>
            </a:r>
            <a:r>
              <a:rPr lang="en-US" sz="933" baseline="0" err="1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GovTech</a:t>
            </a:r>
            <a:r>
              <a:rPr lang="en-US" sz="933" baseline="0">
                <a:solidFill>
                  <a:schemeClr val="bg1">
                    <a:lumMod val="6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.</a:t>
            </a:r>
            <a:endParaRPr sz="933">
              <a:solidFill>
                <a:schemeClr val="bg1">
                  <a:lumMod val="6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6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72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64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9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6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9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73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84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1A9B-E152-421E-9E04-245AB76E8872}" type="datetimeFigureOut">
              <a:rPr lang="en-SG" smtClean="0"/>
              <a:t>4/2/2020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6721-2907-4A81-A513-CD4BB10664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5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88" y="1529270"/>
            <a:ext cx="6931059" cy="3032897"/>
          </a:xfrm>
        </p:spPr>
        <p:txBody>
          <a:bodyPr/>
          <a:lstStyle/>
          <a:p>
            <a:r>
              <a:rPr lang="en-US" sz="3733" dirty="0"/>
              <a:t>Hackathon 2020</a:t>
            </a:r>
            <a:br>
              <a:rPr lang="en-US" sz="3733" dirty="0"/>
            </a:br>
            <a:r>
              <a:rPr lang="en-SG" sz="3733" dirty="0"/>
              <a:t>Workshop 2: </a:t>
            </a:r>
            <a:r>
              <a:rPr lang="en-SG" sz="3733" b="1" dirty="0" err="1"/>
              <a:t>Webdev</a:t>
            </a:r>
            <a:endParaRPr lang="en-US" sz="3733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Luo Wenqiang</a:t>
            </a:r>
          </a:p>
          <a:p>
            <a:r>
              <a:rPr lang="en-US" dirty="0"/>
              <a:t>Video Analytics</a:t>
            </a:r>
          </a:p>
          <a:p>
            <a:endParaRPr lang="en-US" dirty="0"/>
          </a:p>
          <a:p>
            <a:r>
              <a:rPr lang="en-US" dirty="0"/>
              <a:t>Data Science &amp; Artificial Intelligence Division</a:t>
            </a:r>
          </a:p>
          <a:p>
            <a:r>
              <a:rPr lang="en-US" dirty="0"/>
              <a:t>2020</a:t>
            </a:r>
          </a:p>
          <a:p>
            <a:endParaRPr lang="en-US" dirty="0"/>
          </a:p>
        </p:txBody>
      </p:sp>
      <p:pic>
        <p:nvPicPr>
          <p:cNvPr id="8" name="Govtech-black-400px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15000"/>
          </a:blip>
          <a:stretch>
            <a:fillRect/>
          </a:stretch>
        </p:blipFill>
        <p:spPr>
          <a:xfrm>
            <a:off x="7214400" y="984000"/>
            <a:ext cx="4118400" cy="41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7308-BE07-4265-A364-CA5CAD8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Benefits of Reactive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5B7D-9405-4575-B038-2319C0A156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9170359" cy="4061375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Application code (esp. controller) is much simpler</a:t>
            </a:r>
          </a:p>
          <a:p>
            <a:r>
              <a:rPr lang="en-SG" dirty="0">
                <a:solidFill>
                  <a:schemeClr val="tx1"/>
                </a:solidFill>
              </a:rPr>
              <a:t>Easier to integrate and reuse components and widgets</a:t>
            </a:r>
          </a:p>
          <a:p>
            <a:r>
              <a:rPr lang="en-SG" dirty="0">
                <a:solidFill>
                  <a:schemeClr val="tx1"/>
                </a:solidFill>
              </a:rPr>
              <a:t>Better performance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minimized DOM changes;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Server-side rendering;</a:t>
            </a:r>
          </a:p>
        </p:txBody>
      </p:sp>
    </p:spTree>
    <p:extLst>
      <p:ext uri="{BB962C8B-B14F-4D97-AF65-F5344CB8AC3E}">
        <p14:creationId xmlns:p14="http://schemas.microsoft.com/office/powerpoint/2010/main" val="311738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6D0D-1D25-F446-B64F-91596625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484" y="1643260"/>
            <a:ext cx="7100306" cy="3691467"/>
          </a:xfrm>
        </p:spPr>
        <p:txBody>
          <a:bodyPr>
            <a:normAutofit/>
          </a:bodyPr>
          <a:lstStyle/>
          <a:p>
            <a:r>
              <a:rPr lang="en-SG" sz="4400" dirty="0"/>
              <a:t>React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651F-EDB0-EB46-955A-43C7FC4A4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686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7308-BE07-4265-A364-CA5CAD8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5B7D-9405-4575-B038-2319C0A156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9170359" cy="4061375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Angular is the first responsive UI framework;</a:t>
            </a:r>
          </a:p>
          <a:p>
            <a:r>
              <a:rPr lang="en-SG" dirty="0">
                <a:solidFill>
                  <a:schemeClr val="tx1"/>
                </a:solidFill>
              </a:rPr>
              <a:t>React: the first virtual-DOM based UI framework;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most active community and eco-system;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easy to find tutorials, components, …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399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6C98-DC29-48D1-BC59-8786DF6B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React Template - JSX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0B843C-E3FC-45AF-B56E-C4CF45CC7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810"/>
              </p:ext>
            </p:extLst>
          </p:nvPr>
        </p:nvGraphicFramePr>
        <p:xfrm>
          <a:off x="603956" y="1781853"/>
          <a:ext cx="109186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301">
                  <a:extLst>
                    <a:ext uri="{9D8B030D-6E8A-4147-A177-3AD203B41FA5}">
                      <a16:colId xmlns:a16="http://schemas.microsoft.com/office/drawing/2014/main" val="3358451653"/>
                    </a:ext>
                  </a:extLst>
                </a:gridCol>
                <a:gridCol w="5459301">
                  <a:extLst>
                    <a:ext uri="{9D8B030D-6E8A-4147-A177-3AD203B41FA5}">
                      <a16:colId xmlns:a16="http://schemas.microsoft.com/office/drawing/2014/main" val="291034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Consolas" panose="020B0609020204030204" pitchFamily="49" charset="0"/>
                        </a:rPr>
                        <a:t>&lt;div&gt;, &lt;DIV&gt;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Consolas" panose="020B0609020204030204" pitchFamily="49" charset="0"/>
                        </a:rPr>
                        <a:t>&lt;div&gt; - HTML, &lt;</a:t>
                      </a:r>
                      <a:r>
                        <a:rPr lang="en-SG" sz="1400" dirty="0" err="1"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en-SG" sz="1400" dirty="0">
                          <a:latin typeface="Consolas" panose="020B0609020204030204" pitchFamily="49" charset="0"/>
                        </a:rPr>
                        <a:t>&gt;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5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>
                          <a:latin typeface="Consolas" panose="020B0609020204030204" pitchFamily="49" charset="0"/>
                        </a:rPr>
                        <a:t>&lt;div class=‘heading’&gt;…&lt;/div&gt;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Consolas" panose="020B0609020204030204" pitchFamily="49" charset="0"/>
                        </a:rPr>
                        <a:t>&lt;div </a:t>
                      </a:r>
                      <a:r>
                        <a:rPr lang="en-SG" sz="1400" dirty="0" err="1">
                          <a:latin typeface="Consolas" panose="020B0609020204030204" pitchFamily="49" charset="0"/>
                        </a:rPr>
                        <a:t>className</a:t>
                      </a:r>
                      <a:r>
                        <a:rPr lang="en-SG" sz="1400" dirty="0">
                          <a:latin typeface="Consolas" panose="020B0609020204030204" pitchFamily="49" charset="0"/>
                        </a:rPr>
                        <a:t>=‘heading’&gt;…&lt;/div&gt;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4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Consolas" panose="020B0609020204030204" pitchFamily="49" charset="0"/>
                        </a:rPr>
                        <a:t>&lt;div style=‘</a:t>
                      </a: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width:100px; </a:t>
                      </a:r>
                      <a:r>
                        <a:rPr lang="en-SG" sz="1400" dirty="0">
                          <a:latin typeface="Consolas" panose="020B0609020204030204" pitchFamily="49" charset="0"/>
                        </a:rPr>
                        <a:t>height:80px’&gt;…&lt;/div&gt;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latin typeface="Consolas" panose="020B0609020204030204" pitchFamily="49" charset="0"/>
                        </a:rPr>
                        <a:t>&lt;div style={{width:’100px’, height:’80px’}}&gt;…&lt;/div&gt;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&lt;div onclick=‘…’&gt;…&lt;/div&gt;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&lt;div </a:t>
                      </a:r>
                      <a:r>
                        <a:rPr lang="en-SG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={…}&gt;…&lt;/div&gt;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4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&lt;!-- comment 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{/* comment */}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02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B986F2-AADA-4539-9759-6CF0E2F6E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67551"/>
              </p:ext>
            </p:extLst>
          </p:nvPr>
        </p:nvGraphicFramePr>
        <p:xfrm>
          <a:off x="612833" y="4448287"/>
          <a:ext cx="1091860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301">
                  <a:extLst>
                    <a:ext uri="{9D8B030D-6E8A-4147-A177-3AD203B41FA5}">
                      <a16:colId xmlns:a16="http://schemas.microsoft.com/office/drawing/2014/main" val="3475248527"/>
                    </a:ext>
                  </a:extLst>
                </a:gridCol>
                <a:gridCol w="5459301">
                  <a:extLst>
                    <a:ext uri="{9D8B030D-6E8A-4147-A177-3AD203B41FA5}">
                      <a16:colId xmlns:a16="http://schemas.microsoft.com/office/drawing/2014/main" val="208242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JSX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Compiled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35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 element = (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&lt;h1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="greeting"&gt;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Hello, world!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&lt;/h1&gt;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 element =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React.createElement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'h1',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{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'greeting'},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'Hello, world!'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2042-C823-41F3-BD82-337C5A28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79DA-3F79-47AA-AEEB-0D2A13B15B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3 flavours:</a:t>
            </a:r>
          </a:p>
          <a:p>
            <a:r>
              <a:rPr lang="en-SG" dirty="0">
                <a:solidFill>
                  <a:schemeClr val="tx1"/>
                </a:solidFill>
              </a:rPr>
              <a:t>Pure functional components;</a:t>
            </a:r>
          </a:p>
          <a:p>
            <a:r>
              <a:rPr lang="en-SG" dirty="0">
                <a:solidFill>
                  <a:schemeClr val="tx1"/>
                </a:solidFill>
              </a:rPr>
              <a:t>Class based components;</a:t>
            </a:r>
          </a:p>
          <a:p>
            <a:r>
              <a:rPr lang="en-SG" dirty="0">
                <a:solidFill>
                  <a:schemeClr val="tx1"/>
                </a:solidFill>
              </a:rPr>
              <a:t>Hook based components;</a:t>
            </a:r>
          </a:p>
        </p:txBody>
      </p:sp>
    </p:spTree>
    <p:extLst>
      <p:ext uri="{BB962C8B-B14F-4D97-AF65-F5344CB8AC3E}">
        <p14:creationId xmlns:p14="http://schemas.microsoft.com/office/powerpoint/2010/main" val="215608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3699-2081-436B-AFA9-1D26548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ED18-D79B-4F70-9C5B-D65C0C917B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dirty="0" err="1">
                <a:solidFill>
                  <a:schemeClr val="tx1"/>
                </a:solidFill>
              </a:rPr>
              <a:t>setState</a:t>
            </a:r>
            <a:r>
              <a:rPr lang="en-SG" dirty="0">
                <a:solidFill>
                  <a:schemeClr val="tx1"/>
                </a:solidFill>
              </a:rPr>
              <a:t>()</a:t>
            </a:r>
          </a:p>
          <a:p>
            <a:r>
              <a:rPr lang="en-SG" dirty="0" err="1">
                <a:solidFill>
                  <a:schemeClr val="tx1"/>
                </a:solidFill>
              </a:rPr>
              <a:t>useState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state frameworks: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Redux</a:t>
            </a:r>
          </a:p>
          <a:p>
            <a:pPr lvl="1"/>
            <a:r>
              <a:rPr lang="en-SG" dirty="0" err="1">
                <a:solidFill>
                  <a:schemeClr val="tx1"/>
                </a:solidFill>
              </a:rPr>
              <a:t>MobX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546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720-37DC-484F-ADDE-B9133706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4AB3-3C32-4EE5-AC7A-BD22136588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9143726" cy="4061375"/>
          </a:xfrm>
        </p:spPr>
        <p:txBody>
          <a:bodyPr/>
          <a:lstStyle/>
          <a:p>
            <a:r>
              <a:rPr lang="en-SG" dirty="0" err="1">
                <a:solidFill>
                  <a:schemeClr val="tx1"/>
                </a:solidFill>
              </a:rPr>
              <a:t>componentDidMount</a:t>
            </a:r>
            <a:r>
              <a:rPr lang="en-SG" dirty="0">
                <a:solidFill>
                  <a:schemeClr val="tx1"/>
                </a:solidFill>
              </a:rPr>
              <a:t>(), </a:t>
            </a:r>
            <a:r>
              <a:rPr lang="en-SG" dirty="0" err="1">
                <a:solidFill>
                  <a:schemeClr val="tx1"/>
                </a:solidFill>
              </a:rPr>
              <a:t>componentWillUnmount</a:t>
            </a:r>
            <a:r>
              <a:rPr lang="en-SG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for DOM specific logic: 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 size, position related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 timer, etc.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 canvas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 for integrating with legacy jQuery components/libraries;</a:t>
            </a:r>
          </a:p>
        </p:txBody>
      </p:sp>
    </p:spTree>
    <p:extLst>
      <p:ext uri="{BB962C8B-B14F-4D97-AF65-F5344CB8AC3E}">
        <p14:creationId xmlns:p14="http://schemas.microsoft.com/office/powerpoint/2010/main" val="203494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6D0D-1D25-F446-B64F-91596625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484" y="1643260"/>
            <a:ext cx="7100306" cy="3691467"/>
          </a:xfrm>
        </p:spPr>
        <p:txBody>
          <a:bodyPr>
            <a:normAutofit/>
          </a:bodyPr>
          <a:lstStyle/>
          <a:p>
            <a:r>
              <a:rPr lang="en-SG" sz="4400" dirty="0"/>
              <a:t>Tool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651F-EDB0-EB46-955A-43C7FC4A4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528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C6B-8641-469F-BA65-8D2B28A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8C3-754B-4B8E-948F-0EB62212D3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7128494" cy="4061375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Browser </a:t>
            </a:r>
            <a:r>
              <a:rPr lang="en-SG" b="1" dirty="0" err="1">
                <a:solidFill>
                  <a:schemeClr val="tx1"/>
                </a:solidFill>
              </a:rPr>
              <a:t>devtool</a:t>
            </a:r>
            <a:r>
              <a:rPr lang="en-SG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SG" i="1" dirty="0">
                <a:solidFill>
                  <a:schemeClr val="tx1"/>
                </a:solidFill>
              </a:rPr>
              <a:t>stethoscope</a:t>
            </a:r>
            <a:r>
              <a:rPr lang="en-SG" dirty="0">
                <a:solidFill>
                  <a:schemeClr val="tx1"/>
                </a:solidFill>
              </a:rPr>
              <a:t> for front end developer;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DOM/CSS inspector;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Console;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JS debugger;</a:t>
            </a:r>
          </a:p>
          <a:p>
            <a:r>
              <a:rPr lang="en-SG" dirty="0">
                <a:solidFill>
                  <a:schemeClr val="tx1"/>
                </a:solidFill>
              </a:rPr>
              <a:t>VS Code;</a:t>
            </a:r>
          </a:p>
          <a:p>
            <a:r>
              <a:rPr lang="en-SG" dirty="0">
                <a:solidFill>
                  <a:schemeClr val="tx1"/>
                </a:solidFill>
              </a:rPr>
              <a:t>Git/GitHub;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972D-BA23-4B89-84F1-4B2ECD81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64" y="1855433"/>
            <a:ext cx="4702523" cy="35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1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C6B-8641-469F-BA65-8D2B28A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8C3-754B-4B8E-948F-0EB62212D3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NPM script</a:t>
            </a:r>
          </a:p>
          <a:p>
            <a:pPr lvl="1"/>
            <a:r>
              <a:rPr lang="en-SG" dirty="0" err="1">
                <a:solidFill>
                  <a:schemeClr val="tx1"/>
                </a:solidFill>
              </a:rPr>
              <a:t>npm</a:t>
            </a:r>
            <a:r>
              <a:rPr lang="en-SG" dirty="0">
                <a:solidFill>
                  <a:schemeClr val="tx1"/>
                </a:solidFill>
              </a:rPr>
              <a:t> install, …</a:t>
            </a:r>
          </a:p>
          <a:p>
            <a:pPr lvl="1"/>
            <a:r>
              <a:rPr lang="en-SG" dirty="0" err="1">
                <a:solidFill>
                  <a:schemeClr val="tx1"/>
                </a:solidFill>
              </a:rPr>
              <a:t>npm</a:t>
            </a:r>
            <a:r>
              <a:rPr lang="en-SG" dirty="0">
                <a:solidFill>
                  <a:schemeClr val="tx1"/>
                </a:solidFill>
              </a:rPr>
              <a:t> run …   # custom cmdlets</a:t>
            </a:r>
          </a:p>
          <a:p>
            <a:r>
              <a:rPr lang="en-SG" i="1" dirty="0">
                <a:solidFill>
                  <a:schemeClr val="tx1"/>
                </a:solidFill>
              </a:rPr>
              <a:t>optional: Gulp, Grunt, …</a:t>
            </a:r>
          </a:p>
        </p:txBody>
      </p:sp>
    </p:spTree>
    <p:extLst>
      <p:ext uri="{BB962C8B-B14F-4D97-AF65-F5344CB8AC3E}">
        <p14:creationId xmlns:p14="http://schemas.microsoft.com/office/powerpoint/2010/main" val="33331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955" y="1766669"/>
            <a:ext cx="10710221" cy="4061375"/>
          </a:xfrm>
        </p:spPr>
        <p:txBody>
          <a:bodyPr>
            <a:normAutofit/>
          </a:bodyPr>
          <a:lstStyle/>
          <a:p>
            <a:pPr lvl="0"/>
            <a:r>
              <a:rPr lang="en-SG" dirty="0"/>
              <a:t>Key concepts in modern web app</a:t>
            </a:r>
          </a:p>
          <a:p>
            <a:pPr lvl="0"/>
            <a:r>
              <a:rPr lang="en-SG" dirty="0"/>
              <a:t>React</a:t>
            </a:r>
          </a:p>
          <a:p>
            <a:r>
              <a:rPr lang="en-SG" dirty="0"/>
              <a:t>Tool stack: NPM, Webpack</a:t>
            </a:r>
          </a:p>
          <a:p>
            <a:r>
              <a:rPr lang="en-SG" dirty="0"/>
              <a:t>Backend integration</a:t>
            </a:r>
          </a:p>
          <a:p>
            <a:r>
              <a:rPr lang="en-S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3895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C6B-8641-469F-BA65-8D2B28A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8C3-754B-4B8E-948F-0EB62212D3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8096161" cy="4061375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the most ugly part of front-end dev</a:t>
            </a:r>
          </a:p>
          <a:p>
            <a:pPr lvl="1"/>
            <a:r>
              <a:rPr lang="en-SG" dirty="0" err="1">
                <a:solidFill>
                  <a:schemeClr val="tx1"/>
                </a:solidFill>
              </a:rPr>
              <a:t>whitebox</a:t>
            </a:r>
            <a:r>
              <a:rPr lang="en-SG" dirty="0">
                <a:solidFill>
                  <a:schemeClr val="tx1"/>
                </a:solidFill>
              </a:rPr>
              <a:t> become </a:t>
            </a:r>
            <a:r>
              <a:rPr lang="en-SG" b="1" dirty="0" err="1">
                <a:solidFill>
                  <a:schemeClr val="tx1"/>
                </a:solidFill>
              </a:rPr>
              <a:t>blackbox</a:t>
            </a:r>
            <a:r>
              <a:rPr lang="en-SG" dirty="0">
                <a:solidFill>
                  <a:schemeClr val="tx1"/>
                </a:solidFill>
              </a:rPr>
              <a:t>;</a:t>
            </a:r>
          </a:p>
          <a:p>
            <a:r>
              <a:rPr lang="en-SG" dirty="0">
                <a:solidFill>
                  <a:schemeClr val="tx1"/>
                </a:solidFill>
              </a:rPr>
              <a:t>why packing?</a:t>
            </a:r>
          </a:p>
          <a:p>
            <a:pPr lvl="1"/>
            <a:r>
              <a:rPr lang="en-SG" dirty="0" err="1">
                <a:solidFill>
                  <a:schemeClr val="tx1"/>
                </a:solidFill>
              </a:rPr>
              <a:t>transpiling</a:t>
            </a:r>
            <a:r>
              <a:rPr lang="en-SG" dirty="0">
                <a:solidFill>
                  <a:schemeClr val="tx1"/>
                </a:solidFill>
              </a:rPr>
              <a:t>: JSX, latest JS features;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CSS </a:t>
            </a:r>
            <a:r>
              <a:rPr lang="en-SG" dirty="0" err="1">
                <a:solidFill>
                  <a:schemeClr val="tx1"/>
                </a:solidFill>
              </a:rPr>
              <a:t>preprocessing</a:t>
            </a:r>
            <a:r>
              <a:rPr lang="en-SG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bundling, minification;</a:t>
            </a:r>
          </a:p>
          <a:p>
            <a:pPr lvl="1"/>
            <a:r>
              <a:rPr lang="en-SG" b="1" dirty="0" err="1">
                <a:solidFill>
                  <a:schemeClr val="tx1"/>
                </a:solidFill>
              </a:rPr>
              <a:t>devserver</a:t>
            </a:r>
            <a:r>
              <a:rPr lang="en-SG" b="1" dirty="0">
                <a:solidFill>
                  <a:schemeClr val="tx1"/>
                </a:solidFill>
              </a:rPr>
              <a:t> and hot reload</a:t>
            </a:r>
            <a:r>
              <a:rPr lang="en-SG" dirty="0">
                <a:solidFill>
                  <a:schemeClr val="tx1"/>
                </a:solidFill>
              </a:rPr>
              <a:t>;</a:t>
            </a:r>
          </a:p>
          <a:p>
            <a:r>
              <a:rPr lang="en-SG" dirty="0">
                <a:solidFill>
                  <a:schemeClr val="tx1"/>
                </a:solidFill>
              </a:rPr>
              <a:t>don’t use skeleton generator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create-react-app, Yeoman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9C628-2CD0-462D-B4A7-7868C41225F0}"/>
              </a:ext>
            </a:extLst>
          </p:cNvPr>
          <p:cNvSpPr/>
          <p:nvPr/>
        </p:nvSpPr>
        <p:spPr>
          <a:xfrm>
            <a:off x="5561462" y="3244334"/>
            <a:ext cx="106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Minifying</a:t>
            </a:r>
          </a:p>
        </p:txBody>
      </p:sp>
    </p:spTree>
    <p:extLst>
      <p:ext uri="{BB962C8B-B14F-4D97-AF65-F5344CB8AC3E}">
        <p14:creationId xmlns:p14="http://schemas.microsoft.com/office/powerpoint/2010/main" val="12832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6D0D-1D25-F446-B64F-91596625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484" y="1643260"/>
            <a:ext cx="7100306" cy="3691467"/>
          </a:xfrm>
        </p:spPr>
        <p:txBody>
          <a:bodyPr>
            <a:normAutofit/>
          </a:bodyPr>
          <a:lstStyle/>
          <a:p>
            <a:r>
              <a:rPr lang="en-SG" sz="4400" dirty="0"/>
              <a:t>Back End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651F-EDB0-EB46-955A-43C7FC4A4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860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C6B-8641-469F-BA65-8D2B28A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 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8C3-754B-4B8E-948F-0EB62212D3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8096161" cy="406137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Micro-services: any </a:t>
            </a:r>
            <a:r>
              <a:rPr lang="en-SG" dirty="0" err="1">
                <a:solidFill>
                  <a:schemeClr val="tx1"/>
                </a:solidFill>
              </a:rPr>
              <a:t>lang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web backend: </a:t>
            </a:r>
            <a:r>
              <a:rPr lang="en-SG" b="1" dirty="0">
                <a:solidFill>
                  <a:schemeClr val="tx1"/>
                </a:solidFill>
              </a:rPr>
              <a:t>Node</a:t>
            </a:r>
          </a:p>
          <a:p>
            <a:pPr lvl="1"/>
            <a:r>
              <a:rPr lang="en-SG" strike="sngStrike" dirty="0">
                <a:solidFill>
                  <a:schemeClr val="tx1"/>
                </a:solidFill>
              </a:rPr>
              <a:t>ASP, JSP, PHP, Ruby, Python</a:t>
            </a:r>
          </a:p>
          <a:p>
            <a:pPr lvl="1" fontAlgn="base"/>
            <a:r>
              <a:rPr lang="en-SG" sz="2266" dirty="0">
                <a:solidFill>
                  <a:schemeClr val="tx1"/>
                </a:solidFill>
              </a:rPr>
              <a:t>assets (HTML, CSS, SVG,  web fonts, images) mgt. and </a:t>
            </a:r>
            <a:r>
              <a:rPr lang="en-SG" sz="2266" dirty="0" err="1">
                <a:solidFill>
                  <a:schemeClr val="tx1"/>
                </a:solidFill>
              </a:rPr>
              <a:t>preprocessing</a:t>
            </a:r>
            <a:r>
              <a:rPr lang="en-SG" sz="2266" dirty="0">
                <a:solidFill>
                  <a:schemeClr val="tx1"/>
                </a:solidFill>
              </a:rPr>
              <a:t>;</a:t>
            </a:r>
          </a:p>
          <a:p>
            <a:pPr lvl="1" fontAlgn="base"/>
            <a:r>
              <a:rPr lang="en-SG" sz="2266" dirty="0">
                <a:solidFill>
                  <a:schemeClr val="tx1"/>
                </a:solidFill>
              </a:rPr>
              <a:t>component: server-side rendering;</a:t>
            </a:r>
          </a:p>
          <a:p>
            <a:pPr lvl="1" fontAlgn="base"/>
            <a:r>
              <a:rPr lang="en-SG" sz="2266" dirty="0">
                <a:solidFill>
                  <a:schemeClr val="tx1"/>
                </a:solidFill>
              </a:rPr>
              <a:t>same tool stack with frontend:</a:t>
            </a:r>
          </a:p>
          <a:p>
            <a:pPr lvl="2" fontAlgn="base"/>
            <a:r>
              <a:rPr lang="en-SG" dirty="0">
                <a:solidFill>
                  <a:schemeClr val="tx1"/>
                </a:solidFill>
              </a:rPr>
              <a:t> more code reuse, faster turnaround;</a:t>
            </a:r>
          </a:p>
        </p:txBody>
      </p:sp>
    </p:spTree>
    <p:extLst>
      <p:ext uri="{BB962C8B-B14F-4D97-AF65-F5344CB8AC3E}">
        <p14:creationId xmlns:p14="http://schemas.microsoft.com/office/powerpoint/2010/main" val="1973723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1FF6-F73F-4588-AC86-D08D4638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Flavours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BE3B-CEE7-4CC5-9AD2-E3D4ECA55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7332681" cy="4061375"/>
          </a:xfrm>
        </p:spPr>
        <p:txBody>
          <a:bodyPr/>
          <a:lstStyle/>
          <a:p>
            <a:r>
              <a:rPr lang="en-SG" strike="sngStrike" dirty="0">
                <a:solidFill>
                  <a:schemeClr val="tx1"/>
                </a:solidFill>
              </a:rPr>
              <a:t>SOAP/XML</a:t>
            </a:r>
          </a:p>
          <a:p>
            <a:r>
              <a:rPr lang="en-SG" b="1" dirty="0">
                <a:solidFill>
                  <a:schemeClr val="tx1"/>
                </a:solidFill>
              </a:rPr>
              <a:t>REST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Micro-services</a:t>
            </a:r>
          </a:p>
          <a:p>
            <a:r>
              <a:rPr lang="en-SG" dirty="0">
                <a:solidFill>
                  <a:schemeClr val="tx1"/>
                </a:solidFill>
              </a:rPr>
              <a:t>IPC/</a:t>
            </a:r>
            <a:r>
              <a:rPr lang="en-SG" dirty="0" err="1">
                <a:solidFill>
                  <a:schemeClr val="tx1"/>
                </a:solidFill>
              </a:rPr>
              <a:t>gRPC</a:t>
            </a:r>
            <a:r>
              <a:rPr lang="en-SG" dirty="0">
                <a:solidFill>
                  <a:schemeClr val="tx1"/>
                </a:solidFill>
              </a:rPr>
              <a:t>, WebRTC/socket: two-way comm.</a:t>
            </a:r>
          </a:p>
          <a:p>
            <a:r>
              <a:rPr lang="en-SG" i="1" dirty="0" err="1">
                <a:solidFill>
                  <a:schemeClr val="tx1"/>
                </a:solidFill>
              </a:rPr>
              <a:t>GraphQL</a:t>
            </a:r>
            <a:r>
              <a:rPr lang="en-SG" i="1" dirty="0">
                <a:solidFill>
                  <a:schemeClr val="tx1"/>
                </a:solidFill>
              </a:rPr>
              <a:t>: some interesting concept</a:t>
            </a:r>
          </a:p>
        </p:txBody>
      </p:sp>
    </p:spTree>
    <p:extLst>
      <p:ext uri="{BB962C8B-B14F-4D97-AF65-F5344CB8AC3E}">
        <p14:creationId xmlns:p14="http://schemas.microsoft.com/office/powerpoint/2010/main" val="245548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6D0D-1D25-F446-B64F-91596625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484" y="1643260"/>
            <a:ext cx="7100306" cy="3691467"/>
          </a:xfrm>
        </p:spPr>
        <p:txBody>
          <a:bodyPr>
            <a:normAutofit/>
          </a:bodyPr>
          <a:lstStyle/>
          <a:p>
            <a:r>
              <a:rPr lang="en-SG" sz="4400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651F-EDB0-EB46-955A-43C7FC4A4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411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C6B-8641-469F-BA65-8D2B28A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8C3-754B-4B8E-948F-0EB62212D3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10466498" cy="406137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Web app dev has a very fast evolving landscape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both front end and back end;</a:t>
            </a:r>
          </a:p>
          <a:p>
            <a:r>
              <a:rPr lang="en-SG" dirty="0">
                <a:solidFill>
                  <a:schemeClr val="tx1"/>
                </a:solidFill>
              </a:rPr>
              <a:t>Don’t be bogged down by the changing tool chains and frameworks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HTML/CSS/SVG/JS are your fundamentals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Stay with the mainstream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Use what is comfortable to you, and build up progressively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Use something that you have reasonably good understanding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 don’t use it for the sake of being hot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 don’t blindly copy from tutorials and sample code;</a:t>
            </a:r>
          </a:p>
        </p:txBody>
      </p:sp>
    </p:spTree>
    <p:extLst>
      <p:ext uri="{BB962C8B-B14F-4D97-AF65-F5344CB8AC3E}">
        <p14:creationId xmlns:p14="http://schemas.microsoft.com/office/powerpoint/2010/main" val="68069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EA94-C5ED-4F73-9EA2-D39BFF58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Beyond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7896-3CF3-4400-9BEB-29C561587F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10715073" cy="406137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SG" sz="2667" dirty="0">
                <a:solidFill>
                  <a:schemeClr val="tx1"/>
                </a:solidFill>
              </a:rPr>
              <a:t>Electron: desktop app;</a:t>
            </a:r>
          </a:p>
          <a:p>
            <a:pPr lvl="1" fontAlgn="base"/>
            <a:r>
              <a:rPr lang="en-SG" sz="2266" dirty="0">
                <a:solidFill>
                  <a:schemeClr val="tx1"/>
                </a:solidFill>
              </a:rPr>
              <a:t>Slack, </a:t>
            </a:r>
            <a:r>
              <a:rPr lang="en-SG" sz="2266" dirty="0" err="1">
                <a:solidFill>
                  <a:schemeClr val="tx1"/>
                </a:solidFill>
              </a:rPr>
              <a:t>Whatsapp</a:t>
            </a:r>
            <a:r>
              <a:rPr lang="en-SG" sz="2266" dirty="0">
                <a:solidFill>
                  <a:schemeClr val="tx1"/>
                </a:solidFill>
              </a:rPr>
              <a:t>, etc.;</a:t>
            </a:r>
          </a:p>
          <a:p>
            <a:pPr lvl="1" fontAlgn="base"/>
            <a:r>
              <a:rPr lang="en-SG" sz="2266" dirty="0">
                <a:solidFill>
                  <a:schemeClr val="tx1"/>
                </a:solidFill>
              </a:rPr>
              <a:t>true </a:t>
            </a:r>
            <a:r>
              <a:rPr lang="en-SG" sz="2266" i="1" dirty="0">
                <a:solidFill>
                  <a:schemeClr val="tx1"/>
                </a:solidFill>
              </a:rPr>
              <a:t>serverless </a:t>
            </a:r>
            <a:r>
              <a:rPr lang="en-SG" sz="2266" dirty="0">
                <a:solidFill>
                  <a:schemeClr val="tx1"/>
                </a:solidFill>
              </a:rPr>
              <a:t>dev environment: </a:t>
            </a:r>
          </a:p>
          <a:p>
            <a:pPr lvl="2" fontAlgn="base"/>
            <a:r>
              <a:rPr lang="en-SG" sz="2000" dirty="0">
                <a:solidFill>
                  <a:schemeClr val="tx1"/>
                </a:solidFill>
              </a:rPr>
              <a:t> fast prototyping without worrying about the infrastructure;</a:t>
            </a:r>
          </a:p>
          <a:p>
            <a:pPr lvl="1" fontAlgn="base"/>
            <a:r>
              <a:rPr lang="en-SG" sz="2266" dirty="0">
                <a:solidFill>
                  <a:schemeClr val="tx1"/>
                </a:solidFill>
              </a:rPr>
              <a:t>vs. browser + node</a:t>
            </a:r>
          </a:p>
          <a:p>
            <a:pPr lvl="2" fontAlgn="base"/>
            <a:r>
              <a:rPr lang="en-SG" dirty="0">
                <a:solidFill>
                  <a:schemeClr val="tx1"/>
                </a:solidFill>
              </a:rPr>
              <a:t> IPC vs. REST;</a:t>
            </a:r>
          </a:p>
          <a:p>
            <a:pPr lvl="2" fontAlgn="base"/>
            <a:r>
              <a:rPr lang="en-SG" dirty="0">
                <a:solidFill>
                  <a:schemeClr val="tx1"/>
                </a:solidFill>
              </a:rPr>
              <a:t> Electron: can distribute as desktop app;</a:t>
            </a:r>
          </a:p>
          <a:p>
            <a:pPr lvl="2" fontAlgn="base"/>
            <a:r>
              <a:rPr lang="en-SG" dirty="0">
                <a:solidFill>
                  <a:schemeClr val="tx1"/>
                </a:solidFill>
              </a:rPr>
              <a:t> browser + node: easier to </a:t>
            </a:r>
            <a:r>
              <a:rPr lang="en-SG" dirty="0" err="1">
                <a:solidFill>
                  <a:schemeClr val="tx1"/>
                </a:solidFill>
              </a:rPr>
              <a:t>Dockerize</a:t>
            </a:r>
            <a:r>
              <a:rPr lang="en-SG" dirty="0">
                <a:solidFill>
                  <a:schemeClr val="tx1"/>
                </a:solidFill>
              </a:rPr>
              <a:t>;: </a:t>
            </a:r>
          </a:p>
          <a:p>
            <a:pPr fontAlgn="base"/>
            <a:r>
              <a:rPr lang="en-SG" sz="2667" dirty="0">
                <a:solidFill>
                  <a:schemeClr val="tx1"/>
                </a:solidFill>
              </a:rPr>
              <a:t>Cordova: hybrid mobile app;</a:t>
            </a:r>
          </a:p>
          <a:p>
            <a:pPr fontAlgn="base"/>
            <a:r>
              <a:rPr lang="en-SG" sz="2667" dirty="0">
                <a:solidFill>
                  <a:schemeClr val="tx1"/>
                </a:solidFill>
              </a:rPr>
              <a:t>React Native: native mobile app;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250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77000"/>
            <a:ext cx="391584" cy="211667"/>
          </a:xfrm>
        </p:spPr>
        <p:txBody>
          <a:bodyPr/>
          <a:lstStyle/>
          <a:p>
            <a:fld id="{86CB4B4D-7CA3-9044-876B-883B54F8677D}" type="slidenum">
              <a:rPr lang="uk-UA" smtClean="0"/>
              <a:t>27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529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6D0D-1D25-F446-B64F-91596625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484" y="1643260"/>
            <a:ext cx="7100306" cy="3691467"/>
          </a:xfrm>
        </p:spPr>
        <p:txBody>
          <a:bodyPr/>
          <a:lstStyle/>
          <a:p>
            <a:r>
              <a:rPr lang="en-SG" sz="4400" dirty="0"/>
              <a:t>Key Concepts in Modern Web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651F-EDB0-EB46-955A-43C7FC4A4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4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EB9B-C834-4CF6-9370-63E1BFE7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2E4DB-C4E1-49ED-ADC3-807504C9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100C4-8EE0-4581-95AA-D13989ADB2F5}"/>
              </a:ext>
            </a:extLst>
          </p:cNvPr>
          <p:cNvSpPr/>
          <p:nvPr/>
        </p:nvSpPr>
        <p:spPr>
          <a:xfrm>
            <a:off x="493193" y="1536174"/>
            <a:ext cx="10918603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Lucida Sans" charset="0"/>
              </a:rPr>
              <a:t>HTML5, CSS, SVG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Lucida Sans" charset="0"/>
              </a:rPr>
              <a:t>flex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i="1" dirty="0">
                <a:latin typeface="Lucida Sans" charset="0"/>
              </a:rPr>
              <a:t>optional: Meta-CSS, like LESS, SASS,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Lucida Sans" charset="0"/>
              </a:rPr>
              <a:t>JavaScript: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Lucida Sans" charset="0"/>
              </a:rPr>
              <a:t>AJAX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Lucida Sans" charset="0"/>
              </a:rPr>
              <a:t>jQuery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Lucida Sans" charset="0"/>
              </a:rPr>
              <a:t>ES6: </a:t>
            </a:r>
            <a:r>
              <a:rPr lang="en-SG" sz="2000" dirty="0">
                <a:latin typeface="Consolas" panose="020B0609020204030204" pitchFamily="49" charset="0"/>
              </a:rPr>
              <a:t>class, ()={}, let, </a:t>
            </a:r>
            <a:r>
              <a:rPr lang="en-SG" sz="2000" dirty="0" err="1">
                <a:latin typeface="Consolas" panose="020B0609020204030204" pitchFamily="49" charset="0"/>
              </a:rPr>
              <a:t>const</a:t>
            </a:r>
            <a:r>
              <a:rPr lang="en-SG" sz="2000" dirty="0">
                <a:latin typeface="Consolas" panose="020B0609020204030204" pitchFamily="49" charset="0"/>
              </a:rPr>
              <a:t>, for ... of, async/await, …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i="1" dirty="0">
                <a:latin typeface="Lucida Sans" charset="0"/>
              </a:rPr>
              <a:t>optional: TypeScript</a:t>
            </a: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Multi-page site/app &gt;&gt; single-page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more friendly to the user: no page flashing/waiting;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more challenging to the developer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2400" dirty="0"/>
              <a:t>easier to maintain states across sub-pages;</a:t>
            </a:r>
          </a:p>
        </p:txBody>
      </p:sp>
    </p:spTree>
    <p:extLst>
      <p:ext uri="{BB962C8B-B14F-4D97-AF65-F5344CB8AC3E}">
        <p14:creationId xmlns:p14="http://schemas.microsoft.com/office/powerpoint/2010/main" val="231475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3EE3-5400-4FB1-AA17-30E1EFCD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921-1E03-4722-B683-7945C8E5D5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9418933" cy="4426334"/>
          </a:xfrm>
        </p:spPr>
        <p:txBody>
          <a:bodyPr>
            <a:normAutofit fontScale="92500" lnSpcReduction="10000"/>
          </a:bodyPr>
          <a:lstStyle/>
          <a:p>
            <a:r>
              <a:rPr lang="en-SG" sz="3200" dirty="0">
                <a:solidFill>
                  <a:schemeClr val="tx1"/>
                </a:solidFill>
              </a:rPr>
              <a:t>≠</a:t>
            </a:r>
            <a:r>
              <a:rPr lang="en-SG" dirty="0">
                <a:solidFill>
                  <a:schemeClr val="tx1"/>
                </a:solidFill>
              </a:rPr>
              <a:t> CSS </a:t>
            </a:r>
            <a:r>
              <a:rPr lang="en-SG" dirty="0" err="1">
                <a:solidFill>
                  <a:schemeClr val="tx1"/>
                </a:solidFill>
              </a:rPr>
              <a:t>Preprocessors</a:t>
            </a:r>
            <a:r>
              <a:rPr lang="en-SG" dirty="0">
                <a:solidFill>
                  <a:schemeClr val="tx1"/>
                </a:solidFill>
              </a:rPr>
              <a:t> (like LESS, SASS, …)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CSS FW: a curated set of common UI styles and widgets</a:t>
            </a:r>
          </a:p>
          <a:p>
            <a:r>
              <a:rPr lang="en-SG" dirty="0">
                <a:solidFill>
                  <a:schemeClr val="tx1"/>
                </a:solidFill>
              </a:rPr>
              <a:t>Why CSS framework?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poor-man’s design wizard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establish some good CSS convention and practices</a:t>
            </a:r>
          </a:p>
          <a:p>
            <a:r>
              <a:rPr lang="en-SG" dirty="0">
                <a:solidFill>
                  <a:schemeClr val="tx1"/>
                </a:solidFill>
              </a:rPr>
              <a:t>Popular options: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Bootstrap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 https://react-bootstrap.github.io/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Material UI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 SVG icons: https://materialdesignicons.com/</a:t>
            </a:r>
          </a:p>
          <a:p>
            <a:pPr lvl="1"/>
            <a:r>
              <a:rPr lang="en-SG" i="1" dirty="0">
                <a:solidFill>
                  <a:schemeClr val="tx1"/>
                </a:solidFill>
              </a:rPr>
              <a:t>Semantic UI, …</a:t>
            </a:r>
          </a:p>
          <a:p>
            <a:r>
              <a:rPr lang="en-SG" sz="1900" i="1" dirty="0">
                <a:solidFill>
                  <a:srgbClr val="FF0000"/>
                </a:solidFill>
              </a:rPr>
              <a:t>Compatibility with Adobe XD or Sketch? not sure</a:t>
            </a:r>
          </a:p>
        </p:txBody>
      </p:sp>
    </p:spTree>
    <p:extLst>
      <p:ext uri="{BB962C8B-B14F-4D97-AF65-F5344CB8AC3E}">
        <p14:creationId xmlns:p14="http://schemas.microsoft.com/office/powerpoint/2010/main" val="11020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925F-08FE-4045-946A-E8A540F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Reactive vs. Responsive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B27C-F4B8-4532-9C43-FEAAAFD4AF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956" y="1766669"/>
            <a:ext cx="10830483" cy="4061375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Responsive (design):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making your UI/UX adaptive to different devices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e.g. screen size, mouse vs. touch screen, …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styling: handled by CSS, interaction: JS</a:t>
            </a:r>
          </a:p>
          <a:p>
            <a:r>
              <a:rPr lang="en-SG" dirty="0">
                <a:solidFill>
                  <a:schemeClr val="tx1"/>
                </a:solidFill>
              </a:rPr>
              <a:t>Reactive?</a:t>
            </a:r>
          </a:p>
        </p:txBody>
      </p:sp>
    </p:spTree>
    <p:extLst>
      <p:ext uri="{BB962C8B-B14F-4D97-AF65-F5344CB8AC3E}">
        <p14:creationId xmlns:p14="http://schemas.microsoft.com/office/powerpoint/2010/main" val="367952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160F-7490-44E0-BDA6-B1B5E250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MVC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9BB24-DE33-4ECD-A316-6AF13F48D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05" y="1100403"/>
            <a:ext cx="5973387" cy="4480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8F584-D8F9-4AFD-BAAE-CFEC37F7C8E4}"/>
              </a:ext>
            </a:extLst>
          </p:cNvPr>
          <p:cNvSpPr txBox="1"/>
          <p:nvPr/>
        </p:nvSpPr>
        <p:spPr>
          <a:xfrm>
            <a:off x="3511188" y="5420631"/>
            <a:ext cx="516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Legacy UI app pattern: including jQuery </a:t>
            </a:r>
          </a:p>
        </p:txBody>
      </p:sp>
    </p:spTree>
    <p:extLst>
      <p:ext uri="{BB962C8B-B14F-4D97-AF65-F5344CB8AC3E}">
        <p14:creationId xmlns:p14="http://schemas.microsoft.com/office/powerpoint/2010/main" val="381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160F-7490-44E0-BDA6-B1B5E250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Reactive MVC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9BB24-DE33-4ECD-A316-6AF13F48D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06" y="1340460"/>
            <a:ext cx="5973387" cy="4480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3E296F-9B7A-4282-AD45-5052560BD305}"/>
              </a:ext>
            </a:extLst>
          </p:cNvPr>
          <p:cNvSpPr/>
          <p:nvPr/>
        </p:nvSpPr>
        <p:spPr>
          <a:xfrm>
            <a:off x="5317725" y="4696285"/>
            <a:ext cx="1555071" cy="470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96D13-CC90-4336-AB0F-6D4DD71F899C}"/>
              </a:ext>
            </a:extLst>
          </p:cNvPr>
          <p:cNvSpPr txBox="1"/>
          <p:nvPr/>
        </p:nvSpPr>
        <p:spPr>
          <a:xfrm>
            <a:off x="3216279" y="5593351"/>
            <a:ext cx="586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View updating is completely handled by the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04408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2C1C-A462-4810-947C-28D06957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8" y="191525"/>
            <a:ext cx="10918603" cy="675463"/>
          </a:xfrm>
        </p:spPr>
        <p:txBody>
          <a:bodyPr/>
          <a:lstStyle/>
          <a:p>
            <a:r>
              <a:rPr lang="en-SG" dirty="0"/>
              <a:t>Virtual 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6C243-2B6C-486C-9F13-66BDC041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96" b="12171"/>
          <a:stretch/>
        </p:blipFill>
        <p:spPr>
          <a:xfrm>
            <a:off x="3325956" y="5430164"/>
            <a:ext cx="5540085" cy="994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7CE86-7A58-45CA-8280-F34BAD62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6" y="804844"/>
            <a:ext cx="7780026" cy="46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2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861</Words>
  <Application>Microsoft Office PowerPoint</Application>
  <PresentationFormat>Widescreen</PresentationFormat>
  <Paragraphs>177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ArialMT</vt:lpstr>
      <vt:lpstr>Arial</vt:lpstr>
      <vt:lpstr>Calibri</vt:lpstr>
      <vt:lpstr>Calibri Light</vt:lpstr>
      <vt:lpstr>Consolas</vt:lpstr>
      <vt:lpstr>Lucida Sans</vt:lpstr>
      <vt:lpstr>Office Theme</vt:lpstr>
      <vt:lpstr>Hackathon 2020 Workshop 2: Webdev</vt:lpstr>
      <vt:lpstr>Outline</vt:lpstr>
      <vt:lpstr>PowerPoint Presentation</vt:lpstr>
      <vt:lpstr>Fundamentals</vt:lpstr>
      <vt:lpstr>CSS Frameworks</vt:lpstr>
      <vt:lpstr>Reactive vs. Responsive</vt:lpstr>
      <vt:lpstr>MVC Pattern</vt:lpstr>
      <vt:lpstr>Reactive MVC Pattern</vt:lpstr>
      <vt:lpstr>Virtual DOM</vt:lpstr>
      <vt:lpstr>Benefits of Reactive UI</vt:lpstr>
      <vt:lpstr>PowerPoint Presentation</vt:lpstr>
      <vt:lpstr>Why React?</vt:lpstr>
      <vt:lpstr>React Template - JSX</vt:lpstr>
      <vt:lpstr>React Components</vt:lpstr>
      <vt:lpstr>State Management</vt:lpstr>
      <vt:lpstr>Component Lifecycle</vt:lpstr>
      <vt:lpstr>PowerPoint Presentation</vt:lpstr>
      <vt:lpstr>Tool Stack</vt:lpstr>
      <vt:lpstr>NPM</vt:lpstr>
      <vt:lpstr>Webpack</vt:lpstr>
      <vt:lpstr>PowerPoint Presentation</vt:lpstr>
      <vt:lpstr>Back End Integration</vt:lpstr>
      <vt:lpstr>API Flavours </vt:lpstr>
      <vt:lpstr>PowerPoint Presentation</vt:lpstr>
      <vt:lpstr>Summary</vt:lpstr>
      <vt:lpstr>Beyond Web App</vt:lpstr>
      <vt:lpstr>PowerPoint Presentation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LUO (GOVTECH)</dc:creator>
  <cp:lastModifiedBy>Henry Luo</cp:lastModifiedBy>
  <cp:revision>291</cp:revision>
  <dcterms:created xsi:type="dcterms:W3CDTF">2019-08-28T12:30:19Z</dcterms:created>
  <dcterms:modified xsi:type="dcterms:W3CDTF">2020-02-04T04:09:37Z</dcterms:modified>
</cp:coreProperties>
</file>