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7" r:id="rId2"/>
    <p:sldId id="258" r:id="rId3"/>
    <p:sldId id="300" r:id="rId4"/>
    <p:sldId id="259" r:id="rId5"/>
    <p:sldId id="305" r:id="rId6"/>
    <p:sldId id="325" r:id="rId7"/>
    <p:sldId id="306" r:id="rId8"/>
    <p:sldId id="307" r:id="rId9"/>
    <p:sldId id="302" r:id="rId10"/>
    <p:sldId id="260" r:id="rId11"/>
    <p:sldId id="308" r:id="rId12"/>
    <p:sldId id="309" r:id="rId13"/>
    <p:sldId id="310" r:id="rId14"/>
    <p:sldId id="261" r:id="rId15"/>
    <p:sldId id="262" r:id="rId16"/>
    <p:sldId id="264" r:id="rId17"/>
    <p:sldId id="266" r:id="rId18"/>
    <p:sldId id="267" r:id="rId19"/>
    <p:sldId id="311" r:id="rId20"/>
    <p:sldId id="268" r:id="rId21"/>
    <p:sldId id="312" r:id="rId22"/>
    <p:sldId id="269" r:id="rId23"/>
    <p:sldId id="313" r:id="rId24"/>
    <p:sldId id="326" r:id="rId25"/>
    <p:sldId id="327" r:id="rId26"/>
    <p:sldId id="270" r:id="rId27"/>
    <p:sldId id="271" r:id="rId28"/>
    <p:sldId id="272" r:id="rId29"/>
    <p:sldId id="273" r:id="rId30"/>
    <p:sldId id="275" r:id="rId31"/>
    <p:sldId id="276" r:id="rId32"/>
    <p:sldId id="277" r:id="rId33"/>
    <p:sldId id="304" r:id="rId34"/>
    <p:sldId id="279" r:id="rId35"/>
    <p:sldId id="328" r:id="rId36"/>
    <p:sldId id="281" r:id="rId37"/>
    <p:sldId id="314" r:id="rId38"/>
    <p:sldId id="315" r:id="rId39"/>
    <p:sldId id="316" r:id="rId40"/>
    <p:sldId id="317" r:id="rId41"/>
    <p:sldId id="318" r:id="rId42"/>
    <p:sldId id="319" r:id="rId43"/>
    <p:sldId id="282" r:id="rId44"/>
    <p:sldId id="320" r:id="rId45"/>
    <p:sldId id="284" r:id="rId46"/>
    <p:sldId id="287" r:id="rId47"/>
    <p:sldId id="288" r:id="rId48"/>
    <p:sldId id="290" r:id="rId49"/>
    <p:sldId id="291" r:id="rId50"/>
    <p:sldId id="321" r:id="rId51"/>
    <p:sldId id="322" r:id="rId52"/>
    <p:sldId id="323" r:id="rId53"/>
    <p:sldId id="324" r:id="rId54"/>
    <p:sldId id="294" r:id="rId55"/>
    <p:sldId id="295" r:id="rId56"/>
    <p:sldId id="297" r:id="rId57"/>
    <p:sldId id="298" r:id="rId58"/>
    <p:sldId id="329" r:id="rId59"/>
    <p:sldId id="330" r:id="rId60"/>
    <p:sldId id="331" r:id="rId61"/>
    <p:sldId id="332" r:id="rId62"/>
    <p:sldId id="333" r:id="rId63"/>
    <p:sldId id="334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6" autoAdjust="0"/>
    <p:restoredTop sz="94661" autoAdjust="0"/>
  </p:normalViewPr>
  <p:slideViewPr>
    <p:cSldViewPr snapToGrid="0">
      <p:cViewPr varScale="1">
        <p:scale>
          <a:sx n="63" d="100"/>
          <a:sy n="63" d="100"/>
        </p:scale>
        <p:origin x="-79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E7F78-65A4-4741-9F5D-2F15A73B2BAF}" type="datetimeFigureOut">
              <a:rPr lang="en-US" smtClean="0"/>
              <a:pPr/>
              <a:t>14-Jun-21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6812D-9903-4DFD-9ED7-6465D959D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010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C29F5-F14C-4541-B89B-F54CED9A3BA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381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theme.</a:t>
            </a:r>
          </a:p>
          <a:p>
            <a:endParaRPr lang="en-US" dirty="0" smtClean="0"/>
          </a:p>
          <a:p>
            <a:r>
              <a:rPr lang="en-US" dirty="0" smtClean="0"/>
              <a:t>Picture/logo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C78CD-FA11-934F-A8BD-7DAB27FD9D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124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712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3207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852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509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5654" y="1656894"/>
            <a:ext cx="7320691" cy="13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01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8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8856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079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3319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546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2505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913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840" y="6356350"/>
            <a:ext cx="82296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</a:defRPr>
            </a:lvl1pPr>
          </a:lstStyle>
          <a:p>
            <a:fld id="{69011348-F70E-495E-BEBC-17B93AFE32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488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Microsoft YaHei Light" panose="020B0502040204020203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Microsoft YaHei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Microsoft YaHei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Microsoft YaHei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Microsoft YaHei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Microsoft YaHei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kafka-client-1/client.hostname.com@EXAMPLE.COM" TargetMode="External"/><Relationship Id="rId2" Type="http://schemas.openxmlformats.org/officeDocument/2006/relationships/hyperlink" Target="mailto:kafka/kafka1.hostname.com@EXAMPLE.CO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717" y="4145280"/>
            <a:ext cx="10058400" cy="144808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Natarajan</a:t>
            </a:r>
            <a:endParaRPr lang="en-US" dirty="0" smtClean="0"/>
          </a:p>
          <a:p>
            <a:pPr algn="ctr"/>
            <a:r>
              <a:rPr lang="en-US" dirty="0" err="1" smtClean="0"/>
              <a:t>Duratech</a:t>
            </a:r>
            <a:r>
              <a:rPr lang="en-US" dirty="0" smtClean="0"/>
              <a:t> Solutions, 7200845985, d.sainatarajan@duratechsolutions.in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8940" y="2788459"/>
            <a:ext cx="7257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Securing Apache Kafka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408986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SSL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1-way authentication</a:t>
            </a:r>
          </a:p>
          <a:p>
            <a:pPr lvl="1"/>
            <a:r>
              <a:rPr lang="en-US" dirty="0" smtClean="0"/>
              <a:t>Secure wire transfer through encryption</a:t>
            </a:r>
          </a:p>
          <a:p>
            <a:r>
              <a:rPr lang="en-US" dirty="0" smtClean="0"/>
              <a:t>2-way authentication</a:t>
            </a:r>
          </a:p>
          <a:p>
            <a:pPr lvl="1"/>
            <a:r>
              <a:rPr lang="en-US" dirty="0" smtClean="0"/>
              <a:t>Broker knows the identity of client</a:t>
            </a:r>
          </a:p>
          <a:p>
            <a:r>
              <a:rPr lang="en-US" dirty="0" smtClean="0"/>
              <a:t>Easy to get started</a:t>
            </a:r>
          </a:p>
          <a:p>
            <a:pPr lvl="1"/>
            <a:r>
              <a:rPr lang="en-US" dirty="0" smtClean="0"/>
              <a:t>Just involve client and 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10149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8" y="308609"/>
            <a:ext cx="819658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Kafka Security –</a:t>
            </a:r>
            <a:r>
              <a:rPr sz="3600" spc="-2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SSL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7600" y="1228463"/>
            <a:ext cx="10201275" cy="36772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94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Kafka SSL / SASL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requirements</a:t>
            </a:r>
            <a:endParaRPr sz="32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690"/>
              </a:spcBef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Arial"/>
                <a:cs typeface="Arial"/>
              </a:rPr>
              <a:t>No </a:t>
            </a:r>
            <a:r>
              <a:rPr sz="2800" dirty="0">
                <a:latin typeface="Arial"/>
                <a:cs typeface="Arial"/>
              </a:rPr>
              <a:t>User-level </a:t>
            </a:r>
            <a:r>
              <a:rPr sz="2800" spc="-10" dirty="0">
                <a:latin typeface="Arial"/>
                <a:cs typeface="Arial"/>
              </a:rPr>
              <a:t>API </a:t>
            </a:r>
            <a:r>
              <a:rPr sz="2800" spc="-5" dirty="0">
                <a:latin typeface="Arial"/>
                <a:cs typeface="Arial"/>
              </a:rPr>
              <a:t>changes to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clients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670"/>
              </a:spcBef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Arial"/>
                <a:cs typeface="Arial"/>
              </a:rPr>
              <a:t>Retain </a:t>
            </a:r>
            <a:r>
              <a:rPr sz="2800" dirty="0">
                <a:latin typeface="Arial"/>
                <a:cs typeface="Arial"/>
              </a:rPr>
              <a:t>length-encoded </a:t>
            </a:r>
            <a:r>
              <a:rPr sz="2800" spc="-5" dirty="0">
                <a:latin typeface="Arial"/>
                <a:cs typeface="Arial"/>
              </a:rPr>
              <a:t>Kafka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protocols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675"/>
              </a:spcBef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Arial"/>
                <a:cs typeface="Arial"/>
              </a:rPr>
              <a:t>Client must </a:t>
            </a:r>
            <a:r>
              <a:rPr sz="2800" dirty="0">
                <a:latin typeface="Arial"/>
                <a:cs typeface="Arial"/>
              </a:rPr>
              <a:t>authenticate before sending/receiving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requests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5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Kafka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Channel</a:t>
            </a:r>
            <a:endParaRPr sz="3200">
              <a:latin typeface="Arial"/>
              <a:cs typeface="Arial"/>
            </a:endParaRPr>
          </a:p>
          <a:p>
            <a:pPr marL="927100" marR="200025" lvl="1" indent="-457834">
              <a:lnSpc>
                <a:spcPct val="100000"/>
              </a:lnSpc>
              <a:spcBef>
                <a:spcPts val="690"/>
              </a:spcBef>
              <a:buChar char="•"/>
              <a:tabLst>
                <a:tab pos="927100" algn="l"/>
                <a:tab pos="927735" algn="l"/>
              </a:tabLst>
            </a:pPr>
            <a:r>
              <a:rPr sz="2800" dirty="0">
                <a:latin typeface="Arial"/>
                <a:cs typeface="Arial"/>
              </a:rPr>
              <a:t>Instead </a:t>
            </a:r>
            <a:r>
              <a:rPr sz="2800" spc="-5" dirty="0">
                <a:latin typeface="Arial"/>
                <a:cs typeface="Arial"/>
              </a:rPr>
              <a:t>of using </a:t>
            </a:r>
            <a:r>
              <a:rPr sz="2800" dirty="0">
                <a:latin typeface="Arial"/>
                <a:cs typeface="Arial"/>
              </a:rPr>
              <a:t>socket channel, </a:t>
            </a:r>
            <a:r>
              <a:rPr sz="2800" spc="-5" dirty="0">
                <a:latin typeface="Arial"/>
                <a:cs typeface="Arial"/>
              </a:rPr>
              <a:t>we added KafkaChannel  which </a:t>
            </a:r>
            <a:r>
              <a:rPr sz="2800" dirty="0">
                <a:latin typeface="Arial"/>
                <a:cs typeface="Arial"/>
              </a:rPr>
              <a:t>consists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-20" dirty="0">
                <a:latin typeface="Arial"/>
                <a:cs typeface="Arial"/>
              </a:rPr>
              <a:t>TransportLayer,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Authenticator.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8" y="308609"/>
            <a:ext cx="799846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Kafka Security –</a:t>
            </a:r>
            <a:r>
              <a:rPr sz="3600" spc="-2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SSL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7600" y="1228463"/>
            <a:ext cx="10220960" cy="343281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94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25" dirty="0">
                <a:latin typeface="Arial"/>
                <a:cs typeface="Arial"/>
              </a:rPr>
              <a:t>SSLTransportLayer</a:t>
            </a:r>
            <a:endParaRPr sz="3200">
              <a:latin typeface="Arial"/>
              <a:cs typeface="Arial"/>
            </a:endParaRPr>
          </a:p>
          <a:p>
            <a:pPr marL="927100" marR="24765" lvl="1" indent="-457834">
              <a:lnSpc>
                <a:spcPct val="100000"/>
              </a:lnSpc>
              <a:spcBef>
                <a:spcPts val="690"/>
              </a:spcBef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Arial"/>
                <a:cs typeface="Arial"/>
              </a:rPr>
              <a:t>Before sending any application data, both client and </a:t>
            </a:r>
            <a:r>
              <a:rPr sz="2800" dirty="0">
                <a:latin typeface="Arial"/>
                <a:cs typeface="Arial"/>
              </a:rPr>
              <a:t>server  </a:t>
            </a:r>
            <a:r>
              <a:rPr sz="2800" spc="-5" dirty="0">
                <a:latin typeface="Arial"/>
                <a:cs typeface="Arial"/>
              </a:rPr>
              <a:t>needs to go though </a:t>
            </a:r>
            <a:r>
              <a:rPr sz="2800" spc="-10" dirty="0">
                <a:latin typeface="Arial"/>
                <a:cs typeface="Arial"/>
              </a:rPr>
              <a:t>SSL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handshake</a:t>
            </a:r>
            <a:endParaRPr sz="2800">
              <a:latin typeface="Arial"/>
              <a:cs typeface="Arial"/>
            </a:endParaRPr>
          </a:p>
          <a:p>
            <a:pPr marL="927100" marR="495934" lvl="1" indent="-457834">
              <a:lnSpc>
                <a:spcPct val="100000"/>
              </a:lnSpc>
              <a:spcBef>
                <a:spcPts val="670"/>
              </a:spcBef>
              <a:buChar char="•"/>
              <a:tabLst>
                <a:tab pos="927100" algn="l"/>
                <a:tab pos="927735" algn="l"/>
              </a:tabLst>
            </a:pPr>
            <a:r>
              <a:rPr sz="2800" spc="-20" dirty="0">
                <a:latin typeface="Arial"/>
                <a:cs typeface="Arial"/>
              </a:rPr>
              <a:t>SSLTransportLayer </a:t>
            </a:r>
            <a:r>
              <a:rPr sz="2800" dirty="0">
                <a:latin typeface="Arial"/>
                <a:cs typeface="Arial"/>
              </a:rPr>
              <a:t>uses </a:t>
            </a:r>
            <a:r>
              <a:rPr sz="2800" spc="-5" dirty="0">
                <a:latin typeface="Arial"/>
                <a:cs typeface="Arial"/>
              </a:rPr>
              <a:t>SSLEngine to </a:t>
            </a:r>
            <a:r>
              <a:rPr sz="2800" dirty="0">
                <a:latin typeface="Arial"/>
                <a:cs typeface="Arial"/>
              </a:rPr>
              <a:t>establish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5" dirty="0">
                <a:latin typeface="Arial"/>
                <a:cs typeface="Arial"/>
              </a:rPr>
              <a:t>non-  </a:t>
            </a:r>
            <a:r>
              <a:rPr sz="2800" spc="-5" dirty="0">
                <a:latin typeface="Arial"/>
                <a:cs typeface="Arial"/>
              </a:rPr>
              <a:t>blocking</a:t>
            </a:r>
            <a:r>
              <a:rPr sz="2800" dirty="0">
                <a:latin typeface="Arial"/>
                <a:cs typeface="Arial"/>
              </a:rPr>
              <a:t> handshake.</a:t>
            </a:r>
            <a:endParaRPr sz="2800">
              <a:latin typeface="Arial"/>
              <a:cs typeface="Arial"/>
            </a:endParaRPr>
          </a:p>
          <a:p>
            <a:pPr marL="927100" marR="5080" lvl="1" indent="-457834">
              <a:lnSpc>
                <a:spcPct val="100000"/>
              </a:lnSpc>
              <a:spcBef>
                <a:spcPts val="675"/>
              </a:spcBef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Arial"/>
                <a:cs typeface="Arial"/>
              </a:rPr>
              <a:t>SSLEngine provides a state machine to go </a:t>
            </a:r>
            <a:r>
              <a:rPr sz="2800" dirty="0">
                <a:latin typeface="Arial"/>
                <a:cs typeface="Arial"/>
              </a:rPr>
              <a:t>through several  steps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SSLhandshake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8" y="308609"/>
            <a:ext cx="636778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Kafka</a:t>
            </a:r>
            <a:r>
              <a:rPr sz="3600" spc="-7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Networking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85609" y="1817941"/>
            <a:ext cx="3687445" cy="2118995"/>
            <a:chOff x="685609" y="1817941"/>
            <a:chExt cx="3687445" cy="2118995"/>
          </a:xfrm>
        </p:grpSpPr>
        <p:sp>
          <p:nvSpPr>
            <p:cNvPr id="4" name="object 4"/>
            <p:cNvSpPr/>
            <p:nvPr/>
          </p:nvSpPr>
          <p:spPr>
            <a:xfrm>
              <a:off x="690372" y="1822704"/>
              <a:ext cx="3677920" cy="2109470"/>
            </a:xfrm>
            <a:custGeom>
              <a:avLst/>
              <a:gdLst/>
              <a:ahLst/>
              <a:cxnLst/>
              <a:rect l="l" t="t" r="r" b="b"/>
              <a:pathLst>
                <a:path w="3677920" h="2109470">
                  <a:moveTo>
                    <a:pt x="3677412" y="0"/>
                  </a:moveTo>
                  <a:lnTo>
                    <a:pt x="0" y="0"/>
                  </a:lnTo>
                  <a:lnTo>
                    <a:pt x="0" y="2109216"/>
                  </a:lnTo>
                  <a:lnTo>
                    <a:pt x="3677412" y="2109216"/>
                  </a:lnTo>
                  <a:lnTo>
                    <a:pt x="3677412" y="0"/>
                  </a:lnTo>
                  <a:close/>
                </a:path>
              </a:pathLst>
            </a:custGeom>
            <a:solidFill>
              <a:srgbClr val="E6E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0372" y="1822704"/>
              <a:ext cx="3677920" cy="2109470"/>
            </a:xfrm>
            <a:custGeom>
              <a:avLst/>
              <a:gdLst/>
              <a:ahLst/>
              <a:cxnLst/>
              <a:rect l="l" t="t" r="r" b="b"/>
              <a:pathLst>
                <a:path w="3677920" h="2109470">
                  <a:moveTo>
                    <a:pt x="0" y="2109216"/>
                  </a:moveTo>
                  <a:lnTo>
                    <a:pt x="3677412" y="2109216"/>
                  </a:lnTo>
                  <a:lnTo>
                    <a:pt x="3677412" y="0"/>
                  </a:lnTo>
                  <a:lnTo>
                    <a:pt x="0" y="0"/>
                  </a:lnTo>
                  <a:lnTo>
                    <a:pt x="0" y="2109216"/>
                  </a:lnTo>
                  <a:close/>
                </a:path>
              </a:pathLst>
            </a:custGeom>
            <a:ln w="9144">
              <a:solidFill>
                <a:srgbClr val="8189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9416" y="1895983"/>
            <a:ext cx="1457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F686C"/>
                </a:solidFill>
                <a:latin typeface="Arial"/>
                <a:cs typeface="Arial"/>
              </a:rPr>
              <a:t>K</a:t>
            </a:r>
            <a:r>
              <a:rPr sz="1800" spc="-15" dirty="0">
                <a:solidFill>
                  <a:srgbClr val="5F686C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5F686C"/>
                </a:solidFill>
                <a:latin typeface="Arial"/>
                <a:cs typeface="Arial"/>
              </a:rPr>
              <a:t>fkaC</a:t>
            </a:r>
            <a:r>
              <a:rPr sz="1800" spc="-15" dirty="0">
                <a:solidFill>
                  <a:srgbClr val="5F686C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5F686C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F686C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5F686C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5F686C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F686C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09637" y="2403157"/>
            <a:ext cx="3132455" cy="581025"/>
            <a:chOff x="909637" y="2403157"/>
            <a:chExt cx="3132455" cy="581025"/>
          </a:xfrm>
        </p:grpSpPr>
        <p:sp>
          <p:nvSpPr>
            <p:cNvPr id="8" name="object 8"/>
            <p:cNvSpPr/>
            <p:nvPr/>
          </p:nvSpPr>
          <p:spPr>
            <a:xfrm>
              <a:off x="914400" y="2407920"/>
              <a:ext cx="3122930" cy="571500"/>
            </a:xfrm>
            <a:custGeom>
              <a:avLst/>
              <a:gdLst/>
              <a:ahLst/>
              <a:cxnLst/>
              <a:rect l="l" t="t" r="r" b="b"/>
              <a:pathLst>
                <a:path w="3122929" h="571500">
                  <a:moveTo>
                    <a:pt x="3027426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3027426" y="571500"/>
                  </a:lnTo>
                  <a:lnTo>
                    <a:pt x="3064490" y="564010"/>
                  </a:lnTo>
                  <a:lnTo>
                    <a:pt x="3094767" y="543591"/>
                  </a:lnTo>
                  <a:lnTo>
                    <a:pt x="3115186" y="513314"/>
                  </a:lnTo>
                  <a:lnTo>
                    <a:pt x="3122676" y="476250"/>
                  </a:lnTo>
                  <a:lnTo>
                    <a:pt x="3122676" y="95250"/>
                  </a:lnTo>
                  <a:lnTo>
                    <a:pt x="3115186" y="58185"/>
                  </a:lnTo>
                  <a:lnTo>
                    <a:pt x="3094767" y="27908"/>
                  </a:lnTo>
                  <a:lnTo>
                    <a:pt x="3064490" y="7489"/>
                  </a:lnTo>
                  <a:lnTo>
                    <a:pt x="3027426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400" y="2407920"/>
              <a:ext cx="3122930" cy="571500"/>
            </a:xfrm>
            <a:custGeom>
              <a:avLst/>
              <a:gdLst/>
              <a:ahLst/>
              <a:cxnLst/>
              <a:rect l="l" t="t" r="r" b="b"/>
              <a:pathLst>
                <a:path w="3122929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3027426" y="0"/>
                  </a:lnTo>
                  <a:lnTo>
                    <a:pt x="3064490" y="7489"/>
                  </a:lnTo>
                  <a:lnTo>
                    <a:pt x="3094767" y="27908"/>
                  </a:lnTo>
                  <a:lnTo>
                    <a:pt x="3115186" y="58185"/>
                  </a:lnTo>
                  <a:lnTo>
                    <a:pt x="3122676" y="95250"/>
                  </a:lnTo>
                  <a:lnTo>
                    <a:pt x="3122676" y="476250"/>
                  </a:lnTo>
                  <a:lnTo>
                    <a:pt x="3115186" y="513314"/>
                  </a:lnTo>
                  <a:lnTo>
                    <a:pt x="3094767" y="543591"/>
                  </a:lnTo>
                  <a:lnTo>
                    <a:pt x="3064490" y="564010"/>
                  </a:lnTo>
                  <a:lnTo>
                    <a:pt x="3027426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144">
              <a:solidFill>
                <a:srgbClr val="69BD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20876" y="2509520"/>
            <a:ext cx="156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F8E1E"/>
                </a:solidFill>
                <a:latin typeface="Arial"/>
                <a:cs typeface="Arial"/>
              </a:rPr>
              <a:t>TransportLayer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9637" y="3160585"/>
            <a:ext cx="3132455" cy="581025"/>
            <a:chOff x="909637" y="3160585"/>
            <a:chExt cx="3132455" cy="581025"/>
          </a:xfrm>
        </p:grpSpPr>
        <p:sp>
          <p:nvSpPr>
            <p:cNvPr id="12" name="object 12"/>
            <p:cNvSpPr/>
            <p:nvPr/>
          </p:nvSpPr>
          <p:spPr>
            <a:xfrm>
              <a:off x="914400" y="3165348"/>
              <a:ext cx="3122930" cy="571500"/>
            </a:xfrm>
            <a:custGeom>
              <a:avLst/>
              <a:gdLst/>
              <a:ahLst/>
              <a:cxnLst/>
              <a:rect l="l" t="t" r="r" b="b"/>
              <a:pathLst>
                <a:path w="3122929" h="571500">
                  <a:moveTo>
                    <a:pt x="3027426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5" y="513314"/>
                  </a:lnTo>
                  <a:lnTo>
                    <a:pt x="27898" y="543591"/>
                  </a:lnTo>
                  <a:lnTo>
                    <a:pt x="58175" y="564010"/>
                  </a:lnTo>
                  <a:lnTo>
                    <a:pt x="95250" y="571500"/>
                  </a:lnTo>
                  <a:lnTo>
                    <a:pt x="3027426" y="571500"/>
                  </a:lnTo>
                  <a:lnTo>
                    <a:pt x="3064490" y="564010"/>
                  </a:lnTo>
                  <a:lnTo>
                    <a:pt x="3094767" y="543591"/>
                  </a:lnTo>
                  <a:lnTo>
                    <a:pt x="3115186" y="513314"/>
                  </a:lnTo>
                  <a:lnTo>
                    <a:pt x="3122676" y="476250"/>
                  </a:lnTo>
                  <a:lnTo>
                    <a:pt x="3122676" y="95250"/>
                  </a:lnTo>
                  <a:lnTo>
                    <a:pt x="3115186" y="58185"/>
                  </a:lnTo>
                  <a:lnTo>
                    <a:pt x="3094767" y="27908"/>
                  </a:lnTo>
                  <a:lnTo>
                    <a:pt x="3064490" y="7489"/>
                  </a:lnTo>
                  <a:lnTo>
                    <a:pt x="3027426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400" y="3165348"/>
              <a:ext cx="3122930" cy="571500"/>
            </a:xfrm>
            <a:custGeom>
              <a:avLst/>
              <a:gdLst/>
              <a:ahLst/>
              <a:cxnLst/>
              <a:rect l="l" t="t" r="r" b="b"/>
              <a:pathLst>
                <a:path w="3122929" h="571500">
                  <a:moveTo>
                    <a:pt x="0" y="95250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3027426" y="0"/>
                  </a:lnTo>
                  <a:lnTo>
                    <a:pt x="3064490" y="7489"/>
                  </a:lnTo>
                  <a:lnTo>
                    <a:pt x="3094767" y="27908"/>
                  </a:lnTo>
                  <a:lnTo>
                    <a:pt x="3115186" y="58185"/>
                  </a:lnTo>
                  <a:lnTo>
                    <a:pt x="3122676" y="95250"/>
                  </a:lnTo>
                  <a:lnTo>
                    <a:pt x="3122676" y="476250"/>
                  </a:lnTo>
                  <a:lnTo>
                    <a:pt x="3115186" y="513314"/>
                  </a:lnTo>
                  <a:lnTo>
                    <a:pt x="3094767" y="543591"/>
                  </a:lnTo>
                  <a:lnTo>
                    <a:pt x="3064490" y="564010"/>
                  </a:lnTo>
                  <a:lnTo>
                    <a:pt x="3027426" y="571500"/>
                  </a:lnTo>
                  <a:lnTo>
                    <a:pt x="95250" y="571500"/>
                  </a:lnTo>
                  <a:lnTo>
                    <a:pt x="58175" y="564010"/>
                  </a:lnTo>
                  <a:lnTo>
                    <a:pt x="27898" y="543591"/>
                  </a:lnTo>
                  <a:lnTo>
                    <a:pt x="7485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9144">
              <a:solidFill>
                <a:srgbClr val="69BD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20876" y="3266947"/>
            <a:ext cx="1370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F8E1E"/>
                </a:solidFill>
                <a:latin typeface="Arial"/>
                <a:cs typeface="Arial"/>
              </a:rPr>
              <a:t>Authenticator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04176" y="1822704"/>
            <a:ext cx="3676015" cy="2109470"/>
          </a:xfrm>
          <a:custGeom>
            <a:avLst/>
            <a:gdLst/>
            <a:ahLst/>
            <a:cxnLst/>
            <a:rect l="l" t="t" r="r" b="b"/>
            <a:pathLst>
              <a:path w="3676015" h="2109470">
                <a:moveTo>
                  <a:pt x="3675887" y="0"/>
                </a:moveTo>
                <a:lnTo>
                  <a:pt x="0" y="0"/>
                </a:lnTo>
                <a:lnTo>
                  <a:pt x="0" y="2109216"/>
                </a:lnTo>
                <a:lnTo>
                  <a:pt x="3675887" y="2109216"/>
                </a:lnTo>
                <a:lnTo>
                  <a:pt x="3675887" y="0"/>
                </a:lnTo>
                <a:close/>
              </a:path>
            </a:pathLst>
          </a:custGeom>
          <a:solidFill>
            <a:srgbClr val="E6E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04176" y="1822704"/>
            <a:ext cx="3676015" cy="2109470"/>
          </a:xfrm>
          <a:prstGeom prst="rect">
            <a:avLst/>
          </a:prstGeom>
          <a:ln w="9144">
            <a:solidFill>
              <a:srgbClr val="81898F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75"/>
              </a:spcBef>
            </a:pPr>
            <a:r>
              <a:rPr sz="1800" spc="-5" dirty="0">
                <a:solidFill>
                  <a:srgbClr val="5F686C"/>
                </a:solidFill>
                <a:latin typeface="Arial"/>
                <a:cs typeface="Arial"/>
              </a:rPr>
              <a:t>Kafka 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37076" y="2638170"/>
            <a:ext cx="3466465" cy="882650"/>
          </a:xfrm>
          <a:custGeom>
            <a:avLst/>
            <a:gdLst/>
            <a:ahLst/>
            <a:cxnLst/>
            <a:rect l="l" t="t" r="r" b="b"/>
            <a:pathLst>
              <a:path w="3466465" h="882650">
                <a:moveTo>
                  <a:pt x="3465957" y="837565"/>
                </a:moveTo>
                <a:lnTo>
                  <a:pt x="36195" y="824204"/>
                </a:lnTo>
                <a:lnTo>
                  <a:pt x="36347" y="824103"/>
                </a:lnTo>
                <a:lnTo>
                  <a:pt x="95123" y="790067"/>
                </a:lnTo>
                <a:lnTo>
                  <a:pt x="96139" y="786257"/>
                </a:lnTo>
                <a:lnTo>
                  <a:pt x="94488" y="783209"/>
                </a:lnTo>
                <a:lnTo>
                  <a:pt x="92710" y="780161"/>
                </a:lnTo>
                <a:lnTo>
                  <a:pt x="88773" y="779145"/>
                </a:lnTo>
                <a:lnTo>
                  <a:pt x="85725" y="780796"/>
                </a:lnTo>
                <a:lnTo>
                  <a:pt x="0" y="830453"/>
                </a:lnTo>
                <a:lnTo>
                  <a:pt x="88392" y="882523"/>
                </a:lnTo>
                <a:lnTo>
                  <a:pt x="92329" y="881507"/>
                </a:lnTo>
                <a:lnTo>
                  <a:pt x="95885" y="875411"/>
                </a:lnTo>
                <a:lnTo>
                  <a:pt x="94869" y="871601"/>
                </a:lnTo>
                <a:lnTo>
                  <a:pt x="35941" y="836904"/>
                </a:lnTo>
                <a:lnTo>
                  <a:pt x="3465830" y="850265"/>
                </a:lnTo>
                <a:lnTo>
                  <a:pt x="3465957" y="837565"/>
                </a:lnTo>
                <a:close/>
              </a:path>
              <a:path w="3466465" h="882650">
                <a:moveTo>
                  <a:pt x="3465957" y="232537"/>
                </a:moveTo>
                <a:lnTo>
                  <a:pt x="36195" y="219176"/>
                </a:lnTo>
                <a:lnTo>
                  <a:pt x="36347" y="219075"/>
                </a:lnTo>
                <a:lnTo>
                  <a:pt x="95123" y="185039"/>
                </a:lnTo>
                <a:lnTo>
                  <a:pt x="96139" y="181229"/>
                </a:lnTo>
                <a:lnTo>
                  <a:pt x="94488" y="178181"/>
                </a:lnTo>
                <a:lnTo>
                  <a:pt x="92710" y="175133"/>
                </a:lnTo>
                <a:lnTo>
                  <a:pt x="88773" y="174117"/>
                </a:lnTo>
                <a:lnTo>
                  <a:pt x="85725" y="175768"/>
                </a:lnTo>
                <a:lnTo>
                  <a:pt x="0" y="225425"/>
                </a:lnTo>
                <a:lnTo>
                  <a:pt x="88392" y="277495"/>
                </a:lnTo>
                <a:lnTo>
                  <a:pt x="92329" y="276479"/>
                </a:lnTo>
                <a:lnTo>
                  <a:pt x="95885" y="270383"/>
                </a:lnTo>
                <a:lnTo>
                  <a:pt x="94869" y="266573"/>
                </a:lnTo>
                <a:lnTo>
                  <a:pt x="35941" y="231876"/>
                </a:lnTo>
                <a:lnTo>
                  <a:pt x="3465830" y="245237"/>
                </a:lnTo>
                <a:lnTo>
                  <a:pt x="3465957" y="232537"/>
                </a:lnTo>
                <a:close/>
              </a:path>
              <a:path w="3466465" h="882650">
                <a:moveTo>
                  <a:pt x="3465957" y="51689"/>
                </a:moveTo>
                <a:lnTo>
                  <a:pt x="3455060" y="45339"/>
                </a:lnTo>
                <a:lnTo>
                  <a:pt x="3377311" y="0"/>
                </a:lnTo>
                <a:lnTo>
                  <a:pt x="3373374" y="1016"/>
                </a:lnTo>
                <a:lnTo>
                  <a:pt x="3369818" y="7112"/>
                </a:lnTo>
                <a:lnTo>
                  <a:pt x="3370834" y="10922"/>
                </a:lnTo>
                <a:lnTo>
                  <a:pt x="3429812" y="45339"/>
                </a:lnTo>
                <a:lnTo>
                  <a:pt x="0" y="45339"/>
                </a:lnTo>
                <a:lnTo>
                  <a:pt x="0" y="58039"/>
                </a:lnTo>
                <a:lnTo>
                  <a:pt x="3429812" y="58039"/>
                </a:lnTo>
                <a:lnTo>
                  <a:pt x="3370834" y="92456"/>
                </a:lnTo>
                <a:lnTo>
                  <a:pt x="3369818" y="96266"/>
                </a:lnTo>
                <a:lnTo>
                  <a:pt x="3373374" y="102362"/>
                </a:lnTo>
                <a:lnTo>
                  <a:pt x="3377311" y="103378"/>
                </a:lnTo>
                <a:lnTo>
                  <a:pt x="3455060" y="58039"/>
                </a:lnTo>
                <a:lnTo>
                  <a:pt x="3465957" y="51689"/>
                </a:lnTo>
                <a:close/>
              </a:path>
            </a:pathLst>
          </a:custGeom>
          <a:solidFill>
            <a:srgbClr val="818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24450" y="2275458"/>
            <a:ext cx="1019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handshake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24450" y="3117849"/>
            <a:ext cx="1132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authenticate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037076" y="2417064"/>
            <a:ext cx="6301740" cy="1256030"/>
            <a:chOff x="4037076" y="2417064"/>
            <a:chExt cx="6301740" cy="1256030"/>
          </a:xfrm>
        </p:grpSpPr>
        <p:sp>
          <p:nvSpPr>
            <p:cNvPr id="21" name="object 21"/>
            <p:cNvSpPr/>
            <p:nvPr/>
          </p:nvSpPr>
          <p:spPr>
            <a:xfrm>
              <a:off x="4037076" y="3569335"/>
              <a:ext cx="3466465" cy="103505"/>
            </a:xfrm>
            <a:custGeom>
              <a:avLst/>
              <a:gdLst/>
              <a:ahLst/>
              <a:cxnLst/>
              <a:rect l="l" t="t" r="r" b="b"/>
              <a:pathLst>
                <a:path w="3466465" h="103504">
                  <a:moveTo>
                    <a:pt x="3440720" y="51688"/>
                  </a:moveTo>
                  <a:lnTo>
                    <a:pt x="3370833" y="92456"/>
                  </a:lnTo>
                  <a:lnTo>
                    <a:pt x="3369818" y="96265"/>
                  </a:lnTo>
                  <a:lnTo>
                    <a:pt x="3373374" y="102362"/>
                  </a:lnTo>
                  <a:lnTo>
                    <a:pt x="3377310" y="103377"/>
                  </a:lnTo>
                  <a:lnTo>
                    <a:pt x="3455066" y="58038"/>
                  </a:lnTo>
                  <a:lnTo>
                    <a:pt x="3453256" y="58038"/>
                  </a:lnTo>
                  <a:lnTo>
                    <a:pt x="3453256" y="57150"/>
                  </a:lnTo>
                  <a:lnTo>
                    <a:pt x="3450081" y="57150"/>
                  </a:lnTo>
                  <a:lnTo>
                    <a:pt x="3440720" y="51688"/>
                  </a:lnTo>
                  <a:close/>
                </a:path>
                <a:path w="3466465" h="103504">
                  <a:moveTo>
                    <a:pt x="3429834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3429834" y="58038"/>
                  </a:lnTo>
                  <a:lnTo>
                    <a:pt x="3440720" y="51688"/>
                  </a:lnTo>
                  <a:lnTo>
                    <a:pt x="3429834" y="45338"/>
                  </a:lnTo>
                  <a:close/>
                </a:path>
                <a:path w="3466465" h="103504">
                  <a:moveTo>
                    <a:pt x="3455066" y="45338"/>
                  </a:moveTo>
                  <a:lnTo>
                    <a:pt x="3453256" y="45338"/>
                  </a:lnTo>
                  <a:lnTo>
                    <a:pt x="3453256" y="58038"/>
                  </a:lnTo>
                  <a:lnTo>
                    <a:pt x="3455066" y="58038"/>
                  </a:lnTo>
                  <a:lnTo>
                    <a:pt x="3465956" y="51688"/>
                  </a:lnTo>
                  <a:lnTo>
                    <a:pt x="3455066" y="45338"/>
                  </a:lnTo>
                  <a:close/>
                </a:path>
                <a:path w="3466465" h="103504">
                  <a:moveTo>
                    <a:pt x="3450081" y="46227"/>
                  </a:moveTo>
                  <a:lnTo>
                    <a:pt x="3440720" y="51688"/>
                  </a:lnTo>
                  <a:lnTo>
                    <a:pt x="3450081" y="57150"/>
                  </a:lnTo>
                  <a:lnTo>
                    <a:pt x="3450081" y="46227"/>
                  </a:lnTo>
                  <a:close/>
                </a:path>
                <a:path w="3466465" h="103504">
                  <a:moveTo>
                    <a:pt x="3453256" y="46227"/>
                  </a:moveTo>
                  <a:lnTo>
                    <a:pt x="3450081" y="46227"/>
                  </a:lnTo>
                  <a:lnTo>
                    <a:pt x="3450081" y="57150"/>
                  </a:lnTo>
                  <a:lnTo>
                    <a:pt x="3453256" y="57150"/>
                  </a:lnTo>
                  <a:lnTo>
                    <a:pt x="3453256" y="46227"/>
                  </a:lnTo>
                  <a:close/>
                </a:path>
                <a:path w="3466465" h="103504">
                  <a:moveTo>
                    <a:pt x="3377310" y="0"/>
                  </a:moveTo>
                  <a:lnTo>
                    <a:pt x="3373374" y="1015"/>
                  </a:lnTo>
                  <a:lnTo>
                    <a:pt x="3369818" y="7112"/>
                  </a:lnTo>
                  <a:lnTo>
                    <a:pt x="3370833" y="10922"/>
                  </a:lnTo>
                  <a:lnTo>
                    <a:pt x="3440720" y="51688"/>
                  </a:lnTo>
                  <a:lnTo>
                    <a:pt x="3450081" y="46227"/>
                  </a:lnTo>
                  <a:lnTo>
                    <a:pt x="3453256" y="46227"/>
                  </a:lnTo>
                  <a:lnTo>
                    <a:pt x="3453256" y="45338"/>
                  </a:lnTo>
                  <a:lnTo>
                    <a:pt x="3455066" y="45338"/>
                  </a:lnTo>
                  <a:lnTo>
                    <a:pt x="3377310" y="0"/>
                  </a:lnTo>
                  <a:close/>
                </a:path>
              </a:pathLst>
            </a:custGeom>
            <a:solidFill>
              <a:srgbClr val="8189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49184" y="2417064"/>
              <a:ext cx="2389631" cy="12070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handshake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21" y="1298727"/>
            <a:ext cx="6435687" cy="50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715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Subsequent transfer over SSL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encrypted with agreed upon cipher suite</a:t>
            </a:r>
          </a:p>
          <a:p>
            <a:pPr lvl="1"/>
            <a:r>
              <a:rPr lang="en-US" dirty="0" smtClean="0"/>
              <a:t>Encryption overhead</a:t>
            </a:r>
          </a:p>
          <a:p>
            <a:pPr lvl="1"/>
            <a:r>
              <a:rPr lang="en-US" dirty="0" smtClean="0"/>
              <a:t>Throughput could decrease by </a:t>
            </a:r>
            <a:r>
              <a:rPr lang="en-US" dirty="0" err="1" smtClean="0"/>
              <a:t>upto</a:t>
            </a:r>
            <a:r>
              <a:rPr lang="en-US" dirty="0" smtClean="0"/>
              <a:t> 50%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90657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 with SSL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r3</a:t>
            </a:r>
            <a:r>
              <a:rPr lang="en-US" dirty="0"/>
              <a:t>.</a:t>
            </a:r>
            <a:r>
              <a:rPr lang="en-US" dirty="0" smtClean="0"/>
              <a:t>xlarge</a:t>
            </a:r>
          </a:p>
          <a:p>
            <a:pPr lvl="1"/>
            <a:r>
              <a:rPr lang="en-US" dirty="0" smtClean="0"/>
              <a:t>4 </a:t>
            </a:r>
            <a:r>
              <a:rPr lang="en-US" dirty="0"/>
              <a:t>core, 30GB ram, 80GB </a:t>
            </a:r>
            <a:r>
              <a:rPr lang="en-US" dirty="0" err="1" smtClean="0"/>
              <a:t>ssd</a:t>
            </a:r>
            <a:r>
              <a:rPr lang="en-US" dirty="0" smtClean="0"/>
              <a:t>, </a:t>
            </a:r>
            <a:r>
              <a:rPr lang="en-US" dirty="0"/>
              <a:t>m</a:t>
            </a:r>
            <a:r>
              <a:rPr lang="en-US" dirty="0" smtClean="0"/>
              <a:t>oderate </a:t>
            </a:r>
            <a:r>
              <a:rPr lang="en-US" dirty="0"/>
              <a:t>n</a:t>
            </a:r>
            <a:r>
              <a:rPr lang="en-US" dirty="0" smtClean="0"/>
              <a:t>etwork </a:t>
            </a:r>
            <a:r>
              <a:rPr lang="en-US" dirty="0"/>
              <a:t>(~90MB/s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Most overhead from encryption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50371777"/>
              </p:ext>
            </p:extLst>
          </p:nvPr>
        </p:nvGraphicFramePr>
        <p:xfrm>
          <a:off x="1342239" y="2783199"/>
          <a:ext cx="84569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36"/>
                <a:gridCol w="2114236"/>
                <a:gridCol w="2114236"/>
                <a:gridCol w="211423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throughput (MB/s)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on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on broker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producer (plaintext)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producer (SSL)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consumer (plaintext)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consumer (SSL)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8616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certificate (X509) in broker key 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certificate authority (CA) for signing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 broker certificate with CA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Import signed certificate and CA to broker key 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Import CA to client trust 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2-way authentication: generate client certificate in a similar way</a:t>
            </a:r>
          </a:p>
        </p:txBody>
      </p:sp>
    </p:spTree>
    <p:extLst>
      <p:ext uri="{BB962C8B-B14F-4D97-AF65-F5344CB8AC3E}">
        <p14:creationId xmlns:p14="http://schemas.microsoft.com/office/powerpoint/2010/main" xmlns="" val="181761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SSL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5741" y="2362967"/>
            <a:ext cx="658159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/>
              </a:rPr>
              <a:t>ssl.keystore.location</a:t>
            </a:r>
            <a:r>
              <a:rPr lang="en-US" sz="1200" dirty="0">
                <a:latin typeface="Courier New"/>
              </a:rPr>
              <a:t> = /</a:t>
            </a:r>
            <a:r>
              <a:rPr lang="en-US" sz="1200" dirty="0" err="1">
                <a:latin typeface="Courier New"/>
              </a:rPr>
              <a:t>var</a:t>
            </a:r>
            <a:r>
              <a:rPr lang="en-US" sz="1200" dirty="0">
                <a:latin typeface="Courier New"/>
              </a:rPr>
              <a:t>/private/</a:t>
            </a:r>
            <a:r>
              <a:rPr lang="en-US" sz="1200" dirty="0" err="1">
                <a:latin typeface="Courier New"/>
              </a:rPr>
              <a:t>ssl</a:t>
            </a:r>
            <a:r>
              <a:rPr lang="en-US" sz="1200" dirty="0">
                <a:latin typeface="Courier New"/>
              </a:rPr>
              <a:t>/</a:t>
            </a:r>
            <a:r>
              <a:rPr lang="en-US" sz="1200" dirty="0" err="1">
                <a:latin typeface="Courier New"/>
              </a:rPr>
              <a:t>kafka.server.keystore.jks</a:t>
            </a:r>
            <a:endParaRPr lang="en-US" sz="1200" dirty="0">
              <a:latin typeface="Courier New"/>
            </a:endParaRPr>
          </a:p>
          <a:p>
            <a:r>
              <a:rPr lang="en-US" sz="1200" dirty="0" err="1">
                <a:latin typeface="Courier New"/>
              </a:rPr>
              <a:t>ssl.keystore.password</a:t>
            </a:r>
            <a:r>
              <a:rPr lang="en-US" sz="1200" dirty="0">
                <a:latin typeface="Courier New"/>
              </a:rPr>
              <a:t> = test1234</a:t>
            </a:r>
          </a:p>
          <a:p>
            <a:r>
              <a:rPr lang="en-US" sz="1200" dirty="0" err="1">
                <a:latin typeface="Courier New"/>
              </a:rPr>
              <a:t>ssl.key.password</a:t>
            </a:r>
            <a:r>
              <a:rPr lang="en-US" sz="1200" dirty="0">
                <a:latin typeface="Courier New"/>
              </a:rPr>
              <a:t> = test1234</a:t>
            </a:r>
          </a:p>
          <a:p>
            <a:r>
              <a:rPr lang="en-US" sz="1200" dirty="0" err="1">
                <a:latin typeface="Courier New"/>
              </a:rPr>
              <a:t>ssl.truststore.location</a:t>
            </a:r>
            <a:r>
              <a:rPr lang="en-US" sz="1200" dirty="0">
                <a:latin typeface="Courier New"/>
              </a:rPr>
              <a:t> = /</a:t>
            </a:r>
            <a:r>
              <a:rPr lang="en-US" sz="1200" dirty="0" err="1">
                <a:latin typeface="Courier New"/>
              </a:rPr>
              <a:t>var</a:t>
            </a:r>
            <a:r>
              <a:rPr lang="en-US" sz="1200" dirty="0">
                <a:latin typeface="Courier New"/>
              </a:rPr>
              <a:t>/private/</a:t>
            </a:r>
            <a:r>
              <a:rPr lang="en-US" sz="1200" dirty="0" err="1">
                <a:latin typeface="Courier New"/>
              </a:rPr>
              <a:t>ssl</a:t>
            </a:r>
            <a:r>
              <a:rPr lang="en-US" sz="1200" dirty="0">
                <a:latin typeface="Courier New"/>
              </a:rPr>
              <a:t>/</a:t>
            </a:r>
            <a:r>
              <a:rPr lang="en-US" sz="1200" dirty="0" err="1">
                <a:latin typeface="Courier New"/>
              </a:rPr>
              <a:t>kafka.server.truststore.jks</a:t>
            </a:r>
            <a:endParaRPr lang="en-US" sz="1200" dirty="0">
              <a:latin typeface="Courier New"/>
            </a:endParaRPr>
          </a:p>
          <a:p>
            <a:r>
              <a:rPr lang="en-US" sz="1200" dirty="0" err="1">
                <a:latin typeface="Courier New"/>
              </a:rPr>
              <a:t>ssl.truststore.password</a:t>
            </a:r>
            <a:r>
              <a:rPr lang="en-US" sz="1200" dirty="0">
                <a:latin typeface="Courier New"/>
              </a:rPr>
              <a:t> = </a:t>
            </a:r>
            <a:r>
              <a:rPr lang="en-US" sz="1200" dirty="0" smtClean="0">
                <a:latin typeface="Courier New"/>
              </a:rPr>
              <a:t>test1234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26996" y="2016602"/>
            <a:ext cx="144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Client/Broker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5741" y="4254883"/>
            <a:ext cx="65960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</a:rPr>
              <a:t>l</a:t>
            </a:r>
            <a:r>
              <a:rPr lang="en-US" sz="1200" dirty="0" smtClean="0">
                <a:latin typeface="Courier New"/>
              </a:rPr>
              <a:t>isteners = SSL</a:t>
            </a:r>
            <a:r>
              <a:rPr lang="en-US" sz="1200" dirty="0">
                <a:latin typeface="Courier New"/>
              </a:rPr>
              <a:t>://</a:t>
            </a:r>
            <a:r>
              <a:rPr lang="en-US" sz="1200" dirty="0" err="1">
                <a:latin typeface="Courier New"/>
              </a:rPr>
              <a:t>host.name:port</a:t>
            </a:r>
            <a:endParaRPr lang="en-US" sz="1200" dirty="0">
              <a:latin typeface="Courier New"/>
            </a:endParaRPr>
          </a:p>
          <a:p>
            <a:r>
              <a:rPr lang="en-US" sz="1200" dirty="0" err="1">
                <a:latin typeface="Courier New"/>
              </a:rPr>
              <a:t>security.inter.broker.protocol</a:t>
            </a:r>
            <a:r>
              <a:rPr lang="en-US" sz="1200" dirty="0">
                <a:latin typeface="Courier New"/>
              </a:rPr>
              <a:t> = SSL</a:t>
            </a:r>
          </a:p>
          <a:p>
            <a:r>
              <a:rPr lang="en-US" sz="1200" dirty="0" err="1" smtClean="0">
                <a:latin typeface="Courier New"/>
              </a:rPr>
              <a:t>ssl.client.auth</a:t>
            </a:r>
            <a:r>
              <a:rPr lang="en-US" sz="1200" dirty="0" smtClean="0">
                <a:latin typeface="Courier New"/>
              </a:rPr>
              <a:t> = required</a:t>
            </a:r>
            <a:endParaRPr lang="en-US" sz="1200" dirty="0">
              <a:latin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5740" y="5555665"/>
            <a:ext cx="6581593" cy="286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/>
              </a:rPr>
              <a:t>security.protocol</a:t>
            </a:r>
            <a:r>
              <a:rPr lang="en-US" sz="1200" dirty="0">
                <a:latin typeface="Courier New"/>
              </a:rPr>
              <a:t> = </a:t>
            </a:r>
            <a:r>
              <a:rPr lang="en-US" sz="1200" dirty="0" smtClean="0">
                <a:latin typeface="Courier New"/>
              </a:rPr>
              <a:t>SSL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3114" y="392397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22851" y="5195666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601349" y="1560731"/>
            <a:ext cx="10871200" cy="740663"/>
          </a:xfrm>
        </p:spPr>
        <p:txBody>
          <a:bodyPr>
            <a:normAutofit/>
          </a:bodyPr>
          <a:lstStyle/>
          <a:p>
            <a:r>
              <a:rPr lang="en-US" dirty="0" smtClean="0"/>
              <a:t>No client code change; just configuration change.</a:t>
            </a:r>
          </a:p>
        </p:txBody>
      </p:sp>
    </p:spTree>
    <p:extLst>
      <p:ext uri="{BB962C8B-B14F-4D97-AF65-F5344CB8AC3E}">
        <p14:creationId xmlns:p14="http://schemas.microsoft.com/office/powerpoint/2010/main" xmlns="" val="81480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8" y="308609"/>
            <a:ext cx="825754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Kafka Security –</a:t>
            </a:r>
            <a:r>
              <a:rPr sz="3600" spc="-2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SSL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7600" y="1228463"/>
            <a:ext cx="10278745" cy="394525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94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Principal Builder</a:t>
            </a:r>
            <a:endParaRPr sz="32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690"/>
              </a:spcBef>
              <a:buChar char="•"/>
              <a:tabLst>
                <a:tab pos="927100" algn="l"/>
                <a:tab pos="927735" algn="l"/>
              </a:tabLst>
            </a:pPr>
            <a:r>
              <a:rPr sz="2800" spc="-20" dirty="0">
                <a:latin typeface="Arial"/>
                <a:cs typeface="Arial"/>
              </a:rPr>
              <a:t>SSLTransportLayer </a:t>
            </a:r>
            <a:r>
              <a:rPr sz="2800" spc="-5" dirty="0">
                <a:latin typeface="Arial"/>
                <a:cs typeface="Arial"/>
              </a:rPr>
              <a:t>gives </a:t>
            </a:r>
            <a:r>
              <a:rPr sz="2800" dirty="0">
                <a:latin typeface="Arial"/>
                <a:cs typeface="Arial"/>
              </a:rPr>
              <a:t>hostname </a:t>
            </a:r>
            <a:r>
              <a:rPr sz="2800" spc="-5" dirty="0">
                <a:latin typeface="Arial"/>
                <a:cs typeface="Arial"/>
              </a:rPr>
              <a:t>as authenticated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user</a:t>
            </a:r>
            <a:endParaRPr sz="2800">
              <a:latin typeface="Arial"/>
              <a:cs typeface="Arial"/>
            </a:endParaRPr>
          </a:p>
          <a:p>
            <a:pPr marL="927100" marR="776605" lvl="1" indent="-457834">
              <a:lnSpc>
                <a:spcPct val="100000"/>
              </a:lnSpc>
              <a:spcBef>
                <a:spcPts val="670"/>
              </a:spcBef>
              <a:buChar char="•"/>
              <a:tabLst>
                <a:tab pos="927100" algn="l"/>
                <a:tab pos="927735" algn="l"/>
              </a:tabLst>
            </a:pPr>
            <a:r>
              <a:rPr sz="2800" dirty="0">
                <a:latin typeface="Arial"/>
                <a:cs typeface="Arial"/>
              </a:rPr>
              <a:t>X509Certificate </a:t>
            </a:r>
            <a:r>
              <a:rPr sz="2800" spc="-5" dirty="0">
                <a:latin typeface="Arial"/>
                <a:cs typeface="Arial"/>
              </a:rPr>
              <a:t>has lot more </a:t>
            </a:r>
            <a:r>
              <a:rPr sz="2800" dirty="0">
                <a:latin typeface="Arial"/>
                <a:cs typeface="Arial"/>
              </a:rPr>
              <a:t>information about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client  </a:t>
            </a:r>
            <a:r>
              <a:rPr sz="2800" spc="-25" dirty="0">
                <a:latin typeface="Arial"/>
                <a:cs typeface="Arial"/>
              </a:rPr>
              <a:t>identity.</a:t>
            </a:r>
            <a:endParaRPr sz="2800">
              <a:latin typeface="Arial"/>
              <a:cs typeface="Arial"/>
            </a:endParaRPr>
          </a:p>
          <a:p>
            <a:pPr marL="927100" marR="5080" lvl="1" indent="-457834">
              <a:lnSpc>
                <a:spcPct val="100000"/>
              </a:lnSpc>
              <a:spcBef>
                <a:spcPts val="675"/>
              </a:spcBef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Arial"/>
                <a:cs typeface="Arial"/>
              </a:rPr>
              <a:t>PrincipalBuilder provides </a:t>
            </a:r>
            <a:r>
              <a:rPr sz="2800" dirty="0">
                <a:latin typeface="Arial"/>
                <a:cs typeface="Arial"/>
              </a:rPr>
              <a:t>interface </a:t>
            </a:r>
            <a:r>
              <a:rPr sz="2800" spc="-5" dirty="0">
                <a:latin typeface="Arial"/>
                <a:cs typeface="Arial"/>
              </a:rPr>
              <a:t>to plug in a custom  PrincipalBuilder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has access to X509Certificate and </a:t>
            </a:r>
            <a:r>
              <a:rPr sz="2800" dirty="0">
                <a:latin typeface="Arial"/>
                <a:cs typeface="Arial"/>
              </a:rPr>
              <a:t>can  construct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user identity </a:t>
            </a:r>
            <a:r>
              <a:rPr sz="2800" spc="-5" dirty="0">
                <a:latin typeface="Arial"/>
                <a:cs typeface="Arial"/>
              </a:rPr>
              <a:t>out 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it.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675"/>
              </a:spcBef>
              <a:buChar char="•"/>
              <a:tabLst>
                <a:tab pos="927100" algn="l"/>
                <a:tab pos="927735" algn="l"/>
              </a:tabLst>
            </a:pPr>
            <a:r>
              <a:rPr sz="2800" dirty="0">
                <a:latin typeface="Arial"/>
                <a:cs typeface="Arial"/>
              </a:rPr>
              <a:t>Authenticator can </a:t>
            </a:r>
            <a:r>
              <a:rPr sz="2800" spc="-5" dirty="0">
                <a:latin typeface="Arial"/>
                <a:cs typeface="Arial"/>
              </a:rPr>
              <a:t>use </a:t>
            </a:r>
            <a:r>
              <a:rPr sz="2800" dirty="0">
                <a:latin typeface="Arial"/>
                <a:cs typeface="Arial"/>
              </a:rPr>
              <a:t>this </a:t>
            </a:r>
            <a:r>
              <a:rPr sz="2800" spc="-5" dirty="0">
                <a:latin typeface="Arial"/>
                <a:cs typeface="Arial"/>
              </a:rPr>
              <a:t>custom </a:t>
            </a:r>
            <a:r>
              <a:rPr sz="2800" dirty="0">
                <a:latin typeface="Arial"/>
                <a:cs typeface="Arial"/>
              </a:rPr>
              <a:t>principal to add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ACLs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Kafka and security overview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Identify the principal (user) associated with a connection</a:t>
            </a:r>
          </a:p>
          <a:p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What permission a principal has</a:t>
            </a:r>
          </a:p>
          <a:p>
            <a:r>
              <a:rPr lang="en-US" dirty="0" smtClean="0"/>
              <a:t>Secure Zookeeper</a:t>
            </a:r>
          </a:p>
          <a:p>
            <a:r>
              <a:rPr lang="en-US" dirty="0" smtClean="0"/>
              <a:t>Future stuff</a:t>
            </a:r>
          </a:p>
        </p:txBody>
      </p:sp>
    </p:spTree>
    <p:extLst>
      <p:ext uri="{BB962C8B-B14F-4D97-AF65-F5344CB8AC3E}">
        <p14:creationId xmlns:p14="http://schemas.microsoft.com/office/powerpoint/2010/main" xmlns="" val="140902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Principal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default, the distinguished name of the certificate</a:t>
            </a:r>
          </a:p>
          <a:p>
            <a:pPr lvl="1"/>
            <a:r>
              <a:rPr lang="en-US" dirty="0"/>
              <a:t>CN</a:t>
            </a:r>
            <a:r>
              <a:rPr lang="en-US" dirty="0" smtClean="0"/>
              <a:t>=host1.company.com</a:t>
            </a:r>
            <a:r>
              <a:rPr lang="en-US" dirty="0"/>
              <a:t>,OU</a:t>
            </a:r>
            <a:r>
              <a:rPr lang="en-US" dirty="0" smtClean="0"/>
              <a:t>=organization </a:t>
            </a:r>
            <a:r>
              <a:rPr lang="en-US" dirty="0" err="1" smtClean="0"/>
              <a:t>unit,</a:t>
            </a:r>
            <a:r>
              <a:rPr lang="en-US" dirty="0" err="1"/>
              <a:t>O</a:t>
            </a:r>
            <a:r>
              <a:rPr lang="en-US" dirty="0" smtClean="0"/>
              <a:t>=</a:t>
            </a:r>
            <a:r>
              <a:rPr lang="en-US" dirty="0" err="1" smtClean="0"/>
              <a:t>organization,L</a:t>
            </a:r>
            <a:r>
              <a:rPr lang="en-US" dirty="0" smtClean="0"/>
              <a:t>=</a:t>
            </a:r>
            <a:r>
              <a:rPr lang="en-US" dirty="0" err="1" smtClean="0"/>
              <a:t>location,</a:t>
            </a:r>
            <a:r>
              <a:rPr lang="en-US" dirty="0" err="1"/>
              <a:t>ST</a:t>
            </a:r>
            <a:r>
              <a:rPr lang="en-US" dirty="0" smtClean="0"/>
              <a:t>=</a:t>
            </a:r>
            <a:r>
              <a:rPr lang="en-US" dirty="0" err="1" smtClean="0"/>
              <a:t>state,</a:t>
            </a:r>
            <a:r>
              <a:rPr lang="en-US" dirty="0" err="1"/>
              <a:t>C</a:t>
            </a:r>
            <a:r>
              <a:rPr lang="en-US" dirty="0" smtClean="0"/>
              <a:t>=country</a:t>
            </a:r>
          </a:p>
          <a:p>
            <a:r>
              <a:rPr lang="en-US" dirty="0" smtClean="0"/>
              <a:t>Can be </a:t>
            </a:r>
            <a:r>
              <a:rPr lang="en-US" dirty="0"/>
              <a:t>customized through </a:t>
            </a:r>
            <a:r>
              <a:rPr lang="en-US" dirty="0" err="1" smtClean="0"/>
              <a:t>principal.builder.class</a:t>
            </a:r>
            <a:endParaRPr lang="en-US" dirty="0" smtClean="0"/>
          </a:p>
          <a:p>
            <a:pPr lvl="1"/>
            <a:r>
              <a:rPr lang="en-US" dirty="0" smtClean="0"/>
              <a:t>Has access to X509Certificate</a:t>
            </a:r>
          </a:p>
          <a:p>
            <a:pPr lvl="1"/>
            <a:r>
              <a:rPr lang="en-US" dirty="0" smtClean="0"/>
              <a:t>Make setting broker principal and application principal convenient</a:t>
            </a:r>
          </a:p>
        </p:txBody>
      </p:sp>
    </p:spTree>
    <p:extLst>
      <p:ext uri="{BB962C8B-B14F-4D97-AF65-F5344CB8AC3E}">
        <p14:creationId xmlns:p14="http://schemas.microsoft.com/office/powerpoint/2010/main" xmlns="" val="2873399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8" y="308609"/>
            <a:ext cx="706882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Kafka Security –</a:t>
            </a:r>
            <a:r>
              <a:rPr sz="3600" spc="-2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SSL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7600" y="1246149"/>
            <a:ext cx="6496685" cy="36106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listeners=SSL://host.name:port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ssl.keystore.location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ssl.keystore.password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15" dirty="0">
                <a:latin typeface="Arial"/>
                <a:cs typeface="Arial"/>
              </a:rPr>
              <a:t>ssl.key.password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ssl.truststore.location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ssl.truststore.password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20" dirty="0">
                <a:latin typeface="Arial"/>
                <a:cs typeface="Arial"/>
              </a:rPr>
              <a:t>security.inter.broker.protocol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(optional)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Authentication and Security </a:t>
            </a:r>
            <a:r>
              <a:rPr lang="en-US" dirty="0" smtClean="0"/>
              <a:t>Layer</a:t>
            </a:r>
          </a:p>
          <a:p>
            <a:pPr lvl="1"/>
            <a:r>
              <a:rPr lang="en-US" dirty="0" smtClean="0"/>
              <a:t>Challenge/response protocols</a:t>
            </a:r>
          </a:p>
          <a:p>
            <a:pPr lvl="1"/>
            <a:r>
              <a:rPr lang="en-US" dirty="0" smtClean="0"/>
              <a:t>Server issues challenge and client sends response</a:t>
            </a:r>
          </a:p>
          <a:p>
            <a:pPr lvl="1"/>
            <a:r>
              <a:rPr lang="en-US" dirty="0" smtClean="0"/>
              <a:t>Continue until server is satisfied</a:t>
            </a:r>
          </a:p>
          <a:p>
            <a:r>
              <a:rPr lang="en-US" dirty="0"/>
              <a:t>D</a:t>
            </a:r>
            <a:r>
              <a:rPr lang="en-US" dirty="0" smtClean="0"/>
              <a:t>ifferent mechanisms</a:t>
            </a:r>
            <a:endParaRPr lang="en-US" dirty="0"/>
          </a:p>
          <a:p>
            <a:pPr lvl="1"/>
            <a:r>
              <a:rPr lang="en-US" dirty="0"/>
              <a:t>GSSAPI: </a:t>
            </a:r>
            <a:r>
              <a:rPr lang="en-US" dirty="0" smtClean="0"/>
              <a:t>Kerberos (supported since 0.9)</a:t>
            </a:r>
            <a:endParaRPr lang="en-US" dirty="0"/>
          </a:p>
          <a:p>
            <a:pPr lvl="1"/>
            <a:r>
              <a:rPr lang="en-US" dirty="0" smtClean="0"/>
              <a:t>Plain: </a:t>
            </a:r>
            <a:r>
              <a:rPr lang="en-US" dirty="0" err="1" smtClean="0"/>
              <a:t>cleartext</a:t>
            </a:r>
            <a:r>
              <a:rPr lang="en-US" dirty="0" smtClean="0"/>
              <a:t> username/password (supported since 0.10)</a:t>
            </a:r>
          </a:p>
          <a:p>
            <a:pPr lvl="1"/>
            <a:r>
              <a:rPr lang="en-US" dirty="0" smtClean="0"/>
              <a:t>Digest MD5</a:t>
            </a:r>
          </a:p>
        </p:txBody>
      </p:sp>
    </p:spTree>
    <p:extLst>
      <p:ext uri="{BB962C8B-B14F-4D97-AF65-F5344CB8AC3E}">
        <p14:creationId xmlns:p14="http://schemas.microsoft.com/office/powerpoint/2010/main" xmlns="" val="551225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8" y="308609"/>
            <a:ext cx="725170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Kafka Security –</a:t>
            </a:r>
            <a:r>
              <a:rPr sz="3600" spc="-15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SASL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7600" y="1248092"/>
            <a:ext cx="10451465" cy="36550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34"/>
              </a:spcBef>
              <a:buChar char="•"/>
              <a:tabLst>
                <a:tab pos="469265" algn="l"/>
                <a:tab pos="469900" algn="l"/>
              </a:tabLst>
            </a:pPr>
            <a:r>
              <a:rPr sz="2700" spc="-5" dirty="0">
                <a:latin typeface="Arial"/>
                <a:cs typeface="Arial"/>
              </a:rPr>
              <a:t>Simple </a:t>
            </a:r>
            <a:r>
              <a:rPr sz="2700" dirty="0">
                <a:latin typeface="Arial"/>
                <a:cs typeface="Arial"/>
              </a:rPr>
              <a:t>Authentication </a:t>
            </a:r>
            <a:r>
              <a:rPr sz="2700" spc="-5" dirty="0">
                <a:latin typeface="Arial"/>
                <a:cs typeface="Arial"/>
              </a:rPr>
              <a:t>and </a:t>
            </a:r>
            <a:r>
              <a:rPr sz="2700" dirty="0">
                <a:latin typeface="Arial"/>
                <a:cs typeface="Arial"/>
              </a:rPr>
              <a:t>Security </a:t>
            </a:r>
            <a:r>
              <a:rPr sz="2700" spc="-25" dirty="0">
                <a:latin typeface="Arial"/>
                <a:cs typeface="Arial"/>
              </a:rPr>
              <a:t>Layer, </a:t>
            </a:r>
            <a:r>
              <a:rPr sz="2700" spc="-5" dirty="0">
                <a:latin typeface="Arial"/>
                <a:cs typeface="Arial"/>
              </a:rPr>
              <a:t>or</a:t>
            </a:r>
            <a:r>
              <a:rPr sz="2700" spc="-18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SASL</a:t>
            </a:r>
            <a:endParaRPr sz="27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300"/>
              </a:spcBef>
              <a:buChar char="•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Provides flexibility in using Login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Mechanisms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290"/>
              </a:spcBef>
              <a:buChar char="•"/>
              <a:tabLst>
                <a:tab pos="927100" algn="l"/>
                <a:tab pos="927735" algn="l"/>
              </a:tabLst>
            </a:pPr>
            <a:r>
              <a:rPr sz="2400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can use Kerberos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LDAP or simple passwords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authenticate.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3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700" dirty="0">
                <a:latin typeface="Arial"/>
                <a:cs typeface="Arial"/>
              </a:rPr>
              <a:t>JAAS</a:t>
            </a:r>
            <a:r>
              <a:rPr sz="2700" spc="-5" dirty="0">
                <a:latin typeface="Arial"/>
                <a:cs typeface="Arial"/>
              </a:rPr>
              <a:t> Login</a:t>
            </a:r>
            <a:endParaRPr sz="2700">
              <a:latin typeface="Arial"/>
              <a:cs typeface="Arial"/>
            </a:endParaRPr>
          </a:p>
          <a:p>
            <a:pPr marL="927100" marR="146685" lvl="1" indent="-457834">
              <a:lnSpc>
                <a:spcPts val="2590"/>
              </a:lnSpc>
              <a:spcBef>
                <a:spcPts val="630"/>
              </a:spcBef>
              <a:buChar char="•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Before client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server can handshake </a:t>
            </a:r>
            <a:r>
              <a:rPr sz="2400" dirty="0">
                <a:latin typeface="Arial"/>
                <a:cs typeface="Arial"/>
              </a:rPr>
              <a:t>, they </a:t>
            </a:r>
            <a:r>
              <a:rPr sz="2400" spc="-5" dirty="0">
                <a:latin typeface="Arial"/>
                <a:cs typeface="Arial"/>
              </a:rPr>
              <a:t>need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authenticate with  Kerberos or other Identity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Provider.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ts val="2735"/>
              </a:lnSpc>
              <a:spcBef>
                <a:spcPts val="250"/>
              </a:spcBef>
              <a:buChar char="•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JAAS provides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pluggable way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providing user credentials. </a:t>
            </a:r>
            <a:r>
              <a:rPr sz="2400" dirty="0">
                <a:latin typeface="Arial"/>
                <a:cs typeface="Arial"/>
              </a:rPr>
              <a:t>One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easily add LDAP or other mechanism just by changing a </a:t>
            </a:r>
            <a:r>
              <a:rPr sz="2400" dirty="0">
                <a:latin typeface="Arial"/>
                <a:cs typeface="Arial"/>
              </a:rPr>
              <a:t>config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610" y="0"/>
            <a:ext cx="12497892" cy="633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" y="-76200"/>
            <a:ext cx="11247120" cy="650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Kerberos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Secure single sign-on</a:t>
            </a:r>
          </a:p>
          <a:p>
            <a:pPr lvl="1"/>
            <a:r>
              <a:rPr lang="en-US" dirty="0" smtClean="0"/>
              <a:t>An organization may provide multiple services</a:t>
            </a:r>
          </a:p>
          <a:p>
            <a:pPr lvl="1"/>
            <a:r>
              <a:rPr lang="en-US" dirty="0" smtClean="0"/>
              <a:t>User just remember a single Kerberos password to use all services</a:t>
            </a:r>
          </a:p>
          <a:p>
            <a:r>
              <a:rPr lang="en-US" dirty="0" smtClean="0"/>
              <a:t>More convenient when there are many users</a:t>
            </a:r>
          </a:p>
          <a:p>
            <a:r>
              <a:rPr lang="en-US" dirty="0"/>
              <a:t>N</a:t>
            </a:r>
            <a:r>
              <a:rPr lang="en-US" dirty="0" smtClean="0"/>
              <a:t>eed Key Distribution Center (KDC)</a:t>
            </a:r>
          </a:p>
          <a:p>
            <a:pPr lvl="1"/>
            <a:r>
              <a:rPr lang="en-US" dirty="0" smtClean="0"/>
              <a:t>Each service/user need a Kerberos principal in KDC</a:t>
            </a:r>
          </a:p>
        </p:txBody>
      </p:sp>
    </p:spTree>
    <p:extLst>
      <p:ext uri="{BB962C8B-B14F-4D97-AF65-F5344CB8AC3E}">
        <p14:creationId xmlns:p14="http://schemas.microsoft.com/office/powerpoint/2010/main" xmlns="" val="907273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Kerberos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05503" y="1738596"/>
            <a:ext cx="4752888" cy="4357404"/>
          </a:xfrm>
        </p:spPr>
        <p:txBody>
          <a:bodyPr>
            <a:normAutofit/>
          </a:bodyPr>
          <a:lstStyle/>
          <a:p>
            <a:r>
              <a:rPr lang="en-US" dirty="0" smtClean="0"/>
              <a:t>Create service and client principal in KDC</a:t>
            </a:r>
          </a:p>
          <a:p>
            <a:r>
              <a:rPr lang="en-US" dirty="0" smtClean="0"/>
              <a:t>Client authenticate with AS on startup</a:t>
            </a:r>
          </a:p>
          <a:p>
            <a:r>
              <a:rPr lang="en-US" dirty="0" smtClean="0"/>
              <a:t>Client obtain service ticket from TGS</a:t>
            </a:r>
          </a:p>
          <a:p>
            <a:r>
              <a:rPr lang="en-US" dirty="0" smtClean="0"/>
              <a:t>Client authenticate with service using service ticket</a:t>
            </a:r>
          </a:p>
        </p:txBody>
      </p:sp>
      <p:pic>
        <p:nvPicPr>
          <p:cNvPr id="4" name="Picture 3" descr="krbms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0593" y="1727089"/>
            <a:ext cx="5256810" cy="41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400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SASL handshake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834975" y="1575572"/>
            <a:ext cx="2110823" cy="411538"/>
          </a:xfrm>
          <a:prstGeom prst="roundRect">
            <a:avLst/>
          </a:prstGeom>
          <a:gradFill rotWithShape="1">
            <a:gsLst>
              <a:gs pos="0">
                <a:srgbClr val="69BE28">
                  <a:tint val="100000"/>
                  <a:shade val="100000"/>
                  <a:satMod val="130000"/>
                </a:srgbClr>
              </a:gs>
              <a:gs pos="100000">
                <a:srgbClr val="69BE28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9BE28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519935" y="1575572"/>
            <a:ext cx="2110823" cy="411538"/>
          </a:xfrm>
          <a:prstGeom prst="roundRect">
            <a:avLst/>
          </a:prstGeom>
          <a:gradFill rotWithShape="1">
            <a:gsLst>
              <a:gs pos="0">
                <a:srgbClr val="69BE28">
                  <a:tint val="100000"/>
                  <a:shade val="100000"/>
                  <a:satMod val="130000"/>
                </a:srgbClr>
              </a:gs>
              <a:gs pos="100000">
                <a:srgbClr val="69BE28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9BE28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Broker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0" name="Straight Connector 49"/>
          <p:cNvCxnSpPr>
            <a:stCxn id="48" idx="2"/>
          </p:cNvCxnSpPr>
          <p:nvPr/>
        </p:nvCxnSpPr>
        <p:spPr>
          <a:xfrm flipH="1">
            <a:off x="2838140" y="1987110"/>
            <a:ext cx="52248" cy="5808576"/>
          </a:xfrm>
          <a:prstGeom prst="line">
            <a:avLst/>
          </a:prstGeom>
          <a:noFill/>
          <a:ln w="25400" cap="flat" cmpd="sng" algn="ctr">
            <a:solidFill>
              <a:srgbClr val="69BE2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1" name="Straight Connector 50"/>
          <p:cNvCxnSpPr/>
          <p:nvPr/>
        </p:nvCxnSpPr>
        <p:spPr>
          <a:xfrm flipH="1">
            <a:off x="9523099" y="1987110"/>
            <a:ext cx="52248" cy="5808576"/>
          </a:xfrm>
          <a:prstGeom prst="line">
            <a:avLst/>
          </a:prstGeom>
          <a:noFill/>
          <a:ln w="25400" cap="flat" cmpd="sng" algn="ctr">
            <a:solidFill>
              <a:srgbClr val="69BE2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2" name="Straight Arrow Connector 51"/>
          <p:cNvCxnSpPr/>
          <p:nvPr/>
        </p:nvCxnSpPr>
        <p:spPr>
          <a:xfrm>
            <a:off x="2838139" y="2764162"/>
            <a:ext cx="6737207" cy="0"/>
          </a:xfrm>
          <a:prstGeom prst="straightConnector1">
            <a:avLst/>
          </a:prstGeom>
          <a:noFill/>
          <a:ln w="25400" cap="flat" cmpd="sng" algn="ctr">
            <a:solidFill>
              <a:srgbClr val="69BE28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TextBox 52"/>
          <p:cNvSpPr txBox="1"/>
          <p:nvPr/>
        </p:nvSpPr>
        <p:spPr>
          <a:xfrm>
            <a:off x="3713824" y="2394830"/>
            <a:ext cx="580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Connection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90387" y="3478308"/>
            <a:ext cx="6632712" cy="0"/>
          </a:xfrm>
          <a:prstGeom prst="straightConnector1">
            <a:avLst/>
          </a:prstGeom>
          <a:noFill/>
          <a:ln w="25400" cap="flat" cmpd="sng" algn="ctr">
            <a:solidFill>
              <a:srgbClr val="69BE28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TextBox 54"/>
          <p:cNvSpPr txBox="1"/>
          <p:nvPr/>
        </p:nvSpPr>
        <p:spPr>
          <a:xfrm>
            <a:off x="3945798" y="3097871"/>
            <a:ext cx="34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Mechanism list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890387" y="4218995"/>
            <a:ext cx="6737207" cy="0"/>
          </a:xfrm>
          <a:prstGeom prst="straightConnector1">
            <a:avLst/>
          </a:prstGeom>
          <a:noFill/>
          <a:ln w="25400" cap="flat" cmpd="sng" algn="ctr">
            <a:solidFill>
              <a:srgbClr val="69BE28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7" name="Rectangle 56"/>
          <p:cNvSpPr/>
          <p:nvPr/>
        </p:nvSpPr>
        <p:spPr>
          <a:xfrm>
            <a:off x="3945799" y="3849663"/>
            <a:ext cx="3192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Selected mechanism &amp;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sasl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data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838139" y="4803707"/>
            <a:ext cx="6632712" cy="0"/>
          </a:xfrm>
          <a:prstGeom prst="straightConnector1">
            <a:avLst/>
          </a:prstGeom>
          <a:noFill/>
          <a:ln w="25400" cap="flat" cmpd="sng" algn="ctr">
            <a:solidFill>
              <a:srgbClr val="69BE28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9" name="TextBox 58"/>
          <p:cNvSpPr txBox="1"/>
          <p:nvPr/>
        </p:nvSpPr>
        <p:spPr>
          <a:xfrm>
            <a:off x="3893550" y="4423271"/>
            <a:ext cx="451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Evaluate and response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838139" y="5471587"/>
            <a:ext cx="6737207" cy="0"/>
          </a:xfrm>
          <a:prstGeom prst="straightConnector1">
            <a:avLst/>
          </a:prstGeom>
          <a:noFill/>
          <a:ln w="25400" cap="flat" cmpd="sng" algn="ctr">
            <a:solidFill>
              <a:srgbClr val="69BE28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1" name="TextBox 60"/>
          <p:cNvSpPr txBox="1"/>
          <p:nvPr/>
        </p:nvSpPr>
        <p:spPr>
          <a:xfrm>
            <a:off x="4007626" y="5102255"/>
            <a:ext cx="451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Sasl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data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838139" y="5975402"/>
            <a:ext cx="6632712" cy="0"/>
          </a:xfrm>
          <a:prstGeom prst="straightConnector1">
            <a:avLst/>
          </a:prstGeom>
          <a:noFill/>
          <a:ln w="25400" cap="flat" cmpd="sng" algn="ctr">
            <a:solidFill>
              <a:srgbClr val="69BE28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3" name="TextBox 62"/>
          <p:cNvSpPr txBox="1"/>
          <p:nvPr/>
        </p:nvSpPr>
        <p:spPr>
          <a:xfrm>
            <a:off x="3935739" y="5589344"/>
            <a:ext cx="451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Client authenticated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57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SASL_PLAINTEXT</a:t>
            </a:r>
          </a:p>
          <a:p>
            <a:pPr lvl="1"/>
            <a:r>
              <a:rPr lang="en-US" dirty="0" smtClean="0"/>
              <a:t>No wire encryption</a:t>
            </a:r>
            <a:endParaRPr lang="en-US" dirty="0"/>
          </a:p>
          <a:p>
            <a:r>
              <a:rPr lang="en-US" dirty="0" smtClean="0"/>
              <a:t>SASL_SSL</a:t>
            </a:r>
          </a:p>
          <a:p>
            <a:pPr lvl="1"/>
            <a:r>
              <a:rPr lang="en-US" dirty="0" smtClean="0"/>
              <a:t>Wire encryption over SSL</a:t>
            </a:r>
          </a:p>
        </p:txBody>
      </p:sp>
    </p:spTree>
    <p:extLst>
      <p:ext uri="{BB962C8B-B14F-4D97-AF65-F5344CB8AC3E}">
        <p14:creationId xmlns:p14="http://schemas.microsoft.com/office/powerpoint/2010/main" xmlns="" val="2393161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</a:t>
            </a:r>
            <a:r>
              <a:rPr lang="en-US" dirty="0" smtClean="0"/>
              <a:t>Apache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Distributed, high throughput pub/sub system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631" y="2417223"/>
            <a:ext cx="3706368" cy="370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33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Kerberos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Kafka service principal in KDC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keytab</a:t>
            </a:r>
            <a:r>
              <a:rPr lang="en-US" dirty="0" smtClean="0"/>
              <a:t> for Kafka principal</a:t>
            </a:r>
          </a:p>
          <a:p>
            <a:pPr lvl="1"/>
            <a:r>
              <a:rPr lang="en-US" dirty="0" err="1" smtClean="0"/>
              <a:t>Keytab</a:t>
            </a:r>
            <a:r>
              <a:rPr lang="en-US" dirty="0" smtClean="0"/>
              <a:t> includes principal and encrypted Kerberos password</a:t>
            </a:r>
          </a:p>
          <a:p>
            <a:pPr lvl="1"/>
            <a:r>
              <a:rPr lang="en-US" dirty="0" smtClean="0"/>
              <a:t>Allow authentication w/o typing password</a:t>
            </a:r>
          </a:p>
          <a:p>
            <a:r>
              <a:rPr lang="en-US" dirty="0" smtClean="0"/>
              <a:t>Create an application principal for client KDC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keytab</a:t>
            </a:r>
            <a:r>
              <a:rPr lang="en-US" dirty="0" smtClean="0"/>
              <a:t> for application principal</a:t>
            </a:r>
          </a:p>
        </p:txBody>
      </p:sp>
    </p:spTree>
    <p:extLst>
      <p:ext uri="{BB962C8B-B14F-4D97-AF65-F5344CB8AC3E}">
        <p14:creationId xmlns:p14="http://schemas.microsoft.com/office/powerpoint/2010/main" xmlns="" val="130221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Kerberos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0687" y="2388386"/>
            <a:ext cx="542437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/>
              </a:rPr>
              <a:t>KafkaServer</a:t>
            </a:r>
            <a:r>
              <a:rPr lang="en-US" sz="1200" dirty="0">
                <a:latin typeface="Courier New"/>
              </a:rPr>
              <a:t> {</a:t>
            </a:r>
          </a:p>
          <a:p>
            <a:r>
              <a:rPr lang="en-US" sz="1200" dirty="0">
                <a:latin typeface="Courier New"/>
              </a:rPr>
              <a:t>    com.sun.security.auth.module.Krb5LoginModule required</a:t>
            </a:r>
          </a:p>
          <a:p>
            <a:r>
              <a:rPr lang="en-US" sz="1200" dirty="0">
                <a:latin typeface="Courier New"/>
              </a:rPr>
              <a:t>    </a:t>
            </a:r>
            <a:r>
              <a:rPr lang="en-US" sz="1200" dirty="0" err="1">
                <a:latin typeface="Courier New"/>
              </a:rPr>
              <a:t>useKeyTab</a:t>
            </a:r>
            <a:r>
              <a:rPr lang="en-US" sz="1200" dirty="0">
                <a:latin typeface="Courier New"/>
              </a:rPr>
              <a:t>=true</a:t>
            </a:r>
          </a:p>
          <a:p>
            <a:r>
              <a:rPr lang="en-US" sz="1200" dirty="0">
                <a:latin typeface="Courier New"/>
              </a:rPr>
              <a:t>    </a:t>
            </a:r>
            <a:r>
              <a:rPr lang="en-US" sz="1200" dirty="0" err="1">
                <a:latin typeface="Courier New"/>
              </a:rPr>
              <a:t>storeKey</a:t>
            </a:r>
            <a:r>
              <a:rPr lang="en-US" sz="1200" dirty="0">
                <a:latin typeface="Courier New"/>
              </a:rPr>
              <a:t>=true</a:t>
            </a:r>
          </a:p>
          <a:p>
            <a:r>
              <a:rPr lang="en-US" sz="1200" dirty="0">
                <a:latin typeface="Courier New"/>
              </a:rPr>
              <a:t>    </a:t>
            </a:r>
            <a:r>
              <a:rPr lang="en-US" sz="1200" dirty="0" err="1">
                <a:latin typeface="Courier New"/>
              </a:rPr>
              <a:t>keyTab</a:t>
            </a:r>
            <a:r>
              <a:rPr lang="en-US" sz="1200" dirty="0">
                <a:latin typeface="Courier New"/>
              </a:rPr>
              <a:t>="/</a:t>
            </a:r>
            <a:r>
              <a:rPr lang="en-US" sz="1200" dirty="0" err="1">
                <a:latin typeface="Courier New"/>
              </a:rPr>
              <a:t>etc</a:t>
            </a:r>
            <a:r>
              <a:rPr lang="en-US" sz="1200" dirty="0">
                <a:latin typeface="Courier New"/>
              </a:rPr>
              <a:t>/security/</a:t>
            </a:r>
            <a:r>
              <a:rPr lang="en-US" sz="1200" dirty="0" err="1">
                <a:latin typeface="Courier New"/>
              </a:rPr>
              <a:t>keytabs</a:t>
            </a:r>
            <a:r>
              <a:rPr lang="en-US" sz="1200" dirty="0">
                <a:latin typeface="Courier New"/>
              </a:rPr>
              <a:t>/</a:t>
            </a:r>
            <a:r>
              <a:rPr lang="en-US" sz="1200" dirty="0" err="1">
                <a:latin typeface="Courier New"/>
              </a:rPr>
              <a:t>kafka_server.keytab</a:t>
            </a:r>
            <a:r>
              <a:rPr lang="en-US" sz="1200" dirty="0">
                <a:latin typeface="Courier New"/>
              </a:rPr>
              <a:t>"</a:t>
            </a:r>
          </a:p>
          <a:p>
            <a:r>
              <a:rPr lang="en-US" sz="1200" dirty="0">
                <a:latin typeface="Courier New"/>
              </a:rPr>
              <a:t>    principal="</a:t>
            </a:r>
            <a:r>
              <a:rPr lang="en-US" sz="1200" dirty="0" err="1">
                <a:latin typeface="Courier New"/>
              </a:rPr>
              <a:t>kafka</a:t>
            </a:r>
            <a:r>
              <a:rPr lang="en-US" sz="1200" dirty="0">
                <a:latin typeface="Courier New"/>
              </a:rPr>
              <a:t>/kafka1.hostname.com@EXAMPLE.COM";</a:t>
            </a:r>
          </a:p>
          <a:p>
            <a:r>
              <a:rPr lang="en-US" sz="1200" dirty="0">
                <a:latin typeface="Courier New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943" y="1984302"/>
            <a:ext cx="165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Broker JAAS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0689" y="4406970"/>
            <a:ext cx="54243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</a:rPr>
              <a:t>-</a:t>
            </a:r>
            <a:r>
              <a:rPr lang="en-US" sz="1200" dirty="0" err="1">
                <a:latin typeface="Courier New"/>
              </a:rPr>
              <a:t>Djava.security.auth.login.config</a:t>
            </a:r>
            <a:r>
              <a:rPr lang="en-US" sz="1200" dirty="0">
                <a:latin typeface="Courier New"/>
              </a:rPr>
              <a:t>=/</a:t>
            </a:r>
            <a:r>
              <a:rPr lang="en-US" sz="1200" dirty="0" err="1">
                <a:latin typeface="Courier New"/>
              </a:rPr>
              <a:t>etc</a:t>
            </a:r>
            <a:r>
              <a:rPr lang="en-US" sz="1200" dirty="0">
                <a:latin typeface="Courier New"/>
              </a:rPr>
              <a:t>/</a:t>
            </a:r>
            <a:r>
              <a:rPr lang="en-US" sz="1200" dirty="0" err="1">
                <a:latin typeface="Courier New"/>
              </a:rPr>
              <a:t>kafka</a:t>
            </a:r>
            <a:r>
              <a:rPr lang="en-US" sz="1200" dirty="0">
                <a:latin typeface="Courier New"/>
              </a:rPr>
              <a:t>/</a:t>
            </a:r>
            <a:r>
              <a:rPr lang="en-US" sz="1200" dirty="0" err="1">
                <a:latin typeface="Courier New"/>
              </a:rPr>
              <a:t>kafka_server_jaas.conf</a:t>
            </a:r>
            <a:endParaRPr lang="en-US" sz="1200" dirty="0">
              <a:latin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0686" y="5393921"/>
            <a:ext cx="54243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/>
              </a:rPr>
              <a:t>security.inter.broker.protocol</a:t>
            </a:r>
            <a:r>
              <a:rPr lang="en-US" sz="1200" dirty="0">
                <a:latin typeface="Courier New"/>
              </a:rPr>
              <a:t>=</a:t>
            </a:r>
            <a:r>
              <a:rPr lang="en-US" sz="1200" dirty="0" smtClean="0">
                <a:latin typeface="Courier New"/>
              </a:rPr>
              <a:t>SASL_PLAINTEXT(SASL_SSL)</a:t>
            </a:r>
          </a:p>
          <a:p>
            <a:r>
              <a:rPr lang="en-US" sz="1200" dirty="0" err="1">
                <a:latin typeface="Courier New"/>
              </a:rPr>
              <a:t>sasl.kerberos.service.name</a:t>
            </a:r>
            <a:r>
              <a:rPr lang="en-US" sz="1200" dirty="0" smtClean="0">
                <a:latin typeface="Courier New"/>
              </a:rPr>
              <a:t>=</a:t>
            </a:r>
            <a:r>
              <a:rPr lang="en-US" sz="1200" dirty="0" err="1" smtClean="0">
                <a:latin typeface="Courier New"/>
              </a:rPr>
              <a:t>kafka</a:t>
            </a:r>
            <a:endParaRPr lang="en-US" sz="1200" dirty="0" smtClean="0">
              <a:latin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060" y="4040137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Broker JVM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797" y="5024588"/>
            <a:ext cx="143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Broker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601349" y="1560731"/>
            <a:ext cx="10871200" cy="740663"/>
          </a:xfrm>
        </p:spPr>
        <p:txBody>
          <a:bodyPr>
            <a:normAutofit/>
          </a:bodyPr>
          <a:lstStyle/>
          <a:p>
            <a:r>
              <a:rPr lang="en-US" dirty="0" smtClean="0"/>
              <a:t>No client code change; just configuration change.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59142" y="2388386"/>
            <a:ext cx="542437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/>
              </a:rPr>
              <a:t>KafkaClient</a:t>
            </a:r>
            <a:r>
              <a:rPr lang="en-US" sz="1200" dirty="0">
                <a:latin typeface="Courier New"/>
              </a:rPr>
              <a:t> {</a:t>
            </a:r>
          </a:p>
          <a:p>
            <a:r>
              <a:rPr lang="en-US" sz="1200" dirty="0">
                <a:latin typeface="Courier New"/>
              </a:rPr>
              <a:t>    com.sun.security.auth.module.Krb5LoginModule required</a:t>
            </a:r>
          </a:p>
          <a:p>
            <a:r>
              <a:rPr lang="en-US" sz="1200" dirty="0">
                <a:latin typeface="Courier New"/>
              </a:rPr>
              <a:t>    </a:t>
            </a:r>
            <a:r>
              <a:rPr lang="en-US" sz="1200" dirty="0" err="1">
                <a:latin typeface="Courier New"/>
              </a:rPr>
              <a:t>useKeyTab</a:t>
            </a:r>
            <a:r>
              <a:rPr lang="en-US" sz="1200" dirty="0">
                <a:latin typeface="Courier New"/>
              </a:rPr>
              <a:t>=true</a:t>
            </a:r>
          </a:p>
          <a:p>
            <a:r>
              <a:rPr lang="en-US" sz="1200" dirty="0">
                <a:latin typeface="Courier New"/>
              </a:rPr>
              <a:t>    </a:t>
            </a:r>
            <a:r>
              <a:rPr lang="en-US" sz="1200" dirty="0" err="1">
                <a:latin typeface="Courier New"/>
              </a:rPr>
              <a:t>storeKey</a:t>
            </a:r>
            <a:r>
              <a:rPr lang="en-US" sz="1200" dirty="0">
                <a:latin typeface="Courier New"/>
              </a:rPr>
              <a:t>=true</a:t>
            </a:r>
          </a:p>
          <a:p>
            <a:r>
              <a:rPr lang="en-US" sz="1200" dirty="0">
                <a:latin typeface="Courier New"/>
              </a:rPr>
              <a:t>    </a:t>
            </a:r>
            <a:r>
              <a:rPr lang="en-US" sz="1200" dirty="0" err="1">
                <a:latin typeface="Courier New"/>
              </a:rPr>
              <a:t>keyTab</a:t>
            </a:r>
            <a:r>
              <a:rPr lang="en-US" sz="1200" dirty="0">
                <a:latin typeface="Courier New"/>
              </a:rPr>
              <a:t>="/</a:t>
            </a:r>
            <a:r>
              <a:rPr lang="en-US" sz="1200" dirty="0" err="1">
                <a:latin typeface="Courier New"/>
              </a:rPr>
              <a:t>etc</a:t>
            </a:r>
            <a:r>
              <a:rPr lang="en-US" sz="1200" dirty="0">
                <a:latin typeface="Courier New"/>
              </a:rPr>
              <a:t>/security/</a:t>
            </a:r>
            <a:r>
              <a:rPr lang="en-US" sz="1200" dirty="0" err="1">
                <a:latin typeface="Courier New"/>
              </a:rPr>
              <a:t>keytabs</a:t>
            </a:r>
            <a:r>
              <a:rPr lang="en-US" sz="1200" dirty="0">
                <a:latin typeface="Courier New"/>
              </a:rPr>
              <a:t>/</a:t>
            </a:r>
            <a:r>
              <a:rPr lang="en-US" sz="1200" dirty="0" err="1">
                <a:latin typeface="Courier New"/>
              </a:rPr>
              <a:t>kafka_client.keytab</a:t>
            </a:r>
            <a:r>
              <a:rPr lang="en-US" sz="1200" dirty="0">
                <a:latin typeface="Courier New"/>
              </a:rPr>
              <a:t>"</a:t>
            </a:r>
          </a:p>
          <a:p>
            <a:r>
              <a:rPr lang="en-US" sz="1200" dirty="0">
                <a:latin typeface="Courier New"/>
              </a:rPr>
              <a:t>    principal="kafka-client-</a:t>
            </a:r>
            <a:r>
              <a:rPr lang="en-US" sz="1200" dirty="0" smtClean="0">
                <a:latin typeface="Courier New"/>
              </a:rPr>
              <a:t>1@</a:t>
            </a:r>
            <a:r>
              <a:rPr lang="en-US" sz="1200" dirty="0">
                <a:latin typeface="Courier New"/>
              </a:rPr>
              <a:t>EXAMPLE.COM";</a:t>
            </a:r>
          </a:p>
          <a:p>
            <a:r>
              <a:rPr lang="en-US" sz="1200" dirty="0" smtClean="0">
                <a:latin typeface="Courier New"/>
              </a:rPr>
              <a:t>};</a:t>
            </a:r>
            <a:endParaRPr lang="en-US" sz="1200" dirty="0">
              <a:latin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0396" y="1984302"/>
            <a:ext cx="156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JAAS file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59143" y="4406970"/>
            <a:ext cx="54243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</a:rPr>
              <a:t>-</a:t>
            </a:r>
            <a:r>
              <a:rPr lang="en-US" sz="1200" dirty="0" err="1">
                <a:latin typeface="Courier New"/>
              </a:rPr>
              <a:t>Djava.security.auth.login.config</a:t>
            </a:r>
            <a:r>
              <a:rPr lang="en-US" sz="1200" dirty="0">
                <a:latin typeface="Courier New"/>
              </a:rPr>
              <a:t>=/</a:t>
            </a:r>
            <a:r>
              <a:rPr lang="en-US" sz="1200" dirty="0" err="1">
                <a:latin typeface="Courier New"/>
              </a:rPr>
              <a:t>etc</a:t>
            </a:r>
            <a:r>
              <a:rPr lang="en-US" sz="1200" dirty="0">
                <a:latin typeface="Courier New"/>
              </a:rPr>
              <a:t>/</a:t>
            </a:r>
            <a:r>
              <a:rPr lang="en-US" sz="1200" dirty="0" err="1">
                <a:latin typeface="Courier New"/>
              </a:rPr>
              <a:t>kafka</a:t>
            </a:r>
            <a:r>
              <a:rPr lang="en-US" sz="1200" dirty="0">
                <a:latin typeface="Courier New"/>
              </a:rPr>
              <a:t>/</a:t>
            </a:r>
            <a:r>
              <a:rPr lang="en-US" sz="1200" dirty="0" err="1" smtClean="0">
                <a:latin typeface="Courier New"/>
              </a:rPr>
              <a:t>kafka_client_jaas.conf</a:t>
            </a:r>
            <a:endParaRPr lang="en-US" sz="1200" dirty="0">
              <a:latin typeface="Courier Ne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59141" y="5393921"/>
            <a:ext cx="54243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/>
              </a:rPr>
              <a:t>security.protocol</a:t>
            </a:r>
            <a:r>
              <a:rPr lang="en-US" sz="1200" dirty="0" smtClean="0">
                <a:latin typeface="Courier New"/>
              </a:rPr>
              <a:t>=SASL_PLAINTEXT(SASL_SSL)</a:t>
            </a:r>
          </a:p>
          <a:p>
            <a:r>
              <a:rPr lang="en-US" sz="1200" dirty="0" err="1">
                <a:latin typeface="Courier New"/>
              </a:rPr>
              <a:t>sasl.kerberos.service.name</a:t>
            </a:r>
            <a:r>
              <a:rPr lang="en-US" sz="1200" dirty="0" smtClean="0">
                <a:latin typeface="Courier New"/>
              </a:rPr>
              <a:t>=</a:t>
            </a:r>
            <a:r>
              <a:rPr lang="en-US" sz="1200" dirty="0" err="1" smtClean="0">
                <a:latin typeface="Courier New"/>
              </a:rPr>
              <a:t>kafka</a:t>
            </a:r>
            <a:endParaRPr lang="en-US" sz="1200" dirty="0" smtClean="0">
              <a:latin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6513" y="4040137"/>
            <a:ext cx="11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ClientJVM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46251" y="5024588"/>
            <a:ext cx="135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</a:t>
            </a:r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46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 principal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Kerberos principal</a:t>
            </a:r>
          </a:p>
          <a:p>
            <a:pPr lvl="1"/>
            <a:r>
              <a:rPr lang="en-US" dirty="0" smtClean="0"/>
              <a:t>Primary[</a:t>
            </a:r>
            <a:r>
              <a:rPr lang="en-US" dirty="0"/>
              <a:t>/Instance]@</a:t>
            </a:r>
            <a:r>
              <a:rPr lang="en-US" dirty="0" smtClean="0"/>
              <a:t>REALM</a:t>
            </a:r>
          </a:p>
          <a:p>
            <a:pPr lvl="1"/>
            <a:r>
              <a:rPr lang="en-US" dirty="0">
                <a:hlinkClick r:id="rId2"/>
              </a:rPr>
              <a:t>kafka/kafka1.hostname.com@</a:t>
            </a:r>
            <a:r>
              <a:rPr lang="en-US" dirty="0" smtClean="0">
                <a:hlinkClick r:id="rId2"/>
              </a:rPr>
              <a:t>EXAMPLE.COM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kafka-client</a:t>
            </a:r>
            <a:r>
              <a:rPr lang="en-US" dirty="0" smtClean="0">
                <a:hlinkClick r:id="rId3"/>
              </a:rPr>
              <a:t>-1@</a:t>
            </a:r>
            <a:r>
              <a:rPr lang="en-US" dirty="0">
                <a:hlinkClick r:id="rId3"/>
              </a:rPr>
              <a:t>EXAMPLE.COM</a:t>
            </a:r>
            <a:endParaRPr lang="en-US" dirty="0" smtClean="0"/>
          </a:p>
          <a:p>
            <a:r>
              <a:rPr lang="en-US" dirty="0" smtClean="0"/>
              <a:t>Primary extracted as the default principal name</a:t>
            </a:r>
          </a:p>
          <a:p>
            <a:r>
              <a:rPr lang="en-US" dirty="0" smtClean="0"/>
              <a:t>Can customize principal name </a:t>
            </a:r>
            <a:r>
              <a:rPr lang="en-US" dirty="0"/>
              <a:t>through </a:t>
            </a:r>
            <a:r>
              <a:rPr lang="en-US" dirty="0" err="1"/>
              <a:t>sasl.kerberos.principal.to.local.rules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6386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multiple SASL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Broker can support multiple SASL mechanisms</a:t>
            </a:r>
          </a:p>
          <a:p>
            <a:pPr lvl="1"/>
            <a:r>
              <a:rPr lang="en-US" dirty="0" err="1" smtClean="0"/>
              <a:t>sasl.enabled.mechanisms</a:t>
            </a:r>
            <a:r>
              <a:rPr lang="en-US" dirty="0" smtClean="0"/>
              <a:t>=GSSAPI,PLAIN</a:t>
            </a:r>
          </a:p>
          <a:p>
            <a:pPr lvl="1"/>
            <a:r>
              <a:rPr lang="en-US" dirty="0" smtClean="0"/>
              <a:t>By default, only GSSAPI is enabled</a:t>
            </a:r>
          </a:p>
          <a:p>
            <a:r>
              <a:rPr lang="en-US" dirty="0" smtClean="0"/>
              <a:t>Client only picks one SASL mechanism</a:t>
            </a:r>
          </a:p>
          <a:p>
            <a:pPr lvl="1"/>
            <a:r>
              <a:rPr lang="en-US" dirty="0" err="1" smtClean="0"/>
              <a:t>sasl.mechanism</a:t>
            </a:r>
            <a:r>
              <a:rPr lang="en-US" dirty="0" smtClean="0"/>
              <a:t>=PLAIN</a:t>
            </a:r>
          </a:p>
          <a:p>
            <a:pPr lvl="1"/>
            <a:r>
              <a:rPr lang="en-US" dirty="0" smtClean="0"/>
              <a:t>Defaults to GSSAPI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3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Authentication (SSL or SASL) happens once during socket connection</a:t>
            </a:r>
          </a:p>
          <a:p>
            <a:pPr lvl="1"/>
            <a:r>
              <a:rPr lang="en-US" dirty="0" smtClean="0"/>
              <a:t>No re-authentication</a:t>
            </a:r>
            <a:endParaRPr lang="en-US" dirty="0"/>
          </a:p>
          <a:p>
            <a:r>
              <a:rPr lang="en-US" dirty="0" smtClean="0"/>
              <a:t>If a certificate needs to be revoked, use authorization to remove permission</a:t>
            </a:r>
          </a:p>
        </p:txBody>
      </p:sp>
    </p:spTree>
    <p:extLst>
      <p:ext uri="{BB962C8B-B14F-4D97-AF65-F5344CB8AC3E}">
        <p14:creationId xmlns:p14="http://schemas.microsoft.com/office/powerpoint/2010/main" xmlns="" val="258734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2001" cy="6008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which permission each authenticated principal has</a:t>
            </a:r>
          </a:p>
          <a:p>
            <a:r>
              <a:rPr lang="en-US" dirty="0" smtClean="0"/>
              <a:t>Pluggable with a default implementation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3696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633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Authorizer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340" y="1523658"/>
            <a:ext cx="5153025" cy="17824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69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Controls </a:t>
            </a:r>
            <a:r>
              <a:rPr sz="3200" dirty="0">
                <a:latin typeface="Arial"/>
                <a:cs typeface="Arial"/>
              </a:rPr>
              <a:t>who can do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what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Pluggable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Acl </a:t>
            </a:r>
            <a:r>
              <a:rPr sz="3200" spc="-5" dirty="0">
                <a:latin typeface="Arial"/>
                <a:cs typeface="Arial"/>
              </a:rPr>
              <a:t>based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approach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3776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Princ</a:t>
            </a:r>
            <a:r>
              <a:rPr sz="3600" dirty="0">
                <a:solidFill>
                  <a:srgbClr val="000000"/>
                </a:solidFill>
              </a:rPr>
              <a:t>i</a:t>
            </a:r>
            <a:r>
              <a:rPr sz="3600" spc="-5" dirty="0">
                <a:solidFill>
                  <a:srgbClr val="000000"/>
                </a:solidFill>
              </a:rPr>
              <a:t>p</a:t>
            </a:r>
            <a:r>
              <a:rPr sz="3600" dirty="0">
                <a:solidFill>
                  <a:srgbClr val="000000"/>
                </a:solidFill>
              </a:rPr>
              <a:t>a</a:t>
            </a:r>
            <a:r>
              <a:rPr sz="3600" spc="-5" dirty="0">
                <a:solidFill>
                  <a:srgbClr val="000000"/>
                </a:solidFill>
              </a:rPr>
              <a:t>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340" y="1523658"/>
            <a:ext cx="8288020" cy="23679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Arial"/>
                <a:cs typeface="Arial"/>
              </a:rPr>
              <a:t>PrincipalType:Name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Supported </a:t>
            </a:r>
            <a:r>
              <a:rPr sz="3200" dirty="0">
                <a:latin typeface="Arial"/>
                <a:cs typeface="Arial"/>
              </a:rPr>
              <a:t>types: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Extensible so users can </a:t>
            </a:r>
            <a:r>
              <a:rPr sz="3200" spc="-5" dirty="0">
                <a:latin typeface="Arial"/>
                <a:cs typeface="Arial"/>
              </a:rPr>
              <a:t>add their own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types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Wild Card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User:*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4874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Permiss</a:t>
            </a:r>
            <a:r>
              <a:rPr sz="3600" spc="5" dirty="0">
                <a:solidFill>
                  <a:srgbClr val="000000"/>
                </a:solidFill>
              </a:rPr>
              <a:t>i</a:t>
            </a:r>
            <a:r>
              <a:rPr sz="3600" spc="-5" dirty="0">
                <a:solidFill>
                  <a:srgbClr val="000000"/>
                </a:solidFill>
              </a:rPr>
              <a:t>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340" y="1523658"/>
            <a:ext cx="8727440" cy="29533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Allow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Deny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Anyone without </a:t>
            </a:r>
            <a:r>
              <a:rPr sz="3200" dirty="0">
                <a:latin typeface="Arial"/>
                <a:cs typeface="Arial"/>
              </a:rPr>
              <a:t>an explicit </a:t>
            </a:r>
            <a:r>
              <a:rPr sz="3200" spc="-5" dirty="0">
                <a:latin typeface="Arial"/>
                <a:cs typeface="Arial"/>
              </a:rPr>
              <a:t>Allow </a:t>
            </a:r>
            <a:r>
              <a:rPr sz="3200" dirty="0">
                <a:latin typeface="Arial"/>
                <a:cs typeface="Arial"/>
              </a:rPr>
              <a:t>ACL is</a:t>
            </a:r>
            <a:r>
              <a:rPr sz="3200" spc="-5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denied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Then </a:t>
            </a:r>
            <a:r>
              <a:rPr sz="3200" dirty="0">
                <a:latin typeface="Arial"/>
                <a:cs typeface="Arial"/>
              </a:rPr>
              <a:t>why do we </a:t>
            </a:r>
            <a:r>
              <a:rPr sz="3200" spc="-5" dirty="0">
                <a:latin typeface="Arial"/>
                <a:cs typeface="Arial"/>
              </a:rPr>
              <a:t>have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Deny?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Deny </a:t>
            </a:r>
            <a:r>
              <a:rPr sz="3200" dirty="0">
                <a:latin typeface="Arial"/>
                <a:cs typeface="Arial"/>
              </a:rPr>
              <a:t>works as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negation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Deny takes </a:t>
            </a:r>
            <a:r>
              <a:rPr sz="3200" spc="-5" dirty="0">
                <a:latin typeface="Arial"/>
                <a:cs typeface="Arial"/>
              </a:rPr>
              <a:t>precedence </a:t>
            </a:r>
            <a:r>
              <a:rPr sz="3200" dirty="0">
                <a:latin typeface="Arial"/>
                <a:cs typeface="Arial"/>
              </a:rPr>
              <a:t>over </a:t>
            </a:r>
            <a:r>
              <a:rPr sz="3200" spc="-5" dirty="0">
                <a:latin typeface="Arial"/>
                <a:cs typeface="Arial"/>
              </a:rPr>
              <a:t>Allow</a:t>
            </a:r>
            <a:r>
              <a:rPr sz="3200" spc="-4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Acls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24425"/>
          </a:xfrm>
        </p:spPr>
        <p:txBody>
          <a:bodyPr>
            <a:normAutofit/>
          </a:bodyPr>
          <a:lstStyle/>
          <a:p>
            <a:r>
              <a:rPr lang="en-US" dirty="0" smtClean="0"/>
              <a:t>Support since 0.9.0</a:t>
            </a:r>
          </a:p>
          <a:p>
            <a:r>
              <a:rPr lang="en-US" dirty="0"/>
              <a:t>Access control on resources such as topics</a:t>
            </a:r>
          </a:p>
          <a:p>
            <a:pPr lvl="1"/>
            <a:r>
              <a:rPr lang="en-US" dirty="0"/>
              <a:t>Enable sharing Kafka clusters</a:t>
            </a:r>
          </a:p>
          <a:p>
            <a:r>
              <a:rPr lang="en-US" dirty="0" smtClean="0"/>
              <a:t>Wire encryption btw client and broker</a:t>
            </a:r>
          </a:p>
          <a:p>
            <a:pPr lvl="1"/>
            <a:r>
              <a:rPr lang="en-US" dirty="0" smtClean="0"/>
              <a:t>For cross data center mirroring</a:t>
            </a:r>
          </a:p>
        </p:txBody>
      </p:sp>
    </p:spTree>
    <p:extLst>
      <p:ext uri="{BB962C8B-B14F-4D97-AF65-F5344CB8AC3E}">
        <p14:creationId xmlns:p14="http://schemas.microsoft.com/office/powerpoint/2010/main" xmlns="" val="299606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3776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Hosts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340" y="1523658"/>
            <a:ext cx="10542270" cy="227012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Why provide </a:t>
            </a:r>
            <a:r>
              <a:rPr sz="3200" spc="-5" dirty="0">
                <a:latin typeface="Arial"/>
                <a:cs typeface="Arial"/>
              </a:rPr>
              <a:t>this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granularity?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Allows </a:t>
            </a:r>
            <a:r>
              <a:rPr sz="3200" dirty="0">
                <a:latin typeface="Arial"/>
                <a:cs typeface="Arial"/>
              </a:rPr>
              <a:t>authorizer to provide firewall type security even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  </a:t>
            </a:r>
            <a:r>
              <a:rPr sz="3200" spc="-5" dirty="0">
                <a:latin typeface="Arial"/>
                <a:cs typeface="Arial"/>
              </a:rPr>
              <a:t>non </a:t>
            </a:r>
            <a:r>
              <a:rPr sz="3200" dirty="0">
                <a:latin typeface="Arial"/>
                <a:cs typeface="Arial"/>
              </a:rPr>
              <a:t>secure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environment.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* as Wild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card.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7724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Confi</a:t>
            </a:r>
            <a:r>
              <a:rPr sz="3600" dirty="0">
                <a:solidFill>
                  <a:srgbClr val="000000"/>
                </a:solidFill>
              </a:rPr>
              <a:t>g</a:t>
            </a:r>
            <a:r>
              <a:rPr sz="3600" spc="-5" dirty="0">
                <a:solidFill>
                  <a:srgbClr val="000000"/>
                </a:solidFill>
              </a:rPr>
              <a:t>uration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340" y="1523658"/>
            <a:ext cx="8288020" cy="23679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Authorizer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Super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users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Authorizer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properties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Default behavior for </a:t>
            </a:r>
            <a:r>
              <a:rPr sz="3200" dirty="0">
                <a:latin typeface="Arial"/>
                <a:cs typeface="Arial"/>
              </a:rPr>
              <a:t>resources with </a:t>
            </a:r>
            <a:r>
              <a:rPr sz="3200" spc="-5" dirty="0">
                <a:latin typeface="Arial"/>
                <a:cs typeface="Arial"/>
              </a:rPr>
              <a:t>no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ACLs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7830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Simp</a:t>
            </a:r>
            <a:r>
              <a:rPr sz="3600" dirty="0">
                <a:solidFill>
                  <a:srgbClr val="000000"/>
                </a:solidFill>
              </a:rPr>
              <a:t>l</a:t>
            </a:r>
            <a:r>
              <a:rPr sz="3600" spc="-5" dirty="0">
                <a:solidFill>
                  <a:srgbClr val="000000"/>
                </a:solidFill>
              </a:rPr>
              <a:t>eAclAuthor</a:t>
            </a:r>
            <a:r>
              <a:rPr sz="3600" spc="5" dirty="0">
                <a:solidFill>
                  <a:srgbClr val="000000"/>
                </a:solidFill>
              </a:rPr>
              <a:t>i</a:t>
            </a:r>
            <a:r>
              <a:rPr sz="3600" spc="-5" dirty="0">
                <a:solidFill>
                  <a:srgbClr val="000000"/>
                </a:solidFill>
              </a:rPr>
              <a:t>zer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340" y="1523658"/>
            <a:ext cx="9053830" cy="23679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Out of </a:t>
            </a:r>
            <a:r>
              <a:rPr sz="3200" spc="-5" dirty="0">
                <a:latin typeface="Arial"/>
                <a:cs typeface="Arial"/>
              </a:rPr>
              <a:t>box authorizer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implementation.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Stores all </a:t>
            </a:r>
            <a:r>
              <a:rPr sz="3200" spc="-1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its </a:t>
            </a:r>
            <a:r>
              <a:rPr sz="3200" dirty="0">
                <a:latin typeface="Arial"/>
                <a:cs typeface="Arial"/>
              </a:rPr>
              <a:t>ACLs in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zookeeper.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built </a:t>
            </a:r>
            <a:r>
              <a:rPr sz="3200" dirty="0">
                <a:latin typeface="Arial"/>
                <a:cs typeface="Arial"/>
              </a:rPr>
              <a:t>ACL cache to avoid </a:t>
            </a:r>
            <a:r>
              <a:rPr sz="3200" spc="-5" dirty="0">
                <a:latin typeface="Arial"/>
                <a:cs typeface="Arial"/>
              </a:rPr>
              <a:t>performance</a:t>
            </a:r>
            <a:r>
              <a:rPr sz="3200" spc="-39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penalty.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Provides </a:t>
            </a:r>
            <a:r>
              <a:rPr sz="3200" spc="-5" dirty="0">
                <a:latin typeface="Arial"/>
                <a:cs typeface="Arial"/>
              </a:rPr>
              <a:t>authorizer audit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log.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21660" y="3312501"/>
            <a:ext cx="1683712" cy="493846"/>
          </a:xfrm>
          <a:prstGeom prst="roundRect">
            <a:avLst/>
          </a:prstGeom>
          <a:gradFill rotWithShape="1">
            <a:gsLst>
              <a:gs pos="0">
                <a:srgbClr val="818A8F">
                  <a:tint val="100000"/>
                  <a:shade val="100000"/>
                  <a:satMod val="130000"/>
                </a:srgbClr>
              </a:gs>
              <a:gs pos="100000">
                <a:srgbClr val="818A8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18A8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Principal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37489" y="3312501"/>
            <a:ext cx="1846248" cy="493846"/>
          </a:xfrm>
          <a:prstGeom prst="roundRect">
            <a:avLst/>
          </a:prstGeom>
          <a:gradFill rotWithShape="1">
            <a:gsLst>
              <a:gs pos="0">
                <a:srgbClr val="818A8F">
                  <a:tint val="100000"/>
                  <a:shade val="100000"/>
                  <a:satMod val="130000"/>
                </a:srgbClr>
              </a:gs>
              <a:gs pos="100000">
                <a:srgbClr val="818A8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18A8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Permission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59124" y="3312501"/>
            <a:ext cx="1683712" cy="493846"/>
          </a:xfrm>
          <a:prstGeom prst="roundRect">
            <a:avLst/>
          </a:prstGeom>
          <a:gradFill rotWithShape="1">
            <a:gsLst>
              <a:gs pos="0">
                <a:srgbClr val="818A8F">
                  <a:tint val="100000"/>
                  <a:shade val="100000"/>
                  <a:satMod val="130000"/>
                </a:srgbClr>
              </a:gs>
              <a:gs pos="100000">
                <a:srgbClr val="818A8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18A8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725735" y="3312501"/>
            <a:ext cx="1683712" cy="493846"/>
          </a:xfrm>
          <a:prstGeom prst="roundRect">
            <a:avLst/>
          </a:prstGeom>
          <a:gradFill rotWithShape="1">
            <a:gsLst>
              <a:gs pos="0">
                <a:srgbClr val="818A8F">
                  <a:tint val="100000"/>
                  <a:shade val="100000"/>
                  <a:satMod val="130000"/>
                </a:srgbClr>
              </a:gs>
              <a:gs pos="100000">
                <a:srgbClr val="818A8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18A8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Resource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908576" y="3312529"/>
            <a:ext cx="1683712" cy="493846"/>
          </a:xfrm>
          <a:prstGeom prst="roundRect">
            <a:avLst/>
          </a:prstGeom>
          <a:gradFill rotWithShape="1">
            <a:gsLst>
              <a:gs pos="0">
                <a:srgbClr val="818A8F">
                  <a:tint val="100000"/>
                  <a:shade val="100000"/>
                  <a:satMod val="130000"/>
                </a:srgbClr>
              </a:gs>
              <a:gs pos="100000">
                <a:srgbClr val="818A8F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18A8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Host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1660" y="4252704"/>
            <a:ext cx="1683712" cy="493846"/>
          </a:xfrm>
          <a:prstGeom prst="roundRect">
            <a:avLst/>
          </a:prstGeom>
          <a:gradFill rotWithShape="1">
            <a:gsLst>
              <a:gs pos="0">
                <a:srgbClr val="69BE28">
                  <a:tint val="100000"/>
                  <a:shade val="100000"/>
                  <a:satMod val="130000"/>
                </a:srgbClr>
              </a:gs>
              <a:gs pos="100000">
                <a:srgbClr val="69BE28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9BE28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Alice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037489" y="4252704"/>
            <a:ext cx="1846248" cy="493846"/>
          </a:xfrm>
          <a:prstGeom prst="roundRect">
            <a:avLst/>
          </a:prstGeom>
          <a:gradFill rotWithShape="1">
            <a:gsLst>
              <a:gs pos="0">
                <a:srgbClr val="69BE28">
                  <a:tint val="100000"/>
                  <a:shade val="100000"/>
                  <a:satMod val="130000"/>
                </a:srgbClr>
              </a:gs>
              <a:gs pos="100000">
                <a:srgbClr val="69BE28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9BE28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Allow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59124" y="4252704"/>
            <a:ext cx="1683712" cy="493846"/>
          </a:xfrm>
          <a:prstGeom prst="roundRect">
            <a:avLst/>
          </a:prstGeom>
          <a:gradFill rotWithShape="1">
            <a:gsLst>
              <a:gs pos="0">
                <a:srgbClr val="69BE28">
                  <a:tint val="100000"/>
                  <a:shade val="100000"/>
                  <a:satMod val="130000"/>
                </a:srgbClr>
              </a:gs>
              <a:gs pos="100000">
                <a:srgbClr val="69BE28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9BE28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725735" y="4252704"/>
            <a:ext cx="1683712" cy="493846"/>
          </a:xfrm>
          <a:prstGeom prst="roundRect">
            <a:avLst/>
          </a:prstGeom>
          <a:gradFill rotWithShape="1">
            <a:gsLst>
              <a:gs pos="0">
                <a:srgbClr val="69BE28">
                  <a:tint val="100000"/>
                  <a:shade val="100000"/>
                  <a:satMod val="130000"/>
                </a:srgbClr>
              </a:gs>
              <a:gs pos="100000">
                <a:srgbClr val="69BE28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9BE28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Topic:T1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08576" y="4252732"/>
            <a:ext cx="1683712" cy="493846"/>
          </a:xfrm>
          <a:prstGeom prst="roundRect">
            <a:avLst/>
          </a:prstGeom>
          <a:gradFill rotWithShape="1">
            <a:gsLst>
              <a:gs pos="0">
                <a:srgbClr val="69BE28">
                  <a:tint val="100000"/>
                  <a:shade val="100000"/>
                  <a:satMod val="130000"/>
                </a:srgbClr>
              </a:gs>
              <a:gs pos="100000">
                <a:srgbClr val="69BE28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9BE28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Host1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Down Arrow 28"/>
          <p:cNvSpPr/>
          <p:nvPr/>
        </p:nvSpPr>
        <p:spPr>
          <a:xfrm flipH="1">
            <a:off x="1564572" y="3806320"/>
            <a:ext cx="309413" cy="446385"/>
          </a:xfrm>
          <a:prstGeom prst="downArrow">
            <a:avLst/>
          </a:prstGeom>
          <a:gradFill rotWithShape="1">
            <a:gsLst>
              <a:gs pos="0">
                <a:srgbClr val="69BE28">
                  <a:tint val="100000"/>
                  <a:shade val="100000"/>
                  <a:satMod val="130000"/>
                </a:srgbClr>
              </a:gs>
              <a:gs pos="100000">
                <a:srgbClr val="69BE28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9BE28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Down Arrow 29"/>
          <p:cNvSpPr/>
          <p:nvPr/>
        </p:nvSpPr>
        <p:spPr>
          <a:xfrm flipH="1">
            <a:off x="10635967" y="3806376"/>
            <a:ext cx="309413" cy="446385"/>
          </a:xfrm>
          <a:prstGeom prst="downArrow">
            <a:avLst/>
          </a:prstGeom>
          <a:gradFill rotWithShape="1">
            <a:gsLst>
              <a:gs pos="0">
                <a:srgbClr val="69BE28">
                  <a:tint val="100000"/>
                  <a:shade val="100000"/>
                  <a:satMod val="130000"/>
                </a:srgbClr>
              </a:gs>
              <a:gs pos="100000">
                <a:srgbClr val="69BE28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9BE28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Down Arrow 30"/>
          <p:cNvSpPr/>
          <p:nvPr/>
        </p:nvSpPr>
        <p:spPr>
          <a:xfrm flipH="1">
            <a:off x="8451470" y="3805435"/>
            <a:ext cx="309413" cy="446385"/>
          </a:xfrm>
          <a:prstGeom prst="downArrow">
            <a:avLst/>
          </a:prstGeom>
          <a:gradFill rotWithShape="1">
            <a:gsLst>
              <a:gs pos="0">
                <a:srgbClr val="69BE28">
                  <a:tint val="100000"/>
                  <a:shade val="100000"/>
                  <a:satMod val="130000"/>
                </a:srgbClr>
              </a:gs>
              <a:gs pos="100000">
                <a:srgbClr val="69BE28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9BE28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Down Arrow 31"/>
          <p:cNvSpPr/>
          <p:nvPr/>
        </p:nvSpPr>
        <p:spPr>
          <a:xfrm flipH="1">
            <a:off x="6143058" y="3805435"/>
            <a:ext cx="309413" cy="446385"/>
          </a:xfrm>
          <a:prstGeom prst="downArrow">
            <a:avLst/>
          </a:prstGeom>
          <a:gradFill rotWithShape="1">
            <a:gsLst>
              <a:gs pos="0">
                <a:srgbClr val="69BE28">
                  <a:tint val="100000"/>
                  <a:shade val="100000"/>
                  <a:satMod val="130000"/>
                </a:srgbClr>
              </a:gs>
              <a:gs pos="100000">
                <a:srgbClr val="69BE28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9BE28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Down Arrow 32"/>
          <p:cNvSpPr/>
          <p:nvPr/>
        </p:nvSpPr>
        <p:spPr>
          <a:xfrm flipH="1">
            <a:off x="3822616" y="3806320"/>
            <a:ext cx="309413" cy="446385"/>
          </a:xfrm>
          <a:prstGeom prst="downArrow">
            <a:avLst/>
          </a:prstGeom>
          <a:gradFill rotWithShape="1">
            <a:gsLst>
              <a:gs pos="0">
                <a:srgbClr val="69BE28">
                  <a:tint val="100000"/>
                  <a:shade val="100000"/>
                  <a:satMod val="130000"/>
                </a:srgbClr>
              </a:gs>
              <a:gs pos="100000">
                <a:srgbClr val="69BE28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69BE28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6864" y="2146786"/>
            <a:ext cx="1077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 is Allowed to Read from </a:t>
            </a:r>
            <a:r>
              <a:rPr lang="en-US" sz="2800" dirty="0" smtClean="0"/>
              <a:t>topic T1 </a:t>
            </a:r>
            <a:r>
              <a:rPr lang="en-US" sz="2800" dirty="0"/>
              <a:t>from </a:t>
            </a:r>
            <a:r>
              <a:rPr lang="en-US" sz="2800" dirty="0" smtClean="0"/>
              <a:t>Host1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8772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8340" y="295783"/>
            <a:ext cx="5513705" cy="301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CLI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Add, Remove and List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acls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Convenience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options:</a:t>
            </a:r>
            <a:endParaRPr sz="3200">
              <a:latin typeface="Arial"/>
              <a:cs typeface="Arial"/>
            </a:endParaRPr>
          </a:p>
          <a:p>
            <a:pPr marL="582295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Arial"/>
                <a:cs typeface="Arial"/>
              </a:rPr>
              <a:t>--producer and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--consumer.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864" y="1600200"/>
            <a:ext cx="10871200" cy="2132830"/>
          </a:xfrm>
        </p:spPr>
        <p:txBody>
          <a:bodyPr>
            <a:normAutofit/>
          </a:bodyPr>
          <a:lstStyle/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Read, Write, Create, Describe, ClusterAction, All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/>
              <a:t>Topic, Cluster and </a:t>
            </a:r>
            <a:r>
              <a:rPr lang="en-US" dirty="0" err="1"/>
              <a:t>ConsumerGroup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4209781"/>
              </p:ext>
            </p:extLst>
          </p:nvPr>
        </p:nvGraphicFramePr>
        <p:xfrm>
          <a:off x="1416242" y="3914807"/>
          <a:ext cx="867191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785"/>
                <a:gridCol w="37431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Resources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Read,</a:t>
                      </a:r>
                      <a:r>
                        <a:rPr lang="en-US" baseline="0" dirty="0" smtClean="0"/>
                        <a:t> Write, Describe (Read, Write implies Describe)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ConsumerGroup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Create, </a:t>
                      </a:r>
                      <a:r>
                        <a:rPr lang="en-US" dirty="0" err="1" smtClean="0"/>
                        <a:t>ClusterAction</a:t>
                      </a:r>
                      <a:r>
                        <a:rPr lang="en-US" dirty="0" smtClean="0"/>
                        <a:t> (communication</a:t>
                      </a:r>
                      <a:r>
                        <a:rPr lang="en-US" baseline="0" dirty="0" smtClean="0"/>
                        <a:t> between controller and brokers)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9628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SimpleAclAuthorizer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box authorizer implementation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 tool for adding/removing </a:t>
            </a:r>
            <a:r>
              <a:rPr lang="en-US" dirty="0" err="1" smtClean="0"/>
              <a:t>acls</a:t>
            </a:r>
            <a:endParaRPr lang="en-US" dirty="0"/>
          </a:p>
          <a:p>
            <a:r>
              <a:rPr lang="en-US" dirty="0" smtClean="0"/>
              <a:t>ACLs stored in zookeeper and propagated to brokers asynchronously</a:t>
            </a:r>
            <a:endParaRPr lang="en-US" dirty="0"/>
          </a:p>
          <a:p>
            <a:r>
              <a:rPr lang="en-US" dirty="0" smtClean="0"/>
              <a:t>ACL </a:t>
            </a:r>
            <a:r>
              <a:rPr lang="en-US" dirty="0"/>
              <a:t>cache </a:t>
            </a:r>
            <a:r>
              <a:rPr lang="en-US" dirty="0" smtClean="0"/>
              <a:t>in broker for better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51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6561"/>
            <a:ext cx="10972800" cy="61965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7385" y="1108504"/>
            <a:ext cx="1583529" cy="4115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50748" y="1108504"/>
            <a:ext cx="1583529" cy="4115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97676" y="1108504"/>
            <a:ext cx="1725877" cy="4115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Authorizer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 flipH="1">
            <a:off x="1269954" y="1520042"/>
            <a:ext cx="39196" cy="4861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005226" y="1520042"/>
            <a:ext cx="1" cy="4861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99193" y="1436820"/>
            <a:ext cx="1" cy="4944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757378" y="1108504"/>
            <a:ext cx="1725877" cy="4115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620317" y="1520042"/>
            <a:ext cx="73339" cy="4861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05228" y="1828697"/>
            <a:ext cx="29547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19233" y="1499467"/>
            <a:ext cx="148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59995" y="2086922"/>
            <a:ext cx="3621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959996" y="2439213"/>
            <a:ext cx="3660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05170" y="1752409"/>
            <a:ext cx="165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ACLs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6959997" y="2675291"/>
            <a:ext cx="1302579" cy="576154"/>
          </a:xfrm>
          <a:custGeom>
            <a:avLst/>
            <a:gdLst>
              <a:gd name="connsiteX0" fmla="*/ 0 w 517418"/>
              <a:gd name="connsiteY0" fmla="*/ 0 h 576154"/>
              <a:gd name="connsiteX1" fmla="*/ 517391 w 517418"/>
              <a:gd name="connsiteY1" fmla="*/ 317473 h 576154"/>
              <a:gd name="connsiteX2" fmla="*/ 23518 w 517418"/>
              <a:gd name="connsiteY2" fmla="*/ 576154 h 5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418" h="576154">
                <a:moveTo>
                  <a:pt x="0" y="0"/>
                </a:moveTo>
                <a:cubicBezTo>
                  <a:pt x="256735" y="110723"/>
                  <a:pt x="513471" y="221447"/>
                  <a:pt x="517391" y="317473"/>
                </a:cubicBezTo>
                <a:cubicBezTo>
                  <a:pt x="521311" y="413499"/>
                  <a:pt x="107790" y="531081"/>
                  <a:pt x="23518" y="57615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Cache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966031" y="3474395"/>
            <a:ext cx="29939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269952" y="4126011"/>
            <a:ext cx="26960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96483" y="3810558"/>
            <a:ext cx="148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05228" y="4471369"/>
            <a:ext cx="29547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19233" y="4142139"/>
            <a:ext cx="148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authorize</a:t>
            </a:r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6928638" y="4690407"/>
            <a:ext cx="2172737" cy="576154"/>
          </a:xfrm>
          <a:custGeom>
            <a:avLst/>
            <a:gdLst>
              <a:gd name="connsiteX0" fmla="*/ 0 w 517418"/>
              <a:gd name="connsiteY0" fmla="*/ 0 h 576154"/>
              <a:gd name="connsiteX1" fmla="*/ 517391 w 517418"/>
              <a:gd name="connsiteY1" fmla="*/ 317473 h 576154"/>
              <a:gd name="connsiteX2" fmla="*/ 23518 w 517418"/>
              <a:gd name="connsiteY2" fmla="*/ 576154 h 5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418" h="576154">
                <a:moveTo>
                  <a:pt x="0" y="0"/>
                </a:moveTo>
                <a:cubicBezTo>
                  <a:pt x="256735" y="110723"/>
                  <a:pt x="513471" y="221447"/>
                  <a:pt x="517391" y="317473"/>
                </a:cubicBezTo>
                <a:cubicBezTo>
                  <a:pt x="521311" y="413499"/>
                  <a:pt x="107790" y="531081"/>
                  <a:pt x="23518" y="57615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ACL match</a:t>
            </a:r>
          </a:p>
          <a:p>
            <a:pPr algn="ctr"/>
            <a:r>
              <a:rPr lang="en-US" dirty="0" smtClean="0"/>
              <a:t>Or Super User?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005226" y="5601524"/>
            <a:ext cx="29939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269954" y="6141946"/>
            <a:ext cx="26960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34275" y="5270924"/>
            <a:ext cx="1488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Allowed/Denied</a:t>
            </a:r>
            <a:endParaRPr lang="en-US" dirty="0"/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Authorizer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4884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broker ACL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authorizer.class.name</a:t>
            </a:r>
            <a:r>
              <a:rPr lang="en-US" dirty="0"/>
              <a:t>=</a:t>
            </a:r>
            <a:r>
              <a:rPr lang="en-US" dirty="0" err="1"/>
              <a:t>kafka.security.auth.SimpleAclAuthorizer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ake Kafka principal super users</a:t>
            </a:r>
            <a:endParaRPr lang="en-US" dirty="0"/>
          </a:p>
          <a:p>
            <a:pPr lvl="1"/>
            <a:r>
              <a:rPr lang="en-US" dirty="0" smtClean="0"/>
              <a:t>Or grant </a:t>
            </a:r>
            <a:r>
              <a:rPr lang="en-US" dirty="0" err="1" smtClean="0"/>
              <a:t>ClusterAction</a:t>
            </a:r>
            <a:r>
              <a:rPr lang="en-US" dirty="0" smtClean="0"/>
              <a:t> and Read all topics to Kafka principal</a:t>
            </a:r>
          </a:p>
        </p:txBody>
      </p:sp>
    </p:spTree>
    <p:extLst>
      <p:ext uri="{BB962C8B-B14F-4D97-AF65-F5344CB8AC3E}">
        <p14:creationId xmlns:p14="http://schemas.microsoft.com/office/powerpoint/2010/main" xmlns="" val="3689676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client ACL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3" y="1600200"/>
            <a:ext cx="11074889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Producer</a:t>
            </a:r>
          </a:p>
          <a:p>
            <a:pPr lvl="1"/>
            <a:r>
              <a:rPr lang="en-US" dirty="0" smtClean="0"/>
              <a:t>Grant Write on topic, Create on cluster (auto creation)</a:t>
            </a:r>
          </a:p>
          <a:p>
            <a:pPr lvl="1"/>
            <a:r>
              <a:rPr lang="en-US" dirty="0" smtClean="0"/>
              <a:t>Or use --producer option in CLI</a:t>
            </a:r>
          </a:p>
          <a:p>
            <a:pPr marL="365760" lvl="1" indent="0">
              <a:buNone/>
            </a:pPr>
            <a:r>
              <a:rPr lang="en-US" sz="2000" dirty="0"/>
              <a:t>bin/</a:t>
            </a:r>
            <a:r>
              <a:rPr lang="en-US" sz="2000" dirty="0" err="1"/>
              <a:t>kafka-acls</a:t>
            </a:r>
            <a:r>
              <a:rPr lang="en-US" sz="2000" dirty="0"/>
              <a:t> --authorizer-</a:t>
            </a:r>
            <a:r>
              <a:rPr lang="en-US" sz="2000" dirty="0" smtClean="0"/>
              <a:t>properties </a:t>
            </a:r>
            <a:r>
              <a:rPr lang="en-US" sz="2000" dirty="0" err="1" smtClean="0"/>
              <a:t>zookeeper.connect</a:t>
            </a:r>
            <a:r>
              <a:rPr lang="en-US" sz="2000" dirty="0"/>
              <a:t>=localhost:</a:t>
            </a:r>
            <a:r>
              <a:rPr lang="en-US" sz="2000" dirty="0" smtClean="0"/>
              <a:t>2181 \</a:t>
            </a:r>
            <a:endParaRPr lang="en-US" sz="2000" dirty="0"/>
          </a:p>
          <a:p>
            <a:pPr marL="365760" lvl="1" indent="0">
              <a:buNone/>
            </a:pPr>
            <a:r>
              <a:rPr lang="en-US" sz="2000" dirty="0" smtClean="0"/>
              <a:t>     </a:t>
            </a:r>
            <a:r>
              <a:rPr lang="en-US" sz="2000" dirty="0"/>
              <a:t>--add --allow-principal </a:t>
            </a:r>
            <a:r>
              <a:rPr lang="en-US" sz="2000" dirty="0" err="1"/>
              <a:t>User:Bob</a:t>
            </a:r>
            <a:r>
              <a:rPr lang="en-US" sz="2000" dirty="0"/>
              <a:t> </a:t>
            </a:r>
            <a:r>
              <a:rPr lang="en-US" sz="2000" dirty="0" smtClean="0"/>
              <a:t>--producer --topic t1</a:t>
            </a:r>
            <a:endParaRPr lang="en-US" sz="2000" dirty="0"/>
          </a:p>
          <a:p>
            <a:r>
              <a:rPr lang="en-US" dirty="0" smtClean="0"/>
              <a:t>Consumer</a:t>
            </a:r>
          </a:p>
          <a:p>
            <a:pPr lvl="1"/>
            <a:r>
              <a:rPr lang="en-US" dirty="0" smtClean="0"/>
              <a:t>Grant Read on topic, Read on consumer group</a:t>
            </a:r>
          </a:p>
          <a:p>
            <a:pPr lvl="1"/>
            <a:r>
              <a:rPr lang="en-US" dirty="0"/>
              <a:t>Or use -</a:t>
            </a:r>
            <a:r>
              <a:rPr lang="en-US" dirty="0" smtClean="0"/>
              <a:t>-consumer </a:t>
            </a:r>
            <a:r>
              <a:rPr lang="en-US" dirty="0"/>
              <a:t>option in </a:t>
            </a:r>
            <a:r>
              <a:rPr lang="en-US" dirty="0" smtClean="0"/>
              <a:t>CLI</a:t>
            </a:r>
          </a:p>
          <a:p>
            <a:pPr marL="365760" lvl="1" indent="0">
              <a:buNone/>
            </a:pPr>
            <a:r>
              <a:rPr lang="en-US" sz="2200" dirty="0"/>
              <a:t>bin/</a:t>
            </a:r>
            <a:r>
              <a:rPr lang="en-US" sz="2200" dirty="0" err="1"/>
              <a:t>kafka-acls</a:t>
            </a:r>
            <a:r>
              <a:rPr lang="en-US" sz="2200" dirty="0"/>
              <a:t> --authorizer-properties </a:t>
            </a:r>
            <a:r>
              <a:rPr lang="en-US" sz="2200" dirty="0" err="1"/>
              <a:t>zookeeper.connect</a:t>
            </a:r>
            <a:r>
              <a:rPr lang="en-US" sz="2200" dirty="0"/>
              <a:t>=localhost:2181 \</a:t>
            </a:r>
          </a:p>
          <a:p>
            <a:pPr marL="365760" lvl="1" indent="0">
              <a:buNone/>
            </a:pPr>
            <a:r>
              <a:rPr lang="en-US" sz="2200" dirty="0"/>
              <a:t>   </a:t>
            </a:r>
            <a:r>
              <a:rPr lang="en-US" sz="2200" dirty="0" smtClean="0"/>
              <a:t> -</a:t>
            </a:r>
            <a:r>
              <a:rPr lang="en-US" sz="2200" dirty="0"/>
              <a:t>-add --allow-principal </a:t>
            </a:r>
            <a:r>
              <a:rPr lang="en-US" sz="2200" dirty="0" err="1" smtClean="0"/>
              <a:t>User:Bob</a:t>
            </a:r>
            <a:r>
              <a:rPr lang="en-US" sz="2200" dirty="0" smtClean="0"/>
              <a:t> -</a:t>
            </a:r>
            <a:r>
              <a:rPr lang="en-US" sz="2200" dirty="0"/>
              <a:t>-consumer --topic </a:t>
            </a:r>
            <a:r>
              <a:rPr lang="en-US" sz="2200" dirty="0" smtClean="0"/>
              <a:t>t1 --group group1</a:t>
            </a:r>
            <a:endParaRPr lang="en-US" sz="2200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0830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315" y="1272540"/>
            <a:ext cx="102298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600200"/>
            <a:ext cx="10969752" cy="452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7952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Ranger</a:t>
            </a:r>
            <a:r>
              <a:rPr sz="3600" spc="-10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Policy</a:t>
            </a:r>
            <a:endParaRPr sz="3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600200"/>
            <a:ext cx="10969752" cy="452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10695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Ranger</a:t>
            </a:r>
            <a:r>
              <a:rPr sz="3600" spc="-30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Auditing</a:t>
            </a:r>
            <a:endParaRPr sz="3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600200"/>
            <a:ext cx="10969752" cy="452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11000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Ranger </a:t>
            </a:r>
            <a:r>
              <a:rPr sz="3600" spc="-5" dirty="0">
                <a:solidFill>
                  <a:srgbClr val="000000"/>
                </a:solidFill>
              </a:rPr>
              <a:t>ACL </a:t>
            </a:r>
            <a:r>
              <a:rPr sz="3600" dirty="0">
                <a:solidFill>
                  <a:srgbClr val="000000"/>
                </a:solidFill>
              </a:rPr>
              <a:t>management</a:t>
            </a:r>
            <a:r>
              <a:rPr sz="3600" spc="-64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Audit</a:t>
            </a:r>
            <a:endParaRPr sz="3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6632" y="1310639"/>
            <a:ext cx="9809988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0014" y="220471"/>
            <a:ext cx="7645146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Unsecure</a:t>
            </a:r>
            <a:r>
              <a:rPr sz="4400" spc="-7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zookeeper</a:t>
            </a:r>
            <a:endParaRPr sz="4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Zookeeper stores</a:t>
            </a:r>
          </a:p>
          <a:p>
            <a:pPr lvl="1"/>
            <a:r>
              <a:rPr lang="en-US" dirty="0" smtClean="0"/>
              <a:t>critical Kafka metadata</a:t>
            </a:r>
          </a:p>
          <a:p>
            <a:pPr lvl="1"/>
            <a:r>
              <a:rPr lang="en-US" dirty="0" smtClean="0"/>
              <a:t>ACLs</a:t>
            </a:r>
          </a:p>
          <a:p>
            <a:r>
              <a:rPr lang="en-US" dirty="0" smtClean="0"/>
              <a:t>Need to prevent untrusted users from modifying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203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Security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ZK supports authentication through SASL</a:t>
            </a:r>
          </a:p>
          <a:p>
            <a:pPr lvl="1"/>
            <a:r>
              <a:rPr lang="en-US" dirty="0" smtClean="0"/>
              <a:t>Kerberos or Digest MD5</a:t>
            </a:r>
            <a:endParaRPr lang="en-US" dirty="0"/>
          </a:p>
          <a:p>
            <a:r>
              <a:rPr lang="en-US" dirty="0" smtClean="0"/>
              <a:t>Set </a:t>
            </a:r>
            <a:r>
              <a:rPr lang="en-US" dirty="0" err="1" smtClean="0"/>
              <a:t>zookeeper.set.acl</a:t>
            </a:r>
            <a:r>
              <a:rPr lang="en-US" dirty="0" smtClean="0"/>
              <a:t> to true on every broker</a:t>
            </a:r>
          </a:p>
          <a:p>
            <a:r>
              <a:rPr lang="en-US" dirty="0" smtClean="0"/>
              <a:t>Configure ZK user through JAAS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ZK path writable by creator, readable by </a:t>
            </a:r>
            <a:r>
              <a:rPr lang="en-US" dirty="0" smtClean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19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Migrating from non-secure to secure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brokers with multiple ports</a:t>
            </a:r>
          </a:p>
          <a:p>
            <a:pPr lvl="1"/>
            <a:r>
              <a:rPr lang="en-US" dirty="0"/>
              <a:t>listeners=PLAINTEXT://</a:t>
            </a:r>
            <a:r>
              <a:rPr lang="en-US" dirty="0" err="1"/>
              <a:t>host.name:port,SSL</a:t>
            </a:r>
            <a:r>
              <a:rPr lang="en-US" dirty="0"/>
              <a:t>://</a:t>
            </a:r>
            <a:r>
              <a:rPr lang="en-US" dirty="0" err="1" smtClean="0"/>
              <a:t>host.name:port</a:t>
            </a:r>
            <a:endParaRPr lang="en-US" dirty="0" smtClean="0"/>
          </a:p>
          <a:p>
            <a:r>
              <a:rPr lang="en-US" dirty="0" smtClean="0"/>
              <a:t>Gradually migrate clients to secure port</a:t>
            </a:r>
          </a:p>
          <a:p>
            <a:r>
              <a:rPr lang="en-US" dirty="0" smtClean="0"/>
              <a:t>When done</a:t>
            </a:r>
          </a:p>
          <a:p>
            <a:pPr lvl="1"/>
            <a:r>
              <a:rPr lang="en-US" dirty="0" smtClean="0"/>
              <a:t>Turn off PLAINTEXT port on brokers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40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Migrating from non-secure to secure 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kafka.apache.org</a:t>
            </a:r>
            <a:r>
              <a:rPr lang="en-US" dirty="0"/>
              <a:t>/</a:t>
            </a:r>
            <a:r>
              <a:rPr lang="en-US" dirty="0" err="1"/>
              <a:t>documentation.html#zk_authz_migration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924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48" y="293370"/>
            <a:ext cx="11832148" cy="6015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274724" cy="618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9563"/>
            <a:ext cx="12663779" cy="627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11750040" cy="640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-45721"/>
            <a:ext cx="11779567" cy="6482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2001" cy="618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236156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1348-F70E-495E-BEBC-17B93AFE32A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8" y="308609"/>
            <a:ext cx="822706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Why Kafka</a:t>
            </a:r>
            <a:r>
              <a:rPr sz="3600" spc="-65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Security?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7600" y="1329055"/>
            <a:ext cx="10333355" cy="3147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2973070" indent="-457200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How can we </a:t>
            </a:r>
            <a:r>
              <a:rPr sz="3200" spc="-5" dirty="0">
                <a:latin typeface="Arial"/>
                <a:cs typeface="Arial"/>
              </a:rPr>
              <a:t>prevent rogue agents </a:t>
            </a:r>
            <a:r>
              <a:rPr sz="3200" dirty="0">
                <a:latin typeface="Arial"/>
                <a:cs typeface="Arial"/>
              </a:rPr>
              <a:t>to  </a:t>
            </a:r>
            <a:r>
              <a:rPr sz="3200" spc="-5" dirty="0">
                <a:latin typeface="Arial"/>
                <a:cs typeface="Arial"/>
              </a:rPr>
              <a:t>publishing/consuming data </a:t>
            </a:r>
            <a:r>
              <a:rPr sz="3200" dirty="0">
                <a:latin typeface="Arial"/>
                <a:cs typeface="Arial"/>
              </a:rPr>
              <a:t>from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Kafka</a:t>
            </a:r>
            <a:endParaRPr sz="32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76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How can we encrypt </a:t>
            </a:r>
            <a:r>
              <a:rPr sz="3200" spc="-5" dirty="0">
                <a:latin typeface="Arial"/>
                <a:cs typeface="Arial"/>
              </a:rPr>
              <a:t>the data </a:t>
            </a:r>
            <a:r>
              <a:rPr sz="3200" spc="-15" dirty="0">
                <a:latin typeface="Arial"/>
                <a:cs typeface="Arial"/>
              </a:rPr>
              <a:t>that’s </a:t>
            </a:r>
            <a:r>
              <a:rPr sz="3200" dirty="0">
                <a:latin typeface="Arial"/>
                <a:cs typeface="Arial"/>
              </a:rPr>
              <a:t>flowing </a:t>
            </a:r>
            <a:r>
              <a:rPr sz="3200" spc="-5" dirty="0">
                <a:latin typeface="Arial"/>
                <a:cs typeface="Arial"/>
              </a:rPr>
              <a:t>through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dirty="0">
                <a:latin typeface="Arial"/>
                <a:cs typeface="Arial"/>
              </a:rPr>
              <a:t>network</a:t>
            </a:r>
            <a:endParaRPr sz="3200">
              <a:latin typeface="Arial"/>
              <a:cs typeface="Arial"/>
            </a:endParaRPr>
          </a:p>
          <a:p>
            <a:pPr marL="469900" marR="827405" indent="-457200">
              <a:lnSpc>
                <a:spcPct val="100000"/>
              </a:lnSpc>
              <a:spcBef>
                <a:spcPts val="77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How can we </a:t>
            </a:r>
            <a:r>
              <a:rPr sz="3200" spc="-5" dirty="0">
                <a:latin typeface="Arial"/>
                <a:cs typeface="Arial"/>
              </a:rPr>
              <a:t>give </a:t>
            </a:r>
            <a:r>
              <a:rPr sz="3200" dirty="0">
                <a:latin typeface="Arial"/>
                <a:cs typeface="Arial"/>
              </a:rPr>
              <a:t>permissions to a </a:t>
            </a:r>
            <a:r>
              <a:rPr sz="3200" spc="-5" dirty="0">
                <a:latin typeface="Arial"/>
                <a:cs typeface="Arial"/>
              </a:rPr>
              <a:t>topic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specific  </a:t>
            </a:r>
            <a:r>
              <a:rPr sz="3200" spc="-5" dirty="0">
                <a:latin typeface="Arial"/>
                <a:cs typeface="Arial"/>
              </a:rPr>
              <a:t>group 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users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8" y="308609"/>
            <a:ext cx="886714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Kafka</a:t>
            </a:r>
            <a:r>
              <a:rPr sz="3600" spc="-35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Security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7600" y="1232128"/>
            <a:ext cx="9890760" cy="28543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65"/>
              </a:spcBef>
              <a:buChar char="•"/>
              <a:tabLst>
                <a:tab pos="469265" algn="l"/>
                <a:tab pos="469900" algn="l"/>
                <a:tab pos="6327140" algn="l"/>
              </a:tabLst>
            </a:pPr>
            <a:r>
              <a:rPr sz="3200" spc="-3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recognized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necessity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	security in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Kafka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Arial"/>
                <a:cs typeface="Arial"/>
              </a:rPr>
              <a:t>Added </a:t>
            </a:r>
            <a:r>
              <a:rPr sz="3200" dirty="0">
                <a:latin typeface="Arial"/>
                <a:cs typeface="Arial"/>
              </a:rPr>
              <a:t>wire </a:t>
            </a:r>
            <a:r>
              <a:rPr sz="3200" spc="-5" dirty="0">
                <a:latin typeface="Arial"/>
                <a:cs typeface="Arial"/>
              </a:rPr>
              <a:t>encryption </a:t>
            </a:r>
            <a:r>
              <a:rPr sz="3200" dirty="0">
                <a:latin typeface="Arial"/>
                <a:cs typeface="Arial"/>
              </a:rPr>
              <a:t>via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SSL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Role Based </a:t>
            </a:r>
            <a:r>
              <a:rPr sz="3200" spc="-5" dirty="0">
                <a:latin typeface="Arial"/>
                <a:cs typeface="Arial"/>
              </a:rPr>
              <a:t>authentication </a:t>
            </a:r>
            <a:r>
              <a:rPr sz="3200" dirty="0">
                <a:latin typeface="Arial"/>
                <a:cs typeface="Arial"/>
              </a:rPr>
              <a:t>via SASL (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Kerberos)</a:t>
            </a:r>
            <a:endParaRPr sz="32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77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Authorizer to </a:t>
            </a:r>
            <a:r>
              <a:rPr sz="3200" spc="-5" dirty="0">
                <a:latin typeface="Arial"/>
                <a:cs typeface="Arial"/>
              </a:rPr>
              <a:t>add fine-grain </a:t>
            </a:r>
            <a:r>
              <a:rPr sz="3200" dirty="0">
                <a:latin typeface="Arial"/>
                <a:cs typeface="Arial"/>
              </a:rPr>
              <a:t>access </a:t>
            </a:r>
            <a:r>
              <a:rPr sz="3200" spc="-5" dirty="0">
                <a:latin typeface="Arial"/>
                <a:cs typeface="Arial"/>
              </a:rPr>
              <a:t>controls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Kafka  </a:t>
            </a:r>
            <a:r>
              <a:rPr sz="3200" spc="-5" dirty="0">
                <a:latin typeface="Arial"/>
                <a:cs typeface="Arial"/>
              </a:rPr>
              <a:t>topics per </a:t>
            </a:r>
            <a:r>
              <a:rPr sz="3200" spc="-40" dirty="0">
                <a:latin typeface="Arial"/>
                <a:cs typeface="Arial"/>
              </a:rPr>
              <a:t>User, </a:t>
            </a:r>
            <a:r>
              <a:rPr sz="3200" spc="-5" dirty="0">
                <a:latin typeface="Arial"/>
                <a:cs typeface="Arial"/>
              </a:rPr>
              <a:t>per </a:t>
            </a:r>
            <a:r>
              <a:rPr sz="3200" dirty="0">
                <a:latin typeface="Arial"/>
                <a:cs typeface="Arial"/>
              </a:rPr>
              <a:t>Host.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24425"/>
          </a:xfrm>
        </p:spPr>
        <p:txBody>
          <a:bodyPr>
            <a:normAutofit/>
          </a:bodyPr>
          <a:lstStyle/>
          <a:p>
            <a:r>
              <a:rPr lang="en-US" dirty="0" smtClean="0"/>
              <a:t>Authentication through SSL or SASL</a:t>
            </a:r>
          </a:p>
          <a:p>
            <a:r>
              <a:rPr lang="en-US" dirty="0"/>
              <a:t>B</a:t>
            </a:r>
            <a:r>
              <a:rPr lang="en-US" dirty="0" smtClean="0"/>
              <a:t>roker support multiple ports</a:t>
            </a:r>
          </a:p>
          <a:p>
            <a:pPr lvl="1"/>
            <a:r>
              <a:rPr lang="en-US" dirty="0" smtClean="0"/>
              <a:t>plain text (no wire encryption/authentication)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SL (for wire encryption/authentication)</a:t>
            </a:r>
          </a:p>
          <a:p>
            <a:pPr lvl="1"/>
            <a:r>
              <a:rPr lang="en-US" dirty="0" smtClean="0"/>
              <a:t>SASL (for SASL authentication)</a:t>
            </a:r>
          </a:p>
          <a:p>
            <a:pPr lvl="1"/>
            <a:r>
              <a:rPr lang="en-US" dirty="0" smtClean="0"/>
              <a:t>SSL + SASL (SSL for wire encryption, SASL for authentication)</a:t>
            </a:r>
          </a:p>
          <a:p>
            <a:r>
              <a:rPr lang="en-US" dirty="0" smtClean="0"/>
              <a:t>Clients choose which port to use</a:t>
            </a:r>
          </a:p>
          <a:p>
            <a:pPr lvl="1"/>
            <a:r>
              <a:rPr lang="en-US" dirty="0" smtClean="0"/>
              <a:t>need to provide required credentials through </a:t>
            </a:r>
            <a:r>
              <a:rPr lang="en-US" dirty="0" err="1" smtClean="0"/>
              <a:t>configs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242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</TotalTime>
  <Words>1494</Words>
  <Application>Microsoft Macintosh PowerPoint</Application>
  <PresentationFormat>Custom</PresentationFormat>
  <Paragraphs>375</Paragraphs>
  <Slides>63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Slide 1</vt:lpstr>
      <vt:lpstr>Outline</vt:lpstr>
      <vt:lpstr>Whats Apache Kafka</vt:lpstr>
      <vt:lpstr>Security Overview</vt:lpstr>
      <vt:lpstr>Security Overview</vt:lpstr>
      <vt:lpstr>Slide 6</vt:lpstr>
      <vt:lpstr>Why Kafka Security?</vt:lpstr>
      <vt:lpstr>Kafka Security</vt:lpstr>
      <vt:lpstr>Authentication Overview</vt:lpstr>
      <vt:lpstr>Why is SSL useful</vt:lpstr>
      <vt:lpstr>Kafka Security – SSL</vt:lpstr>
      <vt:lpstr>Kafka Security – SSL</vt:lpstr>
      <vt:lpstr>Kafka Networking</vt:lpstr>
      <vt:lpstr>SSL handshake</vt:lpstr>
      <vt:lpstr>Subsequent transfer over SSL </vt:lpstr>
      <vt:lpstr>Performance impact with SSL</vt:lpstr>
      <vt:lpstr>Preparing SSL</vt:lpstr>
      <vt:lpstr>Configuring SSL</vt:lpstr>
      <vt:lpstr>Kafka Security – SSL</vt:lpstr>
      <vt:lpstr>SSL Principal Name</vt:lpstr>
      <vt:lpstr>Kafka Security – SSL</vt:lpstr>
      <vt:lpstr>What is SASL</vt:lpstr>
      <vt:lpstr>Kafka Security – SASL</vt:lpstr>
      <vt:lpstr>Slide 24</vt:lpstr>
      <vt:lpstr>Slide 25</vt:lpstr>
      <vt:lpstr>Why Kerberos</vt:lpstr>
      <vt:lpstr>How Kerberos Works</vt:lpstr>
      <vt:lpstr>SASL handshake</vt:lpstr>
      <vt:lpstr>Data transfer</vt:lpstr>
      <vt:lpstr>Preparing Kerberos</vt:lpstr>
      <vt:lpstr>Configuring Kerberos</vt:lpstr>
      <vt:lpstr>Kerberos principal name</vt:lpstr>
      <vt:lpstr>Supporting multiple SASL mechanisms</vt:lpstr>
      <vt:lpstr>Authentication Caveat</vt:lpstr>
      <vt:lpstr>Slide 35</vt:lpstr>
      <vt:lpstr>Authorization</vt:lpstr>
      <vt:lpstr>Authorizer</vt:lpstr>
      <vt:lpstr>Principal</vt:lpstr>
      <vt:lpstr>Permissions</vt:lpstr>
      <vt:lpstr>Hosts</vt:lpstr>
      <vt:lpstr>Configuration</vt:lpstr>
      <vt:lpstr>SimpleAclAuthorizer</vt:lpstr>
      <vt:lpstr>ACL</vt:lpstr>
      <vt:lpstr>Slide 44</vt:lpstr>
      <vt:lpstr>Operations and Resources</vt:lpstr>
      <vt:lpstr>SimpleAclAuthorizer</vt:lpstr>
      <vt:lpstr>Authorizer Flow</vt:lpstr>
      <vt:lpstr>Configure broker ACL</vt:lpstr>
      <vt:lpstr>Configure client ACL</vt:lpstr>
      <vt:lpstr>Ranger Policy</vt:lpstr>
      <vt:lpstr>Ranger Auditing</vt:lpstr>
      <vt:lpstr>Ranger ACL management Audit</vt:lpstr>
      <vt:lpstr>Unsecure zookeeper</vt:lpstr>
      <vt:lpstr>Secure Zookeeper</vt:lpstr>
      <vt:lpstr>Zookeeper Security Integration</vt:lpstr>
      <vt:lpstr>Migrating from non-secure to secure Kafka</vt:lpstr>
      <vt:lpstr>Migrating from non-secure to secure Zookeeper</vt:lpstr>
      <vt:lpstr>Slide 58</vt:lpstr>
      <vt:lpstr>Slide 59</vt:lpstr>
      <vt:lpstr>Slide 60</vt:lpstr>
      <vt:lpstr>Slide 61</vt:lpstr>
      <vt:lpstr>Slide 62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Manfrey</dc:creator>
  <cp:lastModifiedBy>Dell</cp:lastModifiedBy>
  <cp:revision>78</cp:revision>
  <dcterms:created xsi:type="dcterms:W3CDTF">2015-09-09T06:23:33Z</dcterms:created>
  <dcterms:modified xsi:type="dcterms:W3CDTF">2021-06-14T12:26:41Z</dcterms:modified>
</cp:coreProperties>
</file>