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891200" cx="32918400"/>
  <p:notesSz cx="31954775" cy="50149125"/>
  <p:defaultTextStyle>
    <a:defPPr lvl="0">
      <a:defRPr lang="en-US"/>
    </a:defPPr>
    <a:lvl1pPr eaLnBrk="0" hangingPunct="0" lvl="0" rtl="0" algn="l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1pPr>
    <a:lvl2pPr eaLnBrk="0" hangingPunct="0" lvl="1" marL="457200" rtl="0" algn="l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2pPr>
    <a:lvl3pPr eaLnBrk="0" hangingPunct="0" lvl="2" marL="914400" rtl="0" algn="l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3pPr>
    <a:lvl4pPr eaLnBrk="0" hangingPunct="0" lvl="3" marL="1371600" rtl="0" algn="l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4pPr>
    <a:lvl5pPr eaLnBrk="0" hangingPunct="0" lvl="4" marL="1828800" rtl="0" algn="l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5pPr>
    <a:lvl6pPr defTabSz="914400" eaLnBrk="1" hangingPunct="1" latinLnBrk="0" lvl="5" marL="2286000" rtl="0" algn="l"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6pPr>
    <a:lvl7pPr defTabSz="914400" eaLnBrk="1" hangingPunct="1" latinLnBrk="0" lvl="6" marL="2743200" rtl="0" algn="l"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7pPr>
    <a:lvl8pPr defTabSz="914400" eaLnBrk="1" hangingPunct="1" latinLnBrk="0" lvl="7" marL="3200400" rtl="0" algn="l"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8pPr>
    <a:lvl9pPr defTabSz="914400" eaLnBrk="1" hangingPunct="1" latinLnBrk="0" lvl="8" marL="3657600" rtl="0" algn="l">
      <a:defRPr kern="1200" sz="24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>
        <p15:guide id="1" orient="horz" pos="26624">
          <p15:clr>
            <a:srgbClr val="A4A3A4"/>
          </p15:clr>
        </p15:guide>
        <p15:guide id="2" orient="horz" pos="7509">
          <p15:clr>
            <a:srgbClr val="A4A3A4"/>
          </p15:clr>
        </p15:guide>
        <p15:guide id="3" orient="horz" pos="4711">
          <p15:clr>
            <a:srgbClr val="A4A3A4"/>
          </p15:clr>
        </p15:guide>
        <p15:guide id="4" orient="horz" pos="8328">
          <p15:clr>
            <a:srgbClr val="A4A3A4"/>
          </p15:clr>
        </p15:guide>
        <p15:guide id="5" pos="540">
          <p15:clr>
            <a:srgbClr val="A4A3A4"/>
          </p15:clr>
        </p15:guide>
        <p15:guide id="6" pos="5184">
          <p15:clr>
            <a:srgbClr val="A4A3A4"/>
          </p15:clr>
        </p15:guide>
        <p15:guide id="7" pos="5544">
          <p15:clr>
            <a:srgbClr val="A4A3A4"/>
          </p15:clr>
        </p15:guide>
        <p15:guide id="8" pos="10188">
          <p15:clr>
            <a:srgbClr val="A4A3A4"/>
          </p15:clr>
        </p15:guide>
        <p15:guide id="9" pos="10548">
          <p15:clr>
            <a:srgbClr val="A4A3A4"/>
          </p15:clr>
        </p15:guide>
        <p15:guide id="10" pos="15192">
          <p15:clr>
            <a:srgbClr val="A4A3A4"/>
          </p15:clr>
        </p15:guide>
        <p15:guide id="11" pos="15552">
          <p15:clr>
            <a:srgbClr val="A4A3A4"/>
          </p15:clr>
        </p15:guide>
        <p15:guide id="12" pos="20196">
          <p15:clr>
            <a:srgbClr val="A4A3A4"/>
          </p15:clr>
        </p15:guide>
      </p15:sldGuideLst>
    </p:ext>
    <p:ext uri="{2D200454-40CA-4A62-9FC3-DE9A4176ACB9}">
      <p15:notesGuideLst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624" orient="horz"/>
        <p:guide pos="7509" orient="horz"/>
        <p:guide pos="4711" orient="horz"/>
        <p:guide pos="8328" orient="horz"/>
        <p:guide pos="540"/>
        <p:guide pos="5184"/>
        <p:guide pos="5544"/>
        <p:guide pos="10188"/>
        <p:guide pos="10548"/>
        <p:guide pos="15192"/>
        <p:guide pos="15552"/>
        <p:guide pos="2019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15795" orient="horz"/>
        <p:guide pos="1006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5550" y="3757613"/>
            <a:ext cx="140620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45550" y="3757613"/>
            <a:ext cx="14062075" cy="1874837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3" y="13635568"/>
            <a:ext cx="27980218" cy="9406467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24870834"/>
            <a:ext cx="23042032" cy="11218333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3727" y="3901017"/>
            <a:ext cx="6994525" cy="3511338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0151" y="3901017"/>
            <a:ext cx="20881977" cy="3511338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585"/>
            <a:ext cx="27980218" cy="8716433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384"/>
            <a:ext cx="27980218" cy="96012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0151" y="12678835"/>
            <a:ext cx="13938248" cy="26335568"/>
          </a:xfr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2" y="12678835"/>
            <a:ext cx="13938248" cy="26335568"/>
          </a:xfr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9825569"/>
            <a:ext cx="14544675" cy="409363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13919200"/>
            <a:ext cx="14544675" cy="25287816"/>
          </a:xfr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6" y="9825569"/>
            <a:ext cx="14551027" cy="409363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6" y="13919200"/>
            <a:ext cx="14551027" cy="25287816"/>
          </a:xfr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1748367"/>
            <a:ext cx="10829925" cy="7435851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1748367"/>
            <a:ext cx="18402300" cy="37458650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9184217"/>
            <a:ext cx="10829925" cy="300228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30723418"/>
            <a:ext cx="19750618" cy="3627967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3922184"/>
            <a:ext cx="19750618" cy="2633345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34351385"/>
            <a:ext cx="19750618" cy="514984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0548" y="3901017"/>
            <a:ext cx="27977306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548" y="12678834"/>
            <a:ext cx="27977306" cy="2633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547" y="39990185"/>
            <a:ext cx="6858000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3200400">
              <a:defRPr sz="487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454" y="39990185"/>
            <a:ext cx="10427494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200400">
              <a:defRPr sz="487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89855" y="39990185"/>
            <a:ext cx="6858000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3200400">
              <a:defRPr sz="4875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219456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30149800" y="219456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73200" y="443992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732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persuadingsapphire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+mj-lt"/>
          <a:ea typeface="+mj-ea"/>
          <a:cs typeface="+mj-cs"/>
        </a:defRPr>
      </a:lvl1pPr>
      <a:lvl2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2pPr>
      <a:lvl3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3pPr>
      <a:lvl4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4pPr>
      <a:lvl5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5pPr>
      <a:lvl6pPr marL="3429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6pPr>
      <a:lvl7pPr marL="6858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7pPr>
      <a:lvl8pPr marL="10287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8pPr>
      <a:lvl9pPr marL="13716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200150" indent="-1200150" algn="l" defTabSz="3200400" rtl="0" eaLnBrk="0" fontAlgn="base" hangingPunct="0">
        <a:spcBef>
          <a:spcPct val="20000"/>
        </a:spcBef>
        <a:spcAft>
          <a:spcPct val="0"/>
        </a:spcAft>
        <a:buChar char="•"/>
        <a:defRPr sz="11175">
          <a:solidFill>
            <a:schemeClr val="tx1"/>
          </a:solidFill>
          <a:latin typeface="+mn-lt"/>
          <a:ea typeface="+mn-ea"/>
          <a:cs typeface="+mn-cs"/>
        </a:defRPr>
      </a:lvl1pPr>
      <a:lvl2pPr marL="2600325" indent="-1000125" algn="l" defTabSz="3200400" rtl="0" eaLnBrk="0" fontAlgn="base" hangingPunct="0">
        <a:spcBef>
          <a:spcPct val="20000"/>
        </a:spcBef>
        <a:spcAft>
          <a:spcPct val="0"/>
        </a:spcAft>
        <a:buChar char="–"/>
        <a:defRPr sz="9825">
          <a:solidFill>
            <a:schemeClr val="tx1"/>
          </a:solidFill>
          <a:latin typeface="+mn-lt"/>
        </a:defRPr>
      </a:lvl2pPr>
      <a:lvl3pPr marL="4000500" indent="-800100" algn="l" defTabSz="3200400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</a:defRPr>
      </a:lvl3pPr>
      <a:lvl4pPr marL="5600700" indent="-800100" algn="l" defTabSz="3200400" rtl="0" eaLnBrk="0" fontAlgn="base" hangingPunct="0">
        <a:spcBef>
          <a:spcPct val="20000"/>
        </a:spcBef>
        <a:spcAft>
          <a:spcPct val="0"/>
        </a:spcAft>
        <a:buChar char="–"/>
        <a:defRPr sz="6975">
          <a:solidFill>
            <a:schemeClr val="tx1"/>
          </a:solidFill>
          <a:latin typeface="+mn-lt"/>
        </a:defRPr>
      </a:lvl4pPr>
      <a:lvl5pPr marL="72009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5pPr>
      <a:lvl6pPr marL="75438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6pPr>
      <a:lvl7pPr marL="78867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7pPr>
      <a:lvl8pPr marL="82296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8pPr>
      <a:lvl9pPr marL="85725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FEFEBDA-7D4C-0247-9684-851ED380642F}"/>
              </a:ext>
            </a:extLst>
          </p:cNvPr>
          <p:cNvSpPr/>
          <p:nvPr/>
        </p:nvSpPr>
        <p:spPr bwMode="auto">
          <a:xfrm>
            <a:off x="8074245" y="21464240"/>
            <a:ext cx="24082150" cy="807600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75000"/>
                </a:schemeClr>
              </a:gs>
              <a:gs pos="85000">
                <a:schemeClr val="accent1">
                  <a:lumMod val="50000"/>
                </a:schemeClr>
              </a:gs>
              <a:gs pos="17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2896813" y="1137836"/>
            <a:ext cx="23125486" cy="2060201"/>
          </a:xfrm>
          <a:prstGeom prst="rect">
            <a:avLst/>
          </a:prstGeom>
        </p:spPr>
        <p:txBody>
          <a:bodyPr lIns="96012" tIns="48006" rIns="96012" bIns="48006" anchor="ctr" anchorCtr="1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006600"/>
                </a:solidFill>
                <a:latin typeface="Arial" panose="020B0604020202020204" pitchFamily="34" charset="0"/>
              </a:rPr>
              <a:t>Document level argument extraction using conditional generation using Dynamic Global Memory and Longformer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D101D4-DEE5-8340-A922-84C486807637}"/>
              </a:ext>
            </a:extLst>
          </p:cNvPr>
          <p:cNvSpPr/>
          <p:nvPr/>
        </p:nvSpPr>
        <p:spPr>
          <a:xfrm>
            <a:off x="964228" y="6888862"/>
            <a:ext cx="6781800" cy="34271586"/>
          </a:xfrm>
          <a:prstGeom prst="rect">
            <a:avLst/>
          </a:prstGeom>
          <a:solidFill>
            <a:schemeClr val="bg1"/>
          </a:solidFill>
          <a:ln w="63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CEEB5-A3EA-524A-8393-25C785769CE8}"/>
              </a:ext>
            </a:extLst>
          </p:cNvPr>
          <p:cNvSpPr txBox="1"/>
          <p:nvPr/>
        </p:nvSpPr>
        <p:spPr>
          <a:xfrm>
            <a:off x="5181600" y="3506187"/>
            <a:ext cx="19126200" cy="166308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+mj-ea"/>
                <a:ea typeface="+mj-ea"/>
              </a:rPr>
              <a:t>Rajeev Kashetti, Jagadish Ramidi, Vamshi krishna Peddi, Sai Srujan Dandyala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+mj-ea"/>
                <a:ea typeface="+mj-ea"/>
              </a:rPr>
              <a:t>{rkashett, jramidi, vpeddi, sdandyala}@gmu.edu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E9BFE31-FDC4-D148-A9FE-C114ECFD7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00" y="670951"/>
            <a:ext cx="4302499" cy="430249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033FE3A-4AA8-2C47-9C19-63D4A9F85DE1}"/>
              </a:ext>
            </a:extLst>
          </p:cNvPr>
          <p:cNvSpPr/>
          <p:nvPr/>
        </p:nvSpPr>
        <p:spPr bwMode="auto">
          <a:xfrm>
            <a:off x="985750" y="5783314"/>
            <a:ext cx="6781800" cy="814263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75000"/>
                </a:schemeClr>
              </a:gs>
              <a:gs pos="85000">
                <a:schemeClr val="accent1">
                  <a:lumMod val="50000"/>
                </a:schemeClr>
              </a:gs>
              <a:gs pos="17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158F64-4940-F549-99B4-57CED90B8806}"/>
              </a:ext>
            </a:extLst>
          </p:cNvPr>
          <p:cNvSpPr txBox="1"/>
          <p:nvPr/>
        </p:nvSpPr>
        <p:spPr>
          <a:xfrm>
            <a:off x="964228" y="7175605"/>
            <a:ext cx="6558070" cy="351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600" b="1" dirty="0">
                <a:latin typeface="+mn-ea"/>
              </a:rPr>
              <a:t>Task:</a:t>
            </a:r>
            <a:r>
              <a:rPr lang="en-US" sz="3600" b="1" dirty="0">
                <a:solidFill>
                  <a:srgbClr val="006600"/>
                </a:solidFill>
                <a:latin typeface="+mn-ea"/>
              </a:rPr>
              <a:t>Extracting Informative  Arguments of Events from document</a:t>
            </a:r>
          </a:p>
          <a:p>
            <a:pPr marL="571500" indent="-571500"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600" dirty="0">
                <a:latin typeface="+mn-ea"/>
              </a:rPr>
              <a:t>As per our initial error analysis made on subset of the data where informative arguments and gold standard triggers are substantially far apart the model cannot identify most of the arguments.</a:t>
            </a:r>
          </a:p>
          <a:p>
            <a:pPr marL="571500" indent="-571500"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600" dirty="0">
                <a:latin typeface="+mn-ea"/>
              </a:rPr>
              <a:t>So, we proposed Longformer Encoder decoder model to take whole document as the input so that model can identify arguments that are far apart from triggers.</a:t>
            </a:r>
          </a:p>
          <a:p>
            <a:pPr marL="571500" indent="-571500"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600" dirty="0">
                <a:latin typeface="+mn-ea"/>
              </a:rPr>
              <a:t>We used Wiki-Events dataset because it is the only dataset which focused on annotations for informative arguments which is highly useful for informative argument extraction. </a:t>
            </a:r>
          </a:p>
          <a:p>
            <a:pPr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algn="just"/>
            <a:endParaRPr lang="en-US" sz="3600" dirty="0">
              <a:effectLst/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effectLst/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effectLst/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+mn-ea"/>
              </a:rPr>
              <a:t>We consider an argument span to be correctly identified if its offsets match any of the gold/reference informative arguments of the current event (i.e., argument identification); and it is correctly classified if its semantic role also matches (i.e.  argument classification)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effectLst/>
              <a:latin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+mn-ea"/>
              </a:rPr>
              <a:t>We also report performance under a more lenient metric “</a:t>
            </a:r>
            <a:r>
              <a:rPr lang="en-US" sz="3600" i="1" dirty="0">
                <a:effectLst/>
                <a:latin typeface="+mn-ea"/>
              </a:rPr>
              <a:t>Coref F1</a:t>
            </a:r>
            <a:r>
              <a:rPr lang="en-US" sz="3600" dirty="0">
                <a:effectLst/>
                <a:latin typeface="+mn-ea"/>
              </a:rPr>
              <a:t>”: the extracted argument span gets full credit if it is coreferential with the gold-standard arguments </a:t>
            </a:r>
            <a:endParaRPr lang="en-US" sz="3600" dirty="0">
              <a:latin typeface="+mn-ea"/>
            </a:endParaRPr>
          </a:p>
          <a:p>
            <a:pPr lvl="1"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lvl="1" algn="just">
              <a:spcAft>
                <a:spcPts val="1200"/>
              </a:spcAft>
            </a:pPr>
            <a:endParaRPr lang="en-US" sz="3600" dirty="0">
              <a:latin typeface="+mn-ea"/>
            </a:endParaRPr>
          </a:p>
          <a:p>
            <a:pPr algn="just">
              <a:spcAft>
                <a:spcPts val="1200"/>
              </a:spcAft>
            </a:pPr>
            <a:endParaRPr lang="en-US" sz="4000" dirty="0">
              <a:latin typeface="+mn-ea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3818A0-1054-DB44-819E-20CAF5BA2D43}"/>
              </a:ext>
            </a:extLst>
          </p:cNvPr>
          <p:cNvSpPr/>
          <p:nvPr/>
        </p:nvSpPr>
        <p:spPr bwMode="auto">
          <a:xfrm>
            <a:off x="8074246" y="5797343"/>
            <a:ext cx="24082150" cy="81389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75000"/>
                </a:schemeClr>
              </a:gs>
              <a:gs pos="85000">
                <a:schemeClr val="accent1">
                  <a:lumMod val="50000"/>
                </a:schemeClr>
              </a:gs>
              <a:gs pos="17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01D270F-A57E-2B4C-AE0E-0AF9791D145B}"/>
              </a:ext>
            </a:extLst>
          </p:cNvPr>
          <p:cNvSpPr/>
          <p:nvPr/>
        </p:nvSpPr>
        <p:spPr bwMode="auto">
          <a:xfrm>
            <a:off x="8074245" y="16189913"/>
            <a:ext cx="17059599" cy="711348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75000"/>
                </a:schemeClr>
              </a:gs>
              <a:gs pos="85000">
                <a:schemeClr val="accent1">
                  <a:lumMod val="50000"/>
                </a:schemeClr>
              </a:gs>
              <a:gs pos="17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F8879ED-8A3B-9743-8F3C-8D6B5C06391F}"/>
              </a:ext>
            </a:extLst>
          </p:cNvPr>
          <p:cNvSpPr/>
          <p:nvPr/>
        </p:nvSpPr>
        <p:spPr>
          <a:xfrm>
            <a:off x="8074246" y="16890179"/>
            <a:ext cx="17076320" cy="4451810"/>
          </a:xfrm>
          <a:prstGeom prst="rect">
            <a:avLst/>
          </a:prstGeom>
          <a:solidFill>
            <a:schemeClr val="bg1"/>
          </a:solidFill>
          <a:ln w="63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r>
              <a:rPr lang="en-US" sz="7200" dirty="0">
                <a:latin typeface="+mj-lt"/>
              </a:rPr>
              <a:t>dfffsshhyu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82AC62D-5C47-474D-99C2-442F5599C304}"/>
              </a:ext>
            </a:extLst>
          </p:cNvPr>
          <p:cNvSpPr/>
          <p:nvPr/>
        </p:nvSpPr>
        <p:spPr bwMode="auto">
          <a:xfrm>
            <a:off x="25399333" y="16197222"/>
            <a:ext cx="7052306" cy="672895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75000"/>
                </a:schemeClr>
              </a:gs>
              <a:gs pos="85000">
                <a:schemeClr val="accent1">
                  <a:lumMod val="50000"/>
                </a:schemeClr>
              </a:gs>
              <a:gs pos="17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Work</a:t>
            </a: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CDA1EA-159E-2349-AE1B-B45600023433}"/>
              </a:ext>
            </a:extLst>
          </p:cNvPr>
          <p:cNvSpPr/>
          <p:nvPr/>
        </p:nvSpPr>
        <p:spPr bwMode="auto">
          <a:xfrm>
            <a:off x="8105416" y="28409451"/>
            <a:ext cx="24082150" cy="140493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75000"/>
                </a:schemeClr>
              </a:gs>
              <a:gs pos="85000">
                <a:schemeClr val="accent1">
                  <a:lumMod val="50000"/>
                </a:schemeClr>
              </a:gs>
              <a:gs pos="17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9BA4944-3EA4-0A4F-BE8C-6B647A8BA509}"/>
              </a:ext>
            </a:extLst>
          </p:cNvPr>
          <p:cNvSpPr/>
          <p:nvPr/>
        </p:nvSpPr>
        <p:spPr bwMode="auto">
          <a:xfrm>
            <a:off x="8105416" y="34209581"/>
            <a:ext cx="24082150" cy="140493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75000"/>
                </a:schemeClr>
              </a:gs>
              <a:gs pos="85000">
                <a:schemeClr val="accent1">
                  <a:lumMod val="50000"/>
                </a:schemeClr>
              </a:gs>
              <a:gs pos="17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0D4BDFD-6956-B844-9AEA-AFD8B357981E}"/>
              </a:ext>
            </a:extLst>
          </p:cNvPr>
          <p:cNvSpPr txBox="1"/>
          <p:nvPr/>
        </p:nvSpPr>
        <p:spPr>
          <a:xfrm>
            <a:off x="17886085" y="35188343"/>
            <a:ext cx="58339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3600" dirty="0">
                <a:latin typeface="+mn-ea"/>
              </a:rPr>
              <a:t>These are the performance drops of the author’s model(Red) vs the papers baseline model(Blue).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3600" dirty="0">
                <a:latin typeface="+mn-ea"/>
              </a:rPr>
              <a:t>Here we can observe that our model doesn’t see similar performance drop compared to the author’s model and its baseline.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63D15E8-53B0-0748-AAED-2760C52CFC4D}"/>
              </a:ext>
            </a:extLst>
          </p:cNvPr>
          <p:cNvSpPr txBox="1"/>
          <p:nvPr/>
        </p:nvSpPr>
        <p:spPr>
          <a:xfrm>
            <a:off x="24383224" y="35973240"/>
            <a:ext cx="71392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3600" dirty="0">
                <a:latin typeface="+mn-ea"/>
              </a:rPr>
              <a:t>Analyze the reason for drop in</a:t>
            </a:r>
          </a:p>
          <a:p>
            <a:pPr algn="just"/>
            <a:r>
              <a:rPr lang="en-US" sz="3600" dirty="0">
                <a:latin typeface="+mn-ea"/>
              </a:rPr>
              <a:t> f-1 score using longformer encoder decoder model.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3600" dirty="0">
                <a:latin typeface="+mn-ea"/>
              </a:rPr>
              <a:t>Fine-tune longformer encoder decoder model for better results.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3600" dirty="0">
                <a:latin typeface="+mn-ea"/>
              </a:rPr>
              <a:t>We want to try some ideas like ensemble the Longformer encoder decoder model, adding global_attention as mentioned in documentation to fine-tune model.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7F259F-F14A-F942-88F1-3986D3F3EB87}"/>
              </a:ext>
            </a:extLst>
          </p:cNvPr>
          <p:cNvSpPr txBox="1"/>
          <p:nvPr/>
        </p:nvSpPr>
        <p:spPr>
          <a:xfrm>
            <a:off x="22479000" y="35257626"/>
            <a:ext cx="1066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n-ea"/>
              </a:rPr>
              <a:t>Future Work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E861F0D-35E3-5143-BE94-332B42C0D410}"/>
              </a:ext>
            </a:extLst>
          </p:cNvPr>
          <p:cNvSpPr/>
          <p:nvPr/>
        </p:nvSpPr>
        <p:spPr bwMode="auto">
          <a:xfrm rot="16200000" flipV="1">
            <a:off x="19990931" y="38276395"/>
            <a:ext cx="7623949" cy="165712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75000"/>
                </a:schemeClr>
              </a:gs>
              <a:gs pos="85000">
                <a:schemeClr val="accent1">
                  <a:lumMod val="50000"/>
                </a:schemeClr>
              </a:gs>
              <a:gs pos="17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FE135F4-3F94-7D4A-89A1-BD11C771C48E}"/>
              </a:ext>
            </a:extLst>
          </p:cNvPr>
          <p:cNvSpPr txBox="1"/>
          <p:nvPr/>
        </p:nvSpPr>
        <p:spPr>
          <a:xfrm rot="16200000">
            <a:off x="10739315" y="24833032"/>
            <a:ext cx="1160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ea"/>
              </a:rPr>
              <a:t>Ind-n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6E346A3-FE46-004D-9A0F-1A1543B809D8}"/>
              </a:ext>
            </a:extLst>
          </p:cNvPr>
          <p:cNvSpPr txBox="1"/>
          <p:nvPr/>
        </p:nvSpPr>
        <p:spPr>
          <a:xfrm rot="16200000">
            <a:off x="14390993" y="24528390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Ind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6A49868-63C4-7F48-9B28-4CD10FD991B2}"/>
              </a:ext>
            </a:extLst>
          </p:cNvPr>
          <p:cNvSpPr txBox="1"/>
          <p:nvPr/>
        </p:nvSpPr>
        <p:spPr>
          <a:xfrm rot="16200000">
            <a:off x="16493786" y="24504082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Tun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43C8585-DD3E-8D4D-BC01-719A484D1F56}"/>
              </a:ext>
            </a:extLst>
          </p:cNvPr>
          <p:cNvSpPr txBox="1"/>
          <p:nvPr/>
        </p:nvSpPr>
        <p:spPr>
          <a:xfrm rot="16200000">
            <a:off x="17003123" y="24504082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Da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76A6D2C-DA07-0947-A656-016D121A70AA}"/>
              </a:ext>
            </a:extLst>
          </p:cNvPr>
          <p:cNvSpPr txBox="1"/>
          <p:nvPr/>
        </p:nvSpPr>
        <p:spPr>
          <a:xfrm rot="16200000">
            <a:off x="18596579" y="24430958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Ken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0FA0517-2DAA-314E-A70D-E966B563FE6B}"/>
              </a:ext>
            </a:extLst>
          </p:cNvPr>
          <p:cNvSpPr txBox="1"/>
          <p:nvPr/>
        </p:nvSpPr>
        <p:spPr>
          <a:xfrm rot="16200000">
            <a:off x="11058275" y="31408019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Ind-n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8721F01-CA2B-814A-8928-259368B4C240}"/>
              </a:ext>
            </a:extLst>
          </p:cNvPr>
          <p:cNvSpPr txBox="1"/>
          <p:nvPr/>
        </p:nvSpPr>
        <p:spPr>
          <a:xfrm rot="16200000">
            <a:off x="14297725" y="31126998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Ind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F7D1437-B0FE-EE4A-9D47-16CCF143EDFB}"/>
              </a:ext>
            </a:extLst>
          </p:cNvPr>
          <p:cNvSpPr txBox="1"/>
          <p:nvPr/>
        </p:nvSpPr>
        <p:spPr>
          <a:xfrm rot="16200000">
            <a:off x="15259073" y="31115278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Bd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A2451B6-1F85-AD41-BCB6-8299F8376825}"/>
              </a:ext>
            </a:extLst>
          </p:cNvPr>
          <p:cNvSpPr txBox="1"/>
          <p:nvPr/>
        </p:nvSpPr>
        <p:spPr>
          <a:xfrm rot="16200000">
            <a:off x="16421292" y="31126665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Mar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E0697C1-AB58-0F44-BDE4-B592D92B7D3F}"/>
              </a:ext>
            </a:extLst>
          </p:cNvPr>
          <p:cNvSpPr txBox="1"/>
          <p:nvPr/>
        </p:nvSpPr>
        <p:spPr>
          <a:xfrm rot="16200000">
            <a:off x="18492882" y="31095531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Ken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7AFC5DB-BF60-964C-ACC2-580F6E6E2338}"/>
              </a:ext>
            </a:extLst>
          </p:cNvPr>
          <p:cNvSpPr txBox="1"/>
          <p:nvPr/>
        </p:nvSpPr>
        <p:spPr>
          <a:xfrm rot="16200000">
            <a:off x="22503504" y="31395261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Ind-n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8C6CB62-2378-8642-A6D2-4EE825245974}"/>
              </a:ext>
            </a:extLst>
          </p:cNvPr>
          <p:cNvSpPr txBox="1"/>
          <p:nvPr/>
        </p:nvSpPr>
        <p:spPr>
          <a:xfrm rot="16200000">
            <a:off x="25742954" y="31114240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Ind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9065E55-2ED6-A647-AD0F-FA0E7317DFCB}"/>
              </a:ext>
            </a:extLst>
          </p:cNvPr>
          <p:cNvSpPr txBox="1"/>
          <p:nvPr/>
        </p:nvSpPr>
        <p:spPr>
          <a:xfrm rot="16200000">
            <a:off x="29938111" y="31082773"/>
            <a:ext cx="116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ea"/>
              </a:rPr>
              <a:t>Ken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A2788B2-FB20-0343-B375-401C97B6C4FF}"/>
              </a:ext>
            </a:extLst>
          </p:cNvPr>
          <p:cNvSpPr/>
          <p:nvPr/>
        </p:nvSpPr>
        <p:spPr bwMode="auto">
          <a:xfrm>
            <a:off x="956394" y="29233352"/>
            <a:ext cx="6677769" cy="814263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75000"/>
                </a:schemeClr>
              </a:gs>
              <a:gs pos="85000">
                <a:schemeClr val="accent1">
                  <a:lumMod val="50000"/>
                </a:schemeClr>
              </a:gs>
              <a:gs pos="9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Evaluations:</a:t>
            </a: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4D59150-A945-86CE-C4D1-67ECBA917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69" y="6888862"/>
            <a:ext cx="22178143" cy="8970285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BEABF02-1417-2483-3B19-22CB150DF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163" y="22675853"/>
            <a:ext cx="9592447" cy="5600091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3F12802-3A47-A3E4-B56D-7BAD24CAF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45" y="16987019"/>
            <a:ext cx="8556969" cy="4301471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E58B01F4-2B04-348E-1196-3DDFE0FC7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2" y="22012857"/>
            <a:ext cx="6677769" cy="72204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658D23-334D-2619-E67A-826FDC8CFDC2}"/>
              </a:ext>
            </a:extLst>
          </p:cNvPr>
          <p:cNvSpPr txBox="1"/>
          <p:nvPr/>
        </p:nvSpPr>
        <p:spPr>
          <a:xfrm rot="10800000" flipV="1">
            <a:off x="16797329" y="17034768"/>
            <a:ext cx="80468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ea"/>
              </a:rPr>
              <a:t>This graphs shows our model vs the authors model for checkpoint2.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ea"/>
              </a:rPr>
              <a:t>The graph compares </a:t>
            </a:r>
            <a:r>
              <a:rPr lang="en-US" sz="3200" dirty="0">
                <a:effectLst/>
                <a:latin typeface="+mn-ea"/>
              </a:rPr>
              <a:t>Memory-</a:t>
            </a:r>
            <a:r>
              <a:rPr lang="en-US" sz="3200" dirty="0" err="1">
                <a:effectLst/>
                <a:latin typeface="+mn-ea"/>
              </a:rPr>
              <a:t>basedTraining</a:t>
            </a:r>
            <a:r>
              <a:rPr lang="en-US" sz="3200" dirty="0">
                <a:effectLst/>
                <a:latin typeface="+mn-ea"/>
              </a:rPr>
              <a:t> w/ knowledge constrained decoding </a:t>
            </a:r>
            <a:endParaRPr lang="en-US" sz="32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ea"/>
              </a:rPr>
              <a:t>As we can see the model we have developed is performing on a nearly same level as the author’s model.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4A29C-04EB-32BF-D8F8-C013A112A0BE}"/>
              </a:ext>
            </a:extLst>
          </p:cNvPr>
          <p:cNvSpPr txBox="1"/>
          <p:nvPr/>
        </p:nvSpPr>
        <p:spPr>
          <a:xfrm rot="10800000" flipV="1">
            <a:off x="18299925" y="23344853"/>
            <a:ext cx="91320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ea"/>
              </a:rPr>
              <a:t>This graphs shows memory based training vs memory based training with knowledge constrained decoding and our longformer encoder decoder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ea"/>
              </a:rPr>
              <a:t>As we can see our model gives lower accuracy than the author model. This shows that our model needs better fine tuning.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ea"/>
              </a:rPr>
              <a:t>Performance of other two models are similar.</a:t>
            </a:r>
          </a:p>
        </p:txBody>
      </p: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43E0A0AB-9125-C4CB-F998-82E254DA5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66" y="29006567"/>
            <a:ext cx="6537717" cy="4903288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E613960A-B09D-ACAB-8DAA-E76A4D5BA1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187" y="28966233"/>
            <a:ext cx="7191795" cy="50292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A8156F-0AE0-391C-857A-22EFDC6928DD}"/>
              </a:ext>
            </a:extLst>
          </p:cNvPr>
          <p:cNvSpPr txBox="1"/>
          <p:nvPr/>
        </p:nvSpPr>
        <p:spPr>
          <a:xfrm rot="10800000" flipV="1">
            <a:off x="21186128" y="29464708"/>
            <a:ext cx="91320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ea"/>
              </a:rPr>
              <a:t>With increase in the number of words in the document the </a:t>
            </a:r>
            <a:r>
              <a:rPr lang="en-US" sz="3200" dirty="0" err="1">
                <a:latin typeface="+mn-ea"/>
              </a:rPr>
              <a:t>logformer</a:t>
            </a:r>
            <a:r>
              <a:rPr lang="en-US" sz="3200" dirty="0">
                <a:latin typeface="+mn-ea"/>
              </a:rPr>
              <a:t> is performer is performing well to a certain extent, post that we observe drop in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ea"/>
              </a:rPr>
              <a:t>In role identification we don’t see a significant drop but for the classification task we observed a significant drop in the score.</a:t>
            </a:r>
          </a:p>
        </p:txBody>
      </p:sp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28BB459F-AEAF-0A3E-DD48-B97C818E36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87555"/>
            <a:ext cx="8628708" cy="56974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779FC70-8FBD-213A-349F-D9F9FC7E2949}"/>
              </a:ext>
            </a:extLst>
          </p:cNvPr>
          <p:cNvSpPr txBox="1"/>
          <p:nvPr/>
        </p:nvSpPr>
        <p:spPr>
          <a:xfrm rot="10800000" flipV="1">
            <a:off x="25550141" y="17223966"/>
            <a:ext cx="6750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ea"/>
              </a:rPr>
              <a:t>We implemented the </a:t>
            </a:r>
            <a:r>
              <a:rPr lang="en-US" sz="3200" dirty="0" err="1">
                <a:latin typeface="+mn-ea"/>
              </a:rPr>
              <a:t>authores</a:t>
            </a:r>
            <a:r>
              <a:rPr lang="en-US" sz="3200" dirty="0">
                <a:latin typeface="+mn-ea"/>
              </a:rPr>
              <a:t> paper and performed error analysis. Then we implemented </a:t>
            </a:r>
            <a:r>
              <a:rPr lang="en-US" sz="3200" dirty="0" err="1">
                <a:latin typeface="+mn-ea"/>
              </a:rPr>
              <a:t>LongFormer</a:t>
            </a:r>
            <a:r>
              <a:rPr lang="en-US" sz="3200" dirty="0">
                <a:latin typeface="+mn-ea"/>
              </a:rPr>
              <a:t> encoder decoder model on top of it as our approach to tackle the problem.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