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65" r:id="rId2"/>
    <p:sldId id="258" r:id="rId3"/>
    <p:sldId id="260" r:id="rId4"/>
    <p:sldId id="271" r:id="rId5"/>
    <p:sldId id="270" r:id="rId6"/>
    <p:sldId id="259" r:id="rId7"/>
    <p:sldId id="261" r:id="rId8"/>
    <p:sldId id="262" r:id="rId9"/>
    <p:sldId id="263" r:id="rId10"/>
    <p:sldId id="273" r:id="rId11"/>
    <p:sldId id="275" r:id="rId12"/>
    <p:sldId id="277" r:id="rId13"/>
    <p:sldId id="278" r:id="rId14"/>
    <p:sldId id="274" r:id="rId15"/>
    <p:sldId id="276" r:id="rId16"/>
    <p:sldId id="264" r:id="rId17"/>
    <p:sldId id="266"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6" d="100"/>
          <a:sy n="86" d="100"/>
        </p:scale>
        <p:origin x="42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8DD294-BBC9-4E6A-BAE8-7A7CF069A78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102556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DD294-BBC9-4E6A-BAE8-7A7CF069A78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76910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DD294-BBC9-4E6A-BAE8-7A7CF069A78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63E-2896-4C65-9211-25827F85624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337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DD294-BBC9-4E6A-BAE8-7A7CF069A78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3520682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DD294-BBC9-4E6A-BAE8-7A7CF069A78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63E-2896-4C65-9211-25827F85624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3673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DD294-BBC9-4E6A-BAE8-7A7CF069A78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341886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DD294-BBC9-4E6A-BAE8-7A7CF069A78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246165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DD294-BBC9-4E6A-BAE8-7A7CF069A78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168540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DD294-BBC9-4E6A-BAE8-7A7CF069A78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114247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DD294-BBC9-4E6A-BAE8-7A7CF069A78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140942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DD294-BBC9-4E6A-BAE8-7A7CF069A780}"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177279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DD294-BBC9-4E6A-BAE8-7A7CF069A780}" type="datetimeFigureOut">
              <a:rPr lang="en-IN" smtClean="0"/>
              <a:t>11-05-2022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77725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DD294-BBC9-4E6A-BAE8-7A7CF069A780}" type="datetimeFigureOut">
              <a:rPr lang="en-IN" smtClean="0"/>
              <a:t>11-05-2022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111457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DD294-BBC9-4E6A-BAE8-7A7CF069A780}" type="datetimeFigureOut">
              <a:rPr lang="en-IN" smtClean="0"/>
              <a:t>11-05-2022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125854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DD294-BBC9-4E6A-BAE8-7A7CF069A780}"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295943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DD294-BBC9-4E6A-BAE8-7A7CF069A780}"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63E-2896-4C65-9211-25827F856244}" type="slidenum">
              <a:rPr lang="en-IN" smtClean="0"/>
              <a:t>‹#›</a:t>
            </a:fld>
            <a:endParaRPr lang="en-IN"/>
          </a:p>
        </p:txBody>
      </p:sp>
    </p:spTree>
    <p:extLst>
      <p:ext uri="{BB962C8B-B14F-4D97-AF65-F5344CB8AC3E}">
        <p14:creationId xmlns:p14="http://schemas.microsoft.com/office/powerpoint/2010/main" val="149312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8DD294-BBC9-4E6A-BAE8-7A7CF069A780}" type="datetimeFigureOut">
              <a:rPr lang="en-IN" smtClean="0"/>
              <a:t>11-05-2022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3BC63E-2896-4C65-9211-25827F856244}" type="slidenum">
              <a:rPr lang="en-IN" smtClean="0"/>
              <a:t>‹#›</a:t>
            </a:fld>
            <a:endParaRPr lang="en-IN"/>
          </a:p>
        </p:txBody>
      </p:sp>
    </p:spTree>
    <p:extLst>
      <p:ext uri="{BB962C8B-B14F-4D97-AF65-F5344CB8AC3E}">
        <p14:creationId xmlns:p14="http://schemas.microsoft.com/office/powerpoint/2010/main" val="209407384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dsakeeth/aiml_jcomponent/blob/main/AIMLJC_LUNG_CANCER_PREDICTION.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06F0-D22E-4795-857D-88354DC704B1}"/>
              </a:ext>
            </a:extLst>
          </p:cNvPr>
          <p:cNvSpPr>
            <a:spLocks noGrp="1"/>
          </p:cNvSpPr>
          <p:nvPr>
            <p:ph type="ctrTitle"/>
          </p:nvPr>
        </p:nvSpPr>
        <p:spPr>
          <a:xfrm>
            <a:off x="1524000" y="0"/>
            <a:ext cx="9144000" cy="2387600"/>
          </a:xfrm>
        </p:spPr>
        <p:txBody>
          <a:bodyPr/>
          <a:lstStyle/>
          <a:p>
            <a:pPr algn="l"/>
            <a:r>
              <a:rPr lang="en-US" dirty="0"/>
              <a:t>LUNG CANCER PREDICTION</a:t>
            </a:r>
            <a:endParaRPr lang="en-IN" dirty="0"/>
          </a:p>
        </p:txBody>
      </p:sp>
      <p:sp>
        <p:nvSpPr>
          <p:cNvPr id="4" name="Title 1">
            <a:extLst>
              <a:ext uri="{FF2B5EF4-FFF2-40B4-BE49-F238E27FC236}">
                <a16:creationId xmlns:a16="http://schemas.microsoft.com/office/drawing/2014/main" id="{B88F9EA0-1F42-4647-86DB-DAB6616F2EEB}"/>
              </a:ext>
            </a:extLst>
          </p:cNvPr>
          <p:cNvSpPr>
            <a:spLocks noGrp="1"/>
          </p:cNvSpPr>
          <p:nvPr>
            <p:ph type="subTitle" idx="1"/>
          </p:nvPr>
        </p:nvSpPr>
        <p:spPr>
          <a:xfrm>
            <a:off x="1524000" y="2527840"/>
            <a:ext cx="9144000" cy="1655762"/>
          </a:xfrm>
        </p:spPr>
        <p:txBody>
          <a:bodyPr>
            <a:normAutofit fontScale="92500" lnSpcReduction="20000"/>
          </a:bodyPr>
          <a:lstStyle/>
          <a:p>
            <a:pPr algn="l"/>
            <a:r>
              <a:rPr lang="en-US" dirty="0"/>
              <a:t>TEAM 10</a:t>
            </a:r>
          </a:p>
          <a:p>
            <a:pPr algn="l"/>
            <a:r>
              <a:rPr lang="en-US" dirty="0"/>
              <a:t>2003A51086:SAKEETH</a:t>
            </a:r>
          </a:p>
          <a:p>
            <a:pPr algn="l"/>
            <a:r>
              <a:rPr lang="en-US" dirty="0"/>
              <a:t>2003A51102:BHAVANA</a:t>
            </a:r>
          </a:p>
          <a:p>
            <a:pPr algn="l"/>
            <a:r>
              <a:rPr lang="en-US" dirty="0"/>
              <a:t>2003A51114:SOWMYA</a:t>
            </a:r>
          </a:p>
          <a:p>
            <a:pPr algn="l"/>
            <a:r>
              <a:rPr lang="en-US" dirty="0"/>
              <a:t>2003A51092:SANDEEP</a:t>
            </a:r>
            <a:endParaRPr lang="en-IN" dirty="0"/>
          </a:p>
          <a:p>
            <a:pPr algn="l"/>
            <a:endParaRPr lang="en-IN" dirty="0"/>
          </a:p>
        </p:txBody>
      </p:sp>
    </p:spTree>
    <p:extLst>
      <p:ext uri="{BB962C8B-B14F-4D97-AF65-F5344CB8AC3E}">
        <p14:creationId xmlns:p14="http://schemas.microsoft.com/office/powerpoint/2010/main" val="3449440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B548-53B6-8106-F115-0C1C0D5A58A8}"/>
              </a:ext>
            </a:extLst>
          </p:cNvPr>
          <p:cNvSpPr>
            <a:spLocks noGrp="1"/>
          </p:cNvSpPr>
          <p:nvPr>
            <p:ph type="title"/>
          </p:nvPr>
        </p:nvSpPr>
        <p:spPr>
          <a:xfrm>
            <a:off x="677334" y="839789"/>
            <a:ext cx="8596668" cy="1320800"/>
          </a:xfrm>
        </p:spPr>
        <p:txBody>
          <a:bodyPr/>
          <a:lstStyle/>
          <a:p>
            <a:r>
              <a:rPr lang="en-US" dirty="0"/>
              <a:t>LOGISTIC REGRESSION</a:t>
            </a:r>
            <a:endParaRPr lang="en-IN" dirty="0"/>
          </a:p>
        </p:txBody>
      </p:sp>
      <p:sp>
        <p:nvSpPr>
          <p:cNvPr id="3" name="Content Placeholder 2">
            <a:extLst>
              <a:ext uri="{FF2B5EF4-FFF2-40B4-BE49-F238E27FC236}">
                <a16:creationId xmlns:a16="http://schemas.microsoft.com/office/drawing/2014/main" id="{E43806A6-6624-C6A5-D331-801587881FB7}"/>
              </a:ext>
            </a:extLst>
          </p:cNvPr>
          <p:cNvSpPr>
            <a:spLocks noGrp="1"/>
          </p:cNvSpPr>
          <p:nvPr>
            <p:ph idx="1"/>
          </p:nvPr>
        </p:nvSpPr>
        <p:spPr>
          <a:xfrm>
            <a:off x="677334" y="1681195"/>
            <a:ext cx="8596668" cy="3880773"/>
          </a:xfrm>
        </p:spPr>
        <p:txBody>
          <a:bodyPr>
            <a:normAutofit fontScale="92500" lnSpcReduction="10000"/>
          </a:bodyPr>
          <a:lstStyle/>
          <a:p>
            <a:r>
              <a:rPr lang="en-US" dirty="0"/>
              <a:t>Logical analysis extends to the relationship between the dependent variable of category and the independent set (explanatory variable). Order deletion is used when the dependent variable has only two values, such as 0 and 1 or Yes. Instead of simulating a straight line or a hyperplane, the linear regression model uses the directional function to illuminate the output of a linear equilibrium between 0 and 1. The binary model has two variables such as a pass / fail i.e. indicated by a variable, where two values are written "0" and "1". The corresponding values for the value labeled "1" may vary between 0 (certainly the value "0") and 1 (certainly the value "1"). The plural is often reserved for cases where the dependent variable has three or more different values, such as high, medium, low. Although the type of data used for a reliable variable is different than that of multiple returns, the actual usage of the process is the same. Positive discrimination competes with discriminant analysis as a category analysis. Many authors feel that visual thinking is more flexible and better suited to resistance in discriminatory research. This is because postponing the psychological order does not mean that independent variables are normally distributed, as is the case with discriminant analysis.</a:t>
            </a:r>
            <a:endParaRPr lang="en-IN" dirty="0"/>
          </a:p>
        </p:txBody>
      </p:sp>
    </p:spTree>
    <p:extLst>
      <p:ext uri="{BB962C8B-B14F-4D97-AF65-F5344CB8AC3E}">
        <p14:creationId xmlns:p14="http://schemas.microsoft.com/office/powerpoint/2010/main" val="137586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E2B2C5-1D4F-A04F-A777-CF9AF3998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603" y="219456"/>
            <a:ext cx="4714602" cy="6419088"/>
          </a:xfrm>
          <a:prstGeom prst="rect">
            <a:avLst/>
          </a:prstGeom>
        </p:spPr>
      </p:pic>
      <p:pic>
        <p:nvPicPr>
          <p:cNvPr id="1026" name="Picture 2">
            <a:extLst>
              <a:ext uri="{FF2B5EF4-FFF2-40B4-BE49-F238E27FC236}">
                <a16:creationId xmlns:a16="http://schemas.microsoft.com/office/drawing/2014/main" id="{859D3EC7-7119-5BCB-C509-23740F1A0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47900"/>
            <a:ext cx="35433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7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C9EE-EC6E-01B3-5675-676662F7BBF7}"/>
              </a:ext>
            </a:extLst>
          </p:cNvPr>
          <p:cNvSpPr>
            <a:spLocks noGrp="1"/>
          </p:cNvSpPr>
          <p:nvPr>
            <p:ph type="title"/>
          </p:nvPr>
        </p:nvSpPr>
        <p:spPr>
          <a:xfrm>
            <a:off x="677334" y="361025"/>
            <a:ext cx="8596668" cy="1320800"/>
          </a:xfrm>
        </p:spPr>
        <p:txBody>
          <a:bodyPr>
            <a:normAutofit/>
          </a:bodyPr>
          <a:lstStyle/>
          <a:p>
            <a:r>
              <a:rPr lang="en-US" dirty="0"/>
              <a:t>TRAINING AND TESTING OF DATA </a:t>
            </a:r>
            <a:br>
              <a:rPr lang="en-US" dirty="0"/>
            </a:br>
            <a:r>
              <a:rPr lang="en-US" sz="2800" dirty="0"/>
              <a:t>DECISION TREE</a:t>
            </a:r>
            <a:endParaRPr lang="en-IN" sz="2800" dirty="0"/>
          </a:p>
        </p:txBody>
      </p:sp>
      <p:sp>
        <p:nvSpPr>
          <p:cNvPr id="3" name="Content Placeholder 2">
            <a:extLst>
              <a:ext uri="{FF2B5EF4-FFF2-40B4-BE49-F238E27FC236}">
                <a16:creationId xmlns:a16="http://schemas.microsoft.com/office/drawing/2014/main" id="{BB87FBF3-16B4-EF90-2C4C-8EE39DD1E35F}"/>
              </a:ext>
            </a:extLst>
          </p:cNvPr>
          <p:cNvSpPr>
            <a:spLocks noGrp="1"/>
          </p:cNvSpPr>
          <p:nvPr>
            <p:ph idx="1"/>
          </p:nvPr>
        </p:nvSpPr>
        <p:spPr>
          <a:xfrm>
            <a:off x="677334" y="1414865"/>
            <a:ext cx="8596668" cy="3880773"/>
          </a:xfrm>
        </p:spPr>
        <p:txBody>
          <a:bodyPr/>
          <a:lstStyle/>
          <a:p>
            <a:r>
              <a:rPr lang="en-US" dirty="0"/>
              <a:t>A decision tree is a decision support tool that uses a tree-like graph or model of decisions and their possible consequences, including chance event outcomes, resource costs, and utility. It is one way to display an algorithm. </a:t>
            </a:r>
          </a:p>
          <a:p>
            <a:r>
              <a:rPr lang="en-US" dirty="0"/>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attributes).[4] The paths from root to leaf represent classification rules.</a:t>
            </a:r>
            <a:endParaRPr lang="en-IN" dirty="0"/>
          </a:p>
        </p:txBody>
      </p:sp>
    </p:spTree>
    <p:extLst>
      <p:ext uri="{BB962C8B-B14F-4D97-AF65-F5344CB8AC3E}">
        <p14:creationId xmlns:p14="http://schemas.microsoft.com/office/powerpoint/2010/main" val="271546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B4A5760-3254-0FE7-050D-FD3E5FC0A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306" y="133165"/>
            <a:ext cx="7037387" cy="664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01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92D9-919A-7D81-6D7F-A8BB1BBC287D}"/>
              </a:ext>
            </a:extLst>
          </p:cNvPr>
          <p:cNvSpPr>
            <a:spLocks noGrp="1"/>
          </p:cNvSpPr>
          <p:nvPr>
            <p:ph type="title"/>
          </p:nvPr>
        </p:nvSpPr>
        <p:spPr/>
        <p:txBody>
          <a:bodyPr>
            <a:normAutofit/>
          </a:bodyPr>
          <a:lstStyle/>
          <a:p>
            <a:r>
              <a:rPr lang="en-US" sz="2800" dirty="0"/>
              <a:t>SUPPORT VECTOR MACHINE</a:t>
            </a:r>
            <a:endParaRPr lang="en-IN" sz="2800" dirty="0"/>
          </a:p>
        </p:txBody>
      </p:sp>
      <p:sp>
        <p:nvSpPr>
          <p:cNvPr id="3" name="Content Placeholder 2">
            <a:extLst>
              <a:ext uri="{FF2B5EF4-FFF2-40B4-BE49-F238E27FC236}">
                <a16:creationId xmlns:a16="http://schemas.microsoft.com/office/drawing/2014/main" id="{DCA5223F-F59E-E4D9-F0E8-36329F6CD664}"/>
              </a:ext>
            </a:extLst>
          </p:cNvPr>
          <p:cNvSpPr>
            <a:spLocks noGrp="1"/>
          </p:cNvSpPr>
          <p:nvPr>
            <p:ph idx="1"/>
          </p:nvPr>
        </p:nvSpPr>
        <p:spPr>
          <a:xfrm>
            <a:off x="677334" y="1388232"/>
            <a:ext cx="8596668" cy="3880773"/>
          </a:xfrm>
        </p:spPr>
        <p:txBody>
          <a:bodyPr>
            <a:normAutofit lnSpcReduction="10000"/>
          </a:bodyPr>
          <a:lstStyle/>
          <a:p>
            <a:r>
              <a:rPr lang="en-US" dirty="0"/>
              <a:t>In machine learning, support vector machines (SVMs, and support networks) are supervised learning models related to learning algorithms related to data analysis used and classification. Vector Machine (SVM) is a non-complicated reference line. It is supported by a mathematical learning concept. They are used to learn how to create an easy way to measure data, and to predict predictions. Binary classification is used to look at a decision boundary also known as a hyperplane that divides information into two distinct categories. Hyperplane is drawn near large points in a dataset. The SVM algorithm is a font that better separates the two classes. It involves two basic ones, namely training and testing. The SVM algorithm means that only backup weeks are important and training examples are missing. The SVM can be distributed to various databases and data points are referred to as features as having internal links data center. The algorithm uses kernel methods to convert line space into space.</a:t>
            </a:r>
            <a:endParaRPr lang="en-IN" dirty="0"/>
          </a:p>
        </p:txBody>
      </p:sp>
    </p:spTree>
    <p:extLst>
      <p:ext uri="{BB962C8B-B14F-4D97-AF65-F5344CB8AC3E}">
        <p14:creationId xmlns:p14="http://schemas.microsoft.com/office/powerpoint/2010/main" val="265423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C0D6F-2371-B2F6-8BD6-1FD7F11C7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365504"/>
            <a:ext cx="10287000" cy="3048000"/>
          </a:xfrm>
          <a:prstGeom prst="rect">
            <a:avLst/>
          </a:prstGeom>
        </p:spPr>
      </p:pic>
    </p:spTree>
    <p:extLst>
      <p:ext uri="{BB962C8B-B14F-4D97-AF65-F5344CB8AC3E}">
        <p14:creationId xmlns:p14="http://schemas.microsoft.com/office/powerpoint/2010/main" val="299523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86EE-3492-4D37-8EFB-9761C1E77F8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7FF15CD-00C4-4D87-9FA0-74BA481D302D}"/>
              </a:ext>
            </a:extLst>
          </p:cNvPr>
          <p:cNvSpPr>
            <a:spLocks noGrp="1"/>
          </p:cNvSpPr>
          <p:nvPr>
            <p:ph idx="1"/>
          </p:nvPr>
        </p:nvSpPr>
        <p:spPr>
          <a:xfrm>
            <a:off x="746760" y="1286129"/>
            <a:ext cx="8797290" cy="4351338"/>
          </a:xfrm>
        </p:spPr>
        <p:txBody>
          <a:bodyPr/>
          <a:lstStyle/>
          <a:p>
            <a:r>
              <a:rPr lang="en-US" b="0" i="0" dirty="0">
                <a:solidFill>
                  <a:srgbClr val="000000"/>
                </a:solidFill>
                <a:effectLst/>
                <a:latin typeface="Inter"/>
              </a:rPr>
              <a:t>The effectiveness of cancer prediction system helps the people to know their cancer risk with low cost </a:t>
            </a:r>
            <a:endParaRPr lang="en-US" dirty="0">
              <a:solidFill>
                <a:srgbClr val="000000"/>
              </a:solidFill>
              <a:latin typeface="Inter"/>
            </a:endParaRPr>
          </a:p>
          <a:p>
            <a:r>
              <a:rPr lang="en-US" b="0" i="0" dirty="0">
                <a:solidFill>
                  <a:srgbClr val="000000"/>
                </a:solidFill>
                <a:effectLst/>
                <a:latin typeface="Inter"/>
              </a:rPr>
              <a:t> </a:t>
            </a:r>
            <a:r>
              <a:rPr lang="en-US" dirty="0">
                <a:solidFill>
                  <a:srgbClr val="000000"/>
                </a:solidFill>
                <a:latin typeface="Inter"/>
              </a:rPr>
              <a:t>H</a:t>
            </a:r>
            <a:r>
              <a:rPr lang="en-US" b="0" i="0" dirty="0">
                <a:solidFill>
                  <a:srgbClr val="000000"/>
                </a:solidFill>
                <a:effectLst/>
                <a:latin typeface="Inter"/>
              </a:rPr>
              <a:t>elps the people to take the appropriate decision based on their cancer risk status.</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logistic regression algorithm showed an accuracy of 0.9193548387096774.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SVM algorithm showed an accuracy of 0.9193548387096774.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i.e., the machine learning algorithm we implemented can predict the presence of lung cancer with 91% accuracy.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a:p>
            <a:pPr marL="0" indent="0">
              <a:buNone/>
            </a:pPr>
            <a:endParaRPr lang="en-US" b="0" i="0" dirty="0">
              <a:solidFill>
                <a:srgbClr val="000000"/>
              </a:solidFill>
              <a:effectLst/>
              <a:latin typeface="Inter"/>
            </a:endParaRPr>
          </a:p>
          <a:p>
            <a:endParaRPr lang="en-IN" dirty="0"/>
          </a:p>
        </p:txBody>
      </p:sp>
    </p:spTree>
    <p:extLst>
      <p:ext uri="{BB962C8B-B14F-4D97-AF65-F5344CB8AC3E}">
        <p14:creationId xmlns:p14="http://schemas.microsoft.com/office/powerpoint/2010/main" val="193922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6A2A-C02B-4885-9666-FC78463C6B2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9545BF2-08D9-4A47-8A23-B8EE90B147F7}"/>
              </a:ext>
            </a:extLst>
          </p:cNvPr>
          <p:cNvSpPr>
            <a:spLocks noGrp="1"/>
          </p:cNvSpPr>
          <p:nvPr>
            <p:ph idx="1"/>
          </p:nvPr>
        </p:nvSpPr>
        <p:spPr>
          <a:xfrm>
            <a:off x="838200" y="1408374"/>
            <a:ext cx="10515600" cy="4351338"/>
          </a:xfrm>
        </p:spPr>
        <p:txBody>
          <a:bodyPr/>
          <a:lstStyle/>
          <a:p>
            <a:r>
              <a:rPr lang="en-IN" dirty="0"/>
              <a:t>Dataset:</a:t>
            </a:r>
          </a:p>
          <a:p>
            <a:pPr marL="0" indent="0">
              <a:buNone/>
            </a:pPr>
            <a:r>
              <a:rPr lang="en-IN" sz="2000" dirty="0"/>
              <a:t>https://www.kaggle.com/datasets/mysarahmadbhat/lung-cancer</a:t>
            </a:r>
          </a:p>
          <a:p>
            <a:r>
              <a:rPr lang="en-IN" dirty="0"/>
              <a:t>Data visualization/analysis:</a:t>
            </a:r>
          </a:p>
          <a:p>
            <a:pPr marL="0" indent="0">
              <a:buNone/>
            </a:pPr>
            <a:r>
              <a:rPr lang="en-IN" sz="18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https://github.com/dsakeeth/aiml_jcomponent/blob/main/AIMLJC_LUNG_CANCER_PREDICTION.ipynb</a:t>
            </a:r>
            <a:endParaRPr lang="en-IN" sz="2000" dirty="0">
              <a:solidFill>
                <a:schemeClr val="tx1"/>
              </a:solidFill>
            </a:endParaRPr>
          </a:p>
        </p:txBody>
      </p:sp>
    </p:spTree>
    <p:extLst>
      <p:ext uri="{BB962C8B-B14F-4D97-AF65-F5344CB8AC3E}">
        <p14:creationId xmlns:p14="http://schemas.microsoft.com/office/powerpoint/2010/main" val="811390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BE35E-CB97-4537-9B44-45E3832E9930}"/>
              </a:ext>
            </a:extLst>
          </p:cNvPr>
          <p:cNvSpPr txBox="1"/>
          <p:nvPr/>
        </p:nvSpPr>
        <p:spPr>
          <a:xfrm>
            <a:off x="1964925" y="1757779"/>
            <a:ext cx="8629095" cy="2800767"/>
          </a:xfrm>
          <a:prstGeom prst="rect">
            <a:avLst/>
          </a:prstGeom>
          <a:noFill/>
        </p:spPr>
        <p:txBody>
          <a:bodyPr wrap="square" rtlCol="0">
            <a:spAutoFit/>
          </a:bodyPr>
          <a:lstStyle/>
          <a:p>
            <a:r>
              <a:rPr lang="en-IN" sz="8800" spc="300" dirty="0">
                <a:solidFill>
                  <a:schemeClr val="accent5">
                    <a:lumMod val="50000"/>
                  </a:schemeClr>
                </a:solidFill>
              </a:rPr>
              <a:t>THANK </a:t>
            </a:r>
          </a:p>
          <a:p>
            <a:r>
              <a:rPr lang="en-IN" sz="8800" spc="300" dirty="0">
                <a:solidFill>
                  <a:schemeClr val="accent5">
                    <a:lumMod val="50000"/>
                  </a:schemeClr>
                </a:solidFill>
              </a:rPr>
              <a:t>          YOU</a:t>
            </a:r>
          </a:p>
        </p:txBody>
      </p:sp>
    </p:spTree>
    <p:extLst>
      <p:ext uri="{BB962C8B-B14F-4D97-AF65-F5344CB8AC3E}">
        <p14:creationId xmlns:p14="http://schemas.microsoft.com/office/powerpoint/2010/main" val="110751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0ADC-3C1E-42B9-87C2-E19C5421A9B2}"/>
              </a:ext>
            </a:extLst>
          </p:cNvPr>
          <p:cNvSpPr>
            <a:spLocks noGrp="1"/>
          </p:cNvSpPr>
          <p:nvPr>
            <p:ph type="title"/>
          </p:nvPr>
        </p:nvSpPr>
        <p:spPr>
          <a:xfrm>
            <a:off x="838200" y="338492"/>
            <a:ext cx="10515600" cy="132556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AF07763-50BE-469A-8483-F30C63554191}"/>
              </a:ext>
            </a:extLst>
          </p:cNvPr>
          <p:cNvSpPr>
            <a:spLocks noGrp="1"/>
          </p:cNvSpPr>
          <p:nvPr>
            <p:ph idx="1"/>
          </p:nvPr>
        </p:nvSpPr>
        <p:spPr>
          <a:xfrm>
            <a:off x="838200" y="1470519"/>
            <a:ext cx="10515600" cy="4351338"/>
          </a:xfrm>
        </p:spPr>
        <p:txBody>
          <a:bodyPr/>
          <a:lstStyle/>
          <a:p>
            <a:r>
              <a:rPr lang="en-US" dirty="0"/>
              <a:t>Lung cancer is one of the deadliest diseases in history of mankind.</a:t>
            </a:r>
          </a:p>
          <a:p>
            <a:r>
              <a:rPr lang="en-US" dirty="0"/>
              <a:t>According to world health organization(WHO),the most common lung cancer deaths were 1.8 </a:t>
            </a:r>
            <a:r>
              <a:rPr lang="en-US" dirty="0" err="1"/>
              <a:t>millon</a:t>
            </a:r>
            <a:r>
              <a:rPr lang="en-US" dirty="0"/>
              <a:t>.</a:t>
            </a:r>
          </a:p>
          <a:p>
            <a:r>
              <a:rPr lang="en-US" dirty="0"/>
              <a:t>In </a:t>
            </a:r>
            <a:r>
              <a:rPr lang="en-US" dirty="0" err="1"/>
              <a:t>india,there</a:t>
            </a:r>
            <a:r>
              <a:rPr lang="en-US" dirty="0"/>
              <a:t> were 63,475 deaths annually.</a:t>
            </a:r>
          </a:p>
          <a:p>
            <a:r>
              <a:rPr lang="en-IN" dirty="0"/>
              <a:t>Lung cancer is a type of cancer which damages lungs, which is caused due to division of cells in lungs uncontrollably.</a:t>
            </a:r>
          </a:p>
          <a:p>
            <a:r>
              <a:rPr lang="en-IN" dirty="0"/>
              <a:t>Identification of lung cancer at early stage can help the doctors to start treatment.</a:t>
            </a:r>
          </a:p>
          <a:p>
            <a:pPr marL="0" indent="0">
              <a:buNone/>
            </a:pPr>
            <a:endParaRPr lang="en-IN" dirty="0"/>
          </a:p>
        </p:txBody>
      </p:sp>
      <p:pic>
        <p:nvPicPr>
          <p:cNvPr id="5" name="Picture 4">
            <a:extLst>
              <a:ext uri="{FF2B5EF4-FFF2-40B4-BE49-F238E27FC236}">
                <a16:creationId xmlns:a16="http://schemas.microsoft.com/office/drawing/2014/main" id="{A277D53C-100B-415B-98B2-1BB219235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305" y="3994382"/>
            <a:ext cx="2562225" cy="1790700"/>
          </a:xfrm>
          <a:prstGeom prst="rect">
            <a:avLst/>
          </a:prstGeom>
        </p:spPr>
      </p:pic>
    </p:spTree>
    <p:extLst>
      <p:ext uri="{BB962C8B-B14F-4D97-AF65-F5344CB8AC3E}">
        <p14:creationId xmlns:p14="http://schemas.microsoft.com/office/powerpoint/2010/main" val="191470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5427-7F51-40EE-B976-B8302B8E8DEC}"/>
              </a:ext>
            </a:extLst>
          </p:cNvPr>
          <p:cNvSpPr>
            <a:spLocks noGrp="1"/>
          </p:cNvSpPr>
          <p:nvPr>
            <p:ph type="title"/>
          </p:nvPr>
        </p:nvSpPr>
        <p:spPr/>
        <p:txBody>
          <a:bodyPr>
            <a:normAutofit/>
          </a:bodyPr>
          <a:lstStyle/>
          <a:p>
            <a:r>
              <a:rPr lang="en-US" sz="3600" dirty="0"/>
              <a:t>Symptoms Of Lung Cancer</a:t>
            </a:r>
            <a:endParaRPr lang="en-IN" sz="3600" dirty="0"/>
          </a:p>
        </p:txBody>
      </p:sp>
      <p:sp>
        <p:nvSpPr>
          <p:cNvPr id="3" name="Content Placeholder 2">
            <a:extLst>
              <a:ext uri="{FF2B5EF4-FFF2-40B4-BE49-F238E27FC236}">
                <a16:creationId xmlns:a16="http://schemas.microsoft.com/office/drawing/2014/main" id="{1927FD5F-1E76-4B9F-A8A7-27F64389B0F1}"/>
              </a:ext>
            </a:extLst>
          </p:cNvPr>
          <p:cNvSpPr>
            <a:spLocks noGrp="1"/>
          </p:cNvSpPr>
          <p:nvPr>
            <p:ph idx="1"/>
          </p:nvPr>
        </p:nvSpPr>
        <p:spPr>
          <a:xfrm>
            <a:off x="838200" y="1417252"/>
            <a:ext cx="10515600" cy="4351338"/>
          </a:xfrm>
        </p:spPr>
        <p:txBody>
          <a:bodyPr>
            <a:normAutofit fontScale="25000" lnSpcReduction="20000"/>
          </a:bodyPr>
          <a:lstStyle/>
          <a:p>
            <a:pPr algn="l" fontAlgn="base">
              <a:buFont typeface="+mj-lt"/>
              <a:buAutoNum type="arabicPeriod"/>
            </a:pPr>
            <a:r>
              <a:rPr lang="en-US" sz="7200" b="0" i="0" dirty="0">
                <a:effectLst/>
                <a:latin typeface="Inter"/>
              </a:rPr>
              <a:t>Smoking</a:t>
            </a:r>
          </a:p>
          <a:p>
            <a:pPr algn="l" fontAlgn="base">
              <a:buFont typeface="+mj-lt"/>
              <a:buAutoNum type="arabicPeriod"/>
            </a:pPr>
            <a:r>
              <a:rPr lang="en-US" sz="7200" b="0" i="0" dirty="0">
                <a:effectLst/>
                <a:latin typeface="Inter"/>
              </a:rPr>
              <a:t>Yellow fingers</a:t>
            </a:r>
          </a:p>
          <a:p>
            <a:pPr algn="l" fontAlgn="base">
              <a:buFont typeface="+mj-lt"/>
              <a:buAutoNum type="arabicPeriod"/>
            </a:pPr>
            <a:r>
              <a:rPr lang="en-US" sz="7200" b="0" i="0" dirty="0">
                <a:effectLst/>
                <a:latin typeface="Inter"/>
              </a:rPr>
              <a:t>Anxiety</a:t>
            </a:r>
          </a:p>
          <a:p>
            <a:pPr algn="l" fontAlgn="base">
              <a:buFont typeface="+mj-lt"/>
              <a:buAutoNum type="arabicPeriod"/>
            </a:pPr>
            <a:r>
              <a:rPr lang="en-US" sz="7200" b="0" i="0" dirty="0" err="1">
                <a:effectLst/>
                <a:latin typeface="Inter"/>
              </a:rPr>
              <a:t>Peer_pressure</a:t>
            </a:r>
            <a:endParaRPr lang="en-US" sz="7200" b="0" i="0" dirty="0">
              <a:effectLst/>
              <a:latin typeface="Inter"/>
            </a:endParaRPr>
          </a:p>
          <a:p>
            <a:pPr algn="l" fontAlgn="base">
              <a:buFont typeface="+mj-lt"/>
              <a:buAutoNum type="arabicPeriod"/>
            </a:pPr>
            <a:r>
              <a:rPr lang="en-US" sz="7200" b="0" i="0" dirty="0">
                <a:effectLst/>
                <a:latin typeface="Inter"/>
              </a:rPr>
              <a:t>Chronic Disease</a:t>
            </a:r>
          </a:p>
          <a:p>
            <a:pPr algn="l" fontAlgn="base">
              <a:buFont typeface="+mj-lt"/>
              <a:buAutoNum type="arabicPeriod"/>
            </a:pPr>
            <a:r>
              <a:rPr lang="en-US" sz="7200" b="0" i="0" dirty="0">
                <a:effectLst/>
                <a:latin typeface="Inter"/>
              </a:rPr>
              <a:t>Fatigue</a:t>
            </a:r>
          </a:p>
          <a:p>
            <a:pPr algn="l" fontAlgn="base">
              <a:buFont typeface="+mj-lt"/>
              <a:buAutoNum type="arabicPeriod"/>
            </a:pPr>
            <a:r>
              <a:rPr lang="en-US" sz="7200" b="0" i="0" dirty="0">
                <a:effectLst/>
                <a:latin typeface="Inter"/>
              </a:rPr>
              <a:t>Allergy</a:t>
            </a:r>
          </a:p>
          <a:p>
            <a:pPr algn="l" fontAlgn="base">
              <a:buFont typeface="+mj-lt"/>
              <a:buAutoNum type="arabicPeriod"/>
            </a:pPr>
            <a:r>
              <a:rPr lang="en-US" sz="7200" b="0" i="0" dirty="0">
                <a:effectLst/>
                <a:latin typeface="Inter"/>
              </a:rPr>
              <a:t>Wheezing</a:t>
            </a:r>
          </a:p>
          <a:p>
            <a:pPr algn="l" fontAlgn="base">
              <a:buFont typeface="+mj-lt"/>
              <a:buAutoNum type="arabicPeriod"/>
            </a:pPr>
            <a:r>
              <a:rPr lang="en-US" sz="7200" b="0" i="0" dirty="0">
                <a:effectLst/>
                <a:latin typeface="Inter"/>
              </a:rPr>
              <a:t>Alcohol</a:t>
            </a:r>
          </a:p>
          <a:p>
            <a:pPr algn="l" fontAlgn="base">
              <a:buFont typeface="+mj-lt"/>
              <a:buAutoNum type="arabicPeriod"/>
            </a:pPr>
            <a:r>
              <a:rPr lang="en-US" sz="7200" b="0" i="0" dirty="0">
                <a:effectLst/>
                <a:latin typeface="Inter"/>
              </a:rPr>
              <a:t>Coughing</a:t>
            </a:r>
          </a:p>
          <a:p>
            <a:pPr algn="l" fontAlgn="base">
              <a:buFont typeface="+mj-lt"/>
              <a:buAutoNum type="arabicPeriod"/>
            </a:pPr>
            <a:r>
              <a:rPr lang="en-US" sz="7200" b="0" i="0" dirty="0">
                <a:effectLst/>
                <a:latin typeface="Inter"/>
              </a:rPr>
              <a:t>Shortness of Breath</a:t>
            </a:r>
          </a:p>
          <a:p>
            <a:pPr algn="l" fontAlgn="base">
              <a:buFont typeface="+mj-lt"/>
              <a:buAutoNum type="arabicPeriod"/>
            </a:pPr>
            <a:r>
              <a:rPr lang="en-US" sz="7200" b="0" i="0" dirty="0">
                <a:effectLst/>
                <a:latin typeface="Inter"/>
              </a:rPr>
              <a:t>Swallowing Difficulty</a:t>
            </a:r>
          </a:p>
          <a:p>
            <a:pPr algn="l" fontAlgn="base">
              <a:buFont typeface="+mj-lt"/>
              <a:buAutoNum type="arabicPeriod"/>
            </a:pPr>
            <a:r>
              <a:rPr lang="en-US" sz="7200" b="0" i="0" dirty="0">
                <a:effectLst/>
                <a:latin typeface="Inter"/>
              </a:rPr>
              <a:t>Chest pain</a:t>
            </a:r>
          </a:p>
          <a:p>
            <a:endParaRPr lang="en-IN" dirty="0"/>
          </a:p>
        </p:txBody>
      </p:sp>
    </p:spTree>
    <p:extLst>
      <p:ext uri="{BB962C8B-B14F-4D97-AF65-F5344CB8AC3E}">
        <p14:creationId xmlns:p14="http://schemas.microsoft.com/office/powerpoint/2010/main" val="150973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1BB5-A48B-4EAC-97F8-6CF511D2D734}"/>
              </a:ext>
            </a:extLst>
          </p:cNvPr>
          <p:cNvSpPr>
            <a:spLocks noGrp="1"/>
          </p:cNvSpPr>
          <p:nvPr>
            <p:ph type="title"/>
          </p:nvPr>
        </p:nvSpPr>
        <p:spPr/>
        <p:txBody>
          <a:bodyPr/>
          <a:lstStyle/>
          <a:p>
            <a:r>
              <a:rPr lang="en-IN" b="1" dirty="0">
                <a:solidFill>
                  <a:schemeClr val="accent1"/>
                </a:solidFill>
              </a:rPr>
              <a:t>Literature Survey</a:t>
            </a:r>
            <a:br>
              <a:rPr lang="en-IN" b="1" dirty="0">
                <a:solidFill>
                  <a:schemeClr val="accent1"/>
                </a:solidFill>
              </a:rPr>
            </a:br>
            <a:endParaRPr lang="en-IN" dirty="0"/>
          </a:p>
        </p:txBody>
      </p:sp>
      <p:graphicFrame>
        <p:nvGraphicFramePr>
          <p:cNvPr id="4" name="Content Placeholder 3">
            <a:extLst>
              <a:ext uri="{FF2B5EF4-FFF2-40B4-BE49-F238E27FC236}">
                <a16:creationId xmlns:a16="http://schemas.microsoft.com/office/drawing/2014/main" id="{F8F56DC2-92A5-4E1A-9AAB-60084BE8C50A}"/>
              </a:ext>
            </a:extLst>
          </p:cNvPr>
          <p:cNvGraphicFramePr>
            <a:graphicFrameLocks noGrp="1"/>
          </p:cNvGraphicFramePr>
          <p:nvPr>
            <p:ph idx="1"/>
            <p:extLst>
              <p:ext uri="{D42A27DB-BD31-4B8C-83A1-F6EECF244321}">
                <p14:modId xmlns:p14="http://schemas.microsoft.com/office/powerpoint/2010/main" val="1469542201"/>
              </p:ext>
            </p:extLst>
          </p:nvPr>
        </p:nvGraphicFramePr>
        <p:xfrm>
          <a:off x="677334" y="1464816"/>
          <a:ext cx="10218393" cy="5172340"/>
        </p:xfrm>
        <a:graphic>
          <a:graphicData uri="http://schemas.openxmlformats.org/drawingml/2006/table">
            <a:tbl>
              <a:tblPr firstRow="1" bandRow="1">
                <a:tableStyleId>{5C22544A-7EE6-4342-B048-85BDC9FD1C3A}</a:tableStyleId>
              </a:tblPr>
              <a:tblGrid>
                <a:gridCol w="1740218">
                  <a:extLst>
                    <a:ext uri="{9D8B030D-6E8A-4147-A177-3AD203B41FA5}">
                      <a16:colId xmlns:a16="http://schemas.microsoft.com/office/drawing/2014/main" val="2370249168"/>
                    </a:ext>
                  </a:extLst>
                </a:gridCol>
                <a:gridCol w="772359">
                  <a:extLst>
                    <a:ext uri="{9D8B030D-6E8A-4147-A177-3AD203B41FA5}">
                      <a16:colId xmlns:a16="http://schemas.microsoft.com/office/drawing/2014/main" val="2788635456"/>
                    </a:ext>
                  </a:extLst>
                </a:gridCol>
                <a:gridCol w="2618911">
                  <a:extLst>
                    <a:ext uri="{9D8B030D-6E8A-4147-A177-3AD203B41FA5}">
                      <a16:colId xmlns:a16="http://schemas.microsoft.com/office/drawing/2014/main" val="1644906823"/>
                    </a:ext>
                  </a:extLst>
                </a:gridCol>
                <a:gridCol w="1695635">
                  <a:extLst>
                    <a:ext uri="{9D8B030D-6E8A-4147-A177-3AD203B41FA5}">
                      <a16:colId xmlns:a16="http://schemas.microsoft.com/office/drawing/2014/main" val="610898879"/>
                    </a:ext>
                  </a:extLst>
                </a:gridCol>
                <a:gridCol w="1695635">
                  <a:extLst>
                    <a:ext uri="{9D8B030D-6E8A-4147-A177-3AD203B41FA5}">
                      <a16:colId xmlns:a16="http://schemas.microsoft.com/office/drawing/2014/main" val="1938310824"/>
                    </a:ext>
                  </a:extLst>
                </a:gridCol>
                <a:gridCol w="1695635">
                  <a:extLst>
                    <a:ext uri="{9D8B030D-6E8A-4147-A177-3AD203B41FA5}">
                      <a16:colId xmlns:a16="http://schemas.microsoft.com/office/drawing/2014/main" val="244181476"/>
                    </a:ext>
                  </a:extLst>
                </a:gridCol>
              </a:tblGrid>
              <a:tr h="600340">
                <a:tc>
                  <a:txBody>
                    <a:bodyPr/>
                    <a:lstStyle/>
                    <a:p>
                      <a:r>
                        <a:rPr lang="en-US" dirty="0"/>
                        <a:t>Ref. </a:t>
                      </a:r>
                      <a:endParaRPr lang="en-IN" dirty="0"/>
                    </a:p>
                  </a:txBody>
                  <a:tcPr/>
                </a:tc>
                <a:tc>
                  <a:txBody>
                    <a:bodyPr/>
                    <a:lstStyle/>
                    <a:p>
                      <a:r>
                        <a:rPr lang="en-US" dirty="0"/>
                        <a:t>Year</a:t>
                      </a:r>
                      <a:endParaRPr lang="en-IN" dirty="0"/>
                    </a:p>
                  </a:txBody>
                  <a:tcPr/>
                </a:tc>
                <a:tc>
                  <a:txBody>
                    <a:bodyPr/>
                    <a:lstStyle/>
                    <a:p>
                      <a:r>
                        <a:rPr lang="en-US" dirty="0"/>
                        <a:t>Preprocessing</a:t>
                      </a:r>
                      <a:endParaRPr lang="en-IN" dirty="0"/>
                    </a:p>
                  </a:txBody>
                  <a:tcPr/>
                </a:tc>
                <a:tc>
                  <a:txBody>
                    <a:bodyPr/>
                    <a:lstStyle/>
                    <a:p>
                      <a:r>
                        <a:rPr lang="en-US" dirty="0"/>
                        <a:t>Methods</a:t>
                      </a:r>
                      <a:endParaRPr lang="en-IN" dirty="0"/>
                    </a:p>
                  </a:txBody>
                  <a:tcPr/>
                </a:tc>
                <a:tc>
                  <a:txBody>
                    <a:bodyPr/>
                    <a:lstStyle/>
                    <a:p>
                      <a:r>
                        <a:rPr lang="en-US" dirty="0"/>
                        <a:t>Datasets</a:t>
                      </a:r>
                      <a:endParaRPr lang="en-IN" dirty="0"/>
                    </a:p>
                  </a:txBody>
                  <a:tcPr/>
                </a:tc>
                <a:tc>
                  <a:txBody>
                    <a:bodyPr/>
                    <a:lstStyle/>
                    <a:p>
                      <a:r>
                        <a:rPr lang="en-US" dirty="0"/>
                        <a:t>Results</a:t>
                      </a:r>
                      <a:endParaRPr lang="en-IN" dirty="0"/>
                    </a:p>
                  </a:txBody>
                  <a:tcPr/>
                </a:tc>
                <a:extLst>
                  <a:ext uri="{0D108BD9-81ED-4DB2-BD59-A6C34878D82A}">
                    <a16:rowId xmlns:a16="http://schemas.microsoft.com/office/drawing/2014/main" val="536343456"/>
                  </a:ext>
                </a:extLst>
              </a:tr>
              <a:tr h="1024484">
                <a:tc>
                  <a:txBody>
                    <a:bodyPr/>
                    <a:lstStyle/>
                    <a:p>
                      <a:r>
                        <a:rPr lang="en-IN" dirty="0"/>
                        <a:t>Li et al</a:t>
                      </a:r>
                    </a:p>
                  </a:txBody>
                  <a:tcPr/>
                </a:tc>
                <a:tc>
                  <a:txBody>
                    <a:bodyPr/>
                    <a:lstStyle/>
                    <a:p>
                      <a:r>
                        <a:rPr lang="en-IN" dirty="0"/>
                        <a:t>2020</a:t>
                      </a:r>
                    </a:p>
                  </a:txBody>
                  <a:tcPr/>
                </a:tc>
                <a:tc>
                  <a:txBody>
                    <a:bodyPr/>
                    <a:lstStyle/>
                    <a:p>
                      <a:r>
                        <a:rPr lang="en-US" dirty="0"/>
                        <a:t>lung field segmentation and rib suppression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multi-resolution </a:t>
                      </a:r>
                      <a:r>
                        <a:rPr lang="en-US" dirty="0" err="1"/>
                        <a:t>patchbased</a:t>
                      </a:r>
                      <a:r>
                        <a:rPr lang="en-US" dirty="0"/>
                        <a:t> CNNs were trained for lung nodule detection</a:t>
                      </a:r>
                      <a:endParaRPr lang="en-IN" dirty="0"/>
                    </a:p>
                    <a:p>
                      <a:endParaRPr lang="en-IN" dirty="0"/>
                    </a:p>
                  </a:txBody>
                  <a:tcPr/>
                </a:tc>
                <a:tc>
                  <a:txBody>
                    <a:bodyPr/>
                    <a:lstStyle/>
                    <a:p>
                      <a:r>
                        <a:rPr lang="en-US" dirty="0"/>
                        <a:t>Japanese Society of Radiological Technology (JSRT) database </a:t>
                      </a:r>
                      <a:endParaRPr lang="en-IN" dirty="0"/>
                    </a:p>
                  </a:txBody>
                  <a:tcPr/>
                </a:tc>
                <a:tc>
                  <a:txBody>
                    <a:bodyPr/>
                    <a:lstStyle/>
                    <a:p>
                      <a:r>
                        <a:rPr lang="en-US" dirty="0"/>
                        <a:t>The method can detect 99% lung nodules on JSRT database </a:t>
                      </a:r>
                      <a:endParaRPr lang="en-IN" dirty="0"/>
                    </a:p>
                  </a:txBody>
                  <a:tcPr/>
                </a:tc>
                <a:extLst>
                  <a:ext uri="{0D108BD9-81ED-4DB2-BD59-A6C34878D82A}">
                    <a16:rowId xmlns:a16="http://schemas.microsoft.com/office/drawing/2014/main" val="327041742"/>
                  </a:ext>
                </a:extLst>
              </a:tr>
              <a:tr h="1024484">
                <a:tc>
                  <a:txBody>
                    <a:bodyPr/>
                    <a:lstStyle/>
                    <a:p>
                      <a:r>
                        <a:rPr lang="en-IN" dirty="0" err="1"/>
                        <a:t>Bhandary</a:t>
                      </a:r>
                      <a:r>
                        <a:rPr lang="en-IN" dirty="0"/>
                        <a:t> et al</a:t>
                      </a:r>
                    </a:p>
                  </a:txBody>
                  <a:tcPr/>
                </a:tc>
                <a:tc>
                  <a:txBody>
                    <a:bodyPr/>
                    <a:lstStyle/>
                    <a:p>
                      <a:r>
                        <a:rPr lang="en-IN" dirty="0"/>
                        <a:t>2020</a:t>
                      </a:r>
                    </a:p>
                  </a:txBody>
                  <a:tcPr/>
                </a:tc>
                <a:tc>
                  <a:txBody>
                    <a:bodyPr/>
                    <a:lstStyle/>
                    <a:p>
                      <a:r>
                        <a:rPr lang="en-US" dirty="0"/>
                        <a:t>Morphological segmentation and watershed segmentation are used for automated nodule segmentation </a:t>
                      </a:r>
                      <a:endParaRPr lang="en-IN" dirty="0"/>
                    </a:p>
                  </a:txBody>
                  <a:tcPr/>
                </a:tc>
                <a:tc>
                  <a:txBody>
                    <a:bodyPr/>
                    <a:lstStyle/>
                    <a:p>
                      <a:r>
                        <a:rPr lang="en-US" dirty="0"/>
                        <a:t>MAN is used to classify chest X-Rays images and EFT is used to classify the lung CT images</a:t>
                      </a:r>
                      <a:endParaRPr lang="en-IN" dirty="0"/>
                    </a:p>
                  </a:txBody>
                  <a:tcPr/>
                </a:tc>
                <a:tc>
                  <a:txBody>
                    <a:bodyPr/>
                    <a:lstStyle/>
                    <a:p>
                      <a:r>
                        <a:rPr lang="en-US" dirty="0"/>
                        <a:t>Dataset of Chest X-Ray and Lung cancer (LIDCIDRI) </a:t>
                      </a:r>
                      <a:endParaRPr lang="en-IN" dirty="0"/>
                    </a:p>
                  </a:txBody>
                  <a:tcPr/>
                </a:tc>
                <a:tc>
                  <a:txBody>
                    <a:bodyPr/>
                    <a:lstStyle/>
                    <a:p>
                      <a:r>
                        <a:rPr lang="en-US" dirty="0"/>
                        <a:t>DL accuracy is 96% for X-Ray images while the accuracy is 97.27% for CT images</a:t>
                      </a:r>
                      <a:endParaRPr lang="en-IN" dirty="0"/>
                    </a:p>
                  </a:txBody>
                  <a:tcPr/>
                </a:tc>
                <a:extLst>
                  <a:ext uri="{0D108BD9-81ED-4DB2-BD59-A6C34878D82A}">
                    <a16:rowId xmlns:a16="http://schemas.microsoft.com/office/drawing/2014/main" val="2128702982"/>
                  </a:ext>
                </a:extLst>
              </a:tr>
            </a:tbl>
          </a:graphicData>
        </a:graphic>
      </p:graphicFrame>
    </p:spTree>
    <p:extLst>
      <p:ext uri="{BB962C8B-B14F-4D97-AF65-F5344CB8AC3E}">
        <p14:creationId xmlns:p14="http://schemas.microsoft.com/office/powerpoint/2010/main" val="17893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0E97B2-47DD-4925-8479-1324D702D1F6}"/>
              </a:ext>
            </a:extLst>
          </p:cNvPr>
          <p:cNvGraphicFramePr>
            <a:graphicFrameLocks noGrp="1"/>
          </p:cNvGraphicFramePr>
          <p:nvPr>
            <p:extLst>
              <p:ext uri="{D42A27DB-BD31-4B8C-83A1-F6EECF244321}">
                <p14:modId xmlns:p14="http://schemas.microsoft.com/office/powerpoint/2010/main" val="616394539"/>
              </p:ext>
            </p:extLst>
          </p:nvPr>
        </p:nvGraphicFramePr>
        <p:xfrm>
          <a:off x="896645" y="734914"/>
          <a:ext cx="10200637" cy="4581139"/>
        </p:xfrm>
        <a:graphic>
          <a:graphicData uri="http://schemas.openxmlformats.org/drawingml/2006/table">
            <a:tbl>
              <a:tblPr firstRow="1" bandRow="1">
                <a:tableStyleId>{5C22544A-7EE6-4342-B048-85BDC9FD1C3A}</a:tableStyleId>
              </a:tblPr>
              <a:tblGrid>
                <a:gridCol w="1695830">
                  <a:extLst>
                    <a:ext uri="{9D8B030D-6E8A-4147-A177-3AD203B41FA5}">
                      <a16:colId xmlns:a16="http://schemas.microsoft.com/office/drawing/2014/main" val="2480405294"/>
                    </a:ext>
                  </a:extLst>
                </a:gridCol>
                <a:gridCol w="781235">
                  <a:extLst>
                    <a:ext uri="{9D8B030D-6E8A-4147-A177-3AD203B41FA5}">
                      <a16:colId xmlns:a16="http://schemas.microsoft.com/office/drawing/2014/main" val="141486779"/>
                    </a:ext>
                  </a:extLst>
                </a:gridCol>
                <a:gridCol w="2618912">
                  <a:extLst>
                    <a:ext uri="{9D8B030D-6E8A-4147-A177-3AD203B41FA5}">
                      <a16:colId xmlns:a16="http://schemas.microsoft.com/office/drawing/2014/main" val="2475563470"/>
                    </a:ext>
                  </a:extLst>
                </a:gridCol>
                <a:gridCol w="1704513">
                  <a:extLst>
                    <a:ext uri="{9D8B030D-6E8A-4147-A177-3AD203B41FA5}">
                      <a16:colId xmlns:a16="http://schemas.microsoft.com/office/drawing/2014/main" val="572284571"/>
                    </a:ext>
                  </a:extLst>
                </a:gridCol>
                <a:gridCol w="1686757">
                  <a:extLst>
                    <a:ext uri="{9D8B030D-6E8A-4147-A177-3AD203B41FA5}">
                      <a16:colId xmlns:a16="http://schemas.microsoft.com/office/drawing/2014/main" val="2268246878"/>
                    </a:ext>
                  </a:extLst>
                </a:gridCol>
                <a:gridCol w="1713390">
                  <a:extLst>
                    <a:ext uri="{9D8B030D-6E8A-4147-A177-3AD203B41FA5}">
                      <a16:colId xmlns:a16="http://schemas.microsoft.com/office/drawing/2014/main" val="4276701696"/>
                    </a:ext>
                  </a:extLst>
                </a:gridCol>
              </a:tblGrid>
              <a:tr h="499082">
                <a:tc>
                  <a:txBody>
                    <a:bodyPr/>
                    <a:lstStyle/>
                    <a:p>
                      <a:r>
                        <a:rPr lang="en-US" dirty="0"/>
                        <a:t>Ref. </a:t>
                      </a:r>
                      <a:endParaRPr lang="en-IN" dirty="0"/>
                    </a:p>
                  </a:txBody>
                  <a:tcPr/>
                </a:tc>
                <a:tc>
                  <a:txBody>
                    <a:bodyPr/>
                    <a:lstStyle/>
                    <a:p>
                      <a:r>
                        <a:rPr lang="en-US" dirty="0"/>
                        <a:t>Year</a:t>
                      </a:r>
                      <a:endParaRPr lang="en-IN" dirty="0"/>
                    </a:p>
                  </a:txBody>
                  <a:tcPr/>
                </a:tc>
                <a:tc>
                  <a:txBody>
                    <a:bodyPr/>
                    <a:lstStyle/>
                    <a:p>
                      <a:r>
                        <a:rPr lang="en-US" dirty="0"/>
                        <a:t>Preprocessing</a:t>
                      </a:r>
                      <a:endParaRPr lang="en-IN" dirty="0"/>
                    </a:p>
                  </a:txBody>
                  <a:tcPr/>
                </a:tc>
                <a:tc>
                  <a:txBody>
                    <a:bodyPr/>
                    <a:lstStyle/>
                    <a:p>
                      <a:r>
                        <a:rPr lang="en-US" dirty="0"/>
                        <a:t>Methods</a:t>
                      </a:r>
                      <a:endParaRPr lang="en-IN" dirty="0"/>
                    </a:p>
                  </a:txBody>
                  <a:tcPr/>
                </a:tc>
                <a:tc>
                  <a:txBody>
                    <a:bodyPr/>
                    <a:lstStyle/>
                    <a:p>
                      <a:r>
                        <a:rPr lang="en-US" dirty="0"/>
                        <a:t>Datasets</a:t>
                      </a:r>
                      <a:endParaRPr lang="en-IN" dirty="0"/>
                    </a:p>
                  </a:txBody>
                  <a:tcPr/>
                </a:tc>
                <a:tc>
                  <a:txBody>
                    <a:bodyPr/>
                    <a:lstStyle/>
                    <a:p>
                      <a:r>
                        <a:rPr lang="en-US" dirty="0"/>
                        <a:t>Results</a:t>
                      </a:r>
                      <a:endParaRPr lang="en-IN" dirty="0"/>
                    </a:p>
                  </a:txBody>
                  <a:tcPr/>
                </a:tc>
                <a:extLst>
                  <a:ext uri="{0D108BD9-81ED-4DB2-BD59-A6C34878D82A}">
                    <a16:rowId xmlns:a16="http://schemas.microsoft.com/office/drawing/2014/main" val="2315109119"/>
                  </a:ext>
                </a:extLst>
              </a:tr>
              <a:tr h="1796057">
                <a:tc>
                  <a:txBody>
                    <a:bodyPr/>
                    <a:lstStyle/>
                    <a:p>
                      <a:r>
                        <a:rPr lang="en-IN" dirty="0"/>
                        <a:t>Shakeel et al</a:t>
                      </a:r>
                    </a:p>
                  </a:txBody>
                  <a:tcPr/>
                </a:tc>
                <a:tc>
                  <a:txBody>
                    <a:bodyPr/>
                    <a:lstStyle/>
                    <a:p>
                      <a:r>
                        <a:rPr lang="en-IN" dirty="0"/>
                        <a:t>2019</a:t>
                      </a:r>
                    </a:p>
                  </a:txBody>
                  <a:tcPr/>
                </a:tc>
                <a:tc>
                  <a:txBody>
                    <a:bodyPr/>
                    <a:lstStyle/>
                    <a:p>
                      <a:r>
                        <a:rPr lang="en-IN" dirty="0"/>
                        <a:t>multilevel </a:t>
                      </a:r>
                      <a:r>
                        <a:rPr lang="en-IN" dirty="0" err="1"/>
                        <a:t>brightnesspreserving</a:t>
                      </a:r>
                      <a:r>
                        <a:rPr lang="en-IN" dirty="0"/>
                        <a:t> approach </a:t>
                      </a:r>
                    </a:p>
                  </a:txBody>
                  <a:tcPr/>
                </a:tc>
                <a:tc>
                  <a:txBody>
                    <a:bodyPr/>
                    <a:lstStyle/>
                    <a:p>
                      <a:r>
                        <a:rPr lang="en-US" dirty="0"/>
                        <a:t>improved deep neural network and ensemble classifier</a:t>
                      </a:r>
                      <a:endParaRPr lang="en-IN" dirty="0"/>
                    </a:p>
                  </a:txBody>
                  <a:tcPr/>
                </a:tc>
                <a:tc>
                  <a:txBody>
                    <a:bodyPr/>
                    <a:lstStyle/>
                    <a:p>
                      <a:r>
                        <a:rPr lang="en-US" dirty="0"/>
                        <a:t>Database of cancer imaging archive (CIA) dataset</a:t>
                      </a:r>
                      <a:endParaRPr lang="en-IN" dirty="0"/>
                    </a:p>
                  </a:txBody>
                  <a:tcPr/>
                </a:tc>
                <a:tc>
                  <a:txBody>
                    <a:bodyPr/>
                    <a:lstStyle/>
                    <a:p>
                      <a:r>
                        <a:rPr lang="en-US" dirty="0"/>
                        <a:t>The proposed system recognized the cancer with maximum accuracy. </a:t>
                      </a:r>
                      <a:endParaRPr lang="en-IN" dirty="0"/>
                    </a:p>
                  </a:txBody>
                  <a:tcPr/>
                </a:tc>
                <a:extLst>
                  <a:ext uri="{0D108BD9-81ED-4DB2-BD59-A6C34878D82A}">
                    <a16:rowId xmlns:a16="http://schemas.microsoft.com/office/drawing/2014/main" val="2742574230"/>
                  </a:ext>
                </a:extLst>
              </a:tr>
              <a:tr h="1796057">
                <a:tc>
                  <a:txBody>
                    <a:bodyPr/>
                    <a:lstStyle/>
                    <a:p>
                      <a:r>
                        <a:rPr lang="en-IN" dirty="0"/>
                        <a:t>Reddy et al</a:t>
                      </a:r>
                    </a:p>
                  </a:txBody>
                  <a:tcPr/>
                </a:tc>
                <a:tc>
                  <a:txBody>
                    <a:bodyPr/>
                    <a:lstStyle/>
                    <a:p>
                      <a:r>
                        <a:rPr lang="en-IN" dirty="0"/>
                        <a:t>2019</a:t>
                      </a:r>
                    </a:p>
                  </a:txBody>
                  <a:tcPr/>
                </a:tc>
                <a:tc>
                  <a:txBody>
                    <a:bodyPr/>
                    <a:lstStyle/>
                    <a:p>
                      <a:r>
                        <a:rPr lang="en-US" dirty="0"/>
                        <a:t>Picture securing, </a:t>
                      </a:r>
                      <a:r>
                        <a:rPr lang="en-US" dirty="0" err="1"/>
                        <a:t>prehandling</a:t>
                      </a:r>
                      <a:r>
                        <a:rPr lang="en-US" dirty="0"/>
                        <a:t>, binarization, thresholding, division, feature extraction are applied. </a:t>
                      </a:r>
                      <a:endParaRPr lang="en-IN" dirty="0"/>
                    </a:p>
                  </a:txBody>
                  <a:tcPr/>
                </a:tc>
                <a:tc>
                  <a:txBody>
                    <a:bodyPr/>
                    <a:lstStyle/>
                    <a:p>
                      <a:r>
                        <a:rPr lang="en-US"/>
                        <a:t>The fuzzy neural system is used to test the neural system with machine learning approaches.</a:t>
                      </a:r>
                      <a:endParaRPr lang="en-IN" dirty="0"/>
                    </a:p>
                  </a:txBody>
                  <a:tcPr/>
                </a:tc>
                <a:tc>
                  <a:txBody>
                    <a:bodyPr/>
                    <a:lstStyle/>
                    <a:p>
                      <a:r>
                        <a:rPr lang="en-US" dirty="0"/>
                        <a:t>Dataset obtained from UCI repository</a:t>
                      </a:r>
                      <a:endParaRPr lang="en-IN" dirty="0"/>
                    </a:p>
                  </a:txBody>
                  <a:tcPr/>
                </a:tc>
                <a:tc>
                  <a:txBody>
                    <a:bodyPr/>
                    <a:lstStyle/>
                    <a:p>
                      <a:r>
                        <a:rPr lang="en-IN" dirty="0"/>
                        <a:t>Accuracy 96.67 %.</a:t>
                      </a:r>
                    </a:p>
                  </a:txBody>
                  <a:tcPr/>
                </a:tc>
                <a:extLst>
                  <a:ext uri="{0D108BD9-81ED-4DB2-BD59-A6C34878D82A}">
                    <a16:rowId xmlns:a16="http://schemas.microsoft.com/office/drawing/2014/main" val="1184614415"/>
                  </a:ext>
                </a:extLst>
              </a:tr>
            </a:tbl>
          </a:graphicData>
        </a:graphic>
      </p:graphicFrame>
    </p:spTree>
    <p:extLst>
      <p:ext uri="{BB962C8B-B14F-4D97-AF65-F5344CB8AC3E}">
        <p14:creationId xmlns:p14="http://schemas.microsoft.com/office/powerpoint/2010/main" val="408698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812A-FA98-4AA8-A512-EAA579F27AE9}"/>
              </a:ext>
            </a:extLst>
          </p:cNvPr>
          <p:cNvSpPr>
            <a:spLocks noGrp="1"/>
          </p:cNvSpPr>
          <p:nvPr>
            <p:ph type="title"/>
          </p:nvPr>
        </p:nvSpPr>
        <p:spPr/>
        <p:txBody>
          <a:bodyPr/>
          <a:lstStyle/>
          <a:p>
            <a:r>
              <a:rPr lang="en-US" dirty="0"/>
              <a:t>About Dataset</a:t>
            </a:r>
            <a:endParaRPr lang="en-IN" dirty="0"/>
          </a:p>
        </p:txBody>
      </p:sp>
      <p:sp>
        <p:nvSpPr>
          <p:cNvPr id="3" name="Content Placeholder 2">
            <a:extLst>
              <a:ext uri="{FF2B5EF4-FFF2-40B4-BE49-F238E27FC236}">
                <a16:creationId xmlns:a16="http://schemas.microsoft.com/office/drawing/2014/main" id="{924805F0-CE76-4ED9-9902-06D3B50B965C}"/>
              </a:ext>
            </a:extLst>
          </p:cNvPr>
          <p:cNvSpPr>
            <a:spLocks noGrp="1"/>
          </p:cNvSpPr>
          <p:nvPr>
            <p:ph idx="1"/>
          </p:nvPr>
        </p:nvSpPr>
        <p:spPr>
          <a:xfrm>
            <a:off x="677334" y="1488613"/>
            <a:ext cx="8596668" cy="3880773"/>
          </a:xfrm>
        </p:spPr>
        <p:txBody>
          <a:bodyPr>
            <a:normAutofit/>
          </a:bodyPr>
          <a:lstStyle/>
          <a:p>
            <a:r>
              <a:rPr lang="en-US" dirty="0"/>
              <a:t>Lung cancer dataset is taken from Kaggle.com</a:t>
            </a:r>
          </a:p>
          <a:p>
            <a:r>
              <a:rPr lang="en-US" dirty="0"/>
              <a:t>In this data set we have 16 attributes,284 </a:t>
            </a:r>
            <a:r>
              <a:rPr lang="en-US" dirty="0" err="1"/>
              <a:t>instnces</a:t>
            </a:r>
            <a:r>
              <a:rPr lang="en-US" dirty="0"/>
              <a:t>.</a:t>
            </a:r>
          </a:p>
          <a:p>
            <a:r>
              <a:rPr lang="en-US" dirty="0"/>
              <a:t>It also consists the symptoms of lung cancer.</a:t>
            </a:r>
            <a:endParaRPr lang="en-IN" dirty="0"/>
          </a:p>
          <a:p>
            <a:r>
              <a:rPr lang="en-IN" dirty="0"/>
              <a:t>We train machine to determine lung cancer with 13 symptoms.</a:t>
            </a:r>
          </a:p>
          <a:p>
            <a:r>
              <a:rPr lang="en-IN" dirty="0"/>
              <a:t>The dataset also predict cancer in terms of gender and age.</a:t>
            </a:r>
          </a:p>
          <a:p>
            <a:r>
              <a:rPr lang="en-IN" dirty="0"/>
              <a:t>The </a:t>
            </a:r>
            <a:r>
              <a:rPr lang="en-US" dirty="0"/>
              <a:t>information given in data set is in </a:t>
            </a:r>
            <a:r>
              <a:rPr lang="en-US" dirty="0" err="1"/>
              <a:t>nuberic</a:t>
            </a:r>
            <a:r>
              <a:rPr lang="en-US" dirty="0"/>
              <a:t> form.</a:t>
            </a:r>
            <a:endParaRPr lang="en-IN" dirty="0"/>
          </a:p>
        </p:txBody>
      </p:sp>
    </p:spTree>
    <p:extLst>
      <p:ext uri="{BB962C8B-B14F-4D97-AF65-F5344CB8AC3E}">
        <p14:creationId xmlns:p14="http://schemas.microsoft.com/office/powerpoint/2010/main" val="370066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7E06-6871-42D1-95EC-A4E93B334DA3}"/>
              </a:ext>
            </a:extLst>
          </p:cNvPr>
          <p:cNvSpPr>
            <a:spLocks noGrp="1"/>
          </p:cNvSpPr>
          <p:nvPr>
            <p:ph type="title"/>
          </p:nvPr>
        </p:nvSpPr>
        <p:spPr/>
        <p:txBody>
          <a:bodyPr/>
          <a:lstStyle/>
          <a:p>
            <a:r>
              <a:rPr lang="en-US" dirty="0"/>
              <a:t>VISUALIZATION Of Dataset</a:t>
            </a:r>
            <a:endParaRPr lang="en-IN" dirty="0"/>
          </a:p>
        </p:txBody>
      </p:sp>
      <p:sp>
        <p:nvSpPr>
          <p:cNvPr id="3" name="Content Placeholder 2">
            <a:extLst>
              <a:ext uri="{FF2B5EF4-FFF2-40B4-BE49-F238E27FC236}">
                <a16:creationId xmlns:a16="http://schemas.microsoft.com/office/drawing/2014/main" id="{A01E80A8-B2C6-4202-B55D-B507084F2128}"/>
              </a:ext>
            </a:extLst>
          </p:cNvPr>
          <p:cNvSpPr>
            <a:spLocks noGrp="1"/>
          </p:cNvSpPr>
          <p:nvPr>
            <p:ph idx="1"/>
          </p:nvPr>
        </p:nvSpPr>
        <p:spPr>
          <a:xfrm>
            <a:off x="602592" y="1253331"/>
            <a:ext cx="10627661" cy="4351338"/>
          </a:xfrm>
        </p:spPr>
        <p:txBody>
          <a:bodyPr/>
          <a:lstStyle/>
          <a:p>
            <a:r>
              <a:rPr lang="en-US" dirty="0"/>
              <a:t>In this dataset we observed the relation between the symptoms and lung cancer.</a:t>
            </a:r>
          </a:p>
          <a:p>
            <a:pPr marL="0" indent="0">
              <a:buNone/>
            </a:pPr>
            <a:r>
              <a:rPr lang="en-US" sz="2000" dirty="0"/>
              <a:t>    Age VS Lung cancer                Smoking VS Lung cancer</a:t>
            </a:r>
            <a:r>
              <a:rPr lang="en-US" dirty="0"/>
              <a:t>	   </a:t>
            </a:r>
            <a:r>
              <a:rPr lang="en-US" sz="2000" dirty="0"/>
              <a:t>Yellow fingers VS Lung cancer</a:t>
            </a:r>
            <a:r>
              <a:rPr lang="en-US" dirty="0"/>
              <a:t>	</a:t>
            </a:r>
          </a:p>
          <a:p>
            <a:pPr marL="0" indent="0">
              <a:buNone/>
            </a:pPr>
            <a:endParaRPr lang="en-IN" dirty="0"/>
          </a:p>
        </p:txBody>
      </p:sp>
      <p:pic>
        <p:nvPicPr>
          <p:cNvPr id="1028" name="Picture 4">
            <a:extLst>
              <a:ext uri="{FF2B5EF4-FFF2-40B4-BE49-F238E27FC236}">
                <a16:creationId xmlns:a16="http://schemas.microsoft.com/office/drawing/2014/main" id="{68C6798C-B0EE-4EFE-8CE3-7D3CBBC3B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798" y="2247900"/>
            <a:ext cx="3425857"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F0E1F00-D24D-4374-AE46-36CB78A29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953" y="2247900"/>
            <a:ext cx="35433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47762FF-6A1C-4671-BE2D-8FF79899B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49" y="2247900"/>
            <a:ext cx="35433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84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B568F7-3653-45F5-A702-5446CED365A4}"/>
              </a:ext>
            </a:extLst>
          </p:cNvPr>
          <p:cNvSpPr txBox="1"/>
          <p:nvPr/>
        </p:nvSpPr>
        <p:spPr>
          <a:xfrm>
            <a:off x="605901" y="565497"/>
            <a:ext cx="6094520" cy="646331"/>
          </a:xfrm>
          <a:prstGeom prst="rect">
            <a:avLst/>
          </a:prstGeom>
          <a:noFill/>
        </p:spPr>
        <p:txBody>
          <a:bodyPr wrap="square">
            <a:spAutoFit/>
          </a:bodyPr>
          <a:lstStyle/>
          <a:p>
            <a:r>
              <a:rPr lang="en-IN" dirty="0" err="1"/>
              <a:t>Anxeity</a:t>
            </a:r>
            <a:r>
              <a:rPr lang="en-IN" dirty="0"/>
              <a:t> VS Lung cancer</a:t>
            </a:r>
          </a:p>
          <a:p>
            <a:endParaRPr lang="en-IN" dirty="0"/>
          </a:p>
        </p:txBody>
      </p:sp>
      <p:pic>
        <p:nvPicPr>
          <p:cNvPr id="2050" name="Picture 2">
            <a:extLst>
              <a:ext uri="{FF2B5EF4-FFF2-40B4-BE49-F238E27FC236}">
                <a16:creationId xmlns:a16="http://schemas.microsoft.com/office/drawing/2014/main" id="{7504ADC3-DC09-449D-9503-CD2D83E68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901" y="1066800"/>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99BE97B-DB78-46ED-99F9-28F479158772}"/>
              </a:ext>
            </a:extLst>
          </p:cNvPr>
          <p:cNvSpPr txBox="1"/>
          <p:nvPr/>
        </p:nvSpPr>
        <p:spPr>
          <a:xfrm>
            <a:off x="4211715" y="565496"/>
            <a:ext cx="6094520" cy="646331"/>
          </a:xfrm>
          <a:prstGeom prst="rect">
            <a:avLst/>
          </a:prstGeom>
          <a:noFill/>
        </p:spPr>
        <p:txBody>
          <a:bodyPr wrap="square">
            <a:spAutoFit/>
          </a:bodyPr>
          <a:lstStyle/>
          <a:p>
            <a:r>
              <a:rPr lang="en-IN" dirty="0"/>
              <a:t>Peer Pressure VS Lung cancer</a:t>
            </a:r>
          </a:p>
          <a:p>
            <a:endParaRPr lang="en-IN" dirty="0"/>
          </a:p>
        </p:txBody>
      </p:sp>
      <p:pic>
        <p:nvPicPr>
          <p:cNvPr id="2056" name="Picture 8">
            <a:extLst>
              <a:ext uri="{FF2B5EF4-FFF2-40B4-BE49-F238E27FC236}">
                <a16:creationId xmlns:a16="http://schemas.microsoft.com/office/drawing/2014/main" id="{A6BEF4F8-F059-4124-8FFF-ACCC9614B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715" y="1066800"/>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A055E23-51AF-4B3A-BAC7-FE940FDE9BE1}"/>
              </a:ext>
            </a:extLst>
          </p:cNvPr>
          <p:cNvSpPr txBox="1"/>
          <p:nvPr/>
        </p:nvSpPr>
        <p:spPr>
          <a:xfrm>
            <a:off x="7755015" y="565495"/>
            <a:ext cx="6094520" cy="646331"/>
          </a:xfrm>
          <a:prstGeom prst="rect">
            <a:avLst/>
          </a:prstGeom>
          <a:noFill/>
        </p:spPr>
        <p:txBody>
          <a:bodyPr wrap="square">
            <a:spAutoFit/>
          </a:bodyPr>
          <a:lstStyle/>
          <a:p>
            <a:r>
              <a:rPr lang="en-IN" dirty="0"/>
              <a:t>Chronic disease VS Lung cancer</a:t>
            </a:r>
          </a:p>
          <a:p>
            <a:endParaRPr lang="en-IN" dirty="0"/>
          </a:p>
        </p:txBody>
      </p:sp>
      <p:pic>
        <p:nvPicPr>
          <p:cNvPr id="2058" name="Picture 10">
            <a:extLst>
              <a:ext uri="{FF2B5EF4-FFF2-40B4-BE49-F238E27FC236}">
                <a16:creationId xmlns:a16="http://schemas.microsoft.com/office/drawing/2014/main" id="{72EFE2DC-D9D0-41FA-9A3A-683F5B454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015" y="1066800"/>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DCA7A00-2E96-409B-BC0B-464E4BD8B676}"/>
              </a:ext>
            </a:extLst>
          </p:cNvPr>
          <p:cNvSpPr txBox="1"/>
          <p:nvPr/>
        </p:nvSpPr>
        <p:spPr>
          <a:xfrm>
            <a:off x="532749" y="3689697"/>
            <a:ext cx="6094520" cy="646331"/>
          </a:xfrm>
          <a:prstGeom prst="rect">
            <a:avLst/>
          </a:prstGeom>
          <a:noFill/>
        </p:spPr>
        <p:txBody>
          <a:bodyPr wrap="square">
            <a:spAutoFit/>
          </a:bodyPr>
          <a:lstStyle/>
          <a:p>
            <a:r>
              <a:rPr lang="en-IN" dirty="0"/>
              <a:t> Fatigue VS Lung cancer</a:t>
            </a:r>
          </a:p>
          <a:p>
            <a:endParaRPr lang="en-IN" dirty="0"/>
          </a:p>
        </p:txBody>
      </p:sp>
      <p:sp>
        <p:nvSpPr>
          <p:cNvPr id="14" name="TextBox 13">
            <a:extLst>
              <a:ext uri="{FF2B5EF4-FFF2-40B4-BE49-F238E27FC236}">
                <a16:creationId xmlns:a16="http://schemas.microsoft.com/office/drawing/2014/main" id="{3D418467-B0A5-4E25-8614-379C0A36648D}"/>
              </a:ext>
            </a:extLst>
          </p:cNvPr>
          <p:cNvSpPr txBox="1"/>
          <p:nvPr/>
        </p:nvSpPr>
        <p:spPr>
          <a:xfrm>
            <a:off x="4211715" y="3689695"/>
            <a:ext cx="6094520" cy="646331"/>
          </a:xfrm>
          <a:prstGeom prst="rect">
            <a:avLst/>
          </a:prstGeom>
          <a:noFill/>
        </p:spPr>
        <p:txBody>
          <a:bodyPr wrap="square">
            <a:spAutoFit/>
          </a:bodyPr>
          <a:lstStyle/>
          <a:p>
            <a:r>
              <a:rPr lang="en-IN" dirty="0"/>
              <a:t>Allergy VS Lung cancer</a:t>
            </a:r>
          </a:p>
          <a:p>
            <a:endParaRPr lang="en-IN" dirty="0"/>
          </a:p>
        </p:txBody>
      </p:sp>
      <p:sp>
        <p:nvSpPr>
          <p:cNvPr id="15" name="TextBox 14">
            <a:extLst>
              <a:ext uri="{FF2B5EF4-FFF2-40B4-BE49-F238E27FC236}">
                <a16:creationId xmlns:a16="http://schemas.microsoft.com/office/drawing/2014/main" id="{A23152DE-00A3-46D9-A7D9-FF2D55D686F8}"/>
              </a:ext>
            </a:extLst>
          </p:cNvPr>
          <p:cNvSpPr txBox="1"/>
          <p:nvPr/>
        </p:nvSpPr>
        <p:spPr>
          <a:xfrm>
            <a:off x="7755015" y="3689695"/>
            <a:ext cx="6094520" cy="646331"/>
          </a:xfrm>
          <a:prstGeom prst="rect">
            <a:avLst/>
          </a:prstGeom>
          <a:noFill/>
        </p:spPr>
        <p:txBody>
          <a:bodyPr wrap="square">
            <a:spAutoFit/>
          </a:bodyPr>
          <a:lstStyle/>
          <a:p>
            <a:r>
              <a:rPr lang="en-IN" dirty="0"/>
              <a:t>Wheezing VS Lung cancer</a:t>
            </a:r>
          </a:p>
          <a:p>
            <a:endParaRPr lang="en-IN" dirty="0"/>
          </a:p>
        </p:txBody>
      </p:sp>
      <p:pic>
        <p:nvPicPr>
          <p:cNvPr id="2060" name="Picture 12">
            <a:extLst>
              <a:ext uri="{FF2B5EF4-FFF2-40B4-BE49-F238E27FC236}">
                <a16:creationId xmlns:a16="http://schemas.microsoft.com/office/drawing/2014/main" id="{2CA207FE-B734-46D1-A293-BD61BAE21D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901" y="4195740"/>
            <a:ext cx="35433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607A2ED6-9101-40C3-9121-20CFA5EDB0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079" y="4191075"/>
            <a:ext cx="35433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A202DD23-FCFF-4835-9441-2EA2FA98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4379" y="4191075"/>
            <a:ext cx="35433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66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7F73A0-8974-4D93-A647-D47530D47B31}"/>
              </a:ext>
            </a:extLst>
          </p:cNvPr>
          <p:cNvSpPr txBox="1"/>
          <p:nvPr/>
        </p:nvSpPr>
        <p:spPr>
          <a:xfrm>
            <a:off x="423021" y="461745"/>
            <a:ext cx="6094520" cy="646331"/>
          </a:xfrm>
          <a:prstGeom prst="rect">
            <a:avLst/>
          </a:prstGeom>
          <a:noFill/>
        </p:spPr>
        <p:txBody>
          <a:bodyPr wrap="square">
            <a:spAutoFit/>
          </a:bodyPr>
          <a:lstStyle/>
          <a:p>
            <a:r>
              <a:rPr lang="en-IN" dirty="0"/>
              <a:t>Alcohol Consuming VS Lung cancer</a:t>
            </a:r>
          </a:p>
          <a:p>
            <a:endParaRPr lang="en-IN" dirty="0"/>
          </a:p>
        </p:txBody>
      </p:sp>
      <p:sp>
        <p:nvSpPr>
          <p:cNvPr id="4" name="TextBox 3">
            <a:extLst>
              <a:ext uri="{FF2B5EF4-FFF2-40B4-BE49-F238E27FC236}">
                <a16:creationId xmlns:a16="http://schemas.microsoft.com/office/drawing/2014/main" id="{190431C1-934D-428C-9DA5-2D7060E20660}"/>
              </a:ext>
            </a:extLst>
          </p:cNvPr>
          <p:cNvSpPr txBox="1"/>
          <p:nvPr/>
        </p:nvSpPr>
        <p:spPr>
          <a:xfrm>
            <a:off x="4149201" y="461741"/>
            <a:ext cx="6094520" cy="646331"/>
          </a:xfrm>
          <a:prstGeom prst="rect">
            <a:avLst/>
          </a:prstGeom>
          <a:noFill/>
        </p:spPr>
        <p:txBody>
          <a:bodyPr wrap="square">
            <a:spAutoFit/>
          </a:bodyPr>
          <a:lstStyle/>
          <a:p>
            <a:r>
              <a:rPr lang="en-IN" dirty="0"/>
              <a:t>Coughing VS Lung cancer</a:t>
            </a:r>
          </a:p>
          <a:p>
            <a:endParaRPr lang="en-IN" dirty="0"/>
          </a:p>
        </p:txBody>
      </p:sp>
      <p:sp>
        <p:nvSpPr>
          <p:cNvPr id="5" name="TextBox 4">
            <a:extLst>
              <a:ext uri="{FF2B5EF4-FFF2-40B4-BE49-F238E27FC236}">
                <a16:creationId xmlns:a16="http://schemas.microsoft.com/office/drawing/2014/main" id="{A664382E-A111-4500-9BA4-9367E8457336}"/>
              </a:ext>
            </a:extLst>
          </p:cNvPr>
          <p:cNvSpPr txBox="1"/>
          <p:nvPr/>
        </p:nvSpPr>
        <p:spPr>
          <a:xfrm>
            <a:off x="8003397" y="461741"/>
            <a:ext cx="6094520" cy="646331"/>
          </a:xfrm>
          <a:prstGeom prst="rect">
            <a:avLst/>
          </a:prstGeom>
          <a:noFill/>
        </p:spPr>
        <p:txBody>
          <a:bodyPr wrap="square">
            <a:spAutoFit/>
          </a:bodyPr>
          <a:lstStyle/>
          <a:p>
            <a:r>
              <a:rPr lang="en-IN" dirty="0"/>
              <a:t>Shortness of breath VS Lung cancer</a:t>
            </a:r>
          </a:p>
          <a:p>
            <a:endParaRPr lang="en-IN" dirty="0"/>
          </a:p>
        </p:txBody>
      </p:sp>
      <p:sp>
        <p:nvSpPr>
          <p:cNvPr id="6" name="TextBox 5">
            <a:extLst>
              <a:ext uri="{FF2B5EF4-FFF2-40B4-BE49-F238E27FC236}">
                <a16:creationId xmlns:a16="http://schemas.microsoft.com/office/drawing/2014/main" id="{1AC2D732-CA69-46EA-B92D-CA2488EEEC8F}"/>
              </a:ext>
            </a:extLst>
          </p:cNvPr>
          <p:cNvSpPr txBox="1"/>
          <p:nvPr/>
        </p:nvSpPr>
        <p:spPr>
          <a:xfrm>
            <a:off x="423021" y="3689693"/>
            <a:ext cx="6094520" cy="646331"/>
          </a:xfrm>
          <a:prstGeom prst="rect">
            <a:avLst/>
          </a:prstGeom>
          <a:noFill/>
        </p:spPr>
        <p:txBody>
          <a:bodyPr wrap="square">
            <a:spAutoFit/>
          </a:bodyPr>
          <a:lstStyle/>
          <a:p>
            <a:r>
              <a:rPr lang="en-IN" dirty="0"/>
              <a:t>Swallowing Difficulty VS Lung cancer</a:t>
            </a:r>
          </a:p>
          <a:p>
            <a:endParaRPr lang="en-IN" dirty="0"/>
          </a:p>
        </p:txBody>
      </p:sp>
      <p:sp>
        <p:nvSpPr>
          <p:cNvPr id="7" name="TextBox 6">
            <a:extLst>
              <a:ext uri="{FF2B5EF4-FFF2-40B4-BE49-F238E27FC236}">
                <a16:creationId xmlns:a16="http://schemas.microsoft.com/office/drawing/2014/main" id="{814703D4-A74D-4FF2-B71E-BA2B442AE271}"/>
              </a:ext>
            </a:extLst>
          </p:cNvPr>
          <p:cNvSpPr txBox="1"/>
          <p:nvPr/>
        </p:nvSpPr>
        <p:spPr>
          <a:xfrm>
            <a:off x="4274953" y="3689693"/>
            <a:ext cx="6094520" cy="646331"/>
          </a:xfrm>
          <a:prstGeom prst="rect">
            <a:avLst/>
          </a:prstGeom>
          <a:noFill/>
        </p:spPr>
        <p:txBody>
          <a:bodyPr wrap="square">
            <a:spAutoFit/>
          </a:bodyPr>
          <a:lstStyle/>
          <a:p>
            <a:r>
              <a:rPr lang="en-IN" dirty="0"/>
              <a:t>Chest Pain VS Lung cancer</a:t>
            </a:r>
          </a:p>
          <a:p>
            <a:endParaRPr lang="en-IN" dirty="0"/>
          </a:p>
        </p:txBody>
      </p:sp>
      <p:pic>
        <p:nvPicPr>
          <p:cNvPr id="3076" name="Picture 4">
            <a:extLst>
              <a:ext uri="{FF2B5EF4-FFF2-40B4-BE49-F238E27FC236}">
                <a16:creationId xmlns:a16="http://schemas.microsoft.com/office/drawing/2014/main" id="{9736EDF9-1B9D-4445-AB6A-396A42855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05" y="888658"/>
            <a:ext cx="35433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EA0D8D1-02C8-4580-AF66-0D4CFEC7E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201" y="888658"/>
            <a:ext cx="35433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F3BE6B0-A5E6-413B-A96C-4CBA0353BA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3397" y="888658"/>
            <a:ext cx="35433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86642E1-E680-470D-9566-CDF2307866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005" y="4056750"/>
            <a:ext cx="35433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6920815-AAB4-4CD9-AB6A-5FDF289F55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6937" y="4082520"/>
            <a:ext cx="35433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130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405</TotalTime>
  <Words>1137</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Inter</vt:lpstr>
      <vt:lpstr>Times New Roman</vt:lpstr>
      <vt:lpstr>Trebuchet MS</vt:lpstr>
      <vt:lpstr>Wingdings 3</vt:lpstr>
      <vt:lpstr>Facet</vt:lpstr>
      <vt:lpstr>LUNG CANCER PREDICTION</vt:lpstr>
      <vt:lpstr>INTRODUCTION</vt:lpstr>
      <vt:lpstr>Symptoms Of Lung Cancer</vt:lpstr>
      <vt:lpstr>Literature Survey </vt:lpstr>
      <vt:lpstr>PowerPoint Presentation</vt:lpstr>
      <vt:lpstr>About Dataset</vt:lpstr>
      <vt:lpstr>VISUALIZATION Of Dataset</vt:lpstr>
      <vt:lpstr>PowerPoint Presentation</vt:lpstr>
      <vt:lpstr>PowerPoint Presentation</vt:lpstr>
      <vt:lpstr>LOGISTIC REGRESSION</vt:lpstr>
      <vt:lpstr>PowerPoint Presentation</vt:lpstr>
      <vt:lpstr>TRAINING AND TESTING OF DATA  DECISION TREE</vt:lpstr>
      <vt:lpstr>PowerPoint Presentation</vt:lpstr>
      <vt:lpstr>SUPPORT VECTOR MACHINE</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PREDICTION</dc:title>
  <dc:creator>sakeeth dudam</dc:creator>
  <cp:lastModifiedBy>dudam sakeeth</cp:lastModifiedBy>
  <cp:revision>36</cp:revision>
  <dcterms:created xsi:type="dcterms:W3CDTF">2022-03-29T14:11:35Z</dcterms:created>
  <dcterms:modified xsi:type="dcterms:W3CDTF">2022-05-11T04:41:15Z</dcterms:modified>
</cp:coreProperties>
</file>