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/>
    <p:restoredTop sz="95768"/>
  </p:normalViewPr>
  <p:slideViewPr>
    <p:cSldViewPr snapToGrid="0" snapToObjects="1">
      <p:cViewPr varScale="1">
        <p:scale>
          <a:sx n="114" d="100"/>
          <a:sy n="114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B2DE-A801-A34A-AAF0-51DCA22F81D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45AB-9757-E640-A88E-A10351A844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B2DE-A801-A34A-AAF0-51DCA22F81D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45AB-9757-E640-A88E-A10351A8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9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B2DE-A801-A34A-AAF0-51DCA22F81D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45AB-9757-E640-A88E-A10351A8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0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B2DE-A801-A34A-AAF0-51DCA22F81D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45AB-9757-E640-A88E-A10351A8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B2DE-A801-A34A-AAF0-51DCA22F81D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45AB-9757-E640-A88E-A10351A844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2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B2DE-A801-A34A-AAF0-51DCA22F81D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45AB-9757-E640-A88E-A10351A8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0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B2DE-A801-A34A-AAF0-51DCA22F81D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45AB-9757-E640-A88E-A10351A8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5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B2DE-A801-A34A-AAF0-51DCA22F81D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45AB-9757-E640-A88E-A10351A8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B2DE-A801-A34A-AAF0-51DCA22F81D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45AB-9757-E640-A88E-A10351A8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4AB2DE-A801-A34A-AAF0-51DCA22F81D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9145AB-9757-E640-A88E-A10351A8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8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B2DE-A801-A34A-AAF0-51DCA22F81D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45AB-9757-E640-A88E-A10351A8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4AB2DE-A801-A34A-AAF0-51DCA22F81D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9145AB-9757-E640-A88E-A10351A844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6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xwolf12/malicious-and-benign-website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xwolf12/malicious-and-benign-websites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de.ai/chat/" TargetMode="External"/><Relationship Id="rId2" Type="http://schemas.openxmlformats.org/officeDocument/2006/relationships/hyperlink" Target="https://www.kaggle.com/datasets/xwolf12/malicious-and-benign-websi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.openai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6209-FC43-594C-8AD6-81C8DDE6F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897811"/>
            <a:ext cx="11088914" cy="40975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Sylfaen" panose="010A0502050306030303" pitchFamily="18" charset="0"/>
              </a:rPr>
              <a:t>Analyzing Malicious and Benign Websites Dataset </a:t>
            </a:r>
            <a:br>
              <a:rPr lang="en-US" sz="4000" b="1" dirty="0">
                <a:latin typeface="Sylfaen" panose="010A0502050306030303" pitchFamily="18" charset="0"/>
              </a:rPr>
            </a:br>
            <a:r>
              <a:rPr lang="en-US" sz="4000" b="1" dirty="0">
                <a:latin typeface="Sylfaen" panose="010A0502050306030303" pitchFamily="18" charset="0"/>
              </a:rPr>
              <a:t>using </a:t>
            </a:r>
            <a:br>
              <a:rPr lang="en-US" sz="4000" b="1" dirty="0">
                <a:latin typeface="Sylfaen" panose="010A0502050306030303" pitchFamily="18" charset="0"/>
              </a:rPr>
            </a:br>
            <a:r>
              <a:rPr lang="en-US" sz="4000" b="1" dirty="0">
                <a:latin typeface="Sylfaen" panose="010A0502050306030303" pitchFamily="18" charset="0"/>
              </a:rPr>
              <a:t>Feed-Forward Neural Network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2000" dirty="0">
                <a:latin typeface="Sylfaen" panose="010A0502050306030303" pitchFamily="18" charset="0"/>
              </a:rPr>
              <a:t>Machine Learning for Cybersecurity </a:t>
            </a:r>
            <a:br>
              <a:rPr lang="en-US" sz="2000" dirty="0">
                <a:latin typeface="Sylfaen" panose="010A0502050306030303" pitchFamily="18" charset="0"/>
              </a:rPr>
            </a:br>
            <a:r>
              <a:rPr lang="en-US" sz="2000" dirty="0">
                <a:latin typeface="Sylfaen" panose="010A0502050306030303" pitchFamily="18" charset="0"/>
              </a:rPr>
              <a:t>Lecturer: </a:t>
            </a:r>
            <a:r>
              <a:rPr lang="en-US" sz="2000" dirty="0" err="1">
                <a:latin typeface="Sylfaen" panose="010A0502050306030303" pitchFamily="18" charset="0"/>
              </a:rPr>
              <a:t>Paata</a:t>
            </a:r>
            <a:r>
              <a:rPr lang="en-US" sz="2000" dirty="0">
                <a:latin typeface="Sylfaen" panose="010A0502050306030303" pitchFamily="18" charset="0"/>
              </a:rPr>
              <a:t> </a:t>
            </a:r>
            <a:r>
              <a:rPr lang="en-US" sz="2000" dirty="0" err="1">
                <a:latin typeface="Sylfaen" panose="010A0502050306030303" pitchFamily="18" charset="0"/>
              </a:rPr>
              <a:t>Gogishvili</a:t>
            </a:r>
            <a:r>
              <a:rPr lang="en-US" sz="2000" dirty="0">
                <a:latin typeface="Sylfaen" panose="010A0502050306030303" pitchFamily="18" charset="0"/>
              </a:rPr>
              <a:t> 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EAAB4-A02B-FC41-B73E-452C197A7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057" y="6072996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latin typeface="Sylfaen" panose="010A0502050306030303" pitchFamily="18" charset="0"/>
              </a:rPr>
              <a:t>Ghibradze, Gelashvili, Sakhvadze, Tchitchinadze, Burduli</a:t>
            </a:r>
          </a:p>
          <a:p>
            <a:pPr algn="ctr"/>
            <a:r>
              <a:rPr lang="en-US" sz="1400" b="1" dirty="0">
                <a:latin typeface="Sylfaen" panose="010A0502050306030303" pitchFamily="18" charset="0"/>
              </a:rPr>
              <a:t>Tbilisi, 8 may, 2024</a:t>
            </a:r>
          </a:p>
        </p:txBody>
      </p:sp>
      <p:pic>
        <p:nvPicPr>
          <p:cNvPr id="5" name="Picture 4" descr="https://sangu.edu.ge/img/eng_logo.png">
            <a:extLst>
              <a:ext uri="{FF2B5EF4-FFF2-40B4-BE49-F238E27FC236}">
                <a16:creationId xmlns:a16="http://schemas.microsoft.com/office/drawing/2014/main" id="{5D736BA0-CE8B-4D0F-A8A9-5035128EC5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945" y="214921"/>
            <a:ext cx="1642110" cy="967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84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8C6A-636A-4653-9ED4-893DBBE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Problem Description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58D2-2E7A-49C3-A885-C5F3E158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87" y="2130725"/>
            <a:ext cx="10929668" cy="335567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Sylfaen" panose="010A0502050306030303" pitchFamily="18" charset="0"/>
              </a:rPr>
              <a:t> Detecting and classifying malicious websites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Sylfaen" panose="010A05020503060303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Sylfaen" panose="010A0502050306030303" pitchFamily="18" charset="0"/>
              </a:rPr>
              <a:t> Robust and adaptable detection mechanisms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Sylfaen" panose="010A05020503060303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Sylfaen" panose="010A0502050306030303" pitchFamily="18" charset="0"/>
              </a:rPr>
              <a:t> Feed-forward neural networks enabling timely and accurate classification of websites as either benign or malicious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5380-CA56-4647-B70D-88A284FF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5820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A366-0AC6-4597-9148-73A7EDB9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11" y="799769"/>
            <a:ext cx="4328735" cy="16076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Sylfaen" panose="010A0502050306030303" pitchFamily="18" charset="0"/>
              </a:rPr>
              <a:t>“Malicious and Benign Websites” dataset was downloaded from the web-site: www.kaggle.com </a:t>
            </a:r>
            <a:endParaRPr lang="en-US" sz="1500" dirty="0">
              <a:latin typeface="Sylfaen" panose="010A0502050306030303" pitchFamily="18" charset="0"/>
              <a:hlinkClick r:id="rId3"/>
            </a:endParaRPr>
          </a:p>
          <a:p>
            <a:pPr marL="0" indent="0">
              <a:buNone/>
            </a:pPr>
            <a:r>
              <a:rPr lang="en-US" sz="1500" dirty="0">
                <a:latin typeface="Sylfaen" panose="010A0502050306030303" pitchFamily="18" charset="0"/>
                <a:hlinkClick r:id="rId3"/>
              </a:rPr>
              <a:t>https://www.kaggle.com/datasets/xwolf12/malicious-and-benign-websites</a:t>
            </a:r>
            <a:r>
              <a:rPr lang="en-US" sz="1500" dirty="0">
                <a:latin typeface="Sylfaen" panose="010A0502050306030303" pitchFamily="18" charset="0"/>
              </a:rPr>
              <a:t> 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0DBA04A-3413-4D86-BBD0-F48788FCA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3743"/>
              </p:ext>
            </p:extLst>
          </p:nvPr>
        </p:nvGraphicFramePr>
        <p:xfrm>
          <a:off x="5664598" y="1124125"/>
          <a:ext cx="6059247" cy="499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4" imgW="6107208" imgH="5397517" progId="Word.Document.12">
                  <p:embed/>
                </p:oleObj>
              </mc:Choice>
              <mc:Fallback>
                <p:oleObj name="Document" r:id="rId4" imgW="6107208" imgH="5397517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90D4486-81CA-4115-B724-836202A1B1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64598" y="1124125"/>
                        <a:ext cx="6059247" cy="499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1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214C-4001-4F7E-BD9D-0E21286C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ML method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E3AF-0157-4ECE-A6AA-D6508DFF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latin typeface="Sylfaen" panose="010A0502050306030303" pitchFamily="18" charset="0"/>
              </a:rPr>
              <a:t>Feed-Forward Neural Networks are a fundamental type of artificial neural network architecture that has been widely studied and applied in various domains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Sylfaen" panose="010A0502050306030303" pitchFamily="18" charset="0"/>
              </a:rPr>
              <a:t>Input layer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Sylfaen" panose="010A0502050306030303" pitchFamily="18" charset="0"/>
              </a:rPr>
              <a:t>Hidden layers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Sylfaen" panose="010A0502050306030303" pitchFamily="18" charset="0"/>
              </a:rPr>
              <a:t>Output layer  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en-US" dirty="0">
              <a:latin typeface="Sylfaen" panose="010A0502050306030303" pitchFamily="18" charset="0"/>
            </a:endParaRPr>
          </a:p>
          <a:p>
            <a:pPr marL="2857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Sylfaen" panose="010A0502050306030303" pitchFamily="18" charset="0"/>
              </a:rPr>
              <a:t>One of the key strengths of feed-forward neural networks lies in their ability to learn from data through a process called training </a:t>
            </a:r>
          </a:p>
          <a:p>
            <a:pPr marL="285750" lvl="1" indent="-285750" algn="just">
              <a:buFont typeface="Wingdings" panose="05000000000000000000" pitchFamily="2" charset="2"/>
              <a:buChar char="Ø"/>
            </a:pPr>
            <a:endParaRPr lang="en-US" dirty="0">
              <a:latin typeface="Sylfaen" panose="010A0502050306030303" pitchFamily="18" charset="0"/>
            </a:endParaRPr>
          </a:p>
          <a:p>
            <a:pPr marL="2857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Sylfaen" panose="010A0502050306030303" pitchFamily="18" charset="0"/>
              </a:rPr>
              <a:t>Feed-forward neural networks can be employed for a variety of tasks, including classification, regression, clustering, and pattern recognition </a:t>
            </a:r>
          </a:p>
          <a:p>
            <a:pPr marL="285750" lvl="1" indent="-285750" algn="just">
              <a:buFont typeface="Wingdings" panose="05000000000000000000" pitchFamily="2" charset="2"/>
              <a:buChar char="Ø"/>
            </a:pPr>
            <a:endParaRPr lang="en-US" dirty="0">
              <a:latin typeface="Sylfaen" panose="010A0502050306030303" pitchFamily="18" charset="0"/>
            </a:endParaRPr>
          </a:p>
          <a:p>
            <a:pPr marL="2857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Sylfaen" panose="010A0502050306030303" pitchFamily="18" charset="0"/>
              </a:rPr>
              <a:t>In the context of analyzing malicious and benign websites, feed-forward neural networks can be trained on a dataset containing features extracted from both types of websites </a:t>
            </a:r>
            <a:endParaRPr lang="en-US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7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CC09-3858-411F-834A-62D422A7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ka-GE" dirty="0" err="1"/>
              <a:t>Python</a:t>
            </a:r>
            <a:r>
              <a:rPr lang="ka-GE" dirty="0"/>
              <a:t> </a:t>
            </a:r>
            <a:r>
              <a:rPr lang="ka-GE" dirty="0" err="1"/>
              <a:t>code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B106-D4F1-4DE6-9050-4EE8E2F7B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33" y="1794044"/>
            <a:ext cx="3397082" cy="4023360"/>
          </a:xfrm>
        </p:spPr>
        <p:txBody>
          <a:bodyPr>
            <a:normAutofit fontScale="4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Sylfaen" panose="010A0502050306030303" pitchFamily="18" charset="0"/>
              </a:rPr>
              <a:t>Import and review data set;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Sylfaen" panose="010A0502050306030303" pitchFamily="18" charset="0"/>
              </a:rPr>
              <a:t>Remove individual and redundant features;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Sylfaen" panose="010A0502050306030303" pitchFamily="18" charset="0"/>
              </a:rPr>
              <a:t>Encode categorical data;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Sylfaen" panose="010A0502050306030303" pitchFamily="18" charset="0"/>
              </a:rPr>
              <a:t>Handle missing values - change "none" with </a:t>
            </a:r>
            <a:r>
              <a:rPr lang="en-US" dirty="0" err="1">
                <a:latin typeface="Sylfaen" panose="010A0502050306030303" pitchFamily="18" charset="0"/>
              </a:rPr>
              <a:t>data.median</a:t>
            </a:r>
            <a:r>
              <a:rPr lang="en-US" dirty="0">
                <a:latin typeface="Sylfaen" panose="010A0502050306030303" pitchFamily="18" charset="0"/>
              </a:rPr>
              <a:t>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Sylfaen" panose="010A0502050306030303" pitchFamily="18" charset="0"/>
              </a:rPr>
              <a:t>Normalize data;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Sylfaen" panose="010A0502050306030303" pitchFamily="18" charset="0"/>
              </a:rPr>
              <a:t>Split dataset in training and test datasets;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Sylfaen" panose="010A0502050306030303" pitchFamily="18" charset="0"/>
              </a:rPr>
              <a:t>Define model architecture;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Sylfaen" panose="010A0502050306030303" pitchFamily="18" charset="0"/>
              </a:rPr>
              <a:t>Compile the model;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Sylfaen" panose="010A0502050306030303" pitchFamily="18" charset="0"/>
              </a:rPr>
              <a:t>Train the model on training dataset;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Sylfaen" panose="010A0502050306030303" pitchFamily="18" charset="0"/>
              </a:rPr>
              <a:t>Use model to validate test dataset;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Sylfaen" panose="010A0502050306030303" pitchFamily="18" charset="0"/>
              </a:rPr>
              <a:t>Evaluate model;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Sylfaen" panose="010A0502050306030303" pitchFamily="18" charset="0"/>
              </a:rPr>
              <a:t>Analyze test dataset using ROC/AUC, confusion matrix, predicting probability for test set, classification report;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Sylfaen" panose="010A0502050306030303" pitchFamily="18" charset="0"/>
              </a:rPr>
              <a:t>Build plots illustrating analysis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78894-3EDF-43F1-A0AB-71FB09CE9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951" y="1759493"/>
            <a:ext cx="2989461" cy="2143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32C7F7-3BF1-42F5-BDF2-8329211951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02" b="37792"/>
          <a:stretch/>
        </p:blipFill>
        <p:spPr>
          <a:xfrm>
            <a:off x="7614340" y="2388962"/>
            <a:ext cx="2681056" cy="72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1B05C-B0AD-4741-89B4-E1FEEC44A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063" y="3385546"/>
            <a:ext cx="3574742" cy="1409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EDE0E6-AEDD-4483-8355-66DD4546E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91" y="4964089"/>
            <a:ext cx="4239458" cy="126913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6E67A6-5DBF-452F-B7A3-4C4BC21ACA7B}"/>
              </a:ext>
            </a:extLst>
          </p:cNvPr>
          <p:cNvSpPr txBox="1">
            <a:spLocks/>
          </p:cNvSpPr>
          <p:nvPr/>
        </p:nvSpPr>
        <p:spPr>
          <a:xfrm>
            <a:off x="4764499" y="4380493"/>
            <a:ext cx="2282253" cy="1167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 individual and redundant features;</a:t>
            </a:r>
          </a:p>
          <a:p>
            <a:pPr marL="17145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Encode categorical data; </a:t>
            </a:r>
          </a:p>
          <a:p>
            <a:pPr marL="17145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Handle missing values;</a:t>
            </a:r>
          </a:p>
          <a:p>
            <a:pPr marL="17145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 data;</a:t>
            </a:r>
          </a:p>
          <a:p>
            <a:pPr marL="17145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dataset in training and test datasets</a:t>
            </a:r>
            <a:endParaRPr lang="en-US" sz="9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6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9764-C567-48C2-B5E6-3F777DA7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0325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Results and Diagrams </a:t>
            </a:r>
            <a:endParaRPr lang="en-US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678986FF-1ACB-4A62-B1F8-EF8543493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86" r="21184" b="8196"/>
          <a:stretch/>
        </p:blipFill>
        <p:spPr>
          <a:xfrm>
            <a:off x="802688" y="1880127"/>
            <a:ext cx="5385047" cy="14151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1F67D-50B3-4457-BDC1-650E2D064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1084"/>
            <a:ext cx="4184897" cy="1945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F9C6C-0DFA-4E4F-82C1-AC6D50C5F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97" y="1761979"/>
            <a:ext cx="3511803" cy="2633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20429C-A0D4-4DBA-BC14-9DB2544EE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73" y="3484245"/>
            <a:ext cx="3511803" cy="26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3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273A-58B0-4C02-A59F-2E175F10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5820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Analysis</a:t>
            </a:r>
            <a:r>
              <a:rPr lang="en-US" b="1" dirty="0">
                <a:latin typeface="Sylfaen" panose="010A0502050306030303" pitchFamily="18" charset="0"/>
              </a:rPr>
              <a:t>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2D87AF-14F9-4AD2-B589-208465EE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17" y="1825625"/>
            <a:ext cx="11298315" cy="677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Sylfaen" panose="010A0502050306030303" pitchFamily="18" charset="0"/>
              </a:rPr>
              <a:t>We have analyzed Malicious and Benign Websites dataset (downloaded from the </a:t>
            </a:r>
            <a:r>
              <a:rPr lang="en-US" sz="1400" u="sng" dirty="0">
                <a:latin typeface="Sylfaen" panose="010A0502050306030303" pitchFamily="18" charset="0"/>
                <a:hlinkClick r:id="rId2"/>
              </a:rPr>
              <a:t>www.kaggle.com</a:t>
            </a:r>
            <a:r>
              <a:rPr lang="en-US" sz="1400" dirty="0">
                <a:latin typeface="Sylfaen" panose="010A0502050306030303" pitchFamily="18" charset="0"/>
              </a:rPr>
              <a:t>), using the Feed-Forward Neural Network (FFN). </a:t>
            </a:r>
          </a:p>
          <a:p>
            <a:pPr marL="0" indent="0">
              <a:buNone/>
            </a:pPr>
            <a:r>
              <a:rPr lang="en-US" sz="1200" b="1" dirty="0">
                <a:latin typeface="Sylfaen" panose="010A0502050306030303" pitchFamily="18" charset="0"/>
              </a:rPr>
              <a:t>Source: </a:t>
            </a:r>
            <a:r>
              <a:rPr lang="en-US" sz="1200" b="1" dirty="0">
                <a:latin typeface="Sylfaen" panose="010A0502050306030303" pitchFamily="18" charset="0"/>
                <a:hlinkClick r:id="rId3"/>
              </a:rPr>
              <a:t>https://www.kaggle.com/datasets/xwolf12/malicious-and-benign-websites</a:t>
            </a:r>
            <a:r>
              <a:rPr lang="en-US" sz="1200" b="1" dirty="0">
                <a:latin typeface="Sylfaen" panose="010A0502050306030303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131B0-0618-44C1-9179-03FE4FD1A60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16" y="2638439"/>
            <a:ext cx="10392793" cy="12588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68561E-FA1B-4E9B-A328-1ABCAFE2E0CB}"/>
              </a:ext>
            </a:extLst>
          </p:cNvPr>
          <p:cNvSpPr/>
          <p:nvPr/>
        </p:nvSpPr>
        <p:spPr>
          <a:xfrm>
            <a:off x="695417" y="3897296"/>
            <a:ext cx="10801165" cy="732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initial dataset contained 21 columns (features) and 1782 rows (records).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Label was “</a:t>
            </a:r>
            <a:r>
              <a:rPr lang="en-US" sz="1100" b="1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sz="11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a categorical variable, with values representing the type of web page analyzed:</a:t>
            </a:r>
            <a:br>
              <a:rPr lang="en-US" sz="11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is for malicious websites and 0 is for benign websites.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0E85A-7AF7-4C23-A8E5-B938AC3AB250}"/>
              </a:ext>
            </a:extLst>
          </p:cNvPr>
          <p:cNvSpPr/>
          <p:nvPr/>
        </p:nvSpPr>
        <p:spPr>
          <a:xfrm>
            <a:off x="775316" y="5061584"/>
            <a:ext cx="609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Sylfaen" panose="010A0502050306030303" pitchFamily="18" charset="0"/>
              </a:rPr>
              <a:t>Overall, FFN has shown a high effectiveness, giving these scores:</a:t>
            </a:r>
          </a:p>
          <a:p>
            <a:r>
              <a:rPr lang="en-US" sz="1400" b="1" dirty="0">
                <a:latin typeface="Sylfaen" panose="010A0502050306030303" pitchFamily="18" charset="0"/>
              </a:rPr>
              <a:t>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en-US" sz="1400" dirty="0">
                <a:latin typeface="Sylfaen" panose="010A0502050306030303" pitchFamily="18" charset="0"/>
              </a:rPr>
              <a:t>Test Loss: 	0.20925773680210114</a:t>
            </a:r>
            <a:br>
              <a:rPr lang="en-US" sz="1400" dirty="0">
                <a:latin typeface="Sylfaen" panose="010A0502050306030303" pitchFamily="18" charset="0"/>
              </a:rPr>
            </a:br>
            <a:r>
              <a:rPr lang="en-US" sz="1400" dirty="0">
                <a:latin typeface="Sylfaen" panose="010A0502050306030303" pitchFamily="18" charset="0"/>
              </a:rPr>
              <a:t>Test Accuracy: 	0.9299719929695129 </a:t>
            </a:r>
            <a:br>
              <a:rPr lang="en-US" sz="1400" dirty="0">
                <a:latin typeface="Sylfaen" panose="010A0502050306030303" pitchFamily="18" charset="0"/>
              </a:rPr>
            </a:br>
            <a:r>
              <a:rPr lang="en-US" sz="1400" dirty="0">
                <a:latin typeface="Sylfaen" panose="010A0502050306030303" pitchFamily="18" charset="0"/>
              </a:rPr>
              <a:t>ROC AUC: 	0.9080481865948994</a:t>
            </a:r>
          </a:p>
        </p:txBody>
      </p:sp>
    </p:spTree>
    <p:extLst>
      <p:ext uri="{BB962C8B-B14F-4D97-AF65-F5344CB8AC3E}">
        <p14:creationId xmlns:p14="http://schemas.microsoft.com/office/powerpoint/2010/main" val="300092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E706-6338-40B2-B84C-59B6F151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References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B1EF-A23C-453E-B380-C1CE6C78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Sylfaen" panose="010A0502050306030303" pitchFamily="18" charset="0"/>
                <a:hlinkClick r:id="rId2"/>
              </a:rPr>
              <a:t>https://www.kaggle.com/datasets/xwolf12/malicious-and-benign-websites</a:t>
            </a:r>
            <a:endParaRPr lang="en-US" dirty="0">
              <a:latin typeface="Sylfaen" panose="010A0502050306030303" pitchFamily="18" charset="0"/>
            </a:endParaRPr>
          </a:p>
          <a:p>
            <a:r>
              <a:rPr lang="en-US" u="sng" dirty="0">
                <a:latin typeface="Sylfaen" panose="010A0502050306030303" pitchFamily="18" charset="0"/>
                <a:hlinkClick r:id="rId3"/>
              </a:rPr>
              <a:t>https://claude.ai/chat/</a:t>
            </a:r>
            <a:r>
              <a:rPr lang="en-US" u="sng" dirty="0">
                <a:latin typeface="Sylfaen" panose="010A0502050306030303" pitchFamily="18" charset="0"/>
              </a:rPr>
              <a:t> </a:t>
            </a:r>
            <a:endParaRPr lang="en-US" dirty="0">
              <a:latin typeface="Sylfaen" panose="010A0502050306030303" pitchFamily="18" charset="0"/>
            </a:endParaRPr>
          </a:p>
          <a:p>
            <a:r>
              <a:rPr lang="en-US" u="sng" dirty="0">
                <a:latin typeface="Sylfaen" panose="010A0502050306030303" pitchFamily="18" charset="0"/>
                <a:hlinkClick r:id="rId4"/>
              </a:rPr>
              <a:t>https://chat.openai.com/</a:t>
            </a:r>
            <a:r>
              <a:rPr lang="en-US" u="sng" dirty="0">
                <a:latin typeface="Sylfaen" panose="010A0502050306030303" pitchFamily="18" charset="0"/>
              </a:rPr>
              <a:t> </a:t>
            </a:r>
            <a:endParaRPr lang="en-US" dirty="0">
              <a:latin typeface="Sylfaen" panose="010A050205030603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B76F-F86D-4387-9A38-284816BE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b="1" dirty="0"/>
          </a:p>
          <a:p>
            <a:pPr marL="0" indent="0" algn="ctr">
              <a:buNone/>
            </a:pPr>
            <a:r>
              <a:rPr lang="en-US" sz="7200" b="1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9758369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1738</TotalTime>
  <Words>475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Sylfaen</vt:lpstr>
      <vt:lpstr>Times New Roman</vt:lpstr>
      <vt:lpstr>Wingdings</vt:lpstr>
      <vt:lpstr>Retrospect</vt:lpstr>
      <vt:lpstr>Document</vt:lpstr>
      <vt:lpstr>Analyzing Malicious and Benign Websites Dataset  using  Feed-Forward Neural Network   Machine Learning for Cybersecurity  Lecturer: Paata Gogishvili </vt:lpstr>
      <vt:lpstr>Problem Description </vt:lpstr>
      <vt:lpstr>Dataset</vt:lpstr>
      <vt:lpstr>ML method </vt:lpstr>
      <vt:lpstr>Python code </vt:lpstr>
      <vt:lpstr>Results and Diagrams </vt:lpstr>
      <vt:lpstr>Analysis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David Sakhvadze</cp:lastModifiedBy>
  <cp:revision>73</cp:revision>
  <dcterms:created xsi:type="dcterms:W3CDTF">2024-04-03T09:06:30Z</dcterms:created>
  <dcterms:modified xsi:type="dcterms:W3CDTF">2024-05-01T08:14:31Z</dcterms:modified>
</cp:coreProperties>
</file>