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Project%20-%202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- 2.xlsx]Sheet7!PivotTable6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i="1"/>
              <a:t>Employee</a:t>
            </a:r>
            <a:r>
              <a:rPr lang="en-IN" i="1" baseline="0"/>
              <a:t> performance Score</a:t>
            </a:r>
            <a:endParaRPr lang="en-IN" i="1"/>
          </a:p>
        </c:rich>
      </c:tx>
      <c:layout>
        <c:manualLayout>
          <c:xMode val="edge"/>
          <c:yMode val="edge"/>
          <c:x val="0.30035737532808393"/>
          <c:y val="5.8143773694954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0590152230971134E-2"/>
          <c:y val="0.21596784776902883"/>
          <c:w val="0.57606450393700792"/>
          <c:h val="0.501035651793525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Sheet7!$A$5:$A$15</c:f>
              <c:strCache>
                <c:ptCount val="10"/>
                <c:pt idx="0">
                  <c:v>Axel</c:v>
                </c:pt>
                <c:pt idx="1">
                  <c:v>Elise</c:v>
                </c:pt>
                <c:pt idx="2">
                  <c:v>Frankie</c:v>
                </c:pt>
                <c:pt idx="3">
                  <c:v>Jaqueline</c:v>
                </c:pt>
                <c:pt idx="4">
                  <c:v>Mariana</c:v>
                </c:pt>
                <c:pt idx="5">
                  <c:v>Monique</c:v>
                </c:pt>
                <c:pt idx="6">
                  <c:v>Payton</c:v>
                </c:pt>
                <c:pt idx="7">
                  <c:v>Quintin</c:v>
                </c:pt>
                <c:pt idx="8">
                  <c:v>Sabrina</c:v>
                </c:pt>
                <c:pt idx="9">
                  <c:v>Sloane</c:v>
                </c:pt>
              </c:strCache>
            </c:strRef>
          </c:cat>
          <c:val>
            <c:numRef>
              <c:f>Sheet7!$B$5:$B$15</c:f>
              <c:numCache>
                <c:formatCode>General</c:formatCode>
                <c:ptCount val="10"/>
                <c:pt idx="3">
                  <c:v>3829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F6-F64B-BC98-E4D1C27300A3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Sheet7!$A$5:$A$15</c:f>
              <c:strCache>
                <c:ptCount val="10"/>
                <c:pt idx="0">
                  <c:v>Axel</c:v>
                </c:pt>
                <c:pt idx="1">
                  <c:v>Elise</c:v>
                </c:pt>
                <c:pt idx="2">
                  <c:v>Frankie</c:v>
                </c:pt>
                <c:pt idx="3">
                  <c:v>Jaqueline</c:v>
                </c:pt>
                <c:pt idx="4">
                  <c:v>Mariana</c:v>
                </c:pt>
                <c:pt idx="5">
                  <c:v>Monique</c:v>
                </c:pt>
                <c:pt idx="6">
                  <c:v>Payton</c:v>
                </c:pt>
                <c:pt idx="7">
                  <c:v>Quintin</c:v>
                </c:pt>
                <c:pt idx="8">
                  <c:v>Sabrina</c:v>
                </c:pt>
                <c:pt idx="9">
                  <c:v>Sloane</c:v>
                </c:pt>
              </c:strCache>
            </c:strRef>
          </c:cat>
          <c:val>
            <c:numRef>
              <c:f>Sheet7!$C$5:$C$15</c:f>
              <c:numCache>
                <c:formatCode>General</c:formatCode>
                <c:ptCount val="10"/>
                <c:pt idx="0">
                  <c:v>3835</c:v>
                </c:pt>
                <c:pt idx="2">
                  <c:v>3827</c:v>
                </c:pt>
                <c:pt idx="5">
                  <c:v>3834</c:v>
                </c:pt>
                <c:pt idx="7">
                  <c:v>3828</c:v>
                </c:pt>
                <c:pt idx="8">
                  <c:v>3826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F6-F64B-BC98-E4D1C27300A3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Sheet7!$A$5:$A$15</c:f>
              <c:strCache>
                <c:ptCount val="10"/>
                <c:pt idx="0">
                  <c:v>Axel</c:v>
                </c:pt>
                <c:pt idx="1">
                  <c:v>Elise</c:v>
                </c:pt>
                <c:pt idx="2">
                  <c:v>Frankie</c:v>
                </c:pt>
                <c:pt idx="3">
                  <c:v>Jaqueline</c:v>
                </c:pt>
                <c:pt idx="4">
                  <c:v>Mariana</c:v>
                </c:pt>
                <c:pt idx="5">
                  <c:v>Monique</c:v>
                </c:pt>
                <c:pt idx="6">
                  <c:v>Payton</c:v>
                </c:pt>
                <c:pt idx="7">
                  <c:v>Quintin</c:v>
                </c:pt>
                <c:pt idx="8">
                  <c:v>Sabrina</c:v>
                </c:pt>
                <c:pt idx="9">
                  <c:v>Sloane</c:v>
                </c:pt>
              </c:strCache>
            </c:strRef>
          </c:cat>
          <c:val>
            <c:numRef>
              <c:f>Sheet7!$D$5:$D$15</c:f>
              <c:numCache>
                <c:formatCode>General</c:formatCode>
                <c:ptCount val="10"/>
                <c:pt idx="6">
                  <c:v>3831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F6-F64B-BC98-E4D1C27300A3}"/>
            </c:ext>
          </c:extLst>
        </c:ser>
        <c:ser>
          <c:idx val="3"/>
          <c:order val="3"/>
          <c:tx>
            <c:strRef>
              <c:f>Sheet7!$E$3:$E$4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Sheet7!$A$5:$A$15</c:f>
              <c:strCache>
                <c:ptCount val="10"/>
                <c:pt idx="0">
                  <c:v>Axel</c:v>
                </c:pt>
                <c:pt idx="1">
                  <c:v>Elise</c:v>
                </c:pt>
                <c:pt idx="2">
                  <c:v>Frankie</c:v>
                </c:pt>
                <c:pt idx="3">
                  <c:v>Jaqueline</c:v>
                </c:pt>
                <c:pt idx="4">
                  <c:v>Mariana</c:v>
                </c:pt>
                <c:pt idx="5">
                  <c:v>Monique</c:v>
                </c:pt>
                <c:pt idx="6">
                  <c:v>Payton</c:v>
                </c:pt>
                <c:pt idx="7">
                  <c:v>Quintin</c:v>
                </c:pt>
                <c:pt idx="8">
                  <c:v>Sabrina</c:v>
                </c:pt>
                <c:pt idx="9">
                  <c:v>Sloane</c:v>
                </c:pt>
              </c:strCache>
            </c:strRef>
          </c:cat>
          <c:val>
            <c:numRef>
              <c:f>Sheet7!$E$5:$E$15</c:f>
              <c:numCache>
                <c:formatCode>General</c:formatCode>
                <c:ptCount val="10"/>
                <c:pt idx="1">
                  <c:v>3833</c:v>
                </c:pt>
                <c:pt idx="4">
                  <c:v>3830</c:v>
                </c:pt>
                <c:pt idx="9">
                  <c:v>3832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6F6-F64B-BC98-E4D1C27300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0018832"/>
        <c:axId val="280019616"/>
      </c:barChart>
      <c:catAx>
        <c:axId val="28001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019616"/>
        <c:crosses val="autoZero"/>
        <c:auto val="1"/>
        <c:lblAlgn val="ctr"/>
        <c:lblOffset val="100"/>
        <c:noMultiLvlLbl val="0"/>
      </c:catAx>
      <c:valAx>
        <c:axId val="28001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01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012132283464565"/>
          <c:y val="0.14351052424465574"/>
          <c:w val="0.31707867716535432"/>
          <c:h val="0.767568150529411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 dirty="0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EDF7A-88FD-4FF4-B0BF-FAA26F928297}">
      <dsp:nvSpPr>
        <dsp:cNvPr id="0" name=""/>
        <dsp:cNvSpPr/>
      </dsp:nvSpPr>
      <dsp:spPr>
        <a:xfrm>
          <a:off x="0" y="0"/>
          <a:ext cx="1200329" cy="120032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E02D8-68AA-4C0E-BF51-BA594B8BAF6D}">
      <dsp:nvSpPr>
        <dsp:cNvPr id="0" name=""/>
        <dsp:cNvSpPr/>
      </dsp:nvSpPr>
      <dsp:spPr>
        <a:xfrm>
          <a:off x="600164" y="0"/>
          <a:ext cx="6768044" cy="12003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Employee Performance Analysis Using Excel</a:t>
          </a:r>
        </a:p>
      </dsp:txBody>
      <dsp:txXfrm>
        <a:off x="600164" y="0"/>
        <a:ext cx="6768044" cy="1200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3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3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0DC77-6FCD-4E97-8B20-7DFFCCC886B8}"/>
              </a:ext>
            </a:extLst>
          </p:cNvPr>
          <p:cNvSpPr txBox="1"/>
          <p:nvPr/>
        </p:nvSpPr>
        <p:spPr>
          <a:xfrm>
            <a:off x="821633" y="3452191"/>
            <a:ext cx="109367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PRESENTED BY : </a:t>
            </a:r>
            <a:r>
              <a:rPr lang="en-US" sz="2800" b="1" dirty="0" err="1"/>
              <a:t>Sakthivel.D</a:t>
            </a:r>
            <a:endParaRPr lang="en-US" sz="2800" b="1" dirty="0"/>
          </a:p>
          <a:p>
            <a:r>
              <a:rPr lang="en-US" sz="2800" b="1" dirty="0"/>
              <a:t>REGISTER NO   : 312204521</a:t>
            </a:r>
          </a:p>
          <a:p>
            <a:r>
              <a:rPr lang="en-US" sz="2800" b="1" dirty="0"/>
              <a:t>DEPARTMENT   : Commerce</a:t>
            </a:r>
          </a:p>
          <a:p>
            <a:r>
              <a:rPr lang="en-US" sz="2800" b="1" dirty="0"/>
              <a:t>COLLEGE         : </a:t>
            </a:r>
            <a:r>
              <a:rPr lang="en-US" sz="2800" b="1" dirty="0" err="1"/>
              <a:t>K.C.S</a:t>
            </a:r>
            <a:r>
              <a:rPr lang="en-US" sz="2800" b="1" dirty="0"/>
              <a:t>. </a:t>
            </a:r>
            <a:r>
              <a:rPr lang="en-US" sz="2800" b="1" dirty="0" err="1"/>
              <a:t>Kasi</a:t>
            </a:r>
            <a:r>
              <a:rPr lang="en-US" sz="2800" b="1" dirty="0"/>
              <a:t> Nadar College Of Arts And Science</a:t>
            </a:r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971A61-1921-4D79-8305-570547918C79}"/>
              </a:ext>
            </a:extLst>
          </p:cNvPr>
          <p:cNvSpPr txBox="1"/>
          <p:nvPr/>
        </p:nvSpPr>
        <p:spPr>
          <a:xfrm>
            <a:off x="484483" y="223826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0798"/>
              </p:ext>
            </p:extLst>
          </p:nvPr>
        </p:nvGraphicFramePr>
        <p:xfrm>
          <a:off x="2354938" y="1287887"/>
          <a:ext cx="8263089" cy="5016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3" y="4289602"/>
            <a:ext cx="1870455" cy="201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153F82-799B-4002-ABF4-BE71AAF75CE4}"/>
              </a:ext>
            </a:extLst>
          </p:cNvPr>
          <p:cNvSpPr txBox="1"/>
          <p:nvPr/>
        </p:nvSpPr>
        <p:spPr>
          <a:xfrm>
            <a:off x="569454" y="311815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07AA9-B597-052B-8413-39C96F73A90B}"/>
              </a:ext>
            </a:extLst>
          </p:cNvPr>
          <p:cNvSpPr txBox="1"/>
          <p:nvPr/>
        </p:nvSpPr>
        <p:spPr>
          <a:xfrm>
            <a:off x="683111" y="1474763"/>
            <a:ext cx="8610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The project focuses on improving employee performance and aligning compensation through data analysis and strategic interventions. Using Excel as a primary tool provides an accessible, cost-effective, and flexible solution for analyzing employee performance, Pay Zones, and departmental efficiency.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By identifying performance gaps, creating targeted improvement plans, and adjusting compensation strategies, the company can:</a:t>
            </a:r>
          </a:p>
          <a:p>
            <a:pPr algn="just"/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Boost overall productivity.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Increase employee satisfaction and retention.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Ensure fair and equitable compensation across Pay Zones.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Excel's powerful data analysis, visualization, and scenario planning capabilities enable real-time tracking, informed decision-making, and clear communication of insights to stakeholders. This solution offers a comprehensive approach to enhancing workforce performance and aligning it with organizational goals.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ACD40-77A2-453C-9FE7-D0F1EE96C215}"/>
              </a:ext>
            </a:extLst>
          </p:cNvPr>
          <p:cNvSpPr txBox="1"/>
          <p:nvPr/>
        </p:nvSpPr>
        <p:spPr>
          <a:xfrm>
            <a:off x="848139" y="834887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" y="1758217"/>
            <a:ext cx="8142333" cy="44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5EB0A6-F07D-4593-8357-94CDB9D84C4F}"/>
              </a:ext>
            </a:extLst>
          </p:cNvPr>
          <p:cNvGraphicFramePr/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28089" y="1888864"/>
            <a:ext cx="8596668" cy="4892040"/>
          </a:xfrm>
        </p:spPr>
        <p:txBody>
          <a:bodyPr>
            <a:noAutofit/>
          </a:bodyPr>
          <a:lstStyle/>
          <a:p>
            <a:pPr marL="571500" indent="-571500"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IN" sz="25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5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Individual Performance Metrics</a:t>
            </a:r>
          </a:p>
          <a:p>
            <a:pPr marL="571500" indent="-571500"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IN" sz="25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Group Performance</a:t>
            </a:r>
          </a:p>
          <a:p>
            <a:pPr marL="571500" indent="-571500"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IN" sz="25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 And Patterns</a:t>
            </a:r>
          </a:p>
          <a:p>
            <a:pPr marL="571500" indent="-571500"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IN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Improvement Strategies</a:t>
            </a:r>
          </a:p>
          <a:p>
            <a:pPr marL="571500" indent="-571500"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IN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Insights Effectively</a:t>
            </a:r>
          </a:p>
        </p:txBody>
      </p: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18CFE5-0653-4482-B62E-94211AAB30DA}"/>
              </a:ext>
            </a:extLst>
          </p:cNvPr>
          <p:cNvSpPr txBox="1"/>
          <p:nvPr/>
        </p:nvSpPr>
        <p:spPr>
          <a:xfrm>
            <a:off x="351182" y="87819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5D434C41-1D74-BA6A-2481-627F7FE2128F}"/>
              </a:ext>
            </a:extLst>
          </p:cNvPr>
          <p:cNvSpPr/>
          <p:nvPr/>
        </p:nvSpPr>
        <p:spPr>
          <a:xfrm>
            <a:off x="1905000" y="1557525"/>
            <a:ext cx="6263640" cy="768818"/>
          </a:xfrm>
          <a:prstGeom prst="chevron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egoeUIVariable"/>
              </a:rPr>
              <a:t>Exceeding Expectations-</a:t>
            </a:r>
            <a:r>
              <a:rPr lang="en-US" b="1" i="0" dirty="0">
                <a:solidFill>
                  <a:schemeClr val="tx1"/>
                </a:solidFill>
                <a:effectLst/>
                <a:latin typeface="SegoeUIVariable"/>
              </a:rPr>
              <a:t> Highest count in the “Exceeds” category (3829).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75E23-AEAE-22ED-6120-DD9A0621A072}"/>
              </a:ext>
            </a:extLst>
          </p:cNvPr>
          <p:cNvSpPr txBox="1"/>
          <p:nvPr/>
        </p:nvSpPr>
        <p:spPr>
          <a:xfrm>
            <a:off x="351182" y="893530"/>
            <a:ext cx="714292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(Employee Performance Improvement And Pay Zone Optimization)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96827995-9C02-7538-8932-2A564DDFBA4F}"/>
              </a:ext>
            </a:extLst>
          </p:cNvPr>
          <p:cNvSpPr/>
          <p:nvPr/>
        </p:nvSpPr>
        <p:spPr>
          <a:xfrm>
            <a:off x="1905000" y="2525758"/>
            <a:ext cx="6263640" cy="768818"/>
          </a:xfrm>
          <a:prstGeom prst="chevron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egoeUIVariable"/>
              </a:rPr>
              <a:t>Fully Meeting Expectations- T</a:t>
            </a:r>
            <a:r>
              <a:rPr lang="en-US" b="1" i="0" dirty="0">
                <a:solidFill>
                  <a:schemeClr val="tx1"/>
                </a:solidFill>
                <a:effectLst/>
                <a:latin typeface="SegoeUIVariable"/>
              </a:rPr>
              <a:t>otal count of 19150 individuals meeting expectations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21F3E87-7FE5-5689-21D9-47954A36A007}"/>
              </a:ext>
            </a:extLst>
          </p:cNvPr>
          <p:cNvSpPr/>
          <p:nvPr/>
        </p:nvSpPr>
        <p:spPr>
          <a:xfrm>
            <a:off x="1905000" y="3455550"/>
            <a:ext cx="6263640" cy="845700"/>
          </a:xfrm>
          <a:prstGeom prst="chevron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egoeUIVariable"/>
              </a:rPr>
              <a:t>Areas Needing Improvement-</a:t>
            </a:r>
            <a:r>
              <a:rPr lang="en-US" b="1" i="0" dirty="0">
                <a:solidFill>
                  <a:schemeClr val="tx1"/>
                </a:solidFill>
                <a:effectLst/>
                <a:latin typeface="SegoeUIVariable"/>
              </a:rPr>
              <a:t>Lowest count in both “Needs Improvement” (3831) and “PIP” (3830) categories.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7172450-8900-D60A-B778-D906DBC874BB}"/>
              </a:ext>
            </a:extLst>
          </p:cNvPr>
          <p:cNvSpPr/>
          <p:nvPr/>
        </p:nvSpPr>
        <p:spPr>
          <a:xfrm>
            <a:off x="1905000" y="4462224"/>
            <a:ext cx="6263640" cy="845700"/>
          </a:xfrm>
          <a:prstGeom prst="chevron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egoeUIVariable"/>
              </a:rPr>
              <a:t>Performance Improvement Plans (PIP)-11495 Instances on Performance Improvement Plans (PIP).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04913169-5B77-1CD5-52A5-AA9E468BF377}"/>
              </a:ext>
            </a:extLst>
          </p:cNvPr>
          <p:cNvSpPr/>
          <p:nvPr/>
        </p:nvSpPr>
        <p:spPr>
          <a:xfrm>
            <a:off x="1905000" y="5507339"/>
            <a:ext cx="6263640" cy="845700"/>
          </a:xfrm>
          <a:prstGeom prst="chevron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b="1" i="0" dirty="0">
                <a:solidFill>
                  <a:schemeClr val="tx1"/>
                </a:solidFill>
                <a:effectLst/>
                <a:latin typeface="SegoeUIVariable"/>
              </a:rPr>
              <a:t>Overall Performance-</a:t>
            </a:r>
            <a:r>
              <a:rPr lang="en-US" b="1" i="0" dirty="0">
                <a:solidFill>
                  <a:schemeClr val="tx1"/>
                </a:solidFill>
                <a:effectLst/>
                <a:latin typeface="SegoeUIVariable"/>
              </a:rPr>
              <a:t>3829 Employees exceed expectations</a:t>
            </a:r>
          </a:p>
        </p:txBody>
      </p:sp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63826FAB-73C4-E6AD-3976-DA8DB2CDE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647" y="1694553"/>
            <a:ext cx="560293" cy="4947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" name="Graphic 2" descr="Right pointing backhand index">
            <a:extLst>
              <a:ext uri="{FF2B5EF4-FFF2-40B4-BE49-F238E27FC236}">
                <a16:creationId xmlns:a16="http://schemas.microsoft.com/office/drawing/2014/main" id="{3AB2299A-30D2-9EAE-15BA-63F70F837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647" y="2662786"/>
            <a:ext cx="560293" cy="4947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Graphic 3" descr="Right pointing backhand index">
            <a:extLst>
              <a:ext uri="{FF2B5EF4-FFF2-40B4-BE49-F238E27FC236}">
                <a16:creationId xmlns:a16="http://schemas.microsoft.com/office/drawing/2014/main" id="{24AFE6F0-BD61-008D-9A73-7C74F676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646" y="3631019"/>
            <a:ext cx="560293" cy="4947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Graphic 5" descr="Right pointing backhand index">
            <a:extLst>
              <a:ext uri="{FF2B5EF4-FFF2-40B4-BE49-F238E27FC236}">
                <a16:creationId xmlns:a16="http://schemas.microsoft.com/office/drawing/2014/main" id="{A1973308-64D5-D262-6166-8AE82E37D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646" y="4637693"/>
            <a:ext cx="560293" cy="4947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" name="Graphic 7" descr="Right pointing backhand index">
            <a:extLst>
              <a:ext uri="{FF2B5EF4-FFF2-40B4-BE49-F238E27FC236}">
                <a16:creationId xmlns:a16="http://schemas.microsoft.com/office/drawing/2014/main" id="{C60267F5-5AA4-167E-1FE5-241BD1B8B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645" y="5682808"/>
            <a:ext cx="560293" cy="4947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CD434E8-BB50-A413-9D7C-DC400501D557}"/>
              </a:ext>
            </a:extLst>
          </p:cNvPr>
          <p:cNvGrpSpPr/>
          <p:nvPr/>
        </p:nvGrpSpPr>
        <p:grpSpPr>
          <a:xfrm>
            <a:off x="225287" y="463826"/>
            <a:ext cx="8865705" cy="5570898"/>
            <a:chOff x="225287" y="463826"/>
            <a:chExt cx="8865705" cy="55708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17BB780-F307-40F6-ABEF-1D33C56CEFD3}"/>
                </a:ext>
              </a:extLst>
            </p:cNvPr>
            <p:cNvSpPr txBox="1"/>
            <p:nvPr/>
          </p:nvSpPr>
          <p:spPr>
            <a:xfrm>
              <a:off x="225287" y="463826"/>
              <a:ext cx="88657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WHO ARE THE END USERS?</a:t>
              </a:r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DA59EE2A-096D-4478-4E17-2A6C74F11737}"/>
                </a:ext>
              </a:extLst>
            </p:cNvPr>
            <p:cNvSpPr/>
            <p:nvPr/>
          </p:nvSpPr>
          <p:spPr>
            <a:xfrm>
              <a:off x="2453640" y="1919924"/>
              <a:ext cx="6271592" cy="701040"/>
            </a:xfrm>
            <a:prstGeom prst="homePlate">
              <a:avLst/>
            </a:prstGeom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IN" b="1" dirty="0">
                  <a:solidFill>
                    <a:schemeClr val="tx1"/>
                  </a:solidFill>
                </a:rPr>
                <a:t>HUMAN RESOURCES [HR] PROFESSIONAL</a:t>
              </a:r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04F904B0-A676-B163-6840-E5459BB427DF}"/>
                </a:ext>
              </a:extLst>
            </p:cNvPr>
            <p:cNvSpPr/>
            <p:nvPr/>
          </p:nvSpPr>
          <p:spPr>
            <a:xfrm>
              <a:off x="2453640" y="2773364"/>
              <a:ext cx="6271592" cy="701040"/>
            </a:xfrm>
            <a:prstGeom prst="homePlate">
              <a:avLst/>
            </a:prstGeom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b="1" dirty="0">
                  <a:solidFill>
                    <a:schemeClr val="tx1"/>
                  </a:solidFill>
                </a:rPr>
                <a:t>MANAGERS AND TEAM LEADS</a:t>
              </a:r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047D1FF4-9A79-C1AC-039C-681CED8A4BF0}"/>
                </a:ext>
              </a:extLst>
            </p:cNvPr>
            <p:cNvSpPr/>
            <p:nvPr/>
          </p:nvSpPr>
          <p:spPr>
            <a:xfrm>
              <a:off x="2453640" y="3626804"/>
              <a:ext cx="6271592" cy="701040"/>
            </a:xfrm>
            <a:prstGeom prst="homePlate">
              <a:avLst/>
            </a:prstGeom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b="1" dirty="0">
                  <a:solidFill>
                    <a:schemeClr val="tx1"/>
                  </a:solidFill>
                </a:rPr>
                <a:t>EMPLOYEES </a:t>
              </a:r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C0B62D5B-C067-66B4-F648-110616E1C61D}"/>
                </a:ext>
              </a:extLst>
            </p:cNvPr>
            <p:cNvSpPr/>
            <p:nvPr/>
          </p:nvSpPr>
          <p:spPr>
            <a:xfrm>
              <a:off x="2453640" y="4480244"/>
              <a:ext cx="6271592" cy="701040"/>
            </a:xfrm>
            <a:prstGeom prst="homePlate">
              <a:avLst/>
            </a:prstGeom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b="1" dirty="0">
                  <a:solidFill>
                    <a:schemeClr val="tx1"/>
                  </a:solidFill>
                </a:rPr>
                <a:t>ANALYSTS AND DATA SCIENTISTS</a:t>
              </a:r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C5DC3320-8BA1-BA80-284D-19719489FF36}"/>
                </a:ext>
              </a:extLst>
            </p:cNvPr>
            <p:cNvSpPr/>
            <p:nvPr/>
          </p:nvSpPr>
          <p:spPr>
            <a:xfrm>
              <a:off x="2453640" y="5333684"/>
              <a:ext cx="6271592" cy="701040"/>
            </a:xfrm>
            <a:prstGeom prst="homePlate">
              <a:avLst/>
            </a:prstGeom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b="1" dirty="0">
                  <a:solidFill>
                    <a:schemeClr val="tx1"/>
                  </a:solidFill>
                </a:rPr>
                <a:t>EXECUTIVES AND DECISION-MAKERS</a:t>
              </a:r>
            </a:p>
          </p:txBody>
        </p:sp>
      </p:grpSp>
      <p:pic>
        <p:nvPicPr>
          <p:cNvPr id="4" name="Graphic 3" descr="Right pointing backhand index">
            <a:extLst>
              <a:ext uri="{FF2B5EF4-FFF2-40B4-BE49-F238E27FC236}">
                <a16:creationId xmlns:a16="http://schemas.microsoft.com/office/drawing/2014/main" id="{0C18EDB0-C678-C589-73C1-16FA3431C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3306" y="2023063"/>
            <a:ext cx="560293" cy="4947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Graphic 4" descr="Right pointing backhand index">
            <a:extLst>
              <a:ext uri="{FF2B5EF4-FFF2-40B4-BE49-F238E27FC236}">
                <a16:creationId xmlns:a16="http://schemas.microsoft.com/office/drawing/2014/main" id="{19548E13-A99A-EF20-AB73-E11855368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3306" y="2865658"/>
            <a:ext cx="560293" cy="4947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2" name="Graphic 11" descr="Right pointing backhand index">
            <a:extLst>
              <a:ext uri="{FF2B5EF4-FFF2-40B4-BE49-F238E27FC236}">
                <a16:creationId xmlns:a16="http://schemas.microsoft.com/office/drawing/2014/main" id="{5EC25715-0988-8EDC-6F79-E41EA796E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3306" y="3785254"/>
            <a:ext cx="560293" cy="4947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Graphic 12" descr="Right pointing backhand index">
            <a:extLst>
              <a:ext uri="{FF2B5EF4-FFF2-40B4-BE49-F238E27FC236}">
                <a16:creationId xmlns:a16="http://schemas.microsoft.com/office/drawing/2014/main" id="{32040F6F-D585-AE77-BD99-9FD88934B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3306" y="4583383"/>
            <a:ext cx="560293" cy="4947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4" name="Graphic 13" descr="Right pointing backhand index">
            <a:extLst>
              <a:ext uri="{FF2B5EF4-FFF2-40B4-BE49-F238E27FC236}">
                <a16:creationId xmlns:a16="http://schemas.microsoft.com/office/drawing/2014/main" id="{14097F5A-B67B-24D6-5527-835DD8E5E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3305" y="5436823"/>
            <a:ext cx="560293" cy="4947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1BCA9C-8236-4147-BF6C-F5298B94D063}"/>
              </a:ext>
            </a:extLst>
          </p:cNvPr>
          <p:cNvSpPr txBox="1"/>
          <p:nvPr/>
        </p:nvSpPr>
        <p:spPr>
          <a:xfrm>
            <a:off x="241912" y="125294"/>
            <a:ext cx="9966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0F684-DE3F-93B2-A95D-130F04A10180}"/>
              </a:ext>
            </a:extLst>
          </p:cNvPr>
          <p:cNvSpPr txBox="1"/>
          <p:nvPr/>
        </p:nvSpPr>
        <p:spPr>
          <a:xfrm>
            <a:off x="520309" y="2358336"/>
            <a:ext cx="953809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FILTERING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 (Body)"/>
              </a:rPr>
              <a:t> </a:t>
            </a:r>
            <a:r>
              <a:rPr lang="en-US" sz="2000" b="1" dirty="0">
                <a:latin typeface="Trebuchet MS (Body)"/>
              </a:rPr>
              <a:t>–</a:t>
            </a:r>
            <a:r>
              <a:rPr lang="en-US" sz="1900" dirty="0">
                <a:latin typeface="Trebuchet MS (Body)"/>
              </a:rPr>
              <a:t> Remove missing values.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dirty="0">
              <a:latin typeface="Trebuchet MS (Body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rebuchet MS (Body)"/>
              </a:rPr>
              <a:t>CONDITIONAL FORMATTING</a:t>
            </a:r>
            <a:r>
              <a:rPr lang="en-US" sz="1900" dirty="0">
                <a:latin typeface="Trebuchet MS (Body)"/>
              </a:rPr>
              <a:t> </a:t>
            </a:r>
            <a:r>
              <a:rPr lang="en-US" sz="2000" b="1" dirty="0">
                <a:latin typeface="Trebuchet MS (Body)"/>
              </a:rPr>
              <a:t>–</a:t>
            </a:r>
            <a:r>
              <a:rPr lang="en-US" sz="1900" dirty="0">
                <a:latin typeface="Trebuchet MS (Body)"/>
              </a:rPr>
              <a:t> Blanks, Background Color Shading, Data Bars, Values.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dirty="0">
              <a:latin typeface="Trebuchet MS (Body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rebuchet MS (Body)"/>
              </a:rPr>
              <a:t>DATA FILTERING AND SORTING</a:t>
            </a:r>
            <a:r>
              <a:rPr lang="en-US" sz="1900" dirty="0">
                <a:latin typeface="Trebuchet MS (Body)"/>
              </a:rPr>
              <a:t> </a:t>
            </a:r>
            <a:r>
              <a:rPr lang="en-US" sz="2000" b="1" dirty="0">
                <a:latin typeface="Trebuchet MS (Body)"/>
              </a:rPr>
              <a:t>–</a:t>
            </a:r>
            <a:r>
              <a:rPr lang="en-US" sz="1900" dirty="0">
                <a:latin typeface="Trebuchet MS (Body)"/>
              </a:rPr>
              <a:t>Identify specific employee performance groups, such as those with exceeds, Need improvement and fully meets.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dirty="0">
              <a:latin typeface="Trebuchet MS (Body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rebuchet MS (Body)"/>
              </a:rPr>
              <a:t>PIVOT TABLE –</a:t>
            </a:r>
            <a:r>
              <a:rPr lang="en-US" sz="1900" dirty="0">
                <a:latin typeface="Trebuchet MS (Body)"/>
              </a:rPr>
              <a:t> Summary of employee performance under their Employee ID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dirty="0">
              <a:latin typeface="Trebuchet MS (Body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rebuchet MS (Body)"/>
              </a:rPr>
              <a:t>GRAPHS –</a:t>
            </a:r>
            <a:r>
              <a:rPr lang="en-US" sz="1900" dirty="0">
                <a:latin typeface="Trebuchet MS (Body)"/>
              </a:rPr>
              <a:t> Final Report with Trend line.</a:t>
            </a:r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5082-0A41-445E-9740-6C8E96B1D281}"/>
              </a:ext>
            </a:extLst>
          </p:cNvPr>
          <p:cNvSpPr txBox="1"/>
          <p:nvPr/>
        </p:nvSpPr>
        <p:spPr>
          <a:xfrm>
            <a:off x="886570" y="1793401"/>
            <a:ext cx="76995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 </a:t>
            </a:r>
            <a:r>
              <a:rPr lang="en-US" sz="2000" dirty="0"/>
              <a:t>: A unique identifier for each employee in the organization.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: The first name of the employee.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 ZONE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: The pay zone or salary band to which the employee's compensation falls.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SCORE</a:t>
            </a:r>
            <a:r>
              <a:rPr lang="en-US" sz="2000" dirty="0"/>
              <a:t>: A score indicating the employee's performance level (e.g., Excellent, Satisfactory, Needs Improvement).</a:t>
            </a:r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B2DF1-83AA-4207-BD42-5AFF1EB4E4B2}"/>
              </a:ext>
            </a:extLst>
          </p:cNvPr>
          <p:cNvSpPr txBox="1"/>
          <p:nvPr/>
        </p:nvSpPr>
        <p:spPr>
          <a:xfrm>
            <a:off x="543338" y="320213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D1BE8-D50D-445F-BF7A-D1E5619C1381}"/>
              </a:ext>
            </a:extLst>
          </p:cNvPr>
          <p:cNvSpPr txBox="1"/>
          <p:nvPr/>
        </p:nvSpPr>
        <p:spPr>
          <a:xfrm>
            <a:off x="638832" y="1769944"/>
            <a:ext cx="895846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DATA SET : </a:t>
            </a:r>
            <a:r>
              <a:rPr lang="en-US" sz="2000" dirty="0"/>
              <a:t>Kaggle, Employee Dataset.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FEATURE SELECTION :</a:t>
            </a:r>
            <a:r>
              <a:rPr lang="en-US" sz="2000" dirty="0"/>
              <a:t> Slicer, Conditional Formatting, Designing.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DATE CLEANING </a:t>
            </a:r>
            <a:r>
              <a:rPr lang="en-US" sz="2000" dirty="0"/>
              <a:t>: Missing values, Irrelevant data, Correct Errors, Remove Unnecessary Columns And Rows.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PIVOT TABLE :</a:t>
            </a:r>
            <a:r>
              <a:rPr lang="en-US" sz="2000" dirty="0"/>
              <a:t> Employee ID, First Name, Performance Score.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CHART :</a:t>
            </a:r>
            <a:r>
              <a:rPr lang="en-US" sz="2000" dirty="0"/>
              <a:t> Report of Employee Performance based on their </a:t>
            </a:r>
            <a:r>
              <a:rPr lang="en-IN" sz="2000" i="0" u="none" strike="noStrike" dirty="0">
                <a:effectLst/>
              </a:rPr>
              <a:t>Employee ID</a:t>
            </a:r>
            <a:r>
              <a:rPr lang="en-IN" sz="2400" dirty="0"/>
              <a:t> </a:t>
            </a:r>
            <a:r>
              <a:rPr lang="en-IN" sz="2000" dirty="0"/>
              <a:t>is represented in values</a:t>
            </a:r>
            <a:r>
              <a:rPr lang="en-US" sz="2000" dirty="0"/>
              <a:t>, and the performance score is presented as a column chart</a:t>
            </a:r>
            <a:r>
              <a:rPr lang="en-I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774</TotalTime>
  <Words>517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Performance Analysis Using Excel</vt:lpstr>
      <vt:lpstr>PROJECT TITLE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SAKTHIVEL D</cp:lastModifiedBy>
  <cp:revision>33</cp:revision>
  <dcterms:created xsi:type="dcterms:W3CDTF">2024-08-21T00:32:52Z</dcterms:created>
  <dcterms:modified xsi:type="dcterms:W3CDTF">2024-08-27T09:02:17Z</dcterms:modified>
</cp:coreProperties>
</file>