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9" r:id="rId34"/>
    <p:sldId id="300" r:id="rId35"/>
    <p:sldId id="301" r:id="rId36"/>
    <p:sldId id="288" r:id="rId37"/>
    <p:sldId id="289" r:id="rId38"/>
    <p:sldId id="290" r:id="rId39"/>
    <p:sldId id="291" r:id="rId40"/>
    <p:sldId id="292" r:id="rId41"/>
    <p:sldId id="302" r:id="rId42"/>
    <p:sldId id="307" r:id="rId43"/>
    <p:sldId id="293" r:id="rId44"/>
    <p:sldId id="294" r:id="rId45"/>
    <p:sldId id="295" r:id="rId46"/>
    <p:sldId id="296" r:id="rId47"/>
    <p:sldId id="297" r:id="rId48"/>
    <p:sldId id="305" r:id="rId49"/>
    <p:sldId id="298" r:id="rId50"/>
    <p:sldId id="303" r:id="rId51"/>
    <p:sldId id="304" r:id="rId52"/>
    <p:sldId id="306"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6a744f2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96a744f2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96a744f2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96a744f2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96a744f2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96a744f2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96a744f2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96a744f2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96a744f2b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96a744f2b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96a744f2b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96a744f2b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96a744f2b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96a744f2b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96a744f2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96a744f2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96a744f2b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96a744f2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96a744f2b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96a744f2b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96a744f2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96a744f2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6a744f2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6a744f2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6a744f2b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96a744f2b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9727fb3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9727fb3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9727fb33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9727fb33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9727fb33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9727fb33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9727fb33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9727fb33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9727fb33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9727fb33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9727fb33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9727fb33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9727fb33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9727fb33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9767ed1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9767ed1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96a744f2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96a744f2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9767ed14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9767ed14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9767ed14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9767ed1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9767ed14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9767ed14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9767ed14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9767ed1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603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9767ed14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9767ed1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57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9767ed14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9767ed1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076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9767ed14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9767ed14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9767ed14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9767ed14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9776272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9776272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9776272b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9776272b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96a744f2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96a744f2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9776272b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9776272b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9776272b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9776272b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446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9776272b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59776272b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184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9776272b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9776272b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9776272b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9776272b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9776272b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9776272b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59776272b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59776272b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9776272b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9776272b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9776272b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9776272b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165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9776272b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9776272b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96a744f2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96a744f2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9776272b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9776272b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612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9776272b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9776272b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5845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dirty="0"/>
          </a:p>
        </p:txBody>
      </p:sp>
    </p:spTree>
    <p:extLst>
      <p:ext uri="{BB962C8B-B14F-4D97-AF65-F5344CB8AC3E}">
        <p14:creationId xmlns:p14="http://schemas.microsoft.com/office/powerpoint/2010/main" val="260323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96a744f2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96a744f2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6a744f2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6a744f2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96a744f2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96a744f2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96a744f2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96a744f2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47.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61.jpg"/></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3.xml"/><Relationship Id="rId6" Type="http://schemas.openxmlformats.org/officeDocument/2006/relationships/hyperlink" Target="https://www.dropbox.com/sh/plhbo1ornjah8jb/AAAOdaSe5JArLE1XRo--Eh_7a?dl=0" TargetMode="External"/><Relationship Id="rId5" Type="http://schemas.openxmlformats.org/officeDocument/2006/relationships/hyperlink" Target="http://ojorcio.000webhostapp.com/" TargetMode="Externa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723750" y="138418"/>
            <a:ext cx="7696500" cy="107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419" sz="3000" b="1" dirty="0">
                <a:solidFill>
                  <a:schemeClr val="dk1"/>
                </a:solidFill>
              </a:rPr>
              <a:t>GUÍA TUTORIAL DEL SOFTWARE</a:t>
            </a:r>
            <a:endParaRPr sz="3000" b="1" dirty="0">
              <a:solidFill>
                <a:schemeClr val="dk1"/>
              </a:solidFill>
            </a:endParaRPr>
          </a:p>
          <a:p>
            <a:pPr marL="0" lvl="0" indent="0" algn="ctr" rtl="0">
              <a:spcBef>
                <a:spcPts val="0"/>
              </a:spcBef>
              <a:spcAft>
                <a:spcPts val="0"/>
              </a:spcAft>
              <a:buClr>
                <a:schemeClr val="dk1"/>
              </a:buClr>
              <a:buSzPts val="1100"/>
              <a:buFont typeface="Arial"/>
              <a:buNone/>
            </a:pPr>
            <a:r>
              <a:rPr lang="es-419" sz="3000" b="1" dirty="0">
                <a:solidFill>
                  <a:schemeClr val="dk1"/>
                </a:solidFill>
              </a:rPr>
              <a:t>PARA TESTEAR LA DMNN</a:t>
            </a:r>
            <a:endParaRPr sz="3000" b="1" dirty="0">
              <a:solidFill>
                <a:schemeClr val="dk1"/>
              </a:solidFill>
            </a:endParaRPr>
          </a:p>
        </p:txBody>
      </p:sp>
      <p:sp>
        <p:nvSpPr>
          <p:cNvPr id="55" name="Google Shape;55;p13"/>
          <p:cNvSpPr txBox="1"/>
          <p:nvPr/>
        </p:nvSpPr>
        <p:spPr>
          <a:xfrm>
            <a:off x="4572001" y="1250192"/>
            <a:ext cx="4445848" cy="1073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419" sz="2400" b="1" dirty="0">
                <a:solidFill>
                  <a:schemeClr val="dk1"/>
                </a:solidFill>
              </a:rPr>
              <a:t>Omar Jordán </a:t>
            </a:r>
            <a:r>
              <a:rPr lang="es-419" sz="2400" b="1" dirty="0" err="1">
                <a:solidFill>
                  <a:schemeClr val="dk1"/>
                </a:solidFill>
              </a:rPr>
              <a:t>Jordán</a:t>
            </a:r>
            <a:endParaRPr sz="2400" b="1" dirty="0">
              <a:solidFill>
                <a:schemeClr val="dk1"/>
              </a:solidFill>
            </a:endParaRPr>
          </a:p>
          <a:p>
            <a:pPr marL="0" lvl="0" indent="0" algn="ctr" rtl="0">
              <a:spcBef>
                <a:spcPts val="0"/>
              </a:spcBef>
              <a:spcAft>
                <a:spcPts val="0"/>
              </a:spcAft>
              <a:buClr>
                <a:schemeClr val="dk1"/>
              </a:buClr>
              <a:buSzPts val="1100"/>
              <a:buFont typeface="Arial"/>
              <a:buNone/>
            </a:pPr>
            <a:r>
              <a:rPr lang="es-419" sz="2400" b="1" dirty="0">
                <a:solidFill>
                  <a:schemeClr val="dk1"/>
                </a:solidFill>
              </a:rPr>
              <a:t>Universidad del Valle 2019</a:t>
            </a:r>
            <a:endParaRPr sz="2400" b="1" dirty="0">
              <a:solidFill>
                <a:schemeClr val="dk1"/>
              </a:solidFill>
            </a:endParaRPr>
          </a:p>
        </p:txBody>
      </p:sp>
      <p:pic>
        <p:nvPicPr>
          <p:cNvPr id="56" name="Google Shape;56;p13"/>
          <p:cNvPicPr preferRelativeResize="0">
            <a:picLocks noChangeAspect="1"/>
          </p:cNvPicPr>
          <p:nvPr/>
        </p:nvPicPr>
        <p:blipFill>
          <a:blip r:embed="rId3"/>
          <a:srcRect/>
          <a:stretch/>
        </p:blipFill>
        <p:spPr>
          <a:xfrm>
            <a:off x="126151" y="1437370"/>
            <a:ext cx="4541541" cy="3563224"/>
          </a:xfrm>
          <a:prstGeom prst="rect">
            <a:avLst/>
          </a:prstGeom>
          <a:noFill/>
          <a:ln>
            <a:noFill/>
          </a:ln>
        </p:spPr>
      </p:pic>
      <p:pic>
        <p:nvPicPr>
          <p:cNvPr id="57" name="Google Shape;57;p13"/>
          <p:cNvPicPr preferRelativeResize="0">
            <a:picLocks noChangeAspect="1"/>
          </p:cNvPicPr>
          <p:nvPr/>
        </p:nvPicPr>
        <p:blipFill>
          <a:blip r:embed="rId4">
            <a:alphaModFix/>
          </a:blip>
          <a:stretch>
            <a:fillRect/>
          </a:stretch>
        </p:blipFill>
        <p:spPr>
          <a:xfrm>
            <a:off x="6963553" y="2658140"/>
            <a:ext cx="2180447" cy="2009095"/>
          </a:xfrm>
          <a:prstGeom prst="rect">
            <a:avLst/>
          </a:prstGeom>
          <a:noFill/>
          <a:ln>
            <a:noFill/>
          </a:ln>
        </p:spPr>
      </p:pic>
      <p:pic>
        <p:nvPicPr>
          <p:cNvPr id="6" name="Google Shape;320;p46">
            <a:extLst>
              <a:ext uri="{FF2B5EF4-FFF2-40B4-BE49-F238E27FC236}">
                <a16:creationId xmlns:a16="http://schemas.microsoft.com/office/drawing/2014/main" id="{9A337F15-79A0-47E6-B414-4CF0EF3BAC94}"/>
              </a:ext>
            </a:extLst>
          </p:cNvPr>
          <p:cNvPicPr preferRelativeResize="0">
            <a:picLocks noChangeAspect="1"/>
          </p:cNvPicPr>
          <p:nvPr/>
        </p:nvPicPr>
        <p:blipFill>
          <a:blip r:embed="rId5">
            <a:alphaModFix/>
          </a:blip>
          <a:stretch>
            <a:fillRect/>
          </a:stretch>
        </p:blipFill>
        <p:spPr>
          <a:xfrm>
            <a:off x="4791187" y="2902687"/>
            <a:ext cx="2180448" cy="16148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2"/>
          <p:cNvPicPr preferRelativeResize="0">
            <a:picLocks noChangeAspect="1"/>
          </p:cNvPicPr>
          <p:nvPr/>
        </p:nvPicPr>
        <p:blipFill>
          <a:blip r:embed="rId3"/>
          <a:stretch/>
        </p:blipFill>
        <p:spPr>
          <a:xfrm>
            <a:off x="1660334" y="915180"/>
            <a:ext cx="5614500" cy="3701115"/>
          </a:xfrm>
          <a:prstGeom prst="rect">
            <a:avLst/>
          </a:prstGeom>
          <a:noFill/>
          <a:ln>
            <a:noFill/>
          </a:ln>
        </p:spPr>
      </p:pic>
      <p:sp>
        <p:nvSpPr>
          <p:cNvPr id="128" name="Google Shape;128;p22"/>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Problema</a:t>
            </a:r>
            <a:endParaRPr sz="2400" b="1"/>
          </a:p>
        </p:txBody>
      </p:sp>
      <p:sp>
        <p:nvSpPr>
          <p:cNvPr id="130" name="Google Shape;130;p22"/>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9 / 34</a:t>
            </a:r>
            <a:endParaRPr dirty="0"/>
          </a:p>
        </p:txBody>
      </p:sp>
      <p:cxnSp>
        <p:nvCxnSpPr>
          <p:cNvPr id="6" name="Conector recto de flecha 5">
            <a:extLst>
              <a:ext uri="{FF2B5EF4-FFF2-40B4-BE49-F238E27FC236}">
                <a16:creationId xmlns:a16="http://schemas.microsoft.com/office/drawing/2014/main" id="{85B54266-DE5A-44BA-9754-094EBAC53C27}"/>
              </a:ext>
            </a:extLst>
          </p:cNvPr>
          <p:cNvCxnSpPr>
            <a:cxnSpLocks/>
          </p:cNvCxnSpPr>
          <p:nvPr/>
        </p:nvCxnSpPr>
        <p:spPr>
          <a:xfrm flipH="1" flipV="1">
            <a:off x="6466901" y="3955055"/>
            <a:ext cx="1176969" cy="39963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5DD9231C-DB0F-4674-B3BD-A5A5EA8851FC}"/>
              </a:ext>
            </a:extLst>
          </p:cNvPr>
          <p:cNvSpPr txBox="1"/>
          <p:nvPr/>
        </p:nvSpPr>
        <p:spPr>
          <a:xfrm>
            <a:off x="7643870" y="4354685"/>
            <a:ext cx="1333857" cy="523220"/>
          </a:xfrm>
          <a:prstGeom prst="rect">
            <a:avLst/>
          </a:prstGeom>
          <a:noFill/>
        </p:spPr>
        <p:txBody>
          <a:bodyPr wrap="square" rtlCol="0">
            <a:spAutoFit/>
          </a:bodyPr>
          <a:lstStyle/>
          <a:p>
            <a:r>
              <a:rPr lang="es-CO" dirty="0"/>
              <a:t>Pulse “Normalizar”</a:t>
            </a:r>
          </a:p>
        </p:txBody>
      </p:sp>
      <p:cxnSp>
        <p:nvCxnSpPr>
          <p:cNvPr id="10" name="Conector recto de flecha 9">
            <a:extLst>
              <a:ext uri="{FF2B5EF4-FFF2-40B4-BE49-F238E27FC236}">
                <a16:creationId xmlns:a16="http://schemas.microsoft.com/office/drawing/2014/main" id="{311500B4-4C1E-4931-9AD6-035D30A4B88B}"/>
              </a:ext>
            </a:extLst>
          </p:cNvPr>
          <p:cNvCxnSpPr>
            <a:cxnSpLocks/>
          </p:cNvCxnSpPr>
          <p:nvPr/>
        </p:nvCxnSpPr>
        <p:spPr>
          <a:xfrm flipH="1">
            <a:off x="6466902" y="2870791"/>
            <a:ext cx="1016764" cy="89257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4EF55EB8-A39A-4E3D-862E-2DE099608668}"/>
              </a:ext>
            </a:extLst>
          </p:cNvPr>
          <p:cNvSpPr txBox="1"/>
          <p:nvPr/>
        </p:nvSpPr>
        <p:spPr>
          <a:xfrm>
            <a:off x="7483666" y="943016"/>
            <a:ext cx="1518375" cy="2677656"/>
          </a:xfrm>
          <a:prstGeom prst="rect">
            <a:avLst/>
          </a:prstGeom>
          <a:noFill/>
        </p:spPr>
        <p:txBody>
          <a:bodyPr wrap="square" rtlCol="0">
            <a:spAutoFit/>
          </a:bodyPr>
          <a:lstStyle/>
          <a:p>
            <a:r>
              <a:rPr lang="es-CO" dirty="0"/>
              <a:t>La normalización puede ser relativa, es decir independiente para cada dimensión, o absoluta, tomando todo en conjunto, se explicará luego del tutorial</a:t>
            </a:r>
          </a:p>
        </p:txBody>
      </p:sp>
      <p:cxnSp>
        <p:nvCxnSpPr>
          <p:cNvPr id="12" name="Conector recto de flecha 11">
            <a:extLst>
              <a:ext uri="{FF2B5EF4-FFF2-40B4-BE49-F238E27FC236}">
                <a16:creationId xmlns:a16="http://schemas.microsoft.com/office/drawing/2014/main" id="{F6285C6C-6207-4A24-87F1-148659E7DB08}"/>
              </a:ext>
            </a:extLst>
          </p:cNvPr>
          <p:cNvCxnSpPr>
            <a:cxnSpLocks/>
          </p:cNvCxnSpPr>
          <p:nvPr/>
        </p:nvCxnSpPr>
        <p:spPr>
          <a:xfrm>
            <a:off x="1291298" y="3466214"/>
            <a:ext cx="3716637" cy="29715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097C4ADE-5BFB-4EB5-A671-355132F0502D}"/>
              </a:ext>
            </a:extLst>
          </p:cNvPr>
          <p:cNvSpPr txBox="1"/>
          <p:nvPr/>
        </p:nvSpPr>
        <p:spPr>
          <a:xfrm>
            <a:off x="141959" y="3240145"/>
            <a:ext cx="1412301" cy="1815882"/>
          </a:xfrm>
          <a:prstGeom prst="rect">
            <a:avLst/>
          </a:prstGeom>
          <a:noFill/>
        </p:spPr>
        <p:txBody>
          <a:bodyPr wrap="square" rtlCol="0">
            <a:spAutoFit/>
          </a:bodyPr>
          <a:lstStyle/>
          <a:p>
            <a:r>
              <a:rPr lang="es-CO" dirty="0"/>
              <a:t>Cuenta con dos tipos de normalización: Min-Max y Z-score, se explicarán luego del tutorial</a:t>
            </a:r>
          </a:p>
        </p:txBody>
      </p:sp>
      <p:sp>
        <p:nvSpPr>
          <p:cNvPr id="19" name="CuadroTexto 18">
            <a:extLst>
              <a:ext uri="{FF2B5EF4-FFF2-40B4-BE49-F238E27FC236}">
                <a16:creationId xmlns:a16="http://schemas.microsoft.com/office/drawing/2014/main" id="{9E611ADA-447B-4F73-873C-D6CBCA33F40D}"/>
              </a:ext>
            </a:extLst>
          </p:cNvPr>
          <p:cNvSpPr txBox="1"/>
          <p:nvPr/>
        </p:nvSpPr>
        <p:spPr>
          <a:xfrm>
            <a:off x="37543" y="518968"/>
            <a:ext cx="1518375" cy="2246769"/>
          </a:xfrm>
          <a:prstGeom prst="rect">
            <a:avLst/>
          </a:prstGeom>
          <a:noFill/>
        </p:spPr>
        <p:txBody>
          <a:bodyPr wrap="square" rtlCol="0">
            <a:spAutoFit/>
          </a:bodyPr>
          <a:lstStyle/>
          <a:p>
            <a:r>
              <a:rPr lang="es-CO" dirty="0"/>
              <a:t>Cuando se trabaja con sets de datos suele aplicarse pre procesamiento de los mismos, entre ello está la normalización, sobra decir que esto es opcional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3"/>
          <p:cNvPicPr preferRelativeResize="0">
            <a:picLocks noChangeAspect="1"/>
          </p:cNvPicPr>
          <p:nvPr/>
        </p:nvPicPr>
        <p:blipFill>
          <a:blip r:embed="rId3"/>
          <a:stretch/>
        </p:blipFill>
        <p:spPr>
          <a:xfrm>
            <a:off x="1654623" y="940990"/>
            <a:ext cx="5834754" cy="3838498"/>
          </a:xfrm>
          <a:prstGeom prst="rect">
            <a:avLst/>
          </a:prstGeom>
          <a:noFill/>
          <a:ln>
            <a:noFill/>
          </a:ln>
        </p:spPr>
      </p:pic>
      <p:sp>
        <p:nvSpPr>
          <p:cNvPr id="136" name="Google Shape;136;p23"/>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Problema</a:t>
            </a:r>
            <a:endParaRPr sz="2400" b="1"/>
          </a:p>
        </p:txBody>
      </p:sp>
      <p:sp>
        <p:nvSpPr>
          <p:cNvPr id="138" name="Google Shape;138;p23"/>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10 / 34</a:t>
            </a:r>
            <a:endParaRPr dirty="0"/>
          </a:p>
        </p:txBody>
      </p:sp>
      <p:cxnSp>
        <p:nvCxnSpPr>
          <p:cNvPr id="6" name="Conector recto de flecha 5">
            <a:extLst>
              <a:ext uri="{FF2B5EF4-FFF2-40B4-BE49-F238E27FC236}">
                <a16:creationId xmlns:a16="http://schemas.microsoft.com/office/drawing/2014/main" id="{89483499-920C-4E88-AB3B-F41DD5CC2816}"/>
              </a:ext>
            </a:extLst>
          </p:cNvPr>
          <p:cNvCxnSpPr>
            <a:cxnSpLocks/>
          </p:cNvCxnSpPr>
          <p:nvPr/>
        </p:nvCxnSpPr>
        <p:spPr>
          <a:xfrm flipH="1">
            <a:off x="5938092" y="1200839"/>
            <a:ext cx="1685580" cy="20932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B6B4CDD4-176C-44CD-933D-EFD7A2B07705}"/>
              </a:ext>
            </a:extLst>
          </p:cNvPr>
          <p:cNvSpPr txBox="1"/>
          <p:nvPr/>
        </p:nvSpPr>
        <p:spPr>
          <a:xfrm>
            <a:off x="7623672" y="788427"/>
            <a:ext cx="1266940" cy="523220"/>
          </a:xfrm>
          <a:prstGeom prst="rect">
            <a:avLst/>
          </a:prstGeom>
          <a:noFill/>
        </p:spPr>
        <p:txBody>
          <a:bodyPr wrap="square" rtlCol="0">
            <a:spAutoFit/>
          </a:bodyPr>
          <a:lstStyle/>
          <a:p>
            <a:r>
              <a:rPr lang="es-CO" dirty="0"/>
              <a:t>Pulse “Volver al Menú”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4"/>
          <p:cNvPicPr preferRelativeResize="0">
            <a:picLocks noChangeAspect="1"/>
          </p:cNvPicPr>
          <p:nvPr/>
        </p:nvPicPr>
        <p:blipFill>
          <a:blip r:embed="rId3"/>
          <a:stretch/>
        </p:blipFill>
        <p:spPr>
          <a:xfrm>
            <a:off x="1850834" y="915473"/>
            <a:ext cx="5702246" cy="3757249"/>
          </a:xfrm>
          <a:prstGeom prst="rect">
            <a:avLst/>
          </a:prstGeom>
          <a:noFill/>
          <a:ln>
            <a:noFill/>
          </a:ln>
        </p:spPr>
      </p:pic>
      <p:sp>
        <p:nvSpPr>
          <p:cNvPr id="144" name="Google Shape;144;p24"/>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GUI - Menú</a:t>
            </a:r>
            <a:endParaRPr sz="2400" b="1"/>
          </a:p>
        </p:txBody>
      </p:sp>
      <p:sp>
        <p:nvSpPr>
          <p:cNvPr id="146" name="Google Shape;146;p24"/>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11 / 34</a:t>
            </a:r>
            <a:endParaRPr dirty="0"/>
          </a:p>
        </p:txBody>
      </p:sp>
      <p:cxnSp>
        <p:nvCxnSpPr>
          <p:cNvPr id="6" name="Conector recto de flecha 5">
            <a:extLst>
              <a:ext uri="{FF2B5EF4-FFF2-40B4-BE49-F238E27FC236}">
                <a16:creationId xmlns:a16="http://schemas.microsoft.com/office/drawing/2014/main" id="{5D7BFBA8-B546-4C3C-89BE-C9ADADA91AFD}"/>
              </a:ext>
            </a:extLst>
          </p:cNvPr>
          <p:cNvCxnSpPr>
            <a:cxnSpLocks/>
          </p:cNvCxnSpPr>
          <p:nvPr/>
        </p:nvCxnSpPr>
        <p:spPr>
          <a:xfrm>
            <a:off x="1590920" y="2919470"/>
            <a:ext cx="1185331" cy="47372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C5FC4FC8-5543-4A68-AD8A-5EE8B580D73F}"/>
              </a:ext>
            </a:extLst>
          </p:cNvPr>
          <p:cNvSpPr txBox="1"/>
          <p:nvPr/>
        </p:nvSpPr>
        <p:spPr>
          <a:xfrm>
            <a:off x="198304" y="2132485"/>
            <a:ext cx="1392616" cy="1169551"/>
          </a:xfrm>
          <a:prstGeom prst="rect">
            <a:avLst/>
          </a:prstGeom>
          <a:noFill/>
        </p:spPr>
        <p:txBody>
          <a:bodyPr wrap="square" rtlCol="0">
            <a:spAutoFit/>
          </a:bodyPr>
          <a:lstStyle/>
          <a:p>
            <a:r>
              <a:rPr lang="es-CO" dirty="0"/>
              <a:t>Pulse “Inicialización”, allí podrá crear o importar una 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5"/>
          <p:cNvPicPr preferRelativeResize="0">
            <a:picLocks noChangeAspect="1"/>
          </p:cNvPicPr>
          <p:nvPr/>
        </p:nvPicPr>
        <p:blipFill>
          <a:blip r:embed="rId3"/>
          <a:stretch/>
        </p:blipFill>
        <p:spPr>
          <a:xfrm>
            <a:off x="1677001" y="947450"/>
            <a:ext cx="5470881" cy="3577115"/>
          </a:xfrm>
          <a:prstGeom prst="rect">
            <a:avLst/>
          </a:prstGeom>
          <a:noFill/>
          <a:ln>
            <a:noFill/>
          </a:ln>
        </p:spPr>
      </p:pic>
      <p:sp>
        <p:nvSpPr>
          <p:cNvPr id="152" name="Google Shape;152;p25"/>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Inicialización</a:t>
            </a:r>
            <a:endParaRPr sz="2400" b="1"/>
          </a:p>
        </p:txBody>
      </p:sp>
      <p:sp>
        <p:nvSpPr>
          <p:cNvPr id="154" name="Google Shape;154;p25"/>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12 / 34</a:t>
            </a:r>
            <a:endParaRPr dirty="0"/>
          </a:p>
        </p:txBody>
      </p:sp>
      <p:cxnSp>
        <p:nvCxnSpPr>
          <p:cNvPr id="6" name="Conector recto de flecha 5">
            <a:extLst>
              <a:ext uri="{FF2B5EF4-FFF2-40B4-BE49-F238E27FC236}">
                <a16:creationId xmlns:a16="http://schemas.microsoft.com/office/drawing/2014/main" id="{72F458F1-A37C-4B07-8AB4-087DF84BEF49}"/>
              </a:ext>
            </a:extLst>
          </p:cNvPr>
          <p:cNvCxnSpPr>
            <a:cxnSpLocks/>
          </p:cNvCxnSpPr>
          <p:nvPr/>
        </p:nvCxnSpPr>
        <p:spPr>
          <a:xfrm>
            <a:off x="1211855" y="2445745"/>
            <a:ext cx="3778786" cy="338359"/>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6E540DD4-C555-4A44-ABEF-0411BF0E0B7E}"/>
              </a:ext>
            </a:extLst>
          </p:cNvPr>
          <p:cNvSpPr txBox="1"/>
          <p:nvPr/>
        </p:nvSpPr>
        <p:spPr>
          <a:xfrm>
            <a:off x="148852" y="1239136"/>
            <a:ext cx="1417635" cy="3754874"/>
          </a:xfrm>
          <a:prstGeom prst="rect">
            <a:avLst/>
          </a:prstGeom>
          <a:noFill/>
        </p:spPr>
        <p:txBody>
          <a:bodyPr wrap="square" rtlCol="0">
            <a:spAutoFit/>
          </a:bodyPr>
          <a:lstStyle/>
          <a:p>
            <a:r>
              <a:rPr lang="es-CO" dirty="0"/>
              <a:t>El tamaño final de las hiper-cajas, el valor mínimo será limitado a 5% y el 100% referirá al 25% del tamaño total para cada dimensión</a:t>
            </a:r>
          </a:p>
          <a:p>
            <a:endParaRPr lang="es-CO" dirty="0"/>
          </a:p>
          <a:p>
            <a:r>
              <a:rPr lang="es-CO" dirty="0"/>
              <a:t>Es decir, un 100% son cajas del tamaño de la cuadricula de la imagen</a:t>
            </a:r>
          </a:p>
        </p:txBody>
      </p:sp>
      <p:sp>
        <p:nvSpPr>
          <p:cNvPr id="8" name="CuadroTexto 7">
            <a:extLst>
              <a:ext uri="{FF2B5EF4-FFF2-40B4-BE49-F238E27FC236}">
                <a16:creationId xmlns:a16="http://schemas.microsoft.com/office/drawing/2014/main" id="{E5151CF1-7146-487C-9A21-E4223EE3A47C}"/>
              </a:ext>
            </a:extLst>
          </p:cNvPr>
          <p:cNvSpPr txBox="1"/>
          <p:nvPr/>
        </p:nvSpPr>
        <p:spPr>
          <a:xfrm>
            <a:off x="7338107" y="3829563"/>
            <a:ext cx="1805893" cy="1169551"/>
          </a:xfrm>
          <a:prstGeom prst="rect">
            <a:avLst/>
          </a:prstGeom>
          <a:noFill/>
        </p:spPr>
        <p:txBody>
          <a:bodyPr wrap="square" rtlCol="0">
            <a:spAutoFit/>
          </a:bodyPr>
          <a:lstStyle/>
          <a:p>
            <a:r>
              <a:rPr lang="es-CO" dirty="0"/>
              <a:t>Hay 2 algoritmos disponibles para crear la DMNN, el primero es</a:t>
            </a:r>
          </a:p>
          <a:p>
            <a:r>
              <a:rPr lang="es-CO" dirty="0"/>
              <a:t>K-medias.</a:t>
            </a:r>
          </a:p>
        </p:txBody>
      </p:sp>
      <p:sp>
        <p:nvSpPr>
          <p:cNvPr id="5" name="Rectángulo 4">
            <a:extLst>
              <a:ext uri="{FF2B5EF4-FFF2-40B4-BE49-F238E27FC236}">
                <a16:creationId xmlns:a16="http://schemas.microsoft.com/office/drawing/2014/main" id="{F63177B7-03FB-448F-9FB3-1CE8CD21E18F}"/>
              </a:ext>
            </a:extLst>
          </p:cNvPr>
          <p:cNvSpPr/>
          <p:nvPr/>
        </p:nvSpPr>
        <p:spPr>
          <a:xfrm>
            <a:off x="2203373" y="3283027"/>
            <a:ext cx="627962" cy="546536"/>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4" name="Conector recto de flecha 13">
            <a:extLst>
              <a:ext uri="{FF2B5EF4-FFF2-40B4-BE49-F238E27FC236}">
                <a16:creationId xmlns:a16="http://schemas.microsoft.com/office/drawing/2014/main" id="{9FCA6DC0-524F-40E8-97DB-C30E22E11E0C}"/>
              </a:ext>
            </a:extLst>
          </p:cNvPr>
          <p:cNvCxnSpPr>
            <a:cxnSpLocks/>
          </p:cNvCxnSpPr>
          <p:nvPr/>
        </p:nvCxnSpPr>
        <p:spPr>
          <a:xfrm flipV="1">
            <a:off x="1101341" y="3635566"/>
            <a:ext cx="991864" cy="50698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3DE2E1C8-5C5E-42E6-92E5-D0BC86E6F619}"/>
              </a:ext>
            </a:extLst>
          </p:cNvPr>
          <p:cNvCxnSpPr>
            <a:cxnSpLocks/>
          </p:cNvCxnSpPr>
          <p:nvPr/>
        </p:nvCxnSpPr>
        <p:spPr>
          <a:xfrm flipH="1">
            <a:off x="5656989" y="1575484"/>
            <a:ext cx="1601408" cy="103944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F6E4B3BB-C091-4080-A183-11F5954A4A3B}"/>
              </a:ext>
            </a:extLst>
          </p:cNvPr>
          <p:cNvSpPr txBox="1"/>
          <p:nvPr/>
        </p:nvSpPr>
        <p:spPr>
          <a:xfrm>
            <a:off x="7258050" y="213268"/>
            <a:ext cx="1805893" cy="3323987"/>
          </a:xfrm>
          <a:prstGeom prst="rect">
            <a:avLst/>
          </a:prstGeom>
          <a:noFill/>
        </p:spPr>
        <p:txBody>
          <a:bodyPr wrap="square" rtlCol="0">
            <a:spAutoFit/>
          </a:bodyPr>
          <a:lstStyle/>
          <a:p>
            <a:r>
              <a:rPr lang="es-CO" dirty="0"/>
              <a:t>El número de clústers será la cantidad máxima de cajas posible en cada clase, puede disminuir en función de la relación de patrones por clase</a:t>
            </a:r>
          </a:p>
          <a:p>
            <a:endParaRPr lang="es-CO" dirty="0"/>
          </a:p>
          <a:p>
            <a:r>
              <a:rPr lang="es-CO" dirty="0"/>
              <a:t>Ejemplo valor 10:</a:t>
            </a:r>
            <a:br>
              <a:rPr lang="es-CO" dirty="0"/>
            </a:br>
            <a:r>
              <a:rPr lang="es-CO" dirty="0"/>
              <a:t>C0 = 80 datos y</a:t>
            </a:r>
            <a:br>
              <a:rPr lang="es-CO" dirty="0"/>
            </a:br>
            <a:r>
              <a:rPr lang="es-CO" dirty="0"/>
              <a:t>C1 = 40 datos,</a:t>
            </a:r>
            <a:br>
              <a:rPr lang="es-CO" dirty="0"/>
            </a:br>
            <a:r>
              <a:rPr lang="es-CO" dirty="0"/>
              <a:t>luego</a:t>
            </a:r>
            <a:br>
              <a:rPr lang="es-CO" dirty="0"/>
            </a:br>
            <a:r>
              <a:rPr lang="es-CO" dirty="0"/>
              <a:t>C0 = 10 cajas y    C1 = 5 cajas</a:t>
            </a:r>
          </a:p>
        </p:txBody>
      </p:sp>
      <p:cxnSp>
        <p:nvCxnSpPr>
          <p:cNvPr id="24" name="Conector recto de flecha 23">
            <a:extLst>
              <a:ext uri="{FF2B5EF4-FFF2-40B4-BE49-F238E27FC236}">
                <a16:creationId xmlns:a16="http://schemas.microsoft.com/office/drawing/2014/main" id="{FCAAC628-2728-4FA5-8276-C64E2E0F084A}"/>
              </a:ext>
            </a:extLst>
          </p:cNvPr>
          <p:cNvCxnSpPr>
            <a:cxnSpLocks/>
          </p:cNvCxnSpPr>
          <p:nvPr/>
        </p:nvCxnSpPr>
        <p:spPr>
          <a:xfrm flipH="1" flipV="1">
            <a:off x="6433851" y="2908227"/>
            <a:ext cx="934714" cy="104161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6"/>
          <p:cNvPicPr preferRelativeResize="0">
            <a:picLocks noChangeAspect="1"/>
          </p:cNvPicPr>
          <p:nvPr/>
        </p:nvPicPr>
        <p:blipFill>
          <a:blip r:embed="rId3"/>
          <a:stretch/>
        </p:blipFill>
        <p:spPr>
          <a:xfrm>
            <a:off x="1544966" y="923657"/>
            <a:ext cx="5614500" cy="3684160"/>
          </a:xfrm>
          <a:prstGeom prst="rect">
            <a:avLst/>
          </a:prstGeom>
          <a:noFill/>
          <a:ln>
            <a:noFill/>
          </a:ln>
        </p:spPr>
      </p:pic>
      <p:sp>
        <p:nvSpPr>
          <p:cNvPr id="160" name="Google Shape;160;p26"/>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Inicialización</a:t>
            </a:r>
            <a:endParaRPr sz="2400" b="1"/>
          </a:p>
        </p:txBody>
      </p:sp>
      <p:sp>
        <p:nvSpPr>
          <p:cNvPr id="162" name="Google Shape;162;p26"/>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13 / 34</a:t>
            </a:r>
            <a:endParaRPr dirty="0"/>
          </a:p>
        </p:txBody>
      </p:sp>
      <p:cxnSp>
        <p:nvCxnSpPr>
          <p:cNvPr id="6" name="Conector recto de flecha 5">
            <a:extLst>
              <a:ext uri="{FF2B5EF4-FFF2-40B4-BE49-F238E27FC236}">
                <a16:creationId xmlns:a16="http://schemas.microsoft.com/office/drawing/2014/main" id="{BD044E81-B37F-4C6F-A158-948EDADB4DE5}"/>
              </a:ext>
            </a:extLst>
          </p:cNvPr>
          <p:cNvCxnSpPr>
            <a:cxnSpLocks/>
          </p:cNvCxnSpPr>
          <p:nvPr/>
        </p:nvCxnSpPr>
        <p:spPr>
          <a:xfrm flipH="1">
            <a:off x="6408229" y="1509311"/>
            <a:ext cx="850168" cy="73813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AB6858C6-6F6A-429F-975B-1899BF950D6B}"/>
              </a:ext>
            </a:extLst>
          </p:cNvPr>
          <p:cNvSpPr txBox="1"/>
          <p:nvPr/>
        </p:nvSpPr>
        <p:spPr>
          <a:xfrm>
            <a:off x="7258397" y="769768"/>
            <a:ext cx="1805893" cy="954107"/>
          </a:xfrm>
          <a:prstGeom prst="rect">
            <a:avLst/>
          </a:prstGeom>
          <a:noFill/>
        </p:spPr>
        <p:txBody>
          <a:bodyPr wrap="square" rtlCol="0">
            <a:spAutoFit/>
          </a:bodyPr>
          <a:lstStyle/>
          <a:p>
            <a:r>
              <a:rPr lang="es-CO" dirty="0"/>
              <a:t>Ahora es posible exportar la red, pulse este botón para guardarla</a:t>
            </a:r>
          </a:p>
        </p:txBody>
      </p:sp>
      <p:sp>
        <p:nvSpPr>
          <p:cNvPr id="10" name="CuadroTexto 9">
            <a:extLst>
              <a:ext uri="{FF2B5EF4-FFF2-40B4-BE49-F238E27FC236}">
                <a16:creationId xmlns:a16="http://schemas.microsoft.com/office/drawing/2014/main" id="{66865848-3461-4C17-87D4-ED78C3FB54BC}"/>
              </a:ext>
            </a:extLst>
          </p:cNvPr>
          <p:cNvSpPr txBox="1"/>
          <p:nvPr/>
        </p:nvSpPr>
        <p:spPr>
          <a:xfrm>
            <a:off x="178642" y="2998147"/>
            <a:ext cx="1223338" cy="1169551"/>
          </a:xfrm>
          <a:prstGeom prst="rect">
            <a:avLst/>
          </a:prstGeom>
          <a:noFill/>
        </p:spPr>
        <p:txBody>
          <a:bodyPr wrap="square" rtlCol="0">
            <a:spAutoFit/>
          </a:bodyPr>
          <a:lstStyle/>
          <a:p>
            <a:r>
              <a:rPr lang="es-CO" dirty="0"/>
              <a:t>Note el ECM (error cuadrático medio) obtenido</a:t>
            </a:r>
          </a:p>
        </p:txBody>
      </p:sp>
      <p:cxnSp>
        <p:nvCxnSpPr>
          <p:cNvPr id="11" name="Conector recto de flecha 10">
            <a:extLst>
              <a:ext uri="{FF2B5EF4-FFF2-40B4-BE49-F238E27FC236}">
                <a16:creationId xmlns:a16="http://schemas.microsoft.com/office/drawing/2014/main" id="{AAFBE63A-A9DB-43A7-8337-D3F130A0CE6E}"/>
              </a:ext>
            </a:extLst>
          </p:cNvPr>
          <p:cNvCxnSpPr>
            <a:cxnSpLocks/>
          </p:cNvCxnSpPr>
          <p:nvPr/>
        </p:nvCxnSpPr>
        <p:spPr>
          <a:xfrm>
            <a:off x="1010093" y="3419626"/>
            <a:ext cx="2700670" cy="80021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7"/>
          <p:cNvPicPr preferRelativeResize="0">
            <a:picLocks noChangeAspect="1"/>
          </p:cNvPicPr>
          <p:nvPr/>
        </p:nvPicPr>
        <p:blipFill>
          <a:blip r:embed="rId3"/>
          <a:stretch/>
        </p:blipFill>
        <p:spPr>
          <a:xfrm>
            <a:off x="1826711" y="881531"/>
            <a:ext cx="5487136" cy="3596751"/>
          </a:xfrm>
          <a:prstGeom prst="rect">
            <a:avLst/>
          </a:prstGeom>
          <a:noFill/>
          <a:ln>
            <a:noFill/>
          </a:ln>
        </p:spPr>
      </p:pic>
      <p:sp>
        <p:nvSpPr>
          <p:cNvPr id="168" name="Google Shape;168;p27"/>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Inicialización</a:t>
            </a:r>
            <a:endParaRPr sz="2400" b="1"/>
          </a:p>
        </p:txBody>
      </p:sp>
      <p:sp>
        <p:nvSpPr>
          <p:cNvPr id="170" name="Google Shape;170;p27"/>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14 / 34</a:t>
            </a:r>
            <a:endParaRPr dirty="0"/>
          </a:p>
        </p:txBody>
      </p:sp>
      <p:cxnSp>
        <p:nvCxnSpPr>
          <p:cNvPr id="6" name="Conector recto de flecha 5">
            <a:extLst>
              <a:ext uri="{FF2B5EF4-FFF2-40B4-BE49-F238E27FC236}">
                <a16:creationId xmlns:a16="http://schemas.microsoft.com/office/drawing/2014/main" id="{25129B4C-BD3F-4B33-99E7-EC26D8CCC81D}"/>
              </a:ext>
            </a:extLst>
          </p:cNvPr>
          <p:cNvCxnSpPr>
            <a:cxnSpLocks/>
          </p:cNvCxnSpPr>
          <p:nvPr/>
        </p:nvCxnSpPr>
        <p:spPr>
          <a:xfrm>
            <a:off x="1509823" y="1354543"/>
            <a:ext cx="3060456" cy="216876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A2FC453E-E2E8-4FF7-AFC7-69972C12F2C4}"/>
              </a:ext>
            </a:extLst>
          </p:cNvPr>
          <p:cNvSpPr txBox="1"/>
          <p:nvPr/>
        </p:nvSpPr>
        <p:spPr>
          <a:xfrm>
            <a:off x="7460612" y="2222204"/>
            <a:ext cx="1539883" cy="954107"/>
          </a:xfrm>
          <a:prstGeom prst="rect">
            <a:avLst/>
          </a:prstGeom>
          <a:noFill/>
        </p:spPr>
        <p:txBody>
          <a:bodyPr wrap="square" rtlCol="0">
            <a:spAutoFit/>
          </a:bodyPr>
          <a:lstStyle/>
          <a:p>
            <a:r>
              <a:rPr lang="es-CO" dirty="0"/>
              <a:t>Se recomienda usar el archivo XML por ser más robusto</a:t>
            </a:r>
          </a:p>
        </p:txBody>
      </p:sp>
      <p:sp>
        <p:nvSpPr>
          <p:cNvPr id="8" name="CuadroTexto 7">
            <a:extLst>
              <a:ext uri="{FF2B5EF4-FFF2-40B4-BE49-F238E27FC236}">
                <a16:creationId xmlns:a16="http://schemas.microsoft.com/office/drawing/2014/main" id="{4276D851-AEAB-4E1B-9FA0-940417FC30ED}"/>
              </a:ext>
            </a:extLst>
          </p:cNvPr>
          <p:cNvSpPr txBox="1"/>
          <p:nvPr/>
        </p:nvSpPr>
        <p:spPr>
          <a:xfrm>
            <a:off x="170122" y="881531"/>
            <a:ext cx="1509824" cy="738664"/>
          </a:xfrm>
          <a:prstGeom prst="rect">
            <a:avLst/>
          </a:prstGeom>
          <a:noFill/>
        </p:spPr>
        <p:txBody>
          <a:bodyPr wrap="square" rtlCol="0">
            <a:spAutoFit/>
          </a:bodyPr>
          <a:lstStyle/>
          <a:p>
            <a:r>
              <a:rPr lang="es-CO" dirty="0"/>
              <a:t>Seleccione su archivo, puede ser TXT o XML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t>Formato Red TXT</a:t>
            </a:r>
            <a:endParaRPr sz="2400" b="1" dirty="0"/>
          </a:p>
        </p:txBody>
      </p:sp>
      <p:sp>
        <p:nvSpPr>
          <p:cNvPr id="177" name="Google Shape;177;p28"/>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15 / 34</a:t>
            </a:r>
            <a:endParaRPr dirty="0"/>
          </a:p>
        </p:txBody>
      </p:sp>
      <p:pic>
        <p:nvPicPr>
          <p:cNvPr id="178" name="Google Shape;178;p28"/>
          <p:cNvPicPr preferRelativeResize="0">
            <a:picLocks noChangeAspect="1"/>
          </p:cNvPicPr>
          <p:nvPr/>
        </p:nvPicPr>
        <p:blipFill>
          <a:blip r:embed="rId3"/>
          <a:stretch/>
        </p:blipFill>
        <p:spPr>
          <a:xfrm>
            <a:off x="2089193" y="1286176"/>
            <a:ext cx="5192897" cy="3126336"/>
          </a:xfrm>
          <a:prstGeom prst="rect">
            <a:avLst/>
          </a:prstGeom>
          <a:noFill/>
          <a:ln>
            <a:noFill/>
          </a:ln>
        </p:spPr>
      </p:pic>
      <p:sp>
        <p:nvSpPr>
          <p:cNvPr id="6" name="CuadroTexto 5">
            <a:extLst>
              <a:ext uri="{FF2B5EF4-FFF2-40B4-BE49-F238E27FC236}">
                <a16:creationId xmlns:a16="http://schemas.microsoft.com/office/drawing/2014/main" id="{FB3CB9C9-EA9C-40C5-8025-44700AD4D150}"/>
              </a:ext>
            </a:extLst>
          </p:cNvPr>
          <p:cNvSpPr txBox="1"/>
          <p:nvPr/>
        </p:nvSpPr>
        <p:spPr>
          <a:xfrm>
            <a:off x="179588" y="319007"/>
            <a:ext cx="1839433" cy="1169551"/>
          </a:xfrm>
          <a:prstGeom prst="rect">
            <a:avLst/>
          </a:prstGeom>
          <a:noFill/>
        </p:spPr>
        <p:txBody>
          <a:bodyPr wrap="square" rtlCol="0">
            <a:spAutoFit/>
          </a:bodyPr>
          <a:lstStyle/>
          <a:p>
            <a:r>
              <a:rPr lang="es-CO" dirty="0"/>
              <a:t>El texto “DMNN: “ es obligatorio y debe ir en la primera línea del archivo, le sigue el título del problema</a:t>
            </a:r>
          </a:p>
        </p:txBody>
      </p:sp>
      <p:cxnSp>
        <p:nvCxnSpPr>
          <p:cNvPr id="7" name="Conector recto de flecha 6">
            <a:extLst>
              <a:ext uri="{FF2B5EF4-FFF2-40B4-BE49-F238E27FC236}">
                <a16:creationId xmlns:a16="http://schemas.microsoft.com/office/drawing/2014/main" id="{F26B5055-680B-41B7-8838-7FA3D80D9FC5}"/>
              </a:ext>
            </a:extLst>
          </p:cNvPr>
          <p:cNvCxnSpPr>
            <a:cxnSpLocks/>
          </p:cNvCxnSpPr>
          <p:nvPr/>
        </p:nvCxnSpPr>
        <p:spPr>
          <a:xfrm>
            <a:off x="1906009" y="854526"/>
            <a:ext cx="490315" cy="43165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2A95C10C-771B-41B1-AE77-1500FE5ACE7C}"/>
              </a:ext>
            </a:extLst>
          </p:cNvPr>
          <p:cNvSpPr txBox="1"/>
          <p:nvPr/>
        </p:nvSpPr>
        <p:spPr>
          <a:xfrm>
            <a:off x="6208247" y="696086"/>
            <a:ext cx="1839433" cy="523220"/>
          </a:xfrm>
          <a:prstGeom prst="rect">
            <a:avLst/>
          </a:prstGeom>
          <a:noFill/>
        </p:spPr>
        <p:txBody>
          <a:bodyPr wrap="square" rtlCol="0">
            <a:spAutoFit/>
          </a:bodyPr>
          <a:lstStyle/>
          <a:p>
            <a:r>
              <a:rPr lang="es-CO" dirty="0"/>
              <a:t>Estos son los pesos sinápticos como tal</a:t>
            </a:r>
          </a:p>
        </p:txBody>
      </p:sp>
      <p:cxnSp>
        <p:nvCxnSpPr>
          <p:cNvPr id="9" name="Conector recto de flecha 8">
            <a:extLst>
              <a:ext uri="{FF2B5EF4-FFF2-40B4-BE49-F238E27FC236}">
                <a16:creationId xmlns:a16="http://schemas.microsoft.com/office/drawing/2014/main" id="{1387E591-3D13-42A4-800C-127A39DB34DC}"/>
              </a:ext>
            </a:extLst>
          </p:cNvPr>
          <p:cNvCxnSpPr>
            <a:cxnSpLocks/>
          </p:cNvCxnSpPr>
          <p:nvPr/>
        </p:nvCxnSpPr>
        <p:spPr>
          <a:xfrm flipH="1">
            <a:off x="5231219" y="1070351"/>
            <a:ext cx="977029" cy="96234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94CEE41D-2AD0-47B6-A0C1-E750505EFCEC}"/>
              </a:ext>
            </a:extLst>
          </p:cNvPr>
          <p:cNvSpPr txBox="1"/>
          <p:nvPr/>
        </p:nvSpPr>
        <p:spPr>
          <a:xfrm>
            <a:off x="179586" y="3654943"/>
            <a:ext cx="1839433" cy="1169551"/>
          </a:xfrm>
          <a:prstGeom prst="rect">
            <a:avLst/>
          </a:prstGeom>
          <a:noFill/>
        </p:spPr>
        <p:txBody>
          <a:bodyPr wrap="square" rtlCol="0">
            <a:spAutoFit/>
          </a:bodyPr>
          <a:lstStyle/>
          <a:p>
            <a:r>
              <a:rPr lang="es-CO" dirty="0"/>
              <a:t>Normalización N en 0 significa sin normalización, en -1 es Z-score y &gt;0 es Min-Max</a:t>
            </a:r>
          </a:p>
        </p:txBody>
      </p:sp>
      <p:cxnSp>
        <p:nvCxnSpPr>
          <p:cNvPr id="13" name="Conector recto de flecha 12">
            <a:extLst>
              <a:ext uri="{FF2B5EF4-FFF2-40B4-BE49-F238E27FC236}">
                <a16:creationId xmlns:a16="http://schemas.microsoft.com/office/drawing/2014/main" id="{D755E18E-656E-4331-BA6E-464E29D2DBD7}"/>
              </a:ext>
            </a:extLst>
          </p:cNvPr>
          <p:cNvCxnSpPr>
            <a:cxnSpLocks/>
          </p:cNvCxnSpPr>
          <p:nvPr/>
        </p:nvCxnSpPr>
        <p:spPr>
          <a:xfrm flipV="1">
            <a:off x="1520456" y="3923415"/>
            <a:ext cx="568735" cy="11695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9E561613-944D-4870-966B-231037FF6563}"/>
              </a:ext>
            </a:extLst>
          </p:cNvPr>
          <p:cNvSpPr txBox="1"/>
          <p:nvPr/>
        </p:nvSpPr>
        <p:spPr>
          <a:xfrm>
            <a:off x="4957149" y="2528506"/>
            <a:ext cx="4007264" cy="954107"/>
          </a:xfrm>
          <a:prstGeom prst="rect">
            <a:avLst/>
          </a:prstGeom>
          <a:noFill/>
        </p:spPr>
        <p:txBody>
          <a:bodyPr wrap="square" rtlCol="0">
            <a:spAutoFit/>
          </a:bodyPr>
          <a:lstStyle/>
          <a:p>
            <a:r>
              <a:rPr lang="es-CO" dirty="0"/>
              <a:t>Para Z-Score: H son los promedios y L son las desviaciones estándar de cada dimensión, luego para Min-Max H son los máximos y L los mínimos respectivamente</a:t>
            </a:r>
          </a:p>
        </p:txBody>
      </p:sp>
      <p:cxnSp>
        <p:nvCxnSpPr>
          <p:cNvPr id="20" name="Conector recto de flecha 19">
            <a:extLst>
              <a:ext uri="{FF2B5EF4-FFF2-40B4-BE49-F238E27FC236}">
                <a16:creationId xmlns:a16="http://schemas.microsoft.com/office/drawing/2014/main" id="{B6A38E71-B424-43CF-B0C8-4BD7EF1DAEA6}"/>
              </a:ext>
            </a:extLst>
          </p:cNvPr>
          <p:cNvCxnSpPr>
            <a:cxnSpLocks/>
          </p:cNvCxnSpPr>
          <p:nvPr/>
        </p:nvCxnSpPr>
        <p:spPr>
          <a:xfrm flipH="1">
            <a:off x="3420120" y="2700670"/>
            <a:ext cx="1537029" cy="41923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27A22CD6-9E12-4F10-A10F-6334B8A88BD9}"/>
              </a:ext>
            </a:extLst>
          </p:cNvPr>
          <p:cNvCxnSpPr>
            <a:cxnSpLocks/>
          </p:cNvCxnSpPr>
          <p:nvPr/>
        </p:nvCxnSpPr>
        <p:spPr>
          <a:xfrm flipH="1">
            <a:off x="3420120" y="2849344"/>
            <a:ext cx="1537029" cy="633269"/>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8DA931A0-6F4E-4539-BCE9-02DE0ECA3269}"/>
              </a:ext>
            </a:extLst>
          </p:cNvPr>
          <p:cNvSpPr txBox="1"/>
          <p:nvPr/>
        </p:nvSpPr>
        <p:spPr>
          <a:xfrm>
            <a:off x="136117" y="2439554"/>
            <a:ext cx="1839433" cy="738664"/>
          </a:xfrm>
          <a:prstGeom prst="rect">
            <a:avLst/>
          </a:prstGeom>
          <a:noFill/>
        </p:spPr>
        <p:txBody>
          <a:bodyPr wrap="square" rtlCol="0">
            <a:spAutoFit/>
          </a:bodyPr>
          <a:lstStyle/>
          <a:p>
            <a:r>
              <a:rPr lang="es-CO" dirty="0"/>
              <a:t>El número de dendritas que posee cada neurona / clase</a:t>
            </a:r>
          </a:p>
        </p:txBody>
      </p:sp>
      <p:cxnSp>
        <p:nvCxnSpPr>
          <p:cNvPr id="31" name="Conector recto de flecha 30">
            <a:extLst>
              <a:ext uri="{FF2B5EF4-FFF2-40B4-BE49-F238E27FC236}">
                <a16:creationId xmlns:a16="http://schemas.microsoft.com/office/drawing/2014/main" id="{D8EFD0C6-7D62-488E-9604-8DDCD410440D}"/>
              </a:ext>
            </a:extLst>
          </p:cNvPr>
          <p:cNvCxnSpPr>
            <a:cxnSpLocks/>
          </p:cNvCxnSpPr>
          <p:nvPr/>
        </p:nvCxnSpPr>
        <p:spPr>
          <a:xfrm flipV="1">
            <a:off x="1446028" y="2375881"/>
            <a:ext cx="643163" cy="25860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33" name="Imagen 32">
            <a:extLst>
              <a:ext uri="{FF2B5EF4-FFF2-40B4-BE49-F238E27FC236}">
                <a16:creationId xmlns:a16="http://schemas.microsoft.com/office/drawing/2014/main" id="{4BF0C2D4-0482-4655-8877-88862D833470}"/>
              </a:ext>
            </a:extLst>
          </p:cNvPr>
          <p:cNvPicPr preferRelativeResize="0">
            <a:picLocks/>
          </p:cNvPicPr>
          <p:nvPr/>
        </p:nvPicPr>
        <p:blipFill>
          <a:blip r:embed="rId4"/>
          <a:stretch>
            <a:fillRect/>
          </a:stretch>
        </p:blipFill>
        <p:spPr>
          <a:xfrm>
            <a:off x="4984926" y="4576700"/>
            <a:ext cx="3979487" cy="428063"/>
          </a:xfrm>
          <a:prstGeom prst="rect">
            <a:avLst/>
          </a:prstGeom>
        </p:spPr>
      </p:pic>
      <p:sp>
        <p:nvSpPr>
          <p:cNvPr id="38" name="CuadroTexto 37">
            <a:extLst>
              <a:ext uri="{FF2B5EF4-FFF2-40B4-BE49-F238E27FC236}">
                <a16:creationId xmlns:a16="http://schemas.microsoft.com/office/drawing/2014/main" id="{B2B5772F-7FDE-49E2-9766-B3AD8F865E73}"/>
              </a:ext>
            </a:extLst>
          </p:cNvPr>
          <p:cNvSpPr txBox="1"/>
          <p:nvPr/>
        </p:nvSpPr>
        <p:spPr>
          <a:xfrm>
            <a:off x="6762307" y="3646800"/>
            <a:ext cx="2105246" cy="738664"/>
          </a:xfrm>
          <a:prstGeom prst="rect">
            <a:avLst/>
          </a:prstGeom>
          <a:noFill/>
        </p:spPr>
        <p:txBody>
          <a:bodyPr wrap="square" rtlCol="0">
            <a:spAutoFit/>
          </a:bodyPr>
          <a:lstStyle/>
          <a:p>
            <a:r>
              <a:rPr lang="es-CO" dirty="0"/>
              <a:t>Pesos: H,L – verde entrada – caqui dendrita – marrón neurona</a:t>
            </a:r>
          </a:p>
        </p:txBody>
      </p:sp>
      <p:cxnSp>
        <p:nvCxnSpPr>
          <p:cNvPr id="39" name="Conector recto de flecha 38">
            <a:extLst>
              <a:ext uri="{FF2B5EF4-FFF2-40B4-BE49-F238E27FC236}">
                <a16:creationId xmlns:a16="http://schemas.microsoft.com/office/drawing/2014/main" id="{3E734486-FBDB-4AEB-9FD6-53AC0A4B8BF9}"/>
              </a:ext>
            </a:extLst>
          </p:cNvPr>
          <p:cNvCxnSpPr>
            <a:cxnSpLocks/>
          </p:cNvCxnSpPr>
          <p:nvPr/>
        </p:nvCxnSpPr>
        <p:spPr>
          <a:xfrm>
            <a:off x="8367823" y="4180940"/>
            <a:ext cx="233917" cy="39576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solidFill>
                  <a:schemeClr val="dk1"/>
                </a:solidFill>
              </a:rPr>
              <a:t>Formato Red XML</a:t>
            </a:r>
            <a:endParaRPr sz="2400" b="1" dirty="0"/>
          </a:p>
        </p:txBody>
      </p:sp>
      <p:sp>
        <p:nvSpPr>
          <p:cNvPr id="185" name="Google Shape;185;p29"/>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16 / 34</a:t>
            </a:r>
            <a:endParaRPr dirty="0"/>
          </a:p>
        </p:txBody>
      </p:sp>
      <p:pic>
        <p:nvPicPr>
          <p:cNvPr id="186" name="Google Shape;186;p29"/>
          <p:cNvPicPr preferRelativeResize="0">
            <a:picLocks noChangeAspect="1"/>
          </p:cNvPicPr>
          <p:nvPr/>
        </p:nvPicPr>
        <p:blipFill>
          <a:blip r:embed="rId3"/>
          <a:stretch/>
        </p:blipFill>
        <p:spPr>
          <a:xfrm>
            <a:off x="1203203" y="1146030"/>
            <a:ext cx="7132723" cy="3235568"/>
          </a:xfrm>
          <a:prstGeom prst="rect">
            <a:avLst/>
          </a:prstGeom>
          <a:noFill/>
          <a:ln>
            <a:noFill/>
          </a:ln>
        </p:spPr>
      </p:pic>
      <p:sp>
        <p:nvSpPr>
          <p:cNvPr id="6" name="CuadroTexto 5">
            <a:extLst>
              <a:ext uri="{FF2B5EF4-FFF2-40B4-BE49-F238E27FC236}">
                <a16:creationId xmlns:a16="http://schemas.microsoft.com/office/drawing/2014/main" id="{C988EC23-D26F-48E0-B1FE-015CE17981C0}"/>
              </a:ext>
            </a:extLst>
          </p:cNvPr>
          <p:cNvSpPr txBox="1"/>
          <p:nvPr/>
        </p:nvSpPr>
        <p:spPr>
          <a:xfrm>
            <a:off x="5188688" y="3412694"/>
            <a:ext cx="3732028" cy="1169551"/>
          </a:xfrm>
          <a:prstGeom prst="rect">
            <a:avLst/>
          </a:prstGeom>
          <a:noFill/>
        </p:spPr>
        <p:txBody>
          <a:bodyPr wrap="square" rtlCol="0">
            <a:spAutoFit/>
          </a:bodyPr>
          <a:lstStyle/>
          <a:p>
            <a:r>
              <a:rPr lang="es-CO" dirty="0"/>
              <a:t>Todos los valores ya fueron explicados en la pagina anterior (TXT), aquí cambia solo la presentación</a:t>
            </a:r>
          </a:p>
          <a:p>
            <a:endParaRPr lang="es-CO" dirty="0"/>
          </a:p>
          <a:p>
            <a:r>
              <a:rPr lang="es-CO" dirty="0"/>
              <a:t>No cambie los nombres de los &lt;elementos&gt;</a:t>
            </a:r>
          </a:p>
        </p:txBody>
      </p:sp>
      <p:cxnSp>
        <p:nvCxnSpPr>
          <p:cNvPr id="7" name="Conector recto de flecha 6">
            <a:extLst>
              <a:ext uri="{FF2B5EF4-FFF2-40B4-BE49-F238E27FC236}">
                <a16:creationId xmlns:a16="http://schemas.microsoft.com/office/drawing/2014/main" id="{1421DBE0-CA1C-4A19-9076-D8E7A1CB396F}"/>
              </a:ext>
            </a:extLst>
          </p:cNvPr>
          <p:cNvCxnSpPr>
            <a:cxnSpLocks/>
          </p:cNvCxnSpPr>
          <p:nvPr/>
        </p:nvCxnSpPr>
        <p:spPr>
          <a:xfrm flipH="1" flipV="1">
            <a:off x="5964865" y="2126512"/>
            <a:ext cx="946299" cy="128618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32ED8CDA-5375-41B9-A0C4-24D6B1766A87}"/>
              </a:ext>
            </a:extLst>
          </p:cNvPr>
          <p:cNvCxnSpPr>
            <a:cxnSpLocks/>
          </p:cNvCxnSpPr>
          <p:nvPr/>
        </p:nvCxnSpPr>
        <p:spPr>
          <a:xfrm flipH="1" flipV="1">
            <a:off x="3540642" y="3168502"/>
            <a:ext cx="1564308" cy="62732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0"/>
          <p:cNvPicPr preferRelativeResize="0">
            <a:picLocks noChangeAspect="1"/>
          </p:cNvPicPr>
          <p:nvPr/>
        </p:nvPicPr>
        <p:blipFill>
          <a:blip r:embed="rId3"/>
          <a:stretch/>
        </p:blipFill>
        <p:spPr>
          <a:xfrm>
            <a:off x="1730850" y="964904"/>
            <a:ext cx="5491309" cy="3603323"/>
          </a:xfrm>
          <a:prstGeom prst="rect">
            <a:avLst/>
          </a:prstGeom>
          <a:noFill/>
          <a:ln>
            <a:noFill/>
          </a:ln>
        </p:spPr>
      </p:pic>
      <p:sp>
        <p:nvSpPr>
          <p:cNvPr id="192" name="Google Shape;192;p30"/>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Inicialización</a:t>
            </a:r>
            <a:endParaRPr sz="2400" b="1"/>
          </a:p>
        </p:txBody>
      </p:sp>
      <p:sp>
        <p:nvSpPr>
          <p:cNvPr id="194" name="Google Shape;194;p30"/>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17 / 34</a:t>
            </a:r>
            <a:endParaRPr dirty="0"/>
          </a:p>
        </p:txBody>
      </p:sp>
      <p:sp>
        <p:nvSpPr>
          <p:cNvPr id="6" name="CuadroTexto 5">
            <a:extLst>
              <a:ext uri="{FF2B5EF4-FFF2-40B4-BE49-F238E27FC236}">
                <a16:creationId xmlns:a16="http://schemas.microsoft.com/office/drawing/2014/main" id="{57D69D82-B5C7-4D46-865C-248E5EB5EAFA}"/>
              </a:ext>
            </a:extLst>
          </p:cNvPr>
          <p:cNvSpPr txBox="1"/>
          <p:nvPr/>
        </p:nvSpPr>
        <p:spPr>
          <a:xfrm>
            <a:off x="7338107" y="3988879"/>
            <a:ext cx="1805893" cy="738664"/>
          </a:xfrm>
          <a:prstGeom prst="rect">
            <a:avLst/>
          </a:prstGeom>
          <a:noFill/>
        </p:spPr>
        <p:txBody>
          <a:bodyPr wrap="square" rtlCol="0">
            <a:spAutoFit/>
          </a:bodyPr>
          <a:lstStyle/>
          <a:p>
            <a:r>
              <a:rPr lang="es-CO" dirty="0"/>
              <a:t>El segundo algoritmo es Divide y -conquista</a:t>
            </a:r>
          </a:p>
        </p:txBody>
      </p:sp>
      <p:cxnSp>
        <p:nvCxnSpPr>
          <p:cNvPr id="7" name="Conector recto de flecha 6">
            <a:extLst>
              <a:ext uri="{FF2B5EF4-FFF2-40B4-BE49-F238E27FC236}">
                <a16:creationId xmlns:a16="http://schemas.microsoft.com/office/drawing/2014/main" id="{9DF32BA3-5F0E-44D1-BE3A-C24EDB652BF9}"/>
              </a:ext>
            </a:extLst>
          </p:cNvPr>
          <p:cNvCxnSpPr>
            <a:cxnSpLocks/>
          </p:cNvCxnSpPr>
          <p:nvPr/>
        </p:nvCxnSpPr>
        <p:spPr>
          <a:xfrm flipH="1" flipV="1">
            <a:off x="6645349" y="3615070"/>
            <a:ext cx="733902" cy="56352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046D10AA-FE0C-4BFA-B40B-D0A8B57A9AA6}"/>
              </a:ext>
            </a:extLst>
          </p:cNvPr>
          <p:cNvSpPr txBox="1"/>
          <p:nvPr/>
        </p:nvSpPr>
        <p:spPr>
          <a:xfrm>
            <a:off x="7338108" y="964904"/>
            <a:ext cx="1717758" cy="2462213"/>
          </a:xfrm>
          <a:prstGeom prst="rect">
            <a:avLst/>
          </a:prstGeom>
          <a:noFill/>
        </p:spPr>
        <p:txBody>
          <a:bodyPr wrap="square" rtlCol="0">
            <a:spAutoFit/>
          </a:bodyPr>
          <a:lstStyle/>
          <a:p>
            <a:r>
              <a:rPr lang="es-CO" dirty="0"/>
              <a:t>Unir dendritas hace un segundo ciclo que como su nombre lo indica,  une dendritas que pertenezcan a la misma clase y abarquen juntas solo a datos de dicha clase</a:t>
            </a:r>
          </a:p>
          <a:p>
            <a:r>
              <a:rPr lang="es-CO" dirty="0"/>
              <a:t>(ralentiza)</a:t>
            </a:r>
          </a:p>
        </p:txBody>
      </p:sp>
      <p:cxnSp>
        <p:nvCxnSpPr>
          <p:cNvPr id="13" name="Conector recto de flecha 12">
            <a:extLst>
              <a:ext uri="{FF2B5EF4-FFF2-40B4-BE49-F238E27FC236}">
                <a16:creationId xmlns:a16="http://schemas.microsoft.com/office/drawing/2014/main" id="{7F9CCB89-079C-48C5-B61F-3BAAB96CF4F0}"/>
              </a:ext>
            </a:extLst>
          </p:cNvPr>
          <p:cNvCxnSpPr>
            <a:cxnSpLocks/>
          </p:cNvCxnSpPr>
          <p:nvPr/>
        </p:nvCxnSpPr>
        <p:spPr>
          <a:xfrm flipH="1">
            <a:off x="5813893" y="1366092"/>
            <a:ext cx="1524214" cy="185934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61C2F9BE-A604-42F0-A610-0A1BFDD14120}"/>
              </a:ext>
            </a:extLst>
          </p:cNvPr>
          <p:cNvSpPr txBox="1"/>
          <p:nvPr/>
        </p:nvSpPr>
        <p:spPr>
          <a:xfrm>
            <a:off x="88135" y="693925"/>
            <a:ext cx="1526766" cy="3970318"/>
          </a:xfrm>
          <a:prstGeom prst="rect">
            <a:avLst/>
          </a:prstGeom>
          <a:noFill/>
        </p:spPr>
        <p:txBody>
          <a:bodyPr wrap="square" rtlCol="0">
            <a:spAutoFit/>
          </a:bodyPr>
          <a:lstStyle/>
          <a:p>
            <a:r>
              <a:rPr lang="es-CO" dirty="0"/>
              <a:t>Se establece una margen entre las cajas, un valor de 0% fuerza a ECM=0, mientras mayor lo aumenta</a:t>
            </a:r>
          </a:p>
          <a:p>
            <a:endParaRPr lang="es-CO" dirty="0"/>
          </a:p>
          <a:p>
            <a:r>
              <a:rPr lang="es-CO" dirty="0"/>
              <a:t>Un valor de 100% referirá al 10% del tamaño total para cada dimensión</a:t>
            </a:r>
          </a:p>
          <a:p>
            <a:endParaRPr lang="es-CO" dirty="0"/>
          </a:p>
          <a:p>
            <a:r>
              <a:rPr lang="es-CO" dirty="0"/>
              <a:t>Es decir, una separación de 1/10 del tamaño de la gráfica</a:t>
            </a:r>
          </a:p>
        </p:txBody>
      </p:sp>
      <p:cxnSp>
        <p:nvCxnSpPr>
          <p:cNvPr id="17" name="Conector recto de flecha 16">
            <a:extLst>
              <a:ext uri="{FF2B5EF4-FFF2-40B4-BE49-F238E27FC236}">
                <a16:creationId xmlns:a16="http://schemas.microsoft.com/office/drawing/2014/main" id="{E636C9E8-3058-47FD-ACB4-FE7200484635}"/>
              </a:ext>
            </a:extLst>
          </p:cNvPr>
          <p:cNvCxnSpPr>
            <a:cxnSpLocks/>
          </p:cNvCxnSpPr>
          <p:nvPr/>
        </p:nvCxnSpPr>
        <p:spPr>
          <a:xfrm>
            <a:off x="1297172" y="2190307"/>
            <a:ext cx="3923415" cy="131843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1"/>
          <p:cNvPicPr preferRelativeResize="0">
            <a:picLocks noChangeAspect="1"/>
          </p:cNvPicPr>
          <p:nvPr/>
        </p:nvPicPr>
        <p:blipFill>
          <a:blip r:embed="rId3"/>
          <a:stretch/>
        </p:blipFill>
        <p:spPr>
          <a:xfrm>
            <a:off x="1696302" y="953881"/>
            <a:ext cx="5475679" cy="3593067"/>
          </a:xfrm>
          <a:prstGeom prst="rect">
            <a:avLst/>
          </a:prstGeom>
          <a:noFill/>
          <a:ln>
            <a:noFill/>
          </a:ln>
        </p:spPr>
      </p:pic>
      <p:sp>
        <p:nvSpPr>
          <p:cNvPr id="200" name="Google Shape;200;p31"/>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Inicialización</a:t>
            </a:r>
            <a:endParaRPr sz="2400" b="1"/>
          </a:p>
        </p:txBody>
      </p:sp>
      <p:sp>
        <p:nvSpPr>
          <p:cNvPr id="202" name="Google Shape;202;p31"/>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18 / 34</a:t>
            </a:r>
            <a:endParaRPr dirty="0"/>
          </a:p>
        </p:txBody>
      </p:sp>
      <p:sp>
        <p:nvSpPr>
          <p:cNvPr id="6" name="CuadroTexto 5">
            <a:extLst>
              <a:ext uri="{FF2B5EF4-FFF2-40B4-BE49-F238E27FC236}">
                <a16:creationId xmlns:a16="http://schemas.microsoft.com/office/drawing/2014/main" id="{A6370AF7-FC37-4221-8274-88F48BC4FA7D}"/>
              </a:ext>
            </a:extLst>
          </p:cNvPr>
          <p:cNvSpPr txBox="1"/>
          <p:nvPr/>
        </p:nvSpPr>
        <p:spPr>
          <a:xfrm>
            <a:off x="7260989" y="1046501"/>
            <a:ext cx="1706741" cy="2246769"/>
          </a:xfrm>
          <a:prstGeom prst="rect">
            <a:avLst/>
          </a:prstGeom>
          <a:noFill/>
        </p:spPr>
        <p:txBody>
          <a:bodyPr wrap="square" rtlCol="0">
            <a:spAutoFit/>
          </a:bodyPr>
          <a:lstStyle/>
          <a:p>
            <a:r>
              <a:rPr lang="es-CO" dirty="0"/>
              <a:t>Ahora vamos a “Importar Red” para recuperar la creada mediante K-medias</a:t>
            </a:r>
          </a:p>
          <a:p>
            <a:endParaRPr lang="es-CO" dirty="0"/>
          </a:p>
          <a:p>
            <a:r>
              <a:rPr lang="es-CO" dirty="0"/>
              <a:t>Luego solo debe buscar el archivo, seleccionarlo y pulsar abrir</a:t>
            </a:r>
          </a:p>
        </p:txBody>
      </p:sp>
      <p:cxnSp>
        <p:nvCxnSpPr>
          <p:cNvPr id="7" name="Conector recto de flecha 6">
            <a:extLst>
              <a:ext uri="{FF2B5EF4-FFF2-40B4-BE49-F238E27FC236}">
                <a16:creationId xmlns:a16="http://schemas.microsoft.com/office/drawing/2014/main" id="{6206C2B9-7D13-4236-B594-79BD47FEBDEF}"/>
              </a:ext>
            </a:extLst>
          </p:cNvPr>
          <p:cNvCxnSpPr>
            <a:cxnSpLocks/>
          </p:cNvCxnSpPr>
          <p:nvPr/>
        </p:nvCxnSpPr>
        <p:spPr>
          <a:xfrm flipH="1">
            <a:off x="5849957" y="1377108"/>
            <a:ext cx="1411032" cy="83894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p:cNvPicPr preferRelativeResize="0">
            <a:picLocks noChangeAspect="1"/>
          </p:cNvPicPr>
          <p:nvPr/>
        </p:nvPicPr>
        <p:blipFill>
          <a:blip r:embed="rId3"/>
          <a:stretch/>
        </p:blipFill>
        <p:spPr>
          <a:xfrm>
            <a:off x="1764701" y="926489"/>
            <a:ext cx="5614550" cy="3678498"/>
          </a:xfrm>
          <a:prstGeom prst="rect">
            <a:avLst/>
          </a:prstGeom>
          <a:noFill/>
          <a:ln>
            <a:noFill/>
          </a:ln>
        </p:spPr>
      </p:pic>
      <p:sp>
        <p:nvSpPr>
          <p:cNvPr id="64" name="Google Shape;64;p14"/>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419" sz="2400" b="1">
                <a:solidFill>
                  <a:schemeClr val="dk1"/>
                </a:solidFill>
              </a:rPr>
              <a:t>GUI - Menú</a:t>
            </a:r>
            <a:endParaRPr sz="2400" b="1"/>
          </a:p>
        </p:txBody>
      </p:sp>
      <p:sp>
        <p:nvSpPr>
          <p:cNvPr id="66" name="Google Shape;66;p14"/>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 / 34</a:t>
            </a:r>
            <a:endParaRPr dirty="0"/>
          </a:p>
        </p:txBody>
      </p:sp>
      <p:sp>
        <p:nvSpPr>
          <p:cNvPr id="2" name="CuadroTexto 1">
            <a:extLst>
              <a:ext uri="{FF2B5EF4-FFF2-40B4-BE49-F238E27FC236}">
                <a16:creationId xmlns:a16="http://schemas.microsoft.com/office/drawing/2014/main" id="{3DDA2149-A631-4EFF-AA32-BC9323D00C01}"/>
              </a:ext>
            </a:extLst>
          </p:cNvPr>
          <p:cNvSpPr txBox="1"/>
          <p:nvPr/>
        </p:nvSpPr>
        <p:spPr>
          <a:xfrm>
            <a:off x="148856" y="1446028"/>
            <a:ext cx="1509824" cy="738664"/>
          </a:xfrm>
          <a:prstGeom prst="rect">
            <a:avLst/>
          </a:prstGeom>
          <a:noFill/>
        </p:spPr>
        <p:txBody>
          <a:bodyPr wrap="square" rtlCol="0">
            <a:spAutoFit/>
          </a:bodyPr>
          <a:lstStyle/>
          <a:p>
            <a:r>
              <a:rPr lang="es-CO" dirty="0"/>
              <a:t>Pulse “Problema” para cargar datos</a:t>
            </a:r>
          </a:p>
        </p:txBody>
      </p:sp>
      <p:cxnSp>
        <p:nvCxnSpPr>
          <p:cNvPr id="4" name="Conector recto de flecha 3">
            <a:extLst>
              <a:ext uri="{FF2B5EF4-FFF2-40B4-BE49-F238E27FC236}">
                <a16:creationId xmlns:a16="http://schemas.microsoft.com/office/drawing/2014/main" id="{B665F9EE-0B20-491E-BBCC-7D5C6CC054F6}"/>
              </a:ext>
            </a:extLst>
          </p:cNvPr>
          <p:cNvCxnSpPr/>
          <p:nvPr/>
        </p:nvCxnSpPr>
        <p:spPr>
          <a:xfrm>
            <a:off x="1392865" y="1988288"/>
            <a:ext cx="1307805" cy="92503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F0D6BE98-4E7A-4EE1-9033-E8C64FE63945}"/>
              </a:ext>
            </a:extLst>
          </p:cNvPr>
          <p:cNvSpPr txBox="1"/>
          <p:nvPr/>
        </p:nvSpPr>
        <p:spPr>
          <a:xfrm>
            <a:off x="239080" y="4036443"/>
            <a:ext cx="1153785" cy="954107"/>
          </a:xfrm>
          <a:prstGeom prst="rect">
            <a:avLst/>
          </a:prstGeom>
          <a:noFill/>
        </p:spPr>
        <p:txBody>
          <a:bodyPr wrap="square" rtlCol="0">
            <a:spAutoFit/>
          </a:bodyPr>
          <a:lstStyle/>
          <a:p>
            <a:r>
              <a:rPr lang="es-CO" dirty="0"/>
              <a:t>Muestra la información sobre el software</a:t>
            </a:r>
          </a:p>
        </p:txBody>
      </p:sp>
      <p:sp>
        <p:nvSpPr>
          <p:cNvPr id="10" name="CuadroTexto 9">
            <a:extLst>
              <a:ext uri="{FF2B5EF4-FFF2-40B4-BE49-F238E27FC236}">
                <a16:creationId xmlns:a16="http://schemas.microsoft.com/office/drawing/2014/main" id="{760ACE18-F819-407B-9C3B-2EDA4A68C972}"/>
              </a:ext>
            </a:extLst>
          </p:cNvPr>
          <p:cNvSpPr txBox="1"/>
          <p:nvPr/>
        </p:nvSpPr>
        <p:spPr>
          <a:xfrm>
            <a:off x="239080" y="2673235"/>
            <a:ext cx="1153785" cy="523220"/>
          </a:xfrm>
          <a:prstGeom prst="rect">
            <a:avLst/>
          </a:prstGeom>
          <a:noFill/>
        </p:spPr>
        <p:txBody>
          <a:bodyPr wrap="square" rtlCol="0">
            <a:spAutoFit/>
          </a:bodyPr>
          <a:lstStyle/>
          <a:p>
            <a:r>
              <a:rPr lang="es-CO" dirty="0"/>
              <a:t>Muestra esta guía</a:t>
            </a:r>
          </a:p>
        </p:txBody>
      </p:sp>
      <p:cxnSp>
        <p:nvCxnSpPr>
          <p:cNvPr id="11" name="Conector recto de flecha 10">
            <a:extLst>
              <a:ext uri="{FF2B5EF4-FFF2-40B4-BE49-F238E27FC236}">
                <a16:creationId xmlns:a16="http://schemas.microsoft.com/office/drawing/2014/main" id="{BBFD94CF-CE2F-4B58-ADA9-3DE45E2F2549}"/>
              </a:ext>
            </a:extLst>
          </p:cNvPr>
          <p:cNvCxnSpPr>
            <a:cxnSpLocks/>
          </p:cNvCxnSpPr>
          <p:nvPr/>
        </p:nvCxnSpPr>
        <p:spPr>
          <a:xfrm>
            <a:off x="1137684" y="2934845"/>
            <a:ext cx="1562986" cy="110159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AECB4AD6-3F30-44EE-A7F6-7BA925F3343B}"/>
              </a:ext>
            </a:extLst>
          </p:cNvPr>
          <p:cNvCxnSpPr>
            <a:cxnSpLocks/>
          </p:cNvCxnSpPr>
          <p:nvPr/>
        </p:nvCxnSpPr>
        <p:spPr>
          <a:xfrm flipV="1">
            <a:off x="1137684" y="4217012"/>
            <a:ext cx="1562986" cy="38797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837BBA56-C535-4C14-B0F9-34CF0EF86D13}"/>
              </a:ext>
            </a:extLst>
          </p:cNvPr>
          <p:cNvSpPr txBox="1"/>
          <p:nvPr/>
        </p:nvSpPr>
        <p:spPr>
          <a:xfrm>
            <a:off x="7602279" y="1553750"/>
            <a:ext cx="1302641" cy="2462213"/>
          </a:xfrm>
          <a:prstGeom prst="rect">
            <a:avLst/>
          </a:prstGeom>
          <a:noFill/>
        </p:spPr>
        <p:txBody>
          <a:bodyPr wrap="square" rtlCol="0">
            <a:spAutoFit/>
          </a:bodyPr>
          <a:lstStyle/>
          <a:p>
            <a:r>
              <a:rPr lang="es-CO" dirty="0"/>
              <a:t>Esta GUI permite moverse a través del software, debe cargar datos antes de poder crear y entrenar la DMNN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2"/>
          <p:cNvPicPr preferRelativeResize="0">
            <a:picLocks noChangeAspect="1"/>
          </p:cNvPicPr>
          <p:nvPr/>
        </p:nvPicPr>
        <p:blipFill>
          <a:blip r:embed="rId3"/>
          <a:stretch/>
        </p:blipFill>
        <p:spPr>
          <a:xfrm>
            <a:off x="2003900" y="875944"/>
            <a:ext cx="5762991" cy="3779586"/>
          </a:xfrm>
          <a:prstGeom prst="rect">
            <a:avLst/>
          </a:prstGeom>
          <a:noFill/>
          <a:ln>
            <a:noFill/>
          </a:ln>
        </p:spPr>
      </p:pic>
      <p:sp>
        <p:nvSpPr>
          <p:cNvPr id="208" name="Google Shape;208;p32"/>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Inicialización</a:t>
            </a:r>
            <a:endParaRPr sz="2400" b="1"/>
          </a:p>
        </p:txBody>
      </p:sp>
      <p:sp>
        <p:nvSpPr>
          <p:cNvPr id="210" name="Google Shape;210;p32"/>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19 / 34</a:t>
            </a:r>
            <a:endParaRPr dirty="0"/>
          </a:p>
        </p:txBody>
      </p:sp>
      <p:sp>
        <p:nvSpPr>
          <p:cNvPr id="6" name="CuadroTexto 5">
            <a:extLst>
              <a:ext uri="{FF2B5EF4-FFF2-40B4-BE49-F238E27FC236}">
                <a16:creationId xmlns:a16="http://schemas.microsoft.com/office/drawing/2014/main" id="{EA40C76B-7719-41C0-900C-2429DFD0B06C}"/>
              </a:ext>
            </a:extLst>
          </p:cNvPr>
          <p:cNvSpPr txBox="1"/>
          <p:nvPr/>
        </p:nvSpPr>
        <p:spPr>
          <a:xfrm>
            <a:off x="176270" y="875944"/>
            <a:ext cx="1706741" cy="3754874"/>
          </a:xfrm>
          <a:prstGeom prst="rect">
            <a:avLst/>
          </a:prstGeom>
          <a:noFill/>
        </p:spPr>
        <p:txBody>
          <a:bodyPr wrap="square" rtlCol="0">
            <a:spAutoFit/>
          </a:bodyPr>
          <a:lstStyle/>
          <a:p>
            <a:r>
              <a:rPr lang="es-CO" dirty="0"/>
              <a:t>En varias GUI's vera que puede graficar:</a:t>
            </a:r>
          </a:p>
          <a:p>
            <a:r>
              <a:rPr lang="es-CO" dirty="0"/>
              <a:t>- Patrones</a:t>
            </a:r>
          </a:p>
          <a:p>
            <a:r>
              <a:rPr lang="es-CO" dirty="0"/>
              <a:t>- Cajas</a:t>
            </a:r>
            <a:br>
              <a:rPr lang="es-CO" dirty="0"/>
            </a:br>
            <a:r>
              <a:rPr lang="es-CO" dirty="0"/>
              <a:t>- Superficie de decisión</a:t>
            </a:r>
          </a:p>
          <a:p>
            <a:endParaRPr lang="es-CO" dirty="0"/>
          </a:p>
          <a:p>
            <a:r>
              <a:rPr lang="es-CO" dirty="0"/>
              <a:t>Esta última toma un poco de tiempo y no es muy útil en problemas de dimensionalidad mayor a 2, también se desactivará al graficar durante entreno</a:t>
            </a:r>
          </a:p>
        </p:txBody>
      </p:sp>
      <p:cxnSp>
        <p:nvCxnSpPr>
          <p:cNvPr id="7" name="Conector recto de flecha 6">
            <a:extLst>
              <a:ext uri="{FF2B5EF4-FFF2-40B4-BE49-F238E27FC236}">
                <a16:creationId xmlns:a16="http://schemas.microsoft.com/office/drawing/2014/main" id="{CEE1820E-E32D-44BD-A82B-0EB58CEDAE58}"/>
              </a:ext>
            </a:extLst>
          </p:cNvPr>
          <p:cNvCxnSpPr>
            <a:cxnSpLocks/>
          </p:cNvCxnSpPr>
          <p:nvPr/>
        </p:nvCxnSpPr>
        <p:spPr>
          <a:xfrm flipV="1">
            <a:off x="1237940" y="1410159"/>
            <a:ext cx="1306956" cy="42965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ADFFC87E-A7A1-4010-899E-FDCE1BBB8507}"/>
              </a:ext>
            </a:extLst>
          </p:cNvPr>
          <p:cNvSpPr txBox="1"/>
          <p:nvPr/>
        </p:nvSpPr>
        <p:spPr>
          <a:xfrm>
            <a:off x="7906060" y="1895170"/>
            <a:ext cx="1061670" cy="738664"/>
          </a:xfrm>
          <a:prstGeom prst="rect">
            <a:avLst/>
          </a:prstGeom>
          <a:noFill/>
        </p:spPr>
        <p:txBody>
          <a:bodyPr wrap="square" rtlCol="0">
            <a:spAutoFit/>
          </a:bodyPr>
          <a:lstStyle/>
          <a:p>
            <a:r>
              <a:rPr lang="es-CO" dirty="0"/>
              <a:t>Regrese el menú principal</a:t>
            </a:r>
          </a:p>
        </p:txBody>
      </p:sp>
      <p:cxnSp>
        <p:nvCxnSpPr>
          <p:cNvPr id="11" name="Conector recto de flecha 10">
            <a:extLst>
              <a:ext uri="{FF2B5EF4-FFF2-40B4-BE49-F238E27FC236}">
                <a16:creationId xmlns:a16="http://schemas.microsoft.com/office/drawing/2014/main" id="{0F871F2E-D6E4-463C-B430-EC15BD0975B9}"/>
              </a:ext>
            </a:extLst>
          </p:cNvPr>
          <p:cNvCxnSpPr>
            <a:cxnSpLocks/>
          </p:cNvCxnSpPr>
          <p:nvPr/>
        </p:nvCxnSpPr>
        <p:spPr>
          <a:xfrm flipH="1" flipV="1">
            <a:off x="6323682" y="1470485"/>
            <a:ext cx="1582378" cy="53458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3"/>
          <p:cNvPicPr preferRelativeResize="0">
            <a:picLocks noChangeAspect="1"/>
          </p:cNvPicPr>
          <p:nvPr/>
        </p:nvPicPr>
        <p:blipFill>
          <a:blip r:embed="rId3"/>
          <a:stretch/>
        </p:blipFill>
        <p:spPr>
          <a:xfrm>
            <a:off x="1875975" y="928352"/>
            <a:ext cx="5503275" cy="3601941"/>
          </a:xfrm>
          <a:prstGeom prst="rect">
            <a:avLst/>
          </a:prstGeom>
          <a:noFill/>
          <a:ln>
            <a:noFill/>
          </a:ln>
        </p:spPr>
      </p:pic>
      <p:sp>
        <p:nvSpPr>
          <p:cNvPr id="216" name="Google Shape;216;p33"/>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GUI - Menú</a:t>
            </a:r>
            <a:endParaRPr sz="2400" b="1"/>
          </a:p>
        </p:txBody>
      </p:sp>
      <p:sp>
        <p:nvSpPr>
          <p:cNvPr id="218" name="Google Shape;218;p33"/>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20 / 34</a:t>
            </a:r>
            <a:endParaRPr dirty="0"/>
          </a:p>
        </p:txBody>
      </p:sp>
      <p:sp>
        <p:nvSpPr>
          <p:cNvPr id="6" name="CuadroTexto 5">
            <a:extLst>
              <a:ext uri="{FF2B5EF4-FFF2-40B4-BE49-F238E27FC236}">
                <a16:creationId xmlns:a16="http://schemas.microsoft.com/office/drawing/2014/main" id="{C71F5C25-135C-442F-B2CC-A5D48B758354}"/>
              </a:ext>
            </a:extLst>
          </p:cNvPr>
          <p:cNvSpPr txBox="1"/>
          <p:nvPr/>
        </p:nvSpPr>
        <p:spPr>
          <a:xfrm>
            <a:off x="7640246" y="1033932"/>
            <a:ext cx="1269838" cy="3323987"/>
          </a:xfrm>
          <a:prstGeom prst="rect">
            <a:avLst/>
          </a:prstGeom>
          <a:noFill/>
        </p:spPr>
        <p:txBody>
          <a:bodyPr wrap="square" rtlCol="0">
            <a:spAutoFit/>
          </a:bodyPr>
          <a:lstStyle/>
          <a:p>
            <a:r>
              <a:rPr lang="es-CO" dirty="0"/>
              <a:t>Ahora están desbloqueados todos los módulos del software, hay tres encargados de entrenar la DMNN:</a:t>
            </a:r>
          </a:p>
          <a:p>
            <a:r>
              <a:rPr lang="es-CO" dirty="0"/>
              <a:t>- Gradiente</a:t>
            </a:r>
            <a:br>
              <a:rPr lang="es-CO" dirty="0"/>
            </a:br>
            <a:r>
              <a:rPr lang="es-CO" dirty="0"/>
              <a:t>- Evolutivo</a:t>
            </a:r>
            <a:br>
              <a:rPr lang="es-CO" dirty="0"/>
            </a:br>
            <a:r>
              <a:rPr lang="es-CO" dirty="0"/>
              <a:t>- Partículas</a:t>
            </a:r>
          </a:p>
          <a:p>
            <a:endParaRPr lang="es-CO" dirty="0"/>
          </a:p>
          <a:p>
            <a:r>
              <a:rPr lang="es-CO" dirty="0"/>
              <a:t>Dirijámonos al primero</a:t>
            </a:r>
          </a:p>
        </p:txBody>
      </p:sp>
      <p:cxnSp>
        <p:nvCxnSpPr>
          <p:cNvPr id="7" name="Conector recto de flecha 6">
            <a:extLst>
              <a:ext uri="{FF2B5EF4-FFF2-40B4-BE49-F238E27FC236}">
                <a16:creationId xmlns:a16="http://schemas.microsoft.com/office/drawing/2014/main" id="{2CE7C00E-6625-457C-866F-8FEE9D671B87}"/>
              </a:ext>
            </a:extLst>
          </p:cNvPr>
          <p:cNvCxnSpPr>
            <a:cxnSpLocks/>
          </p:cNvCxnSpPr>
          <p:nvPr/>
        </p:nvCxnSpPr>
        <p:spPr>
          <a:xfrm flipH="1" flipV="1">
            <a:off x="4944141" y="2913321"/>
            <a:ext cx="2696105" cy="18075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0C15B962-93F1-402D-B85E-223AD1679B06}"/>
              </a:ext>
            </a:extLst>
          </p:cNvPr>
          <p:cNvCxnSpPr>
            <a:cxnSpLocks/>
          </p:cNvCxnSpPr>
          <p:nvPr/>
        </p:nvCxnSpPr>
        <p:spPr>
          <a:xfrm flipH="1">
            <a:off x="4944141" y="3312455"/>
            <a:ext cx="2696106" cy="1604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8613D374-D238-4ADE-AACE-C07E394A11B9}"/>
              </a:ext>
            </a:extLst>
          </p:cNvPr>
          <p:cNvCxnSpPr>
            <a:cxnSpLocks/>
          </p:cNvCxnSpPr>
          <p:nvPr/>
        </p:nvCxnSpPr>
        <p:spPr>
          <a:xfrm flipH="1">
            <a:off x="4944140" y="3546882"/>
            <a:ext cx="2696106" cy="16470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4"/>
          <p:cNvPicPr preferRelativeResize="0">
            <a:picLocks noChangeAspect="1"/>
          </p:cNvPicPr>
          <p:nvPr/>
        </p:nvPicPr>
        <p:blipFill>
          <a:blip r:embed="rId3"/>
          <a:stretch/>
        </p:blipFill>
        <p:spPr>
          <a:xfrm>
            <a:off x="1589440" y="859265"/>
            <a:ext cx="5789810" cy="3812945"/>
          </a:xfrm>
          <a:prstGeom prst="rect">
            <a:avLst/>
          </a:prstGeom>
          <a:noFill/>
          <a:ln>
            <a:noFill/>
          </a:ln>
        </p:spPr>
      </p:pic>
      <p:sp>
        <p:nvSpPr>
          <p:cNvPr id="224" name="Google Shape;224;p34"/>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Entreno</a:t>
            </a:r>
            <a:endParaRPr sz="2400" b="1"/>
          </a:p>
        </p:txBody>
      </p:sp>
      <p:sp>
        <p:nvSpPr>
          <p:cNvPr id="226" name="Google Shape;226;p34"/>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21 / 34</a:t>
            </a:r>
            <a:endParaRPr dirty="0"/>
          </a:p>
        </p:txBody>
      </p:sp>
      <p:sp>
        <p:nvSpPr>
          <p:cNvPr id="6" name="CuadroTexto 5">
            <a:extLst>
              <a:ext uri="{FF2B5EF4-FFF2-40B4-BE49-F238E27FC236}">
                <a16:creationId xmlns:a16="http://schemas.microsoft.com/office/drawing/2014/main" id="{F15C394C-D10B-4832-BA1B-450BD2497FC3}"/>
              </a:ext>
            </a:extLst>
          </p:cNvPr>
          <p:cNvSpPr txBox="1"/>
          <p:nvPr/>
        </p:nvSpPr>
        <p:spPr>
          <a:xfrm>
            <a:off x="233916" y="543544"/>
            <a:ext cx="1275907" cy="738664"/>
          </a:xfrm>
          <a:prstGeom prst="rect">
            <a:avLst/>
          </a:prstGeom>
          <a:noFill/>
        </p:spPr>
        <p:txBody>
          <a:bodyPr wrap="square" rtlCol="0">
            <a:spAutoFit/>
          </a:bodyPr>
          <a:lstStyle/>
          <a:p>
            <a:r>
              <a:rPr lang="es-CO" dirty="0"/>
              <a:t>Parámetros propios del algoritmo</a:t>
            </a:r>
          </a:p>
        </p:txBody>
      </p:sp>
      <p:cxnSp>
        <p:nvCxnSpPr>
          <p:cNvPr id="7" name="Conector recto de flecha 6">
            <a:extLst>
              <a:ext uri="{FF2B5EF4-FFF2-40B4-BE49-F238E27FC236}">
                <a16:creationId xmlns:a16="http://schemas.microsoft.com/office/drawing/2014/main" id="{00394ABB-7F17-4EEE-AC59-D9776ABF7866}"/>
              </a:ext>
            </a:extLst>
          </p:cNvPr>
          <p:cNvCxnSpPr>
            <a:cxnSpLocks/>
          </p:cNvCxnSpPr>
          <p:nvPr/>
        </p:nvCxnSpPr>
        <p:spPr>
          <a:xfrm>
            <a:off x="1190847" y="1063256"/>
            <a:ext cx="3817088" cy="150849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0F1A5E6F-B1EE-41D2-B745-2D157827E634}"/>
              </a:ext>
            </a:extLst>
          </p:cNvPr>
          <p:cNvCxnSpPr>
            <a:cxnSpLocks/>
          </p:cNvCxnSpPr>
          <p:nvPr/>
        </p:nvCxnSpPr>
        <p:spPr>
          <a:xfrm>
            <a:off x="1287862" y="1701209"/>
            <a:ext cx="3932724" cy="167994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05776BD9-3A26-42EF-A387-B252D5CC5663}"/>
              </a:ext>
            </a:extLst>
          </p:cNvPr>
          <p:cNvSpPr txBox="1"/>
          <p:nvPr/>
        </p:nvSpPr>
        <p:spPr>
          <a:xfrm>
            <a:off x="127592" y="1525283"/>
            <a:ext cx="1382232" cy="2246769"/>
          </a:xfrm>
          <a:prstGeom prst="rect">
            <a:avLst/>
          </a:prstGeom>
          <a:noFill/>
        </p:spPr>
        <p:txBody>
          <a:bodyPr wrap="square" rtlCol="0">
            <a:spAutoFit/>
          </a:bodyPr>
          <a:lstStyle/>
          <a:p>
            <a:r>
              <a:rPr lang="es-CO" dirty="0"/>
              <a:t>Probabilidad de que en un ciclo se intente quitar una dendrita al azar, con la condición de que ECM no sobrepase la tolerancia</a:t>
            </a:r>
          </a:p>
        </p:txBody>
      </p:sp>
      <p:cxnSp>
        <p:nvCxnSpPr>
          <p:cNvPr id="20" name="Conector recto de flecha 19">
            <a:extLst>
              <a:ext uri="{FF2B5EF4-FFF2-40B4-BE49-F238E27FC236}">
                <a16:creationId xmlns:a16="http://schemas.microsoft.com/office/drawing/2014/main" id="{E430F20E-FB1D-4CA8-8C1A-15667A392FD4}"/>
              </a:ext>
            </a:extLst>
          </p:cNvPr>
          <p:cNvCxnSpPr>
            <a:cxnSpLocks/>
          </p:cNvCxnSpPr>
          <p:nvPr/>
        </p:nvCxnSpPr>
        <p:spPr>
          <a:xfrm flipV="1">
            <a:off x="1084521" y="3540642"/>
            <a:ext cx="4136065" cy="74429"/>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526056F7-4E90-41E9-B671-B506F8625789}"/>
              </a:ext>
            </a:extLst>
          </p:cNvPr>
          <p:cNvSpPr txBox="1"/>
          <p:nvPr/>
        </p:nvSpPr>
        <p:spPr>
          <a:xfrm>
            <a:off x="7554560" y="324593"/>
            <a:ext cx="1440584" cy="1815882"/>
          </a:xfrm>
          <a:prstGeom prst="rect">
            <a:avLst/>
          </a:prstGeom>
          <a:noFill/>
        </p:spPr>
        <p:txBody>
          <a:bodyPr wrap="square" rtlCol="0">
            <a:spAutoFit/>
          </a:bodyPr>
          <a:lstStyle/>
          <a:p>
            <a:r>
              <a:rPr lang="es-CO" dirty="0"/>
              <a:t>Puede visualizar las cajas en movimiento, la grafica de errores o el movimiento de los agentes</a:t>
            </a:r>
          </a:p>
        </p:txBody>
      </p:sp>
      <p:cxnSp>
        <p:nvCxnSpPr>
          <p:cNvPr id="24" name="Conector recto de flecha 23">
            <a:extLst>
              <a:ext uri="{FF2B5EF4-FFF2-40B4-BE49-F238E27FC236}">
                <a16:creationId xmlns:a16="http://schemas.microsoft.com/office/drawing/2014/main" id="{02A9E351-C93F-42E5-B4BE-BAEFF3564A6A}"/>
              </a:ext>
            </a:extLst>
          </p:cNvPr>
          <p:cNvCxnSpPr>
            <a:cxnSpLocks/>
          </p:cNvCxnSpPr>
          <p:nvPr/>
        </p:nvCxnSpPr>
        <p:spPr>
          <a:xfrm flipH="1">
            <a:off x="4369981" y="693925"/>
            <a:ext cx="3184579" cy="655089"/>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25415E4E-3826-41D5-BF9A-384D117D7933}"/>
              </a:ext>
            </a:extLst>
          </p:cNvPr>
          <p:cNvSpPr txBox="1"/>
          <p:nvPr/>
        </p:nvSpPr>
        <p:spPr>
          <a:xfrm>
            <a:off x="7549370" y="2590586"/>
            <a:ext cx="1440584" cy="1169551"/>
          </a:xfrm>
          <a:prstGeom prst="rect">
            <a:avLst/>
          </a:prstGeom>
          <a:noFill/>
        </p:spPr>
        <p:txBody>
          <a:bodyPr wrap="square" rtlCol="0">
            <a:spAutoFit/>
          </a:bodyPr>
          <a:lstStyle/>
          <a:p>
            <a:r>
              <a:rPr lang="es-CO" dirty="0"/>
              <a:t>Controles de ejecución, digite el número de ciclos a iterar</a:t>
            </a:r>
          </a:p>
        </p:txBody>
      </p:sp>
      <p:cxnSp>
        <p:nvCxnSpPr>
          <p:cNvPr id="29" name="Conector recto de flecha 28">
            <a:extLst>
              <a:ext uri="{FF2B5EF4-FFF2-40B4-BE49-F238E27FC236}">
                <a16:creationId xmlns:a16="http://schemas.microsoft.com/office/drawing/2014/main" id="{606E7E6C-DA6C-40E1-8482-F038E64BFE5A}"/>
              </a:ext>
            </a:extLst>
          </p:cNvPr>
          <p:cNvCxnSpPr>
            <a:cxnSpLocks/>
          </p:cNvCxnSpPr>
          <p:nvPr/>
        </p:nvCxnSpPr>
        <p:spPr>
          <a:xfrm flipH="1">
            <a:off x="5709684" y="2772776"/>
            <a:ext cx="1839687" cy="115270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5"/>
          <p:cNvPicPr preferRelativeResize="0">
            <a:picLocks noChangeAspect="1"/>
          </p:cNvPicPr>
          <p:nvPr/>
        </p:nvPicPr>
        <p:blipFill>
          <a:blip r:embed="rId3"/>
          <a:stretch/>
        </p:blipFill>
        <p:spPr>
          <a:xfrm>
            <a:off x="1575412" y="851316"/>
            <a:ext cx="5803838" cy="3818159"/>
          </a:xfrm>
          <a:prstGeom prst="rect">
            <a:avLst/>
          </a:prstGeom>
          <a:noFill/>
          <a:ln>
            <a:noFill/>
          </a:ln>
        </p:spPr>
      </p:pic>
      <p:sp>
        <p:nvSpPr>
          <p:cNvPr id="232" name="Google Shape;232;p35"/>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SGD</a:t>
            </a:r>
            <a:endParaRPr sz="2400" b="1"/>
          </a:p>
        </p:txBody>
      </p:sp>
      <p:sp>
        <p:nvSpPr>
          <p:cNvPr id="234" name="Google Shape;234;p35"/>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22 / 34</a:t>
            </a:r>
            <a:endParaRPr dirty="0"/>
          </a:p>
        </p:txBody>
      </p:sp>
      <p:sp>
        <p:nvSpPr>
          <p:cNvPr id="6" name="CuadroTexto 5">
            <a:extLst>
              <a:ext uri="{FF2B5EF4-FFF2-40B4-BE49-F238E27FC236}">
                <a16:creationId xmlns:a16="http://schemas.microsoft.com/office/drawing/2014/main" id="{65D32B8A-91A8-49DF-BE5F-AF46DDE6BC63}"/>
              </a:ext>
            </a:extLst>
          </p:cNvPr>
          <p:cNvSpPr txBox="1"/>
          <p:nvPr/>
        </p:nvSpPr>
        <p:spPr>
          <a:xfrm>
            <a:off x="231354" y="638683"/>
            <a:ext cx="1275907" cy="523220"/>
          </a:xfrm>
          <a:prstGeom prst="rect">
            <a:avLst/>
          </a:prstGeom>
          <a:noFill/>
        </p:spPr>
        <p:txBody>
          <a:bodyPr wrap="square" rtlCol="0">
            <a:spAutoFit/>
          </a:bodyPr>
          <a:lstStyle/>
          <a:p>
            <a:r>
              <a:rPr lang="es-CO" dirty="0"/>
              <a:t>Indicador de actividad</a:t>
            </a:r>
          </a:p>
        </p:txBody>
      </p:sp>
      <p:cxnSp>
        <p:nvCxnSpPr>
          <p:cNvPr id="7" name="Conector recto de flecha 6">
            <a:extLst>
              <a:ext uri="{FF2B5EF4-FFF2-40B4-BE49-F238E27FC236}">
                <a16:creationId xmlns:a16="http://schemas.microsoft.com/office/drawing/2014/main" id="{2D0FD7AD-DE84-4A94-B2A2-8555C3AEDDF1}"/>
              </a:ext>
            </a:extLst>
          </p:cNvPr>
          <p:cNvCxnSpPr>
            <a:cxnSpLocks/>
          </p:cNvCxnSpPr>
          <p:nvPr/>
        </p:nvCxnSpPr>
        <p:spPr>
          <a:xfrm flipH="1">
            <a:off x="6081311" y="1134737"/>
            <a:ext cx="1394360" cy="107866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C685B12-9FCE-4CF8-8D29-8E86B0C20C14}"/>
              </a:ext>
            </a:extLst>
          </p:cNvPr>
          <p:cNvSpPr txBox="1"/>
          <p:nvPr/>
        </p:nvSpPr>
        <p:spPr>
          <a:xfrm>
            <a:off x="7475670" y="530961"/>
            <a:ext cx="1561108" cy="738664"/>
          </a:xfrm>
          <a:prstGeom prst="rect">
            <a:avLst/>
          </a:prstGeom>
          <a:noFill/>
        </p:spPr>
        <p:txBody>
          <a:bodyPr wrap="square" rtlCol="0">
            <a:spAutoFit/>
          </a:bodyPr>
          <a:lstStyle/>
          <a:p>
            <a:r>
              <a:rPr lang="es-CO" dirty="0"/>
              <a:t>Mini-Bache es la subdivisión del bache de entreno</a:t>
            </a:r>
          </a:p>
        </p:txBody>
      </p:sp>
      <p:sp>
        <p:nvSpPr>
          <p:cNvPr id="11" name="CuadroTexto 10">
            <a:extLst>
              <a:ext uri="{FF2B5EF4-FFF2-40B4-BE49-F238E27FC236}">
                <a16:creationId xmlns:a16="http://schemas.microsoft.com/office/drawing/2014/main" id="{316BB8B3-6BDC-4083-8CF8-458D41133F6C}"/>
              </a:ext>
            </a:extLst>
          </p:cNvPr>
          <p:cNvSpPr txBox="1"/>
          <p:nvPr/>
        </p:nvSpPr>
        <p:spPr>
          <a:xfrm>
            <a:off x="7475670" y="1504069"/>
            <a:ext cx="1561108" cy="2031325"/>
          </a:xfrm>
          <a:prstGeom prst="rect">
            <a:avLst/>
          </a:prstGeom>
          <a:noFill/>
        </p:spPr>
        <p:txBody>
          <a:bodyPr wrap="square" rtlCol="0">
            <a:spAutoFit/>
          </a:bodyPr>
          <a:lstStyle/>
          <a:p>
            <a:r>
              <a:rPr lang="es-CO" dirty="0"/>
              <a:t>El paso alfa es el parámetro que define el cambio de los pesos sinápticos en cada iteración, puede disminuir con el factor de amortiguamiento</a:t>
            </a:r>
          </a:p>
        </p:txBody>
      </p:sp>
      <p:cxnSp>
        <p:nvCxnSpPr>
          <p:cNvPr id="12" name="Conector recto de flecha 11">
            <a:extLst>
              <a:ext uri="{FF2B5EF4-FFF2-40B4-BE49-F238E27FC236}">
                <a16:creationId xmlns:a16="http://schemas.microsoft.com/office/drawing/2014/main" id="{BC099600-EB1F-4434-BE00-2969D3CB8BF4}"/>
              </a:ext>
            </a:extLst>
          </p:cNvPr>
          <p:cNvCxnSpPr>
            <a:cxnSpLocks/>
          </p:cNvCxnSpPr>
          <p:nvPr/>
        </p:nvCxnSpPr>
        <p:spPr>
          <a:xfrm flipH="1">
            <a:off x="6720289" y="1786144"/>
            <a:ext cx="755382" cy="83703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A5E5B17C-3513-48B6-9C6E-F23F5A7EF4C6}"/>
              </a:ext>
            </a:extLst>
          </p:cNvPr>
          <p:cNvCxnSpPr>
            <a:cxnSpLocks/>
          </p:cNvCxnSpPr>
          <p:nvPr/>
        </p:nvCxnSpPr>
        <p:spPr>
          <a:xfrm flipH="1" flipV="1">
            <a:off x="6973677" y="3101088"/>
            <a:ext cx="497233" cy="11913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5A81DAB7-5EBB-43CD-A53A-596764E61C22}"/>
              </a:ext>
            </a:extLst>
          </p:cNvPr>
          <p:cNvSpPr txBox="1"/>
          <p:nvPr/>
        </p:nvSpPr>
        <p:spPr>
          <a:xfrm>
            <a:off x="107221" y="1500650"/>
            <a:ext cx="1561108" cy="1600438"/>
          </a:xfrm>
          <a:prstGeom prst="rect">
            <a:avLst/>
          </a:prstGeom>
          <a:noFill/>
        </p:spPr>
        <p:txBody>
          <a:bodyPr wrap="square" rtlCol="0">
            <a:spAutoFit/>
          </a:bodyPr>
          <a:lstStyle/>
          <a:p>
            <a:r>
              <a:rPr lang="es-CO" dirty="0"/>
              <a:t>La disminución de dendritas desactivada acelera el proceso, luego puede aplicarse en post-entreno</a:t>
            </a:r>
          </a:p>
        </p:txBody>
      </p:sp>
      <p:cxnSp>
        <p:nvCxnSpPr>
          <p:cNvPr id="22" name="Conector recto de flecha 21">
            <a:extLst>
              <a:ext uri="{FF2B5EF4-FFF2-40B4-BE49-F238E27FC236}">
                <a16:creationId xmlns:a16="http://schemas.microsoft.com/office/drawing/2014/main" id="{B246E6E6-904E-4F11-AEB8-18FE40C38804}"/>
              </a:ext>
            </a:extLst>
          </p:cNvPr>
          <p:cNvCxnSpPr>
            <a:cxnSpLocks/>
          </p:cNvCxnSpPr>
          <p:nvPr/>
        </p:nvCxnSpPr>
        <p:spPr>
          <a:xfrm>
            <a:off x="1134737" y="1046715"/>
            <a:ext cx="3602516" cy="16807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6CB662C1-31C8-4AFC-BAFB-08D65130BF1F}"/>
              </a:ext>
            </a:extLst>
          </p:cNvPr>
          <p:cNvCxnSpPr>
            <a:cxnSpLocks/>
          </p:cNvCxnSpPr>
          <p:nvPr/>
        </p:nvCxnSpPr>
        <p:spPr>
          <a:xfrm>
            <a:off x="1478991" y="2853369"/>
            <a:ext cx="3798089" cy="533579"/>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A5F901A7-2897-4594-AAAA-98601637FF0F}"/>
              </a:ext>
            </a:extLst>
          </p:cNvPr>
          <p:cNvSpPr txBox="1"/>
          <p:nvPr/>
        </p:nvSpPr>
        <p:spPr>
          <a:xfrm>
            <a:off x="114096" y="3478548"/>
            <a:ext cx="1275907" cy="1384995"/>
          </a:xfrm>
          <a:prstGeom prst="rect">
            <a:avLst/>
          </a:prstGeom>
          <a:noFill/>
        </p:spPr>
        <p:txBody>
          <a:bodyPr wrap="square" rtlCol="0">
            <a:spAutoFit/>
          </a:bodyPr>
          <a:lstStyle/>
          <a:p>
            <a:r>
              <a:rPr lang="es-CO" dirty="0"/>
              <a:t>La línea agua-marina indica el menor error de validación, red salvada</a:t>
            </a:r>
          </a:p>
        </p:txBody>
      </p:sp>
      <p:cxnSp>
        <p:nvCxnSpPr>
          <p:cNvPr id="31" name="Conector recto de flecha 30">
            <a:extLst>
              <a:ext uri="{FF2B5EF4-FFF2-40B4-BE49-F238E27FC236}">
                <a16:creationId xmlns:a16="http://schemas.microsoft.com/office/drawing/2014/main" id="{D215CE3A-3732-4DC3-8EAB-09C2F1FD2B7B}"/>
              </a:ext>
            </a:extLst>
          </p:cNvPr>
          <p:cNvCxnSpPr>
            <a:cxnSpLocks/>
          </p:cNvCxnSpPr>
          <p:nvPr/>
        </p:nvCxnSpPr>
        <p:spPr>
          <a:xfrm flipV="1">
            <a:off x="1013552" y="3535394"/>
            <a:ext cx="3025498" cy="12292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14B00E61-DCFC-44A8-9FF9-53A388E47967}"/>
              </a:ext>
            </a:extLst>
          </p:cNvPr>
          <p:cNvSpPr txBox="1"/>
          <p:nvPr/>
        </p:nvSpPr>
        <p:spPr>
          <a:xfrm>
            <a:off x="7475670" y="3849697"/>
            <a:ext cx="1561108" cy="1169551"/>
          </a:xfrm>
          <a:prstGeom prst="rect">
            <a:avLst/>
          </a:prstGeom>
          <a:noFill/>
        </p:spPr>
        <p:txBody>
          <a:bodyPr wrap="square" rtlCol="0">
            <a:spAutoFit/>
          </a:bodyPr>
          <a:lstStyle/>
          <a:p>
            <a:r>
              <a:rPr lang="es-CO" dirty="0"/>
              <a:t>La fricción beta puede estar entre 0 y 1, inactiva o full activa</a:t>
            </a:r>
          </a:p>
        </p:txBody>
      </p:sp>
      <p:cxnSp>
        <p:nvCxnSpPr>
          <p:cNvPr id="36" name="Conector recto de flecha 35">
            <a:extLst>
              <a:ext uri="{FF2B5EF4-FFF2-40B4-BE49-F238E27FC236}">
                <a16:creationId xmlns:a16="http://schemas.microsoft.com/office/drawing/2014/main" id="{924836F5-68A8-46A8-8FFA-55A5FE471A8A}"/>
              </a:ext>
            </a:extLst>
          </p:cNvPr>
          <p:cNvCxnSpPr>
            <a:cxnSpLocks/>
          </p:cNvCxnSpPr>
          <p:nvPr/>
        </p:nvCxnSpPr>
        <p:spPr>
          <a:xfrm flipH="1" flipV="1">
            <a:off x="5673687" y="2837661"/>
            <a:ext cx="1797223" cy="133338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6"/>
          <p:cNvPicPr preferRelativeResize="0">
            <a:picLocks noChangeAspect="1"/>
          </p:cNvPicPr>
          <p:nvPr/>
        </p:nvPicPr>
        <p:blipFill>
          <a:blip r:embed="rId3"/>
          <a:stretch/>
        </p:blipFill>
        <p:spPr>
          <a:xfrm>
            <a:off x="1684844" y="810695"/>
            <a:ext cx="5828660" cy="3816736"/>
          </a:xfrm>
          <a:prstGeom prst="rect">
            <a:avLst/>
          </a:prstGeom>
          <a:noFill/>
          <a:ln>
            <a:noFill/>
          </a:ln>
        </p:spPr>
      </p:pic>
      <p:sp>
        <p:nvSpPr>
          <p:cNvPr id="240" name="Google Shape;240;p36"/>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DE</a:t>
            </a:r>
            <a:endParaRPr sz="2400" b="1"/>
          </a:p>
        </p:txBody>
      </p:sp>
      <p:sp>
        <p:nvSpPr>
          <p:cNvPr id="242" name="Google Shape;242;p36"/>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23 / 34</a:t>
            </a:r>
            <a:endParaRPr dirty="0"/>
          </a:p>
        </p:txBody>
      </p:sp>
      <p:sp>
        <p:nvSpPr>
          <p:cNvPr id="6" name="CuadroTexto 5">
            <a:extLst>
              <a:ext uri="{FF2B5EF4-FFF2-40B4-BE49-F238E27FC236}">
                <a16:creationId xmlns:a16="http://schemas.microsoft.com/office/drawing/2014/main" id="{5CC6EEE2-953B-4CBC-8F07-E72AA5DB8C82}"/>
              </a:ext>
            </a:extLst>
          </p:cNvPr>
          <p:cNvSpPr txBox="1"/>
          <p:nvPr/>
        </p:nvSpPr>
        <p:spPr>
          <a:xfrm>
            <a:off x="231354" y="638683"/>
            <a:ext cx="1275907" cy="954107"/>
          </a:xfrm>
          <a:prstGeom prst="rect">
            <a:avLst/>
          </a:prstGeom>
          <a:noFill/>
        </p:spPr>
        <p:txBody>
          <a:bodyPr wrap="square" rtlCol="0">
            <a:spAutoFit/>
          </a:bodyPr>
          <a:lstStyle/>
          <a:p>
            <a:r>
              <a:rPr lang="es-CO" dirty="0"/>
              <a:t>Aquí se especifica el tamaño de la población</a:t>
            </a:r>
          </a:p>
        </p:txBody>
      </p:sp>
      <p:cxnSp>
        <p:nvCxnSpPr>
          <p:cNvPr id="7" name="Conector recto de flecha 6">
            <a:extLst>
              <a:ext uri="{FF2B5EF4-FFF2-40B4-BE49-F238E27FC236}">
                <a16:creationId xmlns:a16="http://schemas.microsoft.com/office/drawing/2014/main" id="{1E0D4CFA-DF10-4C7D-AF12-7B93BF473529}"/>
              </a:ext>
            </a:extLst>
          </p:cNvPr>
          <p:cNvCxnSpPr>
            <a:cxnSpLocks/>
          </p:cNvCxnSpPr>
          <p:nvPr/>
        </p:nvCxnSpPr>
        <p:spPr>
          <a:xfrm>
            <a:off x="1211855" y="1410159"/>
            <a:ext cx="4164376" cy="73526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DBF54899-24D0-464F-9301-2CA2943772FA}"/>
              </a:ext>
            </a:extLst>
          </p:cNvPr>
          <p:cNvSpPr txBox="1"/>
          <p:nvPr/>
        </p:nvSpPr>
        <p:spPr>
          <a:xfrm>
            <a:off x="121186" y="1811630"/>
            <a:ext cx="1454226" cy="1384995"/>
          </a:xfrm>
          <a:prstGeom prst="rect">
            <a:avLst/>
          </a:prstGeom>
          <a:noFill/>
        </p:spPr>
        <p:txBody>
          <a:bodyPr wrap="square" rtlCol="0">
            <a:spAutoFit/>
          </a:bodyPr>
          <a:lstStyle/>
          <a:p>
            <a:r>
              <a:rPr lang="es-CO" dirty="0"/>
              <a:t>La selección padre vs hijo es recomendada dado que no converge tan rápido</a:t>
            </a:r>
          </a:p>
        </p:txBody>
      </p:sp>
      <p:cxnSp>
        <p:nvCxnSpPr>
          <p:cNvPr id="11" name="Conector recto de flecha 10">
            <a:extLst>
              <a:ext uri="{FF2B5EF4-FFF2-40B4-BE49-F238E27FC236}">
                <a16:creationId xmlns:a16="http://schemas.microsoft.com/office/drawing/2014/main" id="{421C640A-28D9-43EE-81F6-A0BE890043E0}"/>
              </a:ext>
            </a:extLst>
          </p:cNvPr>
          <p:cNvCxnSpPr>
            <a:cxnSpLocks/>
          </p:cNvCxnSpPr>
          <p:nvPr/>
        </p:nvCxnSpPr>
        <p:spPr>
          <a:xfrm>
            <a:off x="1377108" y="2364266"/>
            <a:ext cx="3899972" cy="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616005EF-3288-4BD9-B5D3-879C7DE9B08A}"/>
              </a:ext>
            </a:extLst>
          </p:cNvPr>
          <p:cNvSpPr txBox="1"/>
          <p:nvPr/>
        </p:nvSpPr>
        <p:spPr>
          <a:xfrm>
            <a:off x="53035" y="3595414"/>
            <a:ext cx="1454226" cy="1384995"/>
          </a:xfrm>
          <a:prstGeom prst="rect">
            <a:avLst/>
          </a:prstGeom>
          <a:noFill/>
        </p:spPr>
        <p:txBody>
          <a:bodyPr wrap="square" rtlCol="0">
            <a:spAutoFit/>
          </a:bodyPr>
          <a:lstStyle/>
          <a:p>
            <a:r>
              <a:rPr lang="es-CO" dirty="0"/>
              <a:t>El entreno se mide con el ERL (error de regresión logística), No con el ECM</a:t>
            </a:r>
          </a:p>
        </p:txBody>
      </p:sp>
      <p:cxnSp>
        <p:nvCxnSpPr>
          <p:cNvPr id="16" name="Conector recto de flecha 15">
            <a:extLst>
              <a:ext uri="{FF2B5EF4-FFF2-40B4-BE49-F238E27FC236}">
                <a16:creationId xmlns:a16="http://schemas.microsoft.com/office/drawing/2014/main" id="{7BE9034C-8EEF-49DF-8856-1B038493FE28}"/>
              </a:ext>
            </a:extLst>
          </p:cNvPr>
          <p:cNvCxnSpPr>
            <a:cxnSpLocks/>
          </p:cNvCxnSpPr>
          <p:nvPr/>
        </p:nvCxnSpPr>
        <p:spPr>
          <a:xfrm>
            <a:off x="1377108" y="3855904"/>
            <a:ext cx="2467779" cy="29222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3DEB1AC7-5E74-40A2-954C-2DEB489B6AB4}"/>
              </a:ext>
            </a:extLst>
          </p:cNvPr>
          <p:cNvSpPr txBox="1"/>
          <p:nvPr/>
        </p:nvSpPr>
        <p:spPr>
          <a:xfrm>
            <a:off x="7656058" y="825383"/>
            <a:ext cx="1366757" cy="3970318"/>
          </a:xfrm>
          <a:prstGeom prst="rect">
            <a:avLst/>
          </a:prstGeom>
          <a:noFill/>
        </p:spPr>
        <p:txBody>
          <a:bodyPr wrap="square" rtlCol="0">
            <a:spAutoFit/>
          </a:bodyPr>
          <a:lstStyle/>
          <a:p>
            <a:r>
              <a:rPr lang="es-CO" dirty="0"/>
              <a:t>h es la fuerza de mutación, es decir el cambio en los pesos sinápticos y c el porcentaje de recombinación o similitud entre padre e hijo</a:t>
            </a:r>
          </a:p>
          <a:p>
            <a:endParaRPr lang="es-CO" dirty="0"/>
          </a:p>
          <a:p>
            <a:r>
              <a:rPr lang="es-CO" dirty="0"/>
              <a:t>h puede variar con el factor de amortiguamiento</a:t>
            </a:r>
          </a:p>
        </p:txBody>
      </p:sp>
      <p:cxnSp>
        <p:nvCxnSpPr>
          <p:cNvPr id="23" name="Conector recto de flecha 22">
            <a:extLst>
              <a:ext uri="{FF2B5EF4-FFF2-40B4-BE49-F238E27FC236}">
                <a16:creationId xmlns:a16="http://schemas.microsoft.com/office/drawing/2014/main" id="{8B4F0659-1CAA-468B-8DCE-CA8CAA04A958}"/>
              </a:ext>
            </a:extLst>
          </p:cNvPr>
          <p:cNvCxnSpPr>
            <a:cxnSpLocks/>
          </p:cNvCxnSpPr>
          <p:nvPr/>
        </p:nvCxnSpPr>
        <p:spPr>
          <a:xfrm flipH="1" flipV="1">
            <a:off x="7094863" y="3106757"/>
            <a:ext cx="561196" cy="122604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29F1B090-37F2-4C1D-8446-244588B87F2E}"/>
              </a:ext>
            </a:extLst>
          </p:cNvPr>
          <p:cNvCxnSpPr>
            <a:cxnSpLocks/>
          </p:cNvCxnSpPr>
          <p:nvPr/>
        </p:nvCxnSpPr>
        <p:spPr>
          <a:xfrm flipH="1">
            <a:off x="7094863" y="2364266"/>
            <a:ext cx="596225" cy="44627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D60E1136-E38B-4D3A-9D58-72036F4515CF}"/>
              </a:ext>
            </a:extLst>
          </p:cNvPr>
          <p:cNvCxnSpPr>
            <a:cxnSpLocks/>
          </p:cNvCxnSpPr>
          <p:nvPr/>
        </p:nvCxnSpPr>
        <p:spPr>
          <a:xfrm flipH="1">
            <a:off x="6939314" y="1115736"/>
            <a:ext cx="716743" cy="147166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7"/>
          <p:cNvPicPr preferRelativeResize="0">
            <a:picLocks noChangeAspect="1"/>
          </p:cNvPicPr>
          <p:nvPr/>
        </p:nvPicPr>
        <p:blipFill>
          <a:blip r:embed="rId3"/>
          <a:stretch/>
        </p:blipFill>
        <p:spPr>
          <a:xfrm>
            <a:off x="1556128" y="730685"/>
            <a:ext cx="5774677" cy="3804974"/>
          </a:xfrm>
          <a:prstGeom prst="rect">
            <a:avLst/>
          </a:prstGeom>
          <a:noFill/>
          <a:ln>
            <a:noFill/>
          </a:ln>
        </p:spPr>
      </p:pic>
      <p:sp>
        <p:nvSpPr>
          <p:cNvPr id="248" name="Google Shape;248;p37"/>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PSO</a:t>
            </a:r>
            <a:endParaRPr sz="2400" b="1"/>
          </a:p>
        </p:txBody>
      </p:sp>
      <p:sp>
        <p:nvSpPr>
          <p:cNvPr id="250" name="Google Shape;250;p37"/>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24 / 34</a:t>
            </a:r>
            <a:endParaRPr dirty="0"/>
          </a:p>
        </p:txBody>
      </p:sp>
      <p:sp>
        <p:nvSpPr>
          <p:cNvPr id="6" name="CuadroTexto 5">
            <a:extLst>
              <a:ext uri="{FF2B5EF4-FFF2-40B4-BE49-F238E27FC236}">
                <a16:creationId xmlns:a16="http://schemas.microsoft.com/office/drawing/2014/main" id="{C435E06F-45A4-4336-BA95-E816ECB8C721}"/>
              </a:ext>
            </a:extLst>
          </p:cNvPr>
          <p:cNvSpPr txBox="1"/>
          <p:nvPr/>
        </p:nvSpPr>
        <p:spPr>
          <a:xfrm>
            <a:off x="0" y="2193401"/>
            <a:ext cx="1556128" cy="2893100"/>
          </a:xfrm>
          <a:prstGeom prst="rect">
            <a:avLst/>
          </a:prstGeom>
          <a:noFill/>
        </p:spPr>
        <p:txBody>
          <a:bodyPr wrap="square" rtlCol="0">
            <a:spAutoFit/>
          </a:bodyPr>
          <a:lstStyle/>
          <a:p>
            <a:r>
              <a:rPr lang="es-CO" dirty="0"/>
              <a:t>Note como la línea agua marina permanece en el pico menor, esa es la red que se tendrá en cuenta; hay veces el pico no es dibujado porque la gráfica se filtra cada 300 épocas</a:t>
            </a:r>
          </a:p>
        </p:txBody>
      </p:sp>
      <p:cxnSp>
        <p:nvCxnSpPr>
          <p:cNvPr id="7" name="Conector recto de flecha 6">
            <a:extLst>
              <a:ext uri="{FF2B5EF4-FFF2-40B4-BE49-F238E27FC236}">
                <a16:creationId xmlns:a16="http://schemas.microsoft.com/office/drawing/2014/main" id="{7B6C3B98-A442-4B3A-AE6B-5E809D047B99}"/>
              </a:ext>
            </a:extLst>
          </p:cNvPr>
          <p:cNvCxnSpPr>
            <a:cxnSpLocks/>
          </p:cNvCxnSpPr>
          <p:nvPr/>
        </p:nvCxnSpPr>
        <p:spPr>
          <a:xfrm>
            <a:off x="1201479" y="2632174"/>
            <a:ext cx="2837571" cy="72771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99E0A1BC-53D8-4317-A395-0CEA049C7033}"/>
              </a:ext>
            </a:extLst>
          </p:cNvPr>
          <p:cNvSpPr txBox="1"/>
          <p:nvPr/>
        </p:nvSpPr>
        <p:spPr>
          <a:xfrm>
            <a:off x="252469" y="504522"/>
            <a:ext cx="1278876" cy="1193977"/>
          </a:xfrm>
          <a:prstGeom prst="rect">
            <a:avLst/>
          </a:prstGeom>
          <a:noFill/>
        </p:spPr>
        <p:txBody>
          <a:bodyPr wrap="square" rtlCol="0">
            <a:spAutoFit/>
          </a:bodyPr>
          <a:lstStyle/>
          <a:p>
            <a:r>
              <a:rPr lang="es-CO" dirty="0"/>
              <a:t>Aquí define el número de partículas (agentes) involucrados</a:t>
            </a:r>
          </a:p>
        </p:txBody>
      </p:sp>
      <p:cxnSp>
        <p:nvCxnSpPr>
          <p:cNvPr id="13" name="Conector recto de flecha 12">
            <a:extLst>
              <a:ext uri="{FF2B5EF4-FFF2-40B4-BE49-F238E27FC236}">
                <a16:creationId xmlns:a16="http://schemas.microsoft.com/office/drawing/2014/main" id="{404F574F-12CA-42E4-9B2F-8A06C9177201}"/>
              </a:ext>
            </a:extLst>
          </p:cNvPr>
          <p:cNvCxnSpPr>
            <a:cxnSpLocks/>
          </p:cNvCxnSpPr>
          <p:nvPr/>
        </p:nvCxnSpPr>
        <p:spPr>
          <a:xfrm>
            <a:off x="1410159" y="1509311"/>
            <a:ext cx="3821060" cy="57467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58B1407B-0787-48F7-953B-447A1CB5AEDC}"/>
              </a:ext>
            </a:extLst>
          </p:cNvPr>
          <p:cNvSpPr txBox="1"/>
          <p:nvPr/>
        </p:nvSpPr>
        <p:spPr>
          <a:xfrm>
            <a:off x="7601639" y="297455"/>
            <a:ext cx="1542361" cy="4185761"/>
          </a:xfrm>
          <a:prstGeom prst="rect">
            <a:avLst/>
          </a:prstGeom>
          <a:noFill/>
        </p:spPr>
        <p:txBody>
          <a:bodyPr wrap="square" rtlCol="0">
            <a:spAutoFit/>
          </a:bodyPr>
          <a:lstStyle/>
          <a:p>
            <a:r>
              <a:rPr lang="es-CO" dirty="0"/>
              <a:t>c1 es la influencia que mueve a la partícula hacia su mejor posición hallada, y c2 hacia la mejor posición global</a:t>
            </a:r>
          </a:p>
          <a:p>
            <a:endParaRPr lang="es-CO" dirty="0"/>
          </a:p>
          <a:p>
            <a:r>
              <a:rPr lang="es-CO" dirty="0"/>
              <a:t>c3 se recomienda con valores altos, cerca a 1 para no converger rápidamente; decrece con el factor de amortiguamiento</a:t>
            </a:r>
          </a:p>
        </p:txBody>
      </p:sp>
      <p:cxnSp>
        <p:nvCxnSpPr>
          <p:cNvPr id="17" name="Conector recto de flecha 16">
            <a:extLst>
              <a:ext uri="{FF2B5EF4-FFF2-40B4-BE49-F238E27FC236}">
                <a16:creationId xmlns:a16="http://schemas.microsoft.com/office/drawing/2014/main" id="{E24EDFBD-CB14-436F-954F-F01AB5B25E2B}"/>
              </a:ext>
            </a:extLst>
          </p:cNvPr>
          <p:cNvCxnSpPr>
            <a:cxnSpLocks/>
          </p:cNvCxnSpPr>
          <p:nvPr/>
        </p:nvCxnSpPr>
        <p:spPr>
          <a:xfrm flipH="1">
            <a:off x="6827707" y="607841"/>
            <a:ext cx="784945" cy="178942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E12BD566-288B-4AE7-984D-B8226CD1EAB3}"/>
              </a:ext>
            </a:extLst>
          </p:cNvPr>
          <p:cNvCxnSpPr>
            <a:cxnSpLocks/>
          </p:cNvCxnSpPr>
          <p:nvPr/>
        </p:nvCxnSpPr>
        <p:spPr>
          <a:xfrm flipH="1">
            <a:off x="6852490" y="1817783"/>
            <a:ext cx="760162" cy="75123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AAB563B-2607-4389-B4AB-0E93041A1012}"/>
              </a:ext>
            </a:extLst>
          </p:cNvPr>
          <p:cNvCxnSpPr>
            <a:cxnSpLocks/>
          </p:cNvCxnSpPr>
          <p:nvPr/>
        </p:nvCxnSpPr>
        <p:spPr>
          <a:xfrm flipH="1">
            <a:off x="6841478" y="2569019"/>
            <a:ext cx="771174" cy="20729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E67442CD-2A8F-44B5-8230-00430A9B8A45}"/>
              </a:ext>
            </a:extLst>
          </p:cNvPr>
          <p:cNvCxnSpPr>
            <a:cxnSpLocks/>
          </p:cNvCxnSpPr>
          <p:nvPr/>
        </p:nvCxnSpPr>
        <p:spPr>
          <a:xfrm flipH="1" flipV="1">
            <a:off x="6975508" y="3041713"/>
            <a:ext cx="626131" cy="99046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8"/>
          <p:cNvPicPr preferRelativeResize="0">
            <a:picLocks noChangeAspect="1"/>
          </p:cNvPicPr>
          <p:nvPr/>
        </p:nvPicPr>
        <p:blipFill>
          <a:blip r:embed="rId3"/>
          <a:stretch/>
        </p:blipFill>
        <p:spPr>
          <a:xfrm>
            <a:off x="1566340" y="787650"/>
            <a:ext cx="5872727" cy="3859561"/>
          </a:xfrm>
          <a:prstGeom prst="rect">
            <a:avLst/>
          </a:prstGeom>
          <a:noFill/>
          <a:ln>
            <a:noFill/>
          </a:ln>
        </p:spPr>
      </p:pic>
      <p:sp>
        <p:nvSpPr>
          <p:cNvPr id="256" name="Google Shape;256;p38"/>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POST-ENTRENO</a:t>
            </a:r>
            <a:endParaRPr sz="2400" b="1"/>
          </a:p>
        </p:txBody>
      </p:sp>
      <p:sp>
        <p:nvSpPr>
          <p:cNvPr id="258" name="Google Shape;258;p38"/>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25 / 34</a:t>
            </a:r>
            <a:endParaRPr dirty="0"/>
          </a:p>
        </p:txBody>
      </p:sp>
      <p:sp>
        <p:nvSpPr>
          <p:cNvPr id="6" name="CuadroTexto 5">
            <a:extLst>
              <a:ext uri="{FF2B5EF4-FFF2-40B4-BE49-F238E27FC236}">
                <a16:creationId xmlns:a16="http://schemas.microsoft.com/office/drawing/2014/main" id="{612FF836-2793-4AC1-B018-1C5899475070}"/>
              </a:ext>
            </a:extLst>
          </p:cNvPr>
          <p:cNvSpPr txBox="1"/>
          <p:nvPr/>
        </p:nvSpPr>
        <p:spPr>
          <a:xfrm>
            <a:off x="101503" y="496289"/>
            <a:ext cx="1464837" cy="2246769"/>
          </a:xfrm>
          <a:prstGeom prst="rect">
            <a:avLst/>
          </a:prstGeom>
          <a:noFill/>
        </p:spPr>
        <p:txBody>
          <a:bodyPr wrap="square" rtlCol="0">
            <a:spAutoFit/>
          </a:bodyPr>
          <a:lstStyle/>
          <a:p>
            <a:r>
              <a:rPr lang="es-CO" dirty="0"/>
              <a:t>Luego de regresar al menú principal, entre a “Post-entreno”, aquí podrá reducir el número de dendritas (cajas) y probar la red</a:t>
            </a:r>
          </a:p>
        </p:txBody>
      </p:sp>
      <p:cxnSp>
        <p:nvCxnSpPr>
          <p:cNvPr id="7" name="Conector recto de flecha 6">
            <a:extLst>
              <a:ext uri="{FF2B5EF4-FFF2-40B4-BE49-F238E27FC236}">
                <a16:creationId xmlns:a16="http://schemas.microsoft.com/office/drawing/2014/main" id="{41873F9A-D803-4DEA-BEF9-F5D768FFBFAF}"/>
              </a:ext>
            </a:extLst>
          </p:cNvPr>
          <p:cNvCxnSpPr>
            <a:cxnSpLocks/>
          </p:cNvCxnSpPr>
          <p:nvPr/>
        </p:nvCxnSpPr>
        <p:spPr>
          <a:xfrm flipH="1">
            <a:off x="6241313" y="985286"/>
            <a:ext cx="1288993" cy="138577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90E15446-F13B-4A61-BDB1-8AB85249C4C3}"/>
              </a:ext>
            </a:extLst>
          </p:cNvPr>
          <p:cNvSpPr txBox="1"/>
          <p:nvPr/>
        </p:nvSpPr>
        <p:spPr>
          <a:xfrm>
            <a:off x="7530306" y="582494"/>
            <a:ext cx="1550155" cy="4185761"/>
          </a:xfrm>
          <a:prstGeom prst="rect">
            <a:avLst/>
          </a:prstGeom>
          <a:noFill/>
        </p:spPr>
        <p:txBody>
          <a:bodyPr wrap="square" rtlCol="0">
            <a:spAutoFit/>
          </a:bodyPr>
          <a:lstStyle/>
          <a:p>
            <a:r>
              <a:rPr lang="es-CO" dirty="0"/>
              <a:t>Digite las entradas que desea verificar y pulse “Ejecutar Prueba”</a:t>
            </a:r>
          </a:p>
          <a:p>
            <a:endParaRPr lang="es-CO" dirty="0"/>
          </a:p>
          <a:p>
            <a:r>
              <a:rPr lang="es-CO" dirty="0"/>
              <a:t>Ejemplo: 14,16</a:t>
            </a:r>
          </a:p>
          <a:p>
            <a:endParaRPr lang="es-CO" dirty="0"/>
          </a:p>
          <a:p>
            <a:r>
              <a:rPr lang="es-CO" dirty="0"/>
              <a:t>Normalizar aplicará en las entradas la misma transformación hecha al set de datos en el GUI “Problema”, si no se hizo, esta casilla será indiferente</a:t>
            </a:r>
          </a:p>
        </p:txBody>
      </p:sp>
      <p:cxnSp>
        <p:nvCxnSpPr>
          <p:cNvPr id="11" name="Conector recto de flecha 10">
            <a:extLst>
              <a:ext uri="{FF2B5EF4-FFF2-40B4-BE49-F238E27FC236}">
                <a16:creationId xmlns:a16="http://schemas.microsoft.com/office/drawing/2014/main" id="{6C6E001F-7A3E-4453-BFEE-3EE85F88729F}"/>
              </a:ext>
            </a:extLst>
          </p:cNvPr>
          <p:cNvCxnSpPr>
            <a:cxnSpLocks/>
          </p:cNvCxnSpPr>
          <p:nvPr/>
        </p:nvCxnSpPr>
        <p:spPr>
          <a:xfrm flipV="1">
            <a:off x="1329070" y="1988288"/>
            <a:ext cx="3859618" cy="164804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9C84F6A5-4A7A-4CB9-9BBE-44EAE19254AA}"/>
              </a:ext>
            </a:extLst>
          </p:cNvPr>
          <p:cNvSpPr txBox="1"/>
          <p:nvPr/>
        </p:nvSpPr>
        <p:spPr>
          <a:xfrm>
            <a:off x="101503" y="3326768"/>
            <a:ext cx="1373598" cy="1600438"/>
          </a:xfrm>
          <a:prstGeom prst="rect">
            <a:avLst/>
          </a:prstGeom>
          <a:noFill/>
        </p:spPr>
        <p:txBody>
          <a:bodyPr wrap="square" rtlCol="0">
            <a:spAutoFit/>
          </a:bodyPr>
          <a:lstStyle/>
          <a:p>
            <a:r>
              <a:rPr lang="es-CO" dirty="0"/>
              <a:t>Las funciones de importar y exportar red son las mismas que en el GUI “Inicialización”</a:t>
            </a:r>
          </a:p>
        </p:txBody>
      </p:sp>
      <p:cxnSp>
        <p:nvCxnSpPr>
          <p:cNvPr id="19" name="Conector recto de flecha 18">
            <a:extLst>
              <a:ext uri="{FF2B5EF4-FFF2-40B4-BE49-F238E27FC236}">
                <a16:creationId xmlns:a16="http://schemas.microsoft.com/office/drawing/2014/main" id="{D65339B3-6150-4AE9-A887-20AF35BCB79E}"/>
              </a:ext>
            </a:extLst>
          </p:cNvPr>
          <p:cNvCxnSpPr>
            <a:cxnSpLocks/>
          </p:cNvCxnSpPr>
          <p:nvPr/>
        </p:nvCxnSpPr>
        <p:spPr>
          <a:xfrm flipH="1">
            <a:off x="6751674" y="2553606"/>
            <a:ext cx="778632" cy="1509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39"/>
          <p:cNvPicPr preferRelativeResize="0">
            <a:picLocks noChangeAspect="1"/>
          </p:cNvPicPr>
          <p:nvPr/>
        </p:nvPicPr>
        <p:blipFill>
          <a:blip r:embed="rId3"/>
          <a:stretch/>
        </p:blipFill>
        <p:spPr>
          <a:xfrm>
            <a:off x="1710314" y="873473"/>
            <a:ext cx="5723371" cy="3784528"/>
          </a:xfrm>
          <a:prstGeom prst="rect">
            <a:avLst/>
          </a:prstGeom>
          <a:noFill/>
          <a:ln>
            <a:noFill/>
          </a:ln>
        </p:spPr>
      </p:pic>
      <p:sp>
        <p:nvSpPr>
          <p:cNvPr id="264" name="Google Shape;264;p39"/>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419" sz="2400" b="1">
                <a:solidFill>
                  <a:schemeClr val="dk1"/>
                </a:solidFill>
              </a:rPr>
              <a:t>GUI - POST-ENTRENO</a:t>
            </a:r>
            <a:endParaRPr sz="2400" b="1"/>
          </a:p>
        </p:txBody>
      </p:sp>
      <p:sp>
        <p:nvSpPr>
          <p:cNvPr id="266" name="Google Shape;266;p39"/>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26 / 34</a:t>
            </a:r>
            <a:endParaRPr dirty="0"/>
          </a:p>
        </p:txBody>
      </p:sp>
      <p:sp>
        <p:nvSpPr>
          <p:cNvPr id="6" name="CuadroTexto 5">
            <a:extLst>
              <a:ext uri="{FF2B5EF4-FFF2-40B4-BE49-F238E27FC236}">
                <a16:creationId xmlns:a16="http://schemas.microsoft.com/office/drawing/2014/main" id="{62589CDB-E224-4918-A52C-A704AE97FB15}"/>
              </a:ext>
            </a:extLst>
          </p:cNvPr>
          <p:cNvSpPr txBox="1"/>
          <p:nvPr/>
        </p:nvSpPr>
        <p:spPr>
          <a:xfrm>
            <a:off x="7655803" y="276484"/>
            <a:ext cx="1400061" cy="523220"/>
          </a:xfrm>
          <a:prstGeom prst="rect">
            <a:avLst/>
          </a:prstGeom>
          <a:noFill/>
        </p:spPr>
        <p:txBody>
          <a:bodyPr wrap="square" rtlCol="0">
            <a:spAutoFit/>
          </a:bodyPr>
          <a:lstStyle/>
          <a:p>
            <a:r>
              <a:rPr lang="es-CO" dirty="0"/>
              <a:t>Aquí verá la salida obtenida</a:t>
            </a:r>
          </a:p>
        </p:txBody>
      </p:sp>
      <p:cxnSp>
        <p:nvCxnSpPr>
          <p:cNvPr id="7" name="Conector recto de flecha 6">
            <a:extLst>
              <a:ext uri="{FF2B5EF4-FFF2-40B4-BE49-F238E27FC236}">
                <a16:creationId xmlns:a16="http://schemas.microsoft.com/office/drawing/2014/main" id="{2E3CF157-BA08-460B-B867-593E2BE62D16}"/>
              </a:ext>
            </a:extLst>
          </p:cNvPr>
          <p:cNvCxnSpPr>
            <a:cxnSpLocks/>
          </p:cNvCxnSpPr>
          <p:nvPr/>
        </p:nvCxnSpPr>
        <p:spPr>
          <a:xfrm flipH="1">
            <a:off x="6720289" y="799704"/>
            <a:ext cx="1057619" cy="199858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7EFB4131-D80B-48F1-8C9E-81309557E858}"/>
              </a:ext>
            </a:extLst>
          </p:cNvPr>
          <p:cNvSpPr txBox="1"/>
          <p:nvPr/>
        </p:nvSpPr>
        <p:spPr>
          <a:xfrm>
            <a:off x="107412" y="1056845"/>
            <a:ext cx="1456983" cy="3539430"/>
          </a:xfrm>
          <a:prstGeom prst="rect">
            <a:avLst/>
          </a:prstGeom>
          <a:noFill/>
        </p:spPr>
        <p:txBody>
          <a:bodyPr wrap="square" rtlCol="0">
            <a:spAutoFit/>
          </a:bodyPr>
          <a:lstStyle/>
          <a:p>
            <a:r>
              <a:rPr lang="es-CO" dirty="0"/>
              <a:t>El primer método para reducir dendritas es tratar de unir las de la misma clase, que no aumenten el ECM mas allá de la tolerancia</a:t>
            </a:r>
          </a:p>
          <a:p>
            <a:endParaRPr lang="es-CO" dirty="0"/>
          </a:p>
          <a:p>
            <a:r>
              <a:rPr lang="es-CO" dirty="0"/>
              <a:t>Digite una tolerancia mayor al actual ECM y pulse “Unir Dendritas”</a:t>
            </a:r>
          </a:p>
        </p:txBody>
      </p:sp>
      <p:cxnSp>
        <p:nvCxnSpPr>
          <p:cNvPr id="11" name="Conector recto de flecha 10">
            <a:extLst>
              <a:ext uri="{FF2B5EF4-FFF2-40B4-BE49-F238E27FC236}">
                <a16:creationId xmlns:a16="http://schemas.microsoft.com/office/drawing/2014/main" id="{2C55749B-D594-431A-A1BA-158AE4BB5C01}"/>
              </a:ext>
            </a:extLst>
          </p:cNvPr>
          <p:cNvCxnSpPr>
            <a:cxnSpLocks/>
          </p:cNvCxnSpPr>
          <p:nvPr/>
        </p:nvCxnSpPr>
        <p:spPr>
          <a:xfrm>
            <a:off x="1178805" y="1586429"/>
            <a:ext cx="4263528" cy="173507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E99023DC-ACF8-4452-AF32-7DF04BF65010}"/>
              </a:ext>
            </a:extLst>
          </p:cNvPr>
          <p:cNvCxnSpPr>
            <a:cxnSpLocks/>
          </p:cNvCxnSpPr>
          <p:nvPr/>
        </p:nvCxnSpPr>
        <p:spPr>
          <a:xfrm>
            <a:off x="1487277" y="3988107"/>
            <a:ext cx="2379643" cy="28192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0"/>
          <p:cNvPicPr preferRelativeResize="0">
            <a:picLocks noChangeAspect="1"/>
          </p:cNvPicPr>
          <p:nvPr/>
        </p:nvPicPr>
        <p:blipFill>
          <a:blip r:embed="rId3"/>
          <a:stretch/>
        </p:blipFill>
        <p:spPr>
          <a:xfrm>
            <a:off x="1665547" y="839972"/>
            <a:ext cx="5713703" cy="3756876"/>
          </a:xfrm>
          <a:prstGeom prst="rect">
            <a:avLst/>
          </a:prstGeom>
          <a:noFill/>
          <a:ln>
            <a:noFill/>
          </a:ln>
        </p:spPr>
      </p:pic>
      <p:sp>
        <p:nvSpPr>
          <p:cNvPr id="272" name="Google Shape;272;p40"/>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GUI - POST-ENTRENO</a:t>
            </a:r>
            <a:endParaRPr sz="2400" b="1"/>
          </a:p>
        </p:txBody>
      </p:sp>
      <p:sp>
        <p:nvSpPr>
          <p:cNvPr id="274" name="Google Shape;274;p40"/>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27 / 34</a:t>
            </a:r>
            <a:endParaRPr dirty="0"/>
          </a:p>
        </p:txBody>
      </p:sp>
      <p:sp>
        <p:nvSpPr>
          <p:cNvPr id="6" name="CuadroTexto 5">
            <a:extLst>
              <a:ext uri="{FF2B5EF4-FFF2-40B4-BE49-F238E27FC236}">
                <a16:creationId xmlns:a16="http://schemas.microsoft.com/office/drawing/2014/main" id="{3ECE4B7A-2DED-4626-BA66-1C2212956ED2}"/>
              </a:ext>
            </a:extLst>
          </p:cNvPr>
          <p:cNvSpPr txBox="1"/>
          <p:nvPr/>
        </p:nvSpPr>
        <p:spPr>
          <a:xfrm>
            <a:off x="7478453" y="1222781"/>
            <a:ext cx="1569854" cy="2462213"/>
          </a:xfrm>
          <a:prstGeom prst="rect">
            <a:avLst/>
          </a:prstGeom>
          <a:noFill/>
        </p:spPr>
        <p:txBody>
          <a:bodyPr wrap="square" rtlCol="0">
            <a:spAutoFit/>
          </a:bodyPr>
          <a:lstStyle/>
          <a:p>
            <a:r>
              <a:rPr lang="es-CO" dirty="0"/>
              <a:t>El segundo método es verificar si quitando cada dendrita el ECM permanece por debajo de la tolerancia, repita el paso anterior pulsando “Quitar Dendritas”</a:t>
            </a:r>
          </a:p>
        </p:txBody>
      </p:sp>
      <p:cxnSp>
        <p:nvCxnSpPr>
          <p:cNvPr id="7" name="Conector recto de flecha 6">
            <a:extLst>
              <a:ext uri="{FF2B5EF4-FFF2-40B4-BE49-F238E27FC236}">
                <a16:creationId xmlns:a16="http://schemas.microsoft.com/office/drawing/2014/main" id="{EF82111D-EDB6-4613-B562-5135840DE1A3}"/>
              </a:ext>
            </a:extLst>
          </p:cNvPr>
          <p:cNvCxnSpPr>
            <a:cxnSpLocks/>
          </p:cNvCxnSpPr>
          <p:nvPr/>
        </p:nvCxnSpPr>
        <p:spPr>
          <a:xfrm flipH="1">
            <a:off x="6581553" y="1650308"/>
            <a:ext cx="896901" cy="184780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41"/>
          <p:cNvPicPr preferRelativeResize="0">
            <a:picLocks noChangeAspect="1"/>
          </p:cNvPicPr>
          <p:nvPr/>
        </p:nvPicPr>
        <p:blipFill>
          <a:blip r:embed="rId3"/>
          <a:stretch/>
        </p:blipFill>
        <p:spPr>
          <a:xfrm>
            <a:off x="1456174" y="796404"/>
            <a:ext cx="6008136" cy="3938667"/>
          </a:xfrm>
          <a:prstGeom prst="rect">
            <a:avLst/>
          </a:prstGeom>
          <a:noFill/>
          <a:ln>
            <a:noFill/>
          </a:ln>
        </p:spPr>
      </p:pic>
      <p:sp>
        <p:nvSpPr>
          <p:cNvPr id="280" name="Google Shape;280;p41"/>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GUI - POST-ENTRENO</a:t>
            </a:r>
            <a:endParaRPr sz="2400" b="1"/>
          </a:p>
        </p:txBody>
      </p:sp>
      <p:sp>
        <p:nvSpPr>
          <p:cNvPr id="282" name="Google Shape;282;p41"/>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28 / 34</a:t>
            </a:r>
            <a:endParaRPr dirty="0"/>
          </a:p>
        </p:txBody>
      </p:sp>
      <p:sp>
        <p:nvSpPr>
          <p:cNvPr id="6" name="CuadroTexto 5">
            <a:extLst>
              <a:ext uri="{FF2B5EF4-FFF2-40B4-BE49-F238E27FC236}">
                <a16:creationId xmlns:a16="http://schemas.microsoft.com/office/drawing/2014/main" id="{34315162-FA0A-4221-B050-B974FCE7A09A}"/>
              </a:ext>
            </a:extLst>
          </p:cNvPr>
          <p:cNvSpPr txBox="1"/>
          <p:nvPr/>
        </p:nvSpPr>
        <p:spPr>
          <a:xfrm>
            <a:off x="138584" y="1798994"/>
            <a:ext cx="1400061" cy="1169551"/>
          </a:xfrm>
          <a:prstGeom prst="rect">
            <a:avLst/>
          </a:prstGeom>
          <a:noFill/>
        </p:spPr>
        <p:txBody>
          <a:bodyPr wrap="square" rtlCol="0">
            <a:spAutoFit/>
          </a:bodyPr>
          <a:lstStyle/>
          <a:p>
            <a:r>
              <a:rPr lang="es-CO" dirty="0"/>
              <a:t>Las dendritas no se han eliminado del todo, solo se inhibieron</a:t>
            </a:r>
          </a:p>
        </p:txBody>
      </p:sp>
      <p:cxnSp>
        <p:nvCxnSpPr>
          <p:cNvPr id="7" name="Conector recto de flecha 6">
            <a:extLst>
              <a:ext uri="{FF2B5EF4-FFF2-40B4-BE49-F238E27FC236}">
                <a16:creationId xmlns:a16="http://schemas.microsoft.com/office/drawing/2014/main" id="{D7E31FC7-2786-438E-B2AD-C096F049DBF1}"/>
              </a:ext>
            </a:extLst>
          </p:cNvPr>
          <p:cNvCxnSpPr>
            <a:cxnSpLocks/>
          </p:cNvCxnSpPr>
          <p:nvPr/>
        </p:nvCxnSpPr>
        <p:spPr>
          <a:xfrm>
            <a:off x="1116419" y="2798284"/>
            <a:ext cx="1605516" cy="152916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BEB354F-9346-4225-973E-5BB162BD7A5C}"/>
              </a:ext>
            </a:extLst>
          </p:cNvPr>
          <p:cNvSpPr txBox="1"/>
          <p:nvPr/>
        </p:nvSpPr>
        <p:spPr>
          <a:xfrm>
            <a:off x="7464310" y="3654598"/>
            <a:ext cx="1531302" cy="1384995"/>
          </a:xfrm>
          <a:prstGeom prst="rect">
            <a:avLst/>
          </a:prstGeom>
          <a:noFill/>
        </p:spPr>
        <p:txBody>
          <a:bodyPr wrap="square" rtlCol="0">
            <a:spAutoFit/>
          </a:bodyPr>
          <a:lstStyle/>
          <a:p>
            <a:r>
              <a:rPr lang="es-CO" dirty="0"/>
              <a:t>Puede eliminarlas totalmente para aligerar la red en memoria y entreno</a:t>
            </a:r>
          </a:p>
        </p:txBody>
      </p:sp>
      <p:cxnSp>
        <p:nvCxnSpPr>
          <p:cNvPr id="11" name="Conector recto de flecha 10">
            <a:extLst>
              <a:ext uri="{FF2B5EF4-FFF2-40B4-BE49-F238E27FC236}">
                <a16:creationId xmlns:a16="http://schemas.microsoft.com/office/drawing/2014/main" id="{CE7AA123-808D-42FD-A5E3-9A8B1AB1C034}"/>
              </a:ext>
            </a:extLst>
          </p:cNvPr>
          <p:cNvCxnSpPr>
            <a:cxnSpLocks/>
          </p:cNvCxnSpPr>
          <p:nvPr/>
        </p:nvCxnSpPr>
        <p:spPr>
          <a:xfrm flipH="1">
            <a:off x="6996223" y="3967835"/>
            <a:ext cx="550558" cy="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03DE7600-3EE1-4C62-8989-28E945DB9B88}"/>
              </a:ext>
            </a:extLst>
          </p:cNvPr>
          <p:cNvSpPr txBox="1"/>
          <p:nvPr/>
        </p:nvSpPr>
        <p:spPr>
          <a:xfrm>
            <a:off x="7612698" y="2252829"/>
            <a:ext cx="1531302" cy="1169551"/>
          </a:xfrm>
          <a:prstGeom prst="rect">
            <a:avLst/>
          </a:prstGeom>
          <a:noFill/>
        </p:spPr>
        <p:txBody>
          <a:bodyPr wrap="square" rtlCol="0">
            <a:spAutoFit/>
          </a:bodyPr>
          <a:lstStyle/>
          <a:p>
            <a:r>
              <a:rPr lang="es-CO" dirty="0"/>
              <a:t>Puede desinhibirlas, esto será inverso a “Quitar Dendritas”</a:t>
            </a:r>
          </a:p>
        </p:txBody>
      </p:sp>
      <p:cxnSp>
        <p:nvCxnSpPr>
          <p:cNvPr id="15" name="Conector recto de flecha 14">
            <a:extLst>
              <a:ext uri="{FF2B5EF4-FFF2-40B4-BE49-F238E27FC236}">
                <a16:creationId xmlns:a16="http://schemas.microsoft.com/office/drawing/2014/main" id="{0233E50F-3115-4FC6-AA35-036BC88B19C3}"/>
              </a:ext>
            </a:extLst>
          </p:cNvPr>
          <p:cNvCxnSpPr>
            <a:cxnSpLocks/>
          </p:cNvCxnSpPr>
          <p:nvPr/>
        </p:nvCxnSpPr>
        <p:spPr>
          <a:xfrm flipH="1">
            <a:off x="5812933" y="2489812"/>
            <a:ext cx="1799765" cy="142826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504E8F30-4907-457C-B98A-A6D20D308CD9}"/>
              </a:ext>
            </a:extLst>
          </p:cNvPr>
          <p:cNvSpPr txBox="1"/>
          <p:nvPr/>
        </p:nvSpPr>
        <p:spPr>
          <a:xfrm>
            <a:off x="7546781" y="235900"/>
            <a:ext cx="1531302" cy="1600438"/>
          </a:xfrm>
          <a:prstGeom prst="rect">
            <a:avLst/>
          </a:prstGeom>
          <a:noFill/>
        </p:spPr>
        <p:txBody>
          <a:bodyPr wrap="square" rtlCol="0">
            <a:spAutoFit/>
          </a:bodyPr>
          <a:lstStyle/>
          <a:p>
            <a:r>
              <a:rPr lang="es-CO" dirty="0"/>
              <a:t>El software hace autoguardados al entrenar o quitar dendritas, deben aparecer archivos entorno al ejecutable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a:picLocks noChangeAspect="1"/>
          </p:cNvPicPr>
          <p:nvPr/>
        </p:nvPicPr>
        <p:blipFill>
          <a:blip r:embed="rId3"/>
          <a:stretch/>
        </p:blipFill>
        <p:spPr>
          <a:xfrm>
            <a:off x="1670384" y="870438"/>
            <a:ext cx="5708865" cy="3742091"/>
          </a:xfrm>
          <a:prstGeom prst="rect">
            <a:avLst/>
          </a:prstGeom>
          <a:noFill/>
          <a:ln>
            <a:noFill/>
          </a:ln>
        </p:spPr>
      </p:pic>
      <p:sp>
        <p:nvSpPr>
          <p:cNvPr id="72" name="Google Shape;72;p15"/>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Problema</a:t>
            </a:r>
            <a:endParaRPr sz="2400" b="1"/>
          </a:p>
        </p:txBody>
      </p:sp>
      <p:sp>
        <p:nvSpPr>
          <p:cNvPr id="74" name="Google Shape;74;p15"/>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 / 34</a:t>
            </a:r>
            <a:endParaRPr dirty="0"/>
          </a:p>
        </p:txBody>
      </p:sp>
      <p:sp>
        <p:nvSpPr>
          <p:cNvPr id="6" name="CuadroTexto 5">
            <a:extLst>
              <a:ext uri="{FF2B5EF4-FFF2-40B4-BE49-F238E27FC236}">
                <a16:creationId xmlns:a16="http://schemas.microsoft.com/office/drawing/2014/main" id="{5142BEAA-8C7B-4054-A4C8-12C2A8A0EEB8}"/>
              </a:ext>
            </a:extLst>
          </p:cNvPr>
          <p:cNvSpPr txBox="1"/>
          <p:nvPr/>
        </p:nvSpPr>
        <p:spPr>
          <a:xfrm>
            <a:off x="7517219" y="797442"/>
            <a:ext cx="1509824" cy="738664"/>
          </a:xfrm>
          <a:prstGeom prst="rect">
            <a:avLst/>
          </a:prstGeom>
          <a:noFill/>
        </p:spPr>
        <p:txBody>
          <a:bodyPr wrap="square" rtlCol="0">
            <a:spAutoFit/>
          </a:bodyPr>
          <a:lstStyle/>
          <a:p>
            <a:r>
              <a:rPr lang="es-CO" dirty="0"/>
              <a:t>Pulse “Importar Patrones” para cargar datos</a:t>
            </a:r>
          </a:p>
        </p:txBody>
      </p:sp>
      <p:cxnSp>
        <p:nvCxnSpPr>
          <p:cNvPr id="7" name="Conector recto de flecha 6">
            <a:extLst>
              <a:ext uri="{FF2B5EF4-FFF2-40B4-BE49-F238E27FC236}">
                <a16:creationId xmlns:a16="http://schemas.microsoft.com/office/drawing/2014/main" id="{2F6220C5-52C1-40BD-8E73-1851A74F3432}"/>
              </a:ext>
            </a:extLst>
          </p:cNvPr>
          <p:cNvCxnSpPr>
            <a:cxnSpLocks/>
          </p:cNvCxnSpPr>
          <p:nvPr/>
        </p:nvCxnSpPr>
        <p:spPr>
          <a:xfrm flipH="1">
            <a:off x="6709144" y="1536106"/>
            <a:ext cx="1233377" cy="45218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3F7267AF-AF0C-43CB-9A0E-19C4F607BE18}"/>
              </a:ext>
            </a:extLst>
          </p:cNvPr>
          <p:cNvSpPr txBox="1"/>
          <p:nvPr/>
        </p:nvSpPr>
        <p:spPr>
          <a:xfrm>
            <a:off x="117007" y="1392865"/>
            <a:ext cx="1509824" cy="1815882"/>
          </a:xfrm>
          <a:prstGeom prst="rect">
            <a:avLst/>
          </a:prstGeom>
          <a:noFill/>
        </p:spPr>
        <p:txBody>
          <a:bodyPr wrap="square" rtlCol="0">
            <a:spAutoFit/>
          </a:bodyPr>
          <a:lstStyle/>
          <a:p>
            <a:r>
              <a:rPr lang="es-CO" dirty="0"/>
              <a:t>Esta GUI administra el set de patrones, en otras palabras define al problema de clasificación de ahí su nombre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42"/>
          <p:cNvPicPr preferRelativeResize="0">
            <a:picLocks noChangeAspect="1"/>
          </p:cNvPicPr>
          <p:nvPr/>
        </p:nvPicPr>
        <p:blipFill>
          <a:blip r:embed="rId3"/>
          <a:stretch/>
        </p:blipFill>
        <p:spPr>
          <a:xfrm>
            <a:off x="1764750" y="926603"/>
            <a:ext cx="5614500" cy="3678268"/>
          </a:xfrm>
          <a:prstGeom prst="rect">
            <a:avLst/>
          </a:prstGeom>
          <a:noFill/>
          <a:ln>
            <a:noFill/>
          </a:ln>
        </p:spPr>
      </p:pic>
      <p:sp>
        <p:nvSpPr>
          <p:cNvPr id="288" name="Google Shape;288;p42"/>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GUI - Análisis</a:t>
            </a:r>
            <a:endParaRPr sz="2400" b="1"/>
          </a:p>
        </p:txBody>
      </p:sp>
      <p:sp>
        <p:nvSpPr>
          <p:cNvPr id="290" name="Google Shape;290;p42"/>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29 / 34</a:t>
            </a:r>
            <a:endParaRPr dirty="0"/>
          </a:p>
        </p:txBody>
      </p:sp>
      <p:sp>
        <p:nvSpPr>
          <p:cNvPr id="6" name="CuadroTexto 5">
            <a:extLst>
              <a:ext uri="{FF2B5EF4-FFF2-40B4-BE49-F238E27FC236}">
                <a16:creationId xmlns:a16="http://schemas.microsoft.com/office/drawing/2014/main" id="{4B442D78-D296-4DF5-A9D0-967B27FEF5E7}"/>
              </a:ext>
            </a:extLst>
          </p:cNvPr>
          <p:cNvSpPr txBox="1"/>
          <p:nvPr/>
        </p:nvSpPr>
        <p:spPr>
          <a:xfrm>
            <a:off x="149217" y="692892"/>
            <a:ext cx="1400061" cy="1384995"/>
          </a:xfrm>
          <a:prstGeom prst="rect">
            <a:avLst/>
          </a:prstGeom>
          <a:noFill/>
        </p:spPr>
        <p:txBody>
          <a:bodyPr wrap="square" rtlCol="0">
            <a:spAutoFit/>
          </a:bodyPr>
          <a:lstStyle/>
          <a:p>
            <a:r>
              <a:rPr lang="es-CO" dirty="0"/>
              <a:t>Puede elegir si ver matrices de confusión, curva ROC o los gráficos antes vistos</a:t>
            </a:r>
          </a:p>
        </p:txBody>
      </p:sp>
      <p:cxnSp>
        <p:nvCxnSpPr>
          <p:cNvPr id="7" name="Conector recto de flecha 6">
            <a:extLst>
              <a:ext uri="{FF2B5EF4-FFF2-40B4-BE49-F238E27FC236}">
                <a16:creationId xmlns:a16="http://schemas.microsoft.com/office/drawing/2014/main" id="{F65838A6-8051-49CD-AB65-4F2CF4533BDB}"/>
              </a:ext>
            </a:extLst>
          </p:cNvPr>
          <p:cNvCxnSpPr>
            <a:cxnSpLocks/>
          </p:cNvCxnSpPr>
          <p:nvPr/>
        </p:nvCxnSpPr>
        <p:spPr>
          <a:xfrm>
            <a:off x="1350336" y="1236570"/>
            <a:ext cx="978194" cy="19307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ACC10AC2-7D47-4251-84C6-17F7EF03088E}"/>
              </a:ext>
            </a:extLst>
          </p:cNvPr>
          <p:cNvSpPr txBox="1"/>
          <p:nvPr/>
        </p:nvSpPr>
        <p:spPr>
          <a:xfrm>
            <a:off x="74790" y="2668283"/>
            <a:ext cx="1400061" cy="2031325"/>
          </a:xfrm>
          <a:prstGeom prst="rect">
            <a:avLst/>
          </a:prstGeom>
          <a:noFill/>
        </p:spPr>
        <p:txBody>
          <a:bodyPr wrap="square" rtlCol="0">
            <a:spAutoFit/>
          </a:bodyPr>
          <a:lstStyle/>
          <a:p>
            <a:r>
              <a:rPr lang="es-CO" dirty="0"/>
              <a:t>La matriz de confusión posee todas las estadísticas del sistema de clasificación</a:t>
            </a:r>
          </a:p>
          <a:p>
            <a:endParaRPr lang="es-CO" dirty="0"/>
          </a:p>
          <a:p>
            <a:r>
              <a:rPr lang="es-CO" dirty="0"/>
              <a:t>P: predichos</a:t>
            </a:r>
          </a:p>
          <a:p>
            <a:r>
              <a:rPr lang="es-CO" dirty="0"/>
              <a:t>R: reales</a:t>
            </a:r>
          </a:p>
        </p:txBody>
      </p:sp>
      <p:cxnSp>
        <p:nvCxnSpPr>
          <p:cNvPr id="10" name="Conector recto de flecha 9">
            <a:extLst>
              <a:ext uri="{FF2B5EF4-FFF2-40B4-BE49-F238E27FC236}">
                <a16:creationId xmlns:a16="http://schemas.microsoft.com/office/drawing/2014/main" id="{DBDCDACA-B293-40D0-B137-2B8578A26AC4}"/>
              </a:ext>
            </a:extLst>
          </p:cNvPr>
          <p:cNvCxnSpPr>
            <a:cxnSpLocks/>
          </p:cNvCxnSpPr>
          <p:nvPr/>
        </p:nvCxnSpPr>
        <p:spPr>
          <a:xfrm flipV="1">
            <a:off x="1196325" y="2668284"/>
            <a:ext cx="898289" cy="39733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439EF86D-0DB7-4466-BD4D-15A0999301FA}"/>
              </a:ext>
            </a:extLst>
          </p:cNvPr>
          <p:cNvSpPr txBox="1"/>
          <p:nvPr/>
        </p:nvSpPr>
        <p:spPr>
          <a:xfrm>
            <a:off x="7559749" y="446125"/>
            <a:ext cx="1400061" cy="1600438"/>
          </a:xfrm>
          <a:prstGeom prst="rect">
            <a:avLst/>
          </a:prstGeom>
          <a:noFill/>
        </p:spPr>
        <p:txBody>
          <a:bodyPr wrap="square" rtlCol="0">
            <a:spAutoFit/>
          </a:bodyPr>
          <a:lstStyle/>
          <a:p>
            <a:r>
              <a:rPr lang="es-CO" dirty="0"/>
              <a:t>Puede seleccionar el set de datos que quiere ver en forma de matriz y estadísticas</a:t>
            </a:r>
          </a:p>
        </p:txBody>
      </p:sp>
      <p:cxnSp>
        <p:nvCxnSpPr>
          <p:cNvPr id="15" name="Conector recto de flecha 14">
            <a:extLst>
              <a:ext uri="{FF2B5EF4-FFF2-40B4-BE49-F238E27FC236}">
                <a16:creationId xmlns:a16="http://schemas.microsoft.com/office/drawing/2014/main" id="{AB3ED67A-2D22-445A-866D-BE2A3580725F}"/>
              </a:ext>
            </a:extLst>
          </p:cNvPr>
          <p:cNvCxnSpPr>
            <a:cxnSpLocks/>
          </p:cNvCxnSpPr>
          <p:nvPr/>
        </p:nvCxnSpPr>
        <p:spPr>
          <a:xfrm flipH="1">
            <a:off x="6815470" y="921566"/>
            <a:ext cx="779252" cy="150265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548CA90C-D854-4C10-8D6A-97DD2C402B81}"/>
              </a:ext>
            </a:extLst>
          </p:cNvPr>
          <p:cNvSpPr txBox="1"/>
          <p:nvPr/>
        </p:nvSpPr>
        <p:spPr>
          <a:xfrm>
            <a:off x="7559748" y="2866949"/>
            <a:ext cx="1400061" cy="2031325"/>
          </a:xfrm>
          <a:prstGeom prst="rect">
            <a:avLst/>
          </a:prstGeom>
          <a:noFill/>
        </p:spPr>
        <p:txBody>
          <a:bodyPr wrap="square" rtlCol="0">
            <a:spAutoFit/>
          </a:bodyPr>
          <a:lstStyle/>
          <a:p>
            <a:r>
              <a:rPr lang="es-CO" dirty="0"/>
              <a:t>Pulse “Exportar Matrices de Confusión”, esto guardará todas las matrices en un XML, sin sus estadísticas</a:t>
            </a:r>
          </a:p>
        </p:txBody>
      </p:sp>
      <p:cxnSp>
        <p:nvCxnSpPr>
          <p:cNvPr id="19" name="Conector recto de flecha 18">
            <a:extLst>
              <a:ext uri="{FF2B5EF4-FFF2-40B4-BE49-F238E27FC236}">
                <a16:creationId xmlns:a16="http://schemas.microsoft.com/office/drawing/2014/main" id="{B63F4025-3198-45CD-B89A-D74740BE430E}"/>
              </a:ext>
            </a:extLst>
          </p:cNvPr>
          <p:cNvCxnSpPr>
            <a:cxnSpLocks/>
          </p:cNvCxnSpPr>
          <p:nvPr/>
        </p:nvCxnSpPr>
        <p:spPr>
          <a:xfrm flipH="1">
            <a:off x="6964326" y="3316888"/>
            <a:ext cx="595422" cy="46830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43"/>
          <p:cNvPicPr preferRelativeResize="0">
            <a:picLocks noChangeAspect="1"/>
          </p:cNvPicPr>
          <p:nvPr/>
        </p:nvPicPr>
        <p:blipFill>
          <a:blip r:embed="rId3"/>
          <a:stretch/>
        </p:blipFill>
        <p:spPr>
          <a:xfrm>
            <a:off x="1556763" y="782199"/>
            <a:ext cx="5945724" cy="3911342"/>
          </a:xfrm>
          <a:prstGeom prst="rect">
            <a:avLst/>
          </a:prstGeom>
          <a:noFill/>
          <a:ln>
            <a:noFill/>
          </a:ln>
        </p:spPr>
      </p:pic>
      <p:sp>
        <p:nvSpPr>
          <p:cNvPr id="296" name="Google Shape;296;p43"/>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GUI - Análisis</a:t>
            </a:r>
            <a:endParaRPr sz="2400" b="1"/>
          </a:p>
        </p:txBody>
      </p:sp>
      <p:sp>
        <p:nvSpPr>
          <p:cNvPr id="298" name="Google Shape;298;p43"/>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30 / 34</a:t>
            </a:r>
            <a:endParaRPr dirty="0"/>
          </a:p>
        </p:txBody>
      </p:sp>
      <p:sp>
        <p:nvSpPr>
          <p:cNvPr id="6" name="CuadroTexto 5">
            <a:extLst>
              <a:ext uri="{FF2B5EF4-FFF2-40B4-BE49-F238E27FC236}">
                <a16:creationId xmlns:a16="http://schemas.microsoft.com/office/drawing/2014/main" id="{6622EE7A-5314-4CDF-9D05-2484FC2978AA}"/>
              </a:ext>
            </a:extLst>
          </p:cNvPr>
          <p:cNvSpPr txBox="1"/>
          <p:nvPr/>
        </p:nvSpPr>
        <p:spPr>
          <a:xfrm>
            <a:off x="149217" y="605613"/>
            <a:ext cx="1400061" cy="1815882"/>
          </a:xfrm>
          <a:prstGeom prst="rect">
            <a:avLst/>
          </a:prstGeom>
          <a:noFill/>
        </p:spPr>
        <p:txBody>
          <a:bodyPr wrap="square" rtlCol="0">
            <a:spAutoFit/>
          </a:bodyPr>
          <a:lstStyle/>
          <a:p>
            <a:r>
              <a:rPr lang="es-CO" dirty="0"/>
              <a:t>Observe la ROC, entre más cerca estén las líneas al punto 0,1 mejor será el sistema clasificador</a:t>
            </a:r>
          </a:p>
        </p:txBody>
      </p:sp>
      <p:cxnSp>
        <p:nvCxnSpPr>
          <p:cNvPr id="7" name="Conector recto de flecha 6">
            <a:extLst>
              <a:ext uri="{FF2B5EF4-FFF2-40B4-BE49-F238E27FC236}">
                <a16:creationId xmlns:a16="http://schemas.microsoft.com/office/drawing/2014/main" id="{703455E8-A2F0-4C16-A9D5-182A8ACB79F0}"/>
              </a:ext>
            </a:extLst>
          </p:cNvPr>
          <p:cNvCxnSpPr>
            <a:cxnSpLocks/>
          </p:cNvCxnSpPr>
          <p:nvPr/>
        </p:nvCxnSpPr>
        <p:spPr>
          <a:xfrm>
            <a:off x="1267388" y="1020726"/>
            <a:ext cx="1082407" cy="85060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9D350FD2-84BD-4422-B2D9-E564407481E8}"/>
              </a:ext>
            </a:extLst>
          </p:cNvPr>
          <p:cNvSpPr txBox="1"/>
          <p:nvPr/>
        </p:nvSpPr>
        <p:spPr>
          <a:xfrm>
            <a:off x="7587237" y="1870001"/>
            <a:ext cx="1400061" cy="1169551"/>
          </a:xfrm>
          <a:prstGeom prst="rect">
            <a:avLst/>
          </a:prstGeom>
          <a:noFill/>
        </p:spPr>
        <p:txBody>
          <a:bodyPr wrap="square" rtlCol="0">
            <a:spAutoFit/>
          </a:bodyPr>
          <a:lstStyle/>
          <a:p>
            <a:r>
              <a:rPr lang="es-CO" dirty="0"/>
              <a:t>Seleccione el archivo y guarde las matrices de confusión</a:t>
            </a:r>
          </a:p>
        </p:txBody>
      </p:sp>
      <p:cxnSp>
        <p:nvCxnSpPr>
          <p:cNvPr id="11" name="Conector recto de flecha 10">
            <a:extLst>
              <a:ext uri="{FF2B5EF4-FFF2-40B4-BE49-F238E27FC236}">
                <a16:creationId xmlns:a16="http://schemas.microsoft.com/office/drawing/2014/main" id="{B7875E3A-B59F-45D8-ABA3-0992D7F57660}"/>
              </a:ext>
            </a:extLst>
          </p:cNvPr>
          <p:cNvCxnSpPr>
            <a:cxnSpLocks/>
          </p:cNvCxnSpPr>
          <p:nvPr/>
        </p:nvCxnSpPr>
        <p:spPr>
          <a:xfrm flipH="1">
            <a:off x="4401879" y="2109857"/>
            <a:ext cx="3185359" cy="2251444"/>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solidFill>
                  <a:schemeClr val="dk1"/>
                </a:solidFill>
              </a:rPr>
              <a:t>Formato Matrices de Confusión XML</a:t>
            </a:r>
            <a:endParaRPr sz="2400" b="1" dirty="0"/>
          </a:p>
        </p:txBody>
      </p:sp>
      <p:sp>
        <p:nvSpPr>
          <p:cNvPr id="305" name="Google Shape;305;p44"/>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31 / 34</a:t>
            </a:r>
            <a:endParaRPr dirty="0"/>
          </a:p>
        </p:txBody>
      </p:sp>
      <p:pic>
        <p:nvPicPr>
          <p:cNvPr id="306" name="Google Shape;306;p44"/>
          <p:cNvPicPr preferRelativeResize="0">
            <a:picLocks noChangeAspect="1"/>
          </p:cNvPicPr>
          <p:nvPr/>
        </p:nvPicPr>
        <p:blipFill>
          <a:blip r:embed="rId3"/>
          <a:stretch/>
        </p:blipFill>
        <p:spPr>
          <a:xfrm>
            <a:off x="933853" y="2177164"/>
            <a:ext cx="6998035" cy="2444728"/>
          </a:xfrm>
          <a:prstGeom prst="rect">
            <a:avLst/>
          </a:prstGeom>
          <a:noFill/>
          <a:ln>
            <a:noFill/>
          </a:ln>
        </p:spPr>
      </p:pic>
      <p:cxnSp>
        <p:nvCxnSpPr>
          <p:cNvPr id="7" name="Conector recto de flecha 6">
            <a:extLst>
              <a:ext uri="{FF2B5EF4-FFF2-40B4-BE49-F238E27FC236}">
                <a16:creationId xmlns:a16="http://schemas.microsoft.com/office/drawing/2014/main" id="{B2EB1436-FE47-4132-AC14-F51B98646EF1}"/>
              </a:ext>
            </a:extLst>
          </p:cNvPr>
          <p:cNvCxnSpPr>
            <a:cxnSpLocks/>
          </p:cNvCxnSpPr>
          <p:nvPr/>
        </p:nvCxnSpPr>
        <p:spPr>
          <a:xfrm flipH="1">
            <a:off x="7506586" y="3678865"/>
            <a:ext cx="469155" cy="12619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21B4E4B-FDB1-4854-A75D-FE516D28CDED}"/>
              </a:ext>
            </a:extLst>
          </p:cNvPr>
          <p:cNvSpPr txBox="1"/>
          <p:nvPr/>
        </p:nvSpPr>
        <p:spPr>
          <a:xfrm>
            <a:off x="364487" y="805734"/>
            <a:ext cx="2133507" cy="954107"/>
          </a:xfrm>
          <a:prstGeom prst="rect">
            <a:avLst/>
          </a:prstGeom>
          <a:noFill/>
        </p:spPr>
        <p:txBody>
          <a:bodyPr wrap="square" rtlCol="0">
            <a:spAutoFit/>
          </a:bodyPr>
          <a:lstStyle/>
          <a:p>
            <a:r>
              <a:rPr lang="es-CO" dirty="0"/>
              <a:t>Este XML es fácilmente legible por Excel, no cambie los nombres de sus &lt;elementos&gt;</a:t>
            </a:r>
          </a:p>
        </p:txBody>
      </p:sp>
      <p:sp>
        <p:nvSpPr>
          <p:cNvPr id="11" name="CuadroTexto 10">
            <a:extLst>
              <a:ext uri="{FF2B5EF4-FFF2-40B4-BE49-F238E27FC236}">
                <a16:creationId xmlns:a16="http://schemas.microsoft.com/office/drawing/2014/main" id="{6584D4A0-5B43-4EDC-BA08-B5BE45F762BB}"/>
              </a:ext>
            </a:extLst>
          </p:cNvPr>
          <p:cNvSpPr txBox="1"/>
          <p:nvPr/>
        </p:nvSpPr>
        <p:spPr>
          <a:xfrm>
            <a:off x="7975741" y="3543450"/>
            <a:ext cx="1168259" cy="523220"/>
          </a:xfrm>
          <a:prstGeom prst="rect">
            <a:avLst/>
          </a:prstGeom>
          <a:noFill/>
        </p:spPr>
        <p:txBody>
          <a:bodyPr wrap="square" rtlCol="0">
            <a:spAutoFit/>
          </a:bodyPr>
          <a:lstStyle/>
          <a:p>
            <a:r>
              <a:rPr lang="es-CO" dirty="0"/>
              <a:t>Número de dendritas</a:t>
            </a:r>
          </a:p>
        </p:txBody>
      </p:sp>
      <p:sp>
        <p:nvSpPr>
          <p:cNvPr id="14" name="CuadroTexto 13">
            <a:extLst>
              <a:ext uri="{FF2B5EF4-FFF2-40B4-BE49-F238E27FC236}">
                <a16:creationId xmlns:a16="http://schemas.microsoft.com/office/drawing/2014/main" id="{D1938937-B5F7-47F1-AA8F-E3D039440314}"/>
              </a:ext>
            </a:extLst>
          </p:cNvPr>
          <p:cNvSpPr txBox="1"/>
          <p:nvPr/>
        </p:nvSpPr>
        <p:spPr>
          <a:xfrm>
            <a:off x="8210147" y="2143185"/>
            <a:ext cx="801651" cy="307777"/>
          </a:xfrm>
          <a:prstGeom prst="rect">
            <a:avLst/>
          </a:prstGeom>
          <a:noFill/>
        </p:spPr>
        <p:txBody>
          <a:bodyPr wrap="square" rtlCol="0">
            <a:spAutoFit/>
          </a:bodyPr>
          <a:lstStyle/>
          <a:p>
            <a:r>
              <a:rPr lang="es-CO" dirty="0"/>
              <a:t>Testeo</a:t>
            </a:r>
          </a:p>
        </p:txBody>
      </p:sp>
      <p:cxnSp>
        <p:nvCxnSpPr>
          <p:cNvPr id="15" name="Conector recto de flecha 14">
            <a:extLst>
              <a:ext uri="{FF2B5EF4-FFF2-40B4-BE49-F238E27FC236}">
                <a16:creationId xmlns:a16="http://schemas.microsoft.com/office/drawing/2014/main" id="{1B0D4472-1C8D-4C04-961B-21BBD2C34539}"/>
              </a:ext>
            </a:extLst>
          </p:cNvPr>
          <p:cNvCxnSpPr>
            <a:cxnSpLocks/>
          </p:cNvCxnSpPr>
          <p:nvPr/>
        </p:nvCxnSpPr>
        <p:spPr>
          <a:xfrm flipH="1">
            <a:off x="7658986" y="2450962"/>
            <a:ext cx="551161" cy="41107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617BBB7-B676-4E85-86A1-8E269802D248}"/>
              </a:ext>
            </a:extLst>
          </p:cNvPr>
          <p:cNvSpPr txBox="1"/>
          <p:nvPr/>
        </p:nvSpPr>
        <p:spPr>
          <a:xfrm>
            <a:off x="4704124" y="1677002"/>
            <a:ext cx="1079731" cy="307777"/>
          </a:xfrm>
          <a:prstGeom prst="rect">
            <a:avLst/>
          </a:prstGeom>
          <a:noFill/>
        </p:spPr>
        <p:txBody>
          <a:bodyPr wrap="square" rtlCol="0">
            <a:spAutoFit/>
          </a:bodyPr>
          <a:lstStyle/>
          <a:p>
            <a:r>
              <a:rPr lang="es-CO" dirty="0"/>
              <a:t>Validación</a:t>
            </a:r>
          </a:p>
        </p:txBody>
      </p:sp>
      <p:cxnSp>
        <p:nvCxnSpPr>
          <p:cNvPr id="19" name="Conector recto de flecha 18">
            <a:extLst>
              <a:ext uri="{FF2B5EF4-FFF2-40B4-BE49-F238E27FC236}">
                <a16:creationId xmlns:a16="http://schemas.microsoft.com/office/drawing/2014/main" id="{BC105599-5B3E-450D-88F8-C0BFF61A58CD}"/>
              </a:ext>
            </a:extLst>
          </p:cNvPr>
          <p:cNvCxnSpPr>
            <a:cxnSpLocks/>
          </p:cNvCxnSpPr>
          <p:nvPr/>
        </p:nvCxnSpPr>
        <p:spPr>
          <a:xfrm flipH="1">
            <a:off x="4289414" y="1961506"/>
            <a:ext cx="551162" cy="178045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FE2AF25E-29A6-4CD7-A91B-296845327DEA}"/>
              </a:ext>
            </a:extLst>
          </p:cNvPr>
          <p:cNvSpPr txBox="1"/>
          <p:nvPr/>
        </p:nvSpPr>
        <p:spPr>
          <a:xfrm>
            <a:off x="3353139" y="1591959"/>
            <a:ext cx="1079731" cy="307777"/>
          </a:xfrm>
          <a:prstGeom prst="rect">
            <a:avLst/>
          </a:prstGeom>
          <a:noFill/>
        </p:spPr>
        <p:txBody>
          <a:bodyPr wrap="square" rtlCol="0">
            <a:spAutoFit/>
          </a:bodyPr>
          <a:lstStyle/>
          <a:p>
            <a:r>
              <a:rPr lang="es-CO" dirty="0"/>
              <a:t>Entreno</a:t>
            </a:r>
          </a:p>
        </p:txBody>
      </p:sp>
      <p:cxnSp>
        <p:nvCxnSpPr>
          <p:cNvPr id="22" name="Conector recto de flecha 21">
            <a:extLst>
              <a:ext uri="{FF2B5EF4-FFF2-40B4-BE49-F238E27FC236}">
                <a16:creationId xmlns:a16="http://schemas.microsoft.com/office/drawing/2014/main" id="{5221E479-BA89-4154-9EE5-05C681F2D190}"/>
              </a:ext>
            </a:extLst>
          </p:cNvPr>
          <p:cNvCxnSpPr>
            <a:cxnSpLocks/>
          </p:cNvCxnSpPr>
          <p:nvPr/>
        </p:nvCxnSpPr>
        <p:spPr>
          <a:xfrm flipH="1">
            <a:off x="3487763" y="1961506"/>
            <a:ext cx="147803" cy="48945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0869ED88-4942-4CA3-BD4C-B80AA93E11B7}"/>
              </a:ext>
            </a:extLst>
          </p:cNvPr>
          <p:cNvSpPr txBox="1"/>
          <p:nvPr/>
        </p:nvSpPr>
        <p:spPr>
          <a:xfrm>
            <a:off x="4197427" y="806121"/>
            <a:ext cx="4814371" cy="738664"/>
          </a:xfrm>
          <a:prstGeom prst="rect">
            <a:avLst/>
          </a:prstGeom>
          <a:noFill/>
        </p:spPr>
        <p:txBody>
          <a:bodyPr wrap="square" rtlCol="0">
            <a:spAutoFit/>
          </a:bodyPr>
          <a:lstStyle/>
          <a:p>
            <a:r>
              <a:rPr lang="es-CO" dirty="0"/>
              <a:t>Se entiende que las otras matrices (como la general) son la combinación (suma) de estas 3 básicas, y las estadísticas pueden calcularse con software externo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43"/>
          <p:cNvPicPr preferRelativeResize="0">
            <a:picLocks noChangeAspect="1"/>
          </p:cNvPicPr>
          <p:nvPr/>
        </p:nvPicPr>
        <p:blipFill>
          <a:blip r:embed="rId3"/>
          <a:stretch/>
        </p:blipFill>
        <p:spPr>
          <a:xfrm>
            <a:off x="1553704" y="782198"/>
            <a:ext cx="5825546" cy="3828385"/>
          </a:xfrm>
          <a:prstGeom prst="rect">
            <a:avLst/>
          </a:prstGeom>
          <a:noFill/>
          <a:ln>
            <a:noFill/>
          </a:ln>
        </p:spPr>
      </p:pic>
      <p:sp>
        <p:nvSpPr>
          <p:cNvPr id="296" name="Google Shape;296;p43"/>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GUI - Análisis</a:t>
            </a:r>
            <a:endParaRPr sz="2400" b="1"/>
          </a:p>
        </p:txBody>
      </p:sp>
      <p:sp>
        <p:nvSpPr>
          <p:cNvPr id="298" name="Google Shape;298;p43"/>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32 / 34</a:t>
            </a:r>
            <a:endParaRPr dirty="0"/>
          </a:p>
        </p:txBody>
      </p:sp>
      <p:sp>
        <p:nvSpPr>
          <p:cNvPr id="5" name="CuadroTexto 4">
            <a:extLst>
              <a:ext uri="{FF2B5EF4-FFF2-40B4-BE49-F238E27FC236}">
                <a16:creationId xmlns:a16="http://schemas.microsoft.com/office/drawing/2014/main" id="{ADE325C0-5D0C-4113-BE04-1ABC1D1B8471}"/>
              </a:ext>
            </a:extLst>
          </p:cNvPr>
          <p:cNvSpPr txBox="1"/>
          <p:nvPr/>
        </p:nvSpPr>
        <p:spPr>
          <a:xfrm>
            <a:off x="7491545" y="3280585"/>
            <a:ext cx="1400061" cy="1600438"/>
          </a:xfrm>
          <a:prstGeom prst="rect">
            <a:avLst/>
          </a:prstGeom>
          <a:noFill/>
        </p:spPr>
        <p:txBody>
          <a:bodyPr wrap="square" rtlCol="0">
            <a:spAutoFit/>
          </a:bodyPr>
          <a:lstStyle/>
          <a:p>
            <a:r>
              <a:rPr lang="es-CO" dirty="0"/>
              <a:t>Pulse el botón “Exportar Resultados de Entradas” y guarde el archivo XML o TXT</a:t>
            </a:r>
          </a:p>
        </p:txBody>
      </p:sp>
      <p:cxnSp>
        <p:nvCxnSpPr>
          <p:cNvPr id="6" name="Conector recto de flecha 5">
            <a:extLst>
              <a:ext uri="{FF2B5EF4-FFF2-40B4-BE49-F238E27FC236}">
                <a16:creationId xmlns:a16="http://schemas.microsoft.com/office/drawing/2014/main" id="{E18CA5D4-54BE-4656-8C95-7A6C9B30A070}"/>
              </a:ext>
            </a:extLst>
          </p:cNvPr>
          <p:cNvCxnSpPr>
            <a:cxnSpLocks/>
          </p:cNvCxnSpPr>
          <p:nvPr/>
        </p:nvCxnSpPr>
        <p:spPr>
          <a:xfrm flipH="1" flipV="1">
            <a:off x="4306186" y="4361302"/>
            <a:ext cx="3185360" cy="24928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CF98314C-33FD-4292-931E-90E675DD5115}"/>
              </a:ext>
            </a:extLst>
          </p:cNvPr>
          <p:cNvCxnSpPr>
            <a:cxnSpLocks/>
          </p:cNvCxnSpPr>
          <p:nvPr/>
        </p:nvCxnSpPr>
        <p:spPr>
          <a:xfrm flipH="1">
            <a:off x="6985591" y="3529867"/>
            <a:ext cx="505955" cy="46797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1535C27-4187-4393-884A-DCD1E431DAE7}"/>
              </a:ext>
            </a:extLst>
          </p:cNvPr>
          <p:cNvSpPr txBox="1"/>
          <p:nvPr/>
        </p:nvSpPr>
        <p:spPr>
          <a:xfrm>
            <a:off x="153643" y="782198"/>
            <a:ext cx="1400061" cy="3539430"/>
          </a:xfrm>
          <a:prstGeom prst="rect">
            <a:avLst/>
          </a:prstGeom>
          <a:noFill/>
        </p:spPr>
        <p:txBody>
          <a:bodyPr wrap="square" rtlCol="0">
            <a:spAutoFit/>
          </a:bodyPr>
          <a:lstStyle/>
          <a:p>
            <a:r>
              <a:rPr lang="es-CO" dirty="0"/>
              <a:t>El comando aquí expuesto, es similar al de “Ejecutar Prueba” en el GUI “Post-entreno”, pero tomará a todo el set de datos como entradas</a:t>
            </a:r>
          </a:p>
          <a:p>
            <a:endParaRPr lang="es-CO" dirty="0"/>
          </a:p>
          <a:p>
            <a:r>
              <a:rPr lang="es-CO" dirty="0"/>
              <a:t>Esto es útil si desea obtener resultados masivos de nuevos datos</a:t>
            </a:r>
          </a:p>
        </p:txBody>
      </p:sp>
      <p:sp>
        <p:nvSpPr>
          <p:cNvPr id="13" name="CuadroTexto 12">
            <a:extLst>
              <a:ext uri="{FF2B5EF4-FFF2-40B4-BE49-F238E27FC236}">
                <a16:creationId xmlns:a16="http://schemas.microsoft.com/office/drawing/2014/main" id="{7832B306-3B3F-4989-A7A2-B1CA21909207}"/>
              </a:ext>
            </a:extLst>
          </p:cNvPr>
          <p:cNvSpPr txBox="1"/>
          <p:nvPr/>
        </p:nvSpPr>
        <p:spPr>
          <a:xfrm>
            <a:off x="7424568" y="446124"/>
            <a:ext cx="1565789" cy="2462213"/>
          </a:xfrm>
          <a:prstGeom prst="rect">
            <a:avLst/>
          </a:prstGeom>
          <a:noFill/>
        </p:spPr>
        <p:txBody>
          <a:bodyPr wrap="square" rtlCol="0">
            <a:spAutoFit/>
          </a:bodyPr>
          <a:lstStyle/>
          <a:p>
            <a:r>
              <a:rPr lang="es-CO" dirty="0"/>
              <a:t>Solo debe ordenar los datos en un TXT como si fuesen patrones, importarlos, importar la red nuevamente y venir a este GUI para obtener resultados</a:t>
            </a:r>
          </a:p>
        </p:txBody>
      </p:sp>
    </p:spTree>
    <p:extLst>
      <p:ext uri="{BB962C8B-B14F-4D97-AF65-F5344CB8AC3E}">
        <p14:creationId xmlns:p14="http://schemas.microsoft.com/office/powerpoint/2010/main" val="1603464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43"/>
          <p:cNvPicPr preferRelativeResize="0">
            <a:picLocks noChangeAspect="1"/>
          </p:cNvPicPr>
          <p:nvPr/>
        </p:nvPicPr>
        <p:blipFill>
          <a:blip r:embed="rId3"/>
          <a:stretch/>
        </p:blipFill>
        <p:spPr>
          <a:xfrm>
            <a:off x="3481361" y="1899293"/>
            <a:ext cx="3551246" cy="1650372"/>
          </a:xfrm>
          <a:prstGeom prst="rect">
            <a:avLst/>
          </a:prstGeom>
          <a:noFill/>
          <a:ln>
            <a:noFill/>
          </a:ln>
        </p:spPr>
      </p:pic>
      <p:sp>
        <p:nvSpPr>
          <p:cNvPr id="296" name="Google Shape;296;p43"/>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solidFill>
                  <a:schemeClr val="dk1"/>
                </a:solidFill>
              </a:rPr>
              <a:t>Formato Resultados TXT</a:t>
            </a:r>
            <a:endParaRPr sz="2400" b="1" dirty="0"/>
          </a:p>
        </p:txBody>
      </p:sp>
      <p:sp>
        <p:nvSpPr>
          <p:cNvPr id="298" name="Google Shape;298;p43"/>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33 / 34</a:t>
            </a:r>
            <a:endParaRPr dirty="0"/>
          </a:p>
        </p:txBody>
      </p:sp>
      <p:sp>
        <p:nvSpPr>
          <p:cNvPr id="5" name="CuadroTexto 4">
            <a:extLst>
              <a:ext uri="{FF2B5EF4-FFF2-40B4-BE49-F238E27FC236}">
                <a16:creationId xmlns:a16="http://schemas.microsoft.com/office/drawing/2014/main" id="{ADE325C0-5D0C-4113-BE04-1ABC1D1B8471}"/>
              </a:ext>
            </a:extLst>
          </p:cNvPr>
          <p:cNvSpPr txBox="1"/>
          <p:nvPr/>
        </p:nvSpPr>
        <p:spPr>
          <a:xfrm>
            <a:off x="202033" y="1079646"/>
            <a:ext cx="2796348" cy="2462213"/>
          </a:xfrm>
          <a:prstGeom prst="rect">
            <a:avLst/>
          </a:prstGeom>
          <a:noFill/>
        </p:spPr>
        <p:txBody>
          <a:bodyPr wrap="square" rtlCol="0">
            <a:spAutoFit/>
          </a:bodyPr>
          <a:lstStyle/>
          <a:p>
            <a:r>
              <a:rPr lang="es-CO" dirty="0"/>
              <a:t>Solo posee dos columnas, el valor deseado especificado en lo que para el software sería el set de datos (patrones)</a:t>
            </a:r>
          </a:p>
          <a:p>
            <a:endParaRPr lang="es-CO" dirty="0"/>
          </a:p>
          <a:p>
            <a:r>
              <a:rPr lang="es-CO" dirty="0"/>
              <a:t>Pero si usted está usando datos sin salida, puede importar, como se dijo antes un set con al menos una salida para cada clase, si deja todas las salidas en 0 habrá error de importación</a:t>
            </a:r>
          </a:p>
        </p:txBody>
      </p:sp>
      <p:cxnSp>
        <p:nvCxnSpPr>
          <p:cNvPr id="6" name="Conector recto de flecha 5">
            <a:extLst>
              <a:ext uri="{FF2B5EF4-FFF2-40B4-BE49-F238E27FC236}">
                <a16:creationId xmlns:a16="http://schemas.microsoft.com/office/drawing/2014/main" id="{E18CA5D4-54BE-4656-8C95-7A6C9B30A070}"/>
              </a:ext>
            </a:extLst>
          </p:cNvPr>
          <p:cNvCxnSpPr>
            <a:cxnSpLocks/>
          </p:cNvCxnSpPr>
          <p:nvPr/>
        </p:nvCxnSpPr>
        <p:spPr>
          <a:xfrm>
            <a:off x="2902688" y="1573557"/>
            <a:ext cx="578673" cy="151971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4" name="Google Shape;90;p17">
            <a:extLst>
              <a:ext uri="{FF2B5EF4-FFF2-40B4-BE49-F238E27FC236}">
                <a16:creationId xmlns:a16="http://schemas.microsoft.com/office/drawing/2014/main" id="{2A62CB6F-FDA5-42A6-ABA4-9DF1B910BE4D}"/>
              </a:ext>
            </a:extLst>
          </p:cNvPr>
          <p:cNvPicPr preferRelativeResize="0">
            <a:picLocks noChangeAspect="1"/>
          </p:cNvPicPr>
          <p:nvPr/>
        </p:nvPicPr>
        <p:blipFill>
          <a:blip r:embed="rId4"/>
          <a:stretch/>
        </p:blipFill>
        <p:spPr>
          <a:xfrm>
            <a:off x="1115249" y="3777118"/>
            <a:ext cx="2639213" cy="1012807"/>
          </a:xfrm>
          <a:prstGeom prst="rect">
            <a:avLst/>
          </a:prstGeom>
          <a:noFill/>
          <a:ln>
            <a:noFill/>
          </a:ln>
        </p:spPr>
      </p:pic>
      <p:cxnSp>
        <p:nvCxnSpPr>
          <p:cNvPr id="15" name="Conector recto de flecha 14">
            <a:extLst>
              <a:ext uri="{FF2B5EF4-FFF2-40B4-BE49-F238E27FC236}">
                <a16:creationId xmlns:a16="http://schemas.microsoft.com/office/drawing/2014/main" id="{74C3DD90-5917-423D-9D49-4A4A26DF578F}"/>
              </a:ext>
            </a:extLst>
          </p:cNvPr>
          <p:cNvCxnSpPr>
            <a:cxnSpLocks/>
          </p:cNvCxnSpPr>
          <p:nvPr/>
        </p:nvCxnSpPr>
        <p:spPr>
          <a:xfrm flipH="1">
            <a:off x="2147777" y="4283521"/>
            <a:ext cx="2424223" cy="34164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1ED47730-D1B3-4A43-9858-79A068C5C4DD}"/>
              </a:ext>
            </a:extLst>
          </p:cNvPr>
          <p:cNvSpPr txBox="1"/>
          <p:nvPr/>
        </p:nvSpPr>
        <p:spPr>
          <a:xfrm>
            <a:off x="4722028" y="3977725"/>
            <a:ext cx="3986940" cy="523220"/>
          </a:xfrm>
          <a:prstGeom prst="rect">
            <a:avLst/>
          </a:prstGeom>
          <a:noFill/>
        </p:spPr>
        <p:txBody>
          <a:bodyPr wrap="square" rtlCol="0">
            <a:spAutoFit/>
          </a:bodyPr>
          <a:lstStyle/>
          <a:p>
            <a:r>
              <a:rPr lang="es-CO" dirty="0"/>
              <a:t>Al menos un 1 en salidas para este ejemplo de 2 clases</a:t>
            </a:r>
          </a:p>
        </p:txBody>
      </p:sp>
      <p:sp>
        <p:nvSpPr>
          <p:cNvPr id="21" name="CuadroTexto 20">
            <a:extLst>
              <a:ext uri="{FF2B5EF4-FFF2-40B4-BE49-F238E27FC236}">
                <a16:creationId xmlns:a16="http://schemas.microsoft.com/office/drawing/2014/main" id="{5811E701-2787-44BD-AEFC-8FE90B938440}"/>
              </a:ext>
            </a:extLst>
          </p:cNvPr>
          <p:cNvSpPr txBox="1"/>
          <p:nvPr/>
        </p:nvSpPr>
        <p:spPr>
          <a:xfrm>
            <a:off x="7230124" y="2434856"/>
            <a:ext cx="1588713" cy="954107"/>
          </a:xfrm>
          <a:prstGeom prst="rect">
            <a:avLst/>
          </a:prstGeom>
          <a:noFill/>
        </p:spPr>
        <p:txBody>
          <a:bodyPr wrap="square" rtlCol="0">
            <a:spAutoFit/>
          </a:bodyPr>
          <a:lstStyle/>
          <a:p>
            <a:r>
              <a:rPr lang="es-CO" dirty="0"/>
              <a:t>La otra columna será el valor que la red neuronal calculó</a:t>
            </a:r>
          </a:p>
        </p:txBody>
      </p:sp>
      <p:cxnSp>
        <p:nvCxnSpPr>
          <p:cNvPr id="22" name="Conector recto de flecha 21">
            <a:extLst>
              <a:ext uri="{FF2B5EF4-FFF2-40B4-BE49-F238E27FC236}">
                <a16:creationId xmlns:a16="http://schemas.microsoft.com/office/drawing/2014/main" id="{EC3C43A6-5953-4AA0-BE88-1E046C68C32D}"/>
              </a:ext>
            </a:extLst>
          </p:cNvPr>
          <p:cNvCxnSpPr>
            <a:cxnSpLocks/>
          </p:cNvCxnSpPr>
          <p:nvPr/>
        </p:nvCxnSpPr>
        <p:spPr>
          <a:xfrm flipH="1">
            <a:off x="4039050" y="2662310"/>
            <a:ext cx="3191076" cy="46839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738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43"/>
          <p:cNvPicPr preferRelativeResize="0">
            <a:picLocks noChangeAspect="1"/>
          </p:cNvPicPr>
          <p:nvPr/>
        </p:nvPicPr>
        <p:blipFill>
          <a:blip r:embed="rId3"/>
          <a:stretch/>
        </p:blipFill>
        <p:spPr>
          <a:xfrm>
            <a:off x="2381081" y="1507419"/>
            <a:ext cx="4381837" cy="2580415"/>
          </a:xfrm>
          <a:prstGeom prst="rect">
            <a:avLst/>
          </a:prstGeom>
          <a:noFill/>
          <a:ln>
            <a:noFill/>
          </a:ln>
        </p:spPr>
      </p:pic>
      <p:sp>
        <p:nvSpPr>
          <p:cNvPr id="296" name="Google Shape;296;p43"/>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solidFill>
                  <a:schemeClr val="dk1"/>
                </a:solidFill>
              </a:rPr>
              <a:t>Formato Resultados XML</a:t>
            </a:r>
            <a:endParaRPr sz="2400" b="1" dirty="0"/>
          </a:p>
        </p:txBody>
      </p:sp>
      <p:sp>
        <p:nvSpPr>
          <p:cNvPr id="298" name="Google Shape;298;p43"/>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34 / 34</a:t>
            </a:r>
            <a:endParaRPr dirty="0"/>
          </a:p>
        </p:txBody>
      </p:sp>
      <p:sp>
        <p:nvSpPr>
          <p:cNvPr id="5" name="CuadroTexto 4">
            <a:extLst>
              <a:ext uri="{FF2B5EF4-FFF2-40B4-BE49-F238E27FC236}">
                <a16:creationId xmlns:a16="http://schemas.microsoft.com/office/drawing/2014/main" id="{ADE325C0-5D0C-4113-BE04-1ABC1D1B8471}"/>
              </a:ext>
            </a:extLst>
          </p:cNvPr>
          <p:cNvSpPr txBox="1"/>
          <p:nvPr/>
        </p:nvSpPr>
        <p:spPr>
          <a:xfrm>
            <a:off x="439117" y="1879252"/>
            <a:ext cx="1846883" cy="1384995"/>
          </a:xfrm>
          <a:prstGeom prst="rect">
            <a:avLst/>
          </a:prstGeom>
          <a:noFill/>
        </p:spPr>
        <p:txBody>
          <a:bodyPr wrap="square" rtlCol="0">
            <a:spAutoFit/>
          </a:bodyPr>
          <a:lstStyle/>
          <a:p>
            <a:r>
              <a:rPr lang="es-CO" dirty="0"/>
              <a:t>Este formato también fácilmente legible por Excel posee las mismas características del TXT</a:t>
            </a:r>
          </a:p>
        </p:txBody>
      </p:sp>
      <p:sp>
        <p:nvSpPr>
          <p:cNvPr id="7" name="CuadroTexto 6">
            <a:extLst>
              <a:ext uri="{FF2B5EF4-FFF2-40B4-BE49-F238E27FC236}">
                <a16:creationId xmlns:a16="http://schemas.microsoft.com/office/drawing/2014/main" id="{C89C0784-0AF3-4216-9C79-4EC915417DFF}"/>
              </a:ext>
            </a:extLst>
          </p:cNvPr>
          <p:cNvSpPr txBox="1"/>
          <p:nvPr/>
        </p:nvSpPr>
        <p:spPr>
          <a:xfrm>
            <a:off x="7173071" y="4098886"/>
            <a:ext cx="1846883" cy="738664"/>
          </a:xfrm>
          <a:prstGeom prst="rect">
            <a:avLst/>
          </a:prstGeom>
          <a:noFill/>
        </p:spPr>
        <p:txBody>
          <a:bodyPr wrap="square" rtlCol="0">
            <a:spAutoFit/>
          </a:bodyPr>
          <a:lstStyle/>
          <a:p>
            <a:pPr algn="ctr"/>
            <a:r>
              <a:rPr lang="es-CO" b="1" dirty="0"/>
              <a:t>Enhorabuena, has completado el Tutorial</a:t>
            </a:r>
          </a:p>
        </p:txBody>
      </p:sp>
    </p:spTree>
    <p:extLst>
      <p:ext uri="{BB962C8B-B14F-4D97-AF65-F5344CB8AC3E}">
        <p14:creationId xmlns:p14="http://schemas.microsoft.com/office/powerpoint/2010/main" val="205084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45"/>
          <p:cNvPicPr preferRelativeResize="0">
            <a:picLocks noChangeAspect="1"/>
          </p:cNvPicPr>
          <p:nvPr/>
        </p:nvPicPr>
        <p:blipFill>
          <a:blip r:embed="rId3">
            <a:alphaModFix/>
          </a:blip>
          <a:stretch>
            <a:fillRect/>
          </a:stretch>
        </p:blipFill>
        <p:spPr>
          <a:xfrm>
            <a:off x="294675" y="1689514"/>
            <a:ext cx="3569212" cy="3288724"/>
          </a:xfrm>
          <a:prstGeom prst="rect">
            <a:avLst/>
          </a:prstGeom>
          <a:noFill/>
          <a:ln>
            <a:noFill/>
          </a:ln>
        </p:spPr>
      </p:pic>
      <p:sp>
        <p:nvSpPr>
          <p:cNvPr id="312" name="Google Shape;312;p45"/>
          <p:cNvSpPr txBox="1"/>
          <p:nvPr/>
        </p:nvSpPr>
        <p:spPr>
          <a:xfrm>
            <a:off x="1764750" y="198325"/>
            <a:ext cx="5614500" cy="161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419" sz="2400" b="1" dirty="0">
                <a:solidFill>
                  <a:schemeClr val="dk1"/>
                </a:solidFill>
              </a:rPr>
              <a:t>Información Básica Sobre la Red Neuronal Artificial Morfológica de Dendritas y los Algoritmos Asociados</a:t>
            </a:r>
            <a:endParaRPr sz="2400" b="1" dirty="0"/>
          </a:p>
        </p:txBody>
      </p:sp>
      <p:sp>
        <p:nvSpPr>
          <p:cNvPr id="313" name="Google Shape;313;p45"/>
          <p:cNvSpPr txBox="1"/>
          <p:nvPr/>
        </p:nvSpPr>
        <p:spPr>
          <a:xfrm>
            <a:off x="4065225" y="2069800"/>
            <a:ext cx="4784100" cy="2801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rPr>
              <a:t>La mayoría de conexiones sinápticas de la neurona biológica se producen en el árbol dendrítico de la célula, allí es donde se procesa la mayor cantidad de información, se ha propuesto que son las dendritas las unidades informáticas elementales del cerebro.</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Este trabajo se fundamenta en los estudios de:</a:t>
            </a:r>
            <a:endParaRPr dirty="0">
              <a:solidFill>
                <a:schemeClr val="dk1"/>
              </a:solidFill>
            </a:endParaRPr>
          </a:p>
          <a:p>
            <a:pPr marL="0" lvl="0" indent="0" algn="just" rtl="0">
              <a:spcBef>
                <a:spcPts val="0"/>
              </a:spcBef>
              <a:spcAft>
                <a:spcPts val="0"/>
              </a:spcAft>
              <a:buNone/>
            </a:pPr>
            <a:r>
              <a:rPr lang="es-419" b="1" dirty="0">
                <a:solidFill>
                  <a:schemeClr val="dk1"/>
                </a:solidFill>
              </a:rPr>
              <a:t>Erick Zamora</a:t>
            </a:r>
            <a:r>
              <a:rPr lang="es-419" dirty="0">
                <a:solidFill>
                  <a:schemeClr val="dk1"/>
                </a:solidFill>
              </a:rPr>
              <a:t>, </a:t>
            </a:r>
            <a:r>
              <a:rPr lang="es-419" b="1" dirty="0">
                <a:solidFill>
                  <a:schemeClr val="dk1"/>
                </a:solidFill>
              </a:rPr>
              <a:t>Fernando Arce</a:t>
            </a:r>
            <a:r>
              <a:rPr lang="es-419" dirty="0">
                <a:solidFill>
                  <a:schemeClr val="dk1"/>
                </a:solidFill>
              </a:rPr>
              <a:t>, </a:t>
            </a:r>
            <a:r>
              <a:rPr lang="es-419" b="1" dirty="0">
                <a:solidFill>
                  <a:schemeClr val="dk1"/>
                </a:solidFill>
              </a:rPr>
              <a:t>Gerhard X. Ritter</a:t>
            </a:r>
            <a:r>
              <a:rPr lang="es-419" dirty="0">
                <a:solidFill>
                  <a:schemeClr val="dk1"/>
                </a:solidFill>
              </a:rPr>
              <a:t>, </a:t>
            </a:r>
            <a:r>
              <a:rPr lang="es-419" b="1" dirty="0">
                <a:solidFill>
                  <a:schemeClr val="dk1"/>
                </a:solidFill>
              </a:rPr>
              <a:t>Humberto Sossa</a:t>
            </a:r>
            <a:r>
              <a:rPr lang="es-419" dirty="0">
                <a:solidFill>
                  <a:schemeClr val="dk1"/>
                </a:solidFill>
              </a:rPr>
              <a:t>, </a:t>
            </a:r>
            <a:r>
              <a:rPr lang="es-419" b="1" dirty="0">
                <a:solidFill>
                  <a:schemeClr val="dk1"/>
                </a:solidFill>
              </a:rPr>
              <a:t>James Kennedy</a:t>
            </a:r>
            <a:r>
              <a:rPr lang="es-419" dirty="0">
                <a:solidFill>
                  <a:schemeClr val="dk1"/>
                </a:solidFill>
              </a:rPr>
              <a:t>, </a:t>
            </a:r>
            <a:r>
              <a:rPr lang="es-419" b="1" dirty="0">
                <a:solidFill>
                  <a:schemeClr val="dk1"/>
                </a:solidFill>
              </a:rPr>
              <a:t>Jennifer L. Davidson</a:t>
            </a:r>
            <a:r>
              <a:rPr lang="es-419" dirty="0">
                <a:solidFill>
                  <a:schemeClr val="dk1"/>
                </a:solidFill>
              </a:rPr>
              <a:t>, </a:t>
            </a:r>
            <a:r>
              <a:rPr lang="es-419" b="1" dirty="0" err="1">
                <a:solidFill>
                  <a:schemeClr val="dk1"/>
                </a:solidFill>
              </a:rPr>
              <a:t>Yonggwan</a:t>
            </a:r>
            <a:r>
              <a:rPr lang="es-419" b="1" dirty="0">
                <a:solidFill>
                  <a:schemeClr val="dk1"/>
                </a:solidFill>
              </a:rPr>
              <a:t> Won</a:t>
            </a:r>
            <a:r>
              <a:rPr lang="es-419" dirty="0">
                <a:solidFill>
                  <a:schemeClr val="dk1"/>
                </a:solidFill>
              </a:rPr>
              <a:t>, </a:t>
            </a:r>
            <a:r>
              <a:rPr lang="es-419" b="1" dirty="0" err="1">
                <a:solidFill>
                  <a:schemeClr val="dk1"/>
                </a:solidFill>
              </a:rPr>
              <a:t>Trelea</a:t>
            </a:r>
            <a:r>
              <a:rPr lang="es-419" dirty="0">
                <a:solidFill>
                  <a:schemeClr val="dk1"/>
                </a:solidFill>
              </a:rPr>
              <a:t>, </a:t>
            </a:r>
            <a:r>
              <a:rPr lang="es-419" b="1" dirty="0">
                <a:solidFill>
                  <a:schemeClr val="dk1"/>
                </a:solidFill>
              </a:rPr>
              <a:t>R. </a:t>
            </a:r>
            <a:r>
              <a:rPr lang="es-419" b="1" dirty="0" err="1">
                <a:solidFill>
                  <a:schemeClr val="dk1"/>
                </a:solidFill>
              </a:rPr>
              <a:t>Storn</a:t>
            </a:r>
            <a:r>
              <a:rPr lang="es-419" dirty="0">
                <a:solidFill>
                  <a:schemeClr val="dk1"/>
                </a:solidFill>
              </a:rPr>
              <a:t>, </a:t>
            </a:r>
            <a:r>
              <a:rPr lang="es-419" b="1" dirty="0">
                <a:solidFill>
                  <a:schemeClr val="dk1"/>
                </a:solidFill>
              </a:rPr>
              <a:t>Kenneth V. Price</a:t>
            </a:r>
            <a:r>
              <a:rPr lang="es-419" dirty="0">
                <a:solidFill>
                  <a:schemeClr val="dk1"/>
                </a:solidFill>
              </a:rPr>
              <a:t>, </a:t>
            </a:r>
            <a:r>
              <a:rPr lang="es-419" b="1" dirty="0" err="1">
                <a:solidFill>
                  <a:schemeClr val="dk1"/>
                </a:solidFill>
              </a:rPr>
              <a:t>Laurentiu</a:t>
            </a:r>
            <a:r>
              <a:rPr lang="es-419" b="1" dirty="0">
                <a:solidFill>
                  <a:schemeClr val="dk1"/>
                </a:solidFill>
              </a:rPr>
              <a:t> Lancu</a:t>
            </a:r>
            <a:r>
              <a:rPr lang="es-419" dirty="0">
                <a:solidFill>
                  <a:schemeClr val="dk1"/>
                </a:solidFill>
              </a:rPr>
              <a:t>, </a:t>
            </a:r>
            <a:r>
              <a:rPr lang="es-419" b="1" dirty="0">
                <a:solidFill>
                  <a:schemeClr val="dk1"/>
                </a:solidFill>
              </a:rPr>
              <a:t>Gonzalo Urcid</a:t>
            </a:r>
            <a:r>
              <a:rPr lang="es-419" dirty="0">
                <a:solidFill>
                  <a:schemeClr val="dk1"/>
                </a:solidFill>
              </a:rPr>
              <a:t>.</a:t>
            </a:r>
            <a:endParaRPr dirty="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6"/>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Estructura DMNN</a:t>
            </a:r>
            <a:endParaRPr sz="2400" b="1"/>
          </a:p>
        </p:txBody>
      </p:sp>
      <p:sp>
        <p:nvSpPr>
          <p:cNvPr id="319" name="Google Shape;319;p46"/>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 / 15</a:t>
            </a:r>
            <a:endParaRPr dirty="0"/>
          </a:p>
        </p:txBody>
      </p:sp>
      <p:pic>
        <p:nvPicPr>
          <p:cNvPr id="320" name="Google Shape;320;p46"/>
          <p:cNvPicPr preferRelativeResize="0">
            <a:picLocks noChangeAspect="1"/>
          </p:cNvPicPr>
          <p:nvPr/>
        </p:nvPicPr>
        <p:blipFill>
          <a:blip r:embed="rId3">
            <a:alphaModFix/>
          </a:blip>
          <a:stretch>
            <a:fillRect/>
          </a:stretch>
        </p:blipFill>
        <p:spPr>
          <a:xfrm>
            <a:off x="425075" y="889300"/>
            <a:ext cx="5066667" cy="3752381"/>
          </a:xfrm>
          <a:prstGeom prst="rect">
            <a:avLst/>
          </a:prstGeom>
          <a:noFill/>
          <a:ln>
            <a:noFill/>
          </a:ln>
        </p:spPr>
      </p:pic>
      <p:sp>
        <p:nvSpPr>
          <p:cNvPr id="321" name="Google Shape;321;p46"/>
          <p:cNvSpPr txBox="1"/>
          <p:nvPr/>
        </p:nvSpPr>
        <p:spPr>
          <a:xfrm>
            <a:off x="5750800" y="920725"/>
            <a:ext cx="3086100" cy="3690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a:solidFill>
                  <a:schemeClr val="dk1"/>
                </a:solidFill>
              </a:rPr>
              <a:t>Cada neurona representa a una clase, y a su entrada tiene las dendritas, las cuales se conectan totalmente a las entradas de la red (no es necesaria la capa Softmax).</a:t>
            </a:r>
            <a:endParaRPr>
              <a:solidFill>
                <a:schemeClr val="dk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419">
                <a:solidFill>
                  <a:schemeClr val="dk1"/>
                </a:solidFill>
              </a:rPr>
              <a:t>Las dendritas pueden crecer o disminuir en cantidad con ciertos algoritmos, no tienen función de activación y pueden variar en número de una neurona a otra.</a:t>
            </a:r>
            <a:endParaRPr>
              <a:solidFill>
                <a:schemeClr val="dk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419">
                <a:solidFill>
                  <a:schemeClr val="dk1"/>
                </a:solidFill>
              </a:rPr>
              <a:t>Está red no requiere de capas ocultas, solamente se vale del aumento de dendritas, de allí su potencial y menor complejidad.</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Estructura DMNN</a:t>
            </a:r>
            <a:endParaRPr sz="2400" b="1"/>
          </a:p>
        </p:txBody>
      </p:sp>
      <p:sp>
        <p:nvSpPr>
          <p:cNvPr id="327" name="Google Shape;327;p47"/>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2 / 15</a:t>
            </a:r>
            <a:endParaRPr dirty="0"/>
          </a:p>
        </p:txBody>
      </p:sp>
      <p:sp>
        <p:nvSpPr>
          <p:cNvPr id="328" name="Google Shape;328;p47"/>
          <p:cNvSpPr txBox="1"/>
          <p:nvPr/>
        </p:nvSpPr>
        <p:spPr>
          <a:xfrm>
            <a:off x="3519376" y="1129675"/>
            <a:ext cx="5475767" cy="3307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latin typeface="Arial" panose="020B0604020202020204" pitchFamily="34" charset="0"/>
                <a:cs typeface="Arial" panose="020B0604020202020204" pitchFamily="34" charset="0"/>
              </a:rPr>
              <a:t>En las ecuaciones de la izquierda No se tiene en cuenta la capa Softmax, respecto a la página anterior “</a:t>
            </a:r>
            <a:r>
              <a:rPr lang="es-419" dirty="0" err="1">
                <a:solidFill>
                  <a:schemeClr val="dk1"/>
                </a:solidFill>
                <a:latin typeface="Arial" panose="020B0604020202020204" pitchFamily="34" charset="0"/>
                <a:cs typeface="Arial" panose="020B0604020202020204" pitchFamily="34" charset="0"/>
              </a:rPr>
              <a:t>y.m</a:t>
            </a:r>
            <a:r>
              <a:rPr lang="es-419" dirty="0">
                <a:solidFill>
                  <a:schemeClr val="dk1"/>
                </a:solidFill>
                <a:latin typeface="Arial" panose="020B0604020202020204" pitchFamily="34" charset="0"/>
                <a:cs typeface="Arial" panose="020B0604020202020204" pitchFamily="34" charset="0"/>
              </a:rPr>
              <a:t>” seria el mismo “</a:t>
            </a:r>
            <a:r>
              <a:rPr lang="es-419" dirty="0" err="1">
                <a:solidFill>
                  <a:schemeClr val="dk1"/>
                </a:solidFill>
                <a:latin typeface="Arial" panose="020B0604020202020204" pitchFamily="34" charset="0"/>
                <a:cs typeface="Arial" panose="020B0604020202020204" pitchFamily="34" charset="0"/>
              </a:rPr>
              <a:t>z.m</a:t>
            </a:r>
            <a:r>
              <a:rPr lang="es-419" dirty="0">
                <a:solidFill>
                  <a:schemeClr val="dk1"/>
                </a:solidFill>
                <a:latin typeface="Arial" panose="020B0604020202020204" pitchFamily="34" charset="0"/>
                <a:cs typeface="Arial" panose="020B0604020202020204" pitchFamily="34" charset="0"/>
              </a:rPr>
              <a:t>” y la salida “m” aquí es “y”; se ha dividido todo en 3 partes para su comprensión:</a:t>
            </a:r>
            <a:endParaRPr dirty="0">
              <a:solidFill>
                <a:schemeClr val="dk1"/>
              </a:solidFill>
              <a:latin typeface="Arial" panose="020B0604020202020204" pitchFamily="34" charset="0"/>
              <a:cs typeface="Arial" panose="020B0604020202020204" pitchFamily="34" charset="0"/>
            </a:endParaRPr>
          </a:p>
          <a:p>
            <a:pPr marL="0" lvl="0" indent="0" algn="just" rtl="0">
              <a:spcBef>
                <a:spcPts val="0"/>
              </a:spcBef>
              <a:spcAft>
                <a:spcPts val="0"/>
              </a:spcAft>
              <a:buNone/>
            </a:pPr>
            <a:endParaRPr dirty="0">
              <a:solidFill>
                <a:schemeClr val="dk1"/>
              </a:solidFill>
              <a:latin typeface="Arial" panose="020B0604020202020204" pitchFamily="34" charset="0"/>
              <a:cs typeface="Arial" panose="020B0604020202020204" pitchFamily="34" charset="0"/>
            </a:endParaRPr>
          </a:p>
          <a:p>
            <a:pPr lvl="0" algn="just"/>
            <a:r>
              <a:rPr lang="es-419" dirty="0">
                <a:solidFill>
                  <a:schemeClr val="dk1"/>
                </a:solidFill>
                <a:latin typeface="Arial" panose="020B0604020202020204" pitchFamily="34" charset="0"/>
                <a:cs typeface="Arial" panose="020B0604020202020204" pitchFamily="34" charset="0"/>
              </a:rPr>
              <a:t>Primero que todo, las dendritas utilizan operaciones morfológicas (suma y mínimo </a:t>
            </a:r>
            <a:r>
              <a:rPr lang="es-CO" dirty="0">
                <a:latin typeface="Arial" panose="020B0604020202020204" pitchFamily="34" charset="0"/>
                <a:cs typeface="Arial" panose="020B0604020202020204" pitchFamily="34" charset="0"/>
              </a:rPr>
              <a:t>⋁</a:t>
            </a:r>
            <a:r>
              <a:rPr lang="es-419" dirty="0">
                <a:solidFill>
                  <a:schemeClr val="dk1"/>
                </a:solidFill>
                <a:latin typeface="Arial" panose="020B0604020202020204" pitchFamily="34" charset="0"/>
                <a:cs typeface="Arial" panose="020B0604020202020204" pitchFamily="34" charset="0"/>
              </a:rPr>
              <a:t>) para operar a todas las entradas “x” por sus correspondientes pesos sinápticos “w” (alto H y bajo L); se puede ver como si cada entrada estuviese acotada por dos extremos, siendo positiva entre ellos y negativa al exterior.</a:t>
            </a:r>
            <a:endParaRPr dirty="0">
              <a:solidFill>
                <a:schemeClr val="dk1"/>
              </a:solidFill>
              <a:latin typeface="Arial" panose="020B0604020202020204" pitchFamily="34" charset="0"/>
              <a:cs typeface="Arial" panose="020B0604020202020204" pitchFamily="34" charset="0"/>
            </a:endParaRPr>
          </a:p>
          <a:p>
            <a:pPr marL="0" lvl="0" indent="0" algn="just" rtl="0">
              <a:spcBef>
                <a:spcPts val="0"/>
              </a:spcBef>
              <a:spcAft>
                <a:spcPts val="0"/>
              </a:spcAft>
              <a:buNone/>
            </a:pPr>
            <a:endParaRPr dirty="0">
              <a:solidFill>
                <a:schemeClr val="dk1"/>
              </a:solidFill>
              <a:latin typeface="Arial" panose="020B0604020202020204" pitchFamily="34" charset="0"/>
              <a:cs typeface="Arial" panose="020B0604020202020204" pitchFamily="34" charset="0"/>
            </a:endParaRPr>
          </a:p>
          <a:p>
            <a:pPr lvl="0" algn="just"/>
            <a:r>
              <a:rPr lang="es-419" dirty="0">
                <a:solidFill>
                  <a:schemeClr val="dk1"/>
                </a:solidFill>
                <a:latin typeface="Arial" panose="020B0604020202020204" pitchFamily="34" charset="0"/>
                <a:cs typeface="Arial" panose="020B0604020202020204" pitchFamily="34" charset="0"/>
              </a:rPr>
              <a:t>Luego la neurona escoge “z” a la mayor (</a:t>
            </a:r>
            <a:r>
              <a:rPr lang="es-CO" dirty="0">
                <a:latin typeface="Arial" panose="020B0604020202020204" pitchFamily="34" charset="0"/>
                <a:cs typeface="Arial" panose="020B0604020202020204" pitchFamily="34" charset="0"/>
              </a:rPr>
              <a:t>⋀)</a:t>
            </a:r>
            <a:r>
              <a:rPr lang="es-419" dirty="0">
                <a:solidFill>
                  <a:schemeClr val="dk1"/>
                </a:solidFill>
                <a:latin typeface="Arial" panose="020B0604020202020204" pitchFamily="34" charset="0"/>
                <a:cs typeface="Arial" panose="020B0604020202020204" pitchFamily="34" charset="0"/>
              </a:rPr>
              <a:t> salida “s” de sus dendritas.</a:t>
            </a:r>
            <a:endParaRPr dirty="0">
              <a:solidFill>
                <a:schemeClr val="dk1"/>
              </a:solidFill>
              <a:latin typeface="Arial" panose="020B0604020202020204" pitchFamily="34" charset="0"/>
              <a:cs typeface="Arial" panose="020B0604020202020204" pitchFamily="34" charset="0"/>
            </a:endParaRPr>
          </a:p>
          <a:p>
            <a:pPr marL="0" lvl="0" indent="0" algn="just" rtl="0">
              <a:spcBef>
                <a:spcPts val="0"/>
              </a:spcBef>
              <a:spcAft>
                <a:spcPts val="0"/>
              </a:spcAft>
              <a:buNone/>
            </a:pPr>
            <a:endParaRPr dirty="0">
              <a:solidFill>
                <a:schemeClr val="dk1"/>
              </a:solidFill>
              <a:latin typeface="Arial" panose="020B0604020202020204" pitchFamily="34" charset="0"/>
              <a:cs typeface="Arial" panose="020B0604020202020204" pitchFamily="34" charset="0"/>
            </a:endParaRPr>
          </a:p>
          <a:p>
            <a:pPr marL="0" lvl="0" indent="0" algn="just" rtl="0">
              <a:spcBef>
                <a:spcPts val="0"/>
              </a:spcBef>
              <a:spcAft>
                <a:spcPts val="0"/>
              </a:spcAft>
              <a:buNone/>
            </a:pPr>
            <a:r>
              <a:rPr lang="es-419" dirty="0">
                <a:solidFill>
                  <a:schemeClr val="dk1"/>
                </a:solidFill>
                <a:latin typeface="Arial" panose="020B0604020202020204" pitchFamily="34" charset="0"/>
                <a:cs typeface="Arial" panose="020B0604020202020204" pitchFamily="34" charset="0"/>
              </a:rPr>
              <a:t>Finalmente Argmax escoge a la neurona “m” con mayor salida “z”.</a:t>
            </a:r>
            <a:endParaRPr dirty="0">
              <a:solidFill>
                <a:schemeClr val="dk1"/>
              </a:solidFill>
              <a:latin typeface="Arial" panose="020B0604020202020204" pitchFamily="34" charset="0"/>
              <a:cs typeface="Arial" panose="020B0604020202020204" pitchFamily="34" charset="0"/>
            </a:endParaRPr>
          </a:p>
        </p:txBody>
      </p:sp>
      <p:pic>
        <p:nvPicPr>
          <p:cNvPr id="329" name="Google Shape;329;p47"/>
          <p:cNvPicPr preferRelativeResize="0">
            <a:picLocks noChangeAspect="1"/>
          </p:cNvPicPr>
          <p:nvPr/>
        </p:nvPicPr>
        <p:blipFill>
          <a:blip r:embed="rId3">
            <a:alphaModFix/>
          </a:blip>
          <a:stretch>
            <a:fillRect/>
          </a:stretch>
        </p:blipFill>
        <p:spPr>
          <a:xfrm>
            <a:off x="301124" y="693926"/>
            <a:ext cx="2856745" cy="1952711"/>
          </a:xfrm>
          <a:prstGeom prst="rect">
            <a:avLst/>
          </a:prstGeom>
          <a:noFill/>
          <a:ln>
            <a:noFill/>
          </a:ln>
        </p:spPr>
      </p:pic>
      <p:sp>
        <p:nvSpPr>
          <p:cNvPr id="330" name="Google Shape;330;p47"/>
          <p:cNvSpPr txBox="1"/>
          <p:nvPr/>
        </p:nvSpPr>
        <p:spPr>
          <a:xfrm>
            <a:off x="247875" y="2739075"/>
            <a:ext cx="3098400" cy="2206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latin typeface="Cambria"/>
                <a:ea typeface="Cambria"/>
                <a:cs typeface="Cambria"/>
                <a:sym typeface="Cambria"/>
              </a:rPr>
              <a:t>I</a:t>
            </a:r>
            <a:r>
              <a:rPr lang="es-419" dirty="0">
                <a:solidFill>
                  <a:schemeClr val="dk1"/>
                </a:solidFill>
              </a:rPr>
              <a:t> = número de entradas.</a:t>
            </a:r>
            <a:endParaRPr dirty="0">
              <a:solidFill>
                <a:schemeClr val="dk1"/>
              </a:solidFill>
            </a:endParaRPr>
          </a:p>
          <a:p>
            <a:pPr marL="0" lvl="0" indent="0" algn="just" rtl="0">
              <a:spcBef>
                <a:spcPts val="0"/>
              </a:spcBef>
              <a:spcAft>
                <a:spcPts val="0"/>
              </a:spcAft>
              <a:buNone/>
            </a:pPr>
            <a:r>
              <a:rPr lang="es-419" b="1" dirty="0">
                <a:solidFill>
                  <a:schemeClr val="dk1"/>
                </a:solidFill>
                <a:latin typeface="Cambria"/>
                <a:ea typeface="Cambria"/>
                <a:cs typeface="Cambria"/>
                <a:sym typeface="Cambria"/>
              </a:rPr>
              <a:t>M</a:t>
            </a:r>
            <a:r>
              <a:rPr lang="es-419" dirty="0">
                <a:solidFill>
                  <a:schemeClr val="dk1"/>
                </a:solidFill>
              </a:rPr>
              <a:t> = número de neuronas.</a:t>
            </a:r>
            <a:endParaRPr dirty="0">
              <a:solidFill>
                <a:schemeClr val="dk1"/>
              </a:solidFill>
            </a:endParaRPr>
          </a:p>
          <a:p>
            <a:pPr marL="0" lvl="0" indent="0" algn="just" rtl="0">
              <a:spcBef>
                <a:spcPts val="0"/>
              </a:spcBef>
              <a:spcAft>
                <a:spcPts val="0"/>
              </a:spcAft>
              <a:buNone/>
            </a:pPr>
            <a:r>
              <a:rPr lang="es-419" b="1" dirty="0">
                <a:solidFill>
                  <a:schemeClr val="dk1"/>
                </a:solidFill>
                <a:latin typeface="Gigi" panose="04040504061007020D02" pitchFamily="82" charset="0"/>
                <a:ea typeface="Cambria"/>
                <a:cs typeface="Cambria"/>
                <a:sym typeface="Cambria"/>
              </a:rPr>
              <a:t>l</a:t>
            </a:r>
            <a:r>
              <a:rPr lang="es-419" b="1" dirty="0">
                <a:solidFill>
                  <a:schemeClr val="dk1"/>
                </a:solidFill>
                <a:latin typeface="Cambria"/>
                <a:ea typeface="Cambria"/>
                <a:cs typeface="Cambria"/>
                <a:sym typeface="Cambria"/>
              </a:rPr>
              <a:t> </a:t>
            </a:r>
            <a:r>
              <a:rPr lang="es-419" dirty="0">
                <a:solidFill>
                  <a:schemeClr val="dk1"/>
                </a:solidFill>
                <a:latin typeface="Cambria"/>
                <a:ea typeface="Cambria"/>
                <a:cs typeface="Cambria"/>
                <a:sym typeface="Cambria"/>
              </a:rPr>
              <a:t>= 0-1</a:t>
            </a:r>
            <a:r>
              <a:rPr lang="es-419" dirty="0">
                <a:solidFill>
                  <a:schemeClr val="dk1"/>
                </a:solidFill>
              </a:rPr>
              <a:t>, </a:t>
            </a:r>
            <a:r>
              <a:rPr lang="es-419" b="1" dirty="0">
                <a:solidFill>
                  <a:schemeClr val="dk1"/>
                </a:solidFill>
                <a:latin typeface="Gigi" panose="04040504061007020D02" pitchFamily="82" charset="0"/>
                <a:ea typeface="Cambria"/>
                <a:cs typeface="Cambria"/>
                <a:sym typeface="Cambria"/>
              </a:rPr>
              <a:t>l </a:t>
            </a:r>
            <a:r>
              <a:rPr lang="es-419" b="1" dirty="0">
                <a:solidFill>
                  <a:schemeClr val="dk1"/>
                </a:solidFill>
                <a:latin typeface="Cambria"/>
                <a:ea typeface="Cambria"/>
                <a:cs typeface="Cambria"/>
                <a:sym typeface="Cambria"/>
              </a:rPr>
              <a:t>: </a:t>
            </a:r>
            <a:r>
              <a:rPr lang="es-419" dirty="0">
                <a:solidFill>
                  <a:schemeClr val="dk1"/>
                </a:solidFill>
                <a:latin typeface="Cambria"/>
                <a:ea typeface="Cambria"/>
                <a:cs typeface="Cambria"/>
                <a:sym typeface="Cambria"/>
              </a:rPr>
              <a:t>= L-H</a:t>
            </a:r>
            <a:r>
              <a:rPr lang="es-419" dirty="0">
                <a:solidFill>
                  <a:schemeClr val="dk1"/>
                </a:solidFill>
              </a:rPr>
              <a:t> como etiqueta.</a:t>
            </a:r>
            <a:endParaRPr dirty="0">
              <a:solidFill>
                <a:schemeClr val="dk1"/>
              </a:solidFill>
            </a:endParaRPr>
          </a:p>
          <a:p>
            <a:pPr marL="0" lvl="0" indent="0" algn="just" rtl="0">
              <a:spcBef>
                <a:spcPts val="0"/>
              </a:spcBef>
              <a:spcAft>
                <a:spcPts val="0"/>
              </a:spcAft>
              <a:buNone/>
            </a:pPr>
            <a:r>
              <a:rPr lang="es-419" b="1" dirty="0">
                <a:solidFill>
                  <a:schemeClr val="dk1"/>
                </a:solidFill>
                <a:latin typeface="Cambria"/>
                <a:ea typeface="Cambria"/>
                <a:cs typeface="Cambria"/>
                <a:sym typeface="Cambria"/>
              </a:rPr>
              <a:t>L</a:t>
            </a:r>
            <a:r>
              <a:rPr lang="es-419" dirty="0">
                <a:solidFill>
                  <a:schemeClr val="dk1"/>
                </a:solidFill>
              </a:rPr>
              <a:t> = </a:t>
            </a:r>
            <a:r>
              <a:rPr lang="es-419" dirty="0" err="1">
                <a:solidFill>
                  <a:schemeClr val="dk1"/>
                </a:solidFill>
              </a:rPr>
              <a:t>low</a:t>
            </a:r>
            <a:r>
              <a:rPr lang="es-419" dirty="0">
                <a:solidFill>
                  <a:schemeClr val="dk1"/>
                </a:solidFill>
              </a:rPr>
              <a:t> (bajo), </a:t>
            </a:r>
            <a:r>
              <a:rPr lang="es-419" b="1" dirty="0">
                <a:solidFill>
                  <a:schemeClr val="dk1"/>
                </a:solidFill>
                <a:latin typeface="Cambria"/>
                <a:ea typeface="Cambria"/>
                <a:cs typeface="Cambria"/>
                <a:sym typeface="Cambria"/>
              </a:rPr>
              <a:t>H</a:t>
            </a:r>
            <a:r>
              <a:rPr lang="es-419" dirty="0">
                <a:solidFill>
                  <a:schemeClr val="dk1"/>
                </a:solidFill>
              </a:rPr>
              <a:t> = </a:t>
            </a:r>
            <a:r>
              <a:rPr lang="es-419" dirty="0" err="1">
                <a:solidFill>
                  <a:schemeClr val="dk1"/>
                </a:solidFill>
              </a:rPr>
              <a:t>high</a:t>
            </a:r>
            <a:r>
              <a:rPr lang="es-419" dirty="0">
                <a:solidFill>
                  <a:schemeClr val="dk1"/>
                </a:solidFill>
              </a:rPr>
              <a:t> (alto).</a:t>
            </a:r>
            <a:endParaRPr dirty="0">
              <a:solidFill>
                <a:schemeClr val="dk1"/>
              </a:solidFill>
            </a:endParaRPr>
          </a:p>
          <a:p>
            <a:pPr marL="0" lvl="0" indent="0" algn="just" rtl="0">
              <a:spcBef>
                <a:spcPts val="0"/>
              </a:spcBef>
              <a:spcAft>
                <a:spcPts val="0"/>
              </a:spcAft>
              <a:buNone/>
            </a:pPr>
            <a:r>
              <a:rPr lang="es-419" b="1" dirty="0">
                <a:solidFill>
                  <a:schemeClr val="dk1"/>
                </a:solidFill>
                <a:latin typeface="Cambria"/>
                <a:ea typeface="Cambria"/>
                <a:cs typeface="Cambria"/>
                <a:sym typeface="Cambria"/>
              </a:rPr>
              <a:t>X</a:t>
            </a:r>
            <a:r>
              <a:rPr lang="es-419" b="1" dirty="0">
                <a:solidFill>
                  <a:schemeClr val="dk1"/>
                </a:solidFill>
              </a:rPr>
              <a:t> </a:t>
            </a:r>
            <a:r>
              <a:rPr lang="es-419" dirty="0">
                <a:solidFill>
                  <a:schemeClr val="dk1"/>
                </a:solidFill>
              </a:rPr>
              <a:t>= valores de las entradas.</a:t>
            </a:r>
            <a:endParaRPr dirty="0">
              <a:solidFill>
                <a:schemeClr val="dk1"/>
              </a:solidFill>
            </a:endParaRPr>
          </a:p>
          <a:p>
            <a:pPr marL="0" lvl="0" indent="0" algn="just" rtl="0">
              <a:spcBef>
                <a:spcPts val="0"/>
              </a:spcBef>
              <a:spcAft>
                <a:spcPts val="0"/>
              </a:spcAft>
              <a:buNone/>
            </a:pPr>
            <a:r>
              <a:rPr lang="es-419" b="1" dirty="0">
                <a:solidFill>
                  <a:schemeClr val="dk1"/>
                </a:solidFill>
                <a:latin typeface="Cambria"/>
                <a:ea typeface="Cambria"/>
                <a:cs typeface="Cambria"/>
                <a:sym typeface="Cambria"/>
              </a:rPr>
              <a:t>W</a:t>
            </a:r>
            <a:r>
              <a:rPr lang="es-419" dirty="0">
                <a:solidFill>
                  <a:schemeClr val="dk1"/>
                </a:solidFill>
              </a:rPr>
              <a:t> = valores de pesos sinápticos.</a:t>
            </a:r>
            <a:endParaRPr dirty="0">
              <a:solidFill>
                <a:schemeClr val="dk1"/>
              </a:solidFill>
            </a:endParaRPr>
          </a:p>
          <a:p>
            <a:pPr marL="0" lvl="0" indent="0" algn="just" rtl="0">
              <a:spcBef>
                <a:spcPts val="0"/>
              </a:spcBef>
              <a:spcAft>
                <a:spcPts val="0"/>
              </a:spcAft>
              <a:buNone/>
            </a:pPr>
            <a:r>
              <a:rPr lang="es-419" b="1" dirty="0">
                <a:solidFill>
                  <a:schemeClr val="dk1"/>
                </a:solidFill>
                <a:latin typeface="Cambria"/>
                <a:ea typeface="Cambria"/>
                <a:cs typeface="Cambria"/>
                <a:sym typeface="Cambria"/>
              </a:rPr>
              <a:t>K</a:t>
            </a:r>
            <a:r>
              <a:rPr lang="es-419" dirty="0">
                <a:solidFill>
                  <a:schemeClr val="dk1"/>
                </a:solidFill>
              </a:rPr>
              <a:t> = valores de número de dendritas.</a:t>
            </a:r>
            <a:endParaRPr dirty="0">
              <a:solidFill>
                <a:schemeClr val="dk1"/>
              </a:solidFill>
            </a:endParaRPr>
          </a:p>
          <a:p>
            <a:pPr marL="0" lvl="0" indent="0" algn="just" rtl="0">
              <a:spcBef>
                <a:spcPts val="0"/>
              </a:spcBef>
              <a:spcAft>
                <a:spcPts val="0"/>
              </a:spcAft>
              <a:buNone/>
            </a:pPr>
            <a:r>
              <a:rPr lang="es-419" b="1" dirty="0">
                <a:solidFill>
                  <a:schemeClr val="dk1"/>
                </a:solidFill>
                <a:latin typeface="Cambria"/>
                <a:ea typeface="Cambria"/>
                <a:cs typeface="Cambria"/>
                <a:sym typeface="Cambria"/>
              </a:rPr>
              <a:t>S</a:t>
            </a:r>
            <a:r>
              <a:rPr lang="es-419" dirty="0">
                <a:solidFill>
                  <a:schemeClr val="dk1"/>
                </a:solidFill>
              </a:rPr>
              <a:t> = salidas de las dendritas.</a:t>
            </a:r>
            <a:endParaRPr dirty="0">
              <a:solidFill>
                <a:schemeClr val="dk1"/>
              </a:solidFill>
            </a:endParaRPr>
          </a:p>
          <a:p>
            <a:pPr marL="0" lvl="0" indent="0" algn="just" rtl="0">
              <a:spcBef>
                <a:spcPts val="0"/>
              </a:spcBef>
              <a:spcAft>
                <a:spcPts val="0"/>
              </a:spcAft>
              <a:buNone/>
            </a:pPr>
            <a:r>
              <a:rPr lang="es-419" b="1" dirty="0">
                <a:solidFill>
                  <a:schemeClr val="dk1"/>
                </a:solidFill>
                <a:latin typeface="Cambria"/>
                <a:ea typeface="Cambria"/>
                <a:cs typeface="Cambria"/>
                <a:sym typeface="Cambria"/>
              </a:rPr>
              <a:t>Z</a:t>
            </a:r>
            <a:r>
              <a:rPr lang="es-419" dirty="0">
                <a:solidFill>
                  <a:schemeClr val="dk1"/>
                </a:solidFill>
                <a:latin typeface="Cambria"/>
                <a:ea typeface="Cambria"/>
                <a:cs typeface="Cambria"/>
                <a:sym typeface="Cambria"/>
              </a:rPr>
              <a:t> </a:t>
            </a:r>
            <a:r>
              <a:rPr lang="es-419" dirty="0">
                <a:solidFill>
                  <a:schemeClr val="dk1"/>
                </a:solidFill>
              </a:rPr>
              <a:t>= salidas de las neuronas.</a:t>
            </a:r>
            <a:endParaRPr dirty="0">
              <a:solidFill>
                <a:schemeClr val="dk1"/>
              </a:solidFill>
            </a:endParaRPr>
          </a:p>
          <a:p>
            <a:pPr marL="0" lvl="0" indent="0" algn="just" rtl="0">
              <a:spcBef>
                <a:spcPts val="0"/>
              </a:spcBef>
              <a:spcAft>
                <a:spcPts val="0"/>
              </a:spcAft>
              <a:buNone/>
            </a:pPr>
            <a:r>
              <a:rPr lang="es-419" b="1" dirty="0">
                <a:solidFill>
                  <a:schemeClr val="dk1"/>
                </a:solidFill>
                <a:latin typeface="Cambria"/>
                <a:ea typeface="Cambria"/>
                <a:cs typeface="Cambria"/>
                <a:sym typeface="Cambria"/>
              </a:rPr>
              <a:t>y</a:t>
            </a:r>
            <a:r>
              <a:rPr lang="es-419" dirty="0">
                <a:solidFill>
                  <a:schemeClr val="dk1"/>
                </a:solidFill>
                <a:latin typeface="Cambria"/>
                <a:ea typeface="Cambria"/>
                <a:cs typeface="Cambria"/>
                <a:sym typeface="Cambria"/>
              </a:rPr>
              <a:t> </a:t>
            </a:r>
            <a:r>
              <a:rPr lang="es-419" dirty="0">
                <a:solidFill>
                  <a:schemeClr val="dk1"/>
                </a:solidFill>
              </a:rPr>
              <a:t>= clase / neurona ganadora.</a:t>
            </a:r>
            <a:endParaRPr dirty="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Estructura DMNN</a:t>
            </a:r>
            <a:endParaRPr sz="2400" b="1"/>
          </a:p>
        </p:txBody>
      </p:sp>
      <p:sp>
        <p:nvSpPr>
          <p:cNvPr id="336" name="Google Shape;336;p48"/>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3 / 15</a:t>
            </a:r>
            <a:endParaRPr dirty="0"/>
          </a:p>
        </p:txBody>
      </p:sp>
      <p:sp>
        <p:nvSpPr>
          <p:cNvPr id="337" name="Google Shape;337;p48"/>
          <p:cNvSpPr txBox="1"/>
          <p:nvPr/>
        </p:nvSpPr>
        <p:spPr>
          <a:xfrm>
            <a:off x="3730600" y="753675"/>
            <a:ext cx="5106300" cy="1153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1-</a:t>
            </a:r>
            <a:r>
              <a:rPr lang="es-419" dirty="0">
                <a:solidFill>
                  <a:schemeClr val="dk1"/>
                </a:solidFill>
              </a:rPr>
              <a:t> A la izquierda, para </a:t>
            </a:r>
            <a:r>
              <a:rPr lang="es-419" b="1" dirty="0">
                <a:solidFill>
                  <a:schemeClr val="dk1"/>
                </a:solidFill>
              </a:rPr>
              <a:t>2D</a:t>
            </a:r>
            <a:r>
              <a:rPr lang="es-419" dirty="0">
                <a:solidFill>
                  <a:schemeClr val="dk1"/>
                </a:solidFill>
              </a:rPr>
              <a:t> tenemos la división lineal del </a:t>
            </a:r>
            <a:r>
              <a:rPr lang="es-419" b="1" dirty="0">
                <a:solidFill>
                  <a:schemeClr val="dk1"/>
                </a:solidFill>
              </a:rPr>
              <a:t>perceptrón</a:t>
            </a:r>
            <a:r>
              <a:rPr lang="es-419" dirty="0">
                <a:solidFill>
                  <a:schemeClr val="dk1"/>
                </a:solidFill>
              </a:rPr>
              <a:t>, luego dos imágenes referentes a las operaciones morfológicas, usando </a:t>
            </a:r>
            <a:r>
              <a:rPr lang="es-419" b="1" dirty="0">
                <a:solidFill>
                  <a:schemeClr val="dk1"/>
                </a:solidFill>
              </a:rPr>
              <a:t>min</a:t>
            </a:r>
            <a:r>
              <a:rPr lang="es-419" dirty="0">
                <a:solidFill>
                  <a:schemeClr val="dk1"/>
                </a:solidFill>
              </a:rPr>
              <a:t> y </a:t>
            </a:r>
            <a:r>
              <a:rPr lang="es-419" b="1" dirty="0">
                <a:solidFill>
                  <a:schemeClr val="dk1"/>
                </a:solidFill>
              </a:rPr>
              <a:t>max</a:t>
            </a:r>
            <a:r>
              <a:rPr lang="es-419" dirty="0">
                <a:solidFill>
                  <a:schemeClr val="dk1"/>
                </a:solidFill>
              </a:rPr>
              <a:t> respectivamente, ello parte cada dimensión en dos regiones con un desfase respecto a 0.</a:t>
            </a:r>
            <a:endParaRPr dirty="0">
              <a:solidFill>
                <a:schemeClr val="dk1"/>
              </a:solidFill>
            </a:endParaRPr>
          </a:p>
        </p:txBody>
      </p:sp>
      <p:pic>
        <p:nvPicPr>
          <p:cNvPr id="338" name="Google Shape;338;p48"/>
          <p:cNvPicPr preferRelativeResize="0">
            <a:picLocks noChangeAspect="1"/>
          </p:cNvPicPr>
          <p:nvPr/>
        </p:nvPicPr>
        <p:blipFill>
          <a:blip r:embed="rId3">
            <a:alphaModFix/>
          </a:blip>
          <a:stretch>
            <a:fillRect/>
          </a:stretch>
        </p:blipFill>
        <p:spPr>
          <a:xfrm>
            <a:off x="4572000" y="1827400"/>
            <a:ext cx="1618777" cy="1938025"/>
          </a:xfrm>
          <a:prstGeom prst="rect">
            <a:avLst/>
          </a:prstGeom>
          <a:noFill/>
          <a:ln>
            <a:noFill/>
          </a:ln>
        </p:spPr>
      </p:pic>
      <p:pic>
        <p:nvPicPr>
          <p:cNvPr id="339" name="Google Shape;339;p48"/>
          <p:cNvPicPr preferRelativeResize="0">
            <a:picLocks noChangeAspect="1"/>
          </p:cNvPicPr>
          <p:nvPr/>
        </p:nvPicPr>
        <p:blipFill>
          <a:blip r:embed="rId4">
            <a:alphaModFix/>
          </a:blip>
          <a:stretch>
            <a:fillRect/>
          </a:stretch>
        </p:blipFill>
        <p:spPr>
          <a:xfrm>
            <a:off x="260250" y="2078500"/>
            <a:ext cx="1324001" cy="1439812"/>
          </a:xfrm>
          <a:prstGeom prst="rect">
            <a:avLst/>
          </a:prstGeom>
          <a:noFill/>
          <a:ln>
            <a:noFill/>
          </a:ln>
        </p:spPr>
      </p:pic>
      <p:pic>
        <p:nvPicPr>
          <p:cNvPr id="340" name="Google Shape;340;p48"/>
          <p:cNvPicPr preferRelativeResize="0">
            <a:picLocks noChangeAspect="1"/>
          </p:cNvPicPr>
          <p:nvPr/>
        </p:nvPicPr>
        <p:blipFill>
          <a:blip r:embed="rId5">
            <a:alphaModFix/>
          </a:blip>
          <a:stretch>
            <a:fillRect/>
          </a:stretch>
        </p:blipFill>
        <p:spPr>
          <a:xfrm>
            <a:off x="186670" y="3542179"/>
            <a:ext cx="2766555" cy="1484247"/>
          </a:xfrm>
          <a:prstGeom prst="rect">
            <a:avLst/>
          </a:prstGeom>
          <a:noFill/>
          <a:ln>
            <a:noFill/>
          </a:ln>
        </p:spPr>
      </p:pic>
      <p:pic>
        <p:nvPicPr>
          <p:cNvPr id="341" name="Google Shape;341;p48"/>
          <p:cNvPicPr preferRelativeResize="0">
            <a:picLocks noChangeAspect="1"/>
          </p:cNvPicPr>
          <p:nvPr/>
        </p:nvPicPr>
        <p:blipFill>
          <a:blip r:embed="rId6">
            <a:alphaModFix/>
          </a:blip>
          <a:stretch>
            <a:fillRect/>
          </a:stretch>
        </p:blipFill>
        <p:spPr>
          <a:xfrm>
            <a:off x="94158" y="693925"/>
            <a:ext cx="3636442" cy="1308287"/>
          </a:xfrm>
          <a:prstGeom prst="rect">
            <a:avLst/>
          </a:prstGeom>
          <a:noFill/>
          <a:ln>
            <a:noFill/>
          </a:ln>
        </p:spPr>
      </p:pic>
      <p:sp>
        <p:nvSpPr>
          <p:cNvPr id="342" name="Google Shape;342;p48"/>
          <p:cNvSpPr txBox="1"/>
          <p:nvPr/>
        </p:nvSpPr>
        <p:spPr>
          <a:xfrm>
            <a:off x="1669300" y="2078500"/>
            <a:ext cx="2369700" cy="1153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2-</a:t>
            </a:r>
            <a:r>
              <a:rPr lang="es-419" dirty="0">
                <a:solidFill>
                  <a:schemeClr val="dk1"/>
                </a:solidFill>
              </a:rPr>
              <a:t> La </a:t>
            </a:r>
            <a:r>
              <a:rPr lang="es-419" b="1" dirty="0">
                <a:solidFill>
                  <a:schemeClr val="dk1"/>
                </a:solidFill>
              </a:rPr>
              <a:t>dendrita</a:t>
            </a:r>
            <a:r>
              <a:rPr lang="es-419" dirty="0">
                <a:solidFill>
                  <a:schemeClr val="dk1"/>
                </a:solidFill>
              </a:rPr>
              <a:t> utiliza dos operaciones morfológicas creando una caja, hipercaja para mayor dimensión.</a:t>
            </a:r>
            <a:endParaRPr dirty="0">
              <a:solidFill>
                <a:schemeClr val="dk1"/>
              </a:solidFill>
            </a:endParaRPr>
          </a:p>
        </p:txBody>
      </p:sp>
      <p:sp>
        <p:nvSpPr>
          <p:cNvPr id="343" name="Google Shape;343;p48"/>
          <p:cNvSpPr txBox="1"/>
          <p:nvPr/>
        </p:nvSpPr>
        <p:spPr>
          <a:xfrm>
            <a:off x="6134800" y="2126025"/>
            <a:ext cx="2702100" cy="1153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3-</a:t>
            </a:r>
            <a:r>
              <a:rPr lang="es-419" dirty="0">
                <a:solidFill>
                  <a:schemeClr val="dk1"/>
                </a:solidFill>
              </a:rPr>
              <a:t> Una </a:t>
            </a:r>
            <a:r>
              <a:rPr lang="es-419" b="1" dirty="0">
                <a:solidFill>
                  <a:schemeClr val="dk1"/>
                </a:solidFill>
              </a:rPr>
              <a:t>neurona</a:t>
            </a:r>
            <a:r>
              <a:rPr lang="es-419" dirty="0">
                <a:solidFill>
                  <a:schemeClr val="dk1"/>
                </a:solidFill>
              </a:rPr>
              <a:t> tiene varias dendritas (aquí 3), con lo que crea superficies de decisión complejas.</a:t>
            </a:r>
            <a:endParaRPr dirty="0">
              <a:solidFill>
                <a:schemeClr val="dk1"/>
              </a:solidFill>
            </a:endParaRPr>
          </a:p>
        </p:txBody>
      </p:sp>
      <p:sp>
        <p:nvSpPr>
          <p:cNvPr id="344" name="Google Shape;344;p48"/>
          <p:cNvSpPr txBox="1"/>
          <p:nvPr/>
        </p:nvSpPr>
        <p:spPr>
          <a:xfrm>
            <a:off x="2953225" y="3729123"/>
            <a:ext cx="5883600" cy="1000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4-</a:t>
            </a:r>
            <a:r>
              <a:rPr lang="es-419" dirty="0">
                <a:solidFill>
                  <a:schemeClr val="dk1"/>
                </a:solidFill>
              </a:rPr>
              <a:t> Varias neuronas (aquí 2: </a:t>
            </a:r>
            <a:r>
              <a:rPr lang="es-419" b="1" dirty="0">
                <a:solidFill>
                  <a:schemeClr val="dk1"/>
                </a:solidFill>
              </a:rPr>
              <a:t>roja</a:t>
            </a:r>
            <a:r>
              <a:rPr lang="es-419" dirty="0">
                <a:solidFill>
                  <a:schemeClr val="dk1"/>
                </a:solidFill>
              </a:rPr>
              <a:t> y </a:t>
            </a:r>
            <a:r>
              <a:rPr lang="es-419" b="1" dirty="0">
                <a:solidFill>
                  <a:schemeClr val="dk1"/>
                </a:solidFill>
              </a:rPr>
              <a:t>azul</a:t>
            </a:r>
            <a:r>
              <a:rPr lang="es-419" dirty="0">
                <a:solidFill>
                  <a:schemeClr val="dk1"/>
                </a:solidFill>
              </a:rPr>
              <a:t>), encierran cada una a su superficie positiva, en la imagen de la derecha se puede notar la superficie con diagonales, dado que allí compiten las dos clases mientras en los otros ejemplos se hace el corte como mayor que 0.</a:t>
            </a:r>
            <a:endParaRPr dirty="0">
              <a:solidFill>
                <a:schemeClr val="dk1"/>
              </a:solidFill>
            </a:endParaRPr>
          </a:p>
        </p:txBody>
      </p:sp>
      <p:sp>
        <p:nvSpPr>
          <p:cNvPr id="345" name="Google Shape;345;p48"/>
          <p:cNvSpPr txBox="1"/>
          <p:nvPr/>
        </p:nvSpPr>
        <p:spPr>
          <a:xfrm>
            <a:off x="260250" y="198325"/>
            <a:ext cx="2615100" cy="384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a:solidFill>
                  <a:schemeClr val="dk1"/>
                </a:solidFill>
              </a:rPr>
              <a:t>rojo (+), azul (-)</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6"/>
          <p:cNvPicPr preferRelativeResize="0">
            <a:picLocks noChangeAspect="1"/>
          </p:cNvPicPr>
          <p:nvPr/>
        </p:nvPicPr>
        <p:blipFill>
          <a:blip r:embed="rId3"/>
          <a:stretch/>
        </p:blipFill>
        <p:spPr>
          <a:xfrm>
            <a:off x="1764750" y="923642"/>
            <a:ext cx="5614501" cy="3684160"/>
          </a:xfrm>
          <a:prstGeom prst="rect">
            <a:avLst/>
          </a:prstGeom>
          <a:noFill/>
          <a:ln>
            <a:noFill/>
          </a:ln>
        </p:spPr>
      </p:pic>
      <p:sp>
        <p:nvSpPr>
          <p:cNvPr id="80" name="Google Shape;80;p16"/>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Problema</a:t>
            </a:r>
            <a:endParaRPr sz="2400" b="1"/>
          </a:p>
        </p:txBody>
      </p:sp>
      <p:sp>
        <p:nvSpPr>
          <p:cNvPr id="82" name="Google Shape;82;p16"/>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3 / 34</a:t>
            </a:r>
            <a:endParaRPr dirty="0"/>
          </a:p>
        </p:txBody>
      </p:sp>
      <p:sp>
        <p:nvSpPr>
          <p:cNvPr id="6" name="CuadroTexto 5">
            <a:extLst>
              <a:ext uri="{FF2B5EF4-FFF2-40B4-BE49-F238E27FC236}">
                <a16:creationId xmlns:a16="http://schemas.microsoft.com/office/drawing/2014/main" id="{970C4BC9-0727-49B1-A2B8-397421832D0B}"/>
              </a:ext>
            </a:extLst>
          </p:cNvPr>
          <p:cNvSpPr txBox="1"/>
          <p:nvPr/>
        </p:nvSpPr>
        <p:spPr>
          <a:xfrm>
            <a:off x="170122" y="923642"/>
            <a:ext cx="1509824" cy="738664"/>
          </a:xfrm>
          <a:prstGeom prst="rect">
            <a:avLst/>
          </a:prstGeom>
          <a:noFill/>
        </p:spPr>
        <p:txBody>
          <a:bodyPr wrap="square" rtlCol="0">
            <a:spAutoFit/>
          </a:bodyPr>
          <a:lstStyle/>
          <a:p>
            <a:r>
              <a:rPr lang="es-CO" dirty="0"/>
              <a:t>Seleccione su archivo, puede ser TXT o XML</a:t>
            </a:r>
          </a:p>
        </p:txBody>
      </p:sp>
      <p:cxnSp>
        <p:nvCxnSpPr>
          <p:cNvPr id="7" name="Conector recto de flecha 6">
            <a:extLst>
              <a:ext uri="{FF2B5EF4-FFF2-40B4-BE49-F238E27FC236}">
                <a16:creationId xmlns:a16="http://schemas.microsoft.com/office/drawing/2014/main" id="{50FB341E-2244-4356-9A8A-2C15D47B59DC}"/>
              </a:ext>
            </a:extLst>
          </p:cNvPr>
          <p:cNvCxnSpPr>
            <a:cxnSpLocks/>
          </p:cNvCxnSpPr>
          <p:nvPr/>
        </p:nvCxnSpPr>
        <p:spPr>
          <a:xfrm>
            <a:off x="1509823" y="1360967"/>
            <a:ext cx="1307805" cy="49973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BE929AF-6072-4930-A6F5-EBE425033218}"/>
              </a:ext>
            </a:extLst>
          </p:cNvPr>
          <p:cNvCxnSpPr>
            <a:cxnSpLocks/>
          </p:cNvCxnSpPr>
          <p:nvPr/>
        </p:nvCxnSpPr>
        <p:spPr>
          <a:xfrm>
            <a:off x="1509519" y="1567761"/>
            <a:ext cx="2935042" cy="207920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F4D54D37-895D-47F8-A5BD-AA64D0CBE093}"/>
              </a:ext>
            </a:extLst>
          </p:cNvPr>
          <p:cNvSpPr txBox="1"/>
          <p:nvPr/>
        </p:nvSpPr>
        <p:spPr>
          <a:xfrm>
            <a:off x="7464103" y="1860698"/>
            <a:ext cx="1509824" cy="1169551"/>
          </a:xfrm>
          <a:prstGeom prst="rect">
            <a:avLst/>
          </a:prstGeom>
          <a:noFill/>
        </p:spPr>
        <p:txBody>
          <a:bodyPr wrap="square" rtlCol="0">
            <a:spAutoFit/>
          </a:bodyPr>
          <a:lstStyle/>
          <a:p>
            <a:r>
              <a:rPr lang="es-CO" dirty="0"/>
              <a:t>En caso de ser inválida la información, simplemente no se cargará</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Estructura DMNN</a:t>
            </a:r>
            <a:endParaRPr sz="2400" b="1"/>
          </a:p>
        </p:txBody>
      </p:sp>
      <p:sp>
        <p:nvSpPr>
          <p:cNvPr id="351" name="Google Shape;351;p49"/>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4 / 15</a:t>
            </a:r>
            <a:endParaRPr dirty="0"/>
          </a:p>
        </p:txBody>
      </p:sp>
      <p:sp>
        <p:nvSpPr>
          <p:cNvPr id="352" name="Google Shape;352;p49"/>
          <p:cNvSpPr txBox="1"/>
          <p:nvPr/>
        </p:nvSpPr>
        <p:spPr>
          <a:xfrm>
            <a:off x="4734500" y="920725"/>
            <a:ext cx="4102500" cy="3690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rPr>
              <a:t>Este es el código en Python que hace la ejecución de la DMNN.</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b="1" dirty="0">
                <a:solidFill>
                  <a:schemeClr val="dk1"/>
                </a:solidFill>
              </a:rPr>
              <a:t>“entradas”</a:t>
            </a:r>
            <a:r>
              <a:rPr lang="es-419" dirty="0">
                <a:solidFill>
                  <a:schemeClr val="dk1"/>
                </a:solidFill>
              </a:rPr>
              <a:t> es un vector de flotantes con los valores que se desea ingresar a la red.</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b="1" dirty="0">
                <a:solidFill>
                  <a:schemeClr val="dk1"/>
                </a:solidFill>
              </a:rPr>
              <a:t>“pesW”</a:t>
            </a:r>
            <a:r>
              <a:rPr lang="es-419" dirty="0">
                <a:solidFill>
                  <a:schemeClr val="dk1"/>
                </a:solidFill>
              </a:rPr>
              <a:t> es un vector de flotantes con toda la cadena de pesos sinápticos.</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b="1" dirty="0">
                <a:solidFill>
                  <a:schemeClr val="dk1"/>
                </a:solidFill>
              </a:rPr>
              <a:t>“numK”</a:t>
            </a:r>
            <a:r>
              <a:rPr lang="es-419" dirty="0">
                <a:solidFill>
                  <a:schemeClr val="dk1"/>
                </a:solidFill>
              </a:rPr>
              <a:t> es un vector de enteros que guarda el número de dendritas que posee cada neurona.</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El software exporta estos dos últimos datos en formato </a:t>
            </a:r>
            <a:r>
              <a:rPr lang="es-419" b="1" dirty="0">
                <a:solidFill>
                  <a:schemeClr val="dk1"/>
                </a:solidFill>
              </a:rPr>
              <a:t>TXT </a:t>
            </a:r>
            <a:r>
              <a:rPr lang="es-419" dirty="0">
                <a:solidFill>
                  <a:schemeClr val="dk1"/>
                </a:solidFill>
              </a:rPr>
              <a:t>como ya se explicó; cabe aclarar que este código No corre la capa Softmax ni la inhibición de dendritas, por lo que supone todas las dendritas presentes como activas.</a:t>
            </a:r>
            <a:endParaRPr dirty="0">
              <a:solidFill>
                <a:schemeClr val="dk1"/>
              </a:solidFill>
            </a:endParaRPr>
          </a:p>
        </p:txBody>
      </p:sp>
      <p:pic>
        <p:nvPicPr>
          <p:cNvPr id="353" name="Google Shape;353;p49"/>
          <p:cNvPicPr preferRelativeResize="0">
            <a:picLocks noChangeAspect="1"/>
          </p:cNvPicPr>
          <p:nvPr/>
        </p:nvPicPr>
        <p:blipFill>
          <a:blip r:embed="rId3">
            <a:alphaModFix/>
          </a:blip>
          <a:stretch>
            <a:fillRect/>
          </a:stretch>
        </p:blipFill>
        <p:spPr>
          <a:xfrm>
            <a:off x="256025" y="997713"/>
            <a:ext cx="4448936" cy="330847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solidFill>
                  <a:schemeClr val="dk1"/>
                </a:solidFill>
              </a:rPr>
              <a:t>Partición de Patrones</a:t>
            </a:r>
            <a:endParaRPr sz="2400" b="1" dirty="0"/>
          </a:p>
        </p:txBody>
      </p:sp>
      <p:sp>
        <p:nvSpPr>
          <p:cNvPr id="351" name="Google Shape;351;p49"/>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5 / 15</a:t>
            </a:r>
            <a:endParaRPr dirty="0"/>
          </a:p>
        </p:txBody>
      </p:sp>
      <p:sp>
        <p:nvSpPr>
          <p:cNvPr id="17" name="Google Shape;337;p48">
            <a:extLst>
              <a:ext uri="{FF2B5EF4-FFF2-40B4-BE49-F238E27FC236}">
                <a16:creationId xmlns:a16="http://schemas.microsoft.com/office/drawing/2014/main" id="{7760C5CC-DD1B-4EF8-A295-1F91295F6B19}"/>
              </a:ext>
            </a:extLst>
          </p:cNvPr>
          <p:cNvSpPr txBox="1"/>
          <p:nvPr/>
        </p:nvSpPr>
        <p:spPr>
          <a:xfrm>
            <a:off x="318721" y="894175"/>
            <a:ext cx="1229832" cy="2913321"/>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accent5">
                    <a:lumMod val="75000"/>
                  </a:schemeClr>
                </a:solidFill>
              </a:rPr>
              <a:t>Matriz</a:t>
            </a:r>
          </a:p>
          <a:p>
            <a:pPr marL="0" lvl="0" indent="0" algn="just" rtl="0">
              <a:spcBef>
                <a:spcPts val="0"/>
              </a:spcBef>
              <a:spcAft>
                <a:spcPts val="0"/>
              </a:spcAft>
              <a:buNone/>
            </a:pPr>
            <a:r>
              <a:rPr lang="es-CO" dirty="0">
                <a:solidFill>
                  <a:schemeClr val="accent5">
                    <a:lumMod val="75000"/>
                  </a:schemeClr>
                </a:solidFill>
                <a:latin typeface="Consolas" panose="020B0609020204030204" pitchFamily="49" charset="0"/>
              </a:rPr>
              <a:t>#, #, #, 0</a:t>
            </a:r>
          </a:p>
          <a:p>
            <a:pPr lvl="0"/>
            <a:r>
              <a:rPr lang="es-CO" dirty="0">
                <a:solidFill>
                  <a:schemeClr val="accent5">
                    <a:lumMod val="75000"/>
                  </a:schemeClr>
                </a:solidFill>
                <a:latin typeface="Consolas" panose="020B0609020204030204" pitchFamily="49" charset="0"/>
              </a:rPr>
              <a:t>#, #, #, 0</a:t>
            </a:r>
          </a:p>
          <a:p>
            <a:pPr lvl="0"/>
            <a:r>
              <a:rPr lang="es-CO" dirty="0">
                <a:solidFill>
                  <a:schemeClr val="accent5">
                    <a:lumMod val="75000"/>
                  </a:schemeClr>
                </a:solidFill>
                <a:latin typeface="Consolas" panose="020B0609020204030204" pitchFamily="49" charset="0"/>
              </a:rPr>
              <a:t>#, #, #, 0</a:t>
            </a:r>
          </a:p>
          <a:p>
            <a:pPr lvl="0"/>
            <a:r>
              <a:rPr lang="es-CO" dirty="0">
                <a:solidFill>
                  <a:schemeClr val="accent5">
                    <a:lumMod val="75000"/>
                  </a:schemeClr>
                </a:solidFill>
                <a:latin typeface="Consolas" panose="020B0609020204030204" pitchFamily="49" charset="0"/>
              </a:rPr>
              <a:t>#, #, #, 0</a:t>
            </a:r>
          </a:p>
          <a:p>
            <a:pPr lvl="0"/>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2</a:t>
            </a:r>
          </a:p>
          <a:p>
            <a:pPr lvl="0"/>
            <a:r>
              <a:rPr lang="es-CO" dirty="0">
                <a:solidFill>
                  <a:schemeClr val="accent5">
                    <a:lumMod val="75000"/>
                  </a:schemeClr>
                </a:solidFill>
                <a:latin typeface="Consolas" panose="020B0609020204030204" pitchFamily="49" charset="0"/>
              </a:rPr>
              <a:t>#, #, #, 2</a:t>
            </a:r>
          </a:p>
          <a:p>
            <a:pPr lvl="0"/>
            <a:r>
              <a:rPr lang="es-CO" dirty="0">
                <a:solidFill>
                  <a:schemeClr val="accent5">
                    <a:lumMod val="75000"/>
                  </a:schemeClr>
                </a:solidFill>
                <a:latin typeface="Consolas" panose="020B0609020204030204" pitchFamily="49" charset="0"/>
              </a:rPr>
              <a:t>#, #, #, 2</a:t>
            </a:r>
            <a:endParaRPr dirty="0">
              <a:solidFill>
                <a:schemeClr val="accent5">
                  <a:lumMod val="75000"/>
                </a:schemeClr>
              </a:solidFill>
              <a:latin typeface="Consolas" panose="020B0609020204030204" pitchFamily="49" charset="0"/>
            </a:endParaRPr>
          </a:p>
        </p:txBody>
      </p:sp>
      <p:sp>
        <p:nvSpPr>
          <p:cNvPr id="21" name="Google Shape;337;p48">
            <a:extLst>
              <a:ext uri="{FF2B5EF4-FFF2-40B4-BE49-F238E27FC236}">
                <a16:creationId xmlns:a16="http://schemas.microsoft.com/office/drawing/2014/main" id="{B8B53415-6EE1-4233-80AA-68486AFC27BC}"/>
              </a:ext>
            </a:extLst>
          </p:cNvPr>
          <p:cNvSpPr txBox="1"/>
          <p:nvPr/>
        </p:nvSpPr>
        <p:spPr>
          <a:xfrm>
            <a:off x="1548553" y="1635998"/>
            <a:ext cx="1779438" cy="142967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CO" b="1" dirty="0">
                <a:solidFill>
                  <a:schemeClr val="dk1"/>
                </a:solidFill>
              </a:rPr>
              <a:t>Mezcla:</a:t>
            </a:r>
          </a:p>
          <a:p>
            <a:pPr marL="0" lvl="0" indent="0" algn="just" rtl="0">
              <a:spcBef>
                <a:spcPts val="0"/>
              </a:spcBef>
              <a:spcAft>
                <a:spcPts val="0"/>
              </a:spcAft>
              <a:buNone/>
            </a:pPr>
            <a:r>
              <a:rPr lang="es-CO" dirty="0">
                <a:solidFill>
                  <a:schemeClr val="dk1"/>
                </a:solidFill>
              </a:rPr>
              <a:t>Como los sets de datos tienden a estar con sus clases en orden, es necesario hacer aleatorización.</a:t>
            </a:r>
            <a:endParaRPr dirty="0">
              <a:solidFill>
                <a:schemeClr val="dk1"/>
              </a:solidFill>
            </a:endParaRPr>
          </a:p>
        </p:txBody>
      </p:sp>
      <p:sp>
        <p:nvSpPr>
          <p:cNvPr id="22" name="Google Shape;337;p48">
            <a:extLst>
              <a:ext uri="{FF2B5EF4-FFF2-40B4-BE49-F238E27FC236}">
                <a16:creationId xmlns:a16="http://schemas.microsoft.com/office/drawing/2014/main" id="{F156DD10-3D3F-430F-A76E-BC5CA584B87D}"/>
              </a:ext>
            </a:extLst>
          </p:cNvPr>
          <p:cNvSpPr txBox="1"/>
          <p:nvPr/>
        </p:nvSpPr>
        <p:spPr>
          <a:xfrm>
            <a:off x="3342168" y="894174"/>
            <a:ext cx="1229832" cy="2913321"/>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accent5">
                    <a:lumMod val="75000"/>
                  </a:schemeClr>
                </a:solidFill>
              </a:rPr>
              <a:t>Matriz</a:t>
            </a:r>
          </a:p>
          <a:p>
            <a:pPr marL="0" lvl="0" indent="0" algn="just" rtl="0">
              <a:spcBef>
                <a:spcPts val="0"/>
              </a:spcBef>
              <a:spcAft>
                <a:spcPts val="0"/>
              </a:spcAft>
              <a:buNone/>
            </a:pPr>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2</a:t>
            </a:r>
          </a:p>
          <a:p>
            <a:pPr lvl="0"/>
            <a:r>
              <a:rPr lang="es-CO" dirty="0">
                <a:solidFill>
                  <a:schemeClr val="accent5">
                    <a:lumMod val="75000"/>
                  </a:schemeClr>
                </a:solidFill>
                <a:latin typeface="Consolas" panose="020B0609020204030204" pitchFamily="49" charset="0"/>
              </a:rPr>
              <a:t>#, #, #, 0</a:t>
            </a:r>
          </a:p>
          <a:p>
            <a:pPr lvl="0"/>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2</a:t>
            </a:r>
          </a:p>
          <a:p>
            <a:pPr lvl="0"/>
            <a:r>
              <a:rPr lang="es-CO" dirty="0">
                <a:solidFill>
                  <a:schemeClr val="accent5">
                    <a:lumMod val="75000"/>
                  </a:schemeClr>
                </a:solidFill>
                <a:latin typeface="Consolas" panose="020B0609020204030204" pitchFamily="49" charset="0"/>
              </a:rPr>
              <a:t>#, #, #, 0</a:t>
            </a:r>
          </a:p>
          <a:p>
            <a:pPr lvl="0"/>
            <a:r>
              <a:rPr lang="es-CO" dirty="0">
                <a:solidFill>
                  <a:schemeClr val="accent5">
                    <a:lumMod val="75000"/>
                  </a:schemeClr>
                </a:solidFill>
                <a:latin typeface="Consolas" panose="020B0609020204030204" pitchFamily="49" charset="0"/>
              </a:rPr>
              <a:t>#, #, #, 2</a:t>
            </a:r>
          </a:p>
          <a:p>
            <a:pPr lvl="0"/>
            <a:r>
              <a:rPr lang="es-CO" dirty="0">
                <a:solidFill>
                  <a:schemeClr val="accent5">
                    <a:lumMod val="75000"/>
                  </a:schemeClr>
                </a:solidFill>
                <a:latin typeface="Consolas" panose="020B0609020204030204" pitchFamily="49" charset="0"/>
              </a:rPr>
              <a:t>#, #, #, 0</a:t>
            </a:r>
          </a:p>
          <a:p>
            <a:pPr lvl="0"/>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1</a:t>
            </a:r>
          </a:p>
          <a:p>
            <a:pPr lvl="0"/>
            <a:r>
              <a:rPr lang="es-CO" dirty="0">
                <a:solidFill>
                  <a:schemeClr val="accent5">
                    <a:lumMod val="75000"/>
                  </a:schemeClr>
                </a:solidFill>
                <a:latin typeface="Consolas" panose="020B0609020204030204" pitchFamily="49" charset="0"/>
              </a:rPr>
              <a:t>#, #, #, 0</a:t>
            </a:r>
            <a:endParaRPr dirty="0">
              <a:solidFill>
                <a:schemeClr val="accent5">
                  <a:lumMod val="75000"/>
                </a:schemeClr>
              </a:solidFill>
              <a:latin typeface="Consolas" panose="020B0609020204030204" pitchFamily="49" charset="0"/>
            </a:endParaRPr>
          </a:p>
        </p:txBody>
      </p:sp>
      <p:sp>
        <p:nvSpPr>
          <p:cNvPr id="23" name="Google Shape;337;p48">
            <a:extLst>
              <a:ext uri="{FF2B5EF4-FFF2-40B4-BE49-F238E27FC236}">
                <a16:creationId xmlns:a16="http://schemas.microsoft.com/office/drawing/2014/main" id="{CE88B6B4-E31F-4761-816C-A6EE9B05181B}"/>
              </a:ext>
            </a:extLst>
          </p:cNvPr>
          <p:cNvSpPr txBox="1"/>
          <p:nvPr/>
        </p:nvSpPr>
        <p:spPr>
          <a:xfrm>
            <a:off x="4912237" y="1635998"/>
            <a:ext cx="3561907" cy="401908"/>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CO" b="1" dirty="0">
                <a:solidFill>
                  <a:schemeClr val="dk1"/>
                </a:solidFill>
              </a:rPr>
              <a:t>Entreno: </a:t>
            </a:r>
            <a:r>
              <a:rPr lang="es-CO" dirty="0">
                <a:solidFill>
                  <a:schemeClr val="dk1"/>
                </a:solidFill>
              </a:rPr>
              <a:t>set usado para modificar los pesos de la red durante el entreno.</a:t>
            </a:r>
            <a:endParaRPr dirty="0">
              <a:solidFill>
                <a:schemeClr val="dk1"/>
              </a:solidFill>
            </a:endParaRPr>
          </a:p>
        </p:txBody>
      </p:sp>
      <p:sp>
        <p:nvSpPr>
          <p:cNvPr id="24" name="Google Shape;337;p48">
            <a:extLst>
              <a:ext uri="{FF2B5EF4-FFF2-40B4-BE49-F238E27FC236}">
                <a16:creationId xmlns:a16="http://schemas.microsoft.com/office/drawing/2014/main" id="{8B7492BE-B878-41D7-B20F-41CDBA400F3A}"/>
              </a:ext>
            </a:extLst>
          </p:cNvPr>
          <p:cNvSpPr txBox="1"/>
          <p:nvPr/>
        </p:nvSpPr>
        <p:spPr>
          <a:xfrm>
            <a:off x="4912238" y="2549207"/>
            <a:ext cx="3561907" cy="76789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CO" b="1" dirty="0">
                <a:solidFill>
                  <a:schemeClr val="dk1"/>
                </a:solidFill>
              </a:rPr>
              <a:t>Validación: </a:t>
            </a:r>
            <a:r>
              <a:rPr lang="es-CO" dirty="0">
                <a:solidFill>
                  <a:schemeClr val="dk1"/>
                </a:solidFill>
              </a:rPr>
              <a:t>set para evitar sobre-entrenamiento, la mejor solución corresponde al mínimo error de validación.</a:t>
            </a:r>
            <a:endParaRPr dirty="0">
              <a:solidFill>
                <a:schemeClr val="dk1"/>
              </a:solidFill>
            </a:endParaRPr>
          </a:p>
        </p:txBody>
      </p:sp>
      <p:sp>
        <p:nvSpPr>
          <p:cNvPr id="25" name="Google Shape;337;p48">
            <a:extLst>
              <a:ext uri="{FF2B5EF4-FFF2-40B4-BE49-F238E27FC236}">
                <a16:creationId xmlns:a16="http://schemas.microsoft.com/office/drawing/2014/main" id="{11E469AB-1647-4559-B837-ABA3FF47DFA1}"/>
              </a:ext>
            </a:extLst>
          </p:cNvPr>
          <p:cNvSpPr txBox="1"/>
          <p:nvPr/>
        </p:nvSpPr>
        <p:spPr>
          <a:xfrm>
            <a:off x="4912236" y="3357402"/>
            <a:ext cx="3561907" cy="401908"/>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CO" b="1" dirty="0">
                <a:solidFill>
                  <a:schemeClr val="dk1"/>
                </a:solidFill>
              </a:rPr>
              <a:t>Testeo: </a:t>
            </a:r>
            <a:r>
              <a:rPr lang="es-CO" dirty="0">
                <a:solidFill>
                  <a:schemeClr val="dk1"/>
                </a:solidFill>
              </a:rPr>
              <a:t>set no involucrado en la búsqueda de la solución, prueba final.</a:t>
            </a:r>
            <a:endParaRPr dirty="0">
              <a:solidFill>
                <a:schemeClr val="dk1"/>
              </a:solidFill>
            </a:endParaRPr>
          </a:p>
        </p:txBody>
      </p:sp>
      <p:sp>
        <p:nvSpPr>
          <p:cNvPr id="26" name="Cerrar llave 25">
            <a:extLst>
              <a:ext uri="{FF2B5EF4-FFF2-40B4-BE49-F238E27FC236}">
                <a16:creationId xmlns:a16="http://schemas.microsoft.com/office/drawing/2014/main" id="{387D9D09-E91D-4933-8C77-6C59A951B869}"/>
              </a:ext>
            </a:extLst>
          </p:cNvPr>
          <p:cNvSpPr/>
          <p:nvPr/>
        </p:nvSpPr>
        <p:spPr>
          <a:xfrm>
            <a:off x="4557823" y="1290918"/>
            <a:ext cx="258726" cy="1062318"/>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7" name="Cerrar llave 26">
            <a:extLst>
              <a:ext uri="{FF2B5EF4-FFF2-40B4-BE49-F238E27FC236}">
                <a16:creationId xmlns:a16="http://schemas.microsoft.com/office/drawing/2014/main" id="{64A4FE3A-9508-4ECD-B179-C4856170402A}"/>
              </a:ext>
            </a:extLst>
          </p:cNvPr>
          <p:cNvSpPr/>
          <p:nvPr/>
        </p:nvSpPr>
        <p:spPr>
          <a:xfrm>
            <a:off x="4557823" y="2549207"/>
            <a:ext cx="258726" cy="684812"/>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8" name="Cerrar llave 27">
            <a:extLst>
              <a:ext uri="{FF2B5EF4-FFF2-40B4-BE49-F238E27FC236}">
                <a16:creationId xmlns:a16="http://schemas.microsoft.com/office/drawing/2014/main" id="{9AFBFAD1-342F-404B-A2C5-24039A2902F3}"/>
              </a:ext>
            </a:extLst>
          </p:cNvPr>
          <p:cNvSpPr/>
          <p:nvPr/>
        </p:nvSpPr>
        <p:spPr>
          <a:xfrm>
            <a:off x="4557823" y="3429990"/>
            <a:ext cx="258726" cy="220886"/>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3" name="Google Shape;337;p48">
            <a:extLst>
              <a:ext uri="{FF2B5EF4-FFF2-40B4-BE49-F238E27FC236}">
                <a16:creationId xmlns:a16="http://schemas.microsoft.com/office/drawing/2014/main" id="{2D1631D5-1115-49BC-98B0-6942C3A0D6D2}"/>
              </a:ext>
            </a:extLst>
          </p:cNvPr>
          <p:cNvSpPr txBox="1"/>
          <p:nvPr/>
        </p:nvSpPr>
        <p:spPr>
          <a:xfrm>
            <a:off x="2923978" y="4143912"/>
            <a:ext cx="6018028" cy="627212"/>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CO" b="1" dirty="0">
                <a:solidFill>
                  <a:schemeClr val="dk1"/>
                </a:solidFill>
              </a:rPr>
              <a:t>Baches: </a:t>
            </a:r>
            <a:r>
              <a:rPr lang="es-CO" dirty="0">
                <a:solidFill>
                  <a:schemeClr val="dk1"/>
                </a:solidFill>
              </a:rPr>
              <a:t>En el ejemplo, un set de entreno (oscuro) de 35 datos, es dividido en baches (claros) de 10 datos (uno queda de 5); esto favorece la velocidad de entreno y agrega ruido que puede sacar de mínimos locales.</a:t>
            </a:r>
            <a:endParaRPr dirty="0">
              <a:solidFill>
                <a:schemeClr val="dk1"/>
              </a:solidFill>
            </a:endParaRPr>
          </a:p>
        </p:txBody>
      </p:sp>
      <p:grpSp>
        <p:nvGrpSpPr>
          <p:cNvPr id="5" name="Grupo 4">
            <a:extLst>
              <a:ext uri="{FF2B5EF4-FFF2-40B4-BE49-F238E27FC236}">
                <a16:creationId xmlns:a16="http://schemas.microsoft.com/office/drawing/2014/main" id="{29C65378-0F7C-407A-8648-87E396802FD8}"/>
              </a:ext>
            </a:extLst>
          </p:cNvPr>
          <p:cNvGrpSpPr/>
          <p:nvPr/>
        </p:nvGrpSpPr>
        <p:grpSpPr>
          <a:xfrm>
            <a:off x="451448" y="4113631"/>
            <a:ext cx="2194209" cy="914850"/>
            <a:chOff x="451448" y="4113631"/>
            <a:chExt cx="2194209" cy="914850"/>
          </a:xfrm>
        </p:grpSpPr>
        <p:sp>
          <p:nvSpPr>
            <p:cNvPr id="2" name="Rectángulo 1">
              <a:extLst>
                <a:ext uri="{FF2B5EF4-FFF2-40B4-BE49-F238E27FC236}">
                  <a16:creationId xmlns:a16="http://schemas.microsoft.com/office/drawing/2014/main" id="{F79A5F37-B4E4-4305-845A-512262908A42}"/>
                </a:ext>
              </a:extLst>
            </p:cNvPr>
            <p:cNvSpPr/>
            <p:nvPr/>
          </p:nvSpPr>
          <p:spPr>
            <a:xfrm>
              <a:off x="451449" y="4608700"/>
              <a:ext cx="2194208" cy="113781"/>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28">
              <a:extLst>
                <a:ext uri="{FF2B5EF4-FFF2-40B4-BE49-F238E27FC236}">
                  <a16:creationId xmlns:a16="http://schemas.microsoft.com/office/drawing/2014/main" id="{CBEDC28A-DD10-4E16-BFCC-538223918264}"/>
                </a:ext>
              </a:extLst>
            </p:cNvPr>
            <p:cNvSpPr/>
            <p:nvPr/>
          </p:nvSpPr>
          <p:spPr>
            <a:xfrm>
              <a:off x="451448" y="4422781"/>
              <a:ext cx="618133" cy="113781"/>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29">
              <a:extLst>
                <a:ext uri="{FF2B5EF4-FFF2-40B4-BE49-F238E27FC236}">
                  <a16:creationId xmlns:a16="http://schemas.microsoft.com/office/drawing/2014/main" id="{098B084F-E1C3-4710-9110-E34EFCB82BD2}"/>
                </a:ext>
              </a:extLst>
            </p:cNvPr>
            <p:cNvSpPr/>
            <p:nvPr/>
          </p:nvSpPr>
          <p:spPr>
            <a:xfrm>
              <a:off x="1069581" y="4249325"/>
              <a:ext cx="618133" cy="1137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A85A1EF9-AE29-47AD-93F0-134BBAB4DAEE}"/>
                </a:ext>
              </a:extLst>
            </p:cNvPr>
            <p:cNvSpPr/>
            <p:nvPr/>
          </p:nvSpPr>
          <p:spPr>
            <a:xfrm>
              <a:off x="1687713" y="4422780"/>
              <a:ext cx="618133" cy="113781"/>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Rectángulo 33">
              <a:extLst>
                <a:ext uri="{FF2B5EF4-FFF2-40B4-BE49-F238E27FC236}">
                  <a16:creationId xmlns:a16="http://schemas.microsoft.com/office/drawing/2014/main" id="{22D1A46F-EA49-4EC9-8AD7-40A8B8984C76}"/>
                </a:ext>
              </a:extLst>
            </p:cNvPr>
            <p:cNvSpPr/>
            <p:nvPr/>
          </p:nvSpPr>
          <p:spPr>
            <a:xfrm>
              <a:off x="2339813" y="4249326"/>
              <a:ext cx="305844" cy="113781"/>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Google Shape;363;p50">
              <a:extLst>
                <a:ext uri="{FF2B5EF4-FFF2-40B4-BE49-F238E27FC236}">
                  <a16:creationId xmlns:a16="http://schemas.microsoft.com/office/drawing/2014/main" id="{D0E814BD-4B34-4F74-BEB6-F28C78E8A5A5}"/>
                </a:ext>
              </a:extLst>
            </p:cNvPr>
            <p:cNvSpPr txBox="1"/>
            <p:nvPr/>
          </p:nvSpPr>
          <p:spPr>
            <a:xfrm>
              <a:off x="537464" y="4113631"/>
              <a:ext cx="446100" cy="306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10</a:t>
              </a:r>
              <a:endParaRPr b="1" dirty="0">
                <a:solidFill>
                  <a:schemeClr val="dk1"/>
                </a:solidFill>
              </a:endParaRPr>
            </a:p>
          </p:txBody>
        </p:sp>
        <p:sp>
          <p:nvSpPr>
            <p:cNvPr id="36" name="Google Shape;363;p50">
              <a:extLst>
                <a:ext uri="{FF2B5EF4-FFF2-40B4-BE49-F238E27FC236}">
                  <a16:creationId xmlns:a16="http://schemas.microsoft.com/office/drawing/2014/main" id="{54290053-AA92-48BF-8782-C478D368E26C}"/>
                </a:ext>
              </a:extLst>
            </p:cNvPr>
            <p:cNvSpPr txBox="1"/>
            <p:nvPr/>
          </p:nvSpPr>
          <p:spPr>
            <a:xfrm>
              <a:off x="1251643" y="4722481"/>
              <a:ext cx="446100" cy="306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35</a:t>
              </a:r>
              <a:endParaRPr b="1" dirty="0">
                <a:solidFill>
                  <a:schemeClr val="dk1"/>
                </a:solidFill>
              </a:endParaRPr>
            </a:p>
          </p:txBody>
        </p:sp>
      </p:grpSp>
    </p:spTree>
    <p:extLst>
      <p:ext uri="{BB962C8B-B14F-4D97-AF65-F5344CB8AC3E}">
        <p14:creationId xmlns:p14="http://schemas.microsoft.com/office/powerpoint/2010/main" val="111602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solidFill>
                  <a:schemeClr val="dk1"/>
                </a:solidFill>
              </a:rPr>
              <a:t>Pre-Procesamiento de Patrones</a:t>
            </a:r>
            <a:endParaRPr sz="2400" b="1" dirty="0"/>
          </a:p>
        </p:txBody>
      </p:sp>
      <p:sp>
        <p:nvSpPr>
          <p:cNvPr id="351" name="Google Shape;351;p49"/>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6 / 15</a:t>
            </a:r>
            <a:endParaRPr dirty="0"/>
          </a:p>
        </p:txBody>
      </p:sp>
      <p:pic>
        <p:nvPicPr>
          <p:cNvPr id="4" name="Imagen 3">
            <a:extLst>
              <a:ext uri="{FF2B5EF4-FFF2-40B4-BE49-F238E27FC236}">
                <a16:creationId xmlns:a16="http://schemas.microsoft.com/office/drawing/2014/main" id="{2BB42FF1-EB19-45F3-B27B-4E4051F21226}"/>
              </a:ext>
            </a:extLst>
          </p:cNvPr>
          <p:cNvPicPr preferRelativeResize="0">
            <a:picLocks noChangeAspect="1"/>
          </p:cNvPicPr>
          <p:nvPr/>
        </p:nvPicPr>
        <p:blipFill>
          <a:blip r:embed="rId3"/>
          <a:stretch>
            <a:fillRect/>
          </a:stretch>
        </p:blipFill>
        <p:spPr>
          <a:xfrm>
            <a:off x="385859" y="4318496"/>
            <a:ext cx="3952225" cy="519054"/>
          </a:xfrm>
          <a:prstGeom prst="rect">
            <a:avLst/>
          </a:prstGeom>
        </p:spPr>
      </p:pic>
      <p:pic>
        <p:nvPicPr>
          <p:cNvPr id="6" name="Imagen 5">
            <a:extLst>
              <a:ext uri="{FF2B5EF4-FFF2-40B4-BE49-F238E27FC236}">
                <a16:creationId xmlns:a16="http://schemas.microsoft.com/office/drawing/2014/main" id="{277E5D19-E035-4CD6-89B3-688A469170C9}"/>
              </a:ext>
            </a:extLst>
          </p:cNvPr>
          <p:cNvPicPr preferRelativeResize="0">
            <a:picLocks noChangeAspect="1"/>
          </p:cNvPicPr>
          <p:nvPr/>
        </p:nvPicPr>
        <p:blipFill>
          <a:blip r:embed="rId4"/>
          <a:stretch>
            <a:fillRect/>
          </a:stretch>
        </p:blipFill>
        <p:spPr>
          <a:xfrm>
            <a:off x="417756" y="3548922"/>
            <a:ext cx="2399871" cy="574969"/>
          </a:xfrm>
          <a:prstGeom prst="rect">
            <a:avLst/>
          </a:prstGeom>
        </p:spPr>
      </p:pic>
      <p:pic>
        <p:nvPicPr>
          <p:cNvPr id="8" name="Imagen 7">
            <a:extLst>
              <a:ext uri="{FF2B5EF4-FFF2-40B4-BE49-F238E27FC236}">
                <a16:creationId xmlns:a16="http://schemas.microsoft.com/office/drawing/2014/main" id="{7DB7C372-D3EE-4A98-8592-2C9AEB41D547}"/>
              </a:ext>
            </a:extLst>
          </p:cNvPr>
          <p:cNvPicPr preferRelativeResize="0">
            <a:picLocks noChangeAspect="1"/>
          </p:cNvPicPr>
          <p:nvPr/>
        </p:nvPicPr>
        <p:blipFill>
          <a:blip r:embed="rId5"/>
          <a:stretch>
            <a:fillRect/>
          </a:stretch>
        </p:blipFill>
        <p:spPr>
          <a:xfrm>
            <a:off x="417756" y="1725470"/>
            <a:ext cx="1772551" cy="587691"/>
          </a:xfrm>
          <a:prstGeom prst="rect">
            <a:avLst/>
          </a:prstGeom>
        </p:spPr>
      </p:pic>
      <p:sp>
        <p:nvSpPr>
          <p:cNvPr id="13" name="Google Shape;337;p48">
            <a:extLst>
              <a:ext uri="{FF2B5EF4-FFF2-40B4-BE49-F238E27FC236}">
                <a16:creationId xmlns:a16="http://schemas.microsoft.com/office/drawing/2014/main" id="{D657812A-5444-4656-AE75-ACC8853A09AB}"/>
              </a:ext>
            </a:extLst>
          </p:cNvPr>
          <p:cNvSpPr txBox="1"/>
          <p:nvPr/>
        </p:nvSpPr>
        <p:spPr>
          <a:xfrm>
            <a:off x="385859" y="2474007"/>
            <a:ext cx="4058550" cy="1038751"/>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Min-Max: </a:t>
            </a:r>
            <a:r>
              <a:rPr lang="es-419" dirty="0">
                <a:solidFill>
                  <a:schemeClr val="dk1"/>
                </a:solidFill>
              </a:rPr>
              <a:t>cambia el rango de los datos, donde min y max son extraídos del set; </a:t>
            </a:r>
            <a:r>
              <a:rPr lang="es-419" dirty="0" err="1">
                <a:solidFill>
                  <a:schemeClr val="dk1"/>
                </a:solidFill>
              </a:rPr>
              <a:t>nmin</a:t>
            </a:r>
            <a:r>
              <a:rPr lang="es-419" dirty="0">
                <a:solidFill>
                  <a:schemeClr val="dk1"/>
                </a:solidFill>
              </a:rPr>
              <a:t> y </a:t>
            </a:r>
            <a:r>
              <a:rPr lang="es-419" dirty="0" err="1">
                <a:solidFill>
                  <a:schemeClr val="dk1"/>
                </a:solidFill>
              </a:rPr>
              <a:t>nmax</a:t>
            </a:r>
            <a:r>
              <a:rPr lang="es-419" dirty="0">
                <a:solidFill>
                  <a:schemeClr val="dk1"/>
                </a:solidFill>
              </a:rPr>
              <a:t> son los valores deseados como rango, la ecuación de arriba limita a -1,1.</a:t>
            </a:r>
            <a:endParaRPr dirty="0">
              <a:solidFill>
                <a:schemeClr val="dk1"/>
              </a:solidFill>
            </a:endParaRPr>
          </a:p>
        </p:txBody>
      </p:sp>
      <p:sp>
        <p:nvSpPr>
          <p:cNvPr id="14" name="Google Shape;337;p48">
            <a:extLst>
              <a:ext uri="{FF2B5EF4-FFF2-40B4-BE49-F238E27FC236}">
                <a16:creationId xmlns:a16="http://schemas.microsoft.com/office/drawing/2014/main" id="{3900E3EF-7162-44AF-AF8F-978A7FBFB434}"/>
              </a:ext>
            </a:extLst>
          </p:cNvPr>
          <p:cNvSpPr txBox="1"/>
          <p:nvPr/>
        </p:nvSpPr>
        <p:spPr>
          <a:xfrm>
            <a:off x="385859" y="650555"/>
            <a:ext cx="4058550" cy="1038751"/>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Z-Score: </a:t>
            </a:r>
            <a:r>
              <a:rPr lang="es-419" dirty="0">
                <a:solidFill>
                  <a:schemeClr val="dk1"/>
                </a:solidFill>
              </a:rPr>
              <a:t>utiliza el promedio y desviación estándar extraídos del set para redimensionar los datos, “v” hace referencia a un valor puntual.</a:t>
            </a:r>
            <a:endParaRPr dirty="0">
              <a:solidFill>
                <a:schemeClr val="dk1"/>
              </a:solidFill>
            </a:endParaRPr>
          </a:p>
        </p:txBody>
      </p:sp>
      <p:pic>
        <p:nvPicPr>
          <p:cNvPr id="15" name="Google Shape;90;p17">
            <a:extLst>
              <a:ext uri="{FF2B5EF4-FFF2-40B4-BE49-F238E27FC236}">
                <a16:creationId xmlns:a16="http://schemas.microsoft.com/office/drawing/2014/main" id="{511A5D08-3125-44A5-864C-6E8CE4BB16E8}"/>
              </a:ext>
            </a:extLst>
          </p:cNvPr>
          <p:cNvPicPr preferRelativeResize="0">
            <a:picLocks noChangeAspect="1"/>
          </p:cNvPicPr>
          <p:nvPr/>
        </p:nvPicPr>
        <p:blipFill>
          <a:blip r:embed="rId6"/>
          <a:stretch/>
        </p:blipFill>
        <p:spPr>
          <a:xfrm>
            <a:off x="5348178" y="913250"/>
            <a:ext cx="2977116" cy="1142478"/>
          </a:xfrm>
          <a:prstGeom prst="rect">
            <a:avLst/>
          </a:prstGeom>
          <a:noFill/>
          <a:ln>
            <a:noFill/>
          </a:ln>
        </p:spPr>
      </p:pic>
      <p:pic>
        <p:nvPicPr>
          <p:cNvPr id="16" name="Google Shape;90;p17">
            <a:extLst>
              <a:ext uri="{FF2B5EF4-FFF2-40B4-BE49-F238E27FC236}">
                <a16:creationId xmlns:a16="http://schemas.microsoft.com/office/drawing/2014/main" id="{0136E936-6E52-48DD-816B-F0B4C16F18DB}"/>
              </a:ext>
            </a:extLst>
          </p:cNvPr>
          <p:cNvPicPr preferRelativeResize="0">
            <a:picLocks noChangeAspect="1"/>
          </p:cNvPicPr>
          <p:nvPr/>
        </p:nvPicPr>
        <p:blipFill>
          <a:blip r:embed="rId6"/>
          <a:stretch/>
        </p:blipFill>
        <p:spPr>
          <a:xfrm>
            <a:off x="5348178" y="2977683"/>
            <a:ext cx="2977116" cy="1142478"/>
          </a:xfrm>
          <a:prstGeom prst="rect">
            <a:avLst/>
          </a:prstGeom>
          <a:noFill/>
          <a:ln>
            <a:noFill/>
          </a:ln>
        </p:spPr>
      </p:pic>
      <p:sp>
        <p:nvSpPr>
          <p:cNvPr id="9" name="Cerrar llave 8">
            <a:extLst>
              <a:ext uri="{FF2B5EF4-FFF2-40B4-BE49-F238E27FC236}">
                <a16:creationId xmlns:a16="http://schemas.microsoft.com/office/drawing/2014/main" id="{A21D54EA-60CA-42FC-9BA1-D4A97B5DF1F6}"/>
              </a:ext>
            </a:extLst>
          </p:cNvPr>
          <p:cNvSpPr/>
          <p:nvPr/>
        </p:nvSpPr>
        <p:spPr>
          <a:xfrm rot="5400000">
            <a:off x="5771113" y="3763236"/>
            <a:ext cx="223283" cy="887239"/>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8" name="Cerrar llave 17">
            <a:extLst>
              <a:ext uri="{FF2B5EF4-FFF2-40B4-BE49-F238E27FC236}">
                <a16:creationId xmlns:a16="http://schemas.microsoft.com/office/drawing/2014/main" id="{22227014-6117-4018-BEF8-48439E57EC7F}"/>
              </a:ext>
            </a:extLst>
          </p:cNvPr>
          <p:cNvSpPr/>
          <p:nvPr/>
        </p:nvSpPr>
        <p:spPr>
          <a:xfrm rot="5400000">
            <a:off x="5749655" y="1971873"/>
            <a:ext cx="142150" cy="245740"/>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9" name="Google Shape;337;p48">
            <a:extLst>
              <a:ext uri="{FF2B5EF4-FFF2-40B4-BE49-F238E27FC236}">
                <a16:creationId xmlns:a16="http://schemas.microsoft.com/office/drawing/2014/main" id="{010C45BE-CA47-42F4-B221-665F78C9D9D4}"/>
              </a:ext>
            </a:extLst>
          </p:cNvPr>
          <p:cNvSpPr txBox="1"/>
          <p:nvPr/>
        </p:nvSpPr>
        <p:spPr>
          <a:xfrm>
            <a:off x="5104950" y="2308659"/>
            <a:ext cx="3859619" cy="470687"/>
          </a:xfrm>
          <a:prstGeom prst="rect">
            <a:avLst/>
          </a:prstGeom>
          <a:noFill/>
          <a:ln>
            <a:noFill/>
          </a:ln>
        </p:spPr>
        <p:txBody>
          <a:bodyPr spcFirstLastPara="1" wrap="square" lIns="91425" tIns="91425" rIns="91425" bIns="91425" anchor="ctr" anchorCtr="0">
            <a:noAutofit/>
          </a:bodyPr>
          <a:lstStyle/>
          <a:p>
            <a:pPr lvl="0" algn="just"/>
            <a:r>
              <a:rPr lang="es-419" b="1" dirty="0">
                <a:solidFill>
                  <a:schemeClr val="dk1"/>
                </a:solidFill>
              </a:rPr>
              <a:t>Relativo:</a:t>
            </a:r>
            <a:r>
              <a:rPr lang="es-419" dirty="0">
                <a:solidFill>
                  <a:schemeClr val="dk1"/>
                </a:solidFill>
              </a:rPr>
              <a:t> toma cada dimensión por separado para sacar </a:t>
            </a:r>
            <a:r>
              <a:rPr lang="es-419" dirty="0" err="1">
                <a:solidFill>
                  <a:schemeClr val="dk1"/>
                </a:solidFill>
              </a:rPr>
              <a:t>prom</a:t>
            </a:r>
            <a:r>
              <a:rPr lang="es-419" dirty="0">
                <a:solidFill>
                  <a:schemeClr val="dk1"/>
                </a:solidFill>
              </a:rPr>
              <a:t>, </a:t>
            </a:r>
            <a:r>
              <a:rPr lang="es-419" dirty="0" err="1">
                <a:solidFill>
                  <a:schemeClr val="dk1"/>
                </a:solidFill>
              </a:rPr>
              <a:t>desvstd</a:t>
            </a:r>
            <a:r>
              <a:rPr lang="es-419" dirty="0">
                <a:solidFill>
                  <a:schemeClr val="dk1"/>
                </a:solidFill>
              </a:rPr>
              <a:t>, min o max.</a:t>
            </a:r>
            <a:endParaRPr dirty="0">
              <a:solidFill>
                <a:schemeClr val="dk1"/>
              </a:solidFill>
            </a:endParaRPr>
          </a:p>
        </p:txBody>
      </p:sp>
      <p:sp>
        <p:nvSpPr>
          <p:cNvPr id="20" name="Google Shape;337;p48">
            <a:extLst>
              <a:ext uri="{FF2B5EF4-FFF2-40B4-BE49-F238E27FC236}">
                <a16:creationId xmlns:a16="http://schemas.microsoft.com/office/drawing/2014/main" id="{8FE06E28-B82E-4943-9306-09D3AA2A5E55}"/>
              </a:ext>
            </a:extLst>
          </p:cNvPr>
          <p:cNvSpPr txBox="1"/>
          <p:nvPr/>
        </p:nvSpPr>
        <p:spPr>
          <a:xfrm>
            <a:off x="5104950" y="4531550"/>
            <a:ext cx="3859619" cy="306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Absoluto:</a:t>
            </a:r>
            <a:r>
              <a:rPr lang="es-419" dirty="0">
                <a:solidFill>
                  <a:schemeClr val="dk1"/>
                </a:solidFill>
              </a:rPr>
              <a:t> toma todo el set para sacar </a:t>
            </a:r>
            <a:r>
              <a:rPr lang="es-419" dirty="0" err="1">
                <a:solidFill>
                  <a:schemeClr val="dk1"/>
                </a:solidFill>
              </a:rPr>
              <a:t>prom</a:t>
            </a:r>
            <a:r>
              <a:rPr lang="es-419" dirty="0">
                <a:solidFill>
                  <a:schemeClr val="dk1"/>
                </a:solidFill>
              </a:rPr>
              <a:t>, </a:t>
            </a:r>
            <a:r>
              <a:rPr lang="es-419" dirty="0" err="1">
                <a:solidFill>
                  <a:schemeClr val="dk1"/>
                </a:solidFill>
              </a:rPr>
              <a:t>desvstd</a:t>
            </a:r>
            <a:r>
              <a:rPr lang="es-419" dirty="0">
                <a:solidFill>
                  <a:schemeClr val="dk1"/>
                </a:solidFill>
              </a:rPr>
              <a:t>, min o max.</a:t>
            </a:r>
            <a:endParaRPr dirty="0">
              <a:solidFill>
                <a:schemeClr val="dk1"/>
              </a:solidFill>
            </a:endParaRPr>
          </a:p>
        </p:txBody>
      </p:sp>
    </p:spTree>
    <p:extLst>
      <p:ext uri="{BB962C8B-B14F-4D97-AF65-F5344CB8AC3E}">
        <p14:creationId xmlns:p14="http://schemas.microsoft.com/office/powerpoint/2010/main" val="3426083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Algoritmo K-medias</a:t>
            </a:r>
            <a:endParaRPr sz="2400" b="1"/>
          </a:p>
        </p:txBody>
      </p:sp>
      <p:sp>
        <p:nvSpPr>
          <p:cNvPr id="359" name="Google Shape;359;p50"/>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7 / 15</a:t>
            </a:r>
            <a:endParaRPr dirty="0"/>
          </a:p>
        </p:txBody>
      </p:sp>
      <p:sp>
        <p:nvSpPr>
          <p:cNvPr id="360" name="Google Shape;360;p50"/>
          <p:cNvSpPr txBox="1"/>
          <p:nvPr/>
        </p:nvSpPr>
        <p:spPr>
          <a:xfrm>
            <a:off x="1764750" y="826750"/>
            <a:ext cx="2466300" cy="1423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rPr>
              <a:t>1- Este algoritmo crea clústers de datos (agrupamiento) según sus hiper-distancias, inicialmente se crea un número finito de centroides (puntos) ubicados al azar.</a:t>
            </a:r>
            <a:endParaRPr dirty="0">
              <a:solidFill>
                <a:schemeClr val="dk1"/>
              </a:solidFill>
            </a:endParaRPr>
          </a:p>
        </p:txBody>
      </p:sp>
      <p:sp>
        <p:nvSpPr>
          <p:cNvPr id="361" name="Google Shape;361;p50"/>
          <p:cNvSpPr txBox="1"/>
          <p:nvPr/>
        </p:nvSpPr>
        <p:spPr>
          <a:xfrm>
            <a:off x="6118700" y="917150"/>
            <a:ext cx="2466300" cy="1090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rPr>
              <a:t>2- Opcionalmente se reubican los centroides para obtener un mejor esparcimiento inicial.</a:t>
            </a:r>
            <a:endParaRPr dirty="0">
              <a:solidFill>
                <a:schemeClr val="dk1"/>
              </a:solidFill>
            </a:endParaRPr>
          </a:p>
        </p:txBody>
      </p:sp>
      <p:sp>
        <p:nvSpPr>
          <p:cNvPr id="362" name="Google Shape;362;p50"/>
          <p:cNvSpPr txBox="1"/>
          <p:nvPr/>
        </p:nvSpPr>
        <p:spPr>
          <a:xfrm>
            <a:off x="3928650" y="2383375"/>
            <a:ext cx="2553300" cy="2280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rPr>
              <a:t>3- Se hace un proceso iterativo que consta de dos partes (y siempre converge):</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a- Se asocian los patrones al centroide más cercano.</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b- Se mueven los centroides al lugar promedio dado por sus patrones asociados.</a:t>
            </a:r>
            <a:endParaRPr dirty="0">
              <a:solidFill>
                <a:schemeClr val="dk1"/>
              </a:solidFill>
            </a:endParaRPr>
          </a:p>
        </p:txBody>
      </p:sp>
      <p:sp>
        <p:nvSpPr>
          <p:cNvPr id="363" name="Google Shape;363;p50"/>
          <p:cNvSpPr txBox="1"/>
          <p:nvPr/>
        </p:nvSpPr>
        <p:spPr>
          <a:xfrm>
            <a:off x="754650" y="4531550"/>
            <a:ext cx="446100" cy="306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a:solidFill>
                  <a:schemeClr val="dk1"/>
                </a:solidFill>
              </a:rPr>
              <a:t>(a)</a:t>
            </a:r>
            <a:endParaRPr b="1">
              <a:solidFill>
                <a:schemeClr val="dk1"/>
              </a:solidFill>
            </a:endParaRPr>
          </a:p>
        </p:txBody>
      </p:sp>
      <p:sp>
        <p:nvSpPr>
          <p:cNvPr id="364" name="Google Shape;364;p50"/>
          <p:cNvSpPr txBox="1"/>
          <p:nvPr/>
        </p:nvSpPr>
        <p:spPr>
          <a:xfrm>
            <a:off x="2543050" y="4531550"/>
            <a:ext cx="446100" cy="306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a:solidFill>
                  <a:schemeClr val="dk1"/>
                </a:solidFill>
              </a:rPr>
              <a:t>(b)</a:t>
            </a:r>
            <a:endParaRPr b="1">
              <a:solidFill>
                <a:schemeClr val="dk1"/>
              </a:solidFill>
            </a:endParaRPr>
          </a:p>
        </p:txBody>
      </p:sp>
      <p:sp>
        <p:nvSpPr>
          <p:cNvPr id="365" name="Google Shape;365;p50"/>
          <p:cNvSpPr txBox="1"/>
          <p:nvPr/>
        </p:nvSpPr>
        <p:spPr>
          <a:xfrm>
            <a:off x="7100103" y="2383375"/>
            <a:ext cx="1848097" cy="9387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rPr>
              <a:t>4- Se crean las hipercajas en cada centroide.</a:t>
            </a:r>
            <a:endParaRPr dirty="0">
              <a:solidFill>
                <a:schemeClr val="dk1"/>
              </a:solidFill>
            </a:endParaRPr>
          </a:p>
        </p:txBody>
      </p:sp>
      <p:grpSp>
        <p:nvGrpSpPr>
          <p:cNvPr id="366" name="Google Shape;366;p50"/>
          <p:cNvGrpSpPr/>
          <p:nvPr/>
        </p:nvGrpSpPr>
        <p:grpSpPr>
          <a:xfrm>
            <a:off x="366281" y="661790"/>
            <a:ext cx="1319400" cy="1473300"/>
            <a:chOff x="366281" y="661790"/>
            <a:chExt cx="1319400" cy="1473300"/>
          </a:xfrm>
        </p:grpSpPr>
        <p:cxnSp>
          <p:nvCxnSpPr>
            <p:cNvPr id="367" name="Google Shape;367;p50"/>
            <p:cNvCxnSpPr/>
            <p:nvPr/>
          </p:nvCxnSpPr>
          <p:spPr>
            <a:xfrm rot="10800000" flipH="1">
              <a:off x="380611" y="661790"/>
              <a:ext cx="900" cy="1473300"/>
            </a:xfrm>
            <a:prstGeom prst="straightConnector1">
              <a:avLst/>
            </a:prstGeom>
            <a:noFill/>
            <a:ln w="38100" cap="flat" cmpd="sng">
              <a:solidFill>
                <a:srgbClr val="000000"/>
              </a:solidFill>
              <a:prstDash val="solid"/>
              <a:round/>
              <a:headEnd type="none" w="med" len="med"/>
              <a:tailEnd type="triangle" w="med" len="med"/>
            </a:ln>
          </p:spPr>
        </p:cxnSp>
        <p:sp>
          <p:nvSpPr>
            <p:cNvPr id="368" name="Google Shape;368;p50"/>
            <p:cNvSpPr/>
            <p:nvPr/>
          </p:nvSpPr>
          <p:spPr>
            <a:xfrm>
              <a:off x="483570" y="1880115"/>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0"/>
            <p:cNvSpPr/>
            <p:nvPr/>
          </p:nvSpPr>
          <p:spPr>
            <a:xfrm>
              <a:off x="595801" y="1945024"/>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0"/>
            <p:cNvSpPr/>
            <p:nvPr/>
          </p:nvSpPr>
          <p:spPr>
            <a:xfrm>
              <a:off x="595801" y="1802084"/>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0"/>
            <p:cNvSpPr/>
            <p:nvPr/>
          </p:nvSpPr>
          <p:spPr>
            <a:xfrm>
              <a:off x="790456" y="1827453"/>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0"/>
            <p:cNvSpPr/>
            <p:nvPr/>
          </p:nvSpPr>
          <p:spPr>
            <a:xfrm>
              <a:off x="818693" y="1997686"/>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0"/>
            <p:cNvSpPr/>
            <p:nvPr/>
          </p:nvSpPr>
          <p:spPr>
            <a:xfrm>
              <a:off x="949898" y="1880115"/>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0"/>
            <p:cNvSpPr/>
            <p:nvPr/>
          </p:nvSpPr>
          <p:spPr>
            <a:xfrm>
              <a:off x="718029" y="1679276"/>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0"/>
            <p:cNvSpPr/>
            <p:nvPr/>
          </p:nvSpPr>
          <p:spPr>
            <a:xfrm>
              <a:off x="878257" y="1679276"/>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0"/>
            <p:cNvSpPr/>
            <p:nvPr/>
          </p:nvSpPr>
          <p:spPr>
            <a:xfrm>
              <a:off x="1172789" y="1432195"/>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0"/>
            <p:cNvSpPr/>
            <p:nvPr/>
          </p:nvSpPr>
          <p:spPr>
            <a:xfrm>
              <a:off x="1039011" y="1519286"/>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0"/>
            <p:cNvSpPr/>
            <p:nvPr/>
          </p:nvSpPr>
          <p:spPr>
            <a:xfrm>
              <a:off x="1115012" y="1664566"/>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0"/>
            <p:cNvSpPr/>
            <p:nvPr/>
          </p:nvSpPr>
          <p:spPr>
            <a:xfrm>
              <a:off x="1009462" y="1731938"/>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0"/>
            <p:cNvSpPr/>
            <p:nvPr/>
          </p:nvSpPr>
          <p:spPr>
            <a:xfrm>
              <a:off x="996634" y="1641766"/>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0"/>
            <p:cNvSpPr/>
            <p:nvPr/>
          </p:nvSpPr>
          <p:spPr>
            <a:xfrm>
              <a:off x="718029" y="941954"/>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0"/>
            <p:cNvSpPr/>
            <p:nvPr/>
          </p:nvSpPr>
          <p:spPr>
            <a:xfrm>
              <a:off x="730891" y="1068792"/>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0"/>
            <p:cNvSpPr/>
            <p:nvPr/>
          </p:nvSpPr>
          <p:spPr>
            <a:xfrm>
              <a:off x="863918" y="1046845"/>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0"/>
            <p:cNvSpPr/>
            <p:nvPr/>
          </p:nvSpPr>
          <p:spPr>
            <a:xfrm>
              <a:off x="996634" y="1382549"/>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0"/>
            <p:cNvSpPr/>
            <p:nvPr/>
          </p:nvSpPr>
          <p:spPr>
            <a:xfrm>
              <a:off x="1402681" y="1320778"/>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0"/>
            <p:cNvSpPr/>
            <p:nvPr/>
          </p:nvSpPr>
          <p:spPr>
            <a:xfrm>
              <a:off x="1281904" y="1230492"/>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0"/>
            <p:cNvSpPr/>
            <p:nvPr/>
          </p:nvSpPr>
          <p:spPr>
            <a:xfrm>
              <a:off x="1069027" y="1268116"/>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0"/>
            <p:cNvSpPr/>
            <p:nvPr/>
          </p:nvSpPr>
          <p:spPr>
            <a:xfrm>
              <a:off x="1151424" y="1177829"/>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0"/>
            <p:cNvSpPr/>
            <p:nvPr/>
          </p:nvSpPr>
          <p:spPr>
            <a:xfrm>
              <a:off x="949898" y="1123331"/>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0"/>
            <p:cNvSpPr/>
            <p:nvPr/>
          </p:nvSpPr>
          <p:spPr>
            <a:xfrm>
              <a:off x="818693" y="1227997"/>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0"/>
            <p:cNvSpPr/>
            <p:nvPr/>
          </p:nvSpPr>
          <p:spPr>
            <a:xfrm>
              <a:off x="949898" y="1228001"/>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0"/>
            <p:cNvSpPr/>
            <p:nvPr/>
          </p:nvSpPr>
          <p:spPr>
            <a:xfrm>
              <a:off x="1069027" y="991878"/>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0"/>
            <p:cNvSpPr/>
            <p:nvPr/>
          </p:nvSpPr>
          <p:spPr>
            <a:xfrm>
              <a:off x="1172789" y="875693"/>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0"/>
            <p:cNvSpPr/>
            <p:nvPr/>
          </p:nvSpPr>
          <p:spPr>
            <a:xfrm>
              <a:off x="1281904" y="1016126"/>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0"/>
            <p:cNvSpPr/>
            <p:nvPr/>
          </p:nvSpPr>
          <p:spPr>
            <a:xfrm>
              <a:off x="878257" y="914325"/>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0"/>
            <p:cNvSpPr/>
            <p:nvPr/>
          </p:nvSpPr>
          <p:spPr>
            <a:xfrm>
              <a:off x="1402681" y="1135437"/>
              <a:ext cx="59564" cy="52662"/>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0"/>
            <p:cNvSpPr/>
            <p:nvPr/>
          </p:nvSpPr>
          <p:spPr>
            <a:xfrm>
              <a:off x="442907" y="1015388"/>
              <a:ext cx="140882" cy="159470"/>
            </a:xfrm>
            <a:prstGeom prst="ellipse">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0"/>
            <p:cNvSpPr/>
            <p:nvPr/>
          </p:nvSpPr>
          <p:spPr>
            <a:xfrm>
              <a:off x="739161" y="1400235"/>
              <a:ext cx="140882" cy="159470"/>
            </a:xfrm>
            <a:prstGeom prst="ellipse">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9" name="Google Shape;399;p50"/>
            <p:cNvCxnSpPr/>
            <p:nvPr/>
          </p:nvCxnSpPr>
          <p:spPr>
            <a:xfrm>
              <a:off x="366281" y="2113213"/>
              <a:ext cx="1319400" cy="6300"/>
            </a:xfrm>
            <a:prstGeom prst="straightConnector1">
              <a:avLst/>
            </a:prstGeom>
            <a:noFill/>
            <a:ln w="38100" cap="flat" cmpd="sng">
              <a:solidFill>
                <a:srgbClr val="000000"/>
              </a:solidFill>
              <a:prstDash val="solid"/>
              <a:round/>
              <a:headEnd type="none" w="med" len="med"/>
              <a:tailEnd type="triangle" w="med" len="med"/>
            </a:ln>
          </p:spPr>
        </p:cxnSp>
      </p:grpSp>
      <p:grpSp>
        <p:nvGrpSpPr>
          <p:cNvPr id="400" name="Google Shape;400;p50"/>
          <p:cNvGrpSpPr/>
          <p:nvPr/>
        </p:nvGrpSpPr>
        <p:grpSpPr>
          <a:xfrm>
            <a:off x="437473" y="2754790"/>
            <a:ext cx="1321045" cy="1485911"/>
            <a:chOff x="437473" y="2754790"/>
            <a:chExt cx="1321045" cy="1485911"/>
          </a:xfrm>
        </p:grpSpPr>
        <p:sp>
          <p:nvSpPr>
            <p:cNvPr id="401" name="Google Shape;401;p50"/>
            <p:cNvSpPr/>
            <p:nvPr/>
          </p:nvSpPr>
          <p:spPr>
            <a:xfrm>
              <a:off x="554722" y="3970928"/>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0"/>
            <p:cNvSpPr/>
            <p:nvPr/>
          </p:nvSpPr>
          <p:spPr>
            <a:xfrm>
              <a:off x="673421" y="4040910"/>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0"/>
            <p:cNvSpPr/>
            <p:nvPr/>
          </p:nvSpPr>
          <p:spPr>
            <a:xfrm>
              <a:off x="673421" y="3886800"/>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0"/>
            <p:cNvSpPr/>
            <p:nvPr/>
          </p:nvSpPr>
          <p:spPr>
            <a:xfrm>
              <a:off x="879294" y="3914151"/>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0"/>
            <p:cNvSpPr/>
            <p:nvPr/>
          </p:nvSpPr>
          <p:spPr>
            <a:xfrm>
              <a:off x="909158" y="4097687"/>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0"/>
            <p:cNvSpPr/>
            <p:nvPr/>
          </p:nvSpPr>
          <p:spPr>
            <a:xfrm>
              <a:off x="1047925" y="3970928"/>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0"/>
            <p:cNvSpPr/>
            <p:nvPr/>
          </p:nvSpPr>
          <p:spPr>
            <a:xfrm>
              <a:off x="802693" y="3754396"/>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0"/>
            <p:cNvSpPr/>
            <p:nvPr/>
          </p:nvSpPr>
          <p:spPr>
            <a:xfrm>
              <a:off x="972155" y="3754396"/>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0"/>
            <p:cNvSpPr/>
            <p:nvPr/>
          </p:nvSpPr>
          <p:spPr>
            <a:xfrm>
              <a:off x="1283661" y="3488007"/>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0"/>
            <p:cNvSpPr/>
            <p:nvPr/>
          </p:nvSpPr>
          <p:spPr>
            <a:xfrm>
              <a:off x="1142174" y="3581903"/>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0"/>
            <p:cNvSpPr/>
            <p:nvPr/>
          </p:nvSpPr>
          <p:spPr>
            <a:xfrm>
              <a:off x="1222554" y="3738536"/>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0"/>
            <p:cNvSpPr/>
            <p:nvPr/>
          </p:nvSpPr>
          <p:spPr>
            <a:xfrm>
              <a:off x="1110922" y="3811173"/>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0"/>
            <p:cNvSpPr/>
            <p:nvPr/>
          </p:nvSpPr>
          <p:spPr>
            <a:xfrm>
              <a:off x="1097355" y="3713955"/>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0"/>
            <p:cNvSpPr/>
            <p:nvPr/>
          </p:nvSpPr>
          <p:spPr>
            <a:xfrm>
              <a:off x="802693" y="2959457"/>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0"/>
            <p:cNvSpPr/>
            <p:nvPr/>
          </p:nvSpPr>
          <p:spPr>
            <a:xfrm>
              <a:off x="816297" y="3096207"/>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0"/>
            <p:cNvSpPr/>
            <p:nvPr/>
          </p:nvSpPr>
          <p:spPr>
            <a:xfrm>
              <a:off x="956990" y="3072545"/>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0"/>
            <p:cNvSpPr/>
            <p:nvPr/>
          </p:nvSpPr>
          <p:spPr>
            <a:xfrm>
              <a:off x="1097355" y="3434481"/>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0"/>
            <p:cNvSpPr/>
            <p:nvPr/>
          </p:nvSpPr>
          <p:spPr>
            <a:xfrm>
              <a:off x="1526802" y="3367884"/>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0"/>
            <p:cNvSpPr/>
            <p:nvPr/>
          </p:nvSpPr>
          <p:spPr>
            <a:xfrm>
              <a:off x="1399065" y="3270542"/>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0"/>
            <p:cNvSpPr/>
            <p:nvPr/>
          </p:nvSpPr>
          <p:spPr>
            <a:xfrm>
              <a:off x="1173919" y="3311107"/>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0"/>
            <p:cNvSpPr/>
            <p:nvPr/>
          </p:nvSpPr>
          <p:spPr>
            <a:xfrm>
              <a:off x="1261065" y="3213765"/>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0"/>
            <p:cNvSpPr/>
            <p:nvPr/>
          </p:nvSpPr>
          <p:spPr>
            <a:xfrm>
              <a:off x="1047925" y="3155007"/>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0"/>
            <p:cNvSpPr/>
            <p:nvPr/>
          </p:nvSpPr>
          <p:spPr>
            <a:xfrm>
              <a:off x="909158" y="3267852"/>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0"/>
            <p:cNvSpPr/>
            <p:nvPr/>
          </p:nvSpPr>
          <p:spPr>
            <a:xfrm>
              <a:off x="1047925" y="3267857"/>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0"/>
            <p:cNvSpPr/>
            <p:nvPr/>
          </p:nvSpPr>
          <p:spPr>
            <a:xfrm>
              <a:off x="1173919" y="3013283"/>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0"/>
            <p:cNvSpPr/>
            <p:nvPr/>
          </p:nvSpPr>
          <p:spPr>
            <a:xfrm>
              <a:off x="1283661" y="2888019"/>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0"/>
            <p:cNvSpPr/>
            <p:nvPr/>
          </p:nvSpPr>
          <p:spPr>
            <a:xfrm>
              <a:off x="1399065" y="3039425"/>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0"/>
            <p:cNvSpPr/>
            <p:nvPr/>
          </p:nvSpPr>
          <p:spPr>
            <a:xfrm>
              <a:off x="972155" y="2929669"/>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0"/>
            <p:cNvSpPr/>
            <p:nvPr/>
          </p:nvSpPr>
          <p:spPr>
            <a:xfrm>
              <a:off x="1526802" y="3168059"/>
              <a:ext cx="62997" cy="56777"/>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0"/>
            <p:cNvSpPr/>
            <p:nvPr/>
          </p:nvSpPr>
          <p:spPr>
            <a:xfrm>
              <a:off x="879289" y="4040115"/>
              <a:ext cx="149002" cy="171931"/>
            </a:xfrm>
            <a:prstGeom prst="ellipse">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0"/>
            <p:cNvSpPr/>
            <p:nvPr/>
          </p:nvSpPr>
          <p:spPr>
            <a:xfrm>
              <a:off x="945304" y="2876757"/>
              <a:ext cx="149002" cy="171931"/>
            </a:xfrm>
            <a:prstGeom prst="ellipse">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2" name="Google Shape;432;p50"/>
            <p:cNvCxnSpPr/>
            <p:nvPr/>
          </p:nvCxnSpPr>
          <p:spPr>
            <a:xfrm rot="10800000" flipH="1">
              <a:off x="437473" y="2754790"/>
              <a:ext cx="900" cy="1473300"/>
            </a:xfrm>
            <a:prstGeom prst="straightConnector1">
              <a:avLst/>
            </a:prstGeom>
            <a:noFill/>
            <a:ln w="38100" cap="flat" cmpd="sng">
              <a:solidFill>
                <a:srgbClr val="000000"/>
              </a:solidFill>
              <a:prstDash val="solid"/>
              <a:round/>
              <a:headEnd type="none" w="med" len="med"/>
              <a:tailEnd type="triangle" w="med" len="med"/>
            </a:ln>
          </p:spPr>
        </p:cxnSp>
        <p:cxnSp>
          <p:nvCxnSpPr>
            <p:cNvPr id="433" name="Google Shape;433;p50"/>
            <p:cNvCxnSpPr/>
            <p:nvPr/>
          </p:nvCxnSpPr>
          <p:spPr>
            <a:xfrm>
              <a:off x="439118" y="4234400"/>
              <a:ext cx="1319400" cy="6300"/>
            </a:xfrm>
            <a:prstGeom prst="straightConnector1">
              <a:avLst/>
            </a:prstGeom>
            <a:noFill/>
            <a:ln w="38100" cap="flat" cmpd="sng">
              <a:solidFill>
                <a:srgbClr val="000000"/>
              </a:solidFill>
              <a:prstDash val="solid"/>
              <a:round/>
              <a:headEnd type="none" w="med" len="med"/>
              <a:tailEnd type="triangle" w="med" len="med"/>
            </a:ln>
          </p:spPr>
        </p:cxnSp>
      </p:grpSp>
      <p:grpSp>
        <p:nvGrpSpPr>
          <p:cNvPr id="434" name="Google Shape;434;p50"/>
          <p:cNvGrpSpPr/>
          <p:nvPr/>
        </p:nvGrpSpPr>
        <p:grpSpPr>
          <a:xfrm>
            <a:off x="2183893" y="2787015"/>
            <a:ext cx="1319400" cy="1473300"/>
            <a:chOff x="2183893" y="2787015"/>
            <a:chExt cx="1319400" cy="1473300"/>
          </a:xfrm>
        </p:grpSpPr>
        <p:sp>
          <p:nvSpPr>
            <p:cNvPr id="435" name="Google Shape;435;p50"/>
            <p:cNvSpPr/>
            <p:nvPr/>
          </p:nvSpPr>
          <p:spPr>
            <a:xfrm>
              <a:off x="2281866" y="3982177"/>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0"/>
            <p:cNvSpPr/>
            <p:nvPr/>
          </p:nvSpPr>
          <p:spPr>
            <a:xfrm>
              <a:off x="2407520" y="4053867"/>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0"/>
            <p:cNvSpPr/>
            <p:nvPr/>
          </p:nvSpPr>
          <p:spPr>
            <a:xfrm>
              <a:off x="2407520" y="3895994"/>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0"/>
            <p:cNvSpPr/>
            <p:nvPr/>
          </p:nvSpPr>
          <p:spPr>
            <a:xfrm>
              <a:off x="2625456" y="3924013"/>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0"/>
            <p:cNvSpPr/>
            <p:nvPr/>
          </p:nvSpPr>
          <p:spPr>
            <a:xfrm>
              <a:off x="2657071" y="4112031"/>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0"/>
            <p:cNvSpPr/>
            <p:nvPr/>
          </p:nvSpPr>
          <p:spPr>
            <a:xfrm>
              <a:off x="2803969" y="3982177"/>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0"/>
            <p:cNvSpPr/>
            <p:nvPr/>
          </p:nvSpPr>
          <p:spPr>
            <a:xfrm>
              <a:off x="2544367" y="3760356"/>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2723759" y="3760356"/>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3053519" y="3487462"/>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2903741" y="3583650"/>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2988831" y="3744108"/>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0"/>
            <p:cNvSpPr/>
            <p:nvPr/>
          </p:nvSpPr>
          <p:spPr>
            <a:xfrm>
              <a:off x="2870657" y="3818520"/>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0"/>
            <p:cNvSpPr/>
            <p:nvPr/>
          </p:nvSpPr>
          <p:spPr>
            <a:xfrm>
              <a:off x="2856295" y="3718927"/>
              <a:ext cx="66688" cy="58164"/>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0"/>
            <p:cNvSpPr/>
            <p:nvPr/>
          </p:nvSpPr>
          <p:spPr>
            <a:xfrm>
              <a:off x="2544367" y="2946003"/>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0"/>
            <p:cNvSpPr/>
            <p:nvPr/>
          </p:nvSpPr>
          <p:spPr>
            <a:xfrm>
              <a:off x="2558768" y="3086093"/>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0"/>
            <p:cNvSpPr/>
            <p:nvPr/>
          </p:nvSpPr>
          <p:spPr>
            <a:xfrm>
              <a:off x="2707705" y="3061853"/>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0"/>
            <p:cNvSpPr/>
            <p:nvPr/>
          </p:nvSpPr>
          <p:spPr>
            <a:xfrm>
              <a:off x="2856295" y="3432628"/>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0"/>
            <p:cNvSpPr/>
            <p:nvPr/>
          </p:nvSpPr>
          <p:spPr>
            <a:xfrm>
              <a:off x="3310908" y="3364404"/>
              <a:ext cx="66689"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0"/>
            <p:cNvSpPr/>
            <p:nvPr/>
          </p:nvSpPr>
          <p:spPr>
            <a:xfrm>
              <a:off x="3175685" y="3264685"/>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0"/>
            <p:cNvSpPr/>
            <p:nvPr/>
          </p:nvSpPr>
          <p:spPr>
            <a:xfrm>
              <a:off x="2937346" y="3306241"/>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0"/>
            <p:cNvSpPr/>
            <p:nvPr/>
          </p:nvSpPr>
          <p:spPr>
            <a:xfrm>
              <a:off x="3029598" y="3206521"/>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0"/>
            <p:cNvSpPr/>
            <p:nvPr/>
          </p:nvSpPr>
          <p:spPr>
            <a:xfrm>
              <a:off x="2803969" y="3146329"/>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0"/>
            <p:cNvSpPr/>
            <p:nvPr/>
          </p:nvSpPr>
          <p:spPr>
            <a:xfrm>
              <a:off x="2657071" y="3261930"/>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0"/>
            <p:cNvSpPr/>
            <p:nvPr/>
          </p:nvSpPr>
          <p:spPr>
            <a:xfrm>
              <a:off x="2803969" y="3261935"/>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0"/>
            <p:cNvSpPr/>
            <p:nvPr/>
          </p:nvSpPr>
          <p:spPr>
            <a:xfrm>
              <a:off x="2937346" y="3001143"/>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0"/>
            <p:cNvSpPr/>
            <p:nvPr/>
          </p:nvSpPr>
          <p:spPr>
            <a:xfrm>
              <a:off x="3053519" y="2872820"/>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0"/>
            <p:cNvSpPr/>
            <p:nvPr/>
          </p:nvSpPr>
          <p:spPr>
            <a:xfrm>
              <a:off x="3175685" y="3027924"/>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0"/>
            <p:cNvSpPr/>
            <p:nvPr/>
          </p:nvSpPr>
          <p:spPr>
            <a:xfrm>
              <a:off x="2723759" y="2915487"/>
              <a:ext cx="66688"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0"/>
            <p:cNvSpPr/>
            <p:nvPr/>
          </p:nvSpPr>
          <p:spPr>
            <a:xfrm>
              <a:off x="3310908" y="3159700"/>
              <a:ext cx="66689" cy="58164"/>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0"/>
            <p:cNvSpPr/>
            <p:nvPr/>
          </p:nvSpPr>
          <p:spPr>
            <a:xfrm>
              <a:off x="2611544" y="3837016"/>
              <a:ext cx="157733" cy="176130"/>
            </a:xfrm>
            <a:prstGeom prst="ellipse">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0"/>
            <p:cNvSpPr/>
            <p:nvPr/>
          </p:nvSpPr>
          <p:spPr>
            <a:xfrm>
              <a:off x="2891824" y="3157900"/>
              <a:ext cx="157733" cy="176130"/>
            </a:xfrm>
            <a:prstGeom prst="ellipse">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50"/>
            <p:cNvCxnSpPr/>
            <p:nvPr/>
          </p:nvCxnSpPr>
          <p:spPr>
            <a:xfrm rot="10800000" flipH="1">
              <a:off x="2188473" y="2787015"/>
              <a:ext cx="900" cy="1473300"/>
            </a:xfrm>
            <a:prstGeom prst="straightConnector1">
              <a:avLst/>
            </a:prstGeom>
            <a:noFill/>
            <a:ln w="38100" cap="flat" cmpd="sng">
              <a:solidFill>
                <a:srgbClr val="000000"/>
              </a:solidFill>
              <a:prstDash val="solid"/>
              <a:round/>
              <a:headEnd type="none" w="med" len="med"/>
              <a:tailEnd type="triangle" w="med" len="med"/>
            </a:ln>
          </p:spPr>
        </p:cxnSp>
        <p:cxnSp>
          <p:nvCxnSpPr>
            <p:cNvPr id="467" name="Google Shape;467;p50"/>
            <p:cNvCxnSpPr/>
            <p:nvPr/>
          </p:nvCxnSpPr>
          <p:spPr>
            <a:xfrm>
              <a:off x="2183893" y="4253700"/>
              <a:ext cx="1319400" cy="6300"/>
            </a:xfrm>
            <a:prstGeom prst="straightConnector1">
              <a:avLst/>
            </a:prstGeom>
            <a:noFill/>
            <a:ln w="38100" cap="flat" cmpd="sng">
              <a:solidFill>
                <a:srgbClr val="000000"/>
              </a:solidFill>
              <a:prstDash val="solid"/>
              <a:round/>
              <a:headEnd type="none" w="med" len="med"/>
              <a:tailEnd type="triangle" w="med" len="med"/>
            </a:ln>
          </p:spPr>
        </p:cxnSp>
      </p:grpSp>
      <p:grpSp>
        <p:nvGrpSpPr>
          <p:cNvPr id="468" name="Google Shape;468;p50"/>
          <p:cNvGrpSpPr/>
          <p:nvPr/>
        </p:nvGrpSpPr>
        <p:grpSpPr>
          <a:xfrm>
            <a:off x="4588956" y="661790"/>
            <a:ext cx="1319400" cy="1473300"/>
            <a:chOff x="4588956" y="661790"/>
            <a:chExt cx="1319400" cy="1473300"/>
          </a:xfrm>
        </p:grpSpPr>
        <p:sp>
          <p:nvSpPr>
            <p:cNvPr id="469" name="Google Shape;469;p50"/>
            <p:cNvSpPr/>
            <p:nvPr/>
          </p:nvSpPr>
          <p:spPr>
            <a:xfrm>
              <a:off x="4724787" y="1882392"/>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0"/>
            <p:cNvSpPr/>
            <p:nvPr/>
          </p:nvSpPr>
          <p:spPr>
            <a:xfrm>
              <a:off x="4835036" y="1946547"/>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0"/>
            <p:cNvSpPr/>
            <p:nvPr/>
          </p:nvSpPr>
          <p:spPr>
            <a:xfrm>
              <a:off x="4835036" y="1805267"/>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0"/>
            <p:cNvSpPr/>
            <p:nvPr/>
          </p:nvSpPr>
          <p:spPr>
            <a:xfrm>
              <a:off x="5026251" y="1830341"/>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0"/>
            <p:cNvSpPr/>
            <p:nvPr/>
          </p:nvSpPr>
          <p:spPr>
            <a:xfrm>
              <a:off x="5053989" y="1998598"/>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0"/>
            <p:cNvSpPr/>
            <p:nvPr/>
          </p:nvSpPr>
          <p:spPr>
            <a:xfrm>
              <a:off x="5182877" y="1882392"/>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0"/>
            <p:cNvSpPr/>
            <p:nvPr/>
          </p:nvSpPr>
          <p:spPr>
            <a:xfrm>
              <a:off x="4955104" y="1683885"/>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0"/>
            <p:cNvSpPr/>
            <p:nvPr/>
          </p:nvSpPr>
          <p:spPr>
            <a:xfrm>
              <a:off x="5112501" y="1683885"/>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0"/>
            <p:cNvSpPr/>
            <p:nvPr/>
          </p:nvSpPr>
          <p:spPr>
            <a:xfrm>
              <a:off x="5401830" y="1439672"/>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0"/>
            <p:cNvSpPr/>
            <p:nvPr/>
          </p:nvSpPr>
          <p:spPr>
            <a:xfrm>
              <a:off x="5270416" y="1525751"/>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0"/>
            <p:cNvSpPr/>
            <p:nvPr/>
          </p:nvSpPr>
          <p:spPr>
            <a:xfrm>
              <a:off x="5345074" y="1669345"/>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0"/>
            <p:cNvSpPr/>
            <p:nvPr/>
          </p:nvSpPr>
          <p:spPr>
            <a:xfrm>
              <a:off x="5241389" y="1735935"/>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0"/>
            <p:cNvSpPr/>
            <p:nvPr/>
          </p:nvSpPr>
          <p:spPr>
            <a:xfrm>
              <a:off x="5228788" y="1646810"/>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0"/>
            <p:cNvSpPr/>
            <p:nvPr/>
          </p:nvSpPr>
          <p:spPr>
            <a:xfrm>
              <a:off x="4955104" y="955121"/>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0"/>
            <p:cNvSpPr/>
            <p:nvPr/>
          </p:nvSpPr>
          <p:spPr>
            <a:xfrm>
              <a:off x="4967739" y="1080487"/>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0"/>
            <p:cNvSpPr/>
            <p:nvPr/>
          </p:nvSpPr>
          <p:spPr>
            <a:xfrm>
              <a:off x="5098416" y="1058795"/>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0"/>
            <p:cNvSpPr/>
            <p:nvPr/>
          </p:nvSpPr>
          <p:spPr>
            <a:xfrm>
              <a:off x="5228788" y="1390601"/>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0"/>
            <p:cNvSpPr/>
            <p:nvPr/>
          </p:nvSpPr>
          <p:spPr>
            <a:xfrm>
              <a:off x="5627661" y="1329548"/>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0"/>
            <p:cNvSpPr/>
            <p:nvPr/>
          </p:nvSpPr>
          <p:spPr>
            <a:xfrm>
              <a:off x="5509018" y="1240309"/>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0"/>
            <p:cNvSpPr/>
            <p:nvPr/>
          </p:nvSpPr>
          <p:spPr>
            <a:xfrm>
              <a:off x="5299901" y="1277497"/>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0"/>
            <p:cNvSpPr/>
            <p:nvPr/>
          </p:nvSpPr>
          <p:spPr>
            <a:xfrm>
              <a:off x="5380842" y="1188259"/>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0"/>
            <p:cNvSpPr/>
            <p:nvPr/>
          </p:nvSpPr>
          <p:spPr>
            <a:xfrm>
              <a:off x="5182877" y="1134392"/>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p:nvPr/>
          </p:nvSpPr>
          <p:spPr>
            <a:xfrm>
              <a:off x="5053989" y="1237844"/>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0"/>
            <p:cNvSpPr/>
            <p:nvPr/>
          </p:nvSpPr>
          <p:spPr>
            <a:xfrm>
              <a:off x="5182877" y="1237848"/>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0"/>
            <p:cNvSpPr/>
            <p:nvPr/>
          </p:nvSpPr>
          <p:spPr>
            <a:xfrm>
              <a:off x="5299901" y="1004466"/>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0"/>
            <p:cNvSpPr/>
            <p:nvPr/>
          </p:nvSpPr>
          <p:spPr>
            <a:xfrm>
              <a:off x="5401830" y="889630"/>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0"/>
            <p:cNvSpPr/>
            <p:nvPr/>
          </p:nvSpPr>
          <p:spPr>
            <a:xfrm>
              <a:off x="5509018" y="1028432"/>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5112501" y="927813"/>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0"/>
            <p:cNvSpPr/>
            <p:nvPr/>
          </p:nvSpPr>
          <p:spPr>
            <a:xfrm>
              <a:off x="5627661" y="1146358"/>
              <a:ext cx="58512" cy="52051"/>
            </a:xfrm>
            <a:prstGeom prst="ellipse">
              <a:avLst/>
            </a:prstGeom>
            <a:solidFill>
              <a:srgbClr val="99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0"/>
            <p:cNvSpPr/>
            <p:nvPr/>
          </p:nvSpPr>
          <p:spPr>
            <a:xfrm>
              <a:off x="5014044" y="1945819"/>
              <a:ext cx="138394" cy="157619"/>
            </a:xfrm>
            <a:prstGeom prst="ellipse">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0"/>
            <p:cNvSpPr/>
            <p:nvPr/>
          </p:nvSpPr>
          <p:spPr>
            <a:xfrm>
              <a:off x="5087562" y="845761"/>
              <a:ext cx="138394" cy="157619"/>
            </a:xfrm>
            <a:prstGeom prst="ellipse">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0" name="Google Shape;500;p50"/>
            <p:cNvCxnSpPr/>
            <p:nvPr/>
          </p:nvCxnSpPr>
          <p:spPr>
            <a:xfrm rot="10800000" flipH="1">
              <a:off x="4588961" y="661790"/>
              <a:ext cx="900" cy="1473300"/>
            </a:xfrm>
            <a:prstGeom prst="straightConnector1">
              <a:avLst/>
            </a:prstGeom>
            <a:noFill/>
            <a:ln w="38100" cap="flat" cmpd="sng">
              <a:solidFill>
                <a:srgbClr val="000000"/>
              </a:solidFill>
              <a:prstDash val="solid"/>
              <a:round/>
              <a:headEnd type="none" w="med" len="med"/>
              <a:tailEnd type="triangle" w="med" len="med"/>
            </a:ln>
          </p:spPr>
        </p:cxnSp>
        <p:cxnSp>
          <p:nvCxnSpPr>
            <p:cNvPr id="501" name="Google Shape;501;p50"/>
            <p:cNvCxnSpPr/>
            <p:nvPr/>
          </p:nvCxnSpPr>
          <p:spPr>
            <a:xfrm>
              <a:off x="4588956" y="2117188"/>
              <a:ext cx="1319400" cy="6300"/>
            </a:xfrm>
            <a:prstGeom prst="straightConnector1">
              <a:avLst/>
            </a:prstGeom>
            <a:noFill/>
            <a:ln w="38100" cap="flat" cmpd="sng">
              <a:solidFill>
                <a:srgbClr val="000000"/>
              </a:solidFill>
              <a:prstDash val="solid"/>
              <a:round/>
              <a:headEnd type="none" w="med" len="med"/>
              <a:tailEnd type="triangle" w="med" len="med"/>
            </a:ln>
          </p:spPr>
        </p:cxnSp>
      </p:grpSp>
      <p:grpSp>
        <p:nvGrpSpPr>
          <p:cNvPr id="502" name="Google Shape;502;p50"/>
          <p:cNvGrpSpPr/>
          <p:nvPr/>
        </p:nvGrpSpPr>
        <p:grpSpPr>
          <a:xfrm>
            <a:off x="7249181" y="3361667"/>
            <a:ext cx="1319400" cy="1483048"/>
            <a:chOff x="7249181" y="3361667"/>
            <a:chExt cx="1319400" cy="1483048"/>
          </a:xfrm>
        </p:grpSpPr>
        <p:sp>
          <p:nvSpPr>
            <p:cNvPr id="503" name="Google Shape;503;p50"/>
            <p:cNvSpPr/>
            <p:nvPr/>
          </p:nvSpPr>
          <p:spPr>
            <a:xfrm>
              <a:off x="7376047" y="4529037"/>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0"/>
            <p:cNvSpPr/>
            <p:nvPr/>
          </p:nvSpPr>
          <p:spPr>
            <a:xfrm>
              <a:off x="7508008" y="4604476"/>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0"/>
            <p:cNvSpPr/>
            <p:nvPr/>
          </p:nvSpPr>
          <p:spPr>
            <a:xfrm>
              <a:off x="7508008" y="4438347"/>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0"/>
            <p:cNvSpPr/>
            <p:nvPr/>
          </p:nvSpPr>
          <p:spPr>
            <a:xfrm>
              <a:off x="7736880" y="4467831"/>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0"/>
            <p:cNvSpPr/>
            <p:nvPr/>
          </p:nvSpPr>
          <p:spPr>
            <a:xfrm>
              <a:off x="7770081" y="4665682"/>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0"/>
            <p:cNvSpPr/>
            <p:nvPr/>
          </p:nvSpPr>
          <p:spPr>
            <a:xfrm>
              <a:off x="7924350" y="4529037"/>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0"/>
            <p:cNvSpPr/>
            <p:nvPr/>
          </p:nvSpPr>
          <p:spPr>
            <a:xfrm>
              <a:off x="7651721" y="4295616"/>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0"/>
            <p:cNvSpPr/>
            <p:nvPr/>
          </p:nvSpPr>
          <p:spPr>
            <a:xfrm>
              <a:off x="7840116" y="4295616"/>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0"/>
            <p:cNvSpPr/>
            <p:nvPr/>
          </p:nvSpPr>
          <p:spPr>
            <a:xfrm>
              <a:off x="8186423" y="4008451"/>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0"/>
            <p:cNvSpPr/>
            <p:nvPr/>
          </p:nvSpPr>
          <p:spPr>
            <a:xfrm>
              <a:off x="8029129" y="4109670"/>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0"/>
            <p:cNvSpPr/>
            <p:nvPr/>
          </p:nvSpPr>
          <p:spPr>
            <a:xfrm>
              <a:off x="8118489" y="4278519"/>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0"/>
            <p:cNvSpPr/>
            <p:nvPr/>
          </p:nvSpPr>
          <p:spPr>
            <a:xfrm>
              <a:off x="7994385" y="4356822"/>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0"/>
            <p:cNvSpPr/>
            <p:nvPr/>
          </p:nvSpPr>
          <p:spPr>
            <a:xfrm>
              <a:off x="7979302" y="4252021"/>
              <a:ext cx="70035" cy="61206"/>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0"/>
            <p:cNvSpPr/>
            <p:nvPr/>
          </p:nvSpPr>
          <p:spPr>
            <a:xfrm>
              <a:off x="7651721" y="3438677"/>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0"/>
            <p:cNvSpPr/>
            <p:nvPr/>
          </p:nvSpPr>
          <p:spPr>
            <a:xfrm>
              <a:off x="7666845" y="3586093"/>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0"/>
            <p:cNvSpPr/>
            <p:nvPr/>
          </p:nvSpPr>
          <p:spPr>
            <a:xfrm>
              <a:off x="7823256" y="3560585"/>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0"/>
            <p:cNvSpPr/>
            <p:nvPr/>
          </p:nvSpPr>
          <p:spPr>
            <a:xfrm>
              <a:off x="7979302" y="3950750"/>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0"/>
            <p:cNvSpPr/>
            <p:nvPr/>
          </p:nvSpPr>
          <p:spPr>
            <a:xfrm>
              <a:off x="8456728" y="3878959"/>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0"/>
            <p:cNvSpPr/>
            <p:nvPr/>
          </p:nvSpPr>
          <p:spPr>
            <a:xfrm>
              <a:off x="8314719" y="3774025"/>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0"/>
            <p:cNvSpPr/>
            <p:nvPr/>
          </p:nvSpPr>
          <p:spPr>
            <a:xfrm>
              <a:off x="8064420" y="3817753"/>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a:off x="8161302" y="3712819"/>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7924350" y="3649479"/>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a:off x="7770081" y="3771125"/>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a:off x="7924350" y="3771131"/>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a:off x="8064420" y="3496701"/>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a:off x="8186423" y="3361667"/>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8314719" y="3524882"/>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7840116" y="3406565"/>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a:off x="8456728" y="3663549"/>
              <a:ext cx="70035" cy="61206"/>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p:nvPr/>
          </p:nvSpPr>
          <p:spPr>
            <a:xfrm>
              <a:off x="7809025" y="3548425"/>
              <a:ext cx="492725" cy="380925"/>
            </a:xfrm>
            <a:custGeom>
              <a:avLst/>
              <a:gdLst/>
              <a:ahLst/>
              <a:cxnLst/>
              <a:rect l="l" t="t" r="r" b="b"/>
              <a:pathLst>
                <a:path w="19709" h="15237" extrusionOk="0">
                  <a:moveTo>
                    <a:pt x="0" y="166"/>
                  </a:moveTo>
                  <a:lnTo>
                    <a:pt x="497" y="15237"/>
                  </a:lnTo>
                  <a:lnTo>
                    <a:pt x="19709" y="15072"/>
                  </a:lnTo>
                  <a:lnTo>
                    <a:pt x="19709" y="0"/>
                  </a:lnTo>
                  <a:close/>
                </a:path>
              </a:pathLst>
            </a:custGeom>
            <a:noFill/>
            <a:ln w="38100" cap="flat" cmpd="sng">
              <a:solidFill>
                <a:srgbClr val="4A86E8"/>
              </a:solidFill>
              <a:prstDash val="solid"/>
              <a:round/>
              <a:headEnd type="none" w="med" len="med"/>
              <a:tailEnd type="none" w="med" len="med"/>
            </a:ln>
          </p:spPr>
        </p:sp>
        <p:cxnSp>
          <p:nvCxnSpPr>
            <p:cNvPr id="533" name="Google Shape;533;p50"/>
            <p:cNvCxnSpPr/>
            <p:nvPr/>
          </p:nvCxnSpPr>
          <p:spPr>
            <a:xfrm rot="10800000" flipH="1">
              <a:off x="7249186" y="3371415"/>
              <a:ext cx="900" cy="1473300"/>
            </a:xfrm>
            <a:prstGeom prst="straightConnector1">
              <a:avLst/>
            </a:prstGeom>
            <a:noFill/>
            <a:ln w="38100" cap="flat" cmpd="sng">
              <a:solidFill>
                <a:srgbClr val="000000"/>
              </a:solidFill>
              <a:prstDash val="solid"/>
              <a:round/>
              <a:headEnd type="none" w="med" len="med"/>
              <a:tailEnd type="triangle" w="med" len="med"/>
            </a:ln>
          </p:spPr>
        </p:cxnSp>
        <p:cxnSp>
          <p:nvCxnSpPr>
            <p:cNvPr id="534" name="Google Shape;534;p50"/>
            <p:cNvCxnSpPr/>
            <p:nvPr/>
          </p:nvCxnSpPr>
          <p:spPr>
            <a:xfrm>
              <a:off x="7249181" y="4818788"/>
              <a:ext cx="1319400" cy="6300"/>
            </a:xfrm>
            <a:prstGeom prst="straightConnector1">
              <a:avLst/>
            </a:prstGeom>
            <a:noFill/>
            <a:ln w="38100" cap="flat" cmpd="sng">
              <a:solidFill>
                <a:srgbClr val="000000"/>
              </a:solidFill>
              <a:prstDash val="solid"/>
              <a:round/>
              <a:headEnd type="none" w="med" len="med"/>
              <a:tailEnd type="triangle" w="med" len="med"/>
            </a:ln>
          </p:spPr>
        </p:cxnSp>
        <p:sp>
          <p:nvSpPr>
            <p:cNvPr id="535" name="Google Shape;535;p50"/>
            <p:cNvSpPr/>
            <p:nvPr/>
          </p:nvSpPr>
          <p:spPr>
            <a:xfrm>
              <a:off x="7535925" y="4281375"/>
              <a:ext cx="492725" cy="380925"/>
            </a:xfrm>
            <a:custGeom>
              <a:avLst/>
              <a:gdLst/>
              <a:ahLst/>
              <a:cxnLst/>
              <a:rect l="l" t="t" r="r" b="b"/>
              <a:pathLst>
                <a:path w="19709" h="15237" extrusionOk="0">
                  <a:moveTo>
                    <a:pt x="0" y="166"/>
                  </a:moveTo>
                  <a:lnTo>
                    <a:pt x="497" y="15237"/>
                  </a:lnTo>
                  <a:lnTo>
                    <a:pt x="19709" y="15072"/>
                  </a:lnTo>
                  <a:lnTo>
                    <a:pt x="19709" y="0"/>
                  </a:lnTo>
                  <a:close/>
                </a:path>
              </a:pathLst>
            </a:custGeom>
            <a:noFill/>
            <a:ln w="38100" cap="flat" cmpd="sng">
              <a:solidFill>
                <a:srgbClr val="FF9900"/>
              </a:solidFill>
              <a:prstDash val="solid"/>
              <a:round/>
              <a:headEnd type="none" w="med" len="med"/>
              <a:tailEnd type="none" w="med" len="med"/>
            </a:ln>
          </p:spPr>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1"/>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Algoritmo D&amp;C</a:t>
            </a:r>
            <a:endParaRPr sz="2400" b="1"/>
          </a:p>
        </p:txBody>
      </p:sp>
      <p:sp>
        <p:nvSpPr>
          <p:cNvPr id="541" name="Google Shape;541;p51"/>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8 / 15</a:t>
            </a:r>
            <a:endParaRPr dirty="0"/>
          </a:p>
        </p:txBody>
      </p:sp>
      <p:sp>
        <p:nvSpPr>
          <p:cNvPr id="542" name="Google Shape;542;p51"/>
          <p:cNvSpPr txBox="1"/>
          <p:nvPr/>
        </p:nvSpPr>
        <p:spPr>
          <a:xfrm>
            <a:off x="4039050" y="912000"/>
            <a:ext cx="4773000" cy="37527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rPr>
              <a:t>Este procedimiento crea en inicio una hipercaja que abarca a todos los patrones más un </a:t>
            </a:r>
            <a:r>
              <a:rPr lang="es-419" b="1" dirty="0">
                <a:solidFill>
                  <a:schemeClr val="dk1"/>
                </a:solidFill>
              </a:rPr>
              <a:t>10% </a:t>
            </a:r>
            <a:r>
              <a:rPr lang="es-419" dirty="0">
                <a:solidFill>
                  <a:schemeClr val="dk1"/>
                </a:solidFill>
              </a:rPr>
              <a:t>de tamaño, luego comienzan las iteraciones finitas en donde:</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Verifica que una hipercaja encierre sólo a una clase, de ser así se asocia la caja a esa clase y no se opera más, pero de lo contrario, es dividida en dos por cada dimensión; total: </a:t>
            </a:r>
            <a:r>
              <a:rPr lang="es-419" b="1" dirty="0">
                <a:solidFill>
                  <a:schemeClr val="dk1"/>
                </a:solidFill>
              </a:rPr>
              <a:t>2^i </a:t>
            </a:r>
            <a:r>
              <a:rPr lang="es-419" dirty="0">
                <a:solidFill>
                  <a:schemeClr val="dk1"/>
                </a:solidFill>
              </a:rPr>
              <a:t>cajas (</a:t>
            </a:r>
            <a:r>
              <a:rPr lang="es-419" b="1" dirty="0">
                <a:solidFill>
                  <a:schemeClr val="dk1"/>
                </a:solidFill>
              </a:rPr>
              <a:t>i: </a:t>
            </a:r>
            <a:r>
              <a:rPr lang="es-419" dirty="0">
                <a:solidFill>
                  <a:schemeClr val="dk1"/>
                </a:solidFill>
              </a:rPr>
              <a:t>dimensión del problema).</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Esta división lleva un parámetro </a:t>
            </a:r>
            <a:r>
              <a:rPr lang="es-419" b="1" dirty="0">
                <a:solidFill>
                  <a:schemeClr val="dk1"/>
                </a:solidFill>
              </a:rPr>
              <a:t>“margen”</a:t>
            </a:r>
            <a:r>
              <a:rPr lang="es-419" dirty="0">
                <a:solidFill>
                  <a:schemeClr val="dk1"/>
                </a:solidFill>
              </a:rPr>
              <a:t> que genera un pequeño espacio entre las cajas, lo que acelera la convergencia, puesto que con margen</a:t>
            </a:r>
            <a:r>
              <a:rPr lang="es-419" b="1" dirty="0">
                <a:solidFill>
                  <a:schemeClr val="dk1"/>
                </a:solidFill>
              </a:rPr>
              <a:t> = 0</a:t>
            </a:r>
            <a:r>
              <a:rPr lang="es-419" dirty="0">
                <a:solidFill>
                  <a:schemeClr val="dk1"/>
                </a:solidFill>
              </a:rPr>
              <a:t> el error de entreno es </a:t>
            </a:r>
            <a:r>
              <a:rPr lang="es-419" b="1" dirty="0">
                <a:solidFill>
                  <a:schemeClr val="dk1"/>
                </a:solidFill>
              </a:rPr>
              <a:t>0</a:t>
            </a:r>
            <a:r>
              <a:rPr lang="es-419" dirty="0">
                <a:solidFill>
                  <a:schemeClr val="dk1"/>
                </a:solidFill>
              </a:rPr>
              <a:t>, dando un máximo de cajas.</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Luego de este ciclo finito se hace otro ciclo finito de unión de hipercajas, donde para cada una se verifica si puede unirse a otras, formando una única caja mayor con patrones de una misma clase dentro.</a:t>
            </a:r>
            <a:endParaRPr dirty="0">
              <a:solidFill>
                <a:schemeClr val="dk1"/>
              </a:solidFill>
            </a:endParaRPr>
          </a:p>
        </p:txBody>
      </p:sp>
      <p:grpSp>
        <p:nvGrpSpPr>
          <p:cNvPr id="543" name="Google Shape;543;p51"/>
          <p:cNvGrpSpPr/>
          <p:nvPr/>
        </p:nvGrpSpPr>
        <p:grpSpPr>
          <a:xfrm>
            <a:off x="482188" y="421275"/>
            <a:ext cx="1479299" cy="1506152"/>
            <a:chOff x="482188" y="421275"/>
            <a:chExt cx="1479299" cy="1506152"/>
          </a:xfrm>
        </p:grpSpPr>
        <p:cxnSp>
          <p:nvCxnSpPr>
            <p:cNvPr id="544" name="Google Shape;544;p51"/>
            <p:cNvCxnSpPr/>
            <p:nvPr/>
          </p:nvCxnSpPr>
          <p:spPr>
            <a:xfrm rot="10800000">
              <a:off x="482188" y="421275"/>
              <a:ext cx="600" cy="1490400"/>
            </a:xfrm>
            <a:prstGeom prst="straightConnector1">
              <a:avLst/>
            </a:prstGeom>
            <a:noFill/>
            <a:ln w="38100" cap="flat" cmpd="sng">
              <a:solidFill>
                <a:srgbClr val="000000"/>
              </a:solidFill>
              <a:prstDash val="solid"/>
              <a:round/>
              <a:headEnd type="none" w="med" len="med"/>
              <a:tailEnd type="triangle" w="med" len="med"/>
            </a:ln>
          </p:spPr>
        </p:cxnSp>
        <p:cxnSp>
          <p:nvCxnSpPr>
            <p:cNvPr id="545" name="Google Shape;545;p51"/>
            <p:cNvCxnSpPr/>
            <p:nvPr/>
          </p:nvCxnSpPr>
          <p:spPr>
            <a:xfrm>
              <a:off x="482786" y="1891427"/>
              <a:ext cx="1478700" cy="36000"/>
            </a:xfrm>
            <a:prstGeom prst="straightConnector1">
              <a:avLst/>
            </a:prstGeom>
            <a:noFill/>
            <a:ln w="38100" cap="flat" cmpd="sng">
              <a:solidFill>
                <a:srgbClr val="000000"/>
              </a:solidFill>
              <a:prstDash val="solid"/>
              <a:round/>
              <a:headEnd type="none" w="med" len="med"/>
              <a:tailEnd type="triangle" w="med" len="med"/>
            </a:ln>
          </p:spPr>
        </p:cxnSp>
        <p:sp>
          <p:nvSpPr>
            <p:cNvPr id="546" name="Google Shape;546;p51"/>
            <p:cNvSpPr/>
            <p:nvPr/>
          </p:nvSpPr>
          <p:spPr>
            <a:xfrm>
              <a:off x="671660" y="1659228"/>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790359" y="1729210"/>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790359" y="1575100"/>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1"/>
            <p:cNvSpPr/>
            <p:nvPr/>
          </p:nvSpPr>
          <p:spPr>
            <a:xfrm>
              <a:off x="996231" y="1602451"/>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1"/>
            <p:cNvSpPr/>
            <p:nvPr/>
          </p:nvSpPr>
          <p:spPr>
            <a:xfrm>
              <a:off x="1259108" y="1367337"/>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1"/>
            <p:cNvSpPr/>
            <p:nvPr/>
          </p:nvSpPr>
          <p:spPr>
            <a:xfrm>
              <a:off x="741187" y="139247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1"/>
            <p:cNvSpPr/>
            <p:nvPr/>
          </p:nvSpPr>
          <p:spPr>
            <a:xfrm>
              <a:off x="919630" y="1442696"/>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1"/>
            <p:cNvSpPr/>
            <p:nvPr/>
          </p:nvSpPr>
          <p:spPr>
            <a:xfrm>
              <a:off x="1089092" y="1442696"/>
              <a:ext cx="62997" cy="56777"/>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1"/>
            <p:cNvSpPr/>
            <p:nvPr/>
          </p:nvSpPr>
          <p:spPr>
            <a:xfrm>
              <a:off x="1306636" y="149947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1"/>
            <p:cNvSpPr/>
            <p:nvPr/>
          </p:nvSpPr>
          <p:spPr>
            <a:xfrm>
              <a:off x="1387017" y="165611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1"/>
            <p:cNvSpPr/>
            <p:nvPr/>
          </p:nvSpPr>
          <p:spPr>
            <a:xfrm>
              <a:off x="1275384" y="172874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1"/>
            <p:cNvSpPr/>
            <p:nvPr/>
          </p:nvSpPr>
          <p:spPr>
            <a:xfrm>
              <a:off x="1261817" y="1631530"/>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1"/>
            <p:cNvSpPr/>
            <p:nvPr/>
          </p:nvSpPr>
          <p:spPr>
            <a:xfrm>
              <a:off x="678193" y="789819"/>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1"/>
            <p:cNvSpPr/>
            <p:nvPr/>
          </p:nvSpPr>
          <p:spPr>
            <a:xfrm>
              <a:off x="691797" y="926569"/>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1"/>
            <p:cNvSpPr/>
            <p:nvPr/>
          </p:nvSpPr>
          <p:spPr>
            <a:xfrm>
              <a:off x="832490" y="902907"/>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1"/>
            <p:cNvSpPr/>
            <p:nvPr/>
          </p:nvSpPr>
          <p:spPr>
            <a:xfrm>
              <a:off x="1035550" y="1055832"/>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1"/>
            <p:cNvSpPr/>
            <p:nvPr/>
          </p:nvSpPr>
          <p:spPr>
            <a:xfrm>
              <a:off x="780245" y="1055827"/>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1"/>
            <p:cNvSpPr/>
            <p:nvPr/>
          </p:nvSpPr>
          <p:spPr>
            <a:xfrm>
              <a:off x="1017137" y="789832"/>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1"/>
            <p:cNvSpPr/>
            <p:nvPr/>
          </p:nvSpPr>
          <p:spPr>
            <a:xfrm>
              <a:off x="847655" y="760031"/>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1"/>
            <p:cNvSpPr/>
            <p:nvPr/>
          </p:nvSpPr>
          <p:spPr>
            <a:xfrm>
              <a:off x="582975" y="648113"/>
              <a:ext cx="1277725" cy="1188475"/>
            </a:xfrm>
            <a:custGeom>
              <a:avLst/>
              <a:gdLst/>
              <a:ahLst/>
              <a:cxnLst/>
              <a:rect l="l" t="t" r="r" b="b"/>
              <a:pathLst>
                <a:path w="51109" h="47539" extrusionOk="0">
                  <a:moveTo>
                    <a:pt x="0" y="0"/>
                  </a:moveTo>
                  <a:lnTo>
                    <a:pt x="866" y="46492"/>
                  </a:lnTo>
                  <a:lnTo>
                    <a:pt x="50236" y="47539"/>
                  </a:lnTo>
                  <a:lnTo>
                    <a:pt x="51109" y="611"/>
                  </a:lnTo>
                  <a:close/>
                </a:path>
              </a:pathLst>
            </a:custGeom>
            <a:noFill/>
            <a:ln w="38100" cap="flat" cmpd="sng">
              <a:solidFill>
                <a:srgbClr val="999999"/>
              </a:solidFill>
              <a:prstDash val="solid"/>
              <a:round/>
              <a:headEnd type="none" w="med" len="med"/>
              <a:tailEnd type="none" w="med" len="med"/>
            </a:ln>
          </p:spPr>
        </p:sp>
        <p:sp>
          <p:nvSpPr>
            <p:cNvPr id="566" name="Google Shape;566;p51"/>
            <p:cNvSpPr/>
            <p:nvPr/>
          </p:nvSpPr>
          <p:spPr>
            <a:xfrm>
              <a:off x="1387017" y="121399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1"/>
            <p:cNvSpPr/>
            <p:nvPr/>
          </p:nvSpPr>
          <p:spPr>
            <a:xfrm>
              <a:off x="1656680" y="172874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1"/>
            <p:cNvSpPr/>
            <p:nvPr/>
          </p:nvSpPr>
          <p:spPr>
            <a:xfrm>
              <a:off x="1593692" y="149947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1"/>
            <p:cNvSpPr/>
            <p:nvPr/>
          </p:nvSpPr>
          <p:spPr>
            <a:xfrm>
              <a:off x="1656692" y="13304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1"/>
            <p:cNvSpPr/>
            <p:nvPr/>
          </p:nvSpPr>
          <p:spPr>
            <a:xfrm>
              <a:off x="1571317" y="108274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1"/>
            <p:cNvSpPr/>
            <p:nvPr/>
          </p:nvSpPr>
          <p:spPr>
            <a:xfrm>
              <a:off x="1685492" y="74464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1369642" y="7033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1508317" y="7898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1593692" y="8465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1432642" y="98327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51"/>
          <p:cNvGrpSpPr/>
          <p:nvPr/>
        </p:nvGrpSpPr>
        <p:grpSpPr>
          <a:xfrm>
            <a:off x="2084688" y="2122925"/>
            <a:ext cx="1479299" cy="1506152"/>
            <a:chOff x="2084688" y="2122925"/>
            <a:chExt cx="1479299" cy="1506152"/>
          </a:xfrm>
        </p:grpSpPr>
        <p:cxnSp>
          <p:nvCxnSpPr>
            <p:cNvPr id="577" name="Google Shape;577;p51"/>
            <p:cNvCxnSpPr/>
            <p:nvPr/>
          </p:nvCxnSpPr>
          <p:spPr>
            <a:xfrm rot="10800000">
              <a:off x="2084688" y="2122925"/>
              <a:ext cx="600" cy="1490400"/>
            </a:xfrm>
            <a:prstGeom prst="straightConnector1">
              <a:avLst/>
            </a:prstGeom>
            <a:noFill/>
            <a:ln w="38100" cap="flat" cmpd="sng">
              <a:solidFill>
                <a:srgbClr val="000000"/>
              </a:solidFill>
              <a:prstDash val="solid"/>
              <a:round/>
              <a:headEnd type="none" w="med" len="med"/>
              <a:tailEnd type="triangle" w="med" len="med"/>
            </a:ln>
          </p:spPr>
        </p:cxnSp>
        <p:cxnSp>
          <p:nvCxnSpPr>
            <p:cNvPr id="578" name="Google Shape;578;p51"/>
            <p:cNvCxnSpPr/>
            <p:nvPr/>
          </p:nvCxnSpPr>
          <p:spPr>
            <a:xfrm>
              <a:off x="2085286" y="3593077"/>
              <a:ext cx="1478700" cy="36000"/>
            </a:xfrm>
            <a:prstGeom prst="straightConnector1">
              <a:avLst/>
            </a:prstGeom>
            <a:noFill/>
            <a:ln w="38100" cap="flat" cmpd="sng">
              <a:solidFill>
                <a:srgbClr val="000000"/>
              </a:solidFill>
              <a:prstDash val="solid"/>
              <a:round/>
              <a:headEnd type="none" w="med" len="med"/>
              <a:tailEnd type="triangle" w="med" len="med"/>
            </a:ln>
          </p:spPr>
        </p:cxnSp>
        <p:sp>
          <p:nvSpPr>
            <p:cNvPr id="579" name="Google Shape;579;p51"/>
            <p:cNvSpPr/>
            <p:nvPr/>
          </p:nvSpPr>
          <p:spPr>
            <a:xfrm>
              <a:off x="2274160" y="336087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2392859" y="3430860"/>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2392859" y="3276750"/>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2598731" y="330410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2861608" y="3068987"/>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2343687" y="309412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2522130" y="314434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2691592" y="314434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2909136" y="320112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2989517" y="335776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2877884" y="343039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1"/>
            <p:cNvSpPr/>
            <p:nvPr/>
          </p:nvSpPr>
          <p:spPr>
            <a:xfrm>
              <a:off x="2864317" y="3333180"/>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1"/>
            <p:cNvSpPr/>
            <p:nvPr/>
          </p:nvSpPr>
          <p:spPr>
            <a:xfrm>
              <a:off x="2280693" y="2491469"/>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1"/>
            <p:cNvSpPr/>
            <p:nvPr/>
          </p:nvSpPr>
          <p:spPr>
            <a:xfrm>
              <a:off x="2294297" y="2628219"/>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1"/>
            <p:cNvSpPr/>
            <p:nvPr/>
          </p:nvSpPr>
          <p:spPr>
            <a:xfrm>
              <a:off x="2434990" y="2604557"/>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1"/>
            <p:cNvSpPr/>
            <p:nvPr/>
          </p:nvSpPr>
          <p:spPr>
            <a:xfrm>
              <a:off x="2638050" y="2757482"/>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1"/>
            <p:cNvSpPr/>
            <p:nvPr/>
          </p:nvSpPr>
          <p:spPr>
            <a:xfrm>
              <a:off x="2382745" y="2757477"/>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1"/>
            <p:cNvSpPr/>
            <p:nvPr/>
          </p:nvSpPr>
          <p:spPr>
            <a:xfrm>
              <a:off x="2619637" y="2491482"/>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1"/>
            <p:cNvSpPr/>
            <p:nvPr/>
          </p:nvSpPr>
          <p:spPr>
            <a:xfrm>
              <a:off x="2450155" y="2461681"/>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1"/>
            <p:cNvSpPr/>
            <p:nvPr/>
          </p:nvSpPr>
          <p:spPr>
            <a:xfrm>
              <a:off x="2989517" y="291564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1"/>
            <p:cNvSpPr/>
            <p:nvPr/>
          </p:nvSpPr>
          <p:spPr>
            <a:xfrm>
              <a:off x="3259180" y="343039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1"/>
            <p:cNvSpPr/>
            <p:nvPr/>
          </p:nvSpPr>
          <p:spPr>
            <a:xfrm>
              <a:off x="3196192" y="32011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1"/>
            <p:cNvSpPr/>
            <p:nvPr/>
          </p:nvSpPr>
          <p:spPr>
            <a:xfrm>
              <a:off x="3259192" y="303207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1"/>
            <p:cNvSpPr/>
            <p:nvPr/>
          </p:nvSpPr>
          <p:spPr>
            <a:xfrm>
              <a:off x="3173817" y="278439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1"/>
            <p:cNvSpPr/>
            <p:nvPr/>
          </p:nvSpPr>
          <p:spPr>
            <a:xfrm>
              <a:off x="3287992" y="244629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1"/>
            <p:cNvSpPr/>
            <p:nvPr/>
          </p:nvSpPr>
          <p:spPr>
            <a:xfrm>
              <a:off x="2972142" y="240497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1"/>
            <p:cNvSpPr/>
            <p:nvPr/>
          </p:nvSpPr>
          <p:spPr>
            <a:xfrm>
              <a:off x="3110817" y="249147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1"/>
            <p:cNvSpPr/>
            <p:nvPr/>
          </p:nvSpPr>
          <p:spPr>
            <a:xfrm>
              <a:off x="3196192" y="254817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1"/>
            <p:cNvSpPr/>
            <p:nvPr/>
          </p:nvSpPr>
          <p:spPr>
            <a:xfrm>
              <a:off x="3035142" y="26849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1"/>
            <p:cNvSpPr/>
            <p:nvPr/>
          </p:nvSpPr>
          <p:spPr>
            <a:xfrm>
              <a:off x="2877875" y="2364850"/>
              <a:ext cx="570632" cy="527802"/>
            </a:xfrm>
            <a:custGeom>
              <a:avLst/>
              <a:gdLst/>
              <a:ahLst/>
              <a:cxnLst/>
              <a:rect l="l" t="t" r="r" b="b"/>
              <a:pathLst>
                <a:path w="51109" h="47539" extrusionOk="0">
                  <a:moveTo>
                    <a:pt x="0" y="0"/>
                  </a:moveTo>
                  <a:lnTo>
                    <a:pt x="866" y="46492"/>
                  </a:lnTo>
                  <a:lnTo>
                    <a:pt x="50236" y="47539"/>
                  </a:lnTo>
                  <a:lnTo>
                    <a:pt x="51109" y="611"/>
                  </a:lnTo>
                  <a:close/>
                </a:path>
              </a:pathLst>
            </a:custGeom>
            <a:noFill/>
            <a:ln w="38100" cap="flat" cmpd="sng">
              <a:solidFill>
                <a:srgbClr val="FF9900"/>
              </a:solidFill>
              <a:prstDash val="solid"/>
              <a:round/>
              <a:headEnd type="none" w="med" len="med"/>
              <a:tailEnd type="none" w="med" len="med"/>
            </a:ln>
          </p:spPr>
        </p:sp>
        <p:sp>
          <p:nvSpPr>
            <p:cNvPr id="609" name="Google Shape;609;p51"/>
            <p:cNvSpPr/>
            <p:nvPr/>
          </p:nvSpPr>
          <p:spPr>
            <a:xfrm>
              <a:off x="2196275" y="2364850"/>
              <a:ext cx="570632" cy="527802"/>
            </a:xfrm>
            <a:custGeom>
              <a:avLst/>
              <a:gdLst/>
              <a:ahLst/>
              <a:cxnLst/>
              <a:rect l="l" t="t" r="r" b="b"/>
              <a:pathLst>
                <a:path w="51109" h="47539" extrusionOk="0">
                  <a:moveTo>
                    <a:pt x="0" y="0"/>
                  </a:moveTo>
                  <a:lnTo>
                    <a:pt x="866" y="46492"/>
                  </a:lnTo>
                  <a:lnTo>
                    <a:pt x="50236" y="47539"/>
                  </a:lnTo>
                  <a:lnTo>
                    <a:pt x="51109" y="611"/>
                  </a:lnTo>
                  <a:close/>
                </a:path>
              </a:pathLst>
            </a:custGeom>
            <a:noFill/>
            <a:ln w="38100" cap="flat" cmpd="sng">
              <a:solidFill>
                <a:srgbClr val="4A86E8"/>
              </a:solidFill>
              <a:prstDash val="solid"/>
              <a:round/>
              <a:headEnd type="none" w="med" len="med"/>
              <a:tailEnd type="none" w="med" len="med"/>
            </a:ln>
          </p:spPr>
        </p:sp>
        <p:sp>
          <p:nvSpPr>
            <p:cNvPr id="610" name="Google Shape;610;p51"/>
            <p:cNvSpPr/>
            <p:nvPr/>
          </p:nvSpPr>
          <p:spPr>
            <a:xfrm>
              <a:off x="2188150" y="2991275"/>
              <a:ext cx="570632" cy="527802"/>
            </a:xfrm>
            <a:custGeom>
              <a:avLst/>
              <a:gdLst/>
              <a:ahLst/>
              <a:cxnLst/>
              <a:rect l="l" t="t" r="r" b="b"/>
              <a:pathLst>
                <a:path w="51109" h="47539" extrusionOk="0">
                  <a:moveTo>
                    <a:pt x="0" y="0"/>
                  </a:moveTo>
                  <a:lnTo>
                    <a:pt x="866" y="46492"/>
                  </a:lnTo>
                  <a:lnTo>
                    <a:pt x="50236" y="47539"/>
                  </a:lnTo>
                  <a:lnTo>
                    <a:pt x="51109" y="611"/>
                  </a:lnTo>
                  <a:close/>
                </a:path>
              </a:pathLst>
            </a:custGeom>
            <a:noFill/>
            <a:ln w="38100" cap="flat" cmpd="sng">
              <a:solidFill>
                <a:srgbClr val="FF9900"/>
              </a:solidFill>
              <a:prstDash val="solid"/>
              <a:round/>
              <a:headEnd type="none" w="med" len="med"/>
              <a:tailEnd type="none" w="med" len="med"/>
            </a:ln>
          </p:spPr>
        </p:sp>
        <p:sp>
          <p:nvSpPr>
            <p:cNvPr id="611" name="Google Shape;611;p51"/>
            <p:cNvSpPr/>
            <p:nvPr/>
          </p:nvSpPr>
          <p:spPr>
            <a:xfrm>
              <a:off x="2861625" y="3002700"/>
              <a:ext cx="570632" cy="527802"/>
            </a:xfrm>
            <a:custGeom>
              <a:avLst/>
              <a:gdLst/>
              <a:ahLst/>
              <a:cxnLst/>
              <a:rect l="l" t="t" r="r" b="b"/>
              <a:pathLst>
                <a:path w="51109" h="47539" extrusionOk="0">
                  <a:moveTo>
                    <a:pt x="0" y="0"/>
                  </a:moveTo>
                  <a:lnTo>
                    <a:pt x="866" y="46492"/>
                  </a:lnTo>
                  <a:lnTo>
                    <a:pt x="50236" y="47539"/>
                  </a:lnTo>
                  <a:lnTo>
                    <a:pt x="51109" y="611"/>
                  </a:lnTo>
                  <a:close/>
                </a:path>
              </a:pathLst>
            </a:custGeom>
            <a:noFill/>
            <a:ln w="38100" cap="flat" cmpd="sng">
              <a:solidFill>
                <a:srgbClr val="FF9900"/>
              </a:solidFill>
              <a:prstDash val="solid"/>
              <a:round/>
              <a:headEnd type="none" w="med" len="med"/>
              <a:tailEnd type="none" w="med" len="med"/>
            </a:ln>
          </p:spPr>
        </p:sp>
      </p:grpSp>
      <p:grpSp>
        <p:nvGrpSpPr>
          <p:cNvPr id="612" name="Google Shape;612;p51"/>
          <p:cNvGrpSpPr/>
          <p:nvPr/>
        </p:nvGrpSpPr>
        <p:grpSpPr>
          <a:xfrm>
            <a:off x="378013" y="3390775"/>
            <a:ext cx="1479299" cy="1506152"/>
            <a:chOff x="378013" y="3390775"/>
            <a:chExt cx="1479299" cy="1506152"/>
          </a:xfrm>
        </p:grpSpPr>
        <p:cxnSp>
          <p:nvCxnSpPr>
            <p:cNvPr id="613" name="Google Shape;613;p51"/>
            <p:cNvCxnSpPr/>
            <p:nvPr/>
          </p:nvCxnSpPr>
          <p:spPr>
            <a:xfrm rot="10800000">
              <a:off x="378013" y="3390775"/>
              <a:ext cx="600" cy="1490400"/>
            </a:xfrm>
            <a:prstGeom prst="straightConnector1">
              <a:avLst/>
            </a:prstGeom>
            <a:noFill/>
            <a:ln w="38100" cap="flat" cmpd="sng">
              <a:solidFill>
                <a:srgbClr val="000000"/>
              </a:solidFill>
              <a:prstDash val="solid"/>
              <a:round/>
              <a:headEnd type="none" w="med" len="med"/>
              <a:tailEnd type="triangle" w="med" len="med"/>
            </a:ln>
          </p:spPr>
        </p:cxnSp>
        <p:cxnSp>
          <p:nvCxnSpPr>
            <p:cNvPr id="614" name="Google Shape;614;p51"/>
            <p:cNvCxnSpPr/>
            <p:nvPr/>
          </p:nvCxnSpPr>
          <p:spPr>
            <a:xfrm>
              <a:off x="378611" y="4860927"/>
              <a:ext cx="1478700" cy="36000"/>
            </a:xfrm>
            <a:prstGeom prst="straightConnector1">
              <a:avLst/>
            </a:prstGeom>
            <a:noFill/>
            <a:ln w="38100" cap="flat" cmpd="sng">
              <a:solidFill>
                <a:srgbClr val="000000"/>
              </a:solidFill>
              <a:prstDash val="solid"/>
              <a:round/>
              <a:headEnd type="none" w="med" len="med"/>
              <a:tailEnd type="triangle" w="med" len="med"/>
            </a:ln>
          </p:spPr>
        </p:cxnSp>
        <p:sp>
          <p:nvSpPr>
            <p:cNvPr id="615" name="Google Shape;615;p51"/>
            <p:cNvSpPr/>
            <p:nvPr/>
          </p:nvSpPr>
          <p:spPr>
            <a:xfrm>
              <a:off x="567485" y="462872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1"/>
            <p:cNvSpPr/>
            <p:nvPr/>
          </p:nvSpPr>
          <p:spPr>
            <a:xfrm>
              <a:off x="686184" y="4698710"/>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1"/>
            <p:cNvSpPr/>
            <p:nvPr/>
          </p:nvSpPr>
          <p:spPr>
            <a:xfrm>
              <a:off x="686184" y="4544600"/>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1"/>
            <p:cNvSpPr/>
            <p:nvPr/>
          </p:nvSpPr>
          <p:spPr>
            <a:xfrm>
              <a:off x="892056" y="457195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p:nvPr/>
          </p:nvSpPr>
          <p:spPr>
            <a:xfrm>
              <a:off x="1154933" y="4336837"/>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1"/>
            <p:cNvSpPr/>
            <p:nvPr/>
          </p:nvSpPr>
          <p:spPr>
            <a:xfrm>
              <a:off x="637012" y="436197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1"/>
            <p:cNvSpPr/>
            <p:nvPr/>
          </p:nvSpPr>
          <p:spPr>
            <a:xfrm>
              <a:off x="815455" y="441219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1"/>
            <p:cNvSpPr/>
            <p:nvPr/>
          </p:nvSpPr>
          <p:spPr>
            <a:xfrm>
              <a:off x="984917" y="441219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1"/>
            <p:cNvSpPr/>
            <p:nvPr/>
          </p:nvSpPr>
          <p:spPr>
            <a:xfrm>
              <a:off x="1202461" y="446897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1"/>
            <p:cNvSpPr/>
            <p:nvPr/>
          </p:nvSpPr>
          <p:spPr>
            <a:xfrm>
              <a:off x="1282842" y="462561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1"/>
            <p:cNvSpPr/>
            <p:nvPr/>
          </p:nvSpPr>
          <p:spPr>
            <a:xfrm>
              <a:off x="1171209" y="4698248"/>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1"/>
            <p:cNvSpPr/>
            <p:nvPr/>
          </p:nvSpPr>
          <p:spPr>
            <a:xfrm>
              <a:off x="1157642" y="4601030"/>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1"/>
            <p:cNvSpPr/>
            <p:nvPr/>
          </p:nvSpPr>
          <p:spPr>
            <a:xfrm>
              <a:off x="574018" y="3759319"/>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1"/>
            <p:cNvSpPr/>
            <p:nvPr/>
          </p:nvSpPr>
          <p:spPr>
            <a:xfrm>
              <a:off x="587622" y="3896069"/>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1"/>
            <p:cNvSpPr/>
            <p:nvPr/>
          </p:nvSpPr>
          <p:spPr>
            <a:xfrm>
              <a:off x="728315" y="3872407"/>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1"/>
            <p:cNvSpPr/>
            <p:nvPr/>
          </p:nvSpPr>
          <p:spPr>
            <a:xfrm>
              <a:off x="931375" y="4025332"/>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1"/>
            <p:cNvSpPr/>
            <p:nvPr/>
          </p:nvSpPr>
          <p:spPr>
            <a:xfrm>
              <a:off x="676070" y="4025327"/>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1"/>
            <p:cNvSpPr/>
            <p:nvPr/>
          </p:nvSpPr>
          <p:spPr>
            <a:xfrm>
              <a:off x="912962" y="3759332"/>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1"/>
            <p:cNvSpPr/>
            <p:nvPr/>
          </p:nvSpPr>
          <p:spPr>
            <a:xfrm>
              <a:off x="743480" y="3729531"/>
              <a:ext cx="63000" cy="56700"/>
            </a:xfrm>
            <a:prstGeom prst="ellipse">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1"/>
            <p:cNvSpPr/>
            <p:nvPr/>
          </p:nvSpPr>
          <p:spPr>
            <a:xfrm>
              <a:off x="1282842" y="418349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1"/>
            <p:cNvSpPr/>
            <p:nvPr/>
          </p:nvSpPr>
          <p:spPr>
            <a:xfrm>
              <a:off x="1552505" y="469824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1489517" y="446897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1"/>
            <p:cNvSpPr/>
            <p:nvPr/>
          </p:nvSpPr>
          <p:spPr>
            <a:xfrm>
              <a:off x="1552517" y="42999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1"/>
            <p:cNvSpPr/>
            <p:nvPr/>
          </p:nvSpPr>
          <p:spPr>
            <a:xfrm>
              <a:off x="1467142" y="405224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1581317" y="3714146"/>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1265467" y="36728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1"/>
            <p:cNvSpPr/>
            <p:nvPr/>
          </p:nvSpPr>
          <p:spPr>
            <a:xfrm>
              <a:off x="1404142" y="37593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1"/>
            <p:cNvSpPr/>
            <p:nvPr/>
          </p:nvSpPr>
          <p:spPr>
            <a:xfrm>
              <a:off x="1489517" y="381602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1"/>
            <p:cNvSpPr/>
            <p:nvPr/>
          </p:nvSpPr>
          <p:spPr>
            <a:xfrm>
              <a:off x="1328467" y="3952771"/>
              <a:ext cx="63000" cy="56700"/>
            </a:xfrm>
            <a:prstGeom prst="ellipse">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1"/>
            <p:cNvSpPr/>
            <p:nvPr/>
          </p:nvSpPr>
          <p:spPr>
            <a:xfrm>
              <a:off x="1154925" y="3632700"/>
              <a:ext cx="586859" cy="1165656"/>
            </a:xfrm>
            <a:custGeom>
              <a:avLst/>
              <a:gdLst/>
              <a:ahLst/>
              <a:cxnLst/>
              <a:rect l="l" t="t" r="r" b="b"/>
              <a:pathLst>
                <a:path w="51109" h="47539" extrusionOk="0">
                  <a:moveTo>
                    <a:pt x="0" y="0"/>
                  </a:moveTo>
                  <a:lnTo>
                    <a:pt x="866" y="46492"/>
                  </a:lnTo>
                  <a:lnTo>
                    <a:pt x="50236" y="47539"/>
                  </a:lnTo>
                  <a:lnTo>
                    <a:pt x="51109" y="611"/>
                  </a:lnTo>
                  <a:close/>
                </a:path>
              </a:pathLst>
            </a:custGeom>
            <a:noFill/>
            <a:ln w="38100" cap="flat" cmpd="sng">
              <a:solidFill>
                <a:srgbClr val="FF9900"/>
              </a:solidFill>
              <a:prstDash val="solid"/>
              <a:round/>
              <a:headEnd type="none" w="med" len="med"/>
              <a:tailEnd type="none" w="med" len="med"/>
            </a:ln>
          </p:spPr>
        </p:sp>
        <p:sp>
          <p:nvSpPr>
            <p:cNvPr id="645" name="Google Shape;645;p51"/>
            <p:cNvSpPr/>
            <p:nvPr/>
          </p:nvSpPr>
          <p:spPr>
            <a:xfrm>
              <a:off x="489600" y="3632700"/>
              <a:ext cx="570632" cy="527802"/>
            </a:xfrm>
            <a:custGeom>
              <a:avLst/>
              <a:gdLst/>
              <a:ahLst/>
              <a:cxnLst/>
              <a:rect l="l" t="t" r="r" b="b"/>
              <a:pathLst>
                <a:path w="51109" h="47539" extrusionOk="0">
                  <a:moveTo>
                    <a:pt x="0" y="0"/>
                  </a:moveTo>
                  <a:lnTo>
                    <a:pt x="866" y="46492"/>
                  </a:lnTo>
                  <a:lnTo>
                    <a:pt x="50236" y="47539"/>
                  </a:lnTo>
                  <a:lnTo>
                    <a:pt x="51109" y="611"/>
                  </a:lnTo>
                  <a:close/>
                </a:path>
              </a:pathLst>
            </a:custGeom>
            <a:noFill/>
            <a:ln w="38100" cap="flat" cmpd="sng">
              <a:solidFill>
                <a:srgbClr val="4A86E8"/>
              </a:solidFill>
              <a:prstDash val="solid"/>
              <a:round/>
              <a:headEnd type="none" w="med" len="med"/>
              <a:tailEnd type="none" w="med" len="med"/>
            </a:ln>
          </p:spPr>
        </p:sp>
        <p:sp>
          <p:nvSpPr>
            <p:cNvPr id="646" name="Google Shape;646;p51"/>
            <p:cNvSpPr/>
            <p:nvPr/>
          </p:nvSpPr>
          <p:spPr>
            <a:xfrm>
              <a:off x="481475" y="4259125"/>
              <a:ext cx="570632" cy="527802"/>
            </a:xfrm>
            <a:custGeom>
              <a:avLst/>
              <a:gdLst/>
              <a:ahLst/>
              <a:cxnLst/>
              <a:rect l="l" t="t" r="r" b="b"/>
              <a:pathLst>
                <a:path w="51109" h="47539" extrusionOk="0">
                  <a:moveTo>
                    <a:pt x="0" y="0"/>
                  </a:moveTo>
                  <a:lnTo>
                    <a:pt x="866" y="46492"/>
                  </a:lnTo>
                  <a:lnTo>
                    <a:pt x="50236" y="47539"/>
                  </a:lnTo>
                  <a:lnTo>
                    <a:pt x="51109" y="611"/>
                  </a:lnTo>
                  <a:close/>
                </a:path>
              </a:pathLst>
            </a:custGeom>
            <a:noFill/>
            <a:ln w="38100" cap="flat" cmpd="sng">
              <a:solidFill>
                <a:srgbClr val="FF9900"/>
              </a:solidFill>
              <a:prstDash val="solid"/>
              <a:round/>
              <a:headEnd type="none" w="med" len="med"/>
              <a:tailEnd type="none" w="med" len="med"/>
            </a:ln>
          </p:spPr>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2"/>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Algoritmo SGD</a:t>
            </a:r>
            <a:endParaRPr sz="2400" b="1"/>
          </a:p>
        </p:txBody>
      </p:sp>
      <p:sp>
        <p:nvSpPr>
          <p:cNvPr id="652" name="Google Shape;652;p52"/>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9 / 15</a:t>
            </a:r>
            <a:endParaRPr dirty="0"/>
          </a:p>
        </p:txBody>
      </p:sp>
      <p:sp>
        <p:nvSpPr>
          <p:cNvPr id="653" name="Google Shape;653;p52"/>
          <p:cNvSpPr txBox="1"/>
          <p:nvPr/>
        </p:nvSpPr>
        <p:spPr>
          <a:xfrm>
            <a:off x="444750" y="811225"/>
            <a:ext cx="8254500" cy="3033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rPr>
              <a:t>El gradiente descendente es el algoritmo de entreno más usado en redes neuronales, garantiza que el error disminuya hasta un mínimo local; para problemas de clasificación es común usar capa </a:t>
            </a:r>
            <a:r>
              <a:rPr lang="es-419" b="1" dirty="0">
                <a:solidFill>
                  <a:schemeClr val="dk1"/>
                </a:solidFill>
              </a:rPr>
              <a:t>Softmax</a:t>
            </a:r>
            <a:r>
              <a:rPr lang="es-419" dirty="0">
                <a:solidFill>
                  <a:schemeClr val="dk1"/>
                </a:solidFill>
              </a:rPr>
              <a:t> (ecuación izquierda), para derivar la salida seleccionada.</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Luego la red DMNN no es derivable por sus funciones </a:t>
            </a:r>
            <a:r>
              <a:rPr lang="es-419" b="1" dirty="0">
                <a:solidFill>
                  <a:schemeClr val="dk1"/>
                </a:solidFill>
              </a:rPr>
              <a:t>max </a:t>
            </a:r>
            <a:r>
              <a:rPr lang="es-419" dirty="0">
                <a:solidFill>
                  <a:schemeClr val="dk1"/>
                </a:solidFill>
              </a:rPr>
              <a:t>y </a:t>
            </a:r>
            <a:r>
              <a:rPr lang="es-419" b="1" dirty="0">
                <a:solidFill>
                  <a:schemeClr val="dk1"/>
                </a:solidFill>
              </a:rPr>
              <a:t>min</a:t>
            </a:r>
            <a:r>
              <a:rPr lang="es-419" dirty="0">
                <a:solidFill>
                  <a:schemeClr val="dk1"/>
                </a:solidFill>
              </a:rPr>
              <a:t>, así que la ecuación del medio hace una aproximación, propagando el error de </a:t>
            </a:r>
            <a:r>
              <a:rPr lang="es-419" b="1" dirty="0">
                <a:solidFill>
                  <a:schemeClr val="dk1"/>
                </a:solidFill>
              </a:rPr>
              <a:t>regresión logística</a:t>
            </a:r>
            <a:r>
              <a:rPr lang="es-419" dirty="0">
                <a:solidFill>
                  <a:schemeClr val="dk1"/>
                </a:solidFill>
              </a:rPr>
              <a:t> hacia atrás; el </a:t>
            </a:r>
            <a:r>
              <a:rPr lang="es-419" b="1" dirty="0">
                <a:solidFill>
                  <a:schemeClr val="dk1"/>
                </a:solidFill>
              </a:rPr>
              <a:t>“yd”</a:t>
            </a:r>
            <a:r>
              <a:rPr lang="es-419" dirty="0">
                <a:solidFill>
                  <a:schemeClr val="dk1"/>
                </a:solidFill>
              </a:rPr>
              <a:t> es la salida deseada, luego </a:t>
            </a:r>
            <a:r>
              <a:rPr lang="es-419" b="1" dirty="0">
                <a:solidFill>
                  <a:schemeClr val="dk1"/>
                </a:solidFill>
              </a:rPr>
              <a:t>“w”</a:t>
            </a:r>
            <a:r>
              <a:rPr lang="es-419" dirty="0">
                <a:solidFill>
                  <a:schemeClr val="dk1"/>
                </a:solidFill>
              </a:rPr>
              <a:t> es el peso sináptico de la neurona </a:t>
            </a:r>
            <a:r>
              <a:rPr lang="es-419" b="1" dirty="0">
                <a:solidFill>
                  <a:schemeClr val="dk1"/>
                </a:solidFill>
              </a:rPr>
              <a:t>“m”</a:t>
            </a:r>
            <a:r>
              <a:rPr lang="es-419" dirty="0">
                <a:solidFill>
                  <a:schemeClr val="dk1"/>
                </a:solidFill>
              </a:rPr>
              <a:t>, dendrita </a:t>
            </a:r>
            <a:r>
              <a:rPr lang="es-419" b="1" dirty="0">
                <a:solidFill>
                  <a:schemeClr val="dk1"/>
                </a:solidFill>
              </a:rPr>
              <a:t>“k”</a:t>
            </a:r>
            <a:r>
              <a:rPr lang="es-419" dirty="0">
                <a:solidFill>
                  <a:schemeClr val="dk1"/>
                </a:solidFill>
              </a:rPr>
              <a:t>, entrada</a:t>
            </a:r>
            <a:r>
              <a:rPr lang="es-419" b="1" dirty="0">
                <a:solidFill>
                  <a:schemeClr val="dk1"/>
                </a:solidFill>
              </a:rPr>
              <a:t> “i”</a:t>
            </a:r>
            <a:r>
              <a:rPr lang="es-419" dirty="0">
                <a:solidFill>
                  <a:schemeClr val="dk1"/>
                </a:solidFill>
              </a:rPr>
              <a:t> del extremo </a:t>
            </a:r>
            <a:r>
              <a:rPr lang="es-419" b="1" dirty="0">
                <a:solidFill>
                  <a:schemeClr val="dk1"/>
                </a:solidFill>
              </a:rPr>
              <a:t>“H”</a:t>
            </a:r>
            <a:r>
              <a:rPr lang="es-419" dirty="0">
                <a:solidFill>
                  <a:schemeClr val="dk1"/>
                </a:solidFill>
              </a:rPr>
              <a:t> o </a:t>
            </a:r>
            <a:r>
              <a:rPr lang="es-419" b="1" dirty="0">
                <a:solidFill>
                  <a:schemeClr val="dk1"/>
                </a:solidFill>
              </a:rPr>
              <a:t>“L” </a:t>
            </a:r>
            <a:r>
              <a:rPr lang="es-419" dirty="0">
                <a:solidFill>
                  <a:schemeClr val="dk1"/>
                </a:solidFill>
              </a:rPr>
              <a:t>respectivamente. La aproximación lo que hace es seguir hacia atrás a la cadena de selecciones </a:t>
            </a:r>
            <a:r>
              <a:rPr lang="es-419" b="1" dirty="0">
                <a:solidFill>
                  <a:schemeClr val="dk1"/>
                </a:solidFill>
              </a:rPr>
              <a:t>max</a:t>
            </a:r>
            <a:r>
              <a:rPr lang="es-419" dirty="0">
                <a:solidFill>
                  <a:schemeClr val="dk1"/>
                </a:solidFill>
              </a:rPr>
              <a:t> y </a:t>
            </a:r>
            <a:r>
              <a:rPr lang="es-419" b="1" dirty="0">
                <a:solidFill>
                  <a:schemeClr val="dk1"/>
                </a:solidFill>
              </a:rPr>
              <a:t>min</a:t>
            </a:r>
            <a:r>
              <a:rPr lang="es-419" dirty="0">
                <a:solidFill>
                  <a:schemeClr val="dk1"/>
                </a:solidFill>
              </a:rPr>
              <a:t> para averiguar cual es este peso responsable por el resultado dado.</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Finalmente tras hallar esto en cada iteración se procede a modificar el peso con la ecuación de la derecha (</a:t>
            </a:r>
            <a:r>
              <a:rPr lang="es-419" b="1" dirty="0">
                <a:solidFill>
                  <a:schemeClr val="dk1"/>
                </a:solidFill>
              </a:rPr>
              <a:t>GD</a:t>
            </a:r>
            <a:r>
              <a:rPr lang="es-419" dirty="0">
                <a:solidFill>
                  <a:schemeClr val="dk1"/>
                </a:solidFill>
              </a:rPr>
              <a:t>), donde el peso </a:t>
            </a:r>
            <a:r>
              <a:rPr lang="es-419" b="1" dirty="0">
                <a:solidFill>
                  <a:schemeClr val="dk1"/>
                </a:solidFill>
              </a:rPr>
              <a:t>“w”</a:t>
            </a:r>
            <a:r>
              <a:rPr lang="es-419" dirty="0">
                <a:solidFill>
                  <a:schemeClr val="dk1"/>
                </a:solidFill>
              </a:rPr>
              <a:t> varía con un parámetro </a:t>
            </a:r>
            <a:r>
              <a:rPr lang="es-419" b="1" dirty="0">
                <a:solidFill>
                  <a:schemeClr val="dk1"/>
                </a:solidFill>
              </a:rPr>
              <a:t>Alfa</a:t>
            </a:r>
            <a:r>
              <a:rPr lang="es-419" dirty="0">
                <a:solidFill>
                  <a:schemeClr val="dk1"/>
                </a:solidFill>
              </a:rPr>
              <a:t> (</a:t>
            </a:r>
            <a:r>
              <a:rPr lang="es-419" b="1" dirty="0">
                <a:solidFill>
                  <a:schemeClr val="dk1"/>
                </a:solidFill>
                <a:highlight>
                  <a:srgbClr val="FFFFFF"/>
                </a:highlight>
              </a:rPr>
              <a:t>α</a:t>
            </a:r>
            <a:r>
              <a:rPr lang="es-419" dirty="0">
                <a:solidFill>
                  <a:schemeClr val="dk1"/>
                </a:solidFill>
              </a:rPr>
              <a:t>) o paso que puede cambiar durante el entreno, y </a:t>
            </a:r>
            <a:r>
              <a:rPr lang="es-419" b="1" dirty="0">
                <a:solidFill>
                  <a:schemeClr val="dk1"/>
                </a:solidFill>
              </a:rPr>
              <a:t>Beta</a:t>
            </a:r>
            <a:r>
              <a:rPr lang="es-419" dirty="0">
                <a:solidFill>
                  <a:schemeClr val="dk1"/>
                </a:solidFill>
              </a:rPr>
              <a:t> (</a:t>
            </a:r>
            <a:r>
              <a:rPr lang="es-419" b="1" dirty="0">
                <a:solidFill>
                  <a:schemeClr val="dk1"/>
                </a:solidFill>
              </a:rPr>
              <a:t>β</a:t>
            </a:r>
            <a:r>
              <a:rPr lang="es-419" dirty="0">
                <a:solidFill>
                  <a:schemeClr val="dk1"/>
                </a:solidFill>
              </a:rPr>
              <a:t>) que es la fricción de la inercia </a:t>
            </a:r>
            <a:r>
              <a:rPr lang="es-419" b="1" dirty="0">
                <a:solidFill>
                  <a:schemeClr val="dk1"/>
                </a:solidFill>
              </a:rPr>
              <a:t>“u”</a:t>
            </a:r>
            <a:r>
              <a:rPr lang="es-419" dirty="0">
                <a:solidFill>
                  <a:schemeClr val="dk1"/>
                </a:solidFill>
              </a:rPr>
              <a:t>, el </a:t>
            </a:r>
            <a:r>
              <a:rPr lang="es-419" b="1" dirty="0">
                <a:solidFill>
                  <a:schemeClr val="dk1"/>
                </a:solidFill>
              </a:rPr>
              <a:t>“w”</a:t>
            </a:r>
            <a:r>
              <a:rPr lang="es-419" dirty="0">
                <a:solidFill>
                  <a:schemeClr val="dk1"/>
                </a:solidFill>
              </a:rPr>
              <a:t> de la derivada es el mismo modificado. Se llama estocástico (</a:t>
            </a:r>
            <a:r>
              <a:rPr lang="es-419" b="1" dirty="0">
                <a:solidFill>
                  <a:schemeClr val="dk1"/>
                </a:solidFill>
              </a:rPr>
              <a:t>SGD</a:t>
            </a:r>
            <a:r>
              <a:rPr lang="es-419" dirty="0">
                <a:solidFill>
                  <a:schemeClr val="dk1"/>
                </a:solidFill>
              </a:rPr>
              <a:t>) si se toman muestras al azar de todo el set de datos.</a:t>
            </a:r>
            <a:endParaRPr dirty="0">
              <a:solidFill>
                <a:schemeClr val="dk1"/>
              </a:solidFill>
            </a:endParaRPr>
          </a:p>
        </p:txBody>
      </p:sp>
      <p:pic>
        <p:nvPicPr>
          <p:cNvPr id="655" name="Google Shape;655;p52"/>
          <p:cNvPicPr preferRelativeResize="0">
            <a:picLocks noChangeAspect="1"/>
          </p:cNvPicPr>
          <p:nvPr/>
        </p:nvPicPr>
        <p:blipFill>
          <a:blip r:embed="rId3">
            <a:alphaModFix/>
          </a:blip>
          <a:stretch>
            <a:fillRect/>
          </a:stretch>
        </p:blipFill>
        <p:spPr>
          <a:xfrm>
            <a:off x="7109725" y="3978555"/>
            <a:ext cx="1428478" cy="999934"/>
          </a:xfrm>
          <a:prstGeom prst="rect">
            <a:avLst/>
          </a:prstGeom>
          <a:noFill/>
          <a:ln>
            <a:noFill/>
          </a:ln>
        </p:spPr>
      </p:pic>
      <p:pic>
        <p:nvPicPr>
          <p:cNvPr id="656" name="Google Shape;656;p52"/>
          <p:cNvPicPr preferRelativeResize="0">
            <a:picLocks noChangeAspect="1"/>
          </p:cNvPicPr>
          <p:nvPr/>
        </p:nvPicPr>
        <p:blipFill>
          <a:blip r:embed="rId4">
            <a:alphaModFix/>
          </a:blip>
          <a:stretch>
            <a:fillRect/>
          </a:stretch>
        </p:blipFill>
        <p:spPr>
          <a:xfrm>
            <a:off x="3152711" y="4008374"/>
            <a:ext cx="2844052" cy="681524"/>
          </a:xfrm>
          <a:prstGeom prst="rect">
            <a:avLst/>
          </a:prstGeom>
          <a:noFill/>
          <a:ln>
            <a:noFill/>
          </a:ln>
        </p:spPr>
      </p:pic>
      <p:pic>
        <p:nvPicPr>
          <p:cNvPr id="654" name="Google Shape;654;p52"/>
          <p:cNvPicPr preferRelativeResize="0">
            <a:picLocks noChangeAspect="1"/>
          </p:cNvPicPr>
          <p:nvPr/>
        </p:nvPicPr>
        <p:blipFill>
          <a:blip r:embed="rId5">
            <a:alphaModFix/>
          </a:blip>
          <a:stretch>
            <a:fillRect/>
          </a:stretch>
        </p:blipFill>
        <p:spPr>
          <a:xfrm>
            <a:off x="605797" y="3978555"/>
            <a:ext cx="1652202" cy="81989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53"/>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Algoritmo DE</a:t>
            </a:r>
            <a:endParaRPr sz="2400" b="1"/>
          </a:p>
        </p:txBody>
      </p:sp>
      <p:sp>
        <p:nvSpPr>
          <p:cNvPr id="662" name="Google Shape;662;p53"/>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10 / 15</a:t>
            </a:r>
            <a:endParaRPr dirty="0"/>
          </a:p>
        </p:txBody>
      </p:sp>
      <p:sp>
        <p:nvSpPr>
          <p:cNvPr id="663" name="Google Shape;663;p53"/>
          <p:cNvSpPr txBox="1"/>
          <p:nvPr/>
        </p:nvSpPr>
        <p:spPr>
          <a:xfrm>
            <a:off x="499800" y="803825"/>
            <a:ext cx="8144400" cy="1947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dirty="0">
                <a:solidFill>
                  <a:schemeClr val="dk1"/>
                </a:solidFill>
              </a:rPr>
              <a:t>Este algoritmo de optimización crea varias redes </a:t>
            </a:r>
            <a:r>
              <a:rPr lang="es-419" b="1" dirty="0">
                <a:solidFill>
                  <a:schemeClr val="dk1"/>
                </a:solidFill>
              </a:rPr>
              <a:t>“n”</a:t>
            </a:r>
            <a:r>
              <a:rPr lang="es-419" dirty="0">
                <a:solidFill>
                  <a:schemeClr val="dk1"/>
                </a:solidFill>
              </a:rPr>
              <a:t>, cada una será un agente llamado individuo, luego iterativamente reproducirá a los individuos, los hijos serán comparados con sus respectivos padres y sobrevivirá el que tenga un menor error, para mantener la población de tamaño </a:t>
            </a:r>
            <a:r>
              <a:rPr lang="es-419" b="1" dirty="0">
                <a:solidFill>
                  <a:schemeClr val="dk1"/>
                </a:solidFill>
              </a:rPr>
              <a:t>“n”</a:t>
            </a:r>
            <a:r>
              <a:rPr lang="es-419" dirty="0">
                <a:solidFill>
                  <a:schemeClr val="dk1"/>
                </a:solidFill>
              </a:rPr>
              <a:t>.</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En la ecuación se ve el proceso de reproducción del individuo enésimo </a:t>
            </a:r>
            <a:r>
              <a:rPr lang="es-419" b="1" dirty="0">
                <a:solidFill>
                  <a:schemeClr val="dk1"/>
                </a:solidFill>
              </a:rPr>
              <a:t>“</a:t>
            </a:r>
            <a:r>
              <a:rPr lang="es-419" b="1" dirty="0" err="1">
                <a:solidFill>
                  <a:schemeClr val="dk1"/>
                </a:solidFill>
              </a:rPr>
              <a:t>sub-n</a:t>
            </a:r>
            <a:r>
              <a:rPr lang="es-419" b="1" dirty="0">
                <a:solidFill>
                  <a:schemeClr val="dk1"/>
                </a:solidFill>
              </a:rPr>
              <a:t>”</a:t>
            </a:r>
            <a:r>
              <a:rPr lang="es-419" dirty="0">
                <a:solidFill>
                  <a:schemeClr val="dk1"/>
                </a:solidFill>
              </a:rPr>
              <a:t> generando al</a:t>
            </a:r>
            <a:r>
              <a:rPr lang="es-419" b="1" dirty="0">
                <a:solidFill>
                  <a:schemeClr val="dk1"/>
                </a:solidFill>
              </a:rPr>
              <a:t> “u”</a:t>
            </a:r>
            <a:r>
              <a:rPr lang="es-419" dirty="0">
                <a:solidFill>
                  <a:schemeClr val="dk1"/>
                </a:solidFill>
              </a:rPr>
              <a:t>, para ello se eligen al azar otros </a:t>
            </a:r>
            <a:r>
              <a:rPr lang="es-419" b="1" dirty="0">
                <a:solidFill>
                  <a:schemeClr val="dk1"/>
                </a:solidFill>
              </a:rPr>
              <a:t>3</a:t>
            </a:r>
            <a:r>
              <a:rPr lang="es-419" dirty="0">
                <a:solidFill>
                  <a:schemeClr val="dk1"/>
                </a:solidFill>
              </a:rPr>
              <a:t> individuos </a:t>
            </a:r>
            <a:r>
              <a:rPr lang="es-419" b="1" dirty="0">
                <a:solidFill>
                  <a:schemeClr val="dk1"/>
                </a:solidFill>
              </a:rPr>
              <a:t>“x0”</a:t>
            </a:r>
            <a:r>
              <a:rPr lang="es-419" dirty="0">
                <a:solidFill>
                  <a:schemeClr val="dk1"/>
                </a:solidFill>
              </a:rPr>
              <a:t>, </a:t>
            </a:r>
            <a:r>
              <a:rPr lang="es-419" b="1" dirty="0">
                <a:solidFill>
                  <a:schemeClr val="dk1"/>
                </a:solidFill>
              </a:rPr>
              <a:t>“x1”</a:t>
            </a:r>
            <a:r>
              <a:rPr lang="es-419" dirty="0">
                <a:solidFill>
                  <a:schemeClr val="dk1"/>
                </a:solidFill>
              </a:rPr>
              <a:t>, </a:t>
            </a:r>
            <a:r>
              <a:rPr lang="es-419" b="1" dirty="0">
                <a:solidFill>
                  <a:schemeClr val="dk1"/>
                </a:solidFill>
              </a:rPr>
              <a:t>“x2”</a:t>
            </a:r>
            <a:r>
              <a:rPr lang="es-419" dirty="0">
                <a:solidFill>
                  <a:schemeClr val="dk1"/>
                </a:solidFill>
              </a:rPr>
              <a:t>; el subíndice</a:t>
            </a:r>
            <a:r>
              <a:rPr lang="es-419" b="1" dirty="0">
                <a:solidFill>
                  <a:schemeClr val="dk1"/>
                </a:solidFill>
              </a:rPr>
              <a:t> “i”</a:t>
            </a:r>
            <a:r>
              <a:rPr lang="es-419" dirty="0">
                <a:solidFill>
                  <a:schemeClr val="dk1"/>
                </a:solidFill>
              </a:rPr>
              <a:t> refiere a cada peso sináptico operado, las constantes </a:t>
            </a:r>
            <a:r>
              <a:rPr lang="es-419" b="1" dirty="0">
                <a:solidFill>
                  <a:schemeClr val="dk1"/>
                </a:solidFill>
              </a:rPr>
              <a:t>“h” </a:t>
            </a:r>
            <a:r>
              <a:rPr lang="es-419" dirty="0">
                <a:solidFill>
                  <a:schemeClr val="dk1"/>
                </a:solidFill>
              </a:rPr>
              <a:t>y </a:t>
            </a:r>
            <a:r>
              <a:rPr lang="es-419" b="1" dirty="0">
                <a:solidFill>
                  <a:schemeClr val="dk1"/>
                </a:solidFill>
              </a:rPr>
              <a:t>“c”</a:t>
            </a:r>
            <a:r>
              <a:rPr lang="es-419" dirty="0">
                <a:solidFill>
                  <a:schemeClr val="dk1"/>
                </a:solidFill>
              </a:rPr>
              <a:t> son para la fuerza de la mutación y el porcentaje de recombinación respectivamente (</a:t>
            </a:r>
            <a:r>
              <a:rPr lang="es-419" b="1" dirty="0">
                <a:solidFill>
                  <a:schemeClr val="dk1"/>
                </a:solidFill>
              </a:rPr>
              <a:t>“c”</a:t>
            </a:r>
            <a:r>
              <a:rPr lang="es-419" dirty="0">
                <a:solidFill>
                  <a:schemeClr val="dk1"/>
                </a:solidFill>
              </a:rPr>
              <a:t> generalmente bajo).</a:t>
            </a:r>
            <a:endParaRPr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r>
              <a:rPr lang="es-419" dirty="0">
                <a:solidFill>
                  <a:schemeClr val="dk1"/>
                </a:solidFill>
              </a:rPr>
              <a:t>Existen en estos algoritmos evolutivos diferentes formas de reproducir y seleccionar individuos.</a:t>
            </a:r>
            <a:endParaRPr dirty="0">
              <a:solidFill>
                <a:schemeClr val="dk1"/>
              </a:solidFill>
            </a:endParaRPr>
          </a:p>
        </p:txBody>
      </p:sp>
      <p:pic>
        <p:nvPicPr>
          <p:cNvPr id="664" name="Google Shape;664;p53"/>
          <p:cNvPicPr preferRelativeResize="0">
            <a:picLocks noChangeAspect="1"/>
          </p:cNvPicPr>
          <p:nvPr/>
        </p:nvPicPr>
        <p:blipFill>
          <a:blip r:embed="rId3">
            <a:alphaModFix/>
          </a:blip>
          <a:stretch>
            <a:fillRect/>
          </a:stretch>
        </p:blipFill>
        <p:spPr>
          <a:xfrm>
            <a:off x="1000187" y="3510288"/>
            <a:ext cx="7143475" cy="1327262"/>
          </a:xfrm>
          <a:prstGeom prst="rect">
            <a:avLst/>
          </a:prstGeom>
          <a:noFill/>
          <a:ln>
            <a:noFill/>
          </a:ln>
        </p:spPr>
      </p:pic>
      <p:pic>
        <p:nvPicPr>
          <p:cNvPr id="665" name="Google Shape;665;p53"/>
          <p:cNvPicPr preferRelativeResize="0">
            <a:picLocks noChangeAspect="1"/>
          </p:cNvPicPr>
          <p:nvPr/>
        </p:nvPicPr>
        <p:blipFill>
          <a:blip r:embed="rId4">
            <a:alphaModFix/>
          </a:blip>
          <a:stretch>
            <a:fillRect/>
          </a:stretch>
        </p:blipFill>
        <p:spPr>
          <a:xfrm>
            <a:off x="2620150" y="2884514"/>
            <a:ext cx="3903136" cy="62577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4"/>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Algoritmo PSO</a:t>
            </a:r>
            <a:endParaRPr sz="2400" b="1"/>
          </a:p>
        </p:txBody>
      </p:sp>
      <p:sp>
        <p:nvSpPr>
          <p:cNvPr id="671" name="Google Shape;671;p54"/>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11 / 15</a:t>
            </a:r>
            <a:endParaRPr dirty="0"/>
          </a:p>
        </p:txBody>
      </p:sp>
      <p:sp>
        <p:nvSpPr>
          <p:cNvPr id="672" name="Google Shape;672;p54"/>
          <p:cNvSpPr txBox="1"/>
          <p:nvPr/>
        </p:nvSpPr>
        <p:spPr>
          <a:xfrm>
            <a:off x="5416175" y="920725"/>
            <a:ext cx="3482700" cy="36900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a:solidFill>
                  <a:schemeClr val="dk1"/>
                </a:solidFill>
              </a:rPr>
              <a:t>Este algoritmo de optimización crea varias redes </a:t>
            </a:r>
            <a:r>
              <a:rPr lang="es-419" b="1">
                <a:solidFill>
                  <a:schemeClr val="dk1"/>
                </a:solidFill>
              </a:rPr>
              <a:t>“n”</a:t>
            </a:r>
            <a:r>
              <a:rPr lang="es-419">
                <a:solidFill>
                  <a:schemeClr val="dk1"/>
                </a:solidFill>
              </a:rPr>
              <a:t>, cada una será un agente llamado partícula, el cual posee una posición </a:t>
            </a:r>
            <a:r>
              <a:rPr lang="es-419" b="1">
                <a:solidFill>
                  <a:schemeClr val="dk1"/>
                </a:solidFill>
              </a:rPr>
              <a:t>“PP”</a:t>
            </a:r>
            <a:r>
              <a:rPr lang="es-419">
                <a:solidFill>
                  <a:schemeClr val="dk1"/>
                </a:solidFill>
              </a:rPr>
              <a:t> que es el valor de sus pesos sinápticos, posee una posición </a:t>
            </a:r>
            <a:r>
              <a:rPr lang="es-419" b="1">
                <a:solidFill>
                  <a:schemeClr val="dk1"/>
                </a:solidFill>
              </a:rPr>
              <a:t>“PB”</a:t>
            </a:r>
            <a:r>
              <a:rPr lang="es-419">
                <a:solidFill>
                  <a:schemeClr val="dk1"/>
                </a:solidFill>
              </a:rPr>
              <a:t> que es la que tuvo el error más bajo para esa partícula, y posee una velocidad </a:t>
            </a:r>
            <a:r>
              <a:rPr lang="es-419" b="1">
                <a:solidFill>
                  <a:schemeClr val="dk1"/>
                </a:solidFill>
              </a:rPr>
              <a:t>“PV”</a:t>
            </a:r>
            <a:r>
              <a:rPr lang="es-419">
                <a:solidFill>
                  <a:schemeClr val="dk1"/>
                </a:solidFill>
              </a:rPr>
              <a:t> para cada peso sináptico.</a:t>
            </a:r>
            <a:endParaRPr>
              <a:solidFill>
                <a:schemeClr val="dk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419">
                <a:solidFill>
                  <a:schemeClr val="dk1"/>
                </a:solidFill>
              </a:rPr>
              <a:t>La ecuación muestra la actualización del movimiento que rige a la partícula, donde </a:t>
            </a:r>
            <a:r>
              <a:rPr lang="es-419" b="1">
                <a:solidFill>
                  <a:schemeClr val="dk1"/>
                </a:solidFill>
              </a:rPr>
              <a:t>“C1”</a:t>
            </a:r>
            <a:r>
              <a:rPr lang="es-419">
                <a:solidFill>
                  <a:schemeClr val="dk1"/>
                </a:solidFill>
              </a:rPr>
              <a:t> y </a:t>
            </a:r>
            <a:r>
              <a:rPr lang="es-419" b="1">
                <a:solidFill>
                  <a:schemeClr val="dk1"/>
                </a:solidFill>
              </a:rPr>
              <a:t>“C2”</a:t>
            </a:r>
            <a:r>
              <a:rPr lang="es-419">
                <a:solidFill>
                  <a:schemeClr val="dk1"/>
                </a:solidFill>
              </a:rPr>
              <a:t> favorecen exploración y explotación respectivamente, </a:t>
            </a:r>
            <a:r>
              <a:rPr lang="es-419" b="1">
                <a:solidFill>
                  <a:schemeClr val="dk1"/>
                </a:solidFill>
              </a:rPr>
              <a:t>“C3” </a:t>
            </a:r>
            <a:r>
              <a:rPr lang="es-419">
                <a:solidFill>
                  <a:schemeClr val="dk1"/>
                </a:solidFill>
              </a:rPr>
              <a:t>es la fricción de la inercia.</a:t>
            </a:r>
            <a:endParaRPr>
              <a:solidFill>
                <a:schemeClr val="dk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419" b="1">
                <a:solidFill>
                  <a:schemeClr val="dk1"/>
                </a:solidFill>
              </a:rPr>
              <a:t>“Mejor”</a:t>
            </a:r>
            <a:r>
              <a:rPr lang="es-419">
                <a:solidFill>
                  <a:schemeClr val="dk1"/>
                </a:solidFill>
              </a:rPr>
              <a:t> es la posición </a:t>
            </a:r>
            <a:r>
              <a:rPr lang="es-419" b="1">
                <a:solidFill>
                  <a:schemeClr val="dk1"/>
                </a:solidFill>
              </a:rPr>
              <a:t>“PB”</a:t>
            </a:r>
            <a:r>
              <a:rPr lang="es-419">
                <a:solidFill>
                  <a:schemeClr val="dk1"/>
                </a:solidFill>
              </a:rPr>
              <a:t> de la partícula que alcanzó el mínimo error.</a:t>
            </a:r>
            <a:endParaRPr>
              <a:solidFill>
                <a:schemeClr val="dk1"/>
              </a:solidFill>
            </a:endParaRPr>
          </a:p>
        </p:txBody>
      </p:sp>
      <p:pic>
        <p:nvPicPr>
          <p:cNvPr id="673" name="Google Shape;673;p54"/>
          <p:cNvPicPr preferRelativeResize="0">
            <a:picLocks noChangeAspect="1"/>
          </p:cNvPicPr>
          <p:nvPr/>
        </p:nvPicPr>
        <p:blipFill>
          <a:blip r:embed="rId3">
            <a:alphaModFix/>
          </a:blip>
          <a:stretch>
            <a:fillRect/>
          </a:stretch>
        </p:blipFill>
        <p:spPr>
          <a:xfrm>
            <a:off x="319350" y="2079249"/>
            <a:ext cx="4591994" cy="2295997"/>
          </a:xfrm>
          <a:prstGeom prst="rect">
            <a:avLst/>
          </a:prstGeom>
          <a:noFill/>
          <a:ln>
            <a:noFill/>
          </a:ln>
        </p:spPr>
      </p:pic>
      <p:pic>
        <p:nvPicPr>
          <p:cNvPr id="674" name="Google Shape;674;p54"/>
          <p:cNvPicPr preferRelativeResize="0">
            <a:picLocks noChangeAspect="1"/>
          </p:cNvPicPr>
          <p:nvPr/>
        </p:nvPicPr>
        <p:blipFill>
          <a:blip r:embed="rId4">
            <a:alphaModFix/>
          </a:blip>
          <a:stretch>
            <a:fillRect/>
          </a:stretch>
        </p:blipFill>
        <p:spPr>
          <a:xfrm>
            <a:off x="319351" y="1023775"/>
            <a:ext cx="4591994" cy="5931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4"/>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solidFill>
                  <a:schemeClr val="dk1"/>
                </a:solidFill>
              </a:rPr>
              <a:t>Factor de Amortiguamiento</a:t>
            </a:r>
            <a:endParaRPr sz="2400" b="1" dirty="0"/>
          </a:p>
        </p:txBody>
      </p:sp>
      <p:sp>
        <p:nvSpPr>
          <p:cNvPr id="671" name="Google Shape;671;p54"/>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12 / 15</a:t>
            </a:r>
            <a:endParaRPr dirty="0"/>
          </a:p>
        </p:txBody>
      </p:sp>
      <p:pic>
        <p:nvPicPr>
          <p:cNvPr id="3" name="Imagen 2">
            <a:extLst>
              <a:ext uri="{FF2B5EF4-FFF2-40B4-BE49-F238E27FC236}">
                <a16:creationId xmlns:a16="http://schemas.microsoft.com/office/drawing/2014/main" id="{501AB861-F24B-48DD-9D06-B023813CAA96}"/>
              </a:ext>
            </a:extLst>
          </p:cNvPr>
          <p:cNvPicPr preferRelativeResize="0">
            <a:picLocks noChangeAspect="1"/>
          </p:cNvPicPr>
          <p:nvPr/>
        </p:nvPicPr>
        <p:blipFill>
          <a:blip r:embed="rId3"/>
          <a:stretch/>
        </p:blipFill>
        <p:spPr>
          <a:xfrm>
            <a:off x="3143424" y="929374"/>
            <a:ext cx="2857143" cy="457143"/>
          </a:xfrm>
          <a:prstGeom prst="rect">
            <a:avLst/>
          </a:prstGeom>
        </p:spPr>
      </p:pic>
      <p:pic>
        <p:nvPicPr>
          <p:cNvPr id="5" name="Imagen 4">
            <a:extLst>
              <a:ext uri="{FF2B5EF4-FFF2-40B4-BE49-F238E27FC236}">
                <a16:creationId xmlns:a16="http://schemas.microsoft.com/office/drawing/2014/main" id="{C7EAAD42-8907-427F-AA42-3B753AC19E20}"/>
              </a:ext>
            </a:extLst>
          </p:cNvPr>
          <p:cNvPicPr preferRelativeResize="0">
            <a:picLocks noChangeAspect="1"/>
          </p:cNvPicPr>
          <p:nvPr/>
        </p:nvPicPr>
        <p:blipFill>
          <a:blip r:embed="rId4"/>
          <a:stretch>
            <a:fillRect/>
          </a:stretch>
        </p:blipFill>
        <p:spPr>
          <a:xfrm>
            <a:off x="2968257" y="1860746"/>
            <a:ext cx="3207479" cy="2461791"/>
          </a:xfrm>
          <a:prstGeom prst="rect">
            <a:avLst/>
          </a:prstGeom>
        </p:spPr>
      </p:pic>
      <p:sp>
        <p:nvSpPr>
          <p:cNvPr id="11" name="Google Shape;672;p54">
            <a:extLst>
              <a:ext uri="{FF2B5EF4-FFF2-40B4-BE49-F238E27FC236}">
                <a16:creationId xmlns:a16="http://schemas.microsoft.com/office/drawing/2014/main" id="{0B113C3E-373F-4DDA-93EF-009303648472}"/>
              </a:ext>
            </a:extLst>
          </p:cNvPr>
          <p:cNvSpPr txBox="1"/>
          <p:nvPr/>
        </p:nvSpPr>
        <p:spPr>
          <a:xfrm>
            <a:off x="329609" y="872741"/>
            <a:ext cx="2349219" cy="3964809"/>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CO" dirty="0">
                <a:solidFill>
                  <a:schemeClr val="dk1"/>
                </a:solidFill>
              </a:rPr>
              <a:t>Los tres algoritmos de entrenamiento tienen un parámetro que puede variar durante las épocas:</a:t>
            </a:r>
          </a:p>
          <a:p>
            <a:pPr marL="0" lvl="0" indent="0" algn="just" rtl="0">
              <a:spcBef>
                <a:spcPts val="0"/>
              </a:spcBef>
              <a:spcAft>
                <a:spcPts val="0"/>
              </a:spcAft>
              <a:buNone/>
            </a:pPr>
            <a:endParaRPr lang="es-CO" dirty="0">
              <a:solidFill>
                <a:schemeClr val="dk1"/>
              </a:solidFill>
            </a:endParaRPr>
          </a:p>
          <a:p>
            <a:pPr marL="0" lvl="0" indent="0" algn="just" rtl="0">
              <a:spcBef>
                <a:spcPts val="0"/>
              </a:spcBef>
              <a:spcAft>
                <a:spcPts val="0"/>
              </a:spcAft>
              <a:buNone/>
            </a:pPr>
            <a:r>
              <a:rPr lang="es-CO" dirty="0">
                <a:solidFill>
                  <a:schemeClr val="dk1"/>
                </a:solidFill>
              </a:rPr>
              <a:t>SGD: alfa</a:t>
            </a:r>
          </a:p>
          <a:p>
            <a:pPr marL="0" lvl="0" indent="0" algn="just" rtl="0">
              <a:spcBef>
                <a:spcPts val="0"/>
              </a:spcBef>
              <a:spcAft>
                <a:spcPts val="0"/>
              </a:spcAft>
              <a:buNone/>
            </a:pPr>
            <a:r>
              <a:rPr lang="es-CO" dirty="0">
                <a:solidFill>
                  <a:schemeClr val="dk1"/>
                </a:solidFill>
              </a:rPr>
              <a:t>DE: h</a:t>
            </a:r>
          </a:p>
          <a:p>
            <a:pPr marL="0" lvl="0" indent="0" algn="just" rtl="0">
              <a:spcBef>
                <a:spcPts val="0"/>
              </a:spcBef>
              <a:spcAft>
                <a:spcPts val="0"/>
              </a:spcAft>
              <a:buNone/>
            </a:pPr>
            <a:r>
              <a:rPr lang="es-CO" dirty="0">
                <a:solidFill>
                  <a:schemeClr val="dk1"/>
                </a:solidFill>
              </a:rPr>
              <a:t>PSO: c3</a:t>
            </a:r>
          </a:p>
          <a:p>
            <a:pPr marL="0" lvl="0" indent="0" algn="just" rtl="0">
              <a:spcBef>
                <a:spcPts val="0"/>
              </a:spcBef>
              <a:spcAft>
                <a:spcPts val="0"/>
              </a:spcAft>
              <a:buNone/>
            </a:pPr>
            <a:endParaRPr lang="es-CO" dirty="0">
              <a:solidFill>
                <a:schemeClr val="dk1"/>
              </a:solidFill>
            </a:endParaRPr>
          </a:p>
          <a:p>
            <a:pPr marL="0" lvl="0" indent="0" algn="just" rtl="0">
              <a:spcBef>
                <a:spcPts val="0"/>
              </a:spcBef>
              <a:spcAft>
                <a:spcPts val="0"/>
              </a:spcAft>
              <a:buNone/>
            </a:pPr>
            <a:r>
              <a:rPr lang="es-CO" dirty="0">
                <a:solidFill>
                  <a:schemeClr val="dk1"/>
                </a:solidFill>
              </a:rPr>
              <a:t>En la ecuación, ese parámetro es “v” y “</a:t>
            </a:r>
            <a:r>
              <a:rPr lang="es-CO" dirty="0" err="1">
                <a:solidFill>
                  <a:schemeClr val="dk1"/>
                </a:solidFill>
              </a:rPr>
              <a:t>rv</a:t>
            </a:r>
            <a:r>
              <a:rPr lang="es-CO" dirty="0">
                <a:solidFill>
                  <a:schemeClr val="dk1"/>
                </a:solidFill>
              </a:rPr>
              <a:t>” sería el valor verdadero usado en el entreno, eje Y.</a:t>
            </a:r>
          </a:p>
          <a:p>
            <a:pPr marL="0" lvl="0" indent="0" algn="just" rtl="0">
              <a:spcBef>
                <a:spcPts val="0"/>
              </a:spcBef>
              <a:spcAft>
                <a:spcPts val="0"/>
              </a:spcAft>
              <a:buNone/>
            </a:pPr>
            <a:endParaRPr lang="es-CO" dirty="0">
              <a:solidFill>
                <a:schemeClr val="dk1"/>
              </a:solidFill>
            </a:endParaRPr>
          </a:p>
          <a:p>
            <a:pPr marL="0" lvl="0" indent="0" algn="just" rtl="0">
              <a:spcBef>
                <a:spcPts val="0"/>
              </a:spcBef>
              <a:spcAft>
                <a:spcPts val="0"/>
              </a:spcAft>
              <a:buNone/>
            </a:pPr>
            <a:r>
              <a:rPr lang="es-CO" dirty="0">
                <a:solidFill>
                  <a:schemeClr val="dk1"/>
                </a:solidFill>
              </a:rPr>
              <a:t>El eje X, es la variable “t” que refiere a la iteración actual, de T iteraciones máximas.</a:t>
            </a:r>
            <a:endParaRPr dirty="0">
              <a:solidFill>
                <a:schemeClr val="dk1"/>
              </a:solidFill>
            </a:endParaRPr>
          </a:p>
        </p:txBody>
      </p:sp>
      <p:sp>
        <p:nvSpPr>
          <p:cNvPr id="12" name="Google Shape;672;p54">
            <a:extLst>
              <a:ext uri="{FF2B5EF4-FFF2-40B4-BE49-F238E27FC236}">
                <a16:creationId xmlns:a16="http://schemas.microsoft.com/office/drawing/2014/main" id="{7F5DD248-EDAC-42CD-A1CC-7E07E3B5766A}"/>
              </a:ext>
            </a:extLst>
          </p:cNvPr>
          <p:cNvSpPr txBox="1"/>
          <p:nvPr/>
        </p:nvSpPr>
        <p:spPr>
          <a:xfrm>
            <a:off x="6465162" y="1386517"/>
            <a:ext cx="2487451" cy="318548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CO" dirty="0">
                <a:solidFill>
                  <a:schemeClr val="dk1"/>
                </a:solidFill>
              </a:rPr>
              <a:t>En la gráfica se tomó:</a:t>
            </a:r>
          </a:p>
          <a:p>
            <a:pPr marL="0" lvl="0" indent="0" algn="just" rtl="0">
              <a:spcBef>
                <a:spcPts val="0"/>
              </a:spcBef>
              <a:spcAft>
                <a:spcPts val="0"/>
              </a:spcAft>
              <a:buNone/>
            </a:pPr>
            <a:endParaRPr lang="es-CO" dirty="0">
              <a:solidFill>
                <a:schemeClr val="dk1"/>
              </a:solidFill>
            </a:endParaRPr>
          </a:p>
          <a:p>
            <a:pPr marL="0" lvl="0" indent="0" algn="just" rtl="0">
              <a:spcBef>
                <a:spcPts val="0"/>
              </a:spcBef>
              <a:spcAft>
                <a:spcPts val="0"/>
              </a:spcAft>
              <a:buNone/>
            </a:pPr>
            <a:r>
              <a:rPr lang="es-CO" dirty="0">
                <a:solidFill>
                  <a:schemeClr val="dk1"/>
                </a:solidFill>
              </a:rPr>
              <a:t>v = 1</a:t>
            </a:r>
          </a:p>
          <a:p>
            <a:pPr marL="0" lvl="0" indent="0" algn="just" rtl="0">
              <a:spcBef>
                <a:spcPts val="0"/>
              </a:spcBef>
              <a:spcAft>
                <a:spcPts val="0"/>
              </a:spcAft>
              <a:buNone/>
            </a:pPr>
            <a:r>
              <a:rPr lang="es-CO" dirty="0">
                <a:solidFill>
                  <a:schemeClr val="dk1"/>
                </a:solidFill>
              </a:rPr>
              <a:t>T = 100 iteraciones (épocas)</a:t>
            </a:r>
          </a:p>
          <a:p>
            <a:pPr marL="0" lvl="0" indent="0" algn="just" rtl="0">
              <a:spcBef>
                <a:spcPts val="0"/>
              </a:spcBef>
              <a:spcAft>
                <a:spcPts val="0"/>
              </a:spcAft>
              <a:buNone/>
            </a:pPr>
            <a:endParaRPr lang="es-CO" dirty="0">
              <a:solidFill>
                <a:schemeClr val="dk1"/>
              </a:solidFill>
            </a:endParaRPr>
          </a:p>
          <a:p>
            <a:pPr marL="0" lvl="0" indent="0" algn="just" rtl="0">
              <a:spcBef>
                <a:spcPts val="0"/>
              </a:spcBef>
              <a:spcAft>
                <a:spcPts val="0"/>
              </a:spcAft>
              <a:buNone/>
            </a:pPr>
            <a:r>
              <a:rPr lang="es-CO" dirty="0">
                <a:solidFill>
                  <a:schemeClr val="dk1"/>
                </a:solidFill>
              </a:rPr>
              <a:t>f (factor amortiguamiento) =</a:t>
            </a:r>
          </a:p>
          <a:p>
            <a:pPr marL="0" lvl="0" indent="0" algn="just" rtl="0">
              <a:spcBef>
                <a:spcPts val="0"/>
              </a:spcBef>
              <a:spcAft>
                <a:spcPts val="0"/>
              </a:spcAft>
              <a:buNone/>
            </a:pPr>
            <a:r>
              <a:rPr lang="es-CO" dirty="0">
                <a:solidFill>
                  <a:schemeClr val="dk1"/>
                </a:solidFill>
              </a:rPr>
              <a:t>100 % rojo</a:t>
            </a:r>
          </a:p>
          <a:p>
            <a:pPr marL="0" lvl="0" indent="0" algn="just" rtl="0">
              <a:spcBef>
                <a:spcPts val="0"/>
              </a:spcBef>
              <a:spcAft>
                <a:spcPts val="0"/>
              </a:spcAft>
              <a:buNone/>
            </a:pPr>
            <a:r>
              <a:rPr lang="es-CO" dirty="0">
                <a:solidFill>
                  <a:schemeClr val="dk1"/>
                </a:solidFill>
              </a:rPr>
              <a:t>50 % verde</a:t>
            </a:r>
          </a:p>
          <a:p>
            <a:pPr marL="0" lvl="0" indent="0" algn="just" rtl="0">
              <a:spcBef>
                <a:spcPts val="0"/>
              </a:spcBef>
              <a:spcAft>
                <a:spcPts val="0"/>
              </a:spcAft>
              <a:buNone/>
            </a:pPr>
            <a:r>
              <a:rPr lang="es-CO" dirty="0">
                <a:solidFill>
                  <a:schemeClr val="dk1"/>
                </a:solidFill>
              </a:rPr>
              <a:t>10 % azul</a:t>
            </a:r>
          </a:p>
          <a:p>
            <a:pPr marL="0" lvl="0" indent="0" algn="just" rtl="0">
              <a:spcBef>
                <a:spcPts val="0"/>
              </a:spcBef>
              <a:spcAft>
                <a:spcPts val="0"/>
              </a:spcAft>
              <a:buNone/>
            </a:pPr>
            <a:endParaRPr lang="es-CO" dirty="0">
              <a:solidFill>
                <a:schemeClr val="dk1"/>
              </a:solidFill>
            </a:endParaRPr>
          </a:p>
          <a:p>
            <a:pPr marL="0" lvl="0" indent="0" algn="just" rtl="0">
              <a:spcBef>
                <a:spcPts val="0"/>
              </a:spcBef>
              <a:spcAft>
                <a:spcPts val="0"/>
              </a:spcAft>
              <a:buNone/>
            </a:pPr>
            <a:r>
              <a:rPr lang="es-CO" dirty="0">
                <a:solidFill>
                  <a:schemeClr val="dk1"/>
                </a:solidFill>
              </a:rPr>
              <a:t>En el software un f = 0 % implica que no cambiará el parámetro: </a:t>
            </a:r>
            <a:r>
              <a:rPr lang="es-CO" dirty="0" err="1">
                <a:solidFill>
                  <a:schemeClr val="dk1"/>
                </a:solidFill>
              </a:rPr>
              <a:t>rv</a:t>
            </a:r>
            <a:r>
              <a:rPr lang="es-CO" dirty="0">
                <a:solidFill>
                  <a:schemeClr val="dk1"/>
                </a:solidFill>
              </a:rPr>
              <a:t> = v</a:t>
            </a:r>
            <a:endParaRPr dirty="0">
              <a:solidFill>
                <a:schemeClr val="dk1"/>
              </a:solidFill>
            </a:endParaRPr>
          </a:p>
        </p:txBody>
      </p:sp>
    </p:spTree>
    <p:extLst>
      <p:ext uri="{BB962C8B-B14F-4D97-AF65-F5344CB8AC3E}">
        <p14:creationId xmlns:p14="http://schemas.microsoft.com/office/powerpoint/2010/main" val="1655798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5"/>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solidFill>
                  <a:schemeClr val="dk1"/>
                </a:solidFill>
              </a:rPr>
              <a:t>Algoritmos de Optimización</a:t>
            </a:r>
            <a:endParaRPr sz="2400" b="1"/>
          </a:p>
        </p:txBody>
      </p:sp>
      <p:sp>
        <p:nvSpPr>
          <p:cNvPr id="680" name="Google Shape;680;p55"/>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13 / 15</a:t>
            </a:r>
            <a:endParaRPr dirty="0"/>
          </a:p>
        </p:txBody>
      </p:sp>
      <p:sp>
        <p:nvSpPr>
          <p:cNvPr id="681" name="Google Shape;681;p55"/>
          <p:cNvSpPr txBox="1"/>
          <p:nvPr/>
        </p:nvSpPr>
        <p:spPr>
          <a:xfrm>
            <a:off x="4746875" y="789354"/>
            <a:ext cx="4152000" cy="1781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Unión de Dendritas:</a:t>
            </a:r>
            <a:r>
              <a:rPr lang="es-419" dirty="0">
                <a:solidFill>
                  <a:schemeClr val="dk1"/>
                </a:solidFill>
              </a:rPr>
              <a:t> recorre todas las dendritas (hipercajas) y para cada una revisa si se puede unir con otras de su misma clase, dando una hipercaja mayor; de cumplir con No cambiar el error más de cierta tolerancia, el cambio será permanente.</a:t>
            </a:r>
            <a:endParaRPr dirty="0">
              <a:solidFill>
                <a:schemeClr val="dk1"/>
              </a:solidFill>
            </a:endParaRPr>
          </a:p>
        </p:txBody>
      </p:sp>
      <p:sp>
        <p:nvSpPr>
          <p:cNvPr id="684" name="Google Shape;684;p55"/>
          <p:cNvSpPr txBox="1"/>
          <p:nvPr/>
        </p:nvSpPr>
        <p:spPr>
          <a:xfrm>
            <a:off x="245125" y="842096"/>
            <a:ext cx="4216713" cy="1781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419" b="1" dirty="0">
                <a:solidFill>
                  <a:schemeClr val="dk1"/>
                </a:solidFill>
              </a:rPr>
              <a:t>Eliminación de Dendritas:</a:t>
            </a:r>
            <a:r>
              <a:rPr lang="es-419" dirty="0">
                <a:solidFill>
                  <a:schemeClr val="dk1"/>
                </a:solidFill>
              </a:rPr>
              <a:t> recorre todas las dendritas (hipercajas) y para cada una revisa el cambio en el error si está no estuviera; de cumplir con No cambiar el error más de cierta tolerancia, el cambio será permanente.</a:t>
            </a:r>
            <a:endParaRPr dirty="0">
              <a:solidFill>
                <a:schemeClr val="dk1"/>
              </a:solidFill>
            </a:endParaRPr>
          </a:p>
          <a:p>
            <a:pPr marL="0" lvl="0" indent="0" algn="just" rtl="0">
              <a:spcBef>
                <a:spcPts val="0"/>
              </a:spcBef>
              <a:spcAft>
                <a:spcPts val="0"/>
              </a:spcAft>
              <a:buNone/>
            </a:pPr>
            <a:r>
              <a:rPr lang="es-419" dirty="0">
                <a:solidFill>
                  <a:schemeClr val="dk1"/>
                </a:solidFill>
              </a:rPr>
              <a:t>Esté método se puede usar durante el entreno, en el software, selecciona de a una dendrita al azar.</a:t>
            </a:r>
            <a:endParaRPr dirty="0">
              <a:solidFill>
                <a:schemeClr val="dk1"/>
              </a:solidFill>
            </a:endParaRPr>
          </a:p>
        </p:txBody>
      </p:sp>
      <p:pic>
        <p:nvPicPr>
          <p:cNvPr id="3" name="Imagen 2">
            <a:extLst>
              <a:ext uri="{FF2B5EF4-FFF2-40B4-BE49-F238E27FC236}">
                <a16:creationId xmlns:a16="http://schemas.microsoft.com/office/drawing/2014/main" id="{6B83AA9C-036D-4364-86DE-67E850BB6973}"/>
              </a:ext>
            </a:extLst>
          </p:cNvPr>
          <p:cNvPicPr preferRelativeResize="0">
            <a:picLocks noChangeAspect="1"/>
          </p:cNvPicPr>
          <p:nvPr/>
        </p:nvPicPr>
        <p:blipFill>
          <a:blip r:embed="rId3"/>
          <a:stretch>
            <a:fillRect/>
          </a:stretch>
        </p:blipFill>
        <p:spPr>
          <a:xfrm>
            <a:off x="4739553" y="2636875"/>
            <a:ext cx="4404447" cy="1939616"/>
          </a:xfrm>
          <a:prstGeom prst="rect">
            <a:avLst/>
          </a:prstGeom>
        </p:spPr>
      </p:pic>
      <p:pic>
        <p:nvPicPr>
          <p:cNvPr id="5" name="Imagen 4">
            <a:extLst>
              <a:ext uri="{FF2B5EF4-FFF2-40B4-BE49-F238E27FC236}">
                <a16:creationId xmlns:a16="http://schemas.microsoft.com/office/drawing/2014/main" id="{41C84786-5432-4467-ADE1-310B99E46DE1}"/>
              </a:ext>
            </a:extLst>
          </p:cNvPr>
          <p:cNvPicPr preferRelativeResize="0">
            <a:picLocks noChangeAspect="1"/>
          </p:cNvPicPr>
          <p:nvPr/>
        </p:nvPicPr>
        <p:blipFill>
          <a:blip r:embed="rId4"/>
          <a:stretch>
            <a:fillRect/>
          </a:stretch>
        </p:blipFill>
        <p:spPr>
          <a:xfrm>
            <a:off x="0" y="2570754"/>
            <a:ext cx="4638563" cy="2039996"/>
          </a:xfrm>
          <a:prstGeom prst="rect">
            <a:avLst/>
          </a:prstGeom>
        </p:spPr>
      </p:pic>
      <p:cxnSp>
        <p:nvCxnSpPr>
          <p:cNvPr id="7" name="Conector recto 6">
            <a:extLst>
              <a:ext uri="{FF2B5EF4-FFF2-40B4-BE49-F238E27FC236}">
                <a16:creationId xmlns:a16="http://schemas.microsoft.com/office/drawing/2014/main" id="{1B5E505C-E72F-409A-8645-65AECA3634B5}"/>
              </a:ext>
            </a:extLst>
          </p:cNvPr>
          <p:cNvCxnSpPr/>
          <p:nvPr/>
        </p:nvCxnSpPr>
        <p:spPr>
          <a:xfrm flipV="1">
            <a:off x="4705087" y="1084521"/>
            <a:ext cx="0" cy="36044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t>Formato Patrones TXT</a:t>
            </a:r>
            <a:endParaRPr sz="2400" b="1" dirty="0"/>
          </a:p>
        </p:txBody>
      </p:sp>
      <p:sp>
        <p:nvSpPr>
          <p:cNvPr id="89" name="Google Shape;89;p17"/>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4 / 34</a:t>
            </a:r>
            <a:endParaRPr dirty="0"/>
          </a:p>
        </p:txBody>
      </p:sp>
      <p:pic>
        <p:nvPicPr>
          <p:cNvPr id="90" name="Google Shape;90;p17"/>
          <p:cNvPicPr preferRelativeResize="0">
            <a:picLocks noChangeAspect="1"/>
          </p:cNvPicPr>
          <p:nvPr/>
        </p:nvPicPr>
        <p:blipFill>
          <a:blip r:embed="rId3"/>
          <a:stretch/>
        </p:blipFill>
        <p:spPr>
          <a:xfrm>
            <a:off x="2500827" y="1833593"/>
            <a:ext cx="4569445" cy="1753540"/>
          </a:xfrm>
          <a:prstGeom prst="rect">
            <a:avLst/>
          </a:prstGeom>
          <a:noFill/>
          <a:ln>
            <a:noFill/>
          </a:ln>
        </p:spPr>
      </p:pic>
      <p:sp>
        <p:nvSpPr>
          <p:cNvPr id="6" name="CuadroTexto 5">
            <a:extLst>
              <a:ext uri="{FF2B5EF4-FFF2-40B4-BE49-F238E27FC236}">
                <a16:creationId xmlns:a16="http://schemas.microsoft.com/office/drawing/2014/main" id="{5C33E3D5-64A8-4309-B045-AC43A8569AD3}"/>
              </a:ext>
            </a:extLst>
          </p:cNvPr>
          <p:cNvSpPr txBox="1"/>
          <p:nvPr/>
        </p:nvSpPr>
        <p:spPr>
          <a:xfrm>
            <a:off x="202979" y="414693"/>
            <a:ext cx="1839433" cy="1169551"/>
          </a:xfrm>
          <a:prstGeom prst="rect">
            <a:avLst/>
          </a:prstGeom>
          <a:noFill/>
        </p:spPr>
        <p:txBody>
          <a:bodyPr wrap="square" rtlCol="0">
            <a:spAutoFit/>
          </a:bodyPr>
          <a:lstStyle/>
          <a:p>
            <a:r>
              <a:rPr lang="es-CO" dirty="0"/>
              <a:t>El texto “Patrones: “ es obligatorio y debe ir en la primera línea del archivo, le sigue el título del problema</a:t>
            </a:r>
          </a:p>
        </p:txBody>
      </p:sp>
      <p:cxnSp>
        <p:nvCxnSpPr>
          <p:cNvPr id="7" name="Conector recto de flecha 6">
            <a:extLst>
              <a:ext uri="{FF2B5EF4-FFF2-40B4-BE49-F238E27FC236}">
                <a16:creationId xmlns:a16="http://schemas.microsoft.com/office/drawing/2014/main" id="{58B41595-F368-4B9F-A72A-56E158BF3F42}"/>
              </a:ext>
            </a:extLst>
          </p:cNvPr>
          <p:cNvCxnSpPr>
            <a:cxnSpLocks/>
          </p:cNvCxnSpPr>
          <p:nvPr/>
        </p:nvCxnSpPr>
        <p:spPr>
          <a:xfrm>
            <a:off x="2042412" y="1488558"/>
            <a:ext cx="490315" cy="43165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4D75EEA0-B2B1-4B27-B8A3-AE9648979B0F}"/>
              </a:ext>
            </a:extLst>
          </p:cNvPr>
          <p:cNvSpPr txBox="1"/>
          <p:nvPr/>
        </p:nvSpPr>
        <p:spPr>
          <a:xfrm>
            <a:off x="254926" y="1976177"/>
            <a:ext cx="1839432" cy="1815882"/>
          </a:xfrm>
          <a:prstGeom prst="rect">
            <a:avLst/>
          </a:prstGeom>
          <a:noFill/>
        </p:spPr>
        <p:txBody>
          <a:bodyPr wrap="square" rtlCol="0">
            <a:spAutoFit/>
          </a:bodyPr>
          <a:lstStyle/>
          <a:p>
            <a:r>
              <a:rPr lang="es-CO" dirty="0"/>
              <a:t>Los textos “Salidas: “ y “Entradas: “ son obligatorios y deben ir en la 2da y 3ra línea; pero luego de sus dos puntos las etiquetas son opcionales</a:t>
            </a:r>
          </a:p>
        </p:txBody>
      </p:sp>
      <p:cxnSp>
        <p:nvCxnSpPr>
          <p:cNvPr id="12" name="Conector recto de flecha 11">
            <a:extLst>
              <a:ext uri="{FF2B5EF4-FFF2-40B4-BE49-F238E27FC236}">
                <a16:creationId xmlns:a16="http://schemas.microsoft.com/office/drawing/2014/main" id="{847C0F34-5B55-45B1-BC25-966357F384EB}"/>
              </a:ext>
            </a:extLst>
          </p:cNvPr>
          <p:cNvCxnSpPr>
            <a:cxnSpLocks/>
          </p:cNvCxnSpPr>
          <p:nvPr/>
        </p:nvCxnSpPr>
        <p:spPr>
          <a:xfrm flipV="1">
            <a:off x="1881963" y="2194511"/>
            <a:ext cx="670810" cy="11763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947A401A-0989-41DD-B30C-7B4FEE34FE63}"/>
              </a:ext>
            </a:extLst>
          </p:cNvPr>
          <p:cNvCxnSpPr>
            <a:cxnSpLocks/>
          </p:cNvCxnSpPr>
          <p:nvPr/>
        </p:nvCxnSpPr>
        <p:spPr>
          <a:xfrm flipV="1">
            <a:off x="1936215" y="2443325"/>
            <a:ext cx="634206" cy="28058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A7314033-0779-4A19-B6A6-BBB3C482EC3C}"/>
              </a:ext>
            </a:extLst>
          </p:cNvPr>
          <p:cNvSpPr txBox="1"/>
          <p:nvPr/>
        </p:nvSpPr>
        <p:spPr>
          <a:xfrm>
            <a:off x="202979" y="4206511"/>
            <a:ext cx="2843730" cy="738664"/>
          </a:xfrm>
          <a:prstGeom prst="rect">
            <a:avLst/>
          </a:prstGeom>
          <a:noFill/>
        </p:spPr>
        <p:txBody>
          <a:bodyPr wrap="square" rtlCol="0">
            <a:spAutoFit/>
          </a:bodyPr>
          <a:lstStyle/>
          <a:p>
            <a:r>
              <a:rPr lang="es-CO" dirty="0"/>
              <a:t>En las 3 especificaciones de arriba, tenga en cuenta el espacio luego de los dos puntos</a:t>
            </a:r>
          </a:p>
        </p:txBody>
      </p:sp>
      <p:sp>
        <p:nvSpPr>
          <p:cNvPr id="17" name="CuadroTexto 16">
            <a:extLst>
              <a:ext uri="{FF2B5EF4-FFF2-40B4-BE49-F238E27FC236}">
                <a16:creationId xmlns:a16="http://schemas.microsoft.com/office/drawing/2014/main" id="{5C213D44-29C0-49EF-86CA-971C62C90983}"/>
              </a:ext>
            </a:extLst>
          </p:cNvPr>
          <p:cNvSpPr txBox="1"/>
          <p:nvPr/>
        </p:nvSpPr>
        <p:spPr>
          <a:xfrm>
            <a:off x="5539817" y="3042790"/>
            <a:ext cx="3136350" cy="1815882"/>
          </a:xfrm>
          <a:prstGeom prst="rect">
            <a:avLst/>
          </a:prstGeom>
          <a:noFill/>
        </p:spPr>
        <p:txBody>
          <a:bodyPr wrap="square" rtlCol="0">
            <a:spAutoFit/>
          </a:bodyPr>
          <a:lstStyle/>
          <a:p>
            <a:r>
              <a:rPr lang="es-CO" dirty="0"/>
              <a:t>A partir de la 4ta fila va la matriz de valores, cada fila es un patrón, las primeras columnas son las entradas y la última (derecha) es la salida</a:t>
            </a:r>
          </a:p>
          <a:p>
            <a:endParaRPr lang="es-CO" dirty="0"/>
          </a:p>
          <a:p>
            <a:r>
              <a:rPr lang="es-CO" dirty="0"/>
              <a:t>En el ejemplo, hay 4 patrones, dimensionalidad de entrada 3 y dos salidas / clases (0 y 1)</a:t>
            </a:r>
          </a:p>
        </p:txBody>
      </p:sp>
      <p:cxnSp>
        <p:nvCxnSpPr>
          <p:cNvPr id="18" name="Conector recto de flecha 17">
            <a:extLst>
              <a:ext uri="{FF2B5EF4-FFF2-40B4-BE49-F238E27FC236}">
                <a16:creationId xmlns:a16="http://schemas.microsoft.com/office/drawing/2014/main" id="{5B0B75BE-7078-4C3E-9270-52B744A4C41B}"/>
              </a:ext>
            </a:extLst>
          </p:cNvPr>
          <p:cNvCxnSpPr>
            <a:cxnSpLocks/>
          </p:cNvCxnSpPr>
          <p:nvPr/>
        </p:nvCxnSpPr>
        <p:spPr>
          <a:xfrm flipH="1" flipV="1">
            <a:off x="4327451" y="3042790"/>
            <a:ext cx="1203912" cy="42238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0630A44-F415-4058-96A5-1D3BEC3B2899}"/>
              </a:ext>
            </a:extLst>
          </p:cNvPr>
          <p:cNvCxnSpPr>
            <a:cxnSpLocks/>
          </p:cNvCxnSpPr>
          <p:nvPr/>
        </p:nvCxnSpPr>
        <p:spPr>
          <a:xfrm flipV="1">
            <a:off x="894932" y="3792059"/>
            <a:ext cx="0" cy="41445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5"/>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solidFill>
                  <a:schemeClr val="dk1"/>
                </a:solidFill>
              </a:rPr>
              <a:t>Matrices de Confusión</a:t>
            </a:r>
            <a:endParaRPr sz="2400" b="1" dirty="0"/>
          </a:p>
        </p:txBody>
      </p:sp>
      <p:sp>
        <p:nvSpPr>
          <p:cNvPr id="680" name="Google Shape;680;p55"/>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14 / 15</a:t>
            </a:r>
            <a:endParaRPr dirty="0"/>
          </a:p>
        </p:txBody>
      </p:sp>
      <p:pic>
        <p:nvPicPr>
          <p:cNvPr id="3" name="Imagen 2">
            <a:extLst>
              <a:ext uri="{FF2B5EF4-FFF2-40B4-BE49-F238E27FC236}">
                <a16:creationId xmlns:a16="http://schemas.microsoft.com/office/drawing/2014/main" id="{B9422F27-85C7-481A-A99D-437F6AA903D5}"/>
              </a:ext>
            </a:extLst>
          </p:cNvPr>
          <p:cNvPicPr preferRelativeResize="0">
            <a:picLocks noChangeAspect="1"/>
          </p:cNvPicPr>
          <p:nvPr/>
        </p:nvPicPr>
        <p:blipFill>
          <a:blip r:embed="rId3"/>
          <a:stretch>
            <a:fillRect/>
          </a:stretch>
        </p:blipFill>
        <p:spPr>
          <a:xfrm>
            <a:off x="2248882" y="1633654"/>
            <a:ext cx="4646235" cy="2109005"/>
          </a:xfrm>
          <a:prstGeom prst="rect">
            <a:avLst/>
          </a:prstGeom>
        </p:spPr>
      </p:pic>
      <p:sp>
        <p:nvSpPr>
          <p:cNvPr id="4" name="Abrir llave 3">
            <a:extLst>
              <a:ext uri="{FF2B5EF4-FFF2-40B4-BE49-F238E27FC236}">
                <a16:creationId xmlns:a16="http://schemas.microsoft.com/office/drawing/2014/main" id="{4EB3792A-C9E3-4793-B8A6-A2E03BD622B9}"/>
              </a:ext>
            </a:extLst>
          </p:cNvPr>
          <p:cNvSpPr/>
          <p:nvPr/>
        </p:nvSpPr>
        <p:spPr>
          <a:xfrm>
            <a:off x="1892595" y="2179674"/>
            <a:ext cx="265814" cy="765545"/>
          </a:xfrm>
          <a:prstGeom prst="lef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2" name="Abrir llave 11">
            <a:extLst>
              <a:ext uri="{FF2B5EF4-FFF2-40B4-BE49-F238E27FC236}">
                <a16:creationId xmlns:a16="http://schemas.microsoft.com/office/drawing/2014/main" id="{9F461708-68A2-4808-812D-1E5A5A80701C}"/>
              </a:ext>
            </a:extLst>
          </p:cNvPr>
          <p:cNvSpPr/>
          <p:nvPr/>
        </p:nvSpPr>
        <p:spPr>
          <a:xfrm rot="5400000">
            <a:off x="4338743" y="803500"/>
            <a:ext cx="265814" cy="1266599"/>
          </a:xfrm>
          <a:prstGeom prst="lef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13" name="Conector recto de flecha 12">
            <a:extLst>
              <a:ext uri="{FF2B5EF4-FFF2-40B4-BE49-F238E27FC236}">
                <a16:creationId xmlns:a16="http://schemas.microsoft.com/office/drawing/2014/main" id="{4E6E49C8-5F85-4256-9B79-8534679CA53C}"/>
              </a:ext>
            </a:extLst>
          </p:cNvPr>
          <p:cNvCxnSpPr>
            <a:cxnSpLocks/>
          </p:cNvCxnSpPr>
          <p:nvPr/>
        </p:nvCxnSpPr>
        <p:spPr>
          <a:xfrm>
            <a:off x="2977116" y="1436799"/>
            <a:ext cx="787061" cy="642655"/>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221D8B35-7C43-417A-BB39-63C5AA21B57A}"/>
              </a:ext>
            </a:extLst>
          </p:cNvPr>
          <p:cNvSpPr txBox="1"/>
          <p:nvPr/>
        </p:nvSpPr>
        <p:spPr>
          <a:xfrm>
            <a:off x="1625774" y="654784"/>
            <a:ext cx="1744872" cy="954107"/>
          </a:xfrm>
          <a:prstGeom prst="rect">
            <a:avLst/>
          </a:prstGeom>
          <a:noFill/>
        </p:spPr>
        <p:txBody>
          <a:bodyPr wrap="square" rtlCol="0">
            <a:spAutoFit/>
          </a:bodyPr>
          <a:lstStyle/>
          <a:p>
            <a:r>
              <a:rPr lang="es-CO" dirty="0"/>
              <a:t>Diagonal son los verdaderos (V) de la matriz, el resto son falsos (F).</a:t>
            </a:r>
          </a:p>
        </p:txBody>
      </p:sp>
      <p:sp>
        <p:nvSpPr>
          <p:cNvPr id="16" name="CuadroTexto 15">
            <a:extLst>
              <a:ext uri="{FF2B5EF4-FFF2-40B4-BE49-F238E27FC236}">
                <a16:creationId xmlns:a16="http://schemas.microsoft.com/office/drawing/2014/main" id="{5A0CF4DF-3002-466E-809F-2F35B79D8C71}"/>
              </a:ext>
            </a:extLst>
          </p:cNvPr>
          <p:cNvSpPr txBox="1"/>
          <p:nvPr/>
        </p:nvSpPr>
        <p:spPr>
          <a:xfrm>
            <a:off x="405045" y="2125182"/>
            <a:ext cx="1487550" cy="738664"/>
          </a:xfrm>
          <a:prstGeom prst="rect">
            <a:avLst/>
          </a:prstGeom>
          <a:noFill/>
        </p:spPr>
        <p:txBody>
          <a:bodyPr wrap="square" rtlCol="0">
            <a:spAutoFit/>
          </a:bodyPr>
          <a:lstStyle/>
          <a:p>
            <a:r>
              <a:rPr lang="es-CO" dirty="0"/>
              <a:t>Datos reales aportados por el set de patrones.</a:t>
            </a:r>
          </a:p>
        </p:txBody>
      </p:sp>
      <p:sp>
        <p:nvSpPr>
          <p:cNvPr id="17" name="CuadroTexto 16">
            <a:extLst>
              <a:ext uri="{FF2B5EF4-FFF2-40B4-BE49-F238E27FC236}">
                <a16:creationId xmlns:a16="http://schemas.microsoft.com/office/drawing/2014/main" id="{E967D2EC-7A3F-4E45-9B92-04A09363E1A1}"/>
              </a:ext>
            </a:extLst>
          </p:cNvPr>
          <p:cNvSpPr txBox="1"/>
          <p:nvPr/>
        </p:nvSpPr>
        <p:spPr>
          <a:xfrm>
            <a:off x="3557185" y="748447"/>
            <a:ext cx="1828929" cy="523220"/>
          </a:xfrm>
          <a:prstGeom prst="rect">
            <a:avLst/>
          </a:prstGeom>
          <a:noFill/>
        </p:spPr>
        <p:txBody>
          <a:bodyPr wrap="square" rtlCol="0">
            <a:spAutoFit/>
          </a:bodyPr>
          <a:lstStyle/>
          <a:p>
            <a:r>
              <a:rPr lang="es-CO" dirty="0"/>
              <a:t>Predicciones hechas por la red neuronal.</a:t>
            </a:r>
          </a:p>
        </p:txBody>
      </p:sp>
      <p:sp>
        <p:nvSpPr>
          <p:cNvPr id="18" name="CuadroTexto 17">
            <a:extLst>
              <a:ext uri="{FF2B5EF4-FFF2-40B4-BE49-F238E27FC236}">
                <a16:creationId xmlns:a16="http://schemas.microsoft.com/office/drawing/2014/main" id="{E413B4B7-C97C-4199-95CE-F92BF37BFB95}"/>
              </a:ext>
            </a:extLst>
          </p:cNvPr>
          <p:cNvSpPr txBox="1"/>
          <p:nvPr/>
        </p:nvSpPr>
        <p:spPr>
          <a:xfrm>
            <a:off x="7251404" y="3003995"/>
            <a:ext cx="1829978" cy="738664"/>
          </a:xfrm>
          <a:prstGeom prst="rect">
            <a:avLst/>
          </a:prstGeom>
          <a:noFill/>
        </p:spPr>
        <p:txBody>
          <a:bodyPr wrap="square" rtlCol="0">
            <a:spAutoFit/>
          </a:bodyPr>
          <a:lstStyle/>
          <a:p>
            <a:r>
              <a:rPr lang="es-CO" dirty="0"/>
              <a:t>Porcentaje de datos correctamente clasificados.</a:t>
            </a:r>
          </a:p>
        </p:txBody>
      </p:sp>
      <p:cxnSp>
        <p:nvCxnSpPr>
          <p:cNvPr id="19" name="Conector recto de flecha 18">
            <a:extLst>
              <a:ext uri="{FF2B5EF4-FFF2-40B4-BE49-F238E27FC236}">
                <a16:creationId xmlns:a16="http://schemas.microsoft.com/office/drawing/2014/main" id="{513901EB-F610-49F5-BD23-5657EAEEAB66}"/>
              </a:ext>
            </a:extLst>
          </p:cNvPr>
          <p:cNvCxnSpPr>
            <a:cxnSpLocks/>
          </p:cNvCxnSpPr>
          <p:nvPr/>
        </p:nvCxnSpPr>
        <p:spPr>
          <a:xfrm flipH="1">
            <a:off x="6655981" y="3174345"/>
            <a:ext cx="595423" cy="8985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9361D0C2-2AC1-4ED7-AC0A-FF99D06A7FE5}"/>
              </a:ext>
            </a:extLst>
          </p:cNvPr>
          <p:cNvSpPr txBox="1"/>
          <p:nvPr/>
        </p:nvSpPr>
        <p:spPr>
          <a:xfrm>
            <a:off x="6655981" y="4025908"/>
            <a:ext cx="2237560" cy="954107"/>
          </a:xfrm>
          <a:prstGeom prst="rect">
            <a:avLst/>
          </a:prstGeom>
          <a:noFill/>
        </p:spPr>
        <p:txBody>
          <a:bodyPr wrap="square" rtlCol="0">
            <a:spAutoFit/>
          </a:bodyPr>
          <a:lstStyle/>
          <a:p>
            <a:r>
              <a:rPr lang="es-CO" dirty="0"/>
              <a:t>Grado de acuerdo entre dos mediciones (reales vs predichos) tomando en consideración al azar.</a:t>
            </a:r>
          </a:p>
        </p:txBody>
      </p:sp>
      <p:cxnSp>
        <p:nvCxnSpPr>
          <p:cNvPr id="24" name="Conector recto de flecha 23">
            <a:extLst>
              <a:ext uri="{FF2B5EF4-FFF2-40B4-BE49-F238E27FC236}">
                <a16:creationId xmlns:a16="http://schemas.microsoft.com/office/drawing/2014/main" id="{99F31133-7BB9-480B-8119-B495953EDD46}"/>
              </a:ext>
            </a:extLst>
          </p:cNvPr>
          <p:cNvCxnSpPr>
            <a:cxnSpLocks/>
          </p:cNvCxnSpPr>
          <p:nvPr/>
        </p:nvCxnSpPr>
        <p:spPr>
          <a:xfrm flipH="1" flipV="1">
            <a:off x="6772940" y="3579627"/>
            <a:ext cx="478464" cy="44628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51191041-9BC4-426C-9758-D5959E984384}"/>
              </a:ext>
            </a:extLst>
          </p:cNvPr>
          <p:cNvSpPr txBox="1"/>
          <p:nvPr/>
        </p:nvSpPr>
        <p:spPr>
          <a:xfrm>
            <a:off x="6845497" y="364818"/>
            <a:ext cx="2048044" cy="954107"/>
          </a:xfrm>
          <a:prstGeom prst="rect">
            <a:avLst/>
          </a:prstGeom>
          <a:noFill/>
        </p:spPr>
        <p:txBody>
          <a:bodyPr wrap="square" rtlCol="0">
            <a:spAutoFit/>
          </a:bodyPr>
          <a:lstStyle/>
          <a:p>
            <a:r>
              <a:rPr lang="es-CO" dirty="0"/>
              <a:t>Porcentaje de los datos de dicha clase que fueron correctamente clasificados.</a:t>
            </a:r>
          </a:p>
        </p:txBody>
      </p:sp>
      <p:cxnSp>
        <p:nvCxnSpPr>
          <p:cNvPr id="28" name="Conector recto de flecha 27">
            <a:extLst>
              <a:ext uri="{FF2B5EF4-FFF2-40B4-BE49-F238E27FC236}">
                <a16:creationId xmlns:a16="http://schemas.microsoft.com/office/drawing/2014/main" id="{7BD7763D-3ADB-4B58-9D20-4EC50AF8AB0E}"/>
              </a:ext>
            </a:extLst>
          </p:cNvPr>
          <p:cNvCxnSpPr>
            <a:cxnSpLocks/>
          </p:cNvCxnSpPr>
          <p:nvPr/>
        </p:nvCxnSpPr>
        <p:spPr>
          <a:xfrm flipH="1">
            <a:off x="6039295" y="1008654"/>
            <a:ext cx="806202" cy="92647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24E64D60-9476-4B16-A8C9-884A8399C3C3}"/>
              </a:ext>
            </a:extLst>
          </p:cNvPr>
          <p:cNvSpPr txBox="1"/>
          <p:nvPr/>
        </p:nvSpPr>
        <p:spPr>
          <a:xfrm>
            <a:off x="257925" y="3548854"/>
            <a:ext cx="1794159" cy="1384995"/>
          </a:xfrm>
          <a:prstGeom prst="rect">
            <a:avLst/>
          </a:prstGeom>
          <a:noFill/>
        </p:spPr>
        <p:txBody>
          <a:bodyPr wrap="square" rtlCol="0">
            <a:spAutoFit/>
          </a:bodyPr>
          <a:lstStyle/>
          <a:p>
            <a:r>
              <a:rPr lang="es-CO" dirty="0"/>
              <a:t>Probabilidad de que la predicción entregada por el detector pertenezca realmente a dicha clase.</a:t>
            </a:r>
          </a:p>
        </p:txBody>
      </p:sp>
      <p:cxnSp>
        <p:nvCxnSpPr>
          <p:cNvPr id="33" name="Conector recto de flecha 32">
            <a:extLst>
              <a:ext uri="{FF2B5EF4-FFF2-40B4-BE49-F238E27FC236}">
                <a16:creationId xmlns:a16="http://schemas.microsoft.com/office/drawing/2014/main" id="{1033061C-EC62-4D5E-974B-CE229F3F8C12}"/>
              </a:ext>
            </a:extLst>
          </p:cNvPr>
          <p:cNvCxnSpPr>
            <a:cxnSpLocks/>
          </p:cNvCxnSpPr>
          <p:nvPr/>
        </p:nvCxnSpPr>
        <p:spPr>
          <a:xfrm flipV="1">
            <a:off x="1818422" y="3373327"/>
            <a:ext cx="589949" cy="65258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E03484A2-D5DF-4DC0-B415-3CC764AD5A77}"/>
              </a:ext>
            </a:extLst>
          </p:cNvPr>
          <p:cNvSpPr txBox="1"/>
          <p:nvPr/>
        </p:nvSpPr>
        <p:spPr>
          <a:xfrm>
            <a:off x="7117687" y="1551195"/>
            <a:ext cx="1829978" cy="1169551"/>
          </a:xfrm>
          <a:prstGeom prst="rect">
            <a:avLst/>
          </a:prstGeom>
          <a:noFill/>
        </p:spPr>
        <p:txBody>
          <a:bodyPr wrap="square" rtlCol="0">
            <a:spAutoFit/>
          </a:bodyPr>
          <a:lstStyle/>
          <a:p>
            <a:r>
              <a:rPr lang="es-CO" dirty="0"/>
              <a:t>Media armónica entre la Exactitud y la Sensibilidad, relaciona ambas mediciones.</a:t>
            </a:r>
          </a:p>
        </p:txBody>
      </p:sp>
      <p:sp>
        <p:nvSpPr>
          <p:cNvPr id="37" name="CuadroTexto 36">
            <a:extLst>
              <a:ext uri="{FF2B5EF4-FFF2-40B4-BE49-F238E27FC236}">
                <a16:creationId xmlns:a16="http://schemas.microsoft.com/office/drawing/2014/main" id="{428EFDF8-40DD-4222-A0FE-E17C5A7C1D50}"/>
              </a:ext>
            </a:extLst>
          </p:cNvPr>
          <p:cNvSpPr txBox="1"/>
          <p:nvPr/>
        </p:nvSpPr>
        <p:spPr>
          <a:xfrm>
            <a:off x="2708388" y="4005189"/>
            <a:ext cx="3551273" cy="738664"/>
          </a:xfrm>
          <a:prstGeom prst="rect">
            <a:avLst/>
          </a:prstGeom>
          <a:noFill/>
        </p:spPr>
        <p:txBody>
          <a:bodyPr wrap="square" rtlCol="0">
            <a:spAutoFit/>
          </a:bodyPr>
          <a:lstStyle/>
          <a:p>
            <a:r>
              <a:rPr lang="es-CO" dirty="0"/>
              <a:t>Porcentaje de los datos No pertenecientes a dicha clase, que fueron correctamente clasificados como No pertenecientes.</a:t>
            </a:r>
          </a:p>
        </p:txBody>
      </p:sp>
      <p:cxnSp>
        <p:nvCxnSpPr>
          <p:cNvPr id="38" name="Conector recto de flecha 37">
            <a:extLst>
              <a:ext uri="{FF2B5EF4-FFF2-40B4-BE49-F238E27FC236}">
                <a16:creationId xmlns:a16="http://schemas.microsoft.com/office/drawing/2014/main" id="{28F8288C-E13C-4C71-8889-2F42860FF7F8}"/>
              </a:ext>
            </a:extLst>
          </p:cNvPr>
          <p:cNvCxnSpPr>
            <a:cxnSpLocks/>
          </p:cNvCxnSpPr>
          <p:nvPr/>
        </p:nvCxnSpPr>
        <p:spPr>
          <a:xfrm flipH="1">
            <a:off x="6772940" y="1751053"/>
            <a:ext cx="370269" cy="18209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74DEB7C0-EF6F-4B65-B557-34522756F0BB}"/>
              </a:ext>
            </a:extLst>
          </p:cNvPr>
          <p:cNvCxnSpPr>
            <a:cxnSpLocks/>
          </p:cNvCxnSpPr>
          <p:nvPr/>
        </p:nvCxnSpPr>
        <p:spPr>
          <a:xfrm flipH="1" flipV="1">
            <a:off x="3476847" y="3680920"/>
            <a:ext cx="361504" cy="344989"/>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B94DB376-4205-411A-923A-1BD083FF63E5}"/>
              </a:ext>
            </a:extLst>
          </p:cNvPr>
          <p:cNvSpPr txBox="1"/>
          <p:nvPr/>
        </p:nvSpPr>
        <p:spPr>
          <a:xfrm>
            <a:off x="64052" y="166200"/>
            <a:ext cx="1487549" cy="1384995"/>
          </a:xfrm>
          <a:prstGeom prst="rect">
            <a:avLst/>
          </a:prstGeom>
          <a:noFill/>
        </p:spPr>
        <p:txBody>
          <a:bodyPr wrap="square" rtlCol="0">
            <a:spAutoFit/>
          </a:bodyPr>
          <a:lstStyle/>
          <a:p>
            <a:r>
              <a:rPr lang="es-CO" dirty="0"/>
              <a:t>Hay matriz para:</a:t>
            </a:r>
          </a:p>
          <a:p>
            <a:r>
              <a:rPr lang="es-CO" dirty="0"/>
              <a:t>Entreno</a:t>
            </a:r>
          </a:p>
          <a:p>
            <a:r>
              <a:rPr lang="es-CO" dirty="0"/>
              <a:t>Validación</a:t>
            </a:r>
          </a:p>
          <a:p>
            <a:r>
              <a:rPr lang="es-CO" dirty="0"/>
              <a:t>Testeo</a:t>
            </a:r>
          </a:p>
          <a:p>
            <a:r>
              <a:rPr lang="es-CO" dirty="0"/>
              <a:t>y sus combinaciones</a:t>
            </a:r>
          </a:p>
        </p:txBody>
      </p:sp>
    </p:spTree>
    <p:extLst>
      <p:ext uri="{BB962C8B-B14F-4D97-AF65-F5344CB8AC3E}">
        <p14:creationId xmlns:p14="http://schemas.microsoft.com/office/powerpoint/2010/main" val="2081522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5"/>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dirty="0">
                <a:solidFill>
                  <a:schemeClr val="dk1"/>
                </a:solidFill>
              </a:rPr>
              <a:t>ROC</a:t>
            </a:r>
            <a:endParaRPr sz="2400" b="1" dirty="0"/>
          </a:p>
        </p:txBody>
      </p:sp>
      <p:sp>
        <p:nvSpPr>
          <p:cNvPr id="680" name="Google Shape;680;p55"/>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15 / 15</a:t>
            </a:r>
            <a:endParaRPr dirty="0"/>
          </a:p>
        </p:txBody>
      </p:sp>
      <p:pic>
        <p:nvPicPr>
          <p:cNvPr id="3" name="Imagen 2">
            <a:extLst>
              <a:ext uri="{FF2B5EF4-FFF2-40B4-BE49-F238E27FC236}">
                <a16:creationId xmlns:a16="http://schemas.microsoft.com/office/drawing/2014/main" id="{D3ADCF12-2805-4322-84D6-12B9C883E9C2}"/>
              </a:ext>
            </a:extLst>
          </p:cNvPr>
          <p:cNvPicPr preferRelativeResize="0">
            <a:picLocks noChangeAspect="1"/>
          </p:cNvPicPr>
          <p:nvPr/>
        </p:nvPicPr>
        <p:blipFill>
          <a:blip r:embed="rId3"/>
          <a:stretch>
            <a:fillRect/>
          </a:stretch>
        </p:blipFill>
        <p:spPr>
          <a:xfrm>
            <a:off x="2901366" y="953108"/>
            <a:ext cx="3505689" cy="3448531"/>
          </a:xfrm>
          <a:prstGeom prst="rect">
            <a:avLst/>
          </a:prstGeom>
        </p:spPr>
      </p:pic>
      <p:pic>
        <p:nvPicPr>
          <p:cNvPr id="5" name="Imagen 4">
            <a:extLst>
              <a:ext uri="{FF2B5EF4-FFF2-40B4-BE49-F238E27FC236}">
                <a16:creationId xmlns:a16="http://schemas.microsoft.com/office/drawing/2014/main" id="{E7CEDD0F-EE06-4D0B-BC5C-2B86A6BA9D5C}"/>
              </a:ext>
            </a:extLst>
          </p:cNvPr>
          <p:cNvPicPr preferRelativeResize="0">
            <a:picLocks noChangeAspect="1"/>
          </p:cNvPicPr>
          <p:nvPr/>
        </p:nvPicPr>
        <p:blipFill>
          <a:blip r:embed="rId4"/>
          <a:stretch>
            <a:fillRect/>
          </a:stretch>
        </p:blipFill>
        <p:spPr>
          <a:xfrm>
            <a:off x="135128" y="3045986"/>
            <a:ext cx="2406053" cy="1935515"/>
          </a:xfrm>
          <a:prstGeom prst="rect">
            <a:avLst/>
          </a:prstGeom>
        </p:spPr>
      </p:pic>
      <p:sp>
        <p:nvSpPr>
          <p:cNvPr id="12" name="CuadroTexto 11">
            <a:extLst>
              <a:ext uri="{FF2B5EF4-FFF2-40B4-BE49-F238E27FC236}">
                <a16:creationId xmlns:a16="http://schemas.microsoft.com/office/drawing/2014/main" id="{A988945B-9440-49C8-83CD-40FE09ECEC0F}"/>
              </a:ext>
            </a:extLst>
          </p:cNvPr>
          <p:cNvSpPr txBox="1"/>
          <p:nvPr/>
        </p:nvSpPr>
        <p:spPr>
          <a:xfrm>
            <a:off x="6635474" y="953107"/>
            <a:ext cx="2508525" cy="2893100"/>
          </a:xfrm>
          <a:prstGeom prst="rect">
            <a:avLst/>
          </a:prstGeom>
          <a:noFill/>
        </p:spPr>
        <p:txBody>
          <a:bodyPr wrap="square" rtlCol="0">
            <a:spAutoFit/>
          </a:bodyPr>
          <a:lstStyle/>
          <a:p>
            <a:r>
              <a:rPr lang="es-CO" dirty="0"/>
              <a:t>En el software solo contamos con un punto por clase, así que eso es lo que puede verse en la imagen para 3 clases.</a:t>
            </a:r>
          </a:p>
          <a:p>
            <a:endParaRPr lang="es-CO" dirty="0"/>
          </a:p>
          <a:p>
            <a:r>
              <a:rPr lang="es-CO" dirty="0"/>
              <a:t>La línea gris diagonal significa un sistema aleatorio (50 % probabilidad), valores inferiores son clasificadores pésimos, pero reversibles si se invierten sus salidas (simetría en torno a la línea).</a:t>
            </a:r>
          </a:p>
        </p:txBody>
      </p:sp>
      <p:sp>
        <p:nvSpPr>
          <p:cNvPr id="13" name="CuadroTexto 12">
            <a:extLst>
              <a:ext uri="{FF2B5EF4-FFF2-40B4-BE49-F238E27FC236}">
                <a16:creationId xmlns:a16="http://schemas.microsoft.com/office/drawing/2014/main" id="{32E9018B-3C2A-44FF-B048-D43B871F49EF}"/>
              </a:ext>
            </a:extLst>
          </p:cNvPr>
          <p:cNvSpPr txBox="1"/>
          <p:nvPr/>
        </p:nvSpPr>
        <p:spPr>
          <a:xfrm>
            <a:off x="127591" y="799218"/>
            <a:ext cx="2560519" cy="2246769"/>
          </a:xfrm>
          <a:prstGeom prst="rect">
            <a:avLst/>
          </a:prstGeom>
          <a:noFill/>
        </p:spPr>
        <p:txBody>
          <a:bodyPr wrap="square" rtlCol="0">
            <a:spAutoFit/>
          </a:bodyPr>
          <a:lstStyle/>
          <a:p>
            <a:r>
              <a:rPr lang="es-CO" dirty="0"/>
              <a:t>El eje X es (1 - especificidad) y el eje Y es la sensibilidad, por tanto, esta gráfica relaciona las dos magnitudes; su punto óptimo es 0,1 (esquina superior izquierda).</a:t>
            </a:r>
          </a:p>
          <a:p>
            <a:endParaRPr lang="es-CO" dirty="0"/>
          </a:p>
          <a:p>
            <a:r>
              <a:rPr lang="es-CO" dirty="0"/>
              <a:t>La curva de región de convergencia debería lucir como la imagen de abajo.</a:t>
            </a:r>
          </a:p>
        </p:txBody>
      </p:sp>
      <p:cxnSp>
        <p:nvCxnSpPr>
          <p:cNvPr id="14" name="Conector recto de flecha 13">
            <a:extLst>
              <a:ext uri="{FF2B5EF4-FFF2-40B4-BE49-F238E27FC236}">
                <a16:creationId xmlns:a16="http://schemas.microsoft.com/office/drawing/2014/main" id="{77C0EC92-1528-4E5E-9535-DCEE988759C7}"/>
              </a:ext>
            </a:extLst>
          </p:cNvPr>
          <p:cNvCxnSpPr>
            <a:cxnSpLocks/>
          </p:cNvCxnSpPr>
          <p:nvPr/>
        </p:nvCxnSpPr>
        <p:spPr>
          <a:xfrm flipH="1">
            <a:off x="5104950" y="2162744"/>
            <a:ext cx="1530525" cy="91358"/>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937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2;p45">
            <a:extLst>
              <a:ext uri="{FF2B5EF4-FFF2-40B4-BE49-F238E27FC236}">
                <a16:creationId xmlns:a16="http://schemas.microsoft.com/office/drawing/2014/main" id="{1A661535-74C7-4BEA-A2C7-0A4B9C7F4AEF}"/>
              </a:ext>
            </a:extLst>
          </p:cNvPr>
          <p:cNvSpPr txBox="1"/>
          <p:nvPr/>
        </p:nvSpPr>
        <p:spPr>
          <a:xfrm>
            <a:off x="1764750" y="198325"/>
            <a:ext cx="5614500" cy="6097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419" sz="2400" b="1" dirty="0">
                <a:solidFill>
                  <a:schemeClr val="dk1"/>
                </a:solidFill>
              </a:rPr>
              <a:t>Gracias por usar SoftwareDMNN</a:t>
            </a:r>
            <a:endParaRPr sz="2400" b="1" dirty="0"/>
          </a:p>
        </p:txBody>
      </p:sp>
      <p:pic>
        <p:nvPicPr>
          <p:cNvPr id="6" name="Imagen 5">
            <a:extLst>
              <a:ext uri="{FF2B5EF4-FFF2-40B4-BE49-F238E27FC236}">
                <a16:creationId xmlns:a16="http://schemas.microsoft.com/office/drawing/2014/main" id="{047B5866-498B-43B1-8947-52E8680CD50D}"/>
              </a:ext>
            </a:extLst>
          </p:cNvPr>
          <p:cNvPicPr>
            <a:picLocks noChangeAspect="1"/>
          </p:cNvPicPr>
          <p:nvPr/>
        </p:nvPicPr>
        <p:blipFill>
          <a:blip r:embed="rId3"/>
          <a:stretch>
            <a:fillRect/>
          </a:stretch>
        </p:blipFill>
        <p:spPr>
          <a:xfrm>
            <a:off x="630612" y="808074"/>
            <a:ext cx="3801888" cy="2501038"/>
          </a:xfrm>
          <a:prstGeom prst="rect">
            <a:avLst/>
          </a:prstGeom>
        </p:spPr>
      </p:pic>
      <p:pic>
        <p:nvPicPr>
          <p:cNvPr id="8" name="Imagen 7">
            <a:extLst>
              <a:ext uri="{FF2B5EF4-FFF2-40B4-BE49-F238E27FC236}">
                <a16:creationId xmlns:a16="http://schemas.microsoft.com/office/drawing/2014/main" id="{C69AD6F3-FC46-41FA-A06B-70546832F05B}"/>
              </a:ext>
            </a:extLst>
          </p:cNvPr>
          <p:cNvPicPr>
            <a:picLocks noChangeAspect="1"/>
          </p:cNvPicPr>
          <p:nvPr/>
        </p:nvPicPr>
        <p:blipFill>
          <a:blip r:embed="rId4"/>
          <a:stretch>
            <a:fillRect/>
          </a:stretch>
        </p:blipFill>
        <p:spPr>
          <a:xfrm>
            <a:off x="5936833" y="2424844"/>
            <a:ext cx="1173679" cy="1678807"/>
          </a:xfrm>
          <a:prstGeom prst="rect">
            <a:avLst/>
          </a:prstGeom>
        </p:spPr>
      </p:pic>
      <p:pic>
        <p:nvPicPr>
          <p:cNvPr id="9" name="Imagen 8">
            <a:extLst>
              <a:ext uri="{FF2B5EF4-FFF2-40B4-BE49-F238E27FC236}">
                <a16:creationId xmlns:a16="http://schemas.microsoft.com/office/drawing/2014/main" id="{1689E0BA-0669-4773-A3D9-42CC5871B586}"/>
              </a:ext>
            </a:extLst>
          </p:cNvPr>
          <p:cNvPicPr>
            <a:picLocks noChangeAspect="1"/>
          </p:cNvPicPr>
          <p:nvPr/>
        </p:nvPicPr>
        <p:blipFill>
          <a:blip r:embed="rId4"/>
          <a:stretch>
            <a:fillRect/>
          </a:stretch>
        </p:blipFill>
        <p:spPr>
          <a:xfrm>
            <a:off x="5610768" y="2853691"/>
            <a:ext cx="1173679" cy="1678807"/>
          </a:xfrm>
          <a:prstGeom prst="rect">
            <a:avLst/>
          </a:prstGeom>
        </p:spPr>
      </p:pic>
      <p:pic>
        <p:nvPicPr>
          <p:cNvPr id="10" name="Imagen 9">
            <a:extLst>
              <a:ext uri="{FF2B5EF4-FFF2-40B4-BE49-F238E27FC236}">
                <a16:creationId xmlns:a16="http://schemas.microsoft.com/office/drawing/2014/main" id="{66EDE9B8-1513-4B6C-A827-AA081EA0A647}"/>
              </a:ext>
            </a:extLst>
          </p:cNvPr>
          <p:cNvPicPr>
            <a:picLocks noChangeAspect="1"/>
          </p:cNvPicPr>
          <p:nvPr/>
        </p:nvPicPr>
        <p:blipFill>
          <a:blip r:embed="rId4"/>
          <a:stretch>
            <a:fillRect/>
          </a:stretch>
        </p:blipFill>
        <p:spPr>
          <a:xfrm>
            <a:off x="6474308" y="2639267"/>
            <a:ext cx="1173679" cy="1678807"/>
          </a:xfrm>
          <a:prstGeom prst="rect">
            <a:avLst/>
          </a:prstGeom>
        </p:spPr>
      </p:pic>
      <p:pic>
        <p:nvPicPr>
          <p:cNvPr id="11" name="Imagen 10">
            <a:extLst>
              <a:ext uri="{FF2B5EF4-FFF2-40B4-BE49-F238E27FC236}">
                <a16:creationId xmlns:a16="http://schemas.microsoft.com/office/drawing/2014/main" id="{2B308EC7-F6C3-44B8-BACD-1421D9CCFEF3}"/>
              </a:ext>
            </a:extLst>
          </p:cNvPr>
          <p:cNvPicPr>
            <a:picLocks noChangeAspect="1"/>
          </p:cNvPicPr>
          <p:nvPr/>
        </p:nvPicPr>
        <p:blipFill>
          <a:blip r:embed="rId4"/>
          <a:stretch>
            <a:fillRect/>
          </a:stretch>
        </p:blipFill>
        <p:spPr>
          <a:xfrm>
            <a:off x="7237550" y="2853691"/>
            <a:ext cx="1173679" cy="1678807"/>
          </a:xfrm>
          <a:prstGeom prst="rect">
            <a:avLst/>
          </a:prstGeom>
        </p:spPr>
      </p:pic>
      <p:pic>
        <p:nvPicPr>
          <p:cNvPr id="12" name="Imagen 11">
            <a:extLst>
              <a:ext uri="{FF2B5EF4-FFF2-40B4-BE49-F238E27FC236}">
                <a16:creationId xmlns:a16="http://schemas.microsoft.com/office/drawing/2014/main" id="{DC6A16C2-19AC-4898-9552-7DB86197876E}"/>
              </a:ext>
            </a:extLst>
          </p:cNvPr>
          <p:cNvPicPr>
            <a:picLocks noChangeAspect="1"/>
          </p:cNvPicPr>
          <p:nvPr/>
        </p:nvPicPr>
        <p:blipFill>
          <a:blip r:embed="rId4"/>
          <a:stretch>
            <a:fillRect/>
          </a:stretch>
        </p:blipFill>
        <p:spPr>
          <a:xfrm>
            <a:off x="6784447" y="3246068"/>
            <a:ext cx="1173679" cy="1678807"/>
          </a:xfrm>
          <a:prstGeom prst="rect">
            <a:avLst/>
          </a:prstGeom>
        </p:spPr>
      </p:pic>
      <p:pic>
        <p:nvPicPr>
          <p:cNvPr id="13" name="Imagen 12">
            <a:extLst>
              <a:ext uri="{FF2B5EF4-FFF2-40B4-BE49-F238E27FC236}">
                <a16:creationId xmlns:a16="http://schemas.microsoft.com/office/drawing/2014/main" id="{9D19EAF9-14EC-43A1-A167-9BA12981EE4C}"/>
              </a:ext>
            </a:extLst>
          </p:cNvPr>
          <p:cNvPicPr>
            <a:picLocks noChangeAspect="1"/>
          </p:cNvPicPr>
          <p:nvPr/>
        </p:nvPicPr>
        <p:blipFill>
          <a:blip r:embed="rId4"/>
          <a:stretch>
            <a:fillRect/>
          </a:stretch>
        </p:blipFill>
        <p:spPr>
          <a:xfrm>
            <a:off x="6139615" y="3031644"/>
            <a:ext cx="1173679" cy="1678807"/>
          </a:xfrm>
          <a:prstGeom prst="rect">
            <a:avLst/>
          </a:prstGeom>
        </p:spPr>
      </p:pic>
      <p:pic>
        <p:nvPicPr>
          <p:cNvPr id="14" name="Imagen 13">
            <a:extLst>
              <a:ext uri="{FF2B5EF4-FFF2-40B4-BE49-F238E27FC236}">
                <a16:creationId xmlns:a16="http://schemas.microsoft.com/office/drawing/2014/main" id="{FAD9500D-4BF3-4DF8-BCE2-E97547B3AE34}"/>
              </a:ext>
            </a:extLst>
          </p:cNvPr>
          <p:cNvPicPr>
            <a:picLocks noChangeAspect="1"/>
          </p:cNvPicPr>
          <p:nvPr/>
        </p:nvPicPr>
        <p:blipFill>
          <a:blip r:embed="rId4"/>
          <a:stretch>
            <a:fillRect/>
          </a:stretch>
        </p:blipFill>
        <p:spPr>
          <a:xfrm>
            <a:off x="5837319" y="3464693"/>
            <a:ext cx="1173679" cy="1678807"/>
          </a:xfrm>
          <a:prstGeom prst="rect">
            <a:avLst/>
          </a:prstGeom>
        </p:spPr>
      </p:pic>
      <p:pic>
        <p:nvPicPr>
          <p:cNvPr id="15" name="Imagen 14">
            <a:extLst>
              <a:ext uri="{FF2B5EF4-FFF2-40B4-BE49-F238E27FC236}">
                <a16:creationId xmlns:a16="http://schemas.microsoft.com/office/drawing/2014/main" id="{D297A586-0D49-4796-B457-3B520082A2EF}"/>
              </a:ext>
            </a:extLst>
          </p:cNvPr>
          <p:cNvPicPr>
            <a:picLocks noChangeAspect="1"/>
          </p:cNvPicPr>
          <p:nvPr/>
        </p:nvPicPr>
        <p:blipFill>
          <a:blip r:embed="rId4"/>
          <a:stretch>
            <a:fillRect/>
          </a:stretch>
        </p:blipFill>
        <p:spPr>
          <a:xfrm>
            <a:off x="3704150" y="2213989"/>
            <a:ext cx="1173679" cy="1678807"/>
          </a:xfrm>
          <a:prstGeom prst="rect">
            <a:avLst/>
          </a:prstGeom>
        </p:spPr>
      </p:pic>
      <p:sp>
        <p:nvSpPr>
          <p:cNvPr id="16" name="Google Shape;672;p54">
            <a:extLst>
              <a:ext uri="{FF2B5EF4-FFF2-40B4-BE49-F238E27FC236}">
                <a16:creationId xmlns:a16="http://schemas.microsoft.com/office/drawing/2014/main" id="{92521A0A-1968-4C0A-A2B3-3FCB58BADA4F}"/>
              </a:ext>
            </a:extLst>
          </p:cNvPr>
          <p:cNvSpPr txBox="1"/>
          <p:nvPr/>
        </p:nvSpPr>
        <p:spPr>
          <a:xfrm>
            <a:off x="96433" y="4250708"/>
            <a:ext cx="4180213" cy="335957"/>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CO" dirty="0">
                <a:solidFill>
                  <a:schemeClr val="dk1"/>
                </a:solidFill>
              </a:rPr>
              <a:t>ojorcio@gmail.com</a:t>
            </a:r>
            <a:endParaRPr dirty="0">
              <a:solidFill>
                <a:schemeClr val="dk1"/>
              </a:solidFill>
            </a:endParaRPr>
          </a:p>
        </p:txBody>
      </p:sp>
      <p:sp>
        <p:nvSpPr>
          <p:cNvPr id="17" name="Google Shape;672;p54">
            <a:extLst>
              <a:ext uri="{FF2B5EF4-FFF2-40B4-BE49-F238E27FC236}">
                <a16:creationId xmlns:a16="http://schemas.microsoft.com/office/drawing/2014/main" id="{96C84E0F-79B5-47FB-9DBD-A46C9073F07E}"/>
              </a:ext>
            </a:extLst>
          </p:cNvPr>
          <p:cNvSpPr txBox="1"/>
          <p:nvPr/>
        </p:nvSpPr>
        <p:spPr>
          <a:xfrm>
            <a:off x="159952" y="3935672"/>
            <a:ext cx="4180213" cy="335957"/>
          </a:xfrm>
          <a:prstGeom prst="rect">
            <a:avLst/>
          </a:prstGeom>
          <a:noFill/>
          <a:ln>
            <a:noFill/>
          </a:ln>
        </p:spPr>
        <p:txBody>
          <a:bodyPr spcFirstLastPara="1" wrap="square" lIns="91425" tIns="91425" rIns="91425" bIns="91425" anchor="ctr" anchorCtr="0">
            <a:noAutofit/>
          </a:bodyPr>
          <a:lstStyle/>
          <a:p>
            <a:pPr lvl="0" algn="just"/>
            <a:r>
              <a:rPr lang="es-CO" dirty="0">
                <a:hlinkClick r:id="rId5"/>
              </a:rPr>
              <a:t>http://ojorcio.000webhostapp.com/</a:t>
            </a:r>
            <a:endParaRPr dirty="0">
              <a:solidFill>
                <a:schemeClr val="dk1"/>
              </a:solidFill>
            </a:endParaRPr>
          </a:p>
        </p:txBody>
      </p:sp>
      <p:sp>
        <p:nvSpPr>
          <p:cNvPr id="18" name="Google Shape;672;p54">
            <a:extLst>
              <a:ext uri="{FF2B5EF4-FFF2-40B4-BE49-F238E27FC236}">
                <a16:creationId xmlns:a16="http://schemas.microsoft.com/office/drawing/2014/main" id="{51E4A3A9-D844-4A71-85D9-2B4114C5B9F7}"/>
              </a:ext>
            </a:extLst>
          </p:cNvPr>
          <p:cNvSpPr txBox="1"/>
          <p:nvPr/>
        </p:nvSpPr>
        <p:spPr>
          <a:xfrm>
            <a:off x="96432" y="4641829"/>
            <a:ext cx="3671128" cy="335957"/>
          </a:xfrm>
          <a:prstGeom prst="rect">
            <a:avLst/>
          </a:prstGeom>
          <a:noFill/>
          <a:ln>
            <a:noFill/>
          </a:ln>
        </p:spPr>
        <p:txBody>
          <a:bodyPr spcFirstLastPara="1" wrap="square" lIns="91425" tIns="91425" rIns="91425" bIns="91425" anchor="ctr" anchorCtr="0">
            <a:noAutofit/>
          </a:bodyPr>
          <a:lstStyle/>
          <a:p>
            <a:pPr lvl="0" algn="just"/>
            <a:r>
              <a:rPr lang="es-CO" dirty="0">
                <a:hlinkClick r:id="rId6"/>
              </a:rPr>
              <a:t>https://www.dropbox.com/sh/plhbo1ornjah8jb/AAAOdaSe5JArLE1XRo--Eh_7a?dl=0</a:t>
            </a:r>
            <a:endParaRPr dirty="0">
              <a:solidFill>
                <a:schemeClr val="dk1"/>
              </a:solidFill>
            </a:endParaRPr>
          </a:p>
        </p:txBody>
      </p:sp>
    </p:spTree>
    <p:extLst>
      <p:ext uri="{BB962C8B-B14F-4D97-AF65-F5344CB8AC3E}">
        <p14:creationId xmlns:p14="http://schemas.microsoft.com/office/powerpoint/2010/main" val="4534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419" sz="2400" b="1" dirty="0">
                <a:solidFill>
                  <a:schemeClr val="dk1"/>
                </a:solidFill>
              </a:rPr>
              <a:t>Formato Patrones XML</a:t>
            </a:r>
            <a:endParaRPr sz="2400" b="1" dirty="0"/>
          </a:p>
        </p:txBody>
      </p:sp>
      <p:sp>
        <p:nvSpPr>
          <p:cNvPr id="97" name="Google Shape;97;p18"/>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5 / 34</a:t>
            </a:r>
            <a:endParaRPr dirty="0"/>
          </a:p>
        </p:txBody>
      </p:sp>
      <p:pic>
        <p:nvPicPr>
          <p:cNvPr id="98" name="Google Shape;98;p18"/>
          <p:cNvPicPr preferRelativeResize="0">
            <a:picLocks noChangeAspect="1"/>
          </p:cNvPicPr>
          <p:nvPr/>
        </p:nvPicPr>
        <p:blipFill>
          <a:blip r:embed="rId3"/>
          <a:stretch/>
        </p:blipFill>
        <p:spPr>
          <a:xfrm>
            <a:off x="1704459" y="1039951"/>
            <a:ext cx="5735082" cy="3451572"/>
          </a:xfrm>
          <a:prstGeom prst="rect">
            <a:avLst/>
          </a:prstGeom>
          <a:noFill/>
          <a:ln>
            <a:noFill/>
          </a:ln>
        </p:spPr>
      </p:pic>
      <p:sp>
        <p:nvSpPr>
          <p:cNvPr id="6" name="CuadroTexto 5">
            <a:extLst>
              <a:ext uri="{FF2B5EF4-FFF2-40B4-BE49-F238E27FC236}">
                <a16:creationId xmlns:a16="http://schemas.microsoft.com/office/drawing/2014/main" id="{FBB60E08-8366-4B81-A94A-0FC44DD1EEA6}"/>
              </a:ext>
            </a:extLst>
          </p:cNvPr>
          <p:cNvSpPr txBox="1"/>
          <p:nvPr/>
        </p:nvSpPr>
        <p:spPr>
          <a:xfrm>
            <a:off x="116960" y="3614751"/>
            <a:ext cx="1509824" cy="1169551"/>
          </a:xfrm>
          <a:prstGeom prst="rect">
            <a:avLst/>
          </a:prstGeom>
          <a:noFill/>
        </p:spPr>
        <p:txBody>
          <a:bodyPr wrap="square" rtlCol="0">
            <a:spAutoFit/>
          </a:bodyPr>
          <a:lstStyle/>
          <a:p>
            <a:r>
              <a:rPr lang="es-CO" dirty="0"/>
              <a:t>Todos los datos como tal, ésta parte es fácilmente legible por Excel</a:t>
            </a:r>
          </a:p>
        </p:txBody>
      </p:sp>
      <p:cxnSp>
        <p:nvCxnSpPr>
          <p:cNvPr id="7" name="Conector recto de flecha 6">
            <a:extLst>
              <a:ext uri="{FF2B5EF4-FFF2-40B4-BE49-F238E27FC236}">
                <a16:creationId xmlns:a16="http://schemas.microsoft.com/office/drawing/2014/main" id="{F00B529F-700F-4394-B1FD-41355EEB5F5A}"/>
              </a:ext>
            </a:extLst>
          </p:cNvPr>
          <p:cNvCxnSpPr>
            <a:cxnSpLocks/>
          </p:cNvCxnSpPr>
          <p:nvPr/>
        </p:nvCxnSpPr>
        <p:spPr>
          <a:xfrm flipV="1">
            <a:off x="1158949" y="3768455"/>
            <a:ext cx="1020728" cy="51646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332E6CB-4C69-484A-AA4F-C1B64BAF14CF}"/>
              </a:ext>
            </a:extLst>
          </p:cNvPr>
          <p:cNvSpPr txBox="1"/>
          <p:nvPr/>
        </p:nvSpPr>
        <p:spPr>
          <a:xfrm>
            <a:off x="116960" y="1833086"/>
            <a:ext cx="1509824" cy="523220"/>
          </a:xfrm>
          <a:prstGeom prst="rect">
            <a:avLst/>
          </a:prstGeom>
          <a:noFill/>
        </p:spPr>
        <p:txBody>
          <a:bodyPr wrap="square" rtlCol="0">
            <a:spAutoFit/>
          </a:bodyPr>
          <a:lstStyle/>
          <a:p>
            <a:r>
              <a:rPr lang="es-CO" dirty="0"/>
              <a:t>Etiquetas de entrada y salida</a:t>
            </a:r>
          </a:p>
        </p:txBody>
      </p:sp>
      <p:cxnSp>
        <p:nvCxnSpPr>
          <p:cNvPr id="11" name="Conector recto de flecha 10">
            <a:extLst>
              <a:ext uri="{FF2B5EF4-FFF2-40B4-BE49-F238E27FC236}">
                <a16:creationId xmlns:a16="http://schemas.microsoft.com/office/drawing/2014/main" id="{55342BF5-E170-47E2-8243-68919DA912F1}"/>
              </a:ext>
            </a:extLst>
          </p:cNvPr>
          <p:cNvCxnSpPr>
            <a:cxnSpLocks/>
          </p:cNvCxnSpPr>
          <p:nvPr/>
        </p:nvCxnSpPr>
        <p:spPr>
          <a:xfrm>
            <a:off x="1477926" y="2094513"/>
            <a:ext cx="701751" cy="47723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D9AB2243-D80B-42FD-99E5-49D3123DBEDC}"/>
              </a:ext>
            </a:extLst>
          </p:cNvPr>
          <p:cNvCxnSpPr>
            <a:cxnSpLocks/>
          </p:cNvCxnSpPr>
          <p:nvPr/>
        </p:nvCxnSpPr>
        <p:spPr>
          <a:xfrm>
            <a:off x="967563" y="2498274"/>
            <a:ext cx="1212114" cy="61709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2A587234-9378-46FE-AFCC-9B7C03578CFD}"/>
              </a:ext>
            </a:extLst>
          </p:cNvPr>
          <p:cNvSpPr txBox="1"/>
          <p:nvPr/>
        </p:nvSpPr>
        <p:spPr>
          <a:xfrm>
            <a:off x="116960" y="426684"/>
            <a:ext cx="1509824" cy="738664"/>
          </a:xfrm>
          <a:prstGeom prst="rect">
            <a:avLst/>
          </a:prstGeom>
          <a:noFill/>
        </p:spPr>
        <p:txBody>
          <a:bodyPr wrap="square" rtlCol="0">
            <a:spAutoFit/>
          </a:bodyPr>
          <a:lstStyle/>
          <a:p>
            <a:r>
              <a:rPr lang="es-CO" dirty="0"/>
              <a:t>Datos que definen al problema</a:t>
            </a:r>
          </a:p>
        </p:txBody>
      </p:sp>
      <p:cxnSp>
        <p:nvCxnSpPr>
          <p:cNvPr id="20" name="Conector recto de flecha 19">
            <a:extLst>
              <a:ext uri="{FF2B5EF4-FFF2-40B4-BE49-F238E27FC236}">
                <a16:creationId xmlns:a16="http://schemas.microsoft.com/office/drawing/2014/main" id="{BCBF62B9-95DA-4F15-AB60-8DB2934CA357}"/>
              </a:ext>
            </a:extLst>
          </p:cNvPr>
          <p:cNvCxnSpPr>
            <a:cxnSpLocks/>
          </p:cNvCxnSpPr>
          <p:nvPr/>
        </p:nvCxnSpPr>
        <p:spPr>
          <a:xfrm>
            <a:off x="1010093" y="1158949"/>
            <a:ext cx="1105532" cy="54860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05E5CC22-FCE8-4D2A-9875-86B7943D7039}"/>
              </a:ext>
            </a:extLst>
          </p:cNvPr>
          <p:cNvSpPr txBox="1"/>
          <p:nvPr/>
        </p:nvSpPr>
        <p:spPr>
          <a:xfrm>
            <a:off x="7666074" y="540036"/>
            <a:ext cx="1360966" cy="2031325"/>
          </a:xfrm>
          <a:prstGeom prst="rect">
            <a:avLst/>
          </a:prstGeom>
          <a:noFill/>
        </p:spPr>
        <p:txBody>
          <a:bodyPr wrap="square" rtlCol="0">
            <a:spAutoFit/>
          </a:bodyPr>
          <a:lstStyle/>
          <a:p>
            <a:r>
              <a:rPr lang="es-CO" dirty="0"/>
              <a:t>Número de datos que serán de entreno, validación, testeo, bache de entreno y bache de validación</a:t>
            </a:r>
          </a:p>
        </p:txBody>
      </p:sp>
      <p:cxnSp>
        <p:nvCxnSpPr>
          <p:cNvPr id="25" name="Conector recto de flecha 24">
            <a:extLst>
              <a:ext uri="{FF2B5EF4-FFF2-40B4-BE49-F238E27FC236}">
                <a16:creationId xmlns:a16="http://schemas.microsoft.com/office/drawing/2014/main" id="{FCBB34C9-CBDA-4013-BD74-E5C9E0BF205E}"/>
              </a:ext>
            </a:extLst>
          </p:cNvPr>
          <p:cNvCxnSpPr>
            <a:cxnSpLocks/>
          </p:cNvCxnSpPr>
          <p:nvPr/>
        </p:nvCxnSpPr>
        <p:spPr>
          <a:xfrm flipH="1">
            <a:off x="6984694" y="1039951"/>
            <a:ext cx="681380" cy="125397"/>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4E93AD04-309D-42E3-B1FF-D85214A81A66}"/>
              </a:ext>
            </a:extLst>
          </p:cNvPr>
          <p:cNvCxnSpPr>
            <a:cxnSpLocks/>
          </p:cNvCxnSpPr>
          <p:nvPr/>
        </p:nvCxnSpPr>
        <p:spPr>
          <a:xfrm flipH="1">
            <a:off x="6819442" y="1833086"/>
            <a:ext cx="846632" cy="127916"/>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31CF9C36-79B8-4503-9639-EEF40FEC4D5B}"/>
              </a:ext>
            </a:extLst>
          </p:cNvPr>
          <p:cNvSpPr txBox="1"/>
          <p:nvPr/>
        </p:nvSpPr>
        <p:spPr>
          <a:xfrm>
            <a:off x="6422064" y="2917387"/>
            <a:ext cx="2604976" cy="2031325"/>
          </a:xfrm>
          <a:prstGeom prst="rect">
            <a:avLst/>
          </a:prstGeom>
          <a:noFill/>
        </p:spPr>
        <p:txBody>
          <a:bodyPr wrap="square" rtlCol="0">
            <a:spAutoFit/>
          </a:bodyPr>
          <a:lstStyle/>
          <a:p>
            <a:r>
              <a:rPr lang="es-CO" dirty="0"/>
              <a:t>Este formato claramente abarca más información que el TXT, ahora veremos que puede ser generado por el software, se recomienda su uso</a:t>
            </a:r>
          </a:p>
          <a:p>
            <a:endParaRPr lang="es-CO" dirty="0"/>
          </a:p>
          <a:p>
            <a:r>
              <a:rPr lang="es-CO" dirty="0"/>
              <a:t>Los nombres de &lt;elementos&gt; No pueden cambiarse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9"/>
          <p:cNvPicPr preferRelativeResize="0">
            <a:picLocks noChangeAspect="1"/>
          </p:cNvPicPr>
          <p:nvPr/>
        </p:nvPicPr>
        <p:blipFill>
          <a:blip r:embed="rId3"/>
          <a:stretch/>
        </p:blipFill>
        <p:spPr>
          <a:xfrm>
            <a:off x="1841348" y="948858"/>
            <a:ext cx="5537902" cy="3630215"/>
          </a:xfrm>
          <a:prstGeom prst="rect">
            <a:avLst/>
          </a:prstGeom>
          <a:noFill/>
          <a:ln>
            <a:noFill/>
          </a:ln>
        </p:spPr>
      </p:pic>
      <p:sp>
        <p:nvSpPr>
          <p:cNvPr id="104" name="Google Shape;104;p19"/>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Problema</a:t>
            </a:r>
            <a:endParaRPr sz="2400" b="1"/>
          </a:p>
        </p:txBody>
      </p:sp>
      <p:sp>
        <p:nvSpPr>
          <p:cNvPr id="106" name="Google Shape;106;p19"/>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6 / 34</a:t>
            </a:r>
            <a:endParaRPr dirty="0"/>
          </a:p>
        </p:txBody>
      </p:sp>
      <p:sp>
        <p:nvSpPr>
          <p:cNvPr id="6" name="CuadroTexto 5">
            <a:extLst>
              <a:ext uri="{FF2B5EF4-FFF2-40B4-BE49-F238E27FC236}">
                <a16:creationId xmlns:a16="http://schemas.microsoft.com/office/drawing/2014/main" id="{A06C87DC-FF76-4C0B-A05C-02391FCE86ED}"/>
              </a:ext>
            </a:extLst>
          </p:cNvPr>
          <p:cNvSpPr txBox="1"/>
          <p:nvPr/>
        </p:nvSpPr>
        <p:spPr>
          <a:xfrm>
            <a:off x="254925" y="446125"/>
            <a:ext cx="1829055" cy="307777"/>
          </a:xfrm>
          <a:prstGeom prst="rect">
            <a:avLst/>
          </a:prstGeom>
          <a:noFill/>
        </p:spPr>
        <p:txBody>
          <a:bodyPr wrap="square" rtlCol="0">
            <a:spAutoFit/>
          </a:bodyPr>
          <a:lstStyle/>
          <a:p>
            <a:r>
              <a:rPr lang="es-CO" dirty="0"/>
              <a:t>Título del problema</a:t>
            </a:r>
          </a:p>
        </p:txBody>
      </p:sp>
      <p:cxnSp>
        <p:nvCxnSpPr>
          <p:cNvPr id="7" name="Conector recto de flecha 6">
            <a:extLst>
              <a:ext uri="{FF2B5EF4-FFF2-40B4-BE49-F238E27FC236}">
                <a16:creationId xmlns:a16="http://schemas.microsoft.com/office/drawing/2014/main" id="{1C51410B-F830-442A-B20C-AFB708822DD1}"/>
              </a:ext>
            </a:extLst>
          </p:cNvPr>
          <p:cNvCxnSpPr>
            <a:cxnSpLocks/>
          </p:cNvCxnSpPr>
          <p:nvPr/>
        </p:nvCxnSpPr>
        <p:spPr>
          <a:xfrm>
            <a:off x="1841348" y="693925"/>
            <a:ext cx="933750" cy="67117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454CD88B-E7E4-4539-913D-4337641EC296}"/>
              </a:ext>
            </a:extLst>
          </p:cNvPr>
          <p:cNvSpPr txBox="1"/>
          <p:nvPr/>
        </p:nvSpPr>
        <p:spPr>
          <a:xfrm>
            <a:off x="133610" y="1095613"/>
            <a:ext cx="1493172" cy="1600438"/>
          </a:xfrm>
          <a:prstGeom prst="rect">
            <a:avLst/>
          </a:prstGeom>
          <a:noFill/>
        </p:spPr>
        <p:txBody>
          <a:bodyPr wrap="square" rtlCol="0">
            <a:spAutoFit/>
          </a:bodyPr>
          <a:lstStyle/>
          <a:p>
            <a:r>
              <a:rPr lang="es-CO" dirty="0"/>
              <a:t>Para problemas de mas de 2 dimensiones de entrada, puede seleccionar cuales va a graficar</a:t>
            </a:r>
          </a:p>
        </p:txBody>
      </p:sp>
      <p:cxnSp>
        <p:nvCxnSpPr>
          <p:cNvPr id="11" name="Conector recto de flecha 10">
            <a:extLst>
              <a:ext uri="{FF2B5EF4-FFF2-40B4-BE49-F238E27FC236}">
                <a16:creationId xmlns:a16="http://schemas.microsoft.com/office/drawing/2014/main" id="{39E3A326-6C93-42E2-ADCD-3EDF15BB20DC}"/>
              </a:ext>
            </a:extLst>
          </p:cNvPr>
          <p:cNvCxnSpPr>
            <a:cxnSpLocks/>
          </p:cNvCxnSpPr>
          <p:nvPr/>
        </p:nvCxnSpPr>
        <p:spPr>
          <a:xfrm>
            <a:off x="1392865" y="1517498"/>
            <a:ext cx="691115" cy="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0F5461E-E44E-41AD-893E-8CC35C1DB7B4}"/>
              </a:ext>
            </a:extLst>
          </p:cNvPr>
          <p:cNvCxnSpPr>
            <a:cxnSpLocks/>
          </p:cNvCxnSpPr>
          <p:nvPr/>
        </p:nvCxnSpPr>
        <p:spPr>
          <a:xfrm flipV="1">
            <a:off x="1275907" y="1786983"/>
            <a:ext cx="2763143" cy="49411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48B9FD49-D176-4BA1-A208-C6F057124FD0}"/>
              </a:ext>
            </a:extLst>
          </p:cNvPr>
          <p:cNvSpPr txBox="1"/>
          <p:nvPr/>
        </p:nvSpPr>
        <p:spPr>
          <a:xfrm>
            <a:off x="254925" y="3534176"/>
            <a:ext cx="1371858" cy="1169551"/>
          </a:xfrm>
          <a:prstGeom prst="rect">
            <a:avLst/>
          </a:prstGeom>
          <a:noFill/>
        </p:spPr>
        <p:txBody>
          <a:bodyPr wrap="square" rtlCol="0">
            <a:spAutoFit/>
          </a:bodyPr>
          <a:lstStyle/>
          <a:p>
            <a:r>
              <a:rPr lang="es-CO" dirty="0"/>
              <a:t>Aquí puede ver como se distribuyen actualmente los sets</a:t>
            </a:r>
          </a:p>
        </p:txBody>
      </p:sp>
      <p:cxnSp>
        <p:nvCxnSpPr>
          <p:cNvPr id="21" name="Conector recto de flecha 20">
            <a:extLst>
              <a:ext uri="{FF2B5EF4-FFF2-40B4-BE49-F238E27FC236}">
                <a16:creationId xmlns:a16="http://schemas.microsoft.com/office/drawing/2014/main" id="{C3C1F4F9-0031-4C74-9320-0FF16E978832}"/>
              </a:ext>
            </a:extLst>
          </p:cNvPr>
          <p:cNvCxnSpPr>
            <a:cxnSpLocks/>
          </p:cNvCxnSpPr>
          <p:nvPr/>
        </p:nvCxnSpPr>
        <p:spPr>
          <a:xfrm flipV="1">
            <a:off x="1392865" y="4180891"/>
            <a:ext cx="691115" cy="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51358176-F0F3-4C94-B91C-BCAB937D1499}"/>
              </a:ext>
            </a:extLst>
          </p:cNvPr>
          <p:cNvSpPr txBox="1"/>
          <p:nvPr/>
        </p:nvSpPr>
        <p:spPr>
          <a:xfrm>
            <a:off x="7593815" y="364082"/>
            <a:ext cx="1371858" cy="1600438"/>
          </a:xfrm>
          <a:prstGeom prst="rect">
            <a:avLst/>
          </a:prstGeom>
          <a:noFill/>
        </p:spPr>
        <p:txBody>
          <a:bodyPr wrap="square" rtlCol="0">
            <a:spAutoFit/>
          </a:bodyPr>
          <a:lstStyle/>
          <a:p>
            <a:r>
              <a:rPr lang="es-CO" dirty="0"/>
              <a:t>Primero digite los valores porcentuales para dividir los sets, luego los tamaños de los baches</a:t>
            </a:r>
          </a:p>
        </p:txBody>
      </p:sp>
      <p:sp>
        <p:nvSpPr>
          <p:cNvPr id="26" name="CuadroTexto 25">
            <a:extLst>
              <a:ext uri="{FF2B5EF4-FFF2-40B4-BE49-F238E27FC236}">
                <a16:creationId xmlns:a16="http://schemas.microsoft.com/office/drawing/2014/main" id="{07CFA29A-BA17-4E50-AAB2-C8708A0F2582}"/>
              </a:ext>
            </a:extLst>
          </p:cNvPr>
          <p:cNvSpPr txBox="1"/>
          <p:nvPr/>
        </p:nvSpPr>
        <p:spPr>
          <a:xfrm>
            <a:off x="7638532" y="2394633"/>
            <a:ext cx="1371858" cy="738664"/>
          </a:xfrm>
          <a:prstGeom prst="rect">
            <a:avLst/>
          </a:prstGeom>
          <a:noFill/>
        </p:spPr>
        <p:txBody>
          <a:bodyPr wrap="square" rtlCol="0">
            <a:spAutoFit/>
          </a:bodyPr>
          <a:lstStyle/>
          <a:p>
            <a:r>
              <a:rPr lang="es-CO" dirty="0"/>
              <a:t>Luego pulse “Calcular Porcentajes”</a:t>
            </a:r>
          </a:p>
        </p:txBody>
      </p:sp>
      <p:cxnSp>
        <p:nvCxnSpPr>
          <p:cNvPr id="27" name="Conector recto de flecha 26">
            <a:extLst>
              <a:ext uri="{FF2B5EF4-FFF2-40B4-BE49-F238E27FC236}">
                <a16:creationId xmlns:a16="http://schemas.microsoft.com/office/drawing/2014/main" id="{44E05CBF-62DD-4D5C-8E26-DCF35E2FEC05}"/>
              </a:ext>
            </a:extLst>
          </p:cNvPr>
          <p:cNvCxnSpPr>
            <a:cxnSpLocks/>
          </p:cNvCxnSpPr>
          <p:nvPr/>
        </p:nvCxnSpPr>
        <p:spPr>
          <a:xfrm flipH="1">
            <a:off x="5941322" y="1517498"/>
            <a:ext cx="1652492" cy="87311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7D907826-2EB9-4485-BADE-F08092AE5A25}"/>
              </a:ext>
            </a:extLst>
          </p:cNvPr>
          <p:cNvCxnSpPr>
            <a:cxnSpLocks/>
          </p:cNvCxnSpPr>
          <p:nvPr/>
        </p:nvCxnSpPr>
        <p:spPr>
          <a:xfrm flipH="1">
            <a:off x="7006856" y="2899875"/>
            <a:ext cx="586958" cy="119772"/>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CE01D827-EC68-40E3-8759-395BCEE66DF2}"/>
              </a:ext>
            </a:extLst>
          </p:cNvPr>
          <p:cNvSpPr txBox="1"/>
          <p:nvPr/>
        </p:nvSpPr>
        <p:spPr>
          <a:xfrm>
            <a:off x="7593814" y="3757562"/>
            <a:ext cx="1371858" cy="954107"/>
          </a:xfrm>
          <a:prstGeom prst="rect">
            <a:avLst/>
          </a:prstGeom>
          <a:noFill/>
        </p:spPr>
        <p:txBody>
          <a:bodyPr wrap="square" rtlCol="0">
            <a:spAutoFit/>
          </a:bodyPr>
          <a:lstStyle/>
          <a:p>
            <a:r>
              <a:rPr lang="es-CO" dirty="0"/>
              <a:t>Puede editar la etiqueta / nombre de las clases</a:t>
            </a:r>
          </a:p>
        </p:txBody>
      </p:sp>
      <p:cxnSp>
        <p:nvCxnSpPr>
          <p:cNvPr id="36" name="Conector recto de flecha 35">
            <a:extLst>
              <a:ext uri="{FF2B5EF4-FFF2-40B4-BE49-F238E27FC236}">
                <a16:creationId xmlns:a16="http://schemas.microsoft.com/office/drawing/2014/main" id="{4C63EBA7-8BED-44D2-84ED-0666ACD4CDD3}"/>
              </a:ext>
            </a:extLst>
          </p:cNvPr>
          <p:cNvCxnSpPr>
            <a:cxnSpLocks/>
          </p:cNvCxnSpPr>
          <p:nvPr/>
        </p:nvCxnSpPr>
        <p:spPr>
          <a:xfrm flipH="1" flipV="1">
            <a:off x="6103088" y="3388231"/>
            <a:ext cx="1490726" cy="48298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0"/>
          <p:cNvPicPr preferRelativeResize="0">
            <a:picLocks noChangeAspect="1"/>
          </p:cNvPicPr>
          <p:nvPr/>
        </p:nvPicPr>
        <p:blipFill>
          <a:blip r:embed="rId3"/>
          <a:srcRect/>
          <a:stretch/>
        </p:blipFill>
        <p:spPr>
          <a:xfrm>
            <a:off x="1686635" y="873327"/>
            <a:ext cx="5692615" cy="3733431"/>
          </a:xfrm>
          <a:prstGeom prst="rect">
            <a:avLst/>
          </a:prstGeom>
          <a:noFill/>
          <a:ln>
            <a:noFill/>
          </a:ln>
        </p:spPr>
      </p:pic>
      <p:sp>
        <p:nvSpPr>
          <p:cNvPr id="112" name="Google Shape;112;p20"/>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Problema</a:t>
            </a:r>
            <a:endParaRPr sz="2400" b="1"/>
          </a:p>
        </p:txBody>
      </p:sp>
      <p:sp>
        <p:nvSpPr>
          <p:cNvPr id="114" name="Google Shape;114;p20"/>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7 / 34</a:t>
            </a:r>
            <a:endParaRPr dirty="0"/>
          </a:p>
        </p:txBody>
      </p:sp>
      <p:sp>
        <p:nvSpPr>
          <p:cNvPr id="6" name="CuadroTexto 5">
            <a:extLst>
              <a:ext uri="{FF2B5EF4-FFF2-40B4-BE49-F238E27FC236}">
                <a16:creationId xmlns:a16="http://schemas.microsoft.com/office/drawing/2014/main" id="{D6A30341-6018-4AAD-9B8A-4F026B4B8DDF}"/>
              </a:ext>
            </a:extLst>
          </p:cNvPr>
          <p:cNvSpPr txBox="1"/>
          <p:nvPr/>
        </p:nvSpPr>
        <p:spPr>
          <a:xfrm>
            <a:off x="275422" y="1186755"/>
            <a:ext cx="1333857" cy="1384995"/>
          </a:xfrm>
          <a:prstGeom prst="rect">
            <a:avLst/>
          </a:prstGeom>
          <a:noFill/>
        </p:spPr>
        <p:txBody>
          <a:bodyPr wrap="square" rtlCol="0">
            <a:spAutoFit/>
          </a:bodyPr>
          <a:lstStyle/>
          <a:p>
            <a:r>
              <a:rPr lang="es-CO" dirty="0"/>
              <a:t>Puede observar que los puntos se han reacomodad por así decirlo</a:t>
            </a:r>
          </a:p>
        </p:txBody>
      </p:sp>
      <p:cxnSp>
        <p:nvCxnSpPr>
          <p:cNvPr id="7" name="Conector recto de flecha 6">
            <a:extLst>
              <a:ext uri="{FF2B5EF4-FFF2-40B4-BE49-F238E27FC236}">
                <a16:creationId xmlns:a16="http://schemas.microsoft.com/office/drawing/2014/main" id="{737B8869-9744-450C-97D4-37B04F4AD03F}"/>
              </a:ext>
            </a:extLst>
          </p:cNvPr>
          <p:cNvCxnSpPr>
            <a:cxnSpLocks/>
          </p:cNvCxnSpPr>
          <p:nvPr/>
        </p:nvCxnSpPr>
        <p:spPr>
          <a:xfrm flipH="1" flipV="1">
            <a:off x="5894024" y="3088646"/>
            <a:ext cx="1749846" cy="429983"/>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07720B09-B675-4139-91E3-93EAF74334FC}"/>
              </a:ext>
            </a:extLst>
          </p:cNvPr>
          <p:cNvSpPr txBox="1"/>
          <p:nvPr/>
        </p:nvSpPr>
        <p:spPr>
          <a:xfrm>
            <a:off x="7534721" y="867548"/>
            <a:ext cx="1333857" cy="2031325"/>
          </a:xfrm>
          <a:prstGeom prst="rect">
            <a:avLst/>
          </a:prstGeom>
          <a:noFill/>
        </p:spPr>
        <p:txBody>
          <a:bodyPr wrap="square" rtlCol="0">
            <a:spAutoFit/>
          </a:bodyPr>
          <a:lstStyle/>
          <a:p>
            <a:r>
              <a:rPr lang="es-CO" dirty="0"/>
              <a:t>Pero a veces es necesario mezclar los patrones, más aún si el archivo de origen tiene las clases en orden</a:t>
            </a:r>
          </a:p>
        </p:txBody>
      </p:sp>
      <p:sp>
        <p:nvSpPr>
          <p:cNvPr id="9" name="CuadroTexto 8">
            <a:extLst>
              <a:ext uri="{FF2B5EF4-FFF2-40B4-BE49-F238E27FC236}">
                <a16:creationId xmlns:a16="http://schemas.microsoft.com/office/drawing/2014/main" id="{D150250E-4C38-4AE5-87EB-341D3D315F39}"/>
              </a:ext>
            </a:extLst>
          </p:cNvPr>
          <p:cNvSpPr txBox="1"/>
          <p:nvPr/>
        </p:nvSpPr>
        <p:spPr>
          <a:xfrm>
            <a:off x="7643870" y="3313659"/>
            <a:ext cx="1333857" cy="738664"/>
          </a:xfrm>
          <a:prstGeom prst="rect">
            <a:avLst/>
          </a:prstGeom>
          <a:noFill/>
        </p:spPr>
        <p:txBody>
          <a:bodyPr wrap="square" rtlCol="0">
            <a:spAutoFit/>
          </a:bodyPr>
          <a:lstStyle/>
          <a:p>
            <a:r>
              <a:rPr lang="es-CO" dirty="0"/>
              <a:t>Pulse “Mezclar y Exportar”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1"/>
          <p:cNvPicPr preferRelativeResize="0">
            <a:picLocks noChangeAspect="1"/>
          </p:cNvPicPr>
          <p:nvPr/>
        </p:nvPicPr>
        <p:blipFill>
          <a:blip r:embed="rId3"/>
          <a:stretch/>
        </p:blipFill>
        <p:spPr>
          <a:xfrm>
            <a:off x="1552403" y="837283"/>
            <a:ext cx="5826848" cy="3813722"/>
          </a:xfrm>
          <a:prstGeom prst="rect">
            <a:avLst/>
          </a:prstGeom>
          <a:noFill/>
          <a:ln>
            <a:noFill/>
          </a:ln>
        </p:spPr>
      </p:pic>
      <p:sp>
        <p:nvSpPr>
          <p:cNvPr id="120" name="Google Shape;120;p21"/>
          <p:cNvSpPr txBox="1"/>
          <p:nvPr/>
        </p:nvSpPr>
        <p:spPr>
          <a:xfrm>
            <a:off x="1764750" y="198325"/>
            <a:ext cx="5614500" cy="49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sz="2400" b="1"/>
              <a:t>GUI - Problema</a:t>
            </a:r>
            <a:endParaRPr sz="2400" b="1"/>
          </a:p>
        </p:txBody>
      </p:sp>
      <p:sp>
        <p:nvSpPr>
          <p:cNvPr id="122" name="Google Shape;122;p21"/>
          <p:cNvSpPr txBox="1"/>
          <p:nvPr/>
        </p:nvSpPr>
        <p:spPr>
          <a:xfrm>
            <a:off x="4039050" y="4837550"/>
            <a:ext cx="1065900" cy="30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419" dirty="0"/>
              <a:t>8 / 34</a:t>
            </a:r>
            <a:endParaRPr dirty="0"/>
          </a:p>
        </p:txBody>
      </p:sp>
      <p:cxnSp>
        <p:nvCxnSpPr>
          <p:cNvPr id="6" name="Conector recto de flecha 5">
            <a:extLst>
              <a:ext uri="{FF2B5EF4-FFF2-40B4-BE49-F238E27FC236}">
                <a16:creationId xmlns:a16="http://schemas.microsoft.com/office/drawing/2014/main" id="{5E26C7F3-F6E4-4EC5-A11F-F0F21ED21DF9}"/>
              </a:ext>
            </a:extLst>
          </p:cNvPr>
          <p:cNvCxnSpPr>
            <a:cxnSpLocks/>
          </p:cNvCxnSpPr>
          <p:nvPr/>
        </p:nvCxnSpPr>
        <p:spPr>
          <a:xfrm flipH="1">
            <a:off x="4827182" y="3540642"/>
            <a:ext cx="2816688" cy="96021"/>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FC38D0B1-383D-4467-979B-E92C2C9F9CC0}"/>
              </a:ext>
            </a:extLst>
          </p:cNvPr>
          <p:cNvSpPr txBox="1"/>
          <p:nvPr/>
        </p:nvSpPr>
        <p:spPr>
          <a:xfrm>
            <a:off x="7643870" y="2963353"/>
            <a:ext cx="1333857" cy="1815882"/>
          </a:xfrm>
          <a:prstGeom prst="rect">
            <a:avLst/>
          </a:prstGeom>
          <a:noFill/>
        </p:spPr>
        <p:txBody>
          <a:bodyPr wrap="square" rtlCol="0">
            <a:spAutoFit/>
          </a:bodyPr>
          <a:lstStyle/>
          <a:p>
            <a:r>
              <a:rPr lang="es-CO" dirty="0"/>
              <a:t>Seleccione su archivo XML y guarde, aunque este paso es opcional, ya el set se ha mezclado</a:t>
            </a:r>
          </a:p>
        </p:txBody>
      </p:sp>
      <p:sp>
        <p:nvSpPr>
          <p:cNvPr id="12" name="CuadroTexto 11">
            <a:extLst>
              <a:ext uri="{FF2B5EF4-FFF2-40B4-BE49-F238E27FC236}">
                <a16:creationId xmlns:a16="http://schemas.microsoft.com/office/drawing/2014/main" id="{F965330C-A602-4294-BDD3-32CACC364174}"/>
              </a:ext>
            </a:extLst>
          </p:cNvPr>
          <p:cNvSpPr txBox="1"/>
          <p:nvPr/>
        </p:nvSpPr>
        <p:spPr>
          <a:xfrm>
            <a:off x="140828" y="837283"/>
            <a:ext cx="1333857" cy="2246769"/>
          </a:xfrm>
          <a:prstGeom prst="rect">
            <a:avLst/>
          </a:prstGeom>
          <a:noFill/>
        </p:spPr>
        <p:txBody>
          <a:bodyPr wrap="square" rtlCol="0">
            <a:spAutoFit/>
          </a:bodyPr>
          <a:lstStyle/>
          <a:p>
            <a:r>
              <a:rPr lang="es-CO" dirty="0"/>
              <a:t>Con el fin de poder replicar resultados en próximas ejecuciones, querrá tener el archivo de patrones con el nuevo orden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4313</Words>
  <Application>Microsoft Office PowerPoint</Application>
  <PresentationFormat>Presentación en pantalla (16:9)</PresentationFormat>
  <Paragraphs>404</Paragraphs>
  <Slides>52</Slides>
  <Notes>52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52</vt:i4>
      </vt:variant>
    </vt:vector>
  </HeadingPairs>
  <TitlesOfParts>
    <vt:vector size="57" baseType="lpstr">
      <vt:lpstr>Arial</vt:lpstr>
      <vt:lpstr>Cambria</vt:lpstr>
      <vt:lpstr>Consolas</vt:lpstr>
      <vt:lpstr>Gigi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Omarsaurio</dc:creator>
  <cp:lastModifiedBy>0marsauri0 jordan jordan</cp:lastModifiedBy>
  <cp:revision>51</cp:revision>
  <dcterms:modified xsi:type="dcterms:W3CDTF">2019-08-04T17:11:52Z</dcterms:modified>
</cp:coreProperties>
</file>