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62" r:id="rId3"/>
    <p:sldId id="264" r:id="rId4"/>
    <p:sldId id="268" r:id="rId5"/>
    <p:sldId id="265" r:id="rId6"/>
    <p:sldId id="266" r:id="rId7"/>
    <p:sldId id="267" r:id="rId8"/>
    <p:sldId id="269" r:id="rId9"/>
    <p:sldId id="270" r:id="rId10"/>
    <p:sldId id="281" r:id="rId11"/>
    <p:sldId id="272" r:id="rId12"/>
    <p:sldId id="273" r:id="rId13"/>
    <p:sldId id="278" r:id="rId14"/>
    <p:sldId id="275" r:id="rId15"/>
    <p:sldId id="279" r:id="rId16"/>
    <p:sldId id="277" r:id="rId17"/>
    <p:sldId id="280" r:id="rId18"/>
    <p:sldId id="257" r:id="rId19"/>
    <p:sldId id="263" r:id="rId20"/>
    <p:sldId id="258" r:id="rId21"/>
    <p:sldId id="271" r:id="rId22"/>
    <p:sldId id="259" r:id="rId23"/>
    <p:sldId id="260" r:id="rId24"/>
    <p:sldId id="26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CE5560-674D-4C0C-A485-2917906C814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B38CDF2-52A6-415D-8231-C9B7CA627C89}">
      <dgm:prSet/>
      <dgm:spPr/>
      <dgm:t>
        <a:bodyPr/>
        <a:lstStyle/>
        <a:p>
          <a:r>
            <a:rPr lang="en-US" b="1" dirty="0"/>
            <a:t>Scenario</a:t>
          </a:r>
          <a:r>
            <a:rPr lang="en-US" dirty="0"/>
            <a:t>: You are conducting a study on the frequency of phonemes in a corpus comprising various dialects. You want to compare the distribution of the frequency of specific phonemes across these dialects.</a:t>
          </a:r>
        </a:p>
      </dgm:t>
    </dgm:pt>
    <dgm:pt modelId="{9719D519-5F69-44AD-8FA2-68372DE09F59}" type="parTrans" cxnId="{41794AC3-5F7A-4CDA-BFD2-5BC855DD2403}">
      <dgm:prSet/>
      <dgm:spPr/>
      <dgm:t>
        <a:bodyPr/>
        <a:lstStyle/>
        <a:p>
          <a:endParaRPr lang="en-US"/>
        </a:p>
      </dgm:t>
    </dgm:pt>
    <dgm:pt modelId="{886E3DEB-9D66-4D02-AFE6-14191F9F5A8E}" type="sibTrans" cxnId="{41794AC3-5F7A-4CDA-BFD2-5BC855DD2403}">
      <dgm:prSet/>
      <dgm:spPr/>
      <dgm:t>
        <a:bodyPr/>
        <a:lstStyle/>
        <a:p>
          <a:endParaRPr lang="en-US"/>
        </a:p>
      </dgm:t>
    </dgm:pt>
    <dgm:pt modelId="{1B9A9BF8-B570-4E05-A65A-C7AA586D7439}">
      <dgm:prSet/>
      <dgm:spPr/>
      <dgm:t>
        <a:bodyPr/>
        <a:lstStyle/>
        <a:p>
          <a:r>
            <a:rPr lang="en-US" b="1" dirty="0"/>
            <a:t>Question</a:t>
          </a:r>
          <a:r>
            <a:rPr lang="en-US" dirty="0"/>
            <a:t>: Which type of plot would be most useful to compare the frequency distribution of phonemes across different dialects in your corpus? Provide a rationale for your choice.</a:t>
          </a:r>
        </a:p>
      </dgm:t>
    </dgm:pt>
    <dgm:pt modelId="{D12BB89B-F2DA-4B5C-A998-DCA3F62F77E5}" type="parTrans" cxnId="{CA31DE73-00E5-477E-B56E-5AACF534D76F}">
      <dgm:prSet/>
      <dgm:spPr/>
      <dgm:t>
        <a:bodyPr/>
        <a:lstStyle/>
        <a:p>
          <a:endParaRPr lang="en-US"/>
        </a:p>
      </dgm:t>
    </dgm:pt>
    <dgm:pt modelId="{3BABC288-9F18-4A77-8EEF-8F0248FE2183}" type="sibTrans" cxnId="{CA31DE73-00E5-477E-B56E-5AACF534D76F}">
      <dgm:prSet/>
      <dgm:spPr/>
      <dgm:t>
        <a:bodyPr/>
        <a:lstStyle/>
        <a:p>
          <a:endParaRPr lang="en-US"/>
        </a:p>
      </dgm:t>
    </dgm:pt>
    <dgm:pt modelId="{E4E8DFEC-6865-4BA0-8F89-C1B542D19095}" type="pres">
      <dgm:prSet presAssocID="{C2CE5560-674D-4C0C-A485-2917906C814D}" presName="hierChild1" presStyleCnt="0">
        <dgm:presLayoutVars>
          <dgm:chPref val="1"/>
          <dgm:dir/>
          <dgm:animOne val="branch"/>
          <dgm:animLvl val="lvl"/>
          <dgm:resizeHandles/>
        </dgm:presLayoutVars>
      </dgm:prSet>
      <dgm:spPr/>
    </dgm:pt>
    <dgm:pt modelId="{A7877C66-B606-4D24-97F4-BA9679E8F56B}" type="pres">
      <dgm:prSet presAssocID="{EB38CDF2-52A6-415D-8231-C9B7CA627C89}" presName="hierRoot1" presStyleCnt="0"/>
      <dgm:spPr/>
    </dgm:pt>
    <dgm:pt modelId="{91B75E48-4773-45E6-B9BA-549B5082843F}" type="pres">
      <dgm:prSet presAssocID="{EB38CDF2-52A6-415D-8231-C9B7CA627C89}" presName="composite" presStyleCnt="0"/>
      <dgm:spPr/>
    </dgm:pt>
    <dgm:pt modelId="{40A9936B-3B03-4200-AE9E-10F5F2C2687B}" type="pres">
      <dgm:prSet presAssocID="{EB38CDF2-52A6-415D-8231-C9B7CA627C89}" presName="background" presStyleLbl="node0" presStyleIdx="0" presStyleCnt="2"/>
      <dgm:spPr/>
    </dgm:pt>
    <dgm:pt modelId="{D70B8DF2-9ED1-48BA-A2CA-D0DCF9E335CD}" type="pres">
      <dgm:prSet presAssocID="{EB38CDF2-52A6-415D-8231-C9B7CA627C89}" presName="text" presStyleLbl="fgAcc0" presStyleIdx="0" presStyleCnt="2">
        <dgm:presLayoutVars>
          <dgm:chPref val="3"/>
        </dgm:presLayoutVars>
      </dgm:prSet>
      <dgm:spPr/>
    </dgm:pt>
    <dgm:pt modelId="{581AE054-DC3E-4BFD-B0B7-48A0535E2B95}" type="pres">
      <dgm:prSet presAssocID="{EB38CDF2-52A6-415D-8231-C9B7CA627C89}" presName="hierChild2" presStyleCnt="0"/>
      <dgm:spPr/>
    </dgm:pt>
    <dgm:pt modelId="{0ABC0B22-2285-49F1-8C3D-735AE5608707}" type="pres">
      <dgm:prSet presAssocID="{1B9A9BF8-B570-4E05-A65A-C7AA586D7439}" presName="hierRoot1" presStyleCnt="0"/>
      <dgm:spPr/>
    </dgm:pt>
    <dgm:pt modelId="{400A10AE-AC16-4AB6-A898-220B7B7147CA}" type="pres">
      <dgm:prSet presAssocID="{1B9A9BF8-B570-4E05-A65A-C7AA586D7439}" presName="composite" presStyleCnt="0"/>
      <dgm:spPr/>
    </dgm:pt>
    <dgm:pt modelId="{B53CFE64-6187-46D5-B63F-4301C32DD3AF}" type="pres">
      <dgm:prSet presAssocID="{1B9A9BF8-B570-4E05-A65A-C7AA586D7439}" presName="background" presStyleLbl="node0" presStyleIdx="1" presStyleCnt="2"/>
      <dgm:spPr/>
    </dgm:pt>
    <dgm:pt modelId="{E3C24449-34F9-4A41-8946-A8C72BF460B1}" type="pres">
      <dgm:prSet presAssocID="{1B9A9BF8-B570-4E05-A65A-C7AA586D7439}" presName="text" presStyleLbl="fgAcc0" presStyleIdx="1" presStyleCnt="2">
        <dgm:presLayoutVars>
          <dgm:chPref val="3"/>
        </dgm:presLayoutVars>
      </dgm:prSet>
      <dgm:spPr/>
    </dgm:pt>
    <dgm:pt modelId="{6C06456A-FD5B-4207-BAEE-80CE840762BF}" type="pres">
      <dgm:prSet presAssocID="{1B9A9BF8-B570-4E05-A65A-C7AA586D7439}" presName="hierChild2" presStyleCnt="0"/>
      <dgm:spPr/>
    </dgm:pt>
  </dgm:ptLst>
  <dgm:cxnLst>
    <dgm:cxn modelId="{AAB31437-195C-43B0-9DE5-C1C619EF368A}" type="presOf" srcId="{C2CE5560-674D-4C0C-A485-2917906C814D}" destId="{E4E8DFEC-6865-4BA0-8F89-C1B542D19095}" srcOrd="0" destOrd="0" presId="urn:microsoft.com/office/officeart/2005/8/layout/hierarchy1"/>
    <dgm:cxn modelId="{CA31DE73-00E5-477E-B56E-5AACF534D76F}" srcId="{C2CE5560-674D-4C0C-A485-2917906C814D}" destId="{1B9A9BF8-B570-4E05-A65A-C7AA586D7439}" srcOrd="1" destOrd="0" parTransId="{D12BB89B-F2DA-4B5C-A998-DCA3F62F77E5}" sibTransId="{3BABC288-9F18-4A77-8EEF-8F0248FE2183}"/>
    <dgm:cxn modelId="{41794AC3-5F7A-4CDA-BFD2-5BC855DD2403}" srcId="{C2CE5560-674D-4C0C-A485-2917906C814D}" destId="{EB38CDF2-52A6-415D-8231-C9B7CA627C89}" srcOrd="0" destOrd="0" parTransId="{9719D519-5F69-44AD-8FA2-68372DE09F59}" sibTransId="{886E3DEB-9D66-4D02-AFE6-14191F9F5A8E}"/>
    <dgm:cxn modelId="{42E4FED7-4787-4716-9652-21FE11F5028C}" type="presOf" srcId="{EB38CDF2-52A6-415D-8231-C9B7CA627C89}" destId="{D70B8DF2-9ED1-48BA-A2CA-D0DCF9E335CD}" srcOrd="0" destOrd="0" presId="urn:microsoft.com/office/officeart/2005/8/layout/hierarchy1"/>
    <dgm:cxn modelId="{560E5DF1-89A4-4475-887F-EB758F12728F}" type="presOf" srcId="{1B9A9BF8-B570-4E05-A65A-C7AA586D7439}" destId="{E3C24449-34F9-4A41-8946-A8C72BF460B1}" srcOrd="0" destOrd="0" presId="urn:microsoft.com/office/officeart/2005/8/layout/hierarchy1"/>
    <dgm:cxn modelId="{960E7212-F75D-49E7-B41D-DDC6345AF731}" type="presParOf" srcId="{E4E8DFEC-6865-4BA0-8F89-C1B542D19095}" destId="{A7877C66-B606-4D24-97F4-BA9679E8F56B}" srcOrd="0" destOrd="0" presId="urn:microsoft.com/office/officeart/2005/8/layout/hierarchy1"/>
    <dgm:cxn modelId="{161AD2FF-DC6E-4631-9527-A189A8BF7CF0}" type="presParOf" srcId="{A7877C66-B606-4D24-97F4-BA9679E8F56B}" destId="{91B75E48-4773-45E6-B9BA-549B5082843F}" srcOrd="0" destOrd="0" presId="urn:microsoft.com/office/officeart/2005/8/layout/hierarchy1"/>
    <dgm:cxn modelId="{C0C12701-762E-49F3-98CF-E37661E42806}" type="presParOf" srcId="{91B75E48-4773-45E6-B9BA-549B5082843F}" destId="{40A9936B-3B03-4200-AE9E-10F5F2C2687B}" srcOrd="0" destOrd="0" presId="urn:microsoft.com/office/officeart/2005/8/layout/hierarchy1"/>
    <dgm:cxn modelId="{EAA2568A-EE85-48F1-A94D-E7AD3480D42F}" type="presParOf" srcId="{91B75E48-4773-45E6-B9BA-549B5082843F}" destId="{D70B8DF2-9ED1-48BA-A2CA-D0DCF9E335CD}" srcOrd="1" destOrd="0" presId="urn:microsoft.com/office/officeart/2005/8/layout/hierarchy1"/>
    <dgm:cxn modelId="{B6392899-3FED-4A69-8986-2CC83D7D53F6}" type="presParOf" srcId="{A7877C66-B606-4D24-97F4-BA9679E8F56B}" destId="{581AE054-DC3E-4BFD-B0B7-48A0535E2B95}" srcOrd="1" destOrd="0" presId="urn:microsoft.com/office/officeart/2005/8/layout/hierarchy1"/>
    <dgm:cxn modelId="{93A2E0E5-2C78-40C0-8D22-1C0E3FA5C462}" type="presParOf" srcId="{E4E8DFEC-6865-4BA0-8F89-C1B542D19095}" destId="{0ABC0B22-2285-49F1-8C3D-735AE5608707}" srcOrd="1" destOrd="0" presId="urn:microsoft.com/office/officeart/2005/8/layout/hierarchy1"/>
    <dgm:cxn modelId="{48462298-86D0-40C0-BA6A-90AD2911D5FD}" type="presParOf" srcId="{0ABC0B22-2285-49F1-8C3D-735AE5608707}" destId="{400A10AE-AC16-4AB6-A898-220B7B7147CA}" srcOrd="0" destOrd="0" presId="urn:microsoft.com/office/officeart/2005/8/layout/hierarchy1"/>
    <dgm:cxn modelId="{26D1C788-3500-4695-983D-C807DD770C8C}" type="presParOf" srcId="{400A10AE-AC16-4AB6-A898-220B7B7147CA}" destId="{B53CFE64-6187-46D5-B63F-4301C32DD3AF}" srcOrd="0" destOrd="0" presId="urn:microsoft.com/office/officeart/2005/8/layout/hierarchy1"/>
    <dgm:cxn modelId="{25C35943-2335-490B-9558-4679F9D8619C}" type="presParOf" srcId="{400A10AE-AC16-4AB6-A898-220B7B7147CA}" destId="{E3C24449-34F9-4A41-8946-A8C72BF460B1}" srcOrd="1" destOrd="0" presId="urn:microsoft.com/office/officeart/2005/8/layout/hierarchy1"/>
    <dgm:cxn modelId="{71690955-7BFD-403F-877A-ACBE6E420ADF}" type="presParOf" srcId="{0ABC0B22-2285-49F1-8C3D-735AE5608707}" destId="{6C06456A-FD5B-4207-BAEE-80CE840762B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CE5560-674D-4C0C-A485-2917906C814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B38CDF2-52A6-415D-8231-C9B7CA627C89}">
      <dgm:prSet/>
      <dgm:spPr/>
      <dgm:t>
        <a:bodyPr/>
        <a:lstStyle/>
        <a:p>
          <a:r>
            <a:rPr lang="en-US" b="1" dirty="0"/>
            <a:t>Scenario</a:t>
          </a:r>
          <a:r>
            <a:rPr lang="en-US" dirty="0"/>
            <a:t>: You are analyzing the syntactic structure of sentences in a set of literary texts written in different time periods. You want to visualize the sentence length and its variation across these texts to explore potential patterns or changes.</a:t>
          </a:r>
        </a:p>
      </dgm:t>
    </dgm:pt>
    <dgm:pt modelId="{9719D519-5F69-44AD-8FA2-68372DE09F59}" type="parTrans" cxnId="{41794AC3-5F7A-4CDA-BFD2-5BC855DD2403}">
      <dgm:prSet/>
      <dgm:spPr/>
      <dgm:t>
        <a:bodyPr/>
        <a:lstStyle/>
        <a:p>
          <a:endParaRPr lang="en-US"/>
        </a:p>
      </dgm:t>
    </dgm:pt>
    <dgm:pt modelId="{886E3DEB-9D66-4D02-AFE6-14191F9F5A8E}" type="sibTrans" cxnId="{41794AC3-5F7A-4CDA-BFD2-5BC855DD2403}">
      <dgm:prSet/>
      <dgm:spPr/>
      <dgm:t>
        <a:bodyPr/>
        <a:lstStyle/>
        <a:p>
          <a:endParaRPr lang="en-US"/>
        </a:p>
      </dgm:t>
    </dgm:pt>
    <dgm:pt modelId="{1B9A9BF8-B570-4E05-A65A-C7AA586D7439}">
      <dgm:prSet/>
      <dgm:spPr/>
      <dgm:t>
        <a:bodyPr/>
        <a:lstStyle/>
        <a:p>
          <a:r>
            <a:rPr lang="en-US" b="1" dirty="0"/>
            <a:t>Question</a:t>
          </a:r>
          <a:r>
            <a:rPr lang="en-US" dirty="0"/>
            <a:t>: Which type of plot would be the most suitable to visualize the variation in sentence length across texts from different time periods? Explain your choice and how it can effectively showcase sentence length differences.</a:t>
          </a:r>
        </a:p>
      </dgm:t>
    </dgm:pt>
    <dgm:pt modelId="{D12BB89B-F2DA-4B5C-A998-DCA3F62F77E5}" type="parTrans" cxnId="{CA31DE73-00E5-477E-B56E-5AACF534D76F}">
      <dgm:prSet/>
      <dgm:spPr/>
      <dgm:t>
        <a:bodyPr/>
        <a:lstStyle/>
        <a:p>
          <a:endParaRPr lang="en-US"/>
        </a:p>
      </dgm:t>
    </dgm:pt>
    <dgm:pt modelId="{3BABC288-9F18-4A77-8EEF-8F0248FE2183}" type="sibTrans" cxnId="{CA31DE73-00E5-477E-B56E-5AACF534D76F}">
      <dgm:prSet/>
      <dgm:spPr/>
      <dgm:t>
        <a:bodyPr/>
        <a:lstStyle/>
        <a:p>
          <a:endParaRPr lang="en-US"/>
        </a:p>
      </dgm:t>
    </dgm:pt>
    <dgm:pt modelId="{E4E8DFEC-6865-4BA0-8F89-C1B542D19095}" type="pres">
      <dgm:prSet presAssocID="{C2CE5560-674D-4C0C-A485-2917906C814D}" presName="hierChild1" presStyleCnt="0">
        <dgm:presLayoutVars>
          <dgm:chPref val="1"/>
          <dgm:dir/>
          <dgm:animOne val="branch"/>
          <dgm:animLvl val="lvl"/>
          <dgm:resizeHandles/>
        </dgm:presLayoutVars>
      </dgm:prSet>
      <dgm:spPr/>
    </dgm:pt>
    <dgm:pt modelId="{A7877C66-B606-4D24-97F4-BA9679E8F56B}" type="pres">
      <dgm:prSet presAssocID="{EB38CDF2-52A6-415D-8231-C9B7CA627C89}" presName="hierRoot1" presStyleCnt="0"/>
      <dgm:spPr/>
    </dgm:pt>
    <dgm:pt modelId="{91B75E48-4773-45E6-B9BA-549B5082843F}" type="pres">
      <dgm:prSet presAssocID="{EB38CDF2-52A6-415D-8231-C9B7CA627C89}" presName="composite" presStyleCnt="0"/>
      <dgm:spPr/>
    </dgm:pt>
    <dgm:pt modelId="{40A9936B-3B03-4200-AE9E-10F5F2C2687B}" type="pres">
      <dgm:prSet presAssocID="{EB38CDF2-52A6-415D-8231-C9B7CA627C89}" presName="background" presStyleLbl="node0" presStyleIdx="0" presStyleCnt="2"/>
      <dgm:spPr/>
    </dgm:pt>
    <dgm:pt modelId="{D70B8DF2-9ED1-48BA-A2CA-D0DCF9E335CD}" type="pres">
      <dgm:prSet presAssocID="{EB38CDF2-52A6-415D-8231-C9B7CA627C89}" presName="text" presStyleLbl="fgAcc0" presStyleIdx="0" presStyleCnt="2" custScaleX="105952">
        <dgm:presLayoutVars>
          <dgm:chPref val="3"/>
        </dgm:presLayoutVars>
      </dgm:prSet>
      <dgm:spPr/>
    </dgm:pt>
    <dgm:pt modelId="{581AE054-DC3E-4BFD-B0B7-48A0535E2B95}" type="pres">
      <dgm:prSet presAssocID="{EB38CDF2-52A6-415D-8231-C9B7CA627C89}" presName="hierChild2" presStyleCnt="0"/>
      <dgm:spPr/>
    </dgm:pt>
    <dgm:pt modelId="{0ABC0B22-2285-49F1-8C3D-735AE5608707}" type="pres">
      <dgm:prSet presAssocID="{1B9A9BF8-B570-4E05-A65A-C7AA586D7439}" presName="hierRoot1" presStyleCnt="0"/>
      <dgm:spPr/>
    </dgm:pt>
    <dgm:pt modelId="{400A10AE-AC16-4AB6-A898-220B7B7147CA}" type="pres">
      <dgm:prSet presAssocID="{1B9A9BF8-B570-4E05-A65A-C7AA586D7439}" presName="composite" presStyleCnt="0"/>
      <dgm:spPr/>
    </dgm:pt>
    <dgm:pt modelId="{B53CFE64-6187-46D5-B63F-4301C32DD3AF}" type="pres">
      <dgm:prSet presAssocID="{1B9A9BF8-B570-4E05-A65A-C7AA586D7439}" presName="background" presStyleLbl="node0" presStyleIdx="1" presStyleCnt="2"/>
      <dgm:spPr/>
    </dgm:pt>
    <dgm:pt modelId="{E3C24449-34F9-4A41-8946-A8C72BF460B1}" type="pres">
      <dgm:prSet presAssocID="{1B9A9BF8-B570-4E05-A65A-C7AA586D7439}" presName="text" presStyleLbl="fgAcc0" presStyleIdx="1" presStyleCnt="2" custScaleX="104583">
        <dgm:presLayoutVars>
          <dgm:chPref val="3"/>
        </dgm:presLayoutVars>
      </dgm:prSet>
      <dgm:spPr/>
    </dgm:pt>
    <dgm:pt modelId="{6C06456A-FD5B-4207-BAEE-80CE840762BF}" type="pres">
      <dgm:prSet presAssocID="{1B9A9BF8-B570-4E05-A65A-C7AA586D7439}" presName="hierChild2" presStyleCnt="0"/>
      <dgm:spPr/>
    </dgm:pt>
  </dgm:ptLst>
  <dgm:cxnLst>
    <dgm:cxn modelId="{AAB31437-195C-43B0-9DE5-C1C619EF368A}" type="presOf" srcId="{C2CE5560-674D-4C0C-A485-2917906C814D}" destId="{E4E8DFEC-6865-4BA0-8F89-C1B542D19095}" srcOrd="0" destOrd="0" presId="urn:microsoft.com/office/officeart/2005/8/layout/hierarchy1"/>
    <dgm:cxn modelId="{CA31DE73-00E5-477E-B56E-5AACF534D76F}" srcId="{C2CE5560-674D-4C0C-A485-2917906C814D}" destId="{1B9A9BF8-B570-4E05-A65A-C7AA586D7439}" srcOrd="1" destOrd="0" parTransId="{D12BB89B-F2DA-4B5C-A998-DCA3F62F77E5}" sibTransId="{3BABC288-9F18-4A77-8EEF-8F0248FE2183}"/>
    <dgm:cxn modelId="{41794AC3-5F7A-4CDA-BFD2-5BC855DD2403}" srcId="{C2CE5560-674D-4C0C-A485-2917906C814D}" destId="{EB38CDF2-52A6-415D-8231-C9B7CA627C89}" srcOrd="0" destOrd="0" parTransId="{9719D519-5F69-44AD-8FA2-68372DE09F59}" sibTransId="{886E3DEB-9D66-4D02-AFE6-14191F9F5A8E}"/>
    <dgm:cxn modelId="{42E4FED7-4787-4716-9652-21FE11F5028C}" type="presOf" srcId="{EB38CDF2-52A6-415D-8231-C9B7CA627C89}" destId="{D70B8DF2-9ED1-48BA-A2CA-D0DCF9E335CD}" srcOrd="0" destOrd="0" presId="urn:microsoft.com/office/officeart/2005/8/layout/hierarchy1"/>
    <dgm:cxn modelId="{560E5DF1-89A4-4475-887F-EB758F12728F}" type="presOf" srcId="{1B9A9BF8-B570-4E05-A65A-C7AA586D7439}" destId="{E3C24449-34F9-4A41-8946-A8C72BF460B1}" srcOrd="0" destOrd="0" presId="urn:microsoft.com/office/officeart/2005/8/layout/hierarchy1"/>
    <dgm:cxn modelId="{960E7212-F75D-49E7-B41D-DDC6345AF731}" type="presParOf" srcId="{E4E8DFEC-6865-4BA0-8F89-C1B542D19095}" destId="{A7877C66-B606-4D24-97F4-BA9679E8F56B}" srcOrd="0" destOrd="0" presId="urn:microsoft.com/office/officeart/2005/8/layout/hierarchy1"/>
    <dgm:cxn modelId="{161AD2FF-DC6E-4631-9527-A189A8BF7CF0}" type="presParOf" srcId="{A7877C66-B606-4D24-97F4-BA9679E8F56B}" destId="{91B75E48-4773-45E6-B9BA-549B5082843F}" srcOrd="0" destOrd="0" presId="urn:microsoft.com/office/officeart/2005/8/layout/hierarchy1"/>
    <dgm:cxn modelId="{C0C12701-762E-49F3-98CF-E37661E42806}" type="presParOf" srcId="{91B75E48-4773-45E6-B9BA-549B5082843F}" destId="{40A9936B-3B03-4200-AE9E-10F5F2C2687B}" srcOrd="0" destOrd="0" presId="urn:microsoft.com/office/officeart/2005/8/layout/hierarchy1"/>
    <dgm:cxn modelId="{EAA2568A-EE85-48F1-A94D-E7AD3480D42F}" type="presParOf" srcId="{91B75E48-4773-45E6-B9BA-549B5082843F}" destId="{D70B8DF2-9ED1-48BA-A2CA-D0DCF9E335CD}" srcOrd="1" destOrd="0" presId="urn:microsoft.com/office/officeart/2005/8/layout/hierarchy1"/>
    <dgm:cxn modelId="{B6392899-3FED-4A69-8986-2CC83D7D53F6}" type="presParOf" srcId="{A7877C66-B606-4D24-97F4-BA9679E8F56B}" destId="{581AE054-DC3E-4BFD-B0B7-48A0535E2B95}" srcOrd="1" destOrd="0" presId="urn:microsoft.com/office/officeart/2005/8/layout/hierarchy1"/>
    <dgm:cxn modelId="{93A2E0E5-2C78-40C0-8D22-1C0E3FA5C462}" type="presParOf" srcId="{E4E8DFEC-6865-4BA0-8F89-C1B542D19095}" destId="{0ABC0B22-2285-49F1-8C3D-735AE5608707}" srcOrd="1" destOrd="0" presId="urn:microsoft.com/office/officeart/2005/8/layout/hierarchy1"/>
    <dgm:cxn modelId="{48462298-86D0-40C0-BA6A-90AD2911D5FD}" type="presParOf" srcId="{0ABC0B22-2285-49F1-8C3D-735AE5608707}" destId="{400A10AE-AC16-4AB6-A898-220B7B7147CA}" srcOrd="0" destOrd="0" presId="urn:microsoft.com/office/officeart/2005/8/layout/hierarchy1"/>
    <dgm:cxn modelId="{26D1C788-3500-4695-983D-C807DD770C8C}" type="presParOf" srcId="{400A10AE-AC16-4AB6-A898-220B7B7147CA}" destId="{B53CFE64-6187-46D5-B63F-4301C32DD3AF}" srcOrd="0" destOrd="0" presId="urn:microsoft.com/office/officeart/2005/8/layout/hierarchy1"/>
    <dgm:cxn modelId="{25C35943-2335-490B-9558-4679F9D8619C}" type="presParOf" srcId="{400A10AE-AC16-4AB6-A898-220B7B7147CA}" destId="{E3C24449-34F9-4A41-8946-A8C72BF460B1}" srcOrd="1" destOrd="0" presId="urn:microsoft.com/office/officeart/2005/8/layout/hierarchy1"/>
    <dgm:cxn modelId="{71690955-7BFD-403F-877A-ACBE6E420ADF}" type="presParOf" srcId="{0ABC0B22-2285-49F1-8C3D-735AE5608707}" destId="{6C06456A-FD5B-4207-BAEE-80CE840762B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CE5560-674D-4C0C-A485-2917906C814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B38CDF2-52A6-415D-8231-C9B7CA627C89}">
      <dgm:prSet/>
      <dgm:spPr/>
      <dgm:t>
        <a:bodyPr/>
        <a:lstStyle/>
        <a:p>
          <a:r>
            <a:rPr lang="en-US" b="1" dirty="0"/>
            <a:t>Scenario</a:t>
          </a:r>
          <a:r>
            <a:rPr lang="en-US" dirty="0"/>
            <a:t>: You are studying the vocabulary richness in spoken language among children at different age groups, aiming to illustrate the development of vocabulary over time.</a:t>
          </a:r>
        </a:p>
      </dgm:t>
    </dgm:pt>
    <dgm:pt modelId="{9719D519-5F69-44AD-8FA2-68372DE09F59}" type="parTrans" cxnId="{41794AC3-5F7A-4CDA-BFD2-5BC855DD2403}">
      <dgm:prSet/>
      <dgm:spPr/>
      <dgm:t>
        <a:bodyPr/>
        <a:lstStyle/>
        <a:p>
          <a:endParaRPr lang="en-US"/>
        </a:p>
      </dgm:t>
    </dgm:pt>
    <dgm:pt modelId="{886E3DEB-9D66-4D02-AFE6-14191F9F5A8E}" type="sibTrans" cxnId="{41794AC3-5F7A-4CDA-BFD2-5BC855DD2403}">
      <dgm:prSet/>
      <dgm:spPr/>
      <dgm:t>
        <a:bodyPr/>
        <a:lstStyle/>
        <a:p>
          <a:endParaRPr lang="en-US"/>
        </a:p>
      </dgm:t>
    </dgm:pt>
    <dgm:pt modelId="{1B9A9BF8-B570-4E05-A65A-C7AA586D7439}">
      <dgm:prSet/>
      <dgm:spPr/>
      <dgm:t>
        <a:bodyPr/>
        <a:lstStyle/>
        <a:p>
          <a:r>
            <a:rPr lang="en-US" b="1" dirty="0"/>
            <a:t>Question</a:t>
          </a:r>
          <a:r>
            <a:rPr lang="en-US" dirty="0"/>
            <a:t>: Considering your aim to demonstrate the development of vocabulary richness in children at different ages, which type of plot would be the most appropriate to showcase this linguistic developmental trend? Justify your choice based on its ability to effectively represent vocabulary richness changes across age groups.</a:t>
          </a:r>
        </a:p>
      </dgm:t>
    </dgm:pt>
    <dgm:pt modelId="{D12BB89B-F2DA-4B5C-A998-DCA3F62F77E5}" type="parTrans" cxnId="{CA31DE73-00E5-477E-B56E-5AACF534D76F}">
      <dgm:prSet/>
      <dgm:spPr/>
      <dgm:t>
        <a:bodyPr/>
        <a:lstStyle/>
        <a:p>
          <a:endParaRPr lang="en-US"/>
        </a:p>
      </dgm:t>
    </dgm:pt>
    <dgm:pt modelId="{3BABC288-9F18-4A77-8EEF-8F0248FE2183}" type="sibTrans" cxnId="{CA31DE73-00E5-477E-B56E-5AACF534D76F}">
      <dgm:prSet/>
      <dgm:spPr/>
      <dgm:t>
        <a:bodyPr/>
        <a:lstStyle/>
        <a:p>
          <a:endParaRPr lang="en-US"/>
        </a:p>
      </dgm:t>
    </dgm:pt>
    <dgm:pt modelId="{E4E8DFEC-6865-4BA0-8F89-C1B542D19095}" type="pres">
      <dgm:prSet presAssocID="{C2CE5560-674D-4C0C-A485-2917906C814D}" presName="hierChild1" presStyleCnt="0">
        <dgm:presLayoutVars>
          <dgm:chPref val="1"/>
          <dgm:dir/>
          <dgm:animOne val="branch"/>
          <dgm:animLvl val="lvl"/>
          <dgm:resizeHandles/>
        </dgm:presLayoutVars>
      </dgm:prSet>
      <dgm:spPr/>
    </dgm:pt>
    <dgm:pt modelId="{A7877C66-B606-4D24-97F4-BA9679E8F56B}" type="pres">
      <dgm:prSet presAssocID="{EB38CDF2-52A6-415D-8231-C9B7CA627C89}" presName="hierRoot1" presStyleCnt="0"/>
      <dgm:spPr/>
    </dgm:pt>
    <dgm:pt modelId="{91B75E48-4773-45E6-B9BA-549B5082843F}" type="pres">
      <dgm:prSet presAssocID="{EB38CDF2-52A6-415D-8231-C9B7CA627C89}" presName="composite" presStyleCnt="0"/>
      <dgm:spPr/>
    </dgm:pt>
    <dgm:pt modelId="{40A9936B-3B03-4200-AE9E-10F5F2C2687B}" type="pres">
      <dgm:prSet presAssocID="{EB38CDF2-52A6-415D-8231-C9B7CA627C89}" presName="background" presStyleLbl="node0" presStyleIdx="0" presStyleCnt="2"/>
      <dgm:spPr/>
    </dgm:pt>
    <dgm:pt modelId="{D70B8DF2-9ED1-48BA-A2CA-D0DCF9E335CD}" type="pres">
      <dgm:prSet presAssocID="{EB38CDF2-52A6-415D-8231-C9B7CA627C89}" presName="text" presStyleLbl="fgAcc0" presStyleIdx="0" presStyleCnt="2" custScaleX="88014">
        <dgm:presLayoutVars>
          <dgm:chPref val="3"/>
        </dgm:presLayoutVars>
      </dgm:prSet>
      <dgm:spPr/>
    </dgm:pt>
    <dgm:pt modelId="{581AE054-DC3E-4BFD-B0B7-48A0535E2B95}" type="pres">
      <dgm:prSet presAssocID="{EB38CDF2-52A6-415D-8231-C9B7CA627C89}" presName="hierChild2" presStyleCnt="0"/>
      <dgm:spPr/>
    </dgm:pt>
    <dgm:pt modelId="{0ABC0B22-2285-49F1-8C3D-735AE5608707}" type="pres">
      <dgm:prSet presAssocID="{1B9A9BF8-B570-4E05-A65A-C7AA586D7439}" presName="hierRoot1" presStyleCnt="0"/>
      <dgm:spPr/>
    </dgm:pt>
    <dgm:pt modelId="{400A10AE-AC16-4AB6-A898-220B7B7147CA}" type="pres">
      <dgm:prSet presAssocID="{1B9A9BF8-B570-4E05-A65A-C7AA586D7439}" presName="composite" presStyleCnt="0"/>
      <dgm:spPr/>
    </dgm:pt>
    <dgm:pt modelId="{B53CFE64-6187-46D5-B63F-4301C32DD3AF}" type="pres">
      <dgm:prSet presAssocID="{1B9A9BF8-B570-4E05-A65A-C7AA586D7439}" presName="background" presStyleLbl="node0" presStyleIdx="1" presStyleCnt="2"/>
      <dgm:spPr/>
    </dgm:pt>
    <dgm:pt modelId="{E3C24449-34F9-4A41-8946-A8C72BF460B1}" type="pres">
      <dgm:prSet presAssocID="{1B9A9BF8-B570-4E05-A65A-C7AA586D7439}" presName="text" presStyleLbl="fgAcc0" presStyleIdx="1" presStyleCnt="2" custScaleX="114986">
        <dgm:presLayoutVars>
          <dgm:chPref val="3"/>
        </dgm:presLayoutVars>
      </dgm:prSet>
      <dgm:spPr/>
    </dgm:pt>
    <dgm:pt modelId="{6C06456A-FD5B-4207-BAEE-80CE840762BF}" type="pres">
      <dgm:prSet presAssocID="{1B9A9BF8-B570-4E05-A65A-C7AA586D7439}" presName="hierChild2" presStyleCnt="0"/>
      <dgm:spPr/>
    </dgm:pt>
  </dgm:ptLst>
  <dgm:cxnLst>
    <dgm:cxn modelId="{AAB31437-195C-43B0-9DE5-C1C619EF368A}" type="presOf" srcId="{C2CE5560-674D-4C0C-A485-2917906C814D}" destId="{E4E8DFEC-6865-4BA0-8F89-C1B542D19095}" srcOrd="0" destOrd="0" presId="urn:microsoft.com/office/officeart/2005/8/layout/hierarchy1"/>
    <dgm:cxn modelId="{CA31DE73-00E5-477E-B56E-5AACF534D76F}" srcId="{C2CE5560-674D-4C0C-A485-2917906C814D}" destId="{1B9A9BF8-B570-4E05-A65A-C7AA586D7439}" srcOrd="1" destOrd="0" parTransId="{D12BB89B-F2DA-4B5C-A998-DCA3F62F77E5}" sibTransId="{3BABC288-9F18-4A77-8EEF-8F0248FE2183}"/>
    <dgm:cxn modelId="{41794AC3-5F7A-4CDA-BFD2-5BC855DD2403}" srcId="{C2CE5560-674D-4C0C-A485-2917906C814D}" destId="{EB38CDF2-52A6-415D-8231-C9B7CA627C89}" srcOrd="0" destOrd="0" parTransId="{9719D519-5F69-44AD-8FA2-68372DE09F59}" sibTransId="{886E3DEB-9D66-4D02-AFE6-14191F9F5A8E}"/>
    <dgm:cxn modelId="{42E4FED7-4787-4716-9652-21FE11F5028C}" type="presOf" srcId="{EB38CDF2-52A6-415D-8231-C9B7CA627C89}" destId="{D70B8DF2-9ED1-48BA-A2CA-D0DCF9E335CD}" srcOrd="0" destOrd="0" presId="urn:microsoft.com/office/officeart/2005/8/layout/hierarchy1"/>
    <dgm:cxn modelId="{560E5DF1-89A4-4475-887F-EB758F12728F}" type="presOf" srcId="{1B9A9BF8-B570-4E05-A65A-C7AA586D7439}" destId="{E3C24449-34F9-4A41-8946-A8C72BF460B1}" srcOrd="0" destOrd="0" presId="urn:microsoft.com/office/officeart/2005/8/layout/hierarchy1"/>
    <dgm:cxn modelId="{960E7212-F75D-49E7-B41D-DDC6345AF731}" type="presParOf" srcId="{E4E8DFEC-6865-4BA0-8F89-C1B542D19095}" destId="{A7877C66-B606-4D24-97F4-BA9679E8F56B}" srcOrd="0" destOrd="0" presId="urn:microsoft.com/office/officeart/2005/8/layout/hierarchy1"/>
    <dgm:cxn modelId="{161AD2FF-DC6E-4631-9527-A189A8BF7CF0}" type="presParOf" srcId="{A7877C66-B606-4D24-97F4-BA9679E8F56B}" destId="{91B75E48-4773-45E6-B9BA-549B5082843F}" srcOrd="0" destOrd="0" presId="urn:microsoft.com/office/officeart/2005/8/layout/hierarchy1"/>
    <dgm:cxn modelId="{C0C12701-762E-49F3-98CF-E37661E42806}" type="presParOf" srcId="{91B75E48-4773-45E6-B9BA-549B5082843F}" destId="{40A9936B-3B03-4200-AE9E-10F5F2C2687B}" srcOrd="0" destOrd="0" presId="urn:microsoft.com/office/officeart/2005/8/layout/hierarchy1"/>
    <dgm:cxn modelId="{EAA2568A-EE85-48F1-A94D-E7AD3480D42F}" type="presParOf" srcId="{91B75E48-4773-45E6-B9BA-549B5082843F}" destId="{D70B8DF2-9ED1-48BA-A2CA-D0DCF9E335CD}" srcOrd="1" destOrd="0" presId="urn:microsoft.com/office/officeart/2005/8/layout/hierarchy1"/>
    <dgm:cxn modelId="{B6392899-3FED-4A69-8986-2CC83D7D53F6}" type="presParOf" srcId="{A7877C66-B606-4D24-97F4-BA9679E8F56B}" destId="{581AE054-DC3E-4BFD-B0B7-48A0535E2B95}" srcOrd="1" destOrd="0" presId="urn:microsoft.com/office/officeart/2005/8/layout/hierarchy1"/>
    <dgm:cxn modelId="{93A2E0E5-2C78-40C0-8D22-1C0E3FA5C462}" type="presParOf" srcId="{E4E8DFEC-6865-4BA0-8F89-C1B542D19095}" destId="{0ABC0B22-2285-49F1-8C3D-735AE5608707}" srcOrd="1" destOrd="0" presId="urn:microsoft.com/office/officeart/2005/8/layout/hierarchy1"/>
    <dgm:cxn modelId="{48462298-86D0-40C0-BA6A-90AD2911D5FD}" type="presParOf" srcId="{0ABC0B22-2285-49F1-8C3D-735AE5608707}" destId="{400A10AE-AC16-4AB6-A898-220B7B7147CA}" srcOrd="0" destOrd="0" presId="urn:microsoft.com/office/officeart/2005/8/layout/hierarchy1"/>
    <dgm:cxn modelId="{26D1C788-3500-4695-983D-C807DD770C8C}" type="presParOf" srcId="{400A10AE-AC16-4AB6-A898-220B7B7147CA}" destId="{B53CFE64-6187-46D5-B63F-4301C32DD3AF}" srcOrd="0" destOrd="0" presId="urn:microsoft.com/office/officeart/2005/8/layout/hierarchy1"/>
    <dgm:cxn modelId="{25C35943-2335-490B-9558-4679F9D8619C}" type="presParOf" srcId="{400A10AE-AC16-4AB6-A898-220B7B7147CA}" destId="{E3C24449-34F9-4A41-8946-A8C72BF460B1}" srcOrd="1" destOrd="0" presId="urn:microsoft.com/office/officeart/2005/8/layout/hierarchy1"/>
    <dgm:cxn modelId="{71690955-7BFD-403F-877A-ACBE6E420ADF}" type="presParOf" srcId="{0ABC0B22-2285-49F1-8C3D-735AE5608707}" destId="{6C06456A-FD5B-4207-BAEE-80CE840762B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9936B-3B03-4200-AE9E-10F5F2C2687B}">
      <dsp:nvSpPr>
        <dsp:cNvPr id="0" name=""/>
        <dsp:cNvSpPr/>
      </dsp:nvSpPr>
      <dsp:spPr>
        <a:xfrm>
          <a:off x="1312" y="93519"/>
          <a:ext cx="4607614" cy="2925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0B8DF2-9ED1-48BA-A2CA-D0DCF9E335CD}">
      <dsp:nvSpPr>
        <dsp:cNvPr id="0" name=""/>
        <dsp:cNvSpPr/>
      </dsp:nvSpPr>
      <dsp:spPr>
        <a:xfrm>
          <a:off x="513269" y="579879"/>
          <a:ext cx="4607614" cy="29258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t>Scenario</a:t>
          </a:r>
          <a:r>
            <a:rPr lang="en-US" sz="2500" kern="1200" dirty="0"/>
            <a:t>: You are conducting a study on the frequency of phonemes in a corpus comprising various dialects. You want to compare the distribution of the frequency of specific phonemes across these dialects.</a:t>
          </a:r>
        </a:p>
      </dsp:txBody>
      <dsp:txXfrm>
        <a:off x="598964" y="665574"/>
        <a:ext cx="4436224" cy="2754444"/>
      </dsp:txXfrm>
    </dsp:sp>
    <dsp:sp modelId="{B53CFE64-6187-46D5-B63F-4301C32DD3AF}">
      <dsp:nvSpPr>
        <dsp:cNvPr id="0" name=""/>
        <dsp:cNvSpPr/>
      </dsp:nvSpPr>
      <dsp:spPr>
        <a:xfrm>
          <a:off x="5632841" y="93519"/>
          <a:ext cx="4607614" cy="2925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C24449-34F9-4A41-8946-A8C72BF460B1}">
      <dsp:nvSpPr>
        <dsp:cNvPr id="0" name=""/>
        <dsp:cNvSpPr/>
      </dsp:nvSpPr>
      <dsp:spPr>
        <a:xfrm>
          <a:off x="6144798" y="579879"/>
          <a:ext cx="4607614" cy="29258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t>Question</a:t>
          </a:r>
          <a:r>
            <a:rPr lang="en-US" sz="2500" kern="1200" dirty="0"/>
            <a:t>: Which type of plot would be most useful to compare the frequency distribution of phonemes across different dialects in your corpus? Provide a rationale for your choice.</a:t>
          </a:r>
        </a:p>
      </dsp:txBody>
      <dsp:txXfrm>
        <a:off x="6230493" y="665574"/>
        <a:ext cx="4436224" cy="27544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9936B-3B03-4200-AE9E-10F5F2C2687B}">
      <dsp:nvSpPr>
        <dsp:cNvPr id="0" name=""/>
        <dsp:cNvSpPr/>
      </dsp:nvSpPr>
      <dsp:spPr>
        <a:xfrm>
          <a:off x="623" y="167013"/>
          <a:ext cx="4671563" cy="27997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0B8DF2-9ED1-48BA-A2CA-D0DCF9E335CD}">
      <dsp:nvSpPr>
        <dsp:cNvPr id="0" name=""/>
        <dsp:cNvSpPr/>
      </dsp:nvSpPr>
      <dsp:spPr>
        <a:xfrm>
          <a:off x="490527" y="632421"/>
          <a:ext cx="4671563" cy="27997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Scenario</a:t>
          </a:r>
          <a:r>
            <a:rPr lang="en-US" sz="2200" kern="1200" dirty="0"/>
            <a:t>: You are analyzing the syntactic structure of sentences in a set of literary texts written in different time periods. You want to visualize the sentence length and its variation across these texts to explore potential patterns or changes.</a:t>
          </a:r>
        </a:p>
      </dsp:txBody>
      <dsp:txXfrm>
        <a:off x="572530" y="714424"/>
        <a:ext cx="4507557" cy="2635792"/>
      </dsp:txXfrm>
    </dsp:sp>
    <dsp:sp modelId="{B53CFE64-6187-46D5-B63F-4301C32DD3AF}">
      <dsp:nvSpPr>
        <dsp:cNvPr id="0" name=""/>
        <dsp:cNvSpPr/>
      </dsp:nvSpPr>
      <dsp:spPr>
        <a:xfrm>
          <a:off x="5651994" y="167013"/>
          <a:ext cx="4611202" cy="27997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C24449-34F9-4A41-8946-A8C72BF460B1}">
      <dsp:nvSpPr>
        <dsp:cNvPr id="0" name=""/>
        <dsp:cNvSpPr/>
      </dsp:nvSpPr>
      <dsp:spPr>
        <a:xfrm>
          <a:off x="6141898" y="632421"/>
          <a:ext cx="4611202" cy="27997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Question</a:t>
          </a:r>
          <a:r>
            <a:rPr lang="en-US" sz="2200" kern="1200" dirty="0"/>
            <a:t>: Which type of plot would be the most suitable to visualize the variation in sentence length across texts from different time periods? Explain your choice and how it can effectively showcase sentence length differences.</a:t>
          </a:r>
        </a:p>
      </dsp:txBody>
      <dsp:txXfrm>
        <a:off x="6223901" y="714424"/>
        <a:ext cx="4447196" cy="26357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9936B-3B03-4200-AE9E-10F5F2C2687B}">
      <dsp:nvSpPr>
        <dsp:cNvPr id="0" name=""/>
        <dsp:cNvSpPr/>
      </dsp:nvSpPr>
      <dsp:spPr>
        <a:xfrm>
          <a:off x="4794" y="116267"/>
          <a:ext cx="4001274" cy="28868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0B8DF2-9ED1-48BA-A2CA-D0DCF9E335CD}">
      <dsp:nvSpPr>
        <dsp:cNvPr id="0" name=""/>
        <dsp:cNvSpPr/>
      </dsp:nvSpPr>
      <dsp:spPr>
        <a:xfrm>
          <a:off x="509925" y="596142"/>
          <a:ext cx="4001274" cy="28868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Scenario</a:t>
          </a:r>
          <a:r>
            <a:rPr lang="en-US" sz="2100" kern="1200" dirty="0"/>
            <a:t>: You are studying the vocabulary richness in spoken language among children at different age groups, aiming to illustrate the development of vocabulary over time.</a:t>
          </a:r>
        </a:p>
      </dsp:txBody>
      <dsp:txXfrm>
        <a:off x="594477" y="680694"/>
        <a:ext cx="3832170" cy="2717719"/>
      </dsp:txXfrm>
    </dsp:sp>
    <dsp:sp modelId="{B53CFE64-6187-46D5-B63F-4301C32DD3AF}">
      <dsp:nvSpPr>
        <dsp:cNvPr id="0" name=""/>
        <dsp:cNvSpPr/>
      </dsp:nvSpPr>
      <dsp:spPr>
        <a:xfrm>
          <a:off x="5016330" y="116267"/>
          <a:ext cx="5227469" cy="28868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C24449-34F9-4A41-8946-A8C72BF460B1}">
      <dsp:nvSpPr>
        <dsp:cNvPr id="0" name=""/>
        <dsp:cNvSpPr/>
      </dsp:nvSpPr>
      <dsp:spPr>
        <a:xfrm>
          <a:off x="5521461" y="596142"/>
          <a:ext cx="5227469" cy="28868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Question</a:t>
          </a:r>
          <a:r>
            <a:rPr lang="en-US" sz="2100" kern="1200" dirty="0"/>
            <a:t>: Considering your aim to demonstrate the development of vocabulary richness in children at different ages, which type of plot would be the most appropriate to showcase this linguistic developmental trend? Justify your choice based on its ability to effectively represent vocabulary richness changes across age groups.</a:t>
          </a:r>
        </a:p>
      </dsp:txBody>
      <dsp:txXfrm>
        <a:off x="5606013" y="680694"/>
        <a:ext cx="5058365" cy="27177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5891A-2EB3-419A-B022-68193424C8B7}" type="datetimeFigureOut">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1C8AC-F18D-4979-BA1A-5A85C1BD0803}" type="slidenum">
              <a:rPr lang="en-US" smtClean="0"/>
              <a:t>‹#›</a:t>
            </a:fld>
            <a:endParaRPr lang="en-US"/>
          </a:p>
        </p:txBody>
      </p:sp>
    </p:spTree>
    <p:extLst>
      <p:ext uri="{BB962C8B-B14F-4D97-AF65-F5344CB8AC3E}">
        <p14:creationId xmlns:p14="http://schemas.microsoft.com/office/powerpoint/2010/main" val="4084752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add comment: where would you expect to see a difference?</a:t>
            </a:r>
          </a:p>
        </p:txBody>
      </p:sp>
      <p:sp>
        <p:nvSpPr>
          <p:cNvPr id="4" name="Slide Number Placeholder 3"/>
          <p:cNvSpPr>
            <a:spLocks noGrp="1"/>
          </p:cNvSpPr>
          <p:nvPr>
            <p:ph type="sldNum" sz="quarter" idx="5"/>
          </p:nvPr>
        </p:nvSpPr>
        <p:spPr/>
        <p:txBody>
          <a:bodyPr/>
          <a:lstStyle/>
          <a:p>
            <a:fld id="{5F91C8AC-F18D-4979-BA1A-5A85C1BD0803}" type="slidenum">
              <a:rPr lang="en-US" smtClean="0"/>
              <a:t>4</a:t>
            </a:fld>
            <a:endParaRPr lang="en-US"/>
          </a:p>
        </p:txBody>
      </p:sp>
    </p:spTree>
    <p:extLst>
      <p:ext uri="{BB962C8B-B14F-4D97-AF65-F5344CB8AC3E}">
        <p14:creationId xmlns:p14="http://schemas.microsoft.com/office/powerpoint/2010/main" val="1880353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37D255E-804E-43E5-BCBB-6385F1C0D719}" type="datetimeFigureOut">
              <a:rPr lang="en-US" smtClean="0"/>
              <a:t>1/2/2024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BA978B1-B0F8-459C-8315-76CAF4B60B38}" type="slidenum">
              <a:rPr lang="en-US" smtClean="0"/>
              <a:t>‹#›</a:t>
            </a:fld>
            <a:endParaRPr lang="en-US"/>
          </a:p>
        </p:txBody>
      </p:sp>
    </p:spTree>
    <p:extLst>
      <p:ext uri="{BB962C8B-B14F-4D97-AF65-F5344CB8AC3E}">
        <p14:creationId xmlns:p14="http://schemas.microsoft.com/office/powerpoint/2010/main" val="358878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7D255E-804E-43E5-BCBB-6385F1C0D719}"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8B1-B0F8-459C-8315-76CAF4B60B38}" type="slidenum">
              <a:rPr lang="en-US" smtClean="0"/>
              <a:t>‹#›</a:t>
            </a:fld>
            <a:endParaRPr lang="en-US"/>
          </a:p>
        </p:txBody>
      </p:sp>
    </p:spTree>
    <p:extLst>
      <p:ext uri="{BB962C8B-B14F-4D97-AF65-F5344CB8AC3E}">
        <p14:creationId xmlns:p14="http://schemas.microsoft.com/office/powerpoint/2010/main" val="134385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7D255E-804E-43E5-BCBB-6385F1C0D719}"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8B1-B0F8-459C-8315-76CAF4B60B38}" type="slidenum">
              <a:rPr lang="en-US" smtClean="0"/>
              <a:t>‹#›</a:t>
            </a:fld>
            <a:endParaRPr lang="en-US"/>
          </a:p>
        </p:txBody>
      </p:sp>
    </p:spTree>
    <p:extLst>
      <p:ext uri="{BB962C8B-B14F-4D97-AF65-F5344CB8AC3E}">
        <p14:creationId xmlns:p14="http://schemas.microsoft.com/office/powerpoint/2010/main" val="166771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7D255E-804E-43E5-BCBB-6385F1C0D719}"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8B1-B0F8-459C-8315-76CAF4B60B38}" type="slidenum">
              <a:rPr lang="en-US" smtClean="0"/>
              <a:t>‹#›</a:t>
            </a:fld>
            <a:endParaRPr lang="en-US"/>
          </a:p>
        </p:txBody>
      </p:sp>
    </p:spTree>
    <p:extLst>
      <p:ext uri="{BB962C8B-B14F-4D97-AF65-F5344CB8AC3E}">
        <p14:creationId xmlns:p14="http://schemas.microsoft.com/office/powerpoint/2010/main" val="3441335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7D255E-804E-43E5-BCBB-6385F1C0D719}"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8B1-B0F8-459C-8315-76CAF4B60B38}" type="slidenum">
              <a:rPr lang="en-US" smtClean="0"/>
              <a:t>‹#›</a:t>
            </a:fld>
            <a:endParaRPr lang="en-US"/>
          </a:p>
        </p:txBody>
      </p:sp>
    </p:spTree>
    <p:extLst>
      <p:ext uri="{BB962C8B-B14F-4D97-AF65-F5344CB8AC3E}">
        <p14:creationId xmlns:p14="http://schemas.microsoft.com/office/powerpoint/2010/main" val="88023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7D255E-804E-43E5-BCBB-6385F1C0D719}"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978B1-B0F8-459C-8315-76CAF4B60B38}" type="slidenum">
              <a:rPr lang="en-US" smtClean="0"/>
              <a:t>‹#›</a:t>
            </a:fld>
            <a:endParaRPr lang="en-US"/>
          </a:p>
        </p:txBody>
      </p:sp>
    </p:spTree>
    <p:extLst>
      <p:ext uri="{BB962C8B-B14F-4D97-AF65-F5344CB8AC3E}">
        <p14:creationId xmlns:p14="http://schemas.microsoft.com/office/powerpoint/2010/main" val="3897365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7D255E-804E-43E5-BCBB-6385F1C0D719}" type="datetimeFigureOut">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A978B1-B0F8-459C-8315-76CAF4B60B38}" type="slidenum">
              <a:rPr lang="en-US" smtClean="0"/>
              <a:t>‹#›</a:t>
            </a:fld>
            <a:endParaRPr lang="en-US"/>
          </a:p>
        </p:txBody>
      </p:sp>
    </p:spTree>
    <p:extLst>
      <p:ext uri="{BB962C8B-B14F-4D97-AF65-F5344CB8AC3E}">
        <p14:creationId xmlns:p14="http://schemas.microsoft.com/office/powerpoint/2010/main" val="2376403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7D255E-804E-43E5-BCBB-6385F1C0D719}" type="datetimeFigureOut">
              <a:rPr lang="en-US" smtClean="0"/>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A978B1-B0F8-459C-8315-76CAF4B60B38}" type="slidenum">
              <a:rPr lang="en-US" smtClean="0"/>
              <a:t>‹#›</a:t>
            </a:fld>
            <a:endParaRPr lang="en-US"/>
          </a:p>
        </p:txBody>
      </p:sp>
    </p:spTree>
    <p:extLst>
      <p:ext uri="{BB962C8B-B14F-4D97-AF65-F5344CB8AC3E}">
        <p14:creationId xmlns:p14="http://schemas.microsoft.com/office/powerpoint/2010/main" val="3516863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7D255E-804E-43E5-BCBB-6385F1C0D719}" type="datetimeFigureOut">
              <a:rPr lang="en-US" smtClean="0"/>
              <a:t>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A978B1-B0F8-459C-8315-76CAF4B60B38}" type="slidenum">
              <a:rPr lang="en-US" smtClean="0"/>
              <a:t>‹#›</a:t>
            </a:fld>
            <a:endParaRPr lang="en-US"/>
          </a:p>
        </p:txBody>
      </p:sp>
    </p:spTree>
    <p:extLst>
      <p:ext uri="{BB962C8B-B14F-4D97-AF65-F5344CB8AC3E}">
        <p14:creationId xmlns:p14="http://schemas.microsoft.com/office/powerpoint/2010/main" val="24982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637D255E-804E-43E5-BCBB-6385F1C0D719}"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BA978B1-B0F8-459C-8315-76CAF4B60B38}" type="slidenum">
              <a:rPr lang="en-US" smtClean="0"/>
              <a:t>‹#›</a:t>
            </a:fld>
            <a:endParaRPr lang="en-US"/>
          </a:p>
        </p:txBody>
      </p:sp>
    </p:spTree>
    <p:extLst>
      <p:ext uri="{BB962C8B-B14F-4D97-AF65-F5344CB8AC3E}">
        <p14:creationId xmlns:p14="http://schemas.microsoft.com/office/powerpoint/2010/main" val="192300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37D255E-804E-43E5-BCBB-6385F1C0D719}" type="datetimeFigureOut">
              <a:rPr lang="en-US" smtClean="0"/>
              <a:t>1/2/2024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BA978B1-B0F8-459C-8315-76CAF4B60B38}" type="slidenum">
              <a:rPr lang="en-US" smtClean="0"/>
              <a:t>‹#›</a:t>
            </a:fld>
            <a:endParaRPr lang="en-US"/>
          </a:p>
        </p:txBody>
      </p:sp>
    </p:spTree>
    <p:extLst>
      <p:ext uri="{BB962C8B-B14F-4D97-AF65-F5344CB8AC3E}">
        <p14:creationId xmlns:p14="http://schemas.microsoft.com/office/powerpoint/2010/main" val="57427030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37D255E-804E-43E5-BCBB-6385F1C0D719}" type="datetimeFigureOut">
              <a:rPr lang="en-US" smtClean="0"/>
              <a:t>1/2/2024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BA978B1-B0F8-459C-8315-76CAF4B60B38}" type="slidenum">
              <a:rPr lang="en-US" smtClean="0"/>
              <a:t>‹#›</a:t>
            </a:fld>
            <a:endParaRPr lang="en-US"/>
          </a:p>
        </p:txBody>
      </p:sp>
    </p:spTree>
    <p:extLst>
      <p:ext uri="{BB962C8B-B14F-4D97-AF65-F5344CB8AC3E}">
        <p14:creationId xmlns:p14="http://schemas.microsoft.com/office/powerpoint/2010/main" val="5535515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D2FF-993C-F63C-1662-2B038D5B3C47}"/>
              </a:ext>
            </a:extLst>
          </p:cNvPr>
          <p:cNvSpPr>
            <a:spLocks noGrp="1"/>
          </p:cNvSpPr>
          <p:nvPr>
            <p:ph type="ctrTitle"/>
          </p:nvPr>
        </p:nvSpPr>
        <p:spPr/>
        <p:txBody>
          <a:bodyPr/>
          <a:lstStyle/>
          <a:p>
            <a:r>
              <a:rPr lang="en-US" dirty="0"/>
              <a:t>Intro to Statistics and R Programming</a:t>
            </a:r>
          </a:p>
        </p:txBody>
      </p:sp>
      <p:sp>
        <p:nvSpPr>
          <p:cNvPr id="3" name="Subtitle 2">
            <a:extLst>
              <a:ext uri="{FF2B5EF4-FFF2-40B4-BE49-F238E27FC236}">
                <a16:creationId xmlns:a16="http://schemas.microsoft.com/office/drawing/2014/main" id="{FA43DB3A-497A-1C95-4DFB-DE12BC7B0C64}"/>
              </a:ext>
            </a:extLst>
          </p:cNvPr>
          <p:cNvSpPr>
            <a:spLocks noGrp="1"/>
          </p:cNvSpPr>
          <p:nvPr>
            <p:ph type="subTitle" idx="1"/>
          </p:nvPr>
        </p:nvSpPr>
        <p:spPr/>
        <p:txBody>
          <a:bodyPr/>
          <a:lstStyle/>
          <a:p>
            <a:r>
              <a:rPr lang="en-US" dirty="0"/>
              <a:t>Lesson 2 – Graphs and Distributions</a:t>
            </a:r>
          </a:p>
        </p:txBody>
      </p:sp>
    </p:spTree>
    <p:extLst>
      <p:ext uri="{BB962C8B-B14F-4D97-AF65-F5344CB8AC3E}">
        <p14:creationId xmlns:p14="http://schemas.microsoft.com/office/powerpoint/2010/main" val="422475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B6EA1-EA93-128C-1C93-FDCA028EFA98}"/>
              </a:ext>
            </a:extLst>
          </p:cNvPr>
          <p:cNvSpPr>
            <a:spLocks noGrp="1"/>
          </p:cNvSpPr>
          <p:nvPr>
            <p:ph type="title"/>
          </p:nvPr>
        </p:nvSpPr>
        <p:spPr/>
        <p:txBody>
          <a:bodyPr/>
          <a:lstStyle/>
          <a:p>
            <a:r>
              <a:rPr lang="en-US" dirty="0" err="1"/>
              <a:t>Rainplots</a:t>
            </a:r>
            <a:r>
              <a:rPr lang="en-US" dirty="0"/>
              <a:t> and violin plot</a:t>
            </a:r>
          </a:p>
        </p:txBody>
      </p:sp>
      <p:sp>
        <p:nvSpPr>
          <p:cNvPr id="3" name="Content Placeholder 2">
            <a:extLst>
              <a:ext uri="{FF2B5EF4-FFF2-40B4-BE49-F238E27FC236}">
                <a16:creationId xmlns:a16="http://schemas.microsoft.com/office/drawing/2014/main" id="{B85C9C62-8199-7EA8-CDA5-7AC09ECE93F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5681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5847-047D-6167-A0C8-806DB64D05B4}"/>
              </a:ext>
            </a:extLst>
          </p:cNvPr>
          <p:cNvSpPr>
            <a:spLocks noGrp="1"/>
          </p:cNvSpPr>
          <p:nvPr>
            <p:ph type="title"/>
          </p:nvPr>
        </p:nvSpPr>
        <p:spPr>
          <a:xfrm>
            <a:off x="657224" y="499533"/>
            <a:ext cx="10772775" cy="1658198"/>
          </a:xfrm>
        </p:spPr>
        <p:txBody>
          <a:bodyPr>
            <a:normAutofit/>
          </a:bodyPr>
          <a:lstStyle/>
          <a:p>
            <a:r>
              <a:rPr lang="en-US" dirty="0"/>
              <a:t>Exercise No. 1</a:t>
            </a:r>
          </a:p>
        </p:txBody>
      </p:sp>
      <p:graphicFrame>
        <p:nvGraphicFramePr>
          <p:cNvPr id="5" name="Content Placeholder 2">
            <a:extLst>
              <a:ext uri="{FF2B5EF4-FFF2-40B4-BE49-F238E27FC236}">
                <a16:creationId xmlns:a16="http://schemas.microsoft.com/office/drawing/2014/main" id="{10B5219F-CB8B-9CDD-8424-9E43CB243414}"/>
              </a:ext>
            </a:extLst>
          </p:cNvPr>
          <p:cNvGraphicFramePr>
            <a:graphicFrameLocks noGrp="1"/>
          </p:cNvGraphicFramePr>
          <p:nvPr>
            <p:ph idx="1"/>
            <p:extLst>
              <p:ext uri="{D42A27DB-BD31-4B8C-83A1-F6EECF244321}">
                <p14:modId xmlns:p14="http://schemas.microsoft.com/office/powerpoint/2010/main" val="361084892"/>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85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15847-047D-6167-A0C8-806DB64D05B4}"/>
              </a:ext>
            </a:extLst>
          </p:cNvPr>
          <p:cNvSpPr>
            <a:spLocks noGrp="1"/>
          </p:cNvSpPr>
          <p:nvPr>
            <p:ph type="title"/>
          </p:nvPr>
        </p:nvSpPr>
        <p:spPr>
          <a:xfrm>
            <a:off x="1071846" y="1059736"/>
            <a:ext cx="10040233" cy="1228130"/>
          </a:xfrm>
        </p:spPr>
        <p:txBody>
          <a:bodyPr>
            <a:normAutofit/>
          </a:bodyPr>
          <a:lstStyle/>
          <a:p>
            <a:r>
              <a:rPr lang="en-US">
                <a:solidFill>
                  <a:srgbClr val="FFFFFF"/>
                </a:solidFill>
              </a:rPr>
              <a:t>Exercise No. 1</a:t>
            </a:r>
          </a:p>
        </p:txBody>
      </p:sp>
      <p:sp>
        <p:nvSpPr>
          <p:cNvPr id="3" name="Content Placeholder 2">
            <a:extLst>
              <a:ext uri="{FF2B5EF4-FFF2-40B4-BE49-F238E27FC236}">
                <a16:creationId xmlns:a16="http://schemas.microsoft.com/office/drawing/2014/main" id="{B8AFE9AC-7EEB-B032-ED2F-BA0ACD0A251F}"/>
              </a:ext>
            </a:extLst>
          </p:cNvPr>
          <p:cNvSpPr>
            <a:spLocks noGrp="1"/>
          </p:cNvSpPr>
          <p:nvPr>
            <p:ph idx="1"/>
          </p:nvPr>
        </p:nvSpPr>
        <p:spPr>
          <a:xfrm>
            <a:off x="1071846" y="2973313"/>
            <a:ext cx="10040233" cy="2903099"/>
          </a:xfrm>
        </p:spPr>
        <p:txBody>
          <a:bodyPr>
            <a:normAutofit/>
          </a:bodyPr>
          <a:lstStyle/>
          <a:p>
            <a:r>
              <a:rPr lang="en-US" b="1" dirty="0"/>
              <a:t>Solution</a:t>
            </a:r>
            <a:r>
              <a:rPr lang="en-US" dirty="0"/>
              <a:t>: A boxplot would be the most useful plot to compare the frequency distribution of phonemes across different dialects. This plot effectively showcases the variability and distribution of phoneme frequencies within each dialect, enabling easy comparison between multiple distributions.</a:t>
            </a:r>
          </a:p>
        </p:txBody>
      </p:sp>
    </p:spTree>
    <p:extLst>
      <p:ext uri="{BB962C8B-B14F-4D97-AF65-F5344CB8AC3E}">
        <p14:creationId xmlns:p14="http://schemas.microsoft.com/office/powerpoint/2010/main" val="220963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5847-047D-6167-A0C8-806DB64D05B4}"/>
              </a:ext>
            </a:extLst>
          </p:cNvPr>
          <p:cNvSpPr>
            <a:spLocks noGrp="1"/>
          </p:cNvSpPr>
          <p:nvPr>
            <p:ph type="title"/>
          </p:nvPr>
        </p:nvSpPr>
        <p:spPr>
          <a:xfrm>
            <a:off x="657224" y="499533"/>
            <a:ext cx="10772775" cy="1658198"/>
          </a:xfrm>
        </p:spPr>
        <p:txBody>
          <a:bodyPr>
            <a:normAutofit/>
          </a:bodyPr>
          <a:lstStyle/>
          <a:p>
            <a:r>
              <a:rPr lang="en-US" dirty="0"/>
              <a:t>Exercise No. 2</a:t>
            </a:r>
          </a:p>
        </p:txBody>
      </p:sp>
      <p:graphicFrame>
        <p:nvGraphicFramePr>
          <p:cNvPr id="5" name="Content Placeholder 2">
            <a:extLst>
              <a:ext uri="{FF2B5EF4-FFF2-40B4-BE49-F238E27FC236}">
                <a16:creationId xmlns:a16="http://schemas.microsoft.com/office/drawing/2014/main" id="{10B5219F-CB8B-9CDD-8424-9E43CB243414}"/>
              </a:ext>
            </a:extLst>
          </p:cNvPr>
          <p:cNvGraphicFramePr>
            <a:graphicFrameLocks noGrp="1"/>
          </p:cNvGraphicFramePr>
          <p:nvPr>
            <p:ph idx="1"/>
            <p:extLst>
              <p:ext uri="{D42A27DB-BD31-4B8C-83A1-F6EECF244321}">
                <p14:modId xmlns:p14="http://schemas.microsoft.com/office/powerpoint/2010/main" val="2923556757"/>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454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15847-047D-6167-A0C8-806DB64D05B4}"/>
              </a:ext>
            </a:extLst>
          </p:cNvPr>
          <p:cNvSpPr>
            <a:spLocks noGrp="1"/>
          </p:cNvSpPr>
          <p:nvPr>
            <p:ph type="title"/>
          </p:nvPr>
        </p:nvSpPr>
        <p:spPr>
          <a:xfrm>
            <a:off x="1071846" y="1059736"/>
            <a:ext cx="10040233" cy="1228130"/>
          </a:xfrm>
        </p:spPr>
        <p:txBody>
          <a:bodyPr>
            <a:normAutofit/>
          </a:bodyPr>
          <a:lstStyle/>
          <a:p>
            <a:r>
              <a:rPr lang="en-US">
                <a:solidFill>
                  <a:srgbClr val="FFFFFF"/>
                </a:solidFill>
              </a:rPr>
              <a:t>Exercise No. 2</a:t>
            </a:r>
          </a:p>
        </p:txBody>
      </p:sp>
      <p:sp>
        <p:nvSpPr>
          <p:cNvPr id="3" name="Content Placeholder 2">
            <a:extLst>
              <a:ext uri="{FF2B5EF4-FFF2-40B4-BE49-F238E27FC236}">
                <a16:creationId xmlns:a16="http://schemas.microsoft.com/office/drawing/2014/main" id="{B8AFE9AC-7EEB-B032-ED2F-BA0ACD0A251F}"/>
              </a:ext>
            </a:extLst>
          </p:cNvPr>
          <p:cNvSpPr>
            <a:spLocks noGrp="1"/>
          </p:cNvSpPr>
          <p:nvPr>
            <p:ph idx="1"/>
          </p:nvPr>
        </p:nvSpPr>
        <p:spPr>
          <a:xfrm>
            <a:off x="1071846" y="2973313"/>
            <a:ext cx="10040233" cy="2903099"/>
          </a:xfrm>
        </p:spPr>
        <p:txBody>
          <a:bodyPr>
            <a:normAutofit/>
          </a:bodyPr>
          <a:lstStyle/>
          <a:p>
            <a:r>
              <a:rPr lang="en-US" b="1" dirty="0"/>
              <a:t>Solution</a:t>
            </a:r>
            <a:r>
              <a:rPr lang="en-US" dirty="0"/>
              <a:t>: A line graph would be the most suitable plot to visualize the variation in sentence length across texts from different time periods. A line graph can illustrate the changes in sentence length over time, allowing easy identification of trends or patterns in sentence structure across different periods.</a:t>
            </a:r>
          </a:p>
        </p:txBody>
      </p:sp>
    </p:spTree>
    <p:extLst>
      <p:ext uri="{BB962C8B-B14F-4D97-AF65-F5344CB8AC3E}">
        <p14:creationId xmlns:p14="http://schemas.microsoft.com/office/powerpoint/2010/main" val="2325199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5847-047D-6167-A0C8-806DB64D05B4}"/>
              </a:ext>
            </a:extLst>
          </p:cNvPr>
          <p:cNvSpPr>
            <a:spLocks noGrp="1"/>
          </p:cNvSpPr>
          <p:nvPr>
            <p:ph type="title"/>
          </p:nvPr>
        </p:nvSpPr>
        <p:spPr>
          <a:xfrm>
            <a:off x="657224" y="499533"/>
            <a:ext cx="10772775" cy="1658198"/>
          </a:xfrm>
        </p:spPr>
        <p:txBody>
          <a:bodyPr>
            <a:normAutofit/>
          </a:bodyPr>
          <a:lstStyle/>
          <a:p>
            <a:r>
              <a:rPr lang="en-US" dirty="0"/>
              <a:t>Exercise No. 3</a:t>
            </a:r>
          </a:p>
        </p:txBody>
      </p:sp>
      <p:graphicFrame>
        <p:nvGraphicFramePr>
          <p:cNvPr id="5" name="Content Placeholder 2">
            <a:extLst>
              <a:ext uri="{FF2B5EF4-FFF2-40B4-BE49-F238E27FC236}">
                <a16:creationId xmlns:a16="http://schemas.microsoft.com/office/drawing/2014/main" id="{10B5219F-CB8B-9CDD-8424-9E43CB243414}"/>
              </a:ext>
            </a:extLst>
          </p:cNvPr>
          <p:cNvGraphicFramePr>
            <a:graphicFrameLocks noGrp="1"/>
          </p:cNvGraphicFramePr>
          <p:nvPr>
            <p:ph idx="1"/>
            <p:extLst>
              <p:ext uri="{D42A27DB-BD31-4B8C-83A1-F6EECF244321}">
                <p14:modId xmlns:p14="http://schemas.microsoft.com/office/powerpoint/2010/main" val="1785481705"/>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6827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15847-047D-6167-A0C8-806DB64D05B4}"/>
              </a:ext>
            </a:extLst>
          </p:cNvPr>
          <p:cNvSpPr>
            <a:spLocks noGrp="1"/>
          </p:cNvSpPr>
          <p:nvPr>
            <p:ph type="title"/>
          </p:nvPr>
        </p:nvSpPr>
        <p:spPr>
          <a:xfrm>
            <a:off x="1071846" y="1059736"/>
            <a:ext cx="10040233" cy="1228130"/>
          </a:xfrm>
        </p:spPr>
        <p:txBody>
          <a:bodyPr>
            <a:normAutofit/>
          </a:bodyPr>
          <a:lstStyle/>
          <a:p>
            <a:r>
              <a:rPr lang="en-US">
                <a:solidFill>
                  <a:srgbClr val="FFFFFF"/>
                </a:solidFill>
              </a:rPr>
              <a:t>Exercise No. 3</a:t>
            </a:r>
          </a:p>
        </p:txBody>
      </p:sp>
      <p:sp>
        <p:nvSpPr>
          <p:cNvPr id="3" name="Content Placeholder 2">
            <a:extLst>
              <a:ext uri="{FF2B5EF4-FFF2-40B4-BE49-F238E27FC236}">
                <a16:creationId xmlns:a16="http://schemas.microsoft.com/office/drawing/2014/main" id="{B8AFE9AC-7EEB-B032-ED2F-BA0ACD0A251F}"/>
              </a:ext>
            </a:extLst>
          </p:cNvPr>
          <p:cNvSpPr>
            <a:spLocks noGrp="1"/>
          </p:cNvSpPr>
          <p:nvPr>
            <p:ph idx="1"/>
          </p:nvPr>
        </p:nvSpPr>
        <p:spPr>
          <a:xfrm>
            <a:off x="1071846" y="2973313"/>
            <a:ext cx="10040233" cy="2903099"/>
          </a:xfrm>
        </p:spPr>
        <p:txBody>
          <a:bodyPr>
            <a:normAutofit/>
          </a:bodyPr>
          <a:lstStyle/>
          <a:p>
            <a:r>
              <a:rPr lang="en-US" b="1" dirty="0"/>
              <a:t>Solution</a:t>
            </a:r>
            <a:r>
              <a:rPr lang="en-US" dirty="0"/>
              <a:t>: A scatter plot would be the most appropriate plot to showcase the linguistic developmental trend in vocabulary richness across different age groups. With age groups on the x-axis and vocabulary richness measures on the y-axis, a scatter plot can effectively display individual data points for each age group, showcasing the variation and trend in vocabulary richness development over time.</a:t>
            </a:r>
          </a:p>
        </p:txBody>
      </p:sp>
    </p:spTree>
    <p:extLst>
      <p:ext uri="{BB962C8B-B14F-4D97-AF65-F5344CB8AC3E}">
        <p14:creationId xmlns:p14="http://schemas.microsoft.com/office/powerpoint/2010/main" val="905771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295" name="Rectangle 12294">
            <a:extLst>
              <a:ext uri="{FF2B5EF4-FFF2-40B4-BE49-F238E27FC236}">
                <a16:creationId xmlns:a16="http://schemas.microsoft.com/office/drawing/2014/main" id="{8936FD8C-AFAD-4D71-8838-D5AF061BE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5A141B5-3CF1-CB99-E057-8A3D4A704456}"/>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4700">
                <a:solidFill>
                  <a:srgbClr val="FFFFFF"/>
                </a:solidFill>
              </a:rPr>
              <a:t>Other Visualizations</a:t>
            </a:r>
          </a:p>
        </p:txBody>
      </p:sp>
      <p:sp>
        <p:nvSpPr>
          <p:cNvPr id="12297" name="Rectangle 12296">
            <a:extLst>
              <a:ext uri="{FF2B5EF4-FFF2-40B4-BE49-F238E27FC236}">
                <a16:creationId xmlns:a16="http://schemas.microsoft.com/office/drawing/2014/main" id="{DFACF551-333C-4400-9712-C8D645B65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r/webexpert - An easy guide for choosing visual graphs!!">
            <a:extLst>
              <a:ext uri="{FF2B5EF4-FFF2-40B4-BE49-F238E27FC236}">
                <a16:creationId xmlns:a16="http://schemas.microsoft.com/office/drawing/2014/main" id="{5A42DE4B-3740-55AD-E3E4-3B453F7A12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96463" y="629265"/>
            <a:ext cx="6038130" cy="5585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592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4CD4E0-07F9-313C-0253-C3B906FF0DB8}"/>
              </a:ext>
            </a:extLst>
          </p:cNvPr>
          <p:cNvSpPr>
            <a:spLocks noGrp="1"/>
          </p:cNvSpPr>
          <p:nvPr>
            <p:ph type="title"/>
          </p:nvPr>
        </p:nvSpPr>
        <p:spPr>
          <a:xfrm>
            <a:off x="1071846" y="1059736"/>
            <a:ext cx="10040233" cy="1228130"/>
          </a:xfrm>
        </p:spPr>
        <p:txBody>
          <a:bodyPr>
            <a:normAutofit/>
          </a:bodyPr>
          <a:lstStyle/>
          <a:p>
            <a:r>
              <a:rPr lang="en-US">
                <a:solidFill>
                  <a:srgbClr val="FFFFFF"/>
                </a:solidFill>
              </a:rPr>
              <a:t>Statistical Distributions</a:t>
            </a:r>
          </a:p>
        </p:txBody>
      </p:sp>
      <p:sp>
        <p:nvSpPr>
          <p:cNvPr id="3" name="Content Placeholder 2">
            <a:extLst>
              <a:ext uri="{FF2B5EF4-FFF2-40B4-BE49-F238E27FC236}">
                <a16:creationId xmlns:a16="http://schemas.microsoft.com/office/drawing/2014/main" id="{FF134DDA-2C83-581B-9A30-F78511A4B3D5}"/>
              </a:ext>
            </a:extLst>
          </p:cNvPr>
          <p:cNvSpPr>
            <a:spLocks noGrp="1"/>
          </p:cNvSpPr>
          <p:nvPr>
            <p:ph idx="1"/>
          </p:nvPr>
        </p:nvSpPr>
        <p:spPr>
          <a:xfrm>
            <a:off x="1071846" y="2973313"/>
            <a:ext cx="10040233" cy="2903099"/>
          </a:xfrm>
        </p:spPr>
        <p:txBody>
          <a:bodyPr>
            <a:normAutofit/>
          </a:bodyPr>
          <a:lstStyle/>
          <a:p>
            <a:r>
              <a:rPr lang="en-US" dirty="0"/>
              <a:t>Statistical distributions are representations of how data is spread out or distributed. They illustrate the possible values a variable can take and the likelihood of each value occurring within a dataset.</a:t>
            </a:r>
          </a:p>
          <a:p>
            <a:r>
              <a:rPr lang="en-US" dirty="0"/>
              <a:t>Distributions are fundamental in statistics for analyzing, understanding, and making predictions about data.</a:t>
            </a:r>
          </a:p>
        </p:txBody>
      </p:sp>
    </p:spTree>
    <p:extLst>
      <p:ext uri="{BB962C8B-B14F-4D97-AF65-F5344CB8AC3E}">
        <p14:creationId xmlns:p14="http://schemas.microsoft.com/office/powerpoint/2010/main" val="1995147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263234-D881-C2FD-AD9D-3509CAD0C7F0}"/>
              </a:ext>
            </a:extLst>
          </p:cNvPr>
          <p:cNvSpPr>
            <a:spLocks noGrp="1"/>
          </p:cNvSpPr>
          <p:nvPr>
            <p:ph type="title"/>
          </p:nvPr>
        </p:nvSpPr>
        <p:spPr>
          <a:xfrm>
            <a:off x="706299" y="639763"/>
            <a:ext cx="3947998" cy="5492750"/>
          </a:xfrm>
        </p:spPr>
        <p:txBody>
          <a:bodyPr>
            <a:normAutofit/>
          </a:bodyPr>
          <a:lstStyle/>
          <a:p>
            <a:r>
              <a:rPr lang="en-US" sz="6000">
                <a:solidFill>
                  <a:srgbClr val="FFFFFF"/>
                </a:solidFill>
              </a:rPr>
              <a:t>Interpreting Distributions</a:t>
            </a:r>
          </a:p>
        </p:txBody>
      </p:sp>
      <p:cxnSp>
        <p:nvCxnSpPr>
          <p:cNvPr id="17" name="Straight Connector 16">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5B9B850-7DED-B6DC-C350-0221A8DC78CE}"/>
              </a:ext>
            </a:extLst>
          </p:cNvPr>
          <p:cNvSpPr>
            <a:spLocks noGrp="1"/>
          </p:cNvSpPr>
          <p:nvPr>
            <p:ph idx="1"/>
          </p:nvPr>
        </p:nvSpPr>
        <p:spPr>
          <a:xfrm>
            <a:off x="5288349" y="639764"/>
            <a:ext cx="6142032" cy="5492749"/>
          </a:xfrm>
        </p:spPr>
        <p:txBody>
          <a:bodyPr anchor="ctr">
            <a:normAutofit/>
          </a:bodyPr>
          <a:lstStyle/>
          <a:p>
            <a:r>
              <a:rPr lang="en-US" b="1"/>
              <a:t>Mean and Median</a:t>
            </a:r>
            <a:r>
              <a:rPr lang="en-US"/>
              <a:t>: Measures of central tendency, where the mean represents the average, and the median denotes the middle value.</a:t>
            </a:r>
          </a:p>
          <a:p>
            <a:r>
              <a:rPr lang="en-US" b="1"/>
              <a:t>Standard Deviation</a:t>
            </a:r>
            <a:r>
              <a:rPr lang="en-US"/>
              <a:t>: Indicates the spread or dispersion of data around the mean.</a:t>
            </a:r>
          </a:p>
          <a:p>
            <a:r>
              <a:rPr lang="en-US" b="1"/>
              <a:t>Skewness</a:t>
            </a:r>
            <a:r>
              <a:rPr lang="en-US"/>
              <a:t>: Measures of asymmetry and the shape of the distribution.</a:t>
            </a:r>
            <a:endParaRPr lang="en-US" dirty="0"/>
          </a:p>
        </p:txBody>
      </p:sp>
    </p:spTree>
    <p:extLst>
      <p:ext uri="{BB962C8B-B14F-4D97-AF65-F5344CB8AC3E}">
        <p14:creationId xmlns:p14="http://schemas.microsoft.com/office/powerpoint/2010/main" val="383796979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B60E-A712-814C-5E7F-F7EA1421B56A}"/>
              </a:ext>
            </a:extLst>
          </p:cNvPr>
          <p:cNvSpPr>
            <a:spLocks noGrp="1"/>
          </p:cNvSpPr>
          <p:nvPr>
            <p:ph type="title"/>
          </p:nvPr>
        </p:nvSpPr>
        <p:spPr>
          <a:xfrm>
            <a:off x="657224" y="499533"/>
            <a:ext cx="10772775" cy="1658198"/>
          </a:xfrm>
        </p:spPr>
        <p:txBody>
          <a:bodyPr>
            <a:normAutofit/>
          </a:bodyPr>
          <a:lstStyle/>
          <a:p>
            <a:r>
              <a:rPr lang="en-US" dirty="0"/>
              <a:t>Graphs in Statistics</a:t>
            </a:r>
          </a:p>
        </p:txBody>
      </p:sp>
      <p:sp>
        <p:nvSpPr>
          <p:cNvPr id="3" name="Content Placeholder 2">
            <a:extLst>
              <a:ext uri="{FF2B5EF4-FFF2-40B4-BE49-F238E27FC236}">
                <a16:creationId xmlns:a16="http://schemas.microsoft.com/office/drawing/2014/main" id="{CD1E6CCA-5F50-3A02-55E4-BAF712734A4F}"/>
              </a:ext>
            </a:extLst>
          </p:cNvPr>
          <p:cNvSpPr>
            <a:spLocks noGrp="1"/>
          </p:cNvSpPr>
          <p:nvPr>
            <p:ph idx="1"/>
          </p:nvPr>
        </p:nvSpPr>
        <p:spPr>
          <a:xfrm>
            <a:off x="676656" y="2011680"/>
            <a:ext cx="6875611" cy="3766185"/>
          </a:xfrm>
        </p:spPr>
        <p:txBody>
          <a:bodyPr>
            <a:normAutofit/>
          </a:bodyPr>
          <a:lstStyle/>
          <a:p>
            <a:r>
              <a:rPr lang="en-US" dirty="0"/>
              <a:t>Graphs are visual representations of data that help in understanding patterns, relationships, and distributions within datasets.</a:t>
            </a:r>
          </a:p>
          <a:p>
            <a:r>
              <a:rPr lang="en-US" dirty="0"/>
              <a:t>They aid in effectively communicating complex information and insights derived from data analysis.</a:t>
            </a:r>
          </a:p>
          <a:p>
            <a:r>
              <a:rPr lang="en-US" dirty="0"/>
              <a:t>Choose appropriate graphs based on data types and objectives for effective data interpretation and communication.</a:t>
            </a:r>
          </a:p>
        </p:txBody>
      </p:sp>
      <p:pic>
        <p:nvPicPr>
          <p:cNvPr id="7" name="Graphic 6" descr="Statistics">
            <a:extLst>
              <a:ext uri="{FF2B5EF4-FFF2-40B4-BE49-F238E27FC236}">
                <a16:creationId xmlns:a16="http://schemas.microsoft.com/office/drawing/2014/main" id="{8E19E22E-E838-123A-DBB4-235BBACC5F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6499" y="2104216"/>
            <a:ext cx="3383936" cy="3383936"/>
          </a:xfrm>
          <a:prstGeom prst="rect">
            <a:avLst/>
          </a:prstGeom>
        </p:spPr>
      </p:pic>
    </p:spTree>
    <p:extLst>
      <p:ext uri="{BB962C8B-B14F-4D97-AF65-F5344CB8AC3E}">
        <p14:creationId xmlns:p14="http://schemas.microsoft.com/office/powerpoint/2010/main" val="1419071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AA97F6A-9688-4082-836D-44CD2CE97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1E635F-909C-3A57-4622-72099F3FB361}"/>
              </a:ext>
            </a:extLst>
          </p:cNvPr>
          <p:cNvSpPr>
            <a:spLocks noGrp="1"/>
          </p:cNvSpPr>
          <p:nvPr>
            <p:ph type="title"/>
          </p:nvPr>
        </p:nvSpPr>
        <p:spPr>
          <a:xfrm>
            <a:off x="7197213" y="499533"/>
            <a:ext cx="4345858" cy="1658198"/>
          </a:xfrm>
        </p:spPr>
        <p:txBody>
          <a:bodyPr>
            <a:normAutofit/>
          </a:bodyPr>
          <a:lstStyle/>
          <a:p>
            <a:r>
              <a:rPr lang="en-US" sz="4800"/>
              <a:t>Normal Distribution</a:t>
            </a:r>
          </a:p>
        </p:txBody>
      </p:sp>
      <p:pic>
        <p:nvPicPr>
          <p:cNvPr id="10" name="Picture 9">
            <a:extLst>
              <a:ext uri="{FF2B5EF4-FFF2-40B4-BE49-F238E27FC236}">
                <a16:creationId xmlns:a16="http://schemas.microsoft.com/office/drawing/2014/main" id="{426FF05C-A111-A3C1-E60F-BF7951AA3EF8}"/>
              </a:ext>
            </a:extLst>
          </p:cNvPr>
          <p:cNvPicPr>
            <a:picLocks noChangeAspect="1"/>
          </p:cNvPicPr>
          <p:nvPr/>
        </p:nvPicPr>
        <p:blipFill>
          <a:blip r:embed="rId2"/>
          <a:stretch>
            <a:fillRect/>
          </a:stretch>
        </p:blipFill>
        <p:spPr>
          <a:xfrm>
            <a:off x="643192" y="1326837"/>
            <a:ext cx="5451627" cy="3884284"/>
          </a:xfrm>
          <a:prstGeom prst="rect">
            <a:avLst/>
          </a:prstGeom>
        </p:spPr>
      </p:pic>
      <p:sp>
        <p:nvSpPr>
          <p:cNvPr id="3" name="Content Placeholder 2">
            <a:extLst>
              <a:ext uri="{FF2B5EF4-FFF2-40B4-BE49-F238E27FC236}">
                <a16:creationId xmlns:a16="http://schemas.microsoft.com/office/drawing/2014/main" id="{5E4DBDF6-FBEC-308A-D226-45727B2D093D}"/>
              </a:ext>
            </a:extLst>
          </p:cNvPr>
          <p:cNvSpPr>
            <a:spLocks noGrp="1"/>
          </p:cNvSpPr>
          <p:nvPr>
            <p:ph idx="1"/>
          </p:nvPr>
        </p:nvSpPr>
        <p:spPr>
          <a:xfrm>
            <a:off x="7197213" y="2011680"/>
            <a:ext cx="4345858" cy="3864732"/>
          </a:xfrm>
        </p:spPr>
        <p:txBody>
          <a:bodyPr>
            <a:normAutofit/>
          </a:bodyPr>
          <a:lstStyle/>
          <a:p>
            <a:r>
              <a:rPr lang="en-US" sz="1700" b="1"/>
              <a:t>Description</a:t>
            </a:r>
            <a:r>
              <a:rPr lang="en-US" sz="1700"/>
              <a:t>: The normal distribution, often referred to as the bell curve, is symmetrical and characterized by a smooth, symmetric, and bell-shaped curve.</a:t>
            </a:r>
          </a:p>
          <a:p>
            <a:r>
              <a:rPr lang="en-US" sz="1700" b="1"/>
              <a:t>Features</a:t>
            </a:r>
            <a:r>
              <a:rPr lang="en-US" sz="1700"/>
              <a:t>: It is defined by its mean (μ) and standard deviation (σ). Around 68% of data falls within one standard deviation from the mean, 95% within two standard deviations, and 99.7% within three standard deviations.</a:t>
            </a:r>
          </a:p>
          <a:p>
            <a:r>
              <a:rPr lang="en-US" sz="1700" b="1"/>
              <a:t>Application</a:t>
            </a:r>
            <a:r>
              <a:rPr lang="en-US" sz="1700"/>
              <a:t>: Commonly observed in linguistic phenomena such as vocabulary usage, sentence length, or word frequencies across texts or languages due to linguistic regularities conforming to a normal distribution.</a:t>
            </a:r>
          </a:p>
        </p:txBody>
      </p:sp>
    </p:spTree>
    <p:extLst>
      <p:ext uri="{BB962C8B-B14F-4D97-AF65-F5344CB8AC3E}">
        <p14:creationId xmlns:p14="http://schemas.microsoft.com/office/powerpoint/2010/main" val="1515499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5847-047D-6167-A0C8-806DB64D05B4}"/>
              </a:ext>
            </a:extLst>
          </p:cNvPr>
          <p:cNvSpPr>
            <a:spLocks noGrp="1"/>
          </p:cNvSpPr>
          <p:nvPr>
            <p:ph type="title"/>
          </p:nvPr>
        </p:nvSpPr>
        <p:spPr>
          <a:xfrm>
            <a:off x="657225" y="499533"/>
            <a:ext cx="7115176" cy="1658198"/>
          </a:xfrm>
        </p:spPr>
        <p:txBody>
          <a:bodyPr>
            <a:normAutofit/>
          </a:bodyPr>
          <a:lstStyle/>
          <a:p>
            <a:r>
              <a:rPr lang="en-US" dirty="0"/>
              <a:t>Central Limit Theorem</a:t>
            </a:r>
          </a:p>
        </p:txBody>
      </p:sp>
      <p:sp>
        <p:nvSpPr>
          <p:cNvPr id="3" name="Content Placeholder 2">
            <a:extLst>
              <a:ext uri="{FF2B5EF4-FFF2-40B4-BE49-F238E27FC236}">
                <a16:creationId xmlns:a16="http://schemas.microsoft.com/office/drawing/2014/main" id="{B8AFE9AC-7EEB-B032-ED2F-BA0ACD0A251F}"/>
              </a:ext>
            </a:extLst>
          </p:cNvPr>
          <p:cNvSpPr>
            <a:spLocks noGrp="1"/>
          </p:cNvSpPr>
          <p:nvPr>
            <p:ph idx="1"/>
          </p:nvPr>
        </p:nvSpPr>
        <p:spPr>
          <a:xfrm>
            <a:off x="676656" y="2011680"/>
            <a:ext cx="6877083" cy="3766185"/>
          </a:xfrm>
        </p:spPr>
        <p:txBody>
          <a:bodyPr>
            <a:normAutofit/>
          </a:bodyPr>
          <a:lstStyle/>
          <a:p>
            <a:pPr marL="0" indent="0">
              <a:buNone/>
            </a:pPr>
            <a:r>
              <a:rPr lang="en-US" sz="2200"/>
              <a:t>The Central Limit Theorem (CLT) states that regardless of the shape of the population distribution, the distribution of sample means drawn from that population will tend to be </a:t>
            </a:r>
            <a:r>
              <a:rPr lang="en-US" sz="2200" b="1"/>
              <a:t>normally distributed </a:t>
            </a:r>
            <a:r>
              <a:rPr lang="en-US" sz="2200"/>
              <a:t>if the </a:t>
            </a:r>
            <a:r>
              <a:rPr lang="en-US" sz="2200" b="1"/>
              <a:t>sample size is sufficiently large</a:t>
            </a:r>
            <a:r>
              <a:rPr lang="en-US" sz="2200"/>
              <a:t>.</a:t>
            </a:r>
          </a:p>
          <a:p>
            <a:r>
              <a:rPr lang="en-US" sz="2200"/>
              <a:t>Reliability of Statistical Inferences: It ensures the reliability of inferential statistics, allowing researchers to make robust conclusions about a population based on a sample.</a:t>
            </a:r>
          </a:p>
          <a:p>
            <a:r>
              <a:rPr lang="en-US" sz="2200"/>
              <a:t>Applications: CLT allows researchers to make statistical inferences on linguistic traits, linguistic variations, and in comparisons of languages or dialects.</a:t>
            </a:r>
          </a:p>
          <a:p>
            <a:pPr marL="0" indent="0">
              <a:buNone/>
            </a:pPr>
            <a:endParaRPr lang="en-US" sz="2200"/>
          </a:p>
        </p:txBody>
      </p:sp>
      <p:pic>
        <p:nvPicPr>
          <p:cNvPr id="7" name="Picture 6" descr="Complex maths formulae on a blackboard">
            <a:extLst>
              <a:ext uri="{FF2B5EF4-FFF2-40B4-BE49-F238E27FC236}">
                <a16:creationId xmlns:a16="http://schemas.microsoft.com/office/drawing/2014/main" id="{753E0EA2-6F09-C915-4950-8B9B377D8B6E}"/>
              </a:ext>
            </a:extLst>
          </p:cNvPr>
          <p:cNvPicPr>
            <a:picLocks noChangeAspect="1"/>
          </p:cNvPicPr>
          <p:nvPr/>
        </p:nvPicPr>
        <p:blipFill rotWithShape="1">
          <a:blip r:embed="rId2"/>
          <a:srcRect l="35281" r="21357" b="-1"/>
          <a:stretch/>
        </p:blipFill>
        <p:spPr>
          <a:xfrm>
            <a:off x="8114537" y="10"/>
            <a:ext cx="4077463" cy="6864408"/>
          </a:xfrm>
          <a:prstGeom prst="rect">
            <a:avLst/>
          </a:prstGeom>
        </p:spPr>
      </p:pic>
    </p:spTree>
    <p:extLst>
      <p:ext uri="{BB962C8B-B14F-4D97-AF65-F5344CB8AC3E}">
        <p14:creationId xmlns:p14="http://schemas.microsoft.com/office/powerpoint/2010/main" val="2143789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44FF-645E-D9D2-EDD8-9384AF4D14CE}"/>
              </a:ext>
            </a:extLst>
          </p:cNvPr>
          <p:cNvSpPr>
            <a:spLocks noGrp="1"/>
          </p:cNvSpPr>
          <p:nvPr>
            <p:ph type="title"/>
          </p:nvPr>
        </p:nvSpPr>
        <p:spPr>
          <a:xfrm>
            <a:off x="6400800" y="499533"/>
            <a:ext cx="5142271" cy="1658198"/>
          </a:xfrm>
        </p:spPr>
        <p:txBody>
          <a:bodyPr>
            <a:normAutofit/>
          </a:bodyPr>
          <a:lstStyle/>
          <a:p>
            <a:r>
              <a:rPr lang="en-US" dirty="0"/>
              <a:t>Binomial Distribution</a:t>
            </a:r>
          </a:p>
        </p:txBody>
      </p:sp>
      <p:pic>
        <p:nvPicPr>
          <p:cNvPr id="8194" name="Picture 2" descr="Binomial Probability At Most At Least - MathBitsNotebook(Geo)">
            <a:extLst>
              <a:ext uri="{FF2B5EF4-FFF2-40B4-BE49-F238E27FC236}">
                <a16:creationId xmlns:a16="http://schemas.microsoft.com/office/drawing/2014/main" id="{CF21BB9C-AE3F-216D-7986-375F418ED0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974218"/>
            <a:ext cx="5451627" cy="258952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BD37C31-3AC2-8CA0-C0F4-C92F839957B3}"/>
              </a:ext>
            </a:extLst>
          </p:cNvPr>
          <p:cNvSpPr>
            <a:spLocks noGrp="1"/>
          </p:cNvSpPr>
          <p:nvPr>
            <p:ph idx="1"/>
          </p:nvPr>
        </p:nvSpPr>
        <p:spPr>
          <a:xfrm>
            <a:off x="6400800" y="2011680"/>
            <a:ext cx="5142271" cy="3864732"/>
          </a:xfrm>
        </p:spPr>
        <p:txBody>
          <a:bodyPr>
            <a:normAutofit/>
          </a:bodyPr>
          <a:lstStyle/>
          <a:p>
            <a:r>
              <a:rPr lang="en-US" b="1" dirty="0"/>
              <a:t>Description</a:t>
            </a:r>
            <a:r>
              <a:rPr lang="en-US" dirty="0"/>
              <a:t>: Models the number of successes in a fixed number of independent trials.</a:t>
            </a:r>
          </a:p>
          <a:p>
            <a:r>
              <a:rPr lang="en-US" b="1" dirty="0"/>
              <a:t>Features</a:t>
            </a:r>
            <a:r>
              <a:rPr lang="en-US" dirty="0"/>
              <a:t>: Consists of two parameters: the number of trials (n) and the probability of success in each trial (p).</a:t>
            </a:r>
          </a:p>
          <a:p>
            <a:r>
              <a:rPr lang="en-US" b="1" dirty="0"/>
              <a:t>Application</a:t>
            </a:r>
            <a:r>
              <a:rPr lang="en-US" dirty="0"/>
              <a:t>: Relevant in linguistic studies for modeling binary outcomes, like the occurrence of phonological features, syntactic structures, or language variation in written texts.</a:t>
            </a:r>
          </a:p>
        </p:txBody>
      </p:sp>
    </p:spTree>
    <p:extLst>
      <p:ext uri="{BB962C8B-B14F-4D97-AF65-F5344CB8AC3E}">
        <p14:creationId xmlns:p14="http://schemas.microsoft.com/office/powerpoint/2010/main" val="3811709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7" name="Rectangle 10246">
            <a:extLst>
              <a:ext uri="{FF2B5EF4-FFF2-40B4-BE49-F238E27FC236}">
                <a16:creationId xmlns:a16="http://schemas.microsoft.com/office/drawing/2014/main" id="{B89B6DBE-5EB1-4977-8210-379351EE9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9A61EB-F409-3EF8-F609-BEC89965B7A9}"/>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rPr>
              <a:t>Poisson Distribution</a:t>
            </a:r>
          </a:p>
        </p:txBody>
      </p:sp>
      <p:pic>
        <p:nvPicPr>
          <p:cNvPr id="10242" name="Picture 2" descr="Poisson Distribution in Stat (Defined w/ 5+ Examples!)">
            <a:extLst>
              <a:ext uri="{FF2B5EF4-FFF2-40B4-BE49-F238E27FC236}">
                <a16:creationId xmlns:a16="http://schemas.microsoft.com/office/drawing/2014/main" id="{E2634675-9F67-AF29-2E01-85F7B0E723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935" t="-14099" r="-1890" b="-2337"/>
          <a:stretch/>
        </p:blipFill>
        <p:spPr bwMode="auto">
          <a:xfrm>
            <a:off x="138545" y="572655"/>
            <a:ext cx="7495413" cy="533861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488C5AC-E6C6-09F9-F955-11FEAD73BF86}"/>
              </a:ext>
            </a:extLst>
          </p:cNvPr>
          <p:cNvSpPr>
            <a:spLocks noGrp="1"/>
          </p:cNvSpPr>
          <p:nvPr>
            <p:ph idx="1"/>
          </p:nvPr>
        </p:nvSpPr>
        <p:spPr>
          <a:xfrm>
            <a:off x="8173212" y="2419773"/>
            <a:ext cx="3401568" cy="3358092"/>
          </a:xfrm>
        </p:spPr>
        <p:txBody>
          <a:bodyPr>
            <a:normAutofit/>
          </a:bodyPr>
          <a:lstStyle/>
          <a:p>
            <a:r>
              <a:rPr lang="en-US" sz="1500" b="1">
                <a:solidFill>
                  <a:srgbClr val="FFFFFF"/>
                </a:solidFill>
              </a:rPr>
              <a:t>Description</a:t>
            </a:r>
            <a:r>
              <a:rPr lang="en-US" sz="1500">
                <a:solidFill>
                  <a:srgbClr val="FFFFFF"/>
                </a:solidFill>
              </a:rPr>
              <a:t>: Represents the number of events occurring in a fixed interval of time or space.</a:t>
            </a:r>
          </a:p>
          <a:p>
            <a:r>
              <a:rPr lang="en-US" sz="1500" b="1">
                <a:solidFill>
                  <a:srgbClr val="FFFFFF"/>
                </a:solidFill>
              </a:rPr>
              <a:t>Features</a:t>
            </a:r>
            <a:r>
              <a:rPr lang="en-US" sz="1500">
                <a:solidFill>
                  <a:srgbClr val="FFFFFF"/>
                </a:solidFill>
              </a:rPr>
              <a:t>: Defined by a single parameter, λ (lambda), representing the average number of occurrences in the given interval.</a:t>
            </a:r>
          </a:p>
          <a:p>
            <a:r>
              <a:rPr lang="en-US" sz="1500" b="1">
                <a:solidFill>
                  <a:srgbClr val="FFFFFF"/>
                </a:solidFill>
              </a:rPr>
              <a:t>Application</a:t>
            </a:r>
            <a:r>
              <a:rPr lang="en-US" sz="1500">
                <a:solidFill>
                  <a:srgbClr val="FFFFFF"/>
                </a:solidFill>
              </a:rPr>
              <a:t>: Applied in linguistics to model language phenomena such as word occurrences in texts, frequency of linguistic features in speech, or the occurrence of specific sounds or phonemes in a given timeframe.</a:t>
            </a:r>
          </a:p>
        </p:txBody>
      </p:sp>
    </p:spTree>
    <p:extLst>
      <p:ext uri="{BB962C8B-B14F-4D97-AF65-F5344CB8AC3E}">
        <p14:creationId xmlns:p14="http://schemas.microsoft.com/office/powerpoint/2010/main" val="3543625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9" name="Rectangle 9228">
            <a:extLst>
              <a:ext uri="{FF2B5EF4-FFF2-40B4-BE49-F238E27FC236}">
                <a16:creationId xmlns:a16="http://schemas.microsoft.com/office/drawing/2014/main" id="{2AA97F6A-9688-4082-836D-44CD2CE97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6D76EB-9FF4-FC88-F85F-B1D08B7E2325}"/>
              </a:ext>
            </a:extLst>
          </p:cNvPr>
          <p:cNvSpPr>
            <a:spLocks noGrp="1"/>
          </p:cNvSpPr>
          <p:nvPr>
            <p:ph type="title"/>
          </p:nvPr>
        </p:nvSpPr>
        <p:spPr>
          <a:xfrm>
            <a:off x="7197213" y="499533"/>
            <a:ext cx="4345858" cy="1658198"/>
          </a:xfrm>
        </p:spPr>
        <p:txBody>
          <a:bodyPr>
            <a:normAutofit/>
          </a:bodyPr>
          <a:lstStyle/>
          <a:p>
            <a:r>
              <a:rPr lang="en-US" sz="4800"/>
              <a:t>Exponential Distribution</a:t>
            </a:r>
          </a:p>
        </p:txBody>
      </p:sp>
      <p:pic>
        <p:nvPicPr>
          <p:cNvPr id="9222" name="Picture 6" descr="Lesson 35 Exponential Distribution | Introduction to Probability">
            <a:extLst>
              <a:ext uri="{FF2B5EF4-FFF2-40B4-BE49-F238E27FC236}">
                <a16:creationId xmlns:a16="http://schemas.microsoft.com/office/drawing/2014/main" id="{697130A4-E25D-608F-D904-1FE0DE2449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4631" y="645106"/>
            <a:ext cx="4368749" cy="524774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B1C8E68-894F-08C4-12F8-748B75AC2DF8}"/>
              </a:ext>
            </a:extLst>
          </p:cNvPr>
          <p:cNvSpPr>
            <a:spLocks noGrp="1"/>
          </p:cNvSpPr>
          <p:nvPr>
            <p:ph idx="1"/>
          </p:nvPr>
        </p:nvSpPr>
        <p:spPr>
          <a:xfrm>
            <a:off x="7197213" y="2011680"/>
            <a:ext cx="4345858" cy="3864732"/>
          </a:xfrm>
        </p:spPr>
        <p:txBody>
          <a:bodyPr>
            <a:normAutofit/>
          </a:bodyPr>
          <a:lstStyle/>
          <a:p>
            <a:r>
              <a:rPr lang="en-US" sz="1900" b="1"/>
              <a:t>Description</a:t>
            </a:r>
            <a:r>
              <a:rPr lang="en-US" sz="1900"/>
              <a:t>: Models the time between events in a Poisson process (a sequence of independent events occurring at a constant rate).</a:t>
            </a:r>
          </a:p>
          <a:p>
            <a:r>
              <a:rPr lang="en-US" sz="1900" b="1"/>
              <a:t>Features</a:t>
            </a:r>
            <a:r>
              <a:rPr lang="en-US" sz="1900"/>
              <a:t>: Characterized by the parameter λ (lambda), representing the rate of event occurrences.</a:t>
            </a:r>
          </a:p>
          <a:p>
            <a:r>
              <a:rPr lang="en-US" sz="1900" b="1"/>
              <a:t>Application</a:t>
            </a:r>
            <a:r>
              <a:rPr lang="en-US" sz="1900"/>
              <a:t>: Relevant in linguistics for analyzing the intervals between linguistic events, such as the time gap between word occurrences, pauses in speech, or durations between linguistic changes in historical language evolution studies.</a:t>
            </a:r>
          </a:p>
        </p:txBody>
      </p:sp>
    </p:spTree>
    <p:extLst>
      <p:ext uri="{BB962C8B-B14F-4D97-AF65-F5344CB8AC3E}">
        <p14:creationId xmlns:p14="http://schemas.microsoft.com/office/powerpoint/2010/main" val="412531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2AA97F6A-9688-4082-836D-44CD2CE97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15847-047D-6167-A0C8-806DB64D05B4}"/>
              </a:ext>
            </a:extLst>
          </p:cNvPr>
          <p:cNvSpPr>
            <a:spLocks noGrp="1"/>
          </p:cNvSpPr>
          <p:nvPr>
            <p:ph type="title"/>
          </p:nvPr>
        </p:nvSpPr>
        <p:spPr>
          <a:xfrm>
            <a:off x="7197213" y="499533"/>
            <a:ext cx="4345858" cy="1658198"/>
          </a:xfrm>
        </p:spPr>
        <p:txBody>
          <a:bodyPr>
            <a:normAutofit/>
          </a:bodyPr>
          <a:lstStyle/>
          <a:p>
            <a:r>
              <a:rPr lang="en-US" sz="4800"/>
              <a:t>Histogram</a:t>
            </a:r>
          </a:p>
        </p:txBody>
      </p:sp>
      <p:pic>
        <p:nvPicPr>
          <p:cNvPr id="5122" name="Picture 2" descr="Histogram distribution of the total number of words in the corpus of... |  Download Scientific Diagram">
            <a:extLst>
              <a:ext uri="{FF2B5EF4-FFF2-40B4-BE49-F238E27FC236}">
                <a16:creationId xmlns:a16="http://schemas.microsoft.com/office/drawing/2014/main" id="{FB34AB63-AA71-E561-DA57-BA1EBE6D34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880358"/>
            <a:ext cx="5451627" cy="277724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8AFE9AC-7EEB-B032-ED2F-BA0ACD0A251F}"/>
              </a:ext>
            </a:extLst>
          </p:cNvPr>
          <p:cNvSpPr>
            <a:spLocks noGrp="1"/>
          </p:cNvSpPr>
          <p:nvPr>
            <p:ph idx="1"/>
          </p:nvPr>
        </p:nvSpPr>
        <p:spPr>
          <a:xfrm>
            <a:off x="7197213" y="2011680"/>
            <a:ext cx="4345858" cy="3864732"/>
          </a:xfrm>
        </p:spPr>
        <p:txBody>
          <a:bodyPr>
            <a:normAutofit/>
          </a:bodyPr>
          <a:lstStyle/>
          <a:p>
            <a:r>
              <a:rPr lang="en-US" sz="2200" b="1"/>
              <a:t>Description</a:t>
            </a:r>
            <a:r>
              <a:rPr lang="en-US" sz="2200"/>
              <a:t>: A histogram represents the frequency distribution of </a:t>
            </a:r>
            <a:r>
              <a:rPr lang="en-US" sz="2200" i="1"/>
              <a:t>continuous data </a:t>
            </a:r>
            <a:r>
              <a:rPr lang="en-US" sz="2200"/>
              <a:t>by dividing it into intervals or bins and displaying the frequencies within each interval as bars.</a:t>
            </a:r>
          </a:p>
          <a:p>
            <a:r>
              <a:rPr lang="en-US" sz="2200" b="1"/>
              <a:t>Features</a:t>
            </a:r>
            <a:r>
              <a:rPr lang="en-US" sz="2200"/>
              <a:t>: Shows the shape, center, and spread of the data.</a:t>
            </a:r>
          </a:p>
          <a:p>
            <a:r>
              <a:rPr lang="en-US" sz="2200" b="1"/>
              <a:t>Application</a:t>
            </a:r>
            <a:r>
              <a:rPr lang="en-US" sz="2200"/>
              <a:t>: Useful for visualizing the distribution of word lengths or frequency of usage of linguistic structures across texts or languages.</a:t>
            </a:r>
          </a:p>
        </p:txBody>
      </p:sp>
    </p:spTree>
    <p:extLst>
      <p:ext uri="{BB962C8B-B14F-4D97-AF65-F5344CB8AC3E}">
        <p14:creationId xmlns:p14="http://schemas.microsoft.com/office/powerpoint/2010/main" val="82822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5847-047D-6167-A0C8-806DB64D05B4}"/>
              </a:ext>
            </a:extLst>
          </p:cNvPr>
          <p:cNvSpPr>
            <a:spLocks noGrp="1"/>
          </p:cNvSpPr>
          <p:nvPr>
            <p:ph type="title"/>
          </p:nvPr>
        </p:nvSpPr>
        <p:spPr>
          <a:xfrm>
            <a:off x="7836310" y="499533"/>
            <a:ext cx="3706761" cy="1658198"/>
          </a:xfrm>
        </p:spPr>
        <p:txBody>
          <a:bodyPr>
            <a:normAutofit/>
          </a:bodyPr>
          <a:lstStyle/>
          <a:p>
            <a:r>
              <a:rPr lang="en-US" sz="4100"/>
              <a:t>Boxplot (Box-and-Whisker Plot)</a:t>
            </a:r>
          </a:p>
        </p:txBody>
      </p:sp>
      <p:pic>
        <p:nvPicPr>
          <p:cNvPr id="11266" name="Picture 2" descr="Boxplot showing the spread in composite scores per language. | Download  Scientific Diagram">
            <a:extLst>
              <a:ext uri="{FF2B5EF4-FFF2-40B4-BE49-F238E27FC236}">
                <a16:creationId xmlns:a16="http://schemas.microsoft.com/office/drawing/2014/main" id="{6E066E91-6156-F542-1B95-7A8DA33957D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999" y="1421594"/>
            <a:ext cx="6912217" cy="402507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8AFE9AC-7EEB-B032-ED2F-BA0ACD0A251F}"/>
              </a:ext>
            </a:extLst>
          </p:cNvPr>
          <p:cNvSpPr>
            <a:spLocks noGrp="1"/>
          </p:cNvSpPr>
          <p:nvPr>
            <p:ph idx="1"/>
          </p:nvPr>
        </p:nvSpPr>
        <p:spPr>
          <a:xfrm>
            <a:off x="7836310" y="2011680"/>
            <a:ext cx="3706761" cy="3864732"/>
          </a:xfrm>
        </p:spPr>
        <p:txBody>
          <a:bodyPr>
            <a:normAutofit/>
          </a:bodyPr>
          <a:lstStyle/>
          <a:p>
            <a:r>
              <a:rPr lang="en-US" sz="1900" b="1"/>
              <a:t>Description</a:t>
            </a:r>
            <a:r>
              <a:rPr lang="en-US" sz="1900"/>
              <a:t>: A boxplot summarizes the distribution of a dataset by displaying the minimum, first quartile, median, third quartile, and maximum values using a box and whiskers.</a:t>
            </a:r>
          </a:p>
          <a:p>
            <a:r>
              <a:rPr lang="en-US" sz="1900" b="1"/>
              <a:t>Features</a:t>
            </a:r>
            <a:r>
              <a:rPr lang="en-US" sz="1900"/>
              <a:t>: Identifies outliers and showcases data spread and central tendency.</a:t>
            </a:r>
          </a:p>
          <a:p>
            <a:r>
              <a:rPr lang="en-US" sz="1900" b="1"/>
              <a:t>Application</a:t>
            </a:r>
            <a:r>
              <a:rPr lang="en-US" sz="1900"/>
              <a:t>: Effective in comparing linguistic distributions (e.g., word frequencies) between different corpora or language varieties.</a:t>
            </a:r>
          </a:p>
        </p:txBody>
      </p:sp>
    </p:spTree>
    <p:extLst>
      <p:ext uri="{BB962C8B-B14F-4D97-AF65-F5344CB8AC3E}">
        <p14:creationId xmlns:p14="http://schemas.microsoft.com/office/powerpoint/2010/main" val="3361825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B89B6DBE-5EB1-4977-8210-379351EE9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15847-047D-6167-A0C8-806DB64D05B4}"/>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rPr>
              <a:t>Bar Chart</a:t>
            </a:r>
          </a:p>
        </p:txBody>
      </p:sp>
      <p:pic>
        <p:nvPicPr>
          <p:cNvPr id="4098" name="Picture 2" descr="Bar graphs showing the average number of correct items named in (a)... |  Download Scientific Diagram">
            <a:extLst>
              <a:ext uri="{FF2B5EF4-FFF2-40B4-BE49-F238E27FC236}">
                <a16:creationId xmlns:a16="http://schemas.microsoft.com/office/drawing/2014/main" id="{20E4AB09-27C4-ACFF-F0A3-506DBE3EB1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40"/>
          <a:stretch/>
        </p:blipFill>
        <p:spPr bwMode="auto">
          <a:xfrm>
            <a:off x="633999" y="267419"/>
            <a:ext cx="6278529" cy="632316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8AFE9AC-7EEB-B032-ED2F-BA0ACD0A251F}"/>
              </a:ext>
            </a:extLst>
          </p:cNvPr>
          <p:cNvSpPr>
            <a:spLocks noGrp="1"/>
          </p:cNvSpPr>
          <p:nvPr>
            <p:ph idx="1"/>
          </p:nvPr>
        </p:nvSpPr>
        <p:spPr>
          <a:xfrm>
            <a:off x="8173212" y="2419773"/>
            <a:ext cx="3401568" cy="3358092"/>
          </a:xfrm>
        </p:spPr>
        <p:txBody>
          <a:bodyPr>
            <a:normAutofit/>
          </a:bodyPr>
          <a:lstStyle/>
          <a:p>
            <a:r>
              <a:rPr lang="en-US" sz="1700" b="1" dirty="0">
                <a:solidFill>
                  <a:srgbClr val="FFFFFF"/>
                </a:solidFill>
              </a:rPr>
              <a:t>Description</a:t>
            </a:r>
            <a:r>
              <a:rPr lang="en-US" sz="1700" dirty="0">
                <a:solidFill>
                  <a:srgbClr val="FFFFFF"/>
                </a:solidFill>
              </a:rPr>
              <a:t>: Bar charts display </a:t>
            </a:r>
            <a:r>
              <a:rPr lang="en-US" sz="1700" i="1" dirty="0">
                <a:solidFill>
                  <a:srgbClr val="FFFFFF"/>
                </a:solidFill>
              </a:rPr>
              <a:t>categorical data </a:t>
            </a:r>
            <a:r>
              <a:rPr lang="en-US" sz="1700" dirty="0">
                <a:solidFill>
                  <a:srgbClr val="FFFFFF"/>
                </a:solidFill>
              </a:rPr>
              <a:t>using rectangular bars where the length or height of each bar represents the frequency or count of each category.</a:t>
            </a:r>
          </a:p>
          <a:p>
            <a:r>
              <a:rPr lang="en-US" sz="1700" b="1" dirty="0">
                <a:solidFill>
                  <a:srgbClr val="FFFFFF"/>
                </a:solidFill>
              </a:rPr>
              <a:t>Features</a:t>
            </a:r>
            <a:r>
              <a:rPr lang="en-US" sz="1700" dirty="0">
                <a:solidFill>
                  <a:srgbClr val="FFFFFF"/>
                </a:solidFill>
              </a:rPr>
              <a:t>: Easily compares categories and their frequencies.</a:t>
            </a:r>
          </a:p>
          <a:p>
            <a:r>
              <a:rPr lang="en-US" sz="1700" b="1" dirty="0">
                <a:solidFill>
                  <a:srgbClr val="FFFFFF"/>
                </a:solidFill>
              </a:rPr>
              <a:t>Application</a:t>
            </a:r>
            <a:r>
              <a:rPr lang="en-US" sz="1700" dirty="0">
                <a:solidFill>
                  <a:srgbClr val="FFFFFF"/>
                </a:solidFill>
              </a:rPr>
              <a:t>: Commonly used in linguistics for comparing frequency distributions of parts of speech, language registers, or syntactic structures across different texts or languages.</a:t>
            </a:r>
          </a:p>
        </p:txBody>
      </p:sp>
    </p:spTree>
    <p:extLst>
      <p:ext uri="{BB962C8B-B14F-4D97-AF65-F5344CB8AC3E}">
        <p14:creationId xmlns:p14="http://schemas.microsoft.com/office/powerpoint/2010/main" val="3131930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5847-047D-6167-A0C8-806DB64D05B4}"/>
              </a:ext>
            </a:extLst>
          </p:cNvPr>
          <p:cNvSpPr>
            <a:spLocks noGrp="1"/>
          </p:cNvSpPr>
          <p:nvPr>
            <p:ph type="title"/>
          </p:nvPr>
        </p:nvSpPr>
        <p:spPr>
          <a:xfrm>
            <a:off x="7836310" y="499533"/>
            <a:ext cx="3706761" cy="1658198"/>
          </a:xfrm>
        </p:spPr>
        <p:txBody>
          <a:bodyPr>
            <a:normAutofit/>
          </a:bodyPr>
          <a:lstStyle/>
          <a:p>
            <a:r>
              <a:rPr lang="en-US" sz="4400"/>
              <a:t>Line Graph</a:t>
            </a:r>
          </a:p>
        </p:txBody>
      </p:sp>
      <p:pic>
        <p:nvPicPr>
          <p:cNvPr id="3074" name="Picture 2" descr="Line chart - Wikipedia">
            <a:extLst>
              <a:ext uri="{FF2B5EF4-FFF2-40B4-BE49-F238E27FC236}">
                <a16:creationId xmlns:a16="http://schemas.microsoft.com/office/drawing/2014/main" id="{C088B761-4019-248A-EB9D-A180D50076A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274063"/>
            <a:ext cx="6912217" cy="432013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8AFE9AC-7EEB-B032-ED2F-BA0ACD0A251F}"/>
              </a:ext>
            </a:extLst>
          </p:cNvPr>
          <p:cNvSpPr>
            <a:spLocks noGrp="1"/>
          </p:cNvSpPr>
          <p:nvPr>
            <p:ph idx="1"/>
          </p:nvPr>
        </p:nvSpPr>
        <p:spPr>
          <a:xfrm>
            <a:off x="7836310" y="2011680"/>
            <a:ext cx="3706761" cy="3864732"/>
          </a:xfrm>
        </p:spPr>
        <p:txBody>
          <a:bodyPr>
            <a:normAutofit/>
          </a:bodyPr>
          <a:lstStyle/>
          <a:p>
            <a:r>
              <a:rPr lang="en-US" sz="2000" b="1"/>
              <a:t>Description</a:t>
            </a:r>
            <a:r>
              <a:rPr lang="en-US" sz="2000"/>
              <a:t>: A line graph displays data points connected by line segments, illustrating the relationship between </a:t>
            </a:r>
            <a:r>
              <a:rPr lang="en-US" sz="2000" i="1"/>
              <a:t>two continuous variables</a:t>
            </a:r>
            <a:r>
              <a:rPr lang="en-US" sz="2000"/>
              <a:t> over time or another continuous dimension.</a:t>
            </a:r>
          </a:p>
          <a:p>
            <a:r>
              <a:rPr lang="en-US" sz="2000" b="1"/>
              <a:t>Features</a:t>
            </a:r>
            <a:r>
              <a:rPr lang="en-US" sz="2000"/>
              <a:t>: Shows trends, changes, or patterns in data.</a:t>
            </a:r>
          </a:p>
          <a:p>
            <a:r>
              <a:rPr lang="en-US" sz="2000" b="1"/>
              <a:t>Application</a:t>
            </a:r>
            <a:r>
              <a:rPr lang="en-US" sz="2000"/>
              <a:t>: Valuable in tracking language evolution, historical linguistic changes, or the adoption of new words or phrases across different periods.</a:t>
            </a:r>
          </a:p>
        </p:txBody>
      </p:sp>
    </p:spTree>
    <p:extLst>
      <p:ext uri="{BB962C8B-B14F-4D97-AF65-F5344CB8AC3E}">
        <p14:creationId xmlns:p14="http://schemas.microsoft.com/office/powerpoint/2010/main" val="42516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B89B6DBE-5EB1-4977-8210-379351EE9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15847-047D-6167-A0C8-806DB64D05B4}"/>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rPr>
              <a:t>Scatter Plot</a:t>
            </a:r>
          </a:p>
        </p:txBody>
      </p:sp>
      <p:pic>
        <p:nvPicPr>
          <p:cNvPr id="2050" name="Picture 2" descr="Classifying Linear &amp; Nonlinear Relationships from Scatter Plots | Algebra |  Study.com">
            <a:extLst>
              <a:ext uri="{FF2B5EF4-FFF2-40B4-BE49-F238E27FC236}">
                <a16:creationId xmlns:a16="http://schemas.microsoft.com/office/drawing/2014/main" id="{E30477E6-E5AE-4DEF-0BA2-D21B8A0904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180" r="-2" b="-2"/>
          <a:stretch/>
        </p:blipFill>
        <p:spPr bwMode="auto">
          <a:xfrm>
            <a:off x="633999" y="640080"/>
            <a:ext cx="6278529" cy="558810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8AFE9AC-7EEB-B032-ED2F-BA0ACD0A251F}"/>
              </a:ext>
            </a:extLst>
          </p:cNvPr>
          <p:cNvSpPr>
            <a:spLocks noGrp="1"/>
          </p:cNvSpPr>
          <p:nvPr>
            <p:ph idx="1"/>
          </p:nvPr>
        </p:nvSpPr>
        <p:spPr>
          <a:xfrm>
            <a:off x="8173212" y="2419773"/>
            <a:ext cx="3401568" cy="3358092"/>
          </a:xfrm>
        </p:spPr>
        <p:txBody>
          <a:bodyPr>
            <a:normAutofit/>
          </a:bodyPr>
          <a:lstStyle/>
          <a:p>
            <a:r>
              <a:rPr lang="en-US" sz="1500" b="1">
                <a:solidFill>
                  <a:srgbClr val="FFFFFF"/>
                </a:solidFill>
              </a:rPr>
              <a:t>Description</a:t>
            </a:r>
            <a:r>
              <a:rPr lang="en-US" sz="1500">
                <a:solidFill>
                  <a:srgbClr val="FFFFFF"/>
                </a:solidFill>
              </a:rPr>
              <a:t>: Scatter plots display the relationship between </a:t>
            </a:r>
            <a:r>
              <a:rPr lang="en-US" sz="1500" i="1">
                <a:solidFill>
                  <a:srgbClr val="FFFFFF"/>
                </a:solidFill>
              </a:rPr>
              <a:t>two continuous variables</a:t>
            </a:r>
            <a:r>
              <a:rPr lang="en-US" sz="1500">
                <a:solidFill>
                  <a:srgbClr val="FFFFFF"/>
                </a:solidFill>
              </a:rPr>
              <a:t> through individual data points, where each point represents an observation in a dataset.</a:t>
            </a:r>
          </a:p>
          <a:p>
            <a:r>
              <a:rPr lang="en-US" sz="1500" b="1">
                <a:solidFill>
                  <a:srgbClr val="FFFFFF"/>
                </a:solidFill>
              </a:rPr>
              <a:t>Features</a:t>
            </a:r>
            <a:r>
              <a:rPr lang="en-US" sz="1500">
                <a:solidFill>
                  <a:srgbClr val="FFFFFF"/>
                </a:solidFill>
              </a:rPr>
              <a:t>: Indicates the strength and direction of the relationship between variables.</a:t>
            </a:r>
          </a:p>
          <a:p>
            <a:r>
              <a:rPr lang="en-US" sz="1500" b="1">
                <a:solidFill>
                  <a:srgbClr val="FFFFFF"/>
                </a:solidFill>
              </a:rPr>
              <a:t>Application</a:t>
            </a:r>
            <a:r>
              <a:rPr lang="en-US" sz="1500">
                <a:solidFill>
                  <a:srgbClr val="FFFFFF"/>
                </a:solidFill>
              </a:rPr>
              <a:t>: Useful for studying associations between word meanings, semantic shifts, or analyzing linguistic variations across dialects.</a:t>
            </a:r>
          </a:p>
        </p:txBody>
      </p:sp>
    </p:spTree>
    <p:extLst>
      <p:ext uri="{BB962C8B-B14F-4D97-AF65-F5344CB8AC3E}">
        <p14:creationId xmlns:p14="http://schemas.microsoft.com/office/powerpoint/2010/main" val="3566929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5847-047D-6167-A0C8-806DB64D05B4}"/>
              </a:ext>
            </a:extLst>
          </p:cNvPr>
          <p:cNvSpPr>
            <a:spLocks noGrp="1"/>
          </p:cNvSpPr>
          <p:nvPr>
            <p:ph type="title"/>
          </p:nvPr>
        </p:nvSpPr>
        <p:spPr>
          <a:xfrm>
            <a:off x="7836310" y="499533"/>
            <a:ext cx="3706761" cy="1658198"/>
          </a:xfrm>
        </p:spPr>
        <p:txBody>
          <a:bodyPr>
            <a:normAutofit/>
          </a:bodyPr>
          <a:lstStyle/>
          <a:p>
            <a:r>
              <a:rPr lang="en-US" sz="4400"/>
              <a:t>Pie Chart</a:t>
            </a:r>
          </a:p>
        </p:txBody>
      </p:sp>
      <p:pic>
        <p:nvPicPr>
          <p:cNvPr id="1026" name="Picture 2">
            <a:extLst>
              <a:ext uri="{FF2B5EF4-FFF2-40B4-BE49-F238E27FC236}">
                <a16:creationId xmlns:a16="http://schemas.microsoft.com/office/drawing/2014/main" id="{1C8E3224-0341-EE9C-6AFC-D58C0185CD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204941"/>
            <a:ext cx="6912217" cy="445837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8AFE9AC-7EEB-B032-ED2F-BA0ACD0A251F}"/>
              </a:ext>
            </a:extLst>
          </p:cNvPr>
          <p:cNvSpPr>
            <a:spLocks noGrp="1"/>
          </p:cNvSpPr>
          <p:nvPr>
            <p:ph idx="1"/>
          </p:nvPr>
        </p:nvSpPr>
        <p:spPr>
          <a:xfrm>
            <a:off x="7836310" y="2011680"/>
            <a:ext cx="3706761" cy="3864732"/>
          </a:xfrm>
        </p:spPr>
        <p:txBody>
          <a:bodyPr>
            <a:normAutofit/>
          </a:bodyPr>
          <a:lstStyle/>
          <a:p>
            <a:r>
              <a:rPr lang="en-US" sz="2000" b="1"/>
              <a:t>Description</a:t>
            </a:r>
            <a:r>
              <a:rPr lang="en-US" sz="2000"/>
              <a:t>: Pie charts represent parts of a whole by dividing a circle into sectors, where each sector's size corresponds to the proportion of each category.</a:t>
            </a:r>
          </a:p>
          <a:p>
            <a:r>
              <a:rPr lang="en-US" sz="2000" b="1"/>
              <a:t>Features</a:t>
            </a:r>
            <a:r>
              <a:rPr lang="en-US" sz="2000"/>
              <a:t>: Visualizes percentages or proportions of categorical data.</a:t>
            </a:r>
          </a:p>
          <a:p>
            <a:r>
              <a:rPr lang="en-US" sz="2000" b="1"/>
              <a:t>Application</a:t>
            </a:r>
            <a:r>
              <a:rPr lang="en-US" sz="2000"/>
              <a:t>: Used to showcase proportions of language usage (e.g., genre distribution) in written or spoken texts.</a:t>
            </a:r>
          </a:p>
        </p:txBody>
      </p:sp>
    </p:spTree>
    <p:extLst>
      <p:ext uri="{BB962C8B-B14F-4D97-AF65-F5344CB8AC3E}">
        <p14:creationId xmlns:p14="http://schemas.microsoft.com/office/powerpoint/2010/main" val="16569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3" name="Rectangle 6152">
            <a:extLst>
              <a:ext uri="{FF2B5EF4-FFF2-40B4-BE49-F238E27FC236}">
                <a16:creationId xmlns:a16="http://schemas.microsoft.com/office/drawing/2014/main" id="{B89B6DBE-5EB1-4977-8210-379351EE9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15847-047D-6167-A0C8-806DB64D05B4}"/>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rPr>
              <a:t>Heatmap</a:t>
            </a:r>
          </a:p>
        </p:txBody>
      </p:sp>
      <p:pic>
        <p:nvPicPr>
          <p:cNvPr id="6146" name="Picture 2" descr="OC] Heatmap of the position frequency each letter has across all words in  the English dictionary : r/dataisbeautiful">
            <a:extLst>
              <a:ext uri="{FF2B5EF4-FFF2-40B4-BE49-F238E27FC236}">
                <a16:creationId xmlns:a16="http://schemas.microsoft.com/office/drawing/2014/main" id="{AD270636-887E-C718-8126-CD0078A485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721" b="-6"/>
          <a:stretch/>
        </p:blipFill>
        <p:spPr bwMode="auto">
          <a:xfrm>
            <a:off x="633999" y="640080"/>
            <a:ext cx="6278529" cy="558810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8AFE9AC-7EEB-B032-ED2F-BA0ACD0A251F}"/>
              </a:ext>
            </a:extLst>
          </p:cNvPr>
          <p:cNvSpPr>
            <a:spLocks noGrp="1"/>
          </p:cNvSpPr>
          <p:nvPr>
            <p:ph idx="1"/>
          </p:nvPr>
        </p:nvSpPr>
        <p:spPr>
          <a:xfrm>
            <a:off x="8173212" y="2419773"/>
            <a:ext cx="3401568" cy="3358092"/>
          </a:xfrm>
        </p:spPr>
        <p:txBody>
          <a:bodyPr>
            <a:normAutofit/>
          </a:bodyPr>
          <a:lstStyle/>
          <a:p>
            <a:r>
              <a:rPr lang="en-US" sz="1800" b="1">
                <a:solidFill>
                  <a:srgbClr val="FFFFFF"/>
                </a:solidFill>
              </a:rPr>
              <a:t>Description</a:t>
            </a:r>
            <a:r>
              <a:rPr lang="en-US" sz="1800">
                <a:solidFill>
                  <a:srgbClr val="FFFFFF"/>
                </a:solidFill>
              </a:rPr>
              <a:t>: Heatmaps use color-coding to represent the magnitude of a variable in a matrix or table, making it easier to identify patterns or trends.</a:t>
            </a:r>
          </a:p>
          <a:p>
            <a:r>
              <a:rPr lang="en-US" sz="1800" b="1">
                <a:solidFill>
                  <a:srgbClr val="FFFFFF"/>
                </a:solidFill>
              </a:rPr>
              <a:t>Features</a:t>
            </a:r>
            <a:r>
              <a:rPr lang="en-US" sz="1800">
                <a:solidFill>
                  <a:srgbClr val="FFFFFF"/>
                </a:solidFill>
              </a:rPr>
              <a:t>: Highlights variations and patterns in large datasets.</a:t>
            </a:r>
          </a:p>
          <a:p>
            <a:r>
              <a:rPr lang="en-US" sz="1800" b="1">
                <a:solidFill>
                  <a:srgbClr val="FFFFFF"/>
                </a:solidFill>
              </a:rPr>
              <a:t>Application</a:t>
            </a:r>
            <a:r>
              <a:rPr lang="en-US" sz="1800">
                <a:solidFill>
                  <a:srgbClr val="FFFFFF"/>
                </a:solidFill>
              </a:rPr>
              <a:t>: Used in sociolinguistics to visualize dialectal differences, language contact areas, or syntactic variations across regions.</a:t>
            </a:r>
          </a:p>
        </p:txBody>
      </p:sp>
    </p:spTree>
    <p:extLst>
      <p:ext uri="{BB962C8B-B14F-4D97-AF65-F5344CB8AC3E}">
        <p14:creationId xmlns:p14="http://schemas.microsoft.com/office/powerpoint/2010/main" val="385106567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325</TotalTime>
  <Words>1474</Words>
  <Application>Microsoft Office PowerPoint</Application>
  <PresentationFormat>Widescreen</PresentationFormat>
  <Paragraphs>80</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Metropolitan</vt:lpstr>
      <vt:lpstr>Intro to Statistics and R Programming</vt:lpstr>
      <vt:lpstr>Graphs in Statistics</vt:lpstr>
      <vt:lpstr>Histogram</vt:lpstr>
      <vt:lpstr>Boxplot (Box-and-Whisker Plot)</vt:lpstr>
      <vt:lpstr>Bar Chart</vt:lpstr>
      <vt:lpstr>Line Graph</vt:lpstr>
      <vt:lpstr>Scatter Plot</vt:lpstr>
      <vt:lpstr>Pie Chart</vt:lpstr>
      <vt:lpstr>Heatmap</vt:lpstr>
      <vt:lpstr>Rainplots and violin plot</vt:lpstr>
      <vt:lpstr>Exercise No. 1</vt:lpstr>
      <vt:lpstr>Exercise No. 1</vt:lpstr>
      <vt:lpstr>Exercise No. 2</vt:lpstr>
      <vt:lpstr>Exercise No. 2</vt:lpstr>
      <vt:lpstr>Exercise No. 3</vt:lpstr>
      <vt:lpstr>Exercise No. 3</vt:lpstr>
      <vt:lpstr>Other Visualizations</vt:lpstr>
      <vt:lpstr>Statistical Distributions</vt:lpstr>
      <vt:lpstr>Interpreting Distributions</vt:lpstr>
      <vt:lpstr>Normal Distribution</vt:lpstr>
      <vt:lpstr>Central Limit Theorem</vt:lpstr>
      <vt:lpstr>Binomial Distribution</vt:lpstr>
      <vt:lpstr>Poisson Distribution</vt:lpstr>
      <vt:lpstr>Exponential Distribution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Statistics and R Programming</dc:title>
  <dc:creator>Domingo Salerno</dc:creator>
  <cp:lastModifiedBy>Domingo Salerno</cp:lastModifiedBy>
  <cp:revision>4</cp:revision>
  <dcterms:created xsi:type="dcterms:W3CDTF">2024-01-02T20:40:36Z</dcterms:created>
  <dcterms:modified xsi:type="dcterms:W3CDTF">2024-01-03T03:14:00Z</dcterms:modified>
</cp:coreProperties>
</file>